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drawings/drawing1.xml" ContentType="application/vnd.openxmlformats-officedocument.drawingml.chartshapes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42"/>
  </p:notesMasterIdLst>
  <p:handoutMasterIdLst>
    <p:handoutMasterId r:id="rId43"/>
  </p:handoutMasterIdLst>
  <p:sldIdLst>
    <p:sldId id="256" r:id="rId2"/>
    <p:sldId id="258" r:id="rId3"/>
    <p:sldId id="257" r:id="rId4"/>
    <p:sldId id="259" r:id="rId5"/>
    <p:sldId id="260" r:id="rId6"/>
    <p:sldId id="261" r:id="rId7"/>
    <p:sldId id="289" r:id="rId8"/>
    <p:sldId id="276" r:id="rId9"/>
    <p:sldId id="263" r:id="rId10"/>
    <p:sldId id="277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81" r:id="rId19"/>
    <p:sldId id="271" r:id="rId20"/>
    <p:sldId id="272" r:id="rId21"/>
    <p:sldId id="273" r:id="rId22"/>
    <p:sldId id="274" r:id="rId23"/>
    <p:sldId id="290" r:id="rId24"/>
    <p:sldId id="294" r:id="rId25"/>
    <p:sldId id="292" r:id="rId26"/>
    <p:sldId id="295" r:id="rId27"/>
    <p:sldId id="296" r:id="rId28"/>
    <p:sldId id="297" r:id="rId29"/>
    <p:sldId id="291" r:id="rId30"/>
    <p:sldId id="298" r:id="rId31"/>
    <p:sldId id="275" r:id="rId32"/>
    <p:sldId id="278" r:id="rId33"/>
    <p:sldId id="279" r:id="rId34"/>
    <p:sldId id="286" r:id="rId35"/>
    <p:sldId id="280" r:id="rId36"/>
    <p:sldId id="284" r:id="rId37"/>
    <p:sldId id="282" r:id="rId38"/>
    <p:sldId id="285" r:id="rId39"/>
    <p:sldId id="299" r:id="rId40"/>
    <p:sldId id="300" r:id="rId4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78" autoAdjust="0"/>
  </p:normalViewPr>
  <p:slideViewPr>
    <p:cSldViewPr>
      <p:cViewPr varScale="1">
        <p:scale>
          <a:sx n="107" d="100"/>
          <a:sy n="107" d="100"/>
        </p:scale>
        <p:origin x="-84" y="-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4.bin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5.bin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6.bin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7.bin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8.bin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../embeddings/oleObject9.bin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0.bin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1.bin"/><Relationship Id="rId1" Type="http://schemas.openxmlformats.org/officeDocument/2006/relationships/themeOverride" Target="../theme/themeOverrid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666666666666666"/>
          <c:y val="5.9139784946236562E-2"/>
          <c:w val="0.68699186991869921"/>
          <c:h val="0.90860215053763438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6600"/>
              </a:solidFill>
            </c:spPr>
          </c:dPt>
          <c:dPt>
            <c:idx val="1"/>
            <c:bubble3D val="0"/>
            <c:explosion val="1"/>
            <c:spPr>
              <a:solidFill>
                <a:srgbClr val="7030A0"/>
              </a:solidFill>
            </c:spPr>
          </c:dPt>
          <c:dPt>
            <c:idx val="2"/>
            <c:bubble3D val="0"/>
            <c:spPr>
              <a:solidFill>
                <a:srgbClr val="3366FF"/>
              </a:solidFill>
            </c:spPr>
          </c:dPt>
          <c:dPt>
            <c:idx val="3"/>
            <c:bubble3D val="0"/>
            <c:spPr>
              <a:solidFill>
                <a:srgbClr val="008000"/>
              </a:solidFill>
            </c:spPr>
          </c:dPt>
          <c:dPt>
            <c:idx val="4"/>
            <c:bubble3D val="0"/>
            <c:spPr>
              <a:solidFill>
                <a:srgbClr val="FF0000"/>
              </a:solidFill>
            </c:spPr>
          </c:dPt>
          <c:cat>
            <c:strRef>
              <c:f>Sheet1!$A$2:$A$6</c:f>
              <c:strCache>
                <c:ptCount val="5"/>
                <c:pt idx="0">
                  <c:v>Grain</c:v>
                </c:pt>
                <c:pt idx="1">
                  <c:v>Protein</c:v>
                </c:pt>
                <c:pt idx="2">
                  <c:v>Milk</c:v>
                </c:pt>
                <c:pt idx="3">
                  <c:v>Veggie</c:v>
                </c:pt>
                <c:pt idx="4">
                  <c:v>Fruit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noFill/>
              <a:ln>
                <a:solidFill>
                  <a:srgbClr val="FF6600"/>
                </a:solidFill>
              </a:ln>
            </c:spPr>
          </c:dPt>
          <c:dPt>
            <c:idx val="1"/>
            <c:bubble3D val="0"/>
            <c:spPr>
              <a:noFill/>
              <a:ln>
                <a:solidFill>
                  <a:srgbClr val="7339A3"/>
                </a:solidFill>
              </a:ln>
            </c:spPr>
          </c:dPt>
          <c:dPt>
            <c:idx val="2"/>
            <c:bubble3D val="0"/>
            <c:spPr>
              <a:noFill/>
              <a:ln>
                <a:solidFill>
                  <a:srgbClr val="3366FF"/>
                </a:solidFill>
              </a:ln>
            </c:spPr>
          </c:dPt>
          <c:dPt>
            <c:idx val="3"/>
            <c:bubble3D val="0"/>
            <c:spPr>
              <a:noFill/>
              <a:ln>
                <a:solidFill>
                  <a:srgbClr val="008000"/>
                </a:solidFill>
              </a:ln>
            </c:spPr>
          </c:dPt>
          <c:dPt>
            <c:idx val="4"/>
            <c:bubble3D val="0"/>
            <c:spPr>
              <a:solidFill>
                <a:srgbClr val="FF0000"/>
              </a:solidFill>
            </c:spPr>
          </c:dPt>
          <c:cat>
            <c:strRef>
              <c:f>Sheet1!$A$2:$A$6</c:f>
              <c:strCache>
                <c:ptCount val="5"/>
                <c:pt idx="0">
                  <c:v>Grain</c:v>
                </c:pt>
                <c:pt idx="1">
                  <c:v>Protein</c:v>
                </c:pt>
                <c:pt idx="2">
                  <c:v>Milk</c:v>
                </c:pt>
                <c:pt idx="3">
                  <c:v>Veggie</c:v>
                </c:pt>
                <c:pt idx="4">
                  <c:v>Fruit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noFill/>
              <a:ln>
                <a:solidFill>
                  <a:srgbClr val="FF6600"/>
                </a:solidFill>
              </a:ln>
            </c:spPr>
          </c:dPt>
          <c:dPt>
            <c:idx val="1"/>
            <c:bubble3D val="0"/>
            <c:spPr>
              <a:noFill/>
              <a:ln>
                <a:solidFill>
                  <a:srgbClr val="7339A3"/>
                </a:solidFill>
              </a:ln>
            </c:spPr>
          </c:dPt>
          <c:dPt>
            <c:idx val="2"/>
            <c:bubble3D val="0"/>
            <c:spPr>
              <a:noFill/>
              <a:ln>
                <a:solidFill>
                  <a:srgbClr val="3366FF"/>
                </a:solidFill>
              </a:ln>
            </c:spPr>
          </c:dPt>
          <c:dPt>
            <c:idx val="3"/>
            <c:bubble3D val="0"/>
            <c:spPr>
              <a:solidFill>
                <a:srgbClr val="008000"/>
              </a:solidFill>
              <a:ln>
                <a:noFill/>
              </a:ln>
            </c:spPr>
          </c:dPt>
          <c:dPt>
            <c:idx val="4"/>
            <c:bubble3D val="0"/>
            <c:spPr>
              <a:noFill/>
              <a:ln>
                <a:solidFill>
                  <a:srgbClr val="FF0000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Grain</c:v>
                </c:pt>
                <c:pt idx="1">
                  <c:v>Protein</c:v>
                </c:pt>
                <c:pt idx="2">
                  <c:v>Milk</c:v>
                </c:pt>
                <c:pt idx="3">
                  <c:v>Veggie</c:v>
                </c:pt>
                <c:pt idx="4">
                  <c:v>Fruit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6600"/>
              </a:solidFill>
              <a:ln>
                <a:noFill/>
              </a:ln>
            </c:spPr>
          </c:dPt>
          <c:dPt>
            <c:idx val="1"/>
            <c:bubble3D val="0"/>
            <c:spPr>
              <a:noFill/>
              <a:ln>
                <a:solidFill>
                  <a:srgbClr val="7339A3"/>
                </a:solidFill>
              </a:ln>
            </c:spPr>
          </c:dPt>
          <c:dPt>
            <c:idx val="2"/>
            <c:bubble3D val="0"/>
            <c:spPr>
              <a:noFill/>
              <a:ln>
                <a:solidFill>
                  <a:srgbClr val="3366FF"/>
                </a:solidFill>
              </a:ln>
            </c:spPr>
          </c:dPt>
          <c:dPt>
            <c:idx val="3"/>
            <c:bubble3D val="0"/>
            <c:spPr>
              <a:noFill/>
              <a:ln>
                <a:solidFill>
                  <a:srgbClr val="008000"/>
                </a:solidFill>
              </a:ln>
            </c:spPr>
          </c:dPt>
          <c:dPt>
            <c:idx val="4"/>
            <c:bubble3D val="0"/>
            <c:spPr>
              <a:noFill/>
              <a:ln>
                <a:solidFill>
                  <a:srgbClr val="FF0000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Grain</c:v>
                </c:pt>
                <c:pt idx="1">
                  <c:v>Protein</c:v>
                </c:pt>
                <c:pt idx="2">
                  <c:v>Milk</c:v>
                </c:pt>
                <c:pt idx="3">
                  <c:v>Veggie</c:v>
                </c:pt>
                <c:pt idx="4">
                  <c:v>Fruit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noFill/>
              <a:ln>
                <a:solidFill>
                  <a:srgbClr val="FF6600"/>
                </a:solidFill>
              </a:ln>
            </c:spPr>
          </c:dPt>
          <c:dPt>
            <c:idx val="1"/>
            <c:bubble3D val="0"/>
            <c:spPr>
              <a:solidFill>
                <a:srgbClr val="7339A3"/>
              </a:solidFill>
              <a:ln>
                <a:noFill/>
              </a:ln>
            </c:spPr>
          </c:dPt>
          <c:dPt>
            <c:idx val="2"/>
            <c:bubble3D val="0"/>
            <c:spPr>
              <a:noFill/>
              <a:ln>
                <a:solidFill>
                  <a:srgbClr val="3366FF"/>
                </a:solidFill>
              </a:ln>
            </c:spPr>
          </c:dPt>
          <c:dPt>
            <c:idx val="3"/>
            <c:bubble3D val="0"/>
            <c:spPr>
              <a:noFill/>
              <a:ln>
                <a:solidFill>
                  <a:srgbClr val="008000"/>
                </a:solidFill>
              </a:ln>
            </c:spPr>
          </c:dPt>
          <c:dPt>
            <c:idx val="4"/>
            <c:bubble3D val="0"/>
            <c:spPr>
              <a:noFill/>
              <a:ln>
                <a:solidFill>
                  <a:srgbClr val="FF0000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Grain</c:v>
                </c:pt>
                <c:pt idx="1">
                  <c:v>Protein</c:v>
                </c:pt>
                <c:pt idx="2">
                  <c:v>Milk</c:v>
                </c:pt>
                <c:pt idx="3">
                  <c:v>Veggie</c:v>
                </c:pt>
                <c:pt idx="4">
                  <c:v>Fruit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noFill/>
              <a:ln>
                <a:solidFill>
                  <a:srgbClr val="FF6600"/>
                </a:solidFill>
              </a:ln>
            </c:spPr>
          </c:dPt>
          <c:dPt>
            <c:idx val="1"/>
            <c:bubble3D val="0"/>
            <c:spPr>
              <a:noFill/>
              <a:ln>
                <a:solidFill>
                  <a:srgbClr val="7339A3"/>
                </a:solidFill>
              </a:ln>
            </c:spPr>
          </c:dPt>
          <c:dPt>
            <c:idx val="2"/>
            <c:bubble3D val="0"/>
            <c:spPr>
              <a:solidFill>
                <a:srgbClr val="3366FF"/>
              </a:solidFill>
              <a:ln>
                <a:noFill/>
              </a:ln>
            </c:spPr>
          </c:dPt>
          <c:dPt>
            <c:idx val="3"/>
            <c:bubble3D val="0"/>
            <c:spPr>
              <a:noFill/>
              <a:ln>
                <a:solidFill>
                  <a:srgbClr val="008000"/>
                </a:solidFill>
              </a:ln>
            </c:spPr>
          </c:dPt>
          <c:dPt>
            <c:idx val="4"/>
            <c:bubble3D val="0"/>
            <c:spPr>
              <a:noFill/>
              <a:ln>
                <a:solidFill>
                  <a:srgbClr val="FF0000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Grain</c:v>
                </c:pt>
                <c:pt idx="1">
                  <c:v>Protein</c:v>
                </c:pt>
                <c:pt idx="2">
                  <c:v>Milk</c:v>
                </c:pt>
                <c:pt idx="3">
                  <c:v>Veggie</c:v>
                </c:pt>
                <c:pt idx="4">
                  <c:v>Fruit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6600"/>
              </a:solidFill>
            </c:spPr>
          </c:dPt>
          <c:dPt>
            <c:idx val="1"/>
            <c:bubble3D val="0"/>
            <c:spPr>
              <a:solidFill>
                <a:srgbClr val="7030A0"/>
              </a:solidFill>
            </c:spPr>
          </c:dPt>
          <c:dPt>
            <c:idx val="2"/>
            <c:bubble3D val="0"/>
            <c:spPr>
              <a:noFill/>
              <a:ln>
                <a:solidFill>
                  <a:srgbClr val="3366FF"/>
                </a:solidFill>
              </a:ln>
            </c:spPr>
          </c:dPt>
          <c:dPt>
            <c:idx val="3"/>
            <c:bubble3D val="0"/>
            <c:spPr>
              <a:solidFill>
                <a:srgbClr val="008000"/>
              </a:solidFill>
            </c:spPr>
          </c:dPt>
          <c:dPt>
            <c:idx val="4"/>
            <c:bubble3D val="0"/>
            <c:spPr>
              <a:noFill/>
              <a:ln>
                <a:solidFill>
                  <a:srgbClr val="FF0000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Grain</c:v>
                </c:pt>
                <c:pt idx="1">
                  <c:v>Protein</c:v>
                </c:pt>
                <c:pt idx="2">
                  <c:v>Milk</c:v>
                </c:pt>
                <c:pt idx="3">
                  <c:v>Veggie</c:v>
                </c:pt>
                <c:pt idx="4">
                  <c:v>Fruit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6600"/>
              </a:solidFill>
            </c:spPr>
          </c:dPt>
          <c:dPt>
            <c:idx val="1"/>
            <c:bubble3D val="0"/>
            <c:spPr>
              <a:solidFill>
                <a:srgbClr val="7030A0"/>
              </a:solidFill>
            </c:spPr>
          </c:dPt>
          <c:dPt>
            <c:idx val="2"/>
            <c:bubble3D val="0"/>
            <c:spPr>
              <a:noFill/>
              <a:ln>
                <a:solidFill>
                  <a:srgbClr val="3366FF"/>
                </a:solidFill>
              </a:ln>
            </c:spPr>
          </c:dPt>
          <c:dPt>
            <c:idx val="3"/>
            <c:bubble3D val="0"/>
            <c:spPr>
              <a:noFill/>
              <a:ln>
                <a:solidFill>
                  <a:srgbClr val="008000"/>
                </a:solidFill>
              </a:ln>
            </c:spPr>
          </c:dPt>
          <c:dPt>
            <c:idx val="4"/>
            <c:bubble3D val="0"/>
            <c:spPr>
              <a:solidFill>
                <a:srgbClr val="FF0000"/>
              </a:solidFill>
            </c:spPr>
          </c:dPt>
          <c:cat>
            <c:strRef>
              <c:f>Sheet1!$A$2:$A$6</c:f>
              <c:strCache>
                <c:ptCount val="5"/>
                <c:pt idx="0">
                  <c:v>Grain</c:v>
                </c:pt>
                <c:pt idx="1">
                  <c:v>Protein</c:v>
                </c:pt>
                <c:pt idx="2">
                  <c:v>Milk</c:v>
                </c:pt>
                <c:pt idx="3">
                  <c:v>Veggie</c:v>
                </c:pt>
                <c:pt idx="4">
                  <c:v>Fruit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6600"/>
              </a:solidFill>
            </c:spPr>
          </c:dPt>
          <c:dPt>
            <c:idx val="1"/>
            <c:bubble3D val="0"/>
            <c:spPr>
              <a:solidFill>
                <a:srgbClr val="7030A0"/>
              </a:solidFill>
            </c:spPr>
          </c:dPt>
          <c:dPt>
            <c:idx val="2"/>
            <c:bubble3D val="0"/>
            <c:spPr>
              <a:solidFill>
                <a:srgbClr val="3366FF"/>
              </a:solidFill>
            </c:spPr>
          </c:dPt>
          <c:dPt>
            <c:idx val="3"/>
            <c:bubble3D val="0"/>
            <c:spPr>
              <a:solidFill>
                <a:srgbClr val="008000"/>
              </a:solidFill>
            </c:spPr>
          </c:dPt>
          <c:dPt>
            <c:idx val="4"/>
            <c:bubble3D val="0"/>
            <c:spPr>
              <a:solidFill>
                <a:srgbClr val="FF0000"/>
              </a:solidFill>
            </c:spPr>
          </c:dPt>
          <c:dLbls>
            <c:dLbl>
              <c:idx val="2"/>
              <c:layout>
                <c:manualLayout>
                  <c:x val="-6.3595086304079297E-3"/>
                  <c:y val="-0.16899411612010001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rgbClr val="FFFFFF"/>
                    </a:solidFill>
                    <a:latin typeface="Calibri"/>
                    <a:cs typeface="Calibri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Grain</c:v>
                </c:pt>
                <c:pt idx="1">
                  <c:v>Protein</c:v>
                </c:pt>
                <c:pt idx="2">
                  <c:v>Milk</c:v>
                </c:pt>
                <c:pt idx="3">
                  <c:v>Veggie</c:v>
                </c:pt>
                <c:pt idx="4">
                  <c:v>Fruit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6600"/>
              </a:solidFill>
            </c:spPr>
          </c:dPt>
          <c:dPt>
            <c:idx val="1"/>
            <c:bubble3D val="0"/>
            <c:spPr>
              <a:solidFill>
                <a:srgbClr val="7030A0"/>
              </a:solidFill>
            </c:spPr>
          </c:dPt>
          <c:dPt>
            <c:idx val="2"/>
            <c:bubble3D val="0"/>
            <c:spPr>
              <a:noFill/>
              <a:ln>
                <a:solidFill>
                  <a:srgbClr val="3366FF"/>
                </a:solidFill>
              </a:ln>
            </c:spPr>
          </c:dPt>
          <c:dPt>
            <c:idx val="3"/>
            <c:bubble3D val="0"/>
            <c:spPr>
              <a:noFill/>
              <a:ln>
                <a:solidFill>
                  <a:srgbClr val="008000"/>
                </a:solidFill>
              </a:ln>
            </c:spPr>
          </c:dPt>
          <c:dPt>
            <c:idx val="4"/>
            <c:bubble3D val="0"/>
            <c:spPr>
              <a:solidFill>
                <a:srgbClr val="FF0000"/>
              </a:solidFill>
            </c:spPr>
          </c:dPt>
          <c:cat>
            <c:strRef>
              <c:f>Sheet1!$A$2:$A$6</c:f>
              <c:strCache>
                <c:ptCount val="5"/>
                <c:pt idx="0">
                  <c:v>Grain</c:v>
                </c:pt>
                <c:pt idx="1">
                  <c:v>Protein</c:v>
                </c:pt>
                <c:pt idx="2">
                  <c:v>Milk</c:v>
                </c:pt>
                <c:pt idx="3">
                  <c:v>Veggie</c:v>
                </c:pt>
                <c:pt idx="4">
                  <c:v>Fruit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6600"/>
              </a:solidFill>
            </c:spPr>
          </c:dPt>
          <c:dPt>
            <c:idx val="1"/>
            <c:bubble3D val="0"/>
            <c:spPr>
              <a:solidFill>
                <a:srgbClr val="7030A0"/>
              </a:solidFill>
            </c:spPr>
          </c:dPt>
          <c:dPt>
            <c:idx val="2"/>
            <c:bubble3D val="0"/>
            <c:spPr>
              <a:solidFill>
                <a:srgbClr val="3366FF"/>
              </a:solidFill>
            </c:spPr>
          </c:dPt>
          <c:dPt>
            <c:idx val="3"/>
            <c:bubble3D val="0"/>
            <c:spPr>
              <a:solidFill>
                <a:srgbClr val="008000"/>
              </a:solidFill>
            </c:spPr>
          </c:dPt>
          <c:dPt>
            <c:idx val="4"/>
            <c:bubble3D val="0"/>
            <c:spPr>
              <a:solidFill>
                <a:srgbClr val="FF0000"/>
              </a:solidFill>
            </c:spPr>
          </c:dPt>
          <c:cat>
            <c:strRef>
              <c:f>Sheet1!$A$2:$A$6</c:f>
              <c:strCache>
                <c:ptCount val="5"/>
                <c:pt idx="0">
                  <c:v>Grain</c:v>
                </c:pt>
                <c:pt idx="1">
                  <c:v>Protein</c:v>
                </c:pt>
                <c:pt idx="2">
                  <c:v>Milk</c:v>
                </c:pt>
                <c:pt idx="3">
                  <c:v>Veggie</c:v>
                </c:pt>
                <c:pt idx="4">
                  <c:v>Fruit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0.01625</cdr:x>
      <cdr:y>0.35938</cdr:y>
    </cdr:from>
    <cdr:to>
      <cdr:x>0.25926</cdr:x>
      <cdr:y>0.87397</cdr:y>
    </cdr:to>
    <cdr:sp macro="" textlink="">
      <cdr:nvSpPr>
        <cdr:cNvPr id="2" name="Text Box 1"/>
        <cdr:cNvSpPr txBox="1"/>
      </cdr:nvSpPr>
      <cdr:spPr>
        <a:xfrm xmlns:a="http://schemas.openxmlformats.org/drawingml/2006/main">
          <a:off x="133731" y="1752600"/>
          <a:ext cx="1999869" cy="25095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800" b="1" u="sng" dirty="0">
              <a:latin typeface="Calibri"/>
              <a:cs typeface="Calibri"/>
            </a:rPr>
            <a:t>Must Select</a:t>
          </a:r>
        </a:p>
        <a:p xmlns:a="http://schemas.openxmlformats.org/drawingml/2006/main">
          <a:pPr algn="ctr"/>
          <a:r>
            <a:rPr lang="en-US" sz="1800" b="1" dirty="0">
              <a:latin typeface="Calibri"/>
              <a:cs typeface="Calibri"/>
            </a:rPr>
            <a:t>1 red OR 1 green</a:t>
          </a:r>
        </a:p>
        <a:p xmlns:a="http://schemas.openxmlformats.org/drawingml/2006/main">
          <a:pPr algn="ctr"/>
          <a:r>
            <a:rPr lang="en-US" sz="1800" b="1" dirty="0">
              <a:latin typeface="Calibri"/>
              <a:cs typeface="Calibri"/>
            </a:rPr>
            <a:t>or</a:t>
          </a:r>
        </a:p>
        <a:p xmlns:a="http://schemas.openxmlformats.org/drawingml/2006/main">
          <a:pPr algn="ctr"/>
          <a:r>
            <a:rPr lang="en-US" sz="1800" b="1" u="sng" dirty="0">
              <a:latin typeface="Calibri"/>
              <a:cs typeface="Calibri"/>
            </a:rPr>
            <a:t>May Select</a:t>
          </a:r>
        </a:p>
        <a:p xmlns:a="http://schemas.openxmlformats.org/drawingml/2006/main">
          <a:pPr algn="ctr"/>
          <a:r>
            <a:rPr lang="en-US" sz="1800" b="1" dirty="0">
              <a:latin typeface="Calibri"/>
              <a:cs typeface="Calibri"/>
            </a:rPr>
            <a:t>1 red AND 1 green</a:t>
          </a:r>
        </a:p>
      </cdr:txBody>
    </cdr:sp>
  </cdr:relSizeAnchor>
  <cdr:relSizeAnchor xmlns:cdr="http://schemas.openxmlformats.org/drawingml/2006/chartDrawing">
    <cdr:from>
      <cdr:x>0.72222</cdr:x>
      <cdr:y>0.39063</cdr:y>
    </cdr:from>
    <cdr:to>
      <cdr:x>0.97222</cdr:x>
      <cdr:y>0.87397</cdr:y>
    </cdr:to>
    <cdr:sp macro="" textlink="">
      <cdr:nvSpPr>
        <cdr:cNvPr id="3" name="Text Box 2"/>
        <cdr:cNvSpPr txBox="1"/>
      </cdr:nvSpPr>
      <cdr:spPr>
        <a:xfrm xmlns:a="http://schemas.openxmlformats.org/drawingml/2006/main">
          <a:off x="5943600" y="1905000"/>
          <a:ext cx="2057400" cy="23571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800" b="1" u="sng" dirty="0">
              <a:latin typeface="Calibri"/>
              <a:cs typeface="Calibri"/>
            </a:rPr>
            <a:t>May Select</a:t>
          </a:r>
          <a:r>
            <a:rPr lang="en-US" sz="1800" b="1" u="sng" baseline="0" dirty="0">
              <a:latin typeface="Calibri"/>
              <a:cs typeface="Calibri"/>
            </a:rPr>
            <a:t> </a:t>
          </a:r>
        </a:p>
        <a:p xmlns:a="http://schemas.openxmlformats.org/drawingml/2006/main">
          <a:pPr algn="ctr"/>
          <a:r>
            <a:rPr lang="en-US" sz="1800" b="1" baseline="0" dirty="0">
              <a:latin typeface="Calibri"/>
              <a:cs typeface="Calibri"/>
            </a:rPr>
            <a:t>1 orange</a:t>
          </a:r>
        </a:p>
        <a:p xmlns:a="http://schemas.openxmlformats.org/drawingml/2006/main">
          <a:pPr algn="ctr"/>
          <a:r>
            <a:rPr lang="en-US" sz="1800" b="1" baseline="0" dirty="0">
              <a:latin typeface="Calibri"/>
              <a:cs typeface="Calibri"/>
            </a:rPr>
            <a:t>1 purple</a:t>
          </a:r>
        </a:p>
        <a:p xmlns:a="http://schemas.openxmlformats.org/drawingml/2006/main">
          <a:pPr algn="ctr"/>
          <a:r>
            <a:rPr lang="en-US" sz="1800" b="1" baseline="0" dirty="0">
              <a:latin typeface="Calibri"/>
              <a:cs typeface="Calibri"/>
            </a:rPr>
            <a:t>1 blue</a:t>
          </a:r>
          <a:endParaRPr lang="en-US" sz="1800" b="1" dirty="0">
            <a:latin typeface="Calibri"/>
            <a:cs typeface="Calibri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897B73B-55CB-4CA9-9563-0C2EFC6FD3E8}" type="datetimeFigureOut">
              <a:rPr lang="en-US" smtClean="0"/>
              <a:t>5/1/2012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2C9AB4E-58B8-4D21-ADE5-B64F130DC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09461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FCD3EE3-254C-495C-9D30-B15DB2CF331C}" type="datetimeFigureOut">
              <a:rPr lang="en-US" smtClean="0"/>
              <a:t>5/1/2012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EB318EE-15AE-4D2E-BF66-F0044F37B4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554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318EE-15AE-4D2E-BF66-F0044F37B4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019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3546-56C9-40C1-A34A-16FE4EF855FD}" type="datetime1">
              <a:rPr lang="en-US" smtClean="0"/>
              <a:t>5/1/2012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4FD6-6AC0-4D28-A781-913C3E1DE8A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E08D-400A-4DCC-BE94-3771509B7832}" type="datetime1">
              <a:rPr lang="en-US" smtClean="0"/>
              <a:t>5/1/2012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4FD6-6AC0-4D28-A781-913C3E1DE8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3363C-6C5D-45E4-8AE1-14CB98DF8065}" type="datetime1">
              <a:rPr lang="en-US" smtClean="0"/>
              <a:t>5/1/2012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4FD6-6AC0-4D28-A781-913C3E1DE8A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BE30B-54DC-4F3A-BFA9-460AA37E67A0}" type="datetime1">
              <a:rPr lang="en-US" smtClean="0"/>
              <a:t>5/1/2012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4FD6-6AC0-4D28-A781-913C3E1DE8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F9611-B7E0-4CE3-A95B-370084517410}" type="datetime1">
              <a:rPr lang="en-US" smtClean="0"/>
              <a:t>5/1/2012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4FD6-6AC0-4D28-A781-913C3E1DE8A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3F0DC-EE7A-4B11-B61E-7AD2C94C8946}" type="datetime1">
              <a:rPr lang="en-US" smtClean="0"/>
              <a:t>5/1/2012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4FD6-6AC0-4D28-A781-913C3E1DE8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6F8A4-4EFE-4B07-9941-D59835809071}" type="datetime1">
              <a:rPr lang="en-US" smtClean="0"/>
              <a:t>5/1/2012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4FD6-6AC0-4D28-A781-913C3E1DE8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490A7-FAE5-4E21-A0B7-0EC9EE149BDC}" type="datetime1">
              <a:rPr lang="en-US" smtClean="0"/>
              <a:t>5/1/2012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4FD6-6AC0-4D28-A781-913C3E1DE8A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76F5A-D71D-4D08-B74E-77DB9EE354C0}" type="datetime1">
              <a:rPr lang="en-US" smtClean="0"/>
              <a:t>5/1/2012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4FD6-6AC0-4D28-A781-913C3E1DE8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208FC-7E49-492B-B4E7-DE2C0762A0C7}" type="datetime1">
              <a:rPr lang="en-US" smtClean="0"/>
              <a:t>5/1/2012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4FD6-6AC0-4D28-A781-913C3E1DE8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013E-0911-4BB6-9CF7-77B60601C05D}" type="datetime1">
              <a:rPr lang="en-US" smtClean="0"/>
              <a:t>5/1/2012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4FD6-6AC0-4D28-A781-913C3E1DE8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89AB2F1-E8B1-4A3F-87C1-CE9945D8C81D}" type="datetime1">
              <a:rPr lang="en-US" smtClean="0"/>
              <a:t>5/1/2012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D16A4FD6-6AC0-4D28-A781-913C3E1DE8A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ns.usda.gov/cnd/Governance/Legislation/dietaryspecs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wmf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470025"/>
          </a:xfrm>
        </p:spPr>
        <p:txBody>
          <a:bodyPr/>
          <a:lstStyle/>
          <a:p>
            <a:pPr algn="ctr"/>
            <a:r>
              <a:rPr lang="en-US" dirty="0" smtClean="0"/>
              <a:t>The NEW Nutrition Standards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213868"/>
            <a:ext cx="6400800" cy="1752600"/>
          </a:xfrm>
        </p:spPr>
        <p:txBody>
          <a:bodyPr/>
          <a:lstStyle/>
          <a:p>
            <a:r>
              <a:rPr lang="en-US" dirty="0" smtClean="0"/>
              <a:t>Embrace Our Changing Meal Patterns </a:t>
            </a:r>
          </a:p>
          <a:p>
            <a:pPr algn="ctr"/>
            <a:r>
              <a:rPr lang="en-US" dirty="0" smtClean="0"/>
              <a:t>Serve A </a:t>
            </a:r>
            <a:r>
              <a:rPr lang="en-US" dirty="0" smtClean="0">
                <a:solidFill>
                  <a:srgbClr val="00B050"/>
                </a:solidFill>
              </a:rPr>
              <a:t>R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</a:t>
            </a:r>
            <a:r>
              <a:rPr lang="en-US" dirty="0" smtClean="0">
                <a:solidFill>
                  <a:srgbClr val="FFC000"/>
                </a:solidFill>
              </a:rPr>
              <a:t>n</a:t>
            </a:r>
            <a:r>
              <a:rPr lang="en-US" dirty="0" smtClean="0">
                <a:solidFill>
                  <a:srgbClr val="00B0F0"/>
                </a:solidFill>
              </a:rPr>
              <a:t>b</a:t>
            </a:r>
            <a:r>
              <a:rPr lang="en-US" dirty="0" smtClean="0">
                <a:solidFill>
                  <a:srgbClr val="7030A0"/>
                </a:solidFill>
              </a:rPr>
              <a:t>o</a:t>
            </a:r>
            <a:r>
              <a:rPr lang="en-US" dirty="0" smtClean="0">
                <a:solidFill>
                  <a:srgbClr val="00B050"/>
                </a:solidFill>
              </a:rPr>
              <a:t>w</a:t>
            </a:r>
            <a:r>
              <a:rPr lang="en-US" dirty="0" smtClean="0"/>
              <a:t> A Week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2" b="8010"/>
          <a:stretch/>
        </p:blipFill>
        <p:spPr>
          <a:xfrm>
            <a:off x="2286000" y="3090168"/>
            <a:ext cx="5181600" cy="28035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95400" y="5893707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Kimberly Gibson Rogers R.D.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41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331947"/>
              </p:ext>
            </p:extLst>
          </p:nvPr>
        </p:nvGraphicFramePr>
        <p:xfrm>
          <a:off x="762000" y="533400"/>
          <a:ext cx="7543799" cy="6124812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10734"/>
                <a:gridCol w="1024466"/>
                <a:gridCol w="957944"/>
                <a:gridCol w="1090989"/>
                <a:gridCol w="1037771"/>
                <a:gridCol w="1064380"/>
                <a:gridCol w="1157515"/>
              </a:tblGrid>
              <a:tr h="33361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dirty="0" smtClean="0"/>
                        <a:t>Breakfast Meal Pattern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dirty="0" smtClean="0"/>
                        <a:t>Lunch Meal Pattern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361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Grades K-5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Grades 6-8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Grades 9-12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Grades K-5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Grades 6-8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Grades 9-12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3612"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Meal Pattern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r>
                        <a:rPr lang="en-US" sz="1100" b="1" dirty="0" smtClean="0"/>
                        <a:t>Amount of Food Per Week (Minimum</a:t>
                      </a:r>
                      <a:r>
                        <a:rPr lang="en-US" sz="1100" b="1" baseline="0" dirty="0" smtClean="0"/>
                        <a:t> Per Day)</a:t>
                      </a:r>
                      <a:endParaRPr lang="en-US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2408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Fruits</a:t>
                      </a:r>
                      <a:r>
                        <a:rPr lang="en-US" sz="1000" baseline="0" dirty="0" smtClean="0"/>
                        <a:t> (cups)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5 (1) 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5 (1)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5 (1)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2 ½ (1/2)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2 ½</a:t>
                      </a:r>
                      <a:r>
                        <a:rPr lang="en-US" sz="1000" baseline="0" dirty="0" smtClean="0"/>
                        <a:t> (1/2)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5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lang="en-US" sz="1000" dirty="0" smtClean="0"/>
                        <a:t>(1)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2408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Vegetables (cups)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3 ¾ (3/4)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3 ¾ (3/4)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5 (1)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2408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      Dark</a:t>
                      </a:r>
                      <a:r>
                        <a:rPr lang="en-US" sz="1000" baseline="0" dirty="0" smtClean="0"/>
                        <a:t> Green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½ 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½ 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½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2408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      Red/Orange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¾ 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¾</a:t>
                      </a:r>
                      <a:r>
                        <a:rPr lang="en-US" sz="1000" baseline="0" dirty="0" smtClean="0"/>
                        <a:t> 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</a:t>
                      </a:r>
                      <a:r>
                        <a:rPr lang="en-US" sz="1000" baseline="0" dirty="0" smtClean="0"/>
                        <a:t> ¼ 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414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      Beans/Peas          (Legumes)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½ 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½ 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½ 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2408">
                <a:tc>
                  <a:txBody>
                    <a:bodyPr/>
                    <a:lstStyle/>
                    <a:p>
                      <a:r>
                        <a:rPr lang="en-US" sz="1000" baseline="0" dirty="0" smtClean="0"/>
                        <a:t>      Starchy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½ 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½ 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½</a:t>
                      </a:r>
                      <a:r>
                        <a:rPr lang="en-US" sz="1000" baseline="0" dirty="0" smtClean="0"/>
                        <a:t> 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2408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      Other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½ 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½ 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¾ 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414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Additional</a:t>
                      </a:r>
                      <a:r>
                        <a:rPr lang="en-US" sz="1000" baseline="0" dirty="0" smtClean="0"/>
                        <a:t> Veg to Reach Total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 ½ 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2408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Grains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7-10 (1)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8-10 (1)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9-10 (1)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8-9 (1)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8-10 (1)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10-12 (2)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414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Meats/Meat Alternates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O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O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O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8-10 (1)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9-10</a:t>
                      </a:r>
                      <a:r>
                        <a:rPr lang="en-US" sz="1000" baseline="0" dirty="0" smtClean="0"/>
                        <a:t> (1)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10-12 (2)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2408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Fluid Milk (cups)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5 (1)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5 (1)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5 (1)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5 (1)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5 (1)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5 (1)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3612">
                <a:tc gridSpan="7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      </a:t>
                      </a:r>
                      <a:r>
                        <a:rPr lang="en-US" sz="1800" dirty="0" smtClean="0"/>
                        <a:t>Other Specifications: Daily Amount Based on the Average for a 5-Day Week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414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Min-Max</a:t>
                      </a:r>
                      <a:r>
                        <a:rPr lang="en-US" sz="1000" baseline="0" dirty="0" smtClean="0"/>
                        <a:t> Calories (kcal)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350-500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400-550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450-600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550-650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600-700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750-850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414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Saturated Fat (% of total</a:t>
                      </a:r>
                      <a:r>
                        <a:rPr lang="en-US" sz="1000" baseline="0" dirty="0" smtClean="0"/>
                        <a:t> calories)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&lt;10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&lt;10</a:t>
                      </a:r>
                      <a:endParaRPr lang="en-US" sz="1000" dirty="0" smtClean="0"/>
                    </a:p>
                    <a:p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&lt;10</a:t>
                      </a:r>
                      <a:endParaRPr lang="en-US" sz="1000" dirty="0" smtClean="0"/>
                    </a:p>
                    <a:p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&lt;10</a:t>
                      </a:r>
                      <a:endParaRPr lang="en-US" sz="1000" dirty="0" smtClean="0"/>
                    </a:p>
                    <a:p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&lt;10</a:t>
                      </a:r>
                      <a:endParaRPr lang="en-US" sz="1000" dirty="0" smtClean="0"/>
                    </a:p>
                    <a:p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Times New Roman"/>
                          <a:cs typeface="Times New Roman"/>
                        </a:rPr>
                        <a:t>&lt;10</a:t>
                      </a:r>
                      <a:endParaRPr lang="en-US" sz="10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2408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Sodium (mg)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≤430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≤470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≤500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≤640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≤710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≤740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2408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Trans Fat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r>
                        <a:rPr lang="en-US" sz="1000" dirty="0" smtClean="0"/>
                        <a:t>Nutrition Label or manufacturer</a:t>
                      </a:r>
                      <a:r>
                        <a:rPr lang="en-US" sz="1000" baseline="0" dirty="0" smtClean="0"/>
                        <a:t> specifications must indicate zero grams of trans fat per serving.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3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Reading the Meal Pattern 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First </a:t>
            </a:r>
            <a:r>
              <a:rPr lang="en-US" dirty="0" smtClean="0"/>
              <a:t>column - </a:t>
            </a:r>
            <a:r>
              <a:rPr lang="en-US" dirty="0"/>
              <a:t>required food components &amp; dietary specifications </a:t>
            </a:r>
          </a:p>
          <a:p>
            <a:endParaRPr lang="en-US" dirty="0"/>
          </a:p>
          <a:p>
            <a:r>
              <a:rPr lang="en-US" dirty="0"/>
              <a:t>Next three </a:t>
            </a:r>
            <a:r>
              <a:rPr lang="en-US" dirty="0" smtClean="0"/>
              <a:t>columns - </a:t>
            </a:r>
            <a:r>
              <a:rPr lang="en-US" dirty="0"/>
              <a:t>weekly SBP requirements based on age-grade </a:t>
            </a:r>
          </a:p>
          <a:p>
            <a:endParaRPr lang="en-US" dirty="0"/>
          </a:p>
          <a:p>
            <a:r>
              <a:rPr lang="en-US" dirty="0"/>
              <a:t>Last three </a:t>
            </a:r>
            <a:r>
              <a:rPr lang="en-US" dirty="0" smtClean="0"/>
              <a:t>columns - </a:t>
            </a:r>
            <a:r>
              <a:rPr lang="en-US" dirty="0"/>
              <a:t>amounts required for Lunch based on age-grade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57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Reading the Meal Pattern 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Weekly </a:t>
            </a:r>
            <a:r>
              <a:rPr lang="en-US" dirty="0"/>
              <a:t>requirements in cells; daily requirements in parentheses </a:t>
            </a:r>
          </a:p>
          <a:p>
            <a:r>
              <a:rPr lang="en-US" dirty="0"/>
              <a:t>Fruits, Vegetables, Fluid Milk: daily/weekly minimums </a:t>
            </a:r>
          </a:p>
          <a:p>
            <a:r>
              <a:rPr lang="en-US" dirty="0"/>
              <a:t>Grains, Meat/Meat Alternates: daily/weekly minimums and weekly maximums </a:t>
            </a:r>
          </a:p>
          <a:p>
            <a:r>
              <a:rPr lang="en-US" dirty="0"/>
              <a:t>Calories: weekly minimums; weekly maximums </a:t>
            </a:r>
          </a:p>
          <a:p>
            <a:r>
              <a:rPr lang="en-US" dirty="0"/>
              <a:t>Saturated Fat, Sodium: daily average in a week </a:t>
            </a:r>
          </a:p>
          <a:p>
            <a:r>
              <a:rPr lang="en-US" dirty="0"/>
              <a:t>Trans Fat: daily/weekly maximum </a:t>
            </a:r>
          </a:p>
          <a:p>
            <a:r>
              <a:rPr lang="en-US" dirty="0"/>
              <a:t>Chart available for download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Nutrition Standard Chart</a:t>
            </a:r>
            <a:r>
              <a:rPr lang="en-US" dirty="0" smtClean="0"/>
              <a:t>	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22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2057400"/>
          </a:xfrm>
        </p:spPr>
        <p:txBody>
          <a:bodyPr>
            <a:normAutofit fontScale="25000" lnSpcReduction="20000"/>
          </a:bodyPr>
          <a:lstStyle/>
          <a:p>
            <a:r>
              <a:rPr lang="en-US" sz="14400" dirty="0" smtClean="0"/>
              <a:t>Grade Groups - K-5, 6-8, 9-12</a:t>
            </a:r>
          </a:p>
          <a:p>
            <a:r>
              <a:rPr lang="en-US" sz="14400" dirty="0" smtClean="0"/>
              <a:t>K-5 and 6-8 menus will be similar due to overlap in requirements</a:t>
            </a:r>
          </a:p>
          <a:p>
            <a:r>
              <a:rPr lang="en-US" sz="14400" dirty="0" smtClean="0"/>
              <a:t>Changes to Breakfast will be implemented SY 2013-2014</a:t>
            </a:r>
          </a:p>
          <a:p>
            <a:r>
              <a:rPr lang="en-US" sz="14400" dirty="0" smtClean="0"/>
              <a:t>Changes to Lunch will be effective SY 2012-2013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07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/>
              <a:t>LUNCH Meal Pattern	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4000" dirty="0" smtClean="0"/>
              <a:t>Lunch Meal Components</a:t>
            </a:r>
          </a:p>
          <a:p>
            <a:pPr lvl="1">
              <a:buFont typeface="Wingdings" pitchFamily="2" charset="2"/>
              <a:buChar char="ü"/>
            </a:pPr>
            <a:r>
              <a:rPr lang="en-US" sz="4000" dirty="0" smtClean="0"/>
              <a:t>Fruit</a:t>
            </a:r>
          </a:p>
          <a:p>
            <a:pPr lvl="1">
              <a:buFont typeface="Wingdings" pitchFamily="2" charset="2"/>
              <a:buChar char="ü"/>
            </a:pPr>
            <a:r>
              <a:rPr lang="en-US" sz="4000" dirty="0" smtClean="0"/>
              <a:t>Vegetables</a:t>
            </a:r>
          </a:p>
          <a:p>
            <a:pPr lvl="1">
              <a:buFont typeface="Wingdings" pitchFamily="2" charset="2"/>
              <a:buChar char="ü"/>
            </a:pPr>
            <a:r>
              <a:rPr lang="en-US" sz="4000" dirty="0" smtClean="0"/>
              <a:t>Meats/Meat Alternates</a:t>
            </a:r>
          </a:p>
          <a:p>
            <a:pPr lvl="1">
              <a:buFont typeface="Wingdings" pitchFamily="2" charset="2"/>
              <a:buChar char="ü"/>
            </a:pPr>
            <a:r>
              <a:rPr lang="en-US" sz="4000" dirty="0" smtClean="0"/>
              <a:t>Grains</a:t>
            </a:r>
          </a:p>
          <a:p>
            <a:pPr lvl="1">
              <a:buFont typeface="Wingdings" pitchFamily="2" charset="2"/>
              <a:buChar char="ü"/>
            </a:pPr>
            <a:r>
              <a:rPr lang="en-US" sz="4000" dirty="0" smtClean="0"/>
              <a:t>Fluid Milk</a:t>
            </a: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27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Component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A “component” is a </a:t>
            </a:r>
          </a:p>
          <a:p>
            <a:pPr marL="0" indent="0" algn="ctr">
              <a:buNone/>
            </a:pPr>
            <a:r>
              <a:rPr lang="en-US" dirty="0" smtClean="0"/>
              <a:t>term used to describe a “meal pattern food group”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819400"/>
            <a:ext cx="4038600" cy="3572256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Protein: Purple Choice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Grain: Orange Choice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Fruit: Red Choice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Vegetables: Green Choice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Milk: Blue Choice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307184796"/>
              </p:ext>
            </p:extLst>
          </p:nvPr>
        </p:nvGraphicFramePr>
        <p:xfrm>
          <a:off x="838200" y="3733800"/>
          <a:ext cx="31242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8348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Fruits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2457824"/>
              </p:ext>
            </p:extLst>
          </p:nvPr>
        </p:nvGraphicFramePr>
        <p:xfrm>
          <a:off x="304800" y="1524000"/>
          <a:ext cx="8229599" cy="1747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370840">
                <a:tc>
                  <a:txBody>
                    <a:bodyPr/>
                    <a:lstStyle/>
                    <a:p>
                      <a:endParaRPr lang="en-US" sz="14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400" b="1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Breakfast Meal Pattern</a:t>
                      </a:r>
                      <a:endParaRPr lang="en-US" sz="14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400" b="1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Lunch</a:t>
                      </a:r>
                      <a:r>
                        <a:rPr lang="en-US" sz="1400" b="1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Meal Pattern</a:t>
                      </a:r>
                      <a:endParaRPr lang="en-US" sz="14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Grades K-5</a:t>
                      </a:r>
                      <a:endParaRPr lang="en-US" sz="1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Grades 6-8</a:t>
                      </a:r>
                      <a:endParaRPr lang="en-US" sz="1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Grades 9-12</a:t>
                      </a:r>
                      <a:endParaRPr lang="en-US" sz="1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Grades</a:t>
                      </a:r>
                      <a:r>
                        <a:rPr lang="en-US" sz="14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K-5</a:t>
                      </a:r>
                      <a:endParaRPr lang="en-US" sz="1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Grades 6-8</a:t>
                      </a:r>
                      <a:endParaRPr lang="en-US" sz="1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Grades 9-12</a:t>
                      </a:r>
                      <a:endParaRPr lang="en-US" sz="1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92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Meal</a:t>
                      </a:r>
                      <a:r>
                        <a:rPr lang="en-US" sz="14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Pattern</a:t>
                      </a:r>
                      <a:endParaRPr lang="en-US" sz="1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r>
                        <a:rPr lang="en-US" sz="1400" b="1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Amount of</a:t>
                      </a:r>
                      <a:r>
                        <a:rPr lang="en-US" sz="1400" b="1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Food Per Week (Minimum Per Day)</a:t>
                      </a:r>
                      <a:endParaRPr lang="en-US" sz="14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Fruits</a:t>
                      </a:r>
                      <a:r>
                        <a:rPr lang="en-US" sz="2000" b="1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(Cups)</a:t>
                      </a:r>
                      <a:endParaRPr lang="en-US" sz="20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(1)</a:t>
                      </a:r>
                      <a:endParaRPr lang="en-US" sz="20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(1)</a:t>
                      </a:r>
                      <a:endParaRPr lang="en-US" sz="20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(1)</a:t>
                      </a:r>
                      <a:endParaRPr lang="en-US" sz="20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2.5 (0.5)</a:t>
                      </a:r>
                      <a:endParaRPr lang="en-US" sz="20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2.5 (0.5)</a:t>
                      </a:r>
                      <a:endParaRPr lang="en-US" sz="20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(1)</a:t>
                      </a:r>
                      <a:endParaRPr lang="en-US" sz="20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33400" y="3276600"/>
            <a:ext cx="7620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Under Offer versus Serve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/>
              <a:t>A</a:t>
            </a:r>
            <a:r>
              <a:rPr lang="en-US" sz="2400" dirty="0" smtClean="0"/>
              <a:t> student has to select fruit or vegetable component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Schools required to offer full required amount, but student may select at least ½ cup serving</a:t>
            </a:r>
          </a:p>
          <a:p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379666865"/>
              </p:ext>
            </p:extLst>
          </p:nvPr>
        </p:nvGraphicFramePr>
        <p:xfrm>
          <a:off x="6400800" y="4800600"/>
          <a:ext cx="2594904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0556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000" dirty="0" smtClean="0">
                <a:solidFill>
                  <a:srgbClr val="FF0000"/>
                </a:solidFill>
              </a:rPr>
              <a:t>Fruits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429000"/>
          </a:xfrm>
        </p:spPr>
        <p:txBody>
          <a:bodyPr>
            <a:normAutofit/>
          </a:bodyPr>
          <a:lstStyle/>
          <a:p>
            <a:r>
              <a:rPr lang="en-US" dirty="0" smtClean="0"/>
              <a:t>Fruits/Vegetables separated; 2 components</a:t>
            </a:r>
          </a:p>
          <a:p>
            <a:r>
              <a:rPr lang="en-US" dirty="0" smtClean="0"/>
              <a:t>Daily serving at lunch (1/2 cup minimum)</a:t>
            </a:r>
          </a:p>
          <a:p>
            <a:r>
              <a:rPr lang="en-US" dirty="0" smtClean="0"/>
              <a:t>May select fresh, frozen without added sugar, canned in juice/light syrup, or dried</a:t>
            </a:r>
          </a:p>
          <a:p>
            <a:pPr lvl="1"/>
            <a:r>
              <a:rPr lang="en-US" sz="2400" dirty="0" smtClean="0"/>
              <a:t>No more than half of fruit offerings may be juice and all juice MUST be 100% juice</a:t>
            </a:r>
          </a:p>
          <a:p>
            <a:pPr lvl="1"/>
            <a:r>
              <a:rPr lang="en-US" sz="2400" dirty="0" smtClean="0"/>
              <a:t>Juice can be NO larger than 4 ounces – ½ cup fruit</a:t>
            </a:r>
          </a:p>
          <a:p>
            <a:pPr lvl="1"/>
            <a:r>
              <a:rPr lang="en-US" sz="2400" dirty="0" smtClean="0"/>
              <a:t>¼ cup of dried fruit = ½ cup of fruit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510596"/>
            <a:ext cx="2591504" cy="218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12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Vegetables	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4337065"/>
              </p:ext>
            </p:extLst>
          </p:nvPr>
        </p:nvGraphicFramePr>
        <p:xfrm>
          <a:off x="381001" y="1600200"/>
          <a:ext cx="8305798" cy="3698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2684"/>
                <a:gridCol w="1061852"/>
                <a:gridCol w="1212190"/>
                <a:gridCol w="1182268"/>
                <a:gridCol w="1182268"/>
                <a:gridCol w="1182268"/>
                <a:gridCol w="1182268"/>
              </a:tblGrid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b="1" dirty="0" smtClean="0"/>
                        <a:t>Breakfast Meal Pattern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b="1" dirty="0" smtClean="0"/>
                        <a:t>Lunch Meal Pattern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Grades</a:t>
                      </a:r>
                      <a:r>
                        <a:rPr lang="en-US" sz="1200" baseline="0" dirty="0" smtClean="0"/>
                        <a:t> K-5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Grades 6-8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Grades 9-12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Grades K-5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Grades 6-8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Grades 9-12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72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Meal Pattern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r>
                        <a:rPr lang="en-US" sz="1200" b="1" dirty="0" smtClean="0"/>
                        <a:t>Amount of Food Per</a:t>
                      </a:r>
                      <a:r>
                        <a:rPr lang="en-US" sz="1200" b="1" baseline="0" dirty="0" smtClean="0"/>
                        <a:t> Week (Minimum Per Day)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Vegetables (cups)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r>
                        <a:rPr lang="en-US" sz="1200" baseline="0" dirty="0" smtClean="0"/>
                        <a:t> ¾ (3/4)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 ¾</a:t>
                      </a:r>
                      <a:r>
                        <a:rPr lang="en-US" sz="1200" baseline="0" dirty="0" smtClean="0"/>
                        <a:t> (3/4)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r>
                        <a:rPr lang="en-US" sz="1200" baseline="0" dirty="0" smtClean="0"/>
                        <a:t> (1)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Dark Green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½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½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½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Red/Orange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¾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¾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r>
                        <a:rPr lang="en-US" sz="1200" baseline="0" dirty="0" smtClean="0"/>
                        <a:t> ¼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Beans/Peas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½</a:t>
                      </a:r>
                      <a:r>
                        <a:rPr lang="en-US" sz="1200" baseline="0" dirty="0" smtClean="0"/>
                        <a:t>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½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½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Starchy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½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½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½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Other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½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½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¾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Additional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 ½</a:t>
                      </a:r>
                      <a:r>
                        <a:rPr lang="en-US" sz="1200" baseline="0" dirty="0" smtClean="0"/>
                        <a:t>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5379156"/>
            <a:ext cx="76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Weekly minimums of all vegetable subgroups are required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25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Vegetables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Daily lunch serving reflects variety over week</a:t>
            </a:r>
          </a:p>
          <a:p>
            <a:pPr lvl="1"/>
            <a:r>
              <a:rPr lang="en-US" sz="2000" b="1" dirty="0" smtClean="0"/>
              <a:t>Vegetable subgroups have weekly requirements for:</a:t>
            </a:r>
          </a:p>
          <a:p>
            <a:pPr lvl="2"/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</a:rPr>
              <a:t>Dark Green (broccoli, turnip greens, spinach)</a:t>
            </a:r>
          </a:p>
          <a:p>
            <a:pPr lvl="2"/>
            <a:r>
              <a:rPr lang="en-US" sz="2000" b="1" dirty="0" smtClean="0">
                <a:solidFill>
                  <a:srgbClr val="FF0000"/>
                </a:solidFill>
              </a:rPr>
              <a:t>Red / Orange (baby carrots, tomatoes)</a:t>
            </a:r>
          </a:p>
          <a:p>
            <a:pPr lvl="2"/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Beans / Peas (baked beans, black beans)</a:t>
            </a:r>
          </a:p>
          <a:p>
            <a:pPr lvl="2"/>
            <a:r>
              <a:rPr lang="en-US" sz="2000" b="1" dirty="0" smtClean="0">
                <a:solidFill>
                  <a:srgbClr val="FFCC00"/>
                </a:solidFill>
              </a:rPr>
              <a:t>Starchy (potatoes, green peas, corn)</a:t>
            </a:r>
          </a:p>
          <a:p>
            <a:pPr lvl="2"/>
            <a:r>
              <a:rPr lang="en-US" sz="2000" b="1" dirty="0" smtClean="0">
                <a:solidFill>
                  <a:srgbClr val="00B0F0"/>
                </a:solidFill>
              </a:rPr>
              <a:t>Other (green beans, iceberg lettuce, cauliflower)</a:t>
            </a:r>
            <a:endParaRPr lang="en-US" sz="2000" b="1" dirty="0">
              <a:solidFill>
                <a:srgbClr val="00B0F0"/>
              </a:solidFill>
            </a:endParaRPr>
          </a:p>
          <a:p>
            <a:pPr lvl="2"/>
            <a:r>
              <a:rPr lang="en-US" sz="2000" b="1" dirty="0" smtClean="0">
                <a:solidFill>
                  <a:srgbClr val="7030A0"/>
                </a:solidFill>
              </a:rPr>
              <a:t>Additional vegetables to help meet 3.75 to 5 cups weekly vegetable total (extra starchy vegetables can be included here)</a:t>
            </a:r>
          </a:p>
          <a:p>
            <a:pPr lvl="2"/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7" r="2709" b="6396"/>
          <a:stretch/>
        </p:blipFill>
        <p:spPr>
          <a:xfrm>
            <a:off x="3124200" y="4876800"/>
            <a:ext cx="3221423" cy="1828800"/>
          </a:xfrm>
          <a:prstGeom prst="rect">
            <a:avLst/>
          </a:prstGeom>
        </p:spPr>
      </p:pic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05293129"/>
              </p:ext>
            </p:extLst>
          </p:nvPr>
        </p:nvGraphicFramePr>
        <p:xfrm>
          <a:off x="6371516" y="457200"/>
          <a:ext cx="2324100" cy="144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3691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VEGETABLES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91000"/>
          </a:xfrm>
        </p:spPr>
        <p:txBody>
          <a:bodyPr/>
          <a:lstStyle/>
          <a:p>
            <a:r>
              <a:rPr lang="en-US" dirty="0" smtClean="0"/>
              <a:t>Variety of preparation methods available</a:t>
            </a:r>
          </a:p>
          <a:p>
            <a:pPr lvl="1"/>
            <a:r>
              <a:rPr lang="en-US" dirty="0" smtClean="0"/>
              <a:t>Fresh, frozen, and canned products</a:t>
            </a:r>
          </a:p>
          <a:p>
            <a:pPr lvl="1"/>
            <a:r>
              <a:rPr lang="en-US" dirty="0" smtClean="0"/>
              <a:t>USDA Foods offers a variety of no salt added or lower sodium products</a:t>
            </a:r>
          </a:p>
          <a:p>
            <a:r>
              <a:rPr lang="en-US" dirty="0" smtClean="0"/>
              <a:t>Changes in crediting of leafy greens</a:t>
            </a:r>
          </a:p>
          <a:p>
            <a:pPr lvl="1"/>
            <a:r>
              <a:rPr lang="en-US" dirty="0"/>
              <a:t>Uncooked, leafy greens will credit as half of volume as served. Therefore, one cup of romaine lettuce is creditable as one half of a cup of vegetables. </a:t>
            </a:r>
            <a:endParaRPr lang="en-US" dirty="0" smtClean="0"/>
          </a:p>
          <a:p>
            <a:r>
              <a:rPr lang="en-US" dirty="0" smtClean="0"/>
              <a:t>Foods from the beans/peas subgroup may be credited as a vegetable OR a meat alternate NOT both in the same meal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1393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Dark Green Vegetables	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86200" cy="4876800"/>
          </a:xfrm>
        </p:spPr>
        <p:txBody>
          <a:bodyPr/>
          <a:lstStyle/>
          <a:p>
            <a:r>
              <a:rPr lang="en-US" dirty="0" smtClean="0"/>
              <a:t>Broccoli</a:t>
            </a:r>
          </a:p>
          <a:p>
            <a:r>
              <a:rPr lang="en-US" dirty="0" smtClean="0"/>
              <a:t>Collard Greens</a:t>
            </a:r>
          </a:p>
          <a:p>
            <a:r>
              <a:rPr lang="en-US" dirty="0" smtClean="0"/>
              <a:t>Dark Green Leafy Lettuce</a:t>
            </a:r>
          </a:p>
          <a:p>
            <a:r>
              <a:rPr lang="en-US" dirty="0" smtClean="0"/>
              <a:t>Kale</a:t>
            </a:r>
          </a:p>
          <a:p>
            <a:r>
              <a:rPr lang="en-US" dirty="0" smtClean="0"/>
              <a:t>Mustard Greens</a:t>
            </a:r>
          </a:p>
          <a:p>
            <a:r>
              <a:rPr lang="en-US" dirty="0" smtClean="0"/>
              <a:t>Romaine Lettuce</a:t>
            </a:r>
          </a:p>
          <a:p>
            <a:r>
              <a:rPr lang="en-US" dirty="0" smtClean="0"/>
              <a:t>Spinach</a:t>
            </a:r>
          </a:p>
          <a:p>
            <a:r>
              <a:rPr lang="en-US" dirty="0" smtClean="0"/>
              <a:t>Turnip Greens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873966"/>
            <a:ext cx="2362200" cy="228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270867"/>
            <a:ext cx="2057400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2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Red/Orange Vegetables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352800" cy="487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Squash</a:t>
            </a:r>
          </a:p>
          <a:p>
            <a:r>
              <a:rPr lang="en-US" sz="2800" dirty="0" smtClean="0"/>
              <a:t>Carrots</a:t>
            </a:r>
          </a:p>
          <a:p>
            <a:r>
              <a:rPr lang="en-US" sz="2800" dirty="0" smtClean="0"/>
              <a:t>Pumpkin</a:t>
            </a:r>
          </a:p>
          <a:p>
            <a:r>
              <a:rPr lang="en-US" sz="2800" dirty="0" smtClean="0"/>
              <a:t>Red Peppers</a:t>
            </a:r>
          </a:p>
          <a:p>
            <a:r>
              <a:rPr lang="en-US" sz="2800" dirty="0" smtClean="0"/>
              <a:t>Sweet Potatoes</a:t>
            </a:r>
          </a:p>
          <a:p>
            <a:r>
              <a:rPr lang="en-US" sz="2800" dirty="0" smtClean="0"/>
              <a:t>Tomatoes</a:t>
            </a:r>
          </a:p>
          <a:p>
            <a:r>
              <a:rPr lang="en-US" sz="2800" dirty="0" smtClean="0"/>
              <a:t>Tomato Juice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710217"/>
            <a:ext cx="2209800" cy="33940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514600"/>
            <a:ext cx="2343150" cy="19526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230" y="4467225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94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Beans/Peas (Legumes)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05200" cy="4876800"/>
          </a:xfrm>
        </p:spPr>
        <p:txBody>
          <a:bodyPr/>
          <a:lstStyle/>
          <a:p>
            <a:r>
              <a:rPr lang="en-US" dirty="0" smtClean="0"/>
              <a:t>Black Beans</a:t>
            </a:r>
          </a:p>
          <a:p>
            <a:r>
              <a:rPr lang="en-US" dirty="0" smtClean="0"/>
              <a:t>Black-Eyed Peas</a:t>
            </a:r>
          </a:p>
          <a:p>
            <a:r>
              <a:rPr lang="en-US" dirty="0" smtClean="0"/>
              <a:t>Garbanzo Beans (Chickpeas)</a:t>
            </a:r>
          </a:p>
          <a:p>
            <a:r>
              <a:rPr lang="en-US" dirty="0" smtClean="0"/>
              <a:t>Kidney Beans</a:t>
            </a:r>
          </a:p>
          <a:p>
            <a:r>
              <a:rPr lang="en-US" dirty="0" smtClean="0"/>
              <a:t>Lentils</a:t>
            </a:r>
          </a:p>
          <a:p>
            <a:r>
              <a:rPr lang="en-US" dirty="0" smtClean="0"/>
              <a:t>Navy Beans</a:t>
            </a:r>
          </a:p>
          <a:p>
            <a:r>
              <a:rPr lang="en-US" dirty="0" smtClean="0"/>
              <a:t>Pinto Beans</a:t>
            </a:r>
          </a:p>
          <a:p>
            <a:r>
              <a:rPr lang="en-US" dirty="0" smtClean="0"/>
              <a:t>Soy Beans</a:t>
            </a:r>
          </a:p>
          <a:p>
            <a:r>
              <a:rPr lang="en-US" dirty="0" smtClean="0"/>
              <a:t>Split Peas</a:t>
            </a:r>
          </a:p>
          <a:p>
            <a:r>
              <a:rPr lang="en-US" dirty="0" smtClean="0"/>
              <a:t>White Beans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4191000"/>
            <a:ext cx="2806613" cy="21022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255" y="2178951"/>
            <a:ext cx="1992345" cy="28516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17" y="946212"/>
            <a:ext cx="2781800" cy="289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62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Starchy Vegetables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352800" cy="4876800"/>
          </a:xfrm>
        </p:spPr>
        <p:txBody>
          <a:bodyPr/>
          <a:lstStyle/>
          <a:p>
            <a:r>
              <a:rPr lang="en-US" dirty="0" smtClean="0"/>
              <a:t>Cassava</a:t>
            </a:r>
          </a:p>
          <a:p>
            <a:r>
              <a:rPr lang="en-US" dirty="0" smtClean="0"/>
              <a:t>Corn</a:t>
            </a:r>
          </a:p>
          <a:p>
            <a:r>
              <a:rPr lang="en-US" dirty="0" smtClean="0"/>
              <a:t>Fresh Cowpeas, field peas, or black-eyed peas (not dry)</a:t>
            </a:r>
          </a:p>
          <a:p>
            <a:r>
              <a:rPr lang="en-US" dirty="0" smtClean="0"/>
              <a:t>Green Peas</a:t>
            </a:r>
          </a:p>
          <a:p>
            <a:r>
              <a:rPr lang="en-US" dirty="0" smtClean="0"/>
              <a:t>Green Lima Beans</a:t>
            </a:r>
          </a:p>
          <a:p>
            <a:r>
              <a:rPr lang="en-US" dirty="0" smtClean="0"/>
              <a:t>Potatoes (white)</a:t>
            </a:r>
          </a:p>
          <a:p>
            <a:r>
              <a:rPr lang="en-US" dirty="0" smtClean="0"/>
              <a:t>Water Chestnuts</a:t>
            </a:r>
            <a:endParaRPr lang="en-US" dirty="0"/>
          </a:p>
        </p:txBody>
      </p:sp>
      <p:pic>
        <p:nvPicPr>
          <p:cNvPr id="1026" name="Picture 2" descr="http://t1.gstatic.com/images?q=tbn:ANd9GcT1Dpkv-ZnT8bYjXJ2vt6378VQGoTnCVj6cUw-Q1g-fV48DZCV78A:www.learn2grow.com/gardeningguides/edibles/vegetables/~/media/articles/2009/04/03/GreenPeas_225x318.ashx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44"/>
          <a:stretch/>
        </p:blipFill>
        <p:spPr bwMode="auto">
          <a:xfrm>
            <a:off x="6629400" y="1208654"/>
            <a:ext cx="2133600" cy="2840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ogersk\AppData\Local\Microsoft\Windows\Temporary Internet Files\Content.IE5\PRPDI0ET\MP900177942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629069"/>
            <a:ext cx="2667000" cy="205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scanadmin\Local Settings\Temporary Internet Files\Content.IE5\LAWRUHCC\MP900401811[1].jpg"/>
          <p:cNvPicPr>
            <a:picLocks noGrp="1"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710" y="4648200"/>
            <a:ext cx="2670175" cy="177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00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947" y="739422"/>
            <a:ext cx="2562225" cy="17811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Vegetables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Asparagus</a:t>
            </a:r>
          </a:p>
          <a:p>
            <a:r>
              <a:rPr lang="en-US" dirty="0" smtClean="0"/>
              <a:t>Avocado</a:t>
            </a:r>
          </a:p>
          <a:p>
            <a:r>
              <a:rPr lang="en-US" dirty="0" smtClean="0"/>
              <a:t>Bean Sprouts</a:t>
            </a:r>
          </a:p>
          <a:p>
            <a:r>
              <a:rPr lang="en-US" dirty="0" smtClean="0"/>
              <a:t>Beets</a:t>
            </a:r>
          </a:p>
          <a:p>
            <a:r>
              <a:rPr lang="en-US" dirty="0" smtClean="0"/>
              <a:t>Brussels Sprouts</a:t>
            </a:r>
          </a:p>
          <a:p>
            <a:r>
              <a:rPr lang="en-US" dirty="0" smtClean="0"/>
              <a:t>Cabbage</a:t>
            </a:r>
          </a:p>
          <a:p>
            <a:r>
              <a:rPr lang="en-US" dirty="0" smtClean="0"/>
              <a:t>Cauliflower</a:t>
            </a:r>
          </a:p>
          <a:p>
            <a:r>
              <a:rPr lang="en-US" dirty="0" smtClean="0"/>
              <a:t>Celery</a:t>
            </a:r>
          </a:p>
          <a:p>
            <a:r>
              <a:rPr lang="en-US" dirty="0" smtClean="0"/>
              <a:t>Cucumbers</a:t>
            </a:r>
          </a:p>
          <a:p>
            <a:r>
              <a:rPr lang="en-US" dirty="0" smtClean="0"/>
              <a:t>Eggplant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6248400" y="1676400"/>
            <a:ext cx="2743200" cy="471830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Green Beans</a:t>
            </a:r>
          </a:p>
          <a:p>
            <a:r>
              <a:rPr lang="en-US" dirty="0" smtClean="0"/>
              <a:t>Green Peppers</a:t>
            </a:r>
          </a:p>
          <a:p>
            <a:r>
              <a:rPr lang="en-US" dirty="0" smtClean="0"/>
              <a:t>Iceberg Lettuce</a:t>
            </a:r>
          </a:p>
          <a:p>
            <a:r>
              <a:rPr lang="en-US" dirty="0" smtClean="0"/>
              <a:t>Mushrooms</a:t>
            </a:r>
          </a:p>
          <a:p>
            <a:r>
              <a:rPr lang="en-US" dirty="0" smtClean="0"/>
              <a:t>Okra</a:t>
            </a:r>
          </a:p>
          <a:p>
            <a:r>
              <a:rPr lang="en-US" dirty="0" smtClean="0"/>
              <a:t>Onions</a:t>
            </a:r>
          </a:p>
          <a:p>
            <a:r>
              <a:rPr lang="en-US" dirty="0" smtClean="0"/>
              <a:t>Parsnips</a:t>
            </a:r>
          </a:p>
          <a:p>
            <a:r>
              <a:rPr lang="en-US" dirty="0" smtClean="0"/>
              <a:t>Turnips</a:t>
            </a:r>
          </a:p>
          <a:p>
            <a:r>
              <a:rPr lang="en-US" dirty="0" smtClean="0"/>
              <a:t>Wax Beans</a:t>
            </a:r>
          </a:p>
          <a:p>
            <a:r>
              <a:rPr lang="en-US" dirty="0" smtClean="0"/>
              <a:t>Zucchini</a:t>
            </a:r>
          </a:p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2590800"/>
            <a:ext cx="2133600" cy="2133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4495800"/>
            <a:ext cx="3091721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11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Name That SUBGROUP!!!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876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Green Beans</a:t>
            </a:r>
          </a:p>
          <a:p>
            <a:pPr lvl="1"/>
            <a:r>
              <a:rPr lang="en-US" b="1" dirty="0" smtClean="0">
                <a:solidFill>
                  <a:srgbClr val="00B0F0"/>
                </a:solidFill>
              </a:rPr>
              <a:t>Other</a:t>
            </a:r>
            <a:r>
              <a:rPr lang="en-US" dirty="0" smtClean="0"/>
              <a:t>	</a:t>
            </a:r>
          </a:p>
          <a:p>
            <a:r>
              <a:rPr lang="en-US" dirty="0" smtClean="0"/>
              <a:t>Broccoli</a:t>
            </a:r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Dark Green</a:t>
            </a:r>
          </a:p>
          <a:p>
            <a:r>
              <a:rPr lang="en-US" dirty="0" smtClean="0"/>
              <a:t>Baked Beans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Beans/Peas</a:t>
            </a:r>
          </a:p>
          <a:p>
            <a:r>
              <a:rPr lang="en-US" dirty="0" smtClean="0"/>
              <a:t>Corn</a:t>
            </a:r>
          </a:p>
          <a:p>
            <a:pPr lvl="1"/>
            <a:r>
              <a:rPr lang="en-US" b="1" dirty="0" smtClean="0">
                <a:solidFill>
                  <a:srgbClr val="FFC000"/>
                </a:solidFill>
              </a:rPr>
              <a:t>Starchy</a:t>
            </a:r>
          </a:p>
          <a:p>
            <a:r>
              <a:rPr lang="en-US" dirty="0" smtClean="0"/>
              <a:t>Peas</a:t>
            </a:r>
          </a:p>
          <a:p>
            <a:pPr lvl="1"/>
            <a:r>
              <a:rPr lang="en-US" b="1" dirty="0" smtClean="0">
                <a:solidFill>
                  <a:srgbClr val="FFC000"/>
                </a:solidFill>
              </a:rPr>
              <a:t>Starchy</a:t>
            </a:r>
          </a:p>
          <a:p>
            <a:r>
              <a:rPr lang="en-US" dirty="0" smtClean="0"/>
              <a:t>Baby Carrots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Red/Orange</a:t>
            </a:r>
          </a:p>
          <a:p>
            <a:r>
              <a:rPr lang="en-US" dirty="0" smtClean="0"/>
              <a:t>Iceberg Lettuce</a:t>
            </a:r>
          </a:p>
          <a:p>
            <a:pPr lvl="1"/>
            <a:r>
              <a:rPr lang="en-US" b="1" dirty="0" smtClean="0">
                <a:solidFill>
                  <a:srgbClr val="00B0F0"/>
                </a:solidFill>
              </a:rPr>
              <a:t>Other</a:t>
            </a:r>
          </a:p>
          <a:p>
            <a:r>
              <a:rPr lang="en-US" dirty="0" smtClean="0"/>
              <a:t>Tomatoes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Red/Orange</a:t>
            </a:r>
          </a:p>
          <a:p>
            <a:r>
              <a:rPr lang="en-US" dirty="0" smtClean="0"/>
              <a:t>Potatoes</a:t>
            </a:r>
          </a:p>
          <a:p>
            <a:pPr lvl="1"/>
            <a:r>
              <a:rPr lang="en-US" b="1" dirty="0" smtClean="0">
                <a:solidFill>
                  <a:srgbClr val="FFC000"/>
                </a:solidFill>
              </a:rPr>
              <a:t>Starchy</a:t>
            </a:r>
          </a:p>
          <a:p>
            <a:endParaRPr lang="en-US" dirty="0"/>
          </a:p>
        </p:txBody>
      </p:sp>
      <p:pic>
        <p:nvPicPr>
          <p:cNvPr id="5122" name="Picture 2" descr="http://t3.gstatic.com/images?q=tbn:ANd9GcQrB5YpyLaprtdtpcw_enrXj5__C1WDktaj5SVcuGSx5hQZz_LZnw:0.tqn.com/d/lowcarbdiets/1/0/b/1/-/-/veggiebasket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575264"/>
            <a:ext cx="2988038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657600" y="48768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TIP:  Starchy vegetables can also be counted as additional vegetables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76580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Grains	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3276600"/>
            <a:ext cx="8153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Schools must offer daily and weekly serving ranges of grains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800" dirty="0" smtClean="0"/>
              <a:t>Maximums and Minimums</a:t>
            </a:r>
          </a:p>
          <a:p>
            <a:pPr lvl="1"/>
            <a:endParaRPr lang="en-US" sz="2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Initially, at least half of the grains offered during the week must be whole grain-rich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502654663"/>
              </p:ext>
            </p:extLst>
          </p:nvPr>
        </p:nvGraphicFramePr>
        <p:xfrm>
          <a:off x="5562600" y="381000"/>
          <a:ext cx="24003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301627"/>
              </p:ext>
            </p:extLst>
          </p:nvPr>
        </p:nvGraphicFramePr>
        <p:xfrm>
          <a:off x="609601" y="1901757"/>
          <a:ext cx="7848598" cy="1374843"/>
        </p:xfrm>
        <a:graphic>
          <a:graphicData uri="http://schemas.openxmlformats.org/drawingml/2006/table">
            <a:tbl>
              <a:tblPr firstRow="1" firstCol="1" bandRow="1"/>
              <a:tblGrid>
                <a:gridCol w="1574934"/>
                <a:gridCol w="1016351"/>
                <a:gridCol w="1222702"/>
                <a:gridCol w="1054851"/>
                <a:gridCol w="970155"/>
                <a:gridCol w="970155"/>
                <a:gridCol w="1039450"/>
              </a:tblGrid>
              <a:tr h="3031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Breakfast Meal Pattern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Lunch Meal Pattern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26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Grades K-5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Grades 6-8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Grades 9-12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Grades K-5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Grades 6-8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Grades 9-12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1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Meal Pattern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Amount of Food Per Week (Minimum Per </a:t>
                      </a:r>
                      <a:r>
                        <a:rPr lang="en-US" sz="12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Day)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58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Grains (oz. eq.)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7-10 (1)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8-10 (1)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9-10 (1)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8-9 (1)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8-10 (1)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10-12 (2)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868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Criteria for Whole Grain-Rich Foods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0511" y="1752600"/>
            <a:ext cx="4456289" cy="4876800"/>
          </a:xfrm>
        </p:spPr>
        <p:txBody>
          <a:bodyPr/>
          <a:lstStyle/>
          <a:p>
            <a:r>
              <a:rPr lang="en-US" dirty="0" smtClean="0"/>
              <a:t>Meet serving size requirements in Grains/Breads Instruction </a:t>
            </a:r>
          </a:p>
          <a:p>
            <a:r>
              <a:rPr lang="en-US" dirty="0" smtClean="0"/>
              <a:t>Meet at least one of the following</a:t>
            </a:r>
          </a:p>
          <a:p>
            <a:pPr lvl="1"/>
            <a:r>
              <a:rPr lang="en-US" dirty="0" smtClean="0"/>
              <a:t>Whole grains per servings must be ≥ 8 grams</a:t>
            </a:r>
          </a:p>
          <a:p>
            <a:pPr lvl="1"/>
            <a:r>
              <a:rPr lang="en-US" dirty="0" smtClean="0"/>
              <a:t>Product includes FDA’s whole grain health claim on its packaging</a:t>
            </a:r>
          </a:p>
          <a:p>
            <a:pPr lvl="1"/>
            <a:r>
              <a:rPr lang="en-US" dirty="0" smtClean="0"/>
              <a:t>Product ingredient listing lists whole grain first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38"/>
          <a:stretch/>
        </p:blipFill>
        <p:spPr>
          <a:xfrm>
            <a:off x="4870154" y="2362200"/>
            <a:ext cx="3999179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Meats/Meat Alternates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81400"/>
            <a:ext cx="8229600" cy="2895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Daily and Weekly requirements for lunch</a:t>
            </a:r>
          </a:p>
          <a:p>
            <a:pPr lvl="1"/>
            <a:r>
              <a:rPr lang="en-US" sz="2800" dirty="0" smtClean="0"/>
              <a:t>2 oz. eq. daily for students in grades 9-12</a:t>
            </a:r>
          </a:p>
          <a:p>
            <a:pPr lvl="1"/>
            <a:r>
              <a:rPr lang="en-US" sz="2800" dirty="0" smtClean="0"/>
              <a:t>1 oz. eq. daily for students in grades K-8</a:t>
            </a:r>
          </a:p>
          <a:p>
            <a:r>
              <a:rPr lang="en-US" sz="2800" dirty="0" smtClean="0"/>
              <a:t>Variety of Proteins are encouraged</a:t>
            </a:r>
            <a:endParaRPr lang="en-US" sz="2800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311731824"/>
              </p:ext>
            </p:extLst>
          </p:nvPr>
        </p:nvGraphicFramePr>
        <p:xfrm>
          <a:off x="6172200" y="4953000"/>
          <a:ext cx="2114550" cy="1724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940505"/>
              </p:ext>
            </p:extLst>
          </p:nvPr>
        </p:nvGraphicFramePr>
        <p:xfrm>
          <a:off x="685798" y="1524000"/>
          <a:ext cx="7391401" cy="2057401"/>
        </p:xfrm>
        <a:graphic>
          <a:graphicData uri="http://schemas.openxmlformats.org/drawingml/2006/table">
            <a:tbl>
              <a:tblPr firstRow="1" firstCol="1" bandRow="1"/>
              <a:tblGrid>
                <a:gridCol w="1732026"/>
                <a:gridCol w="1026386"/>
                <a:gridCol w="898087"/>
                <a:gridCol w="976492"/>
                <a:gridCol w="898087"/>
                <a:gridCol w="898087"/>
                <a:gridCol w="962236"/>
              </a:tblGrid>
              <a:tr h="3710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Breakfast Meal Pattern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Lunch Meal Pattern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0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Grades K-5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Grades 6-8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Grades 9-12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Grades K-5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Grades 6-8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Grades 9-12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0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Meal Pattern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Amount of Food Per Week (Minimum Per Day)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443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Meats/Meat Alternates (oz. eq.)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8-10 (1)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9-10 (1)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10-12 (2)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573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Fluid Milk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Allowable milk options include </a:t>
            </a:r>
          </a:p>
          <a:p>
            <a:pPr lvl="1"/>
            <a:r>
              <a:rPr lang="en-US" dirty="0" smtClean="0"/>
              <a:t>Fat-free (unflavored or flavored)</a:t>
            </a:r>
          </a:p>
          <a:p>
            <a:pPr lvl="1"/>
            <a:r>
              <a:rPr lang="en-US" sz="2400" dirty="0" smtClean="0"/>
              <a:t>Low-fat 1% (unflavored only)</a:t>
            </a:r>
          </a:p>
          <a:p>
            <a:pPr lvl="1"/>
            <a:r>
              <a:rPr lang="en-US" sz="2400" dirty="0" smtClean="0"/>
              <a:t>Fat-free or low-fat (lactose-reduced or lactose-free)</a:t>
            </a:r>
          </a:p>
          <a:p>
            <a:r>
              <a:rPr lang="en-US" dirty="0" smtClean="0"/>
              <a:t>Must offer at least two different choices</a:t>
            </a:r>
          </a:p>
          <a:p>
            <a:r>
              <a:rPr lang="en-US" dirty="0" smtClean="0"/>
              <a:t>Does not alter nutrition standards for milk substitutes</a:t>
            </a:r>
          </a:p>
          <a:p>
            <a:r>
              <a:rPr lang="en-US" dirty="0" smtClean="0"/>
              <a:t>Students may decline milk component under OVS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C:\Users\rogersk\AppData\Local\Microsoft\Windows\Temporary Internet Files\Content.IE5\0SQVXDZ1\MP90043102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647125"/>
            <a:ext cx="1915155" cy="182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834795633"/>
              </p:ext>
            </p:extLst>
          </p:nvPr>
        </p:nvGraphicFramePr>
        <p:xfrm>
          <a:off x="5715000" y="609600"/>
          <a:ext cx="27432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1529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 Balanced Meal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C00000"/>
                </a:solidFill>
              </a:rPr>
              <a:t>Breakfast = 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C00000"/>
                </a:solidFill>
              </a:rPr>
              <a:t>3 out of 4 available components</a:t>
            </a:r>
          </a:p>
          <a:p>
            <a:pPr marL="0" indent="0">
              <a:buNone/>
            </a:pPr>
            <a:endParaRPr lang="en-US" sz="32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rgbClr val="C00000"/>
                </a:solidFill>
              </a:rPr>
              <a:t>Lunch = 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C00000"/>
                </a:solidFill>
              </a:rPr>
              <a:t>3 out of 5 available components</a:t>
            </a:r>
            <a:endParaRPr lang="en-US" sz="3200" dirty="0">
              <a:solidFill>
                <a:srgbClr val="C00000"/>
              </a:solidFill>
            </a:endParaRPr>
          </a:p>
        </p:txBody>
      </p:sp>
      <p:pic>
        <p:nvPicPr>
          <p:cNvPr id="1028" name="Picture 4" descr="http://t0.gstatic.com/images?q=tbn:ANd9GcS9cp2jdP09pqb_lrhTpGoK6r4DsSpC66iCGUs192U4k5AMjHVtxA:pastorhobbins.files.wordpress.com/2011/01/balanced-diet-food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953000"/>
            <a:ext cx="169545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C00000"/>
                </a:solidFill>
              </a:rPr>
              <a:t>A </a:t>
            </a:r>
            <a:r>
              <a:rPr lang="en-US" sz="3200" u="sng" dirty="0" smtClean="0">
                <a:solidFill>
                  <a:srgbClr val="C00000"/>
                </a:solidFill>
              </a:rPr>
              <a:t>balanced</a:t>
            </a:r>
            <a:r>
              <a:rPr lang="en-US" sz="3200" dirty="0" smtClean="0">
                <a:solidFill>
                  <a:srgbClr val="C00000"/>
                </a:solidFill>
              </a:rPr>
              <a:t> meal is any breakfast or lunch that contains the minimum amount of components needed to be considered a reimbursable meal.</a:t>
            </a:r>
            <a:endParaRPr lang="en-US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05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Offer Versus Serve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a Balanced (reimbursable) lunch:</a:t>
            </a:r>
          </a:p>
          <a:p>
            <a:pPr lvl="1"/>
            <a:r>
              <a:rPr lang="en-US" dirty="0" smtClean="0"/>
              <a:t>Student must select:</a:t>
            </a:r>
          </a:p>
          <a:p>
            <a:pPr lvl="2"/>
            <a:r>
              <a:rPr lang="en-US" dirty="0" smtClean="0"/>
              <a:t>At least 3 out of 5 components</a:t>
            </a:r>
          </a:p>
          <a:p>
            <a:pPr lvl="1"/>
            <a:r>
              <a:rPr lang="en-US" dirty="0" smtClean="0"/>
              <a:t>Student must select:</a:t>
            </a:r>
          </a:p>
          <a:p>
            <a:pPr lvl="2"/>
            <a:r>
              <a:rPr lang="en-US" b="1" dirty="0" smtClean="0">
                <a:solidFill>
                  <a:srgbClr val="FF0000"/>
                </a:solidFill>
              </a:rPr>
              <a:t>Fruit component</a:t>
            </a:r>
            <a:r>
              <a:rPr lang="en-US" dirty="0" smtClean="0"/>
              <a:t> </a:t>
            </a:r>
          </a:p>
          <a:p>
            <a:pPr marL="548640" lvl="2" indent="0">
              <a:buNone/>
            </a:pPr>
            <a:r>
              <a:rPr lang="en-US" dirty="0"/>
              <a:t>	</a:t>
            </a:r>
            <a:r>
              <a:rPr lang="en-US" dirty="0" smtClean="0"/>
              <a:t>	OR</a:t>
            </a:r>
          </a:p>
          <a:p>
            <a:pPr lvl="2"/>
            <a:r>
              <a:rPr lang="en-US" b="1" dirty="0" smtClean="0">
                <a:solidFill>
                  <a:srgbClr val="00B050"/>
                </a:solidFill>
              </a:rPr>
              <a:t>Vegetable component</a:t>
            </a:r>
          </a:p>
          <a:p>
            <a:r>
              <a:rPr lang="en-US" dirty="0" smtClean="0"/>
              <a:t>Under OVS:</a:t>
            </a:r>
          </a:p>
          <a:p>
            <a:pPr lvl="1"/>
            <a:r>
              <a:rPr lang="en-US" dirty="0" smtClean="0"/>
              <a:t>All 5 components must be offered daily</a:t>
            </a:r>
          </a:p>
          <a:p>
            <a:r>
              <a:rPr lang="en-US" dirty="0" smtClean="0"/>
              <a:t>Student may decline</a:t>
            </a:r>
          </a:p>
          <a:p>
            <a:pPr lvl="1"/>
            <a:r>
              <a:rPr lang="en-US" dirty="0" smtClean="0"/>
              <a:t>2 food components at lunch</a:t>
            </a:r>
          </a:p>
          <a:p>
            <a:pPr lvl="1"/>
            <a:r>
              <a:rPr lang="en-US" dirty="0" smtClean="0"/>
              <a:t>1 food component at breakfast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422100"/>
            <a:ext cx="2057400" cy="2681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81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 Balanced Lunch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8318490"/>
              </p:ext>
            </p:extLst>
          </p:nvPr>
        </p:nvGraphicFramePr>
        <p:xfrm>
          <a:off x="457200" y="1676400"/>
          <a:ext cx="38862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291743"/>
              </p:ext>
            </p:extLst>
          </p:nvPr>
        </p:nvGraphicFramePr>
        <p:xfrm>
          <a:off x="4419600" y="1828800"/>
          <a:ext cx="3822700" cy="3675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3029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 Complete Meal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2517648"/>
          </a:xfrm>
        </p:spPr>
        <p:txBody>
          <a:bodyPr>
            <a:normAutofit lnSpcReduction="10000"/>
          </a:bodyPr>
          <a:lstStyle/>
          <a:p>
            <a:pPr marL="274320" lvl="1" indent="0">
              <a:buNone/>
            </a:pPr>
            <a:r>
              <a:rPr lang="en-US" sz="2800" dirty="0" smtClean="0"/>
              <a:t>Breakfast =</a:t>
            </a:r>
          </a:p>
          <a:p>
            <a:pPr marL="274320" lvl="1" indent="0">
              <a:buNone/>
            </a:pPr>
            <a:r>
              <a:rPr lang="en-US" sz="2800" dirty="0" smtClean="0"/>
              <a:t>4 Components</a:t>
            </a:r>
          </a:p>
          <a:p>
            <a:pPr marL="274320" lvl="1" indent="0">
              <a:buNone/>
            </a:pPr>
            <a:endParaRPr lang="en-US" sz="2800" dirty="0"/>
          </a:p>
          <a:p>
            <a:pPr marL="274320" lvl="1" indent="0">
              <a:buNone/>
            </a:pPr>
            <a:r>
              <a:rPr lang="en-US" sz="2800" dirty="0" smtClean="0"/>
              <a:t>Lunch =</a:t>
            </a:r>
          </a:p>
          <a:p>
            <a:pPr marL="274320" lvl="1" indent="0">
              <a:buNone/>
            </a:pPr>
            <a:r>
              <a:rPr lang="en-US" sz="2800" dirty="0" smtClean="0"/>
              <a:t>5 Components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 smtClean="0"/>
              <a:t>A </a:t>
            </a:r>
            <a:r>
              <a:rPr lang="en-US" sz="3200" u="sng" dirty="0" smtClean="0"/>
              <a:t>complete</a:t>
            </a:r>
            <a:r>
              <a:rPr lang="en-US" sz="3200" dirty="0" smtClean="0"/>
              <a:t> meal is any breakfast or lunch that contains the maximum amount of components for an established meal price.</a:t>
            </a:r>
            <a:endParaRPr lang="en-US" sz="3200" u="sng" dirty="0"/>
          </a:p>
        </p:txBody>
      </p:sp>
      <p:pic>
        <p:nvPicPr>
          <p:cNvPr id="2050" name="Picture 2" descr="http://t1.gstatic.com/images?q=tbn:ANd9GcQQrtZ3Jt0qkx2LLWmIUJFlPENnUyxwWNdhoDVNeYn9SwBjxDbR:images2.lawyers.com/~/media/Images/Homepage%2520Rotating%2520Images/Education/school-lunch-tray-m.ashx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895"/>
          <a:stretch/>
        </p:blipFill>
        <p:spPr bwMode="auto">
          <a:xfrm>
            <a:off x="685800" y="4407023"/>
            <a:ext cx="3043099" cy="198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49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 Complete Lunch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1343689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2531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 Rhyme To Remember…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2133600"/>
            <a:ext cx="8229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20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b="1" dirty="0" smtClean="0"/>
              <a:t>Place </a:t>
            </a:r>
            <a:r>
              <a:rPr lang="en-US" b="1" dirty="0"/>
              <a:t>three colors on your tray,</a:t>
            </a:r>
          </a:p>
          <a:p>
            <a:pPr marL="0" indent="0" algn="ctr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b="1" dirty="0"/>
              <a:t>to have a balanced day.</a:t>
            </a:r>
          </a:p>
          <a:p>
            <a:pPr marL="0" indent="0" algn="ctr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b="1" dirty="0" smtClean="0"/>
              <a:t>Start with </a:t>
            </a:r>
            <a:r>
              <a:rPr lang="en-US" b="1" dirty="0">
                <a:solidFill>
                  <a:srgbClr val="FF0000"/>
                </a:solidFill>
              </a:rPr>
              <a:t>red</a:t>
            </a:r>
            <a:r>
              <a:rPr lang="en-US" b="1" dirty="0"/>
              <a:t> or </a:t>
            </a:r>
            <a:r>
              <a:rPr lang="en-US" b="1" dirty="0">
                <a:solidFill>
                  <a:srgbClr val="00B050"/>
                </a:solidFill>
              </a:rPr>
              <a:t>green</a:t>
            </a:r>
            <a:r>
              <a:rPr lang="en-US" b="1" dirty="0"/>
              <a:t>,</a:t>
            </a:r>
          </a:p>
          <a:p>
            <a:pPr marL="0" indent="0" algn="ctr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b="1" dirty="0"/>
              <a:t>to keep your body lean.</a:t>
            </a:r>
          </a:p>
          <a:p>
            <a:pPr marL="0" indent="0" algn="ctr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b="1" dirty="0">
                <a:solidFill>
                  <a:srgbClr val="7030A0"/>
                </a:solidFill>
              </a:rPr>
              <a:t>Purple</a:t>
            </a:r>
            <a:r>
              <a:rPr lang="en-US" b="1" dirty="0"/>
              <a:t>, </a:t>
            </a:r>
            <a:r>
              <a:rPr lang="en-US" b="1" dirty="0">
                <a:solidFill>
                  <a:srgbClr val="EFA91D"/>
                </a:solidFill>
              </a:rPr>
              <a:t>orange</a:t>
            </a:r>
            <a:r>
              <a:rPr lang="en-US" b="1" dirty="0"/>
              <a:t> or </a:t>
            </a:r>
            <a:r>
              <a:rPr lang="en-US" b="1" dirty="0">
                <a:solidFill>
                  <a:srgbClr val="00B0F0"/>
                </a:solidFill>
              </a:rPr>
              <a:t>blue</a:t>
            </a:r>
            <a:r>
              <a:rPr lang="en-US" b="1" dirty="0"/>
              <a:t>,</a:t>
            </a:r>
          </a:p>
          <a:p>
            <a:pPr marL="0" indent="0" algn="ctr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b="1" dirty="0"/>
              <a:t>are left up to you.</a:t>
            </a:r>
          </a:p>
          <a:p>
            <a:pPr marL="0" indent="0" algn="ctr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b="1" dirty="0"/>
              <a:t>Choose one of each,</a:t>
            </a:r>
          </a:p>
          <a:p>
            <a:pPr marL="0" indent="0" algn="ctr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b="1" dirty="0"/>
              <a:t>to make your lunch complete.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/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50471502"/>
              </p:ext>
            </p:extLst>
          </p:nvPr>
        </p:nvGraphicFramePr>
        <p:xfrm>
          <a:off x="457200" y="2819400"/>
          <a:ext cx="1943100" cy="1773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216917092"/>
              </p:ext>
            </p:extLst>
          </p:nvPr>
        </p:nvGraphicFramePr>
        <p:xfrm>
          <a:off x="6934200" y="2819400"/>
          <a:ext cx="1943100" cy="1773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53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Is it Balanced, Complete, or Neither?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2365453" cy="2170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57600" y="1828800"/>
            <a:ext cx="4800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Student 1:  Chicken Nuggets, Baby Carrots, Broccoli, Mixed Fruit, Milk, and a Juice.</a:t>
            </a:r>
          </a:p>
          <a:p>
            <a:r>
              <a:rPr lang="en-US" dirty="0"/>
              <a:t>	</a:t>
            </a:r>
            <a:r>
              <a:rPr lang="en-US" dirty="0" smtClean="0"/>
              <a:t>           </a:t>
            </a:r>
            <a:r>
              <a:rPr lang="en-US" b="1" dirty="0" smtClean="0">
                <a:solidFill>
                  <a:srgbClr val="FF0000"/>
                </a:solidFill>
              </a:rPr>
              <a:t>COMPLETE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 smtClean="0"/>
              <a:t>Student 2:  Sausage Pizza and Milk.</a:t>
            </a:r>
          </a:p>
          <a:p>
            <a:r>
              <a:rPr lang="en-US" dirty="0" smtClean="0"/>
              <a:t>	             </a:t>
            </a:r>
            <a:r>
              <a:rPr lang="en-US" b="1" dirty="0" smtClean="0">
                <a:solidFill>
                  <a:srgbClr val="FF0000"/>
                </a:solidFill>
              </a:rPr>
              <a:t>NEITHER</a:t>
            </a:r>
          </a:p>
          <a:p>
            <a:r>
              <a:rPr lang="en-US" dirty="0" smtClean="0"/>
              <a:t>Student 3:  Parfait and a Juice.</a:t>
            </a:r>
          </a:p>
          <a:p>
            <a:r>
              <a:rPr lang="en-US" dirty="0" smtClean="0"/>
              <a:t>	           </a:t>
            </a:r>
            <a:r>
              <a:rPr lang="en-US" b="1" dirty="0" smtClean="0">
                <a:solidFill>
                  <a:srgbClr val="FF0000"/>
                </a:solidFill>
              </a:rPr>
              <a:t>BALANCED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166284"/>
              </p:ext>
            </p:extLst>
          </p:nvPr>
        </p:nvGraphicFramePr>
        <p:xfrm>
          <a:off x="304800" y="4267200"/>
          <a:ext cx="2667000" cy="1884236"/>
        </p:xfrm>
        <a:graphic>
          <a:graphicData uri="http://schemas.openxmlformats.org/drawingml/2006/table">
            <a:tbl>
              <a:tblPr/>
              <a:tblGrid>
                <a:gridCol w="2667000"/>
              </a:tblGrid>
              <a:tr h="18842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-7-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Hamburger: 2 M, 2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Uncrusted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Grape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PB&amp;J: 1 M, 1.25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Turkey Super Salad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Bowl: 2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M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Yoplait Yogurt Parfait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Plate: 1 M, 1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>
                          <a:solidFill>
                            <a:srgbClr val="F79646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Fresh Baby </a:t>
                      </a:r>
                      <a:r>
                        <a:rPr lang="en-US" sz="1200" b="1" dirty="0" smtClean="0">
                          <a:solidFill>
                            <a:srgbClr val="F79646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Carrots: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>
                          <a:solidFill>
                            <a:srgbClr val="948A54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Baked </a:t>
                      </a:r>
                      <a:r>
                        <a:rPr lang="en-US" sz="1200" b="1" dirty="0" smtClean="0">
                          <a:solidFill>
                            <a:srgbClr val="948A54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Beans: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Peaches: ½ c.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Crackers: 1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Milk Variety / Juice Variety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733800" y="4191000"/>
            <a:ext cx="4419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Student 1:  Baby Carrots, Baked Beans, Peaches, Milk, and a Juice.</a:t>
            </a:r>
          </a:p>
          <a:p>
            <a:r>
              <a:rPr lang="en-US" dirty="0" smtClean="0"/>
              <a:t>	          </a:t>
            </a:r>
            <a:r>
              <a:rPr lang="en-US" b="1" dirty="0" smtClean="0">
                <a:solidFill>
                  <a:srgbClr val="FF0000"/>
                </a:solidFill>
              </a:rPr>
              <a:t>BALANCED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 smtClean="0"/>
              <a:t>Student 2:  Hamburger and Milk.</a:t>
            </a:r>
          </a:p>
          <a:p>
            <a:r>
              <a:rPr lang="en-US" dirty="0" smtClean="0"/>
              <a:t>	            </a:t>
            </a:r>
            <a:r>
              <a:rPr lang="en-US" b="1" dirty="0" smtClean="0">
                <a:solidFill>
                  <a:srgbClr val="FF0000"/>
                </a:solidFill>
              </a:rPr>
              <a:t>NEITHER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 smtClean="0"/>
              <a:t>Student 3:  Turkey Salad w/ Crackers.</a:t>
            </a:r>
          </a:p>
          <a:p>
            <a:r>
              <a:rPr lang="en-US" dirty="0"/>
              <a:t>	 </a:t>
            </a:r>
            <a:r>
              <a:rPr lang="en-US" dirty="0" smtClean="0"/>
              <a:t>          </a:t>
            </a:r>
            <a:r>
              <a:rPr lang="en-US" b="1" dirty="0" smtClean="0">
                <a:solidFill>
                  <a:srgbClr val="FF0000"/>
                </a:solidFill>
              </a:rPr>
              <a:t>BALANCED</a:t>
            </a:r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10243" name="Picture 3" descr="C:\Users\rogersk\AppData\Local\Microsoft\Windows\Temporary Internet Files\Content.IE5\E2CARP33\MC90025083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478" y="2441713"/>
            <a:ext cx="1828995" cy="138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rogersk\AppData\Local\Microsoft\Windows\Temporary Internet Files\Content.IE5\DH6U7KBF\MC900441751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590800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rogersk\AppData\Local\Microsoft\Windows\Temporary Internet Files\Content.IE5\6K4PUM3M\MC900331257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403" y="5262530"/>
            <a:ext cx="1385183" cy="1365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C:\Users\rogersk\AppData\Local\Microsoft\Windows\Temporary Internet Files\Content.IE5\BWA07U3X\MC900441775[1]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903" y="1219200"/>
            <a:ext cx="1387231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30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it Balanced, Complete, or Neither?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2591025" cy="263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33800" y="1600200"/>
            <a:ext cx="4419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Student 1: Mashed Potatoes, Baked Beans, and Milk.</a:t>
            </a:r>
          </a:p>
          <a:p>
            <a:r>
              <a:rPr lang="en-US" dirty="0" smtClean="0"/>
              <a:t>	</a:t>
            </a:r>
            <a:r>
              <a:rPr lang="en-US" dirty="0"/>
              <a:t> </a:t>
            </a:r>
            <a:r>
              <a:rPr lang="en-US" dirty="0" smtClean="0"/>
              <a:t>        </a:t>
            </a:r>
            <a:r>
              <a:rPr lang="en-US" b="1" dirty="0" smtClean="0">
                <a:solidFill>
                  <a:srgbClr val="FF0000"/>
                </a:solidFill>
              </a:rPr>
              <a:t>NEITHER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 smtClean="0"/>
              <a:t>Student 2: Turkey Super Salad and Milk.</a:t>
            </a:r>
          </a:p>
          <a:p>
            <a:r>
              <a:rPr lang="en-US" dirty="0" smtClean="0"/>
              <a:t>	       </a:t>
            </a:r>
            <a:r>
              <a:rPr lang="en-US" b="1" dirty="0" smtClean="0">
                <a:solidFill>
                  <a:srgbClr val="FF0000"/>
                </a:solidFill>
              </a:rPr>
              <a:t>BALANCED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 smtClean="0"/>
              <a:t>Student 3: Chicken Tenders, Baby Carrots, Mashed Potatoes, Pineapple, Milk and a Juice.</a:t>
            </a:r>
          </a:p>
          <a:p>
            <a:r>
              <a:rPr lang="en-US" dirty="0"/>
              <a:t>	 </a:t>
            </a:r>
            <a:r>
              <a:rPr lang="en-US" dirty="0" smtClean="0"/>
              <a:t>       </a:t>
            </a:r>
            <a:r>
              <a:rPr lang="en-US" b="1" dirty="0" smtClean="0">
                <a:solidFill>
                  <a:srgbClr val="FF0000"/>
                </a:solidFill>
              </a:rPr>
              <a:t>COMPLETE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7200"/>
            <a:ext cx="3170237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733800" y="4419600"/>
            <a:ext cx="4800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Student 1: Fajita Chicken &amp; Rice and a Milk.</a:t>
            </a:r>
          </a:p>
          <a:p>
            <a:r>
              <a:rPr lang="en-US" dirty="0" smtClean="0"/>
              <a:t>	             </a:t>
            </a:r>
            <a:r>
              <a:rPr lang="en-US" b="1" dirty="0" smtClean="0">
                <a:solidFill>
                  <a:srgbClr val="FF0000"/>
                </a:solidFill>
              </a:rPr>
              <a:t>NEITHER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 smtClean="0"/>
              <a:t>Student 2: Pizza, Baby Carrots, Broccoli, Dried Fruit Mix, Milk, and a Juice.</a:t>
            </a:r>
          </a:p>
          <a:p>
            <a:r>
              <a:rPr lang="en-US" dirty="0" smtClean="0"/>
              <a:t>	           </a:t>
            </a:r>
            <a:r>
              <a:rPr lang="en-US" b="1" dirty="0" smtClean="0">
                <a:solidFill>
                  <a:srgbClr val="FF0000"/>
                </a:solidFill>
              </a:rPr>
              <a:t>COMPLETE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 smtClean="0"/>
              <a:t>Student 3: Hamburger and Dried Fruit Mix.</a:t>
            </a:r>
          </a:p>
          <a:p>
            <a:r>
              <a:rPr lang="en-US" dirty="0"/>
              <a:t>	 </a:t>
            </a:r>
            <a:r>
              <a:rPr lang="en-US" dirty="0" smtClean="0"/>
              <a:t>          </a:t>
            </a:r>
            <a:r>
              <a:rPr lang="en-US" b="1" dirty="0" smtClean="0">
                <a:solidFill>
                  <a:srgbClr val="FF0000"/>
                </a:solidFill>
              </a:rPr>
              <a:t>BALANCED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24453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Dietary Specifications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91000"/>
            <a:ext cx="8229600" cy="2286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 Minimum and maximum calorie levels</a:t>
            </a:r>
          </a:p>
          <a:p>
            <a:pPr marL="274320" indent="-274320">
              <a:defRPr/>
            </a:pPr>
            <a:r>
              <a:rPr lang="en-US" dirty="0"/>
              <a:t>Standards for sodium, calories (minimum and maximum), and saturated fat to be met on average over the course of the school week</a:t>
            </a:r>
          </a:p>
          <a:p>
            <a:pPr marL="274320" indent="-274320">
              <a:defRPr/>
            </a:pPr>
            <a:r>
              <a:rPr lang="en-US" dirty="0"/>
              <a:t>Products and ingredients used to prepare daily meal must contain zero grams of trans fat per serving (less than 0.5 gram per serving)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8686800" cy="2386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870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868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Summary of Lunch Changes for SY 2012-13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Offer fruit daily</a:t>
            </a:r>
          </a:p>
          <a:p>
            <a:r>
              <a:rPr lang="en-US" sz="2800" dirty="0" smtClean="0"/>
              <a:t>Offer vegetable subgroups weekly</a:t>
            </a:r>
          </a:p>
          <a:p>
            <a:r>
              <a:rPr lang="en-US" sz="2800" dirty="0" smtClean="0"/>
              <a:t>Half of grains must be whole grain-rich</a:t>
            </a:r>
          </a:p>
          <a:p>
            <a:r>
              <a:rPr lang="en-US" sz="2800" dirty="0" smtClean="0"/>
              <a:t>Offer weekly grain ranges</a:t>
            </a:r>
          </a:p>
          <a:p>
            <a:r>
              <a:rPr lang="en-US" sz="2800" dirty="0" smtClean="0"/>
              <a:t>Offer weekly meat/meat alternate ranges</a:t>
            </a:r>
          </a:p>
          <a:p>
            <a:r>
              <a:rPr lang="en-US" sz="2800" dirty="0" smtClean="0"/>
              <a:t>Offer only fat-free (flavored or unflavored) and low-fat (unflavored) milk</a:t>
            </a:r>
          </a:p>
          <a:p>
            <a:r>
              <a:rPr lang="en-US" sz="2800" dirty="0" smtClean="0"/>
              <a:t>Calorie ranges</a:t>
            </a:r>
            <a:endParaRPr 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573356"/>
            <a:ext cx="2057400" cy="2048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251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868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Summary of Lunch Changes for SY 2012-13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+mj-lt"/>
                <a:cs typeface="Times New Roman" pitchFamily="18" charset="0"/>
              </a:rPr>
              <a:t>Saturated fat limit &lt;10% calories</a:t>
            </a:r>
          </a:p>
          <a:p>
            <a:r>
              <a:rPr lang="en-US" sz="3200" dirty="0" smtClean="0">
                <a:latin typeface="+mj-lt"/>
                <a:cs typeface="Times New Roman" pitchFamily="18" charset="0"/>
              </a:rPr>
              <a:t>Zero grams of trans fat per portion</a:t>
            </a:r>
          </a:p>
          <a:p>
            <a:r>
              <a:rPr lang="en-US" sz="3200" dirty="0" smtClean="0">
                <a:latin typeface="+mj-lt"/>
                <a:cs typeface="Times New Roman" pitchFamily="18" charset="0"/>
              </a:rPr>
              <a:t>Single-Food Menu Planning approach</a:t>
            </a:r>
          </a:p>
          <a:p>
            <a:r>
              <a:rPr lang="en-US" sz="3200" dirty="0" smtClean="0">
                <a:latin typeface="+mj-lt"/>
                <a:cs typeface="Times New Roman" pitchFamily="18" charset="0"/>
              </a:rPr>
              <a:t>Establish age/grade: K-5, 6-8, and 9-12</a:t>
            </a:r>
          </a:p>
          <a:p>
            <a:r>
              <a:rPr lang="en-US" sz="3200" dirty="0" smtClean="0">
                <a:latin typeface="+mj-lt"/>
                <a:cs typeface="Times New Roman" pitchFamily="18" charset="0"/>
              </a:rPr>
              <a:t>Reimbursable meals must contain fruit or vegetable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575" y="4662256"/>
            <a:ext cx="3124200" cy="1991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758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Crediting 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No more than half of the fruit or vegetable </a:t>
            </a:r>
            <a:r>
              <a:rPr lang="en-US" sz="2800" u="sng" dirty="0" smtClean="0"/>
              <a:t>offerings</a:t>
            </a:r>
            <a:r>
              <a:rPr lang="en-US" sz="2800" dirty="0" smtClean="0"/>
              <a:t> may be in the form of juice.  </a:t>
            </a:r>
          </a:p>
          <a:p>
            <a:r>
              <a:rPr lang="en-US" sz="2800" dirty="0" smtClean="0"/>
              <a:t>All juice must be 100% full-strength.</a:t>
            </a:r>
          </a:p>
          <a:p>
            <a:r>
              <a:rPr lang="en-US" sz="2800" dirty="0" smtClean="0"/>
              <a:t>One quarter-cup of dried fruit counts as ½ cup of fruit</a:t>
            </a:r>
          </a:p>
          <a:p>
            <a:r>
              <a:rPr lang="en-US" sz="2800" dirty="0" smtClean="0"/>
              <a:t>One cup of leafy greens counts as ½ cup of vegetable</a:t>
            </a:r>
          </a:p>
          <a:p>
            <a:pPr lvl="1"/>
            <a:r>
              <a:rPr lang="en-US" sz="2800" dirty="0" smtClean="0"/>
              <a:t>½ cup of leafy greens counts as ¼ cup of vegetable</a:t>
            </a:r>
          </a:p>
          <a:p>
            <a:pPr marL="27432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3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SAMPLE Menu for K-8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0285168"/>
              </p:ext>
            </p:extLst>
          </p:nvPr>
        </p:nvGraphicFramePr>
        <p:xfrm>
          <a:off x="533400" y="1524000"/>
          <a:ext cx="2362200" cy="2133600"/>
        </p:xfrm>
        <a:graphic>
          <a:graphicData uri="http://schemas.openxmlformats.org/drawingml/2006/table">
            <a:tbl>
              <a:tblPr/>
              <a:tblGrid>
                <a:gridCol w="2362200"/>
              </a:tblGrid>
              <a:tr h="2133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-5-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Chicken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Nuggets: 2 M,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1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Sausage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Pizza: 2 M,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2.25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Yogurt Parfait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Plate: 1 M, 1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>
                          <a:solidFill>
                            <a:srgbClr val="F79646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Fresh Baby </a:t>
                      </a:r>
                      <a:r>
                        <a:rPr lang="en-US" sz="1200" b="1" dirty="0" smtClean="0">
                          <a:solidFill>
                            <a:srgbClr val="F79646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Carrots: ½</a:t>
                      </a:r>
                      <a:r>
                        <a:rPr lang="en-US" sz="1200" b="1" baseline="0" dirty="0" smtClean="0">
                          <a:solidFill>
                            <a:srgbClr val="F79646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 smtClean="0">
                          <a:solidFill>
                            <a:srgbClr val="00B05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Broccoli: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Mixed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Fruit: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Milk Variety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Juice Variety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001679"/>
              </p:ext>
            </p:extLst>
          </p:nvPr>
        </p:nvGraphicFramePr>
        <p:xfrm>
          <a:off x="3048000" y="1524000"/>
          <a:ext cx="2324100" cy="1884236"/>
        </p:xfrm>
        <a:graphic>
          <a:graphicData uri="http://schemas.openxmlformats.org/drawingml/2006/table">
            <a:tbl>
              <a:tblPr/>
              <a:tblGrid>
                <a:gridCol w="2324100"/>
              </a:tblGrid>
              <a:tr h="18842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-6-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Chicken Sandwich: 2 M, 3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Turkey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Wrap: 2.25 M, 2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PB Dipper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Plate: 2 M, 3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>
                          <a:solidFill>
                            <a:srgbClr val="4F81BD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Garden </a:t>
                      </a:r>
                      <a:r>
                        <a:rPr lang="en-US" sz="1200" b="1" dirty="0" smtClean="0">
                          <a:solidFill>
                            <a:srgbClr val="4F81BD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Salad: ½ c.=¼</a:t>
                      </a:r>
                      <a:r>
                        <a:rPr lang="en-US" sz="1200" b="1" baseline="0" dirty="0" smtClean="0">
                          <a:solidFill>
                            <a:srgbClr val="4F81BD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rgbClr val="4F81BD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ahoma"/>
                          <a:ea typeface="Times New Roman"/>
                          <a:cs typeface="Times New Roman"/>
                        </a:rPr>
                        <a:t>Baked French 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ahoma"/>
                          <a:ea typeface="Times New Roman"/>
                          <a:cs typeface="Times New Roman"/>
                        </a:rPr>
                        <a:t>Fries: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Warm Apple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Slices: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Milk Variety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Juice Variety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563948"/>
              </p:ext>
            </p:extLst>
          </p:nvPr>
        </p:nvGraphicFramePr>
        <p:xfrm>
          <a:off x="5943600" y="1600200"/>
          <a:ext cx="2667000" cy="1884236"/>
        </p:xfrm>
        <a:graphic>
          <a:graphicData uri="http://schemas.openxmlformats.org/drawingml/2006/table">
            <a:tbl>
              <a:tblPr/>
              <a:tblGrid>
                <a:gridCol w="2667000"/>
              </a:tblGrid>
              <a:tr h="18842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-7-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Hamburger: 2 M, 2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Uncrusted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Grape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PB&amp;J: 1 M, 1.25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Turkey Super Salad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Bowl: 2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M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Yoplait Yogurt Parfait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Plate: 1 M, 1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>
                          <a:solidFill>
                            <a:srgbClr val="F79646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Fresh Baby </a:t>
                      </a:r>
                      <a:r>
                        <a:rPr lang="en-US" sz="1200" b="1" dirty="0" smtClean="0">
                          <a:solidFill>
                            <a:srgbClr val="F79646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Carrots: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>
                          <a:solidFill>
                            <a:srgbClr val="948A54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Baked </a:t>
                      </a:r>
                      <a:r>
                        <a:rPr lang="en-US" sz="1200" b="1" dirty="0" smtClean="0">
                          <a:solidFill>
                            <a:srgbClr val="948A54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Beans: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Peaches: ½ c.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Crackers: 1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Milk Variety / Juice Variety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933915"/>
              </p:ext>
            </p:extLst>
          </p:nvPr>
        </p:nvGraphicFramePr>
        <p:xfrm>
          <a:off x="1295400" y="3886200"/>
          <a:ext cx="2857500" cy="1884236"/>
        </p:xfrm>
        <a:graphic>
          <a:graphicData uri="http://schemas.openxmlformats.org/drawingml/2006/table">
            <a:tbl>
              <a:tblPr/>
              <a:tblGrid>
                <a:gridCol w="2857500"/>
              </a:tblGrid>
              <a:tr h="18842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-8-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Pasta w/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Mozz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&amp; Meat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Sauce: 2.4 M, 1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Mozzarella </a:t>
                      </a:r>
                      <a:r>
                        <a:rPr lang="en-US" sz="1200" dirty="0" err="1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MaxStix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: 2 M, 2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PB Dipper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Plate: 2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M, 3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>
                          <a:solidFill>
                            <a:srgbClr val="4F81BD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Garden </a:t>
                      </a:r>
                      <a:r>
                        <a:rPr lang="en-US" sz="1200" b="1" dirty="0" smtClean="0">
                          <a:solidFill>
                            <a:srgbClr val="4F81BD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Salad: ½ c.=</a:t>
                      </a:r>
                      <a:r>
                        <a:rPr lang="en-US" sz="1200" b="1" baseline="0" dirty="0" smtClean="0">
                          <a:solidFill>
                            <a:srgbClr val="4F81BD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¼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>
                          <a:solidFill>
                            <a:srgbClr val="4F81BD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Green </a:t>
                      </a:r>
                      <a:r>
                        <a:rPr lang="en-US" sz="1200" b="1" dirty="0" smtClean="0">
                          <a:solidFill>
                            <a:srgbClr val="4F81BD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Beans: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Applesauce: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Milk Variety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Juice Variety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55410"/>
              </p:ext>
            </p:extLst>
          </p:nvPr>
        </p:nvGraphicFramePr>
        <p:xfrm>
          <a:off x="4267200" y="3886200"/>
          <a:ext cx="2705100" cy="2189036"/>
        </p:xfrm>
        <a:graphic>
          <a:graphicData uri="http://schemas.openxmlformats.org/drawingml/2006/table">
            <a:tbl>
              <a:tblPr/>
              <a:tblGrid>
                <a:gridCol w="2705100"/>
              </a:tblGrid>
              <a:tr h="21890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-9-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Chicken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Tenders: 2.5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M, 1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Turkey Super Salad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Bowl: 2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M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Yoplait Yogurt Parfait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Plate: 1 M, 1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>
                          <a:solidFill>
                            <a:srgbClr val="F79646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Fresh Baby </a:t>
                      </a:r>
                      <a:r>
                        <a:rPr lang="en-US" sz="1200" b="1" dirty="0" smtClean="0">
                          <a:solidFill>
                            <a:srgbClr val="F79646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Carrots: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highlight>
                            <a:srgbClr val="FF00FF"/>
                          </a:highlight>
                          <a:latin typeface="Tahoma"/>
                          <a:ea typeface="Times New Roman"/>
                          <a:cs typeface="Times New Roman"/>
                        </a:rPr>
                        <a:t>Corn: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Pears: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Crackers: 1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Milk Variety / Juice Variety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435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Does it Meet the Nutrition Standards?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Fruit (2 ½) :  5 cups</a:t>
            </a:r>
          </a:p>
          <a:p>
            <a:r>
              <a:rPr lang="en-US" dirty="0" smtClean="0"/>
              <a:t>Vegetables (3 ¾) :  4 ½ c.</a:t>
            </a:r>
          </a:p>
          <a:p>
            <a:pPr lvl="1"/>
            <a:r>
              <a:rPr lang="en-US" dirty="0" smtClean="0"/>
              <a:t>Dark Green (½):  ½ c.</a:t>
            </a:r>
          </a:p>
          <a:p>
            <a:pPr lvl="1"/>
            <a:r>
              <a:rPr lang="en-US" dirty="0" smtClean="0"/>
              <a:t>Red/Orange (¾):  1 ½ c. (+¾) </a:t>
            </a:r>
          </a:p>
          <a:p>
            <a:pPr lvl="1"/>
            <a:r>
              <a:rPr lang="en-US" dirty="0" smtClean="0"/>
              <a:t>Beans/Peas (½):  ½ c.</a:t>
            </a:r>
          </a:p>
          <a:p>
            <a:pPr lvl="1"/>
            <a:r>
              <a:rPr lang="en-US" dirty="0" smtClean="0"/>
              <a:t>Starchy (½):  1 c. (+½) </a:t>
            </a:r>
          </a:p>
          <a:p>
            <a:pPr lvl="1"/>
            <a:r>
              <a:rPr lang="en-US" dirty="0" smtClean="0"/>
              <a:t>Other (½):  1 c. (+½) </a:t>
            </a:r>
          </a:p>
          <a:p>
            <a:pPr lvl="1"/>
            <a:r>
              <a:rPr lang="en-US" dirty="0" smtClean="0"/>
              <a:t>Additional (1):  1 ¾ c.</a:t>
            </a:r>
          </a:p>
          <a:p>
            <a:r>
              <a:rPr lang="en-US" dirty="0" smtClean="0"/>
              <a:t>Grains (8-9,8-10): 8.3</a:t>
            </a:r>
          </a:p>
          <a:p>
            <a:r>
              <a:rPr lang="en-US" dirty="0" smtClean="0"/>
              <a:t>M/MA (8-10, 9-10): 9.2</a:t>
            </a:r>
          </a:p>
          <a:p>
            <a:r>
              <a:rPr lang="en-US" dirty="0" smtClean="0"/>
              <a:t>Milk (5): 5</a:t>
            </a:r>
          </a:p>
          <a:p>
            <a:r>
              <a:rPr lang="en-US" dirty="0" smtClean="0"/>
              <a:t>Calories (550-650, 600-700): 643</a:t>
            </a:r>
          </a:p>
          <a:p>
            <a:r>
              <a:rPr lang="en-US" dirty="0" smtClean="0"/>
              <a:t>Saturated Fat (</a:t>
            </a:r>
            <a:r>
              <a:rPr lang="en-US" dirty="0" smtClean="0">
                <a:latin typeface="Times New Roman"/>
                <a:cs typeface="Times New Roman"/>
              </a:rPr>
              <a:t>&lt;10%)</a:t>
            </a:r>
            <a:r>
              <a:rPr lang="en-US" dirty="0" smtClean="0"/>
              <a:t>: 6.25%</a:t>
            </a:r>
          </a:p>
          <a:p>
            <a:r>
              <a:rPr lang="en-US" dirty="0" smtClean="0"/>
              <a:t>Sodium (640, 710): 1245mg</a:t>
            </a:r>
          </a:p>
          <a:p>
            <a:r>
              <a:rPr lang="en-US" dirty="0" smtClean="0"/>
              <a:t>Trans Fat (0): 0.0017g</a:t>
            </a:r>
          </a:p>
        </p:txBody>
      </p:sp>
      <p:pic>
        <p:nvPicPr>
          <p:cNvPr id="8194" name="Picture 2" descr="http://t0.gstatic.com/images?q=tbn:ANd9GcTIoeVk67caKf8TNGaIvx3gynJ3Yz8TvQgSf5pGJ4y1Ib8nqqxO:walkercorporatelaw.com/wp-content/uploads/2011/11/checklist2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905000"/>
            <a:ext cx="3060269" cy="337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42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SAMPLE Menu for 9-12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628325"/>
              </p:ext>
            </p:extLst>
          </p:nvPr>
        </p:nvGraphicFramePr>
        <p:xfrm>
          <a:off x="3048000" y="1524000"/>
          <a:ext cx="2895600" cy="2133600"/>
        </p:xfrm>
        <a:graphic>
          <a:graphicData uri="http://schemas.openxmlformats.org/drawingml/2006/table">
            <a:tbl>
              <a:tblPr/>
              <a:tblGrid>
                <a:gridCol w="2895600"/>
              </a:tblGrid>
              <a:tr h="2133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-6-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Pasta w/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Mozz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&amp; Meat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Sauce: 2.4 M, 1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Chicken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Sandwich: 2 M, 3 GB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Pizza: 2, 2.25 M;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2.25,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3.25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Ham Super Salad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Bowl: 2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M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Yoplait Yogurt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Parfait: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1 M, 1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Garden </a:t>
                      </a:r>
                      <a:r>
                        <a:rPr lang="en-US" sz="1200" b="1" dirty="0" smtClean="0">
                          <a:solidFill>
                            <a:srgbClr val="0070C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Salad: ½ c.</a:t>
                      </a:r>
                      <a:r>
                        <a:rPr lang="en-US" sz="1200" b="1" baseline="0" dirty="0" smtClean="0">
                          <a:solidFill>
                            <a:srgbClr val="0070C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=¼ c.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ahoma"/>
                          <a:ea typeface="Times New Roman"/>
                          <a:cs typeface="Times New Roman"/>
                        </a:rPr>
                        <a:t>Corn: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00FF"/>
                          </a:highlight>
                          <a:latin typeface="Tahoma"/>
                          <a:ea typeface="Times New Roman"/>
                          <a:cs typeface="Times New Roman"/>
                        </a:rPr>
                        <a:t>Baked French 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highlight>
                            <a:srgbClr val="FF00FF"/>
                          </a:highlight>
                          <a:latin typeface="Tahoma"/>
                          <a:ea typeface="Times New Roman"/>
                          <a:cs typeface="Times New Roman"/>
                        </a:rPr>
                        <a:t>Fries: </a:t>
                      </a:r>
                      <a:r>
                        <a:rPr lang="en-US" sz="1200" b="1" baseline="0" dirty="0" smtClean="0">
                          <a:solidFill>
                            <a:srgbClr val="000000"/>
                          </a:solidFill>
                          <a:effectLst/>
                          <a:highlight>
                            <a:srgbClr val="FF00FF"/>
                          </a:highlight>
                          <a:latin typeface="Tahoma"/>
                          <a:ea typeface="Times New Roman"/>
                          <a:cs typeface="Times New Roman"/>
                        </a:rPr>
                        <a:t>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Peaches: ½ c.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Crackers: 1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Juice Variety / Milk Variety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2975076"/>
              </p:ext>
            </p:extLst>
          </p:nvPr>
        </p:nvGraphicFramePr>
        <p:xfrm>
          <a:off x="76200" y="1524000"/>
          <a:ext cx="3048000" cy="2088896"/>
        </p:xfrm>
        <a:graphic>
          <a:graphicData uri="http://schemas.openxmlformats.org/drawingml/2006/table">
            <a:tbl>
              <a:tblPr/>
              <a:tblGrid>
                <a:gridCol w="3048000"/>
              </a:tblGrid>
              <a:tr h="20574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-5-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Fajita Chicken &amp;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Rice: 2 M,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1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Hamburger: 2M, 2GB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Pizza: 2, 2.25 M; 2.25, 3.25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Fajita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Chicken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Salad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Bowl: 2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M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PB Dipper Plate: 2 M, 3 GB</a:t>
                      </a:r>
                      <a:endParaRPr lang="en-US" sz="12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 smtClean="0">
                          <a:solidFill>
                            <a:srgbClr val="E36C0A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Fresh </a:t>
                      </a:r>
                      <a:r>
                        <a:rPr lang="en-US" sz="1200" b="1" dirty="0">
                          <a:solidFill>
                            <a:srgbClr val="E36C0A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Baby </a:t>
                      </a:r>
                      <a:r>
                        <a:rPr lang="en-US" sz="1200" b="1" dirty="0" smtClean="0">
                          <a:solidFill>
                            <a:srgbClr val="E36C0A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Carrots: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 smtClean="0">
                          <a:solidFill>
                            <a:srgbClr val="00B05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Broccoli: ½ c.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/ Dried Fruit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Mix: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00FF"/>
                          </a:highlight>
                          <a:latin typeface="Tahoma"/>
                          <a:ea typeface="Times New Roman"/>
                          <a:cs typeface="Times New Roman"/>
                        </a:rPr>
                        <a:t>Baked French 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highlight>
                            <a:srgbClr val="FF00FF"/>
                          </a:highlight>
                          <a:latin typeface="Tahoma"/>
                          <a:ea typeface="Times New Roman"/>
                          <a:cs typeface="Times New Roman"/>
                        </a:rPr>
                        <a:t>Fries: ½ c./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Crackers: 1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Juice Variety / Milk Variety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176774"/>
              </p:ext>
            </p:extLst>
          </p:nvPr>
        </p:nvGraphicFramePr>
        <p:xfrm>
          <a:off x="6096000" y="1447800"/>
          <a:ext cx="2590800" cy="2509520"/>
        </p:xfrm>
        <a:graphic>
          <a:graphicData uri="http://schemas.openxmlformats.org/drawingml/2006/table">
            <a:tbl>
              <a:tblPr/>
              <a:tblGrid>
                <a:gridCol w="2590800"/>
              </a:tblGrid>
              <a:tr h="15586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-7-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Chicken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Tenders: 2.5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M, 1 GB</a:t>
                      </a:r>
                      <a:endParaRPr lang="en-US" sz="1200" dirty="0" smtClean="0">
                        <a:solidFill>
                          <a:srgbClr val="000000"/>
                        </a:solidFill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Pizza: 2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M; 2.25, 3.25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Hamburger: 2 M, 2 GB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Turkey Wrap: 2.25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M, 2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Turkey Super Salad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Bowl: 2 M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PB Dipper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Plate: 2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M, 3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>
                          <a:solidFill>
                            <a:srgbClr val="E36C0A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Fresh Baby </a:t>
                      </a:r>
                      <a:r>
                        <a:rPr lang="en-US" sz="1200" b="1" dirty="0" smtClean="0">
                          <a:solidFill>
                            <a:srgbClr val="E36C0A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Carrots: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00FF"/>
                          </a:highlight>
                          <a:latin typeface="Tahoma"/>
                          <a:ea typeface="Times New Roman"/>
                          <a:cs typeface="Times New Roman"/>
                        </a:rPr>
                        <a:t>Mashed 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highlight>
                            <a:srgbClr val="FF00FF"/>
                          </a:highlight>
                          <a:latin typeface="Tahoma"/>
                          <a:ea typeface="Times New Roman"/>
                          <a:cs typeface="Times New Roman"/>
                        </a:rPr>
                        <a:t>Potatoes: ½ c.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948A54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Baked </a:t>
                      </a:r>
                      <a:r>
                        <a:rPr lang="en-US" sz="1200" b="1" dirty="0" smtClean="0">
                          <a:solidFill>
                            <a:srgbClr val="948A54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Beans: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Pineapple: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½ c.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Crackers: 1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Juice Variety / Milk Variety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480616"/>
              </p:ext>
            </p:extLst>
          </p:nvPr>
        </p:nvGraphicFramePr>
        <p:xfrm>
          <a:off x="1219200" y="3962400"/>
          <a:ext cx="2971800" cy="2299208"/>
        </p:xfrm>
        <a:graphic>
          <a:graphicData uri="http://schemas.openxmlformats.org/drawingml/2006/table">
            <a:tbl>
              <a:tblPr/>
              <a:tblGrid>
                <a:gridCol w="2971800"/>
              </a:tblGrid>
              <a:tr h="19604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-8-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Cheesy Chicken &amp; Rice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Burrito: 2 M, 2.7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Chicken Sandwich: 2 M, 3 GB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Pizza: 2, 2.25 M;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2.25,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3.25 GB</a:t>
                      </a:r>
                      <a:endParaRPr lang="en-US" sz="12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Ham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Super Salad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Bowl: 2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M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Yoplait Yogurt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Parfait: 1 M, 1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Garden </a:t>
                      </a:r>
                      <a:r>
                        <a:rPr lang="en-US" sz="1200" b="1" dirty="0" smtClean="0">
                          <a:solidFill>
                            <a:srgbClr val="0070C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Salad: ½ c.</a:t>
                      </a:r>
                      <a:r>
                        <a:rPr lang="en-US" sz="1200" b="1" baseline="0" dirty="0" smtClean="0">
                          <a:solidFill>
                            <a:srgbClr val="0070C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=¼c.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 smtClean="0">
                          <a:solidFill>
                            <a:srgbClr val="0070C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Green Beans: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00FF"/>
                          </a:highlight>
                          <a:latin typeface="Tahoma"/>
                          <a:ea typeface="Times New Roman"/>
                          <a:cs typeface="Times New Roman"/>
                        </a:rPr>
                        <a:t>Baked French 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highlight>
                            <a:srgbClr val="FF00FF"/>
                          </a:highlight>
                          <a:latin typeface="Tahoma"/>
                          <a:ea typeface="Times New Roman"/>
                          <a:cs typeface="Times New Roman"/>
                        </a:rPr>
                        <a:t>Fries: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Mixed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Fruit: ½ c.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Crackers: 1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Juice Variety / Milk Variety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963612"/>
              </p:ext>
            </p:extLst>
          </p:nvPr>
        </p:nvGraphicFramePr>
        <p:xfrm>
          <a:off x="4724400" y="3962400"/>
          <a:ext cx="2705100" cy="2189036"/>
        </p:xfrm>
        <a:graphic>
          <a:graphicData uri="http://schemas.openxmlformats.org/drawingml/2006/table">
            <a:tbl>
              <a:tblPr/>
              <a:tblGrid>
                <a:gridCol w="2705100"/>
              </a:tblGrid>
              <a:tr h="21890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-9-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Chicken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Alfredo: 2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M, 1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Hamburger: 2 M, 1 GB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Pizza: 2, 2.25 M; 2.25,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3.25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Turkey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Super Salad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Bowl: 2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M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PB Dipper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Plate: 2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M, 3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>
                          <a:solidFill>
                            <a:srgbClr val="E36C0A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Fresh Baby </a:t>
                      </a:r>
                      <a:r>
                        <a:rPr lang="en-US" sz="1200" b="1" dirty="0" smtClean="0">
                          <a:solidFill>
                            <a:srgbClr val="E36C0A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Carrots: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00FF"/>
                          </a:highlight>
                          <a:latin typeface="Tahoma"/>
                          <a:ea typeface="Times New Roman"/>
                          <a:cs typeface="Times New Roman"/>
                        </a:rPr>
                        <a:t>Baked French 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highlight>
                            <a:srgbClr val="FF00FF"/>
                          </a:highlight>
                          <a:latin typeface="Tahoma"/>
                          <a:ea typeface="Times New Roman"/>
                          <a:cs typeface="Times New Roman"/>
                        </a:rPr>
                        <a:t>Fries: ½ c.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Peaches: ½ c.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Crackers: 1 GB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Juice Variety / Milk Variety</a:t>
                      </a:r>
                      <a:endParaRPr lang="en-US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06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it Meet the Nutrition Standards?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Fruit </a:t>
            </a:r>
            <a:r>
              <a:rPr lang="en-US" dirty="0" smtClean="0"/>
              <a:t>(</a:t>
            </a:r>
            <a:r>
              <a:rPr lang="en-US" dirty="0"/>
              <a:t>5</a:t>
            </a:r>
            <a:r>
              <a:rPr lang="en-US" dirty="0" smtClean="0"/>
              <a:t>) </a:t>
            </a:r>
            <a:r>
              <a:rPr lang="en-US" dirty="0"/>
              <a:t>:  </a:t>
            </a:r>
            <a:r>
              <a:rPr lang="en-US" dirty="0" smtClean="0"/>
              <a:t>5 c.</a:t>
            </a:r>
            <a:endParaRPr lang="en-US" dirty="0"/>
          </a:p>
          <a:p>
            <a:r>
              <a:rPr lang="en-US" dirty="0"/>
              <a:t>Vegetables </a:t>
            </a:r>
            <a:r>
              <a:rPr lang="en-US" dirty="0" smtClean="0"/>
              <a:t>(</a:t>
            </a:r>
            <a:r>
              <a:rPr lang="en-US" dirty="0"/>
              <a:t>5</a:t>
            </a:r>
            <a:r>
              <a:rPr lang="en-US" dirty="0" smtClean="0"/>
              <a:t>) : 6 ½ c.</a:t>
            </a:r>
            <a:endParaRPr lang="en-US" dirty="0"/>
          </a:p>
          <a:p>
            <a:pPr lvl="1"/>
            <a:r>
              <a:rPr lang="en-US" dirty="0"/>
              <a:t>Dark Green </a:t>
            </a:r>
            <a:r>
              <a:rPr lang="en-US" dirty="0" smtClean="0"/>
              <a:t>(½): ½ c.</a:t>
            </a:r>
            <a:endParaRPr lang="en-US" dirty="0"/>
          </a:p>
          <a:p>
            <a:pPr lvl="1"/>
            <a:r>
              <a:rPr lang="en-US" dirty="0"/>
              <a:t>Red/Orange </a:t>
            </a:r>
            <a:r>
              <a:rPr lang="en-US" dirty="0" smtClean="0"/>
              <a:t>(1 ¼): 1 ½ c. (+ ¼) </a:t>
            </a:r>
            <a:endParaRPr lang="en-US" dirty="0"/>
          </a:p>
          <a:p>
            <a:pPr lvl="1"/>
            <a:r>
              <a:rPr lang="en-US" dirty="0"/>
              <a:t>Beans/Peas (½): </a:t>
            </a:r>
            <a:r>
              <a:rPr lang="en-US" dirty="0" smtClean="0"/>
              <a:t>½ c.</a:t>
            </a:r>
            <a:endParaRPr lang="en-US" dirty="0"/>
          </a:p>
          <a:p>
            <a:pPr lvl="1"/>
            <a:r>
              <a:rPr lang="en-US" dirty="0"/>
              <a:t>Starchy (½): </a:t>
            </a:r>
            <a:r>
              <a:rPr lang="en-US" dirty="0" smtClean="0"/>
              <a:t>3 c. (+2 ½) </a:t>
            </a:r>
            <a:endParaRPr lang="en-US" dirty="0"/>
          </a:p>
          <a:p>
            <a:pPr lvl="1"/>
            <a:r>
              <a:rPr lang="en-US" dirty="0" smtClean="0"/>
              <a:t>Other (¾): 1 c. (+¼) </a:t>
            </a:r>
            <a:endParaRPr lang="en-US" dirty="0"/>
          </a:p>
          <a:p>
            <a:pPr lvl="1"/>
            <a:r>
              <a:rPr lang="en-US" dirty="0"/>
              <a:t>Additional </a:t>
            </a:r>
            <a:r>
              <a:rPr lang="en-US" dirty="0" smtClean="0"/>
              <a:t>(1 ½): 3 c.</a:t>
            </a:r>
            <a:endParaRPr lang="en-US" dirty="0"/>
          </a:p>
          <a:p>
            <a:r>
              <a:rPr lang="en-US" dirty="0"/>
              <a:t>Grains </a:t>
            </a:r>
            <a:r>
              <a:rPr lang="en-US" dirty="0" smtClean="0"/>
              <a:t>(10-12): 10</a:t>
            </a:r>
            <a:endParaRPr lang="en-US" dirty="0"/>
          </a:p>
          <a:p>
            <a:r>
              <a:rPr lang="en-US" dirty="0"/>
              <a:t>M/MA </a:t>
            </a:r>
            <a:r>
              <a:rPr lang="en-US" dirty="0" smtClean="0"/>
              <a:t>(10-12): 10</a:t>
            </a:r>
            <a:endParaRPr lang="en-US" dirty="0"/>
          </a:p>
          <a:p>
            <a:r>
              <a:rPr lang="en-US" dirty="0"/>
              <a:t>Milk (5</a:t>
            </a:r>
            <a:r>
              <a:rPr lang="en-US" dirty="0" smtClean="0"/>
              <a:t>): 5</a:t>
            </a:r>
            <a:endParaRPr lang="en-US" dirty="0"/>
          </a:p>
          <a:p>
            <a:r>
              <a:rPr lang="en-US" dirty="0"/>
              <a:t>Calories </a:t>
            </a:r>
            <a:r>
              <a:rPr lang="en-US" dirty="0" smtClean="0"/>
              <a:t>(750-850): 765 </a:t>
            </a:r>
          </a:p>
          <a:p>
            <a:r>
              <a:rPr lang="en-US" dirty="0" smtClean="0"/>
              <a:t>Saturated </a:t>
            </a:r>
            <a:r>
              <a:rPr lang="en-US" dirty="0"/>
              <a:t>Fat (</a:t>
            </a:r>
            <a:r>
              <a:rPr lang="en-US" dirty="0">
                <a:latin typeface="Times New Roman"/>
                <a:cs typeface="Times New Roman"/>
              </a:rPr>
              <a:t>&lt;10</a:t>
            </a:r>
            <a:r>
              <a:rPr lang="en-US" dirty="0" smtClean="0">
                <a:latin typeface="Times New Roman"/>
                <a:cs typeface="Times New Roman"/>
              </a:rPr>
              <a:t>%)</a:t>
            </a:r>
            <a:r>
              <a:rPr lang="en-US" dirty="0" smtClean="0"/>
              <a:t>: 7.6%</a:t>
            </a:r>
            <a:endParaRPr lang="en-US" dirty="0"/>
          </a:p>
          <a:p>
            <a:r>
              <a:rPr lang="en-US" dirty="0"/>
              <a:t>Sodium </a:t>
            </a:r>
            <a:r>
              <a:rPr lang="en-US" dirty="0" smtClean="0"/>
              <a:t>(740): 1885 mg</a:t>
            </a:r>
            <a:endParaRPr lang="en-US" dirty="0"/>
          </a:p>
          <a:p>
            <a:r>
              <a:rPr lang="en-US" dirty="0"/>
              <a:t>Trans Fat (0</a:t>
            </a:r>
            <a:r>
              <a:rPr lang="en-US" dirty="0" smtClean="0"/>
              <a:t>): 0.0082 g</a:t>
            </a:r>
            <a:endParaRPr lang="en-US" dirty="0"/>
          </a:p>
          <a:p>
            <a:endParaRPr lang="en-US" dirty="0"/>
          </a:p>
        </p:txBody>
      </p:sp>
      <p:pic>
        <p:nvPicPr>
          <p:cNvPr id="9218" name="Picture 2" descr="http://t1.gstatic.com/images?q=tbn:ANd9GcRgkaMGDi7XpgjwLFLUd90agQ97efhOq83zg7UmzInuD6Mt4o3E:2.bp.blogspot.com/-qAKPiiJbgao/TsJCH60xRRI/AAAAAAAAAH8/A7hqE-NwFJY/s1600/nutri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362200"/>
            <a:ext cx="2724150" cy="242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20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QUESTIONS</a:t>
            </a:r>
            <a:endParaRPr lang="en-US" dirty="0"/>
          </a:p>
        </p:txBody>
      </p:sp>
      <p:pic>
        <p:nvPicPr>
          <p:cNvPr id="5123" name="Picture 3" descr="C:\Users\rogersk\AppData\Local\Microsoft\Windows\Temporary Internet Files\Content.IE5\B0V3589T\MC900434411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981200"/>
            <a:ext cx="3352800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621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SCHOOL LUNCH IS GOING TO ROCK</a:t>
            </a:r>
            <a:endParaRPr lang="en-US" dirty="0"/>
          </a:p>
        </p:txBody>
      </p:sp>
      <p:pic>
        <p:nvPicPr>
          <p:cNvPr id="8194" name="Picture 2" descr="http://t3.gstatic.com/images?q=tbn:ANd9GcSGEgjowAEsqHfOYv3InfKABmYlsuZjFlrLuOGkBGqpL3PCf79b:i211.photobucket.com/albums/bb247/shamallaboo/lunchlady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676400"/>
            <a:ext cx="4343400" cy="359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ad2bon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53200" y="5105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96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Overr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Overr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Overr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Overr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Overr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Overr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Overr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Overr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larity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Waveform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  <a:fontScheme name="Waveform">
    <a:majorFont>
      <a:latin typeface="Candara"/>
      <a:ea typeface=""/>
      <a:cs typeface=""/>
      <a:font script="Jpan" typeface="HGP明朝E"/>
      <a:font script="Hang" typeface="HY그래픽M"/>
      <a:font script="Hans" typeface="华文新魏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ndara"/>
      <a:ea typeface=""/>
      <a:cs typeface=""/>
      <a:font script="Jpan" typeface="HGP明朝E"/>
      <a:font script="Hang" typeface="HY그래픽M"/>
      <a:font script="Hans" typeface="华文楷体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Waveform">
    <a:fillStyleLst>
      <a:solidFill>
        <a:schemeClr val="phClr"/>
      </a:solidFill>
      <a:gradFill rotWithShape="1">
        <a:gsLst>
          <a:gs pos="0">
            <a:schemeClr val="phClr">
              <a:tint val="0"/>
            </a:schemeClr>
          </a:gs>
          <a:gs pos="44000">
            <a:schemeClr val="phClr">
              <a:tint val="60000"/>
              <a:satMod val="120000"/>
            </a:schemeClr>
          </a:gs>
          <a:gs pos="100000">
            <a:schemeClr val="phClr">
              <a:tint val="90000"/>
              <a:alpha val="100000"/>
              <a:lumMod val="9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atMod val="120000"/>
              <a:lumMod val="120000"/>
            </a:schemeClr>
          </a:gs>
          <a:gs pos="100000">
            <a:schemeClr val="phClr">
              <a:shade val="89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lumMod val="8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phClr">
              <a:shade val="25000"/>
              <a:satMod val="18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40000">
            <a:schemeClr val="phClr">
              <a:tint val="94000"/>
              <a:shade val="94000"/>
              <a:alpha val="100000"/>
              <a:satMod val="114000"/>
              <a:lumMod val="114000"/>
            </a:schemeClr>
          </a:gs>
          <a:gs pos="74000">
            <a:schemeClr val="phClr">
              <a:tint val="94000"/>
              <a:shade val="94000"/>
              <a:satMod val="128000"/>
              <a:lumMod val="100000"/>
            </a:schemeClr>
          </a:gs>
          <a:gs pos="100000">
            <a:schemeClr val="phClr">
              <a:tint val="98000"/>
              <a:shade val="100000"/>
              <a:hueMod val="98000"/>
              <a:satMod val="100000"/>
              <a:lumMod val="74000"/>
            </a:schemeClr>
          </a:gs>
        </a:gsLst>
        <a:path path="circle">
          <a:fillToRect l="20000" t="-40000" r="20000" b="140000"/>
        </a:path>
      </a:gradFill>
      <a:blipFill rotWithShape="1">
        <a:blip xmlns:r="http://schemas.openxmlformats.org/officeDocument/2006/relationships" r:embed="rId1">
          <a:duotone>
            <a:schemeClr val="phClr">
              <a:tint val="96000"/>
              <a:satMod val="130000"/>
              <a:lumMod val="50000"/>
            </a:schemeClr>
            <a:schemeClr val="phClr">
              <a:tint val="96000"/>
              <a:satMod val="114000"/>
              <a:lumMod val="114000"/>
            </a:schemeClr>
          </a:duotone>
        </a:blip>
        <a:stretch/>
      </a:blipFill>
    </a:bgFillStyleLst>
  </a:fmtScheme>
</a:themeOverride>
</file>

<file path=ppt/theme/themeOverride2.xml><?xml version="1.0" encoding="utf-8"?>
<a:themeOverride xmlns:a="http://schemas.openxmlformats.org/drawingml/2006/main">
  <a:clrScheme name="Waveform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  <a:fontScheme name="Waveform">
    <a:majorFont>
      <a:latin typeface="Candara"/>
      <a:ea typeface=""/>
      <a:cs typeface=""/>
      <a:font script="Jpan" typeface="HGP明朝E"/>
      <a:font script="Hang" typeface="HY그래픽M"/>
      <a:font script="Hans" typeface="华文新魏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ndara"/>
      <a:ea typeface=""/>
      <a:cs typeface=""/>
      <a:font script="Jpan" typeface="HGP明朝E"/>
      <a:font script="Hang" typeface="HY그래픽M"/>
      <a:font script="Hans" typeface="华文楷体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Waveform">
    <a:fillStyleLst>
      <a:solidFill>
        <a:schemeClr val="phClr"/>
      </a:solidFill>
      <a:gradFill rotWithShape="1">
        <a:gsLst>
          <a:gs pos="0">
            <a:schemeClr val="phClr">
              <a:tint val="0"/>
            </a:schemeClr>
          </a:gs>
          <a:gs pos="44000">
            <a:schemeClr val="phClr">
              <a:tint val="60000"/>
              <a:satMod val="120000"/>
            </a:schemeClr>
          </a:gs>
          <a:gs pos="100000">
            <a:schemeClr val="phClr">
              <a:tint val="90000"/>
              <a:alpha val="100000"/>
              <a:lumMod val="9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atMod val="120000"/>
              <a:lumMod val="120000"/>
            </a:schemeClr>
          </a:gs>
          <a:gs pos="100000">
            <a:schemeClr val="phClr">
              <a:shade val="89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lumMod val="8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phClr">
              <a:shade val="25000"/>
              <a:satMod val="18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40000">
            <a:schemeClr val="phClr">
              <a:tint val="94000"/>
              <a:shade val="94000"/>
              <a:alpha val="100000"/>
              <a:satMod val="114000"/>
              <a:lumMod val="114000"/>
            </a:schemeClr>
          </a:gs>
          <a:gs pos="74000">
            <a:schemeClr val="phClr">
              <a:tint val="94000"/>
              <a:shade val="94000"/>
              <a:satMod val="128000"/>
              <a:lumMod val="100000"/>
            </a:schemeClr>
          </a:gs>
          <a:gs pos="100000">
            <a:schemeClr val="phClr">
              <a:tint val="98000"/>
              <a:shade val="100000"/>
              <a:hueMod val="98000"/>
              <a:satMod val="100000"/>
              <a:lumMod val="74000"/>
            </a:schemeClr>
          </a:gs>
        </a:gsLst>
        <a:path path="circle">
          <a:fillToRect l="20000" t="-40000" r="20000" b="140000"/>
        </a:path>
      </a:gradFill>
      <a:blipFill rotWithShape="1">
        <a:blip xmlns:r="http://schemas.openxmlformats.org/officeDocument/2006/relationships" r:embed="rId1">
          <a:duotone>
            <a:schemeClr val="phClr">
              <a:tint val="96000"/>
              <a:satMod val="130000"/>
              <a:lumMod val="50000"/>
            </a:schemeClr>
            <a:schemeClr val="phClr">
              <a:tint val="96000"/>
              <a:satMod val="114000"/>
              <a:lumMod val="114000"/>
            </a:schemeClr>
          </a:duotone>
        </a:blip>
        <a:stretch/>
      </a:blip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Waveform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  <a:fontScheme name="Waveform">
    <a:majorFont>
      <a:latin typeface="Candara"/>
      <a:ea typeface=""/>
      <a:cs typeface=""/>
      <a:font script="Jpan" typeface="HGP明朝E"/>
      <a:font script="Hang" typeface="HY그래픽M"/>
      <a:font script="Hans" typeface="华文新魏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ndara"/>
      <a:ea typeface=""/>
      <a:cs typeface=""/>
      <a:font script="Jpan" typeface="HGP明朝E"/>
      <a:font script="Hang" typeface="HY그래픽M"/>
      <a:font script="Hans" typeface="华文楷体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Waveform">
    <a:fillStyleLst>
      <a:solidFill>
        <a:schemeClr val="phClr"/>
      </a:solidFill>
      <a:gradFill rotWithShape="1">
        <a:gsLst>
          <a:gs pos="0">
            <a:schemeClr val="phClr">
              <a:tint val="0"/>
            </a:schemeClr>
          </a:gs>
          <a:gs pos="44000">
            <a:schemeClr val="phClr">
              <a:tint val="60000"/>
              <a:satMod val="120000"/>
            </a:schemeClr>
          </a:gs>
          <a:gs pos="100000">
            <a:schemeClr val="phClr">
              <a:tint val="90000"/>
              <a:alpha val="100000"/>
              <a:lumMod val="9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atMod val="120000"/>
              <a:lumMod val="120000"/>
            </a:schemeClr>
          </a:gs>
          <a:gs pos="100000">
            <a:schemeClr val="phClr">
              <a:shade val="89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lumMod val="8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phClr">
              <a:shade val="25000"/>
              <a:satMod val="18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40000">
            <a:schemeClr val="phClr">
              <a:tint val="94000"/>
              <a:shade val="94000"/>
              <a:alpha val="100000"/>
              <a:satMod val="114000"/>
              <a:lumMod val="114000"/>
            </a:schemeClr>
          </a:gs>
          <a:gs pos="74000">
            <a:schemeClr val="phClr">
              <a:tint val="94000"/>
              <a:shade val="94000"/>
              <a:satMod val="128000"/>
              <a:lumMod val="100000"/>
            </a:schemeClr>
          </a:gs>
          <a:gs pos="100000">
            <a:schemeClr val="phClr">
              <a:tint val="98000"/>
              <a:shade val="100000"/>
              <a:hueMod val="98000"/>
              <a:satMod val="100000"/>
              <a:lumMod val="74000"/>
            </a:schemeClr>
          </a:gs>
        </a:gsLst>
        <a:path path="circle">
          <a:fillToRect l="20000" t="-40000" r="20000" b="140000"/>
        </a:path>
      </a:gradFill>
      <a:blipFill rotWithShape="1">
        <a:blip xmlns:r="http://schemas.openxmlformats.org/officeDocument/2006/relationships" r:embed="rId1">
          <a:duotone>
            <a:schemeClr val="phClr">
              <a:tint val="96000"/>
              <a:satMod val="130000"/>
              <a:lumMod val="50000"/>
            </a:schemeClr>
            <a:schemeClr val="phClr">
              <a:tint val="96000"/>
              <a:satMod val="114000"/>
              <a:lumMod val="114000"/>
            </a:schemeClr>
          </a:duotone>
        </a:blip>
        <a:stretch/>
      </a:blipFill>
    </a:bgFillStyleLst>
  </a:fmtScheme>
</a:themeOverride>
</file>

<file path=ppt/theme/themeOverride5.xml><?xml version="1.0" encoding="utf-8"?>
<a:themeOverride xmlns:a="http://schemas.openxmlformats.org/drawingml/2006/main">
  <a:clrScheme name="Waveform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  <a:fontScheme name="Waveform">
    <a:majorFont>
      <a:latin typeface="Candara"/>
      <a:ea typeface=""/>
      <a:cs typeface=""/>
      <a:font script="Jpan" typeface="HGP明朝E"/>
      <a:font script="Hang" typeface="HY그래픽M"/>
      <a:font script="Hans" typeface="华文新魏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ndara"/>
      <a:ea typeface=""/>
      <a:cs typeface=""/>
      <a:font script="Jpan" typeface="HGP明朝E"/>
      <a:font script="Hang" typeface="HY그래픽M"/>
      <a:font script="Hans" typeface="华文楷体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Waveform">
    <a:fillStyleLst>
      <a:solidFill>
        <a:schemeClr val="phClr"/>
      </a:solidFill>
      <a:gradFill rotWithShape="1">
        <a:gsLst>
          <a:gs pos="0">
            <a:schemeClr val="phClr">
              <a:tint val="0"/>
            </a:schemeClr>
          </a:gs>
          <a:gs pos="44000">
            <a:schemeClr val="phClr">
              <a:tint val="60000"/>
              <a:satMod val="120000"/>
            </a:schemeClr>
          </a:gs>
          <a:gs pos="100000">
            <a:schemeClr val="phClr">
              <a:tint val="90000"/>
              <a:alpha val="100000"/>
              <a:lumMod val="9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atMod val="120000"/>
              <a:lumMod val="120000"/>
            </a:schemeClr>
          </a:gs>
          <a:gs pos="100000">
            <a:schemeClr val="phClr">
              <a:shade val="89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lumMod val="8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phClr">
              <a:shade val="25000"/>
              <a:satMod val="18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40000">
            <a:schemeClr val="phClr">
              <a:tint val="94000"/>
              <a:shade val="94000"/>
              <a:alpha val="100000"/>
              <a:satMod val="114000"/>
              <a:lumMod val="114000"/>
            </a:schemeClr>
          </a:gs>
          <a:gs pos="74000">
            <a:schemeClr val="phClr">
              <a:tint val="94000"/>
              <a:shade val="94000"/>
              <a:satMod val="128000"/>
              <a:lumMod val="100000"/>
            </a:schemeClr>
          </a:gs>
          <a:gs pos="100000">
            <a:schemeClr val="phClr">
              <a:tint val="98000"/>
              <a:shade val="100000"/>
              <a:hueMod val="98000"/>
              <a:satMod val="100000"/>
              <a:lumMod val="74000"/>
            </a:schemeClr>
          </a:gs>
        </a:gsLst>
        <a:path path="circle">
          <a:fillToRect l="20000" t="-40000" r="20000" b="140000"/>
        </a:path>
      </a:gradFill>
      <a:blipFill rotWithShape="1">
        <a:blip xmlns:r="http://schemas.openxmlformats.org/officeDocument/2006/relationships" r:embed="rId1">
          <a:duotone>
            <a:schemeClr val="phClr">
              <a:tint val="96000"/>
              <a:satMod val="130000"/>
              <a:lumMod val="50000"/>
            </a:schemeClr>
            <a:schemeClr val="phClr">
              <a:tint val="96000"/>
              <a:satMod val="114000"/>
              <a:lumMod val="114000"/>
            </a:schemeClr>
          </a:duotone>
        </a:blip>
        <a:stretch/>
      </a:blipFill>
    </a:bgFillStyleLst>
  </a:fmtScheme>
</a:themeOverride>
</file>

<file path=ppt/theme/themeOverride6.xml><?xml version="1.0" encoding="utf-8"?>
<a:themeOverride xmlns:a="http://schemas.openxmlformats.org/drawingml/2006/main">
  <a:clrScheme name="Waveform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  <a:fontScheme name="Waveform">
    <a:majorFont>
      <a:latin typeface="Candara"/>
      <a:ea typeface=""/>
      <a:cs typeface=""/>
      <a:font script="Jpan" typeface="HGP明朝E"/>
      <a:font script="Hang" typeface="HY그래픽M"/>
      <a:font script="Hans" typeface="华文新魏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ndara"/>
      <a:ea typeface=""/>
      <a:cs typeface=""/>
      <a:font script="Jpan" typeface="HGP明朝E"/>
      <a:font script="Hang" typeface="HY그래픽M"/>
      <a:font script="Hans" typeface="华文楷体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Waveform">
    <a:fillStyleLst>
      <a:solidFill>
        <a:schemeClr val="phClr"/>
      </a:solidFill>
      <a:gradFill rotWithShape="1">
        <a:gsLst>
          <a:gs pos="0">
            <a:schemeClr val="phClr">
              <a:tint val="0"/>
            </a:schemeClr>
          </a:gs>
          <a:gs pos="44000">
            <a:schemeClr val="phClr">
              <a:tint val="60000"/>
              <a:satMod val="120000"/>
            </a:schemeClr>
          </a:gs>
          <a:gs pos="100000">
            <a:schemeClr val="phClr">
              <a:tint val="90000"/>
              <a:alpha val="100000"/>
              <a:lumMod val="9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atMod val="120000"/>
              <a:lumMod val="120000"/>
            </a:schemeClr>
          </a:gs>
          <a:gs pos="100000">
            <a:schemeClr val="phClr">
              <a:shade val="89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lumMod val="8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phClr">
              <a:shade val="25000"/>
              <a:satMod val="18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40000">
            <a:schemeClr val="phClr">
              <a:tint val="94000"/>
              <a:shade val="94000"/>
              <a:alpha val="100000"/>
              <a:satMod val="114000"/>
              <a:lumMod val="114000"/>
            </a:schemeClr>
          </a:gs>
          <a:gs pos="74000">
            <a:schemeClr val="phClr">
              <a:tint val="94000"/>
              <a:shade val="94000"/>
              <a:satMod val="128000"/>
              <a:lumMod val="100000"/>
            </a:schemeClr>
          </a:gs>
          <a:gs pos="100000">
            <a:schemeClr val="phClr">
              <a:tint val="98000"/>
              <a:shade val="100000"/>
              <a:hueMod val="98000"/>
              <a:satMod val="100000"/>
              <a:lumMod val="74000"/>
            </a:schemeClr>
          </a:gs>
        </a:gsLst>
        <a:path path="circle">
          <a:fillToRect l="20000" t="-40000" r="20000" b="140000"/>
        </a:path>
      </a:gradFill>
      <a:blipFill rotWithShape="1">
        <a:blip xmlns:r="http://schemas.openxmlformats.org/officeDocument/2006/relationships" r:embed="rId1">
          <a:duotone>
            <a:schemeClr val="phClr">
              <a:tint val="96000"/>
              <a:satMod val="130000"/>
              <a:lumMod val="50000"/>
            </a:schemeClr>
            <a:schemeClr val="phClr">
              <a:tint val="96000"/>
              <a:satMod val="114000"/>
              <a:lumMod val="114000"/>
            </a:schemeClr>
          </a:duotone>
        </a:blip>
        <a:stretch/>
      </a:blipFill>
    </a:bgFillStyleLst>
  </a:fmtScheme>
</a:themeOverride>
</file>

<file path=ppt/theme/themeOverride7.xml><?xml version="1.0" encoding="utf-8"?>
<a:themeOverride xmlns:a="http://schemas.openxmlformats.org/drawingml/2006/main">
  <a:clrScheme name="Waveform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  <a:fontScheme name="Waveform">
    <a:majorFont>
      <a:latin typeface="Candara"/>
      <a:ea typeface=""/>
      <a:cs typeface=""/>
      <a:font script="Jpan" typeface="HGP明朝E"/>
      <a:font script="Hang" typeface="HY그래픽M"/>
      <a:font script="Hans" typeface="华文新魏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ndara"/>
      <a:ea typeface=""/>
      <a:cs typeface=""/>
      <a:font script="Jpan" typeface="HGP明朝E"/>
      <a:font script="Hang" typeface="HY그래픽M"/>
      <a:font script="Hans" typeface="华文楷体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Waveform">
    <a:fillStyleLst>
      <a:solidFill>
        <a:schemeClr val="phClr"/>
      </a:solidFill>
      <a:gradFill rotWithShape="1">
        <a:gsLst>
          <a:gs pos="0">
            <a:schemeClr val="phClr">
              <a:tint val="0"/>
            </a:schemeClr>
          </a:gs>
          <a:gs pos="44000">
            <a:schemeClr val="phClr">
              <a:tint val="60000"/>
              <a:satMod val="120000"/>
            </a:schemeClr>
          </a:gs>
          <a:gs pos="100000">
            <a:schemeClr val="phClr">
              <a:tint val="90000"/>
              <a:alpha val="100000"/>
              <a:lumMod val="9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atMod val="120000"/>
              <a:lumMod val="120000"/>
            </a:schemeClr>
          </a:gs>
          <a:gs pos="100000">
            <a:schemeClr val="phClr">
              <a:shade val="89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lumMod val="8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phClr">
              <a:shade val="25000"/>
              <a:satMod val="18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40000">
            <a:schemeClr val="phClr">
              <a:tint val="94000"/>
              <a:shade val="94000"/>
              <a:alpha val="100000"/>
              <a:satMod val="114000"/>
              <a:lumMod val="114000"/>
            </a:schemeClr>
          </a:gs>
          <a:gs pos="74000">
            <a:schemeClr val="phClr">
              <a:tint val="94000"/>
              <a:shade val="94000"/>
              <a:satMod val="128000"/>
              <a:lumMod val="100000"/>
            </a:schemeClr>
          </a:gs>
          <a:gs pos="100000">
            <a:schemeClr val="phClr">
              <a:tint val="98000"/>
              <a:shade val="100000"/>
              <a:hueMod val="98000"/>
              <a:satMod val="100000"/>
              <a:lumMod val="74000"/>
            </a:schemeClr>
          </a:gs>
        </a:gsLst>
        <a:path path="circle">
          <a:fillToRect l="20000" t="-40000" r="20000" b="140000"/>
        </a:path>
      </a:gradFill>
      <a:blipFill rotWithShape="1">
        <a:blip xmlns:r="http://schemas.openxmlformats.org/officeDocument/2006/relationships" r:embed="rId1">
          <a:duotone>
            <a:schemeClr val="phClr">
              <a:tint val="96000"/>
              <a:satMod val="130000"/>
              <a:lumMod val="50000"/>
            </a:schemeClr>
            <a:schemeClr val="phClr">
              <a:tint val="96000"/>
              <a:satMod val="114000"/>
              <a:lumMod val="114000"/>
            </a:schemeClr>
          </a:duotone>
        </a:blip>
        <a:stretch/>
      </a:blipFill>
    </a:bgFillStyleLst>
  </a:fmtScheme>
</a:themeOverride>
</file>

<file path=ppt/theme/themeOverride8.xml><?xml version="1.0" encoding="utf-8"?>
<a:themeOverride xmlns:a="http://schemas.openxmlformats.org/drawingml/2006/main">
  <a:clrScheme name="Waveform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  <a:fontScheme name="Waveform">
    <a:majorFont>
      <a:latin typeface="Candara"/>
      <a:ea typeface=""/>
      <a:cs typeface=""/>
      <a:font script="Jpan" typeface="HGP明朝E"/>
      <a:font script="Hang" typeface="HY그래픽M"/>
      <a:font script="Hans" typeface="华文新魏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ndara"/>
      <a:ea typeface=""/>
      <a:cs typeface=""/>
      <a:font script="Jpan" typeface="HGP明朝E"/>
      <a:font script="Hang" typeface="HY그래픽M"/>
      <a:font script="Hans" typeface="华文楷体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Waveform">
    <a:fillStyleLst>
      <a:solidFill>
        <a:schemeClr val="phClr"/>
      </a:solidFill>
      <a:gradFill rotWithShape="1">
        <a:gsLst>
          <a:gs pos="0">
            <a:schemeClr val="phClr">
              <a:tint val="0"/>
            </a:schemeClr>
          </a:gs>
          <a:gs pos="44000">
            <a:schemeClr val="phClr">
              <a:tint val="60000"/>
              <a:satMod val="120000"/>
            </a:schemeClr>
          </a:gs>
          <a:gs pos="100000">
            <a:schemeClr val="phClr">
              <a:tint val="90000"/>
              <a:alpha val="100000"/>
              <a:lumMod val="9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atMod val="120000"/>
              <a:lumMod val="120000"/>
            </a:schemeClr>
          </a:gs>
          <a:gs pos="100000">
            <a:schemeClr val="phClr">
              <a:shade val="89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lumMod val="8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phClr">
              <a:shade val="25000"/>
              <a:satMod val="18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40000">
            <a:schemeClr val="phClr">
              <a:tint val="94000"/>
              <a:shade val="94000"/>
              <a:alpha val="100000"/>
              <a:satMod val="114000"/>
              <a:lumMod val="114000"/>
            </a:schemeClr>
          </a:gs>
          <a:gs pos="74000">
            <a:schemeClr val="phClr">
              <a:tint val="94000"/>
              <a:shade val="94000"/>
              <a:satMod val="128000"/>
              <a:lumMod val="100000"/>
            </a:schemeClr>
          </a:gs>
          <a:gs pos="100000">
            <a:schemeClr val="phClr">
              <a:tint val="98000"/>
              <a:shade val="100000"/>
              <a:hueMod val="98000"/>
              <a:satMod val="100000"/>
              <a:lumMod val="74000"/>
            </a:schemeClr>
          </a:gs>
        </a:gsLst>
        <a:path path="circle">
          <a:fillToRect l="20000" t="-40000" r="20000" b="140000"/>
        </a:path>
      </a:gradFill>
      <a:blipFill rotWithShape="1">
        <a:blip xmlns:r="http://schemas.openxmlformats.org/officeDocument/2006/relationships" r:embed="rId1">
          <a:duotone>
            <a:schemeClr val="phClr">
              <a:tint val="96000"/>
              <a:satMod val="130000"/>
              <a:lumMod val="50000"/>
            </a:schemeClr>
            <a:schemeClr val="phClr">
              <a:tint val="96000"/>
              <a:satMod val="114000"/>
              <a:lumMod val="114000"/>
            </a:schemeClr>
          </a:duotone>
        </a:blip>
        <a:stretch/>
      </a:blipFill>
    </a:bgFillStyleLst>
  </a:fmtScheme>
</a:themeOverride>
</file>

<file path=ppt/theme/themeOverride9.xml><?xml version="1.0" encoding="utf-8"?>
<a:themeOverride xmlns:a="http://schemas.openxmlformats.org/drawingml/2006/main">
  <a:clrScheme name="Waveform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  <a:fontScheme name="Waveform">
    <a:majorFont>
      <a:latin typeface="Candara"/>
      <a:ea typeface=""/>
      <a:cs typeface=""/>
      <a:font script="Jpan" typeface="HGP明朝E"/>
      <a:font script="Hang" typeface="HY그래픽M"/>
      <a:font script="Hans" typeface="华文新魏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ndara"/>
      <a:ea typeface=""/>
      <a:cs typeface=""/>
      <a:font script="Jpan" typeface="HGP明朝E"/>
      <a:font script="Hang" typeface="HY그래픽M"/>
      <a:font script="Hans" typeface="华文楷体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Waveform">
    <a:fillStyleLst>
      <a:solidFill>
        <a:schemeClr val="phClr"/>
      </a:solidFill>
      <a:gradFill rotWithShape="1">
        <a:gsLst>
          <a:gs pos="0">
            <a:schemeClr val="phClr">
              <a:tint val="0"/>
            </a:schemeClr>
          </a:gs>
          <a:gs pos="44000">
            <a:schemeClr val="phClr">
              <a:tint val="60000"/>
              <a:satMod val="120000"/>
            </a:schemeClr>
          </a:gs>
          <a:gs pos="100000">
            <a:schemeClr val="phClr">
              <a:tint val="90000"/>
              <a:alpha val="100000"/>
              <a:lumMod val="9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atMod val="120000"/>
              <a:lumMod val="120000"/>
            </a:schemeClr>
          </a:gs>
          <a:gs pos="100000">
            <a:schemeClr val="phClr">
              <a:shade val="89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lumMod val="8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phClr">
              <a:shade val="25000"/>
              <a:satMod val="18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40000">
            <a:schemeClr val="phClr">
              <a:tint val="94000"/>
              <a:shade val="94000"/>
              <a:alpha val="100000"/>
              <a:satMod val="114000"/>
              <a:lumMod val="114000"/>
            </a:schemeClr>
          </a:gs>
          <a:gs pos="74000">
            <a:schemeClr val="phClr">
              <a:tint val="94000"/>
              <a:shade val="94000"/>
              <a:satMod val="128000"/>
              <a:lumMod val="100000"/>
            </a:schemeClr>
          </a:gs>
          <a:gs pos="100000">
            <a:schemeClr val="phClr">
              <a:tint val="98000"/>
              <a:shade val="100000"/>
              <a:hueMod val="98000"/>
              <a:satMod val="100000"/>
              <a:lumMod val="74000"/>
            </a:schemeClr>
          </a:gs>
        </a:gsLst>
        <a:path path="circle">
          <a:fillToRect l="20000" t="-40000" r="20000" b="140000"/>
        </a:path>
      </a:gradFill>
      <a:blipFill rotWithShape="1">
        <a:blip xmlns:r="http://schemas.openxmlformats.org/officeDocument/2006/relationships" r:embed="rId1">
          <a:duotone>
            <a:schemeClr val="phClr">
              <a:tint val="96000"/>
              <a:satMod val="130000"/>
              <a:lumMod val="50000"/>
            </a:schemeClr>
            <a:schemeClr val="phClr">
              <a:tint val="96000"/>
              <a:satMod val="114000"/>
              <a:lumMod val="114000"/>
            </a:schemeClr>
          </a:duotone>
        </a:blip>
        <a:stretch/>
      </a:blipFill>
    </a:bgFillStyleLst>
  </a:fmtScheme>
</a:themeOverride>
</file>

<file path=ppt/theme/themeOverride10.xml><?xml version="1.0" encoding="utf-8"?>
<a:themeOverride xmlns:a="http://schemas.openxmlformats.org/drawingml/2006/main">
  <a:clrScheme name="Waveform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  <a:fontScheme name="Waveform">
    <a:majorFont>
      <a:latin typeface="Candara"/>
      <a:ea typeface=""/>
      <a:cs typeface=""/>
      <a:font script="Jpan" typeface="HGP明朝E"/>
      <a:font script="Hang" typeface="HY그래픽M"/>
      <a:font script="Hans" typeface="华文新魏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ndara"/>
      <a:ea typeface=""/>
      <a:cs typeface=""/>
      <a:font script="Jpan" typeface="HGP明朝E"/>
      <a:font script="Hang" typeface="HY그래픽M"/>
      <a:font script="Hans" typeface="华文楷体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Waveform">
    <a:fillStyleLst>
      <a:solidFill>
        <a:schemeClr val="phClr"/>
      </a:solidFill>
      <a:gradFill rotWithShape="1">
        <a:gsLst>
          <a:gs pos="0">
            <a:schemeClr val="phClr">
              <a:tint val="0"/>
            </a:schemeClr>
          </a:gs>
          <a:gs pos="44000">
            <a:schemeClr val="phClr">
              <a:tint val="60000"/>
              <a:satMod val="120000"/>
            </a:schemeClr>
          </a:gs>
          <a:gs pos="100000">
            <a:schemeClr val="phClr">
              <a:tint val="90000"/>
              <a:alpha val="100000"/>
              <a:lumMod val="9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atMod val="120000"/>
              <a:lumMod val="120000"/>
            </a:schemeClr>
          </a:gs>
          <a:gs pos="100000">
            <a:schemeClr val="phClr">
              <a:shade val="89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lumMod val="8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phClr">
              <a:shade val="25000"/>
              <a:satMod val="18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40000">
            <a:schemeClr val="phClr">
              <a:tint val="94000"/>
              <a:shade val="94000"/>
              <a:alpha val="100000"/>
              <a:satMod val="114000"/>
              <a:lumMod val="114000"/>
            </a:schemeClr>
          </a:gs>
          <a:gs pos="74000">
            <a:schemeClr val="phClr">
              <a:tint val="94000"/>
              <a:shade val="94000"/>
              <a:satMod val="128000"/>
              <a:lumMod val="100000"/>
            </a:schemeClr>
          </a:gs>
          <a:gs pos="100000">
            <a:schemeClr val="phClr">
              <a:tint val="98000"/>
              <a:shade val="100000"/>
              <a:hueMod val="98000"/>
              <a:satMod val="100000"/>
              <a:lumMod val="74000"/>
            </a:schemeClr>
          </a:gs>
        </a:gsLst>
        <a:path path="circle">
          <a:fillToRect l="20000" t="-40000" r="20000" b="140000"/>
        </a:path>
      </a:gradFill>
      <a:blipFill rotWithShape="1">
        <a:blip xmlns:r="http://schemas.openxmlformats.org/officeDocument/2006/relationships" r:embed="rId1">
          <a:duotone>
            <a:schemeClr val="phClr">
              <a:tint val="96000"/>
              <a:satMod val="130000"/>
              <a:lumMod val="50000"/>
            </a:schemeClr>
            <a:schemeClr val="phClr">
              <a:tint val="96000"/>
              <a:satMod val="114000"/>
              <a:lumMod val="114000"/>
            </a:schemeClr>
          </a:duotone>
        </a:blip>
        <a:stretch/>
      </a:blipFill>
    </a:bgFillStyleLst>
  </a:fmtScheme>
</a:themeOverride>
</file>

<file path=ppt/theme/themeOverride11.xml><?xml version="1.0" encoding="utf-8"?>
<a:themeOverride xmlns:a="http://schemas.openxmlformats.org/drawingml/2006/main">
  <a:clrScheme name="Waveform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  <a:fontScheme name="Waveform">
    <a:majorFont>
      <a:latin typeface="Candara"/>
      <a:ea typeface=""/>
      <a:cs typeface=""/>
      <a:font script="Jpan" typeface="HGP明朝E"/>
      <a:font script="Hang" typeface="HY그래픽M"/>
      <a:font script="Hans" typeface="华文新魏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ndara"/>
      <a:ea typeface=""/>
      <a:cs typeface=""/>
      <a:font script="Jpan" typeface="HGP明朝E"/>
      <a:font script="Hang" typeface="HY그래픽M"/>
      <a:font script="Hans" typeface="华文楷体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Waveform">
    <a:fillStyleLst>
      <a:solidFill>
        <a:schemeClr val="phClr"/>
      </a:solidFill>
      <a:gradFill rotWithShape="1">
        <a:gsLst>
          <a:gs pos="0">
            <a:schemeClr val="phClr">
              <a:tint val="0"/>
            </a:schemeClr>
          </a:gs>
          <a:gs pos="44000">
            <a:schemeClr val="phClr">
              <a:tint val="60000"/>
              <a:satMod val="120000"/>
            </a:schemeClr>
          </a:gs>
          <a:gs pos="100000">
            <a:schemeClr val="phClr">
              <a:tint val="90000"/>
              <a:alpha val="100000"/>
              <a:lumMod val="9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atMod val="120000"/>
              <a:lumMod val="120000"/>
            </a:schemeClr>
          </a:gs>
          <a:gs pos="100000">
            <a:schemeClr val="phClr">
              <a:shade val="89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lumMod val="8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phClr">
              <a:shade val="25000"/>
              <a:satMod val="18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40000">
            <a:schemeClr val="phClr">
              <a:tint val="94000"/>
              <a:shade val="94000"/>
              <a:alpha val="100000"/>
              <a:satMod val="114000"/>
              <a:lumMod val="114000"/>
            </a:schemeClr>
          </a:gs>
          <a:gs pos="74000">
            <a:schemeClr val="phClr">
              <a:tint val="94000"/>
              <a:shade val="94000"/>
              <a:satMod val="128000"/>
              <a:lumMod val="100000"/>
            </a:schemeClr>
          </a:gs>
          <a:gs pos="100000">
            <a:schemeClr val="phClr">
              <a:tint val="98000"/>
              <a:shade val="100000"/>
              <a:hueMod val="98000"/>
              <a:satMod val="100000"/>
              <a:lumMod val="74000"/>
            </a:schemeClr>
          </a:gs>
        </a:gsLst>
        <a:path path="circle">
          <a:fillToRect l="20000" t="-40000" r="20000" b="140000"/>
        </a:path>
      </a:gradFill>
      <a:blipFill rotWithShape="1">
        <a:blip xmlns:r="http://schemas.openxmlformats.org/officeDocument/2006/relationships" r:embed="rId1">
          <a:duotone>
            <a:schemeClr val="phClr">
              <a:tint val="96000"/>
              <a:satMod val="130000"/>
              <a:lumMod val="50000"/>
            </a:schemeClr>
            <a:schemeClr val="phClr">
              <a:tint val="96000"/>
              <a:satMod val="114000"/>
              <a:lumMod val="114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1728</TotalTime>
  <Words>2747</Words>
  <Application>Microsoft Office PowerPoint</Application>
  <PresentationFormat>On-screen Show (4:3)</PresentationFormat>
  <Paragraphs>644</Paragraphs>
  <Slides>40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Clarity</vt:lpstr>
      <vt:lpstr>The NEW Nutrition Standards</vt:lpstr>
      <vt:lpstr>PowerPoint Presentation</vt:lpstr>
      <vt:lpstr>Reading the Meal Pattern Chart</vt:lpstr>
      <vt:lpstr>Reading the Meal Pattern Chart</vt:lpstr>
      <vt:lpstr>The Basics</vt:lpstr>
      <vt:lpstr>LUNCH Meal Pattern </vt:lpstr>
      <vt:lpstr>Component</vt:lpstr>
      <vt:lpstr>Fruits</vt:lpstr>
      <vt:lpstr>Fruits</vt:lpstr>
      <vt:lpstr>Vegetables </vt:lpstr>
      <vt:lpstr>Vegetables</vt:lpstr>
      <vt:lpstr>VEGETABLES</vt:lpstr>
      <vt:lpstr>Dark Green Vegetables </vt:lpstr>
      <vt:lpstr>Red/Orange Vegetables </vt:lpstr>
      <vt:lpstr>Beans/Peas (Legumes)</vt:lpstr>
      <vt:lpstr>Starchy Vegetables </vt:lpstr>
      <vt:lpstr>Other Vegetables </vt:lpstr>
      <vt:lpstr>Name That SUBGROUP!!!</vt:lpstr>
      <vt:lpstr>Grains </vt:lpstr>
      <vt:lpstr>Criteria for Whole Grain-Rich Foods</vt:lpstr>
      <vt:lpstr>Meats/Meat Alternates</vt:lpstr>
      <vt:lpstr>Fluid Milk </vt:lpstr>
      <vt:lpstr>A Balanced Meal</vt:lpstr>
      <vt:lpstr>Offer Versus Serve</vt:lpstr>
      <vt:lpstr>A Balanced Lunch</vt:lpstr>
      <vt:lpstr>A Complete Meal</vt:lpstr>
      <vt:lpstr>A Complete Lunch</vt:lpstr>
      <vt:lpstr>A Rhyme To Remember…</vt:lpstr>
      <vt:lpstr>Is it Balanced, Complete, or Neither?</vt:lpstr>
      <vt:lpstr>Is it Balanced, Complete, or Neither?</vt:lpstr>
      <vt:lpstr>Dietary Specifications </vt:lpstr>
      <vt:lpstr>Summary of Lunch Changes for SY 2012-13</vt:lpstr>
      <vt:lpstr>Summary of Lunch Changes for SY 2012-13</vt:lpstr>
      <vt:lpstr>Crediting Updates</vt:lpstr>
      <vt:lpstr>SAMPLE Menu for K-8</vt:lpstr>
      <vt:lpstr>Does it Meet the Nutrition Standards?</vt:lpstr>
      <vt:lpstr>SAMPLE Menu for 9-12</vt:lpstr>
      <vt:lpstr>Does it Meet the Nutrition Standards?</vt:lpstr>
      <vt:lpstr>QUESTIONS</vt:lpstr>
      <vt:lpstr>SCHOOL LUNCH IS GOING TO ROCK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NEW Nutrition Standards</dc:title>
  <dc:creator>Rogers, Kimberly</dc:creator>
  <cp:lastModifiedBy>Rogers, Kimberly</cp:lastModifiedBy>
  <cp:revision>69</cp:revision>
  <dcterms:created xsi:type="dcterms:W3CDTF">2012-04-16T15:11:50Z</dcterms:created>
  <dcterms:modified xsi:type="dcterms:W3CDTF">2012-05-01T14:24:57Z</dcterms:modified>
</cp:coreProperties>
</file>