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4.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5.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6.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7.xml" ContentType="application/vnd.openxmlformats-officedocument.theme+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714" r:id="rId2"/>
    <p:sldMasterId id="2147483730" r:id="rId3"/>
    <p:sldMasterId id="2147483817" r:id="rId4"/>
    <p:sldMasterId id="2147483833" r:id="rId5"/>
    <p:sldMasterId id="2147483875" r:id="rId6"/>
    <p:sldMasterId id="2147483892" r:id="rId7"/>
    <p:sldMasterId id="2147483967" r:id="rId8"/>
  </p:sldMasterIdLst>
  <p:notesMasterIdLst>
    <p:notesMasterId r:id="rId68"/>
  </p:notesMasterIdLst>
  <p:handoutMasterIdLst>
    <p:handoutMasterId r:id="rId69"/>
  </p:handoutMasterIdLst>
  <p:sldIdLst>
    <p:sldId id="908" r:id="rId9"/>
    <p:sldId id="1323" r:id="rId10"/>
    <p:sldId id="1247" r:id="rId11"/>
    <p:sldId id="1083" r:id="rId12"/>
    <p:sldId id="1127" r:id="rId13"/>
    <p:sldId id="1129" r:id="rId14"/>
    <p:sldId id="1130" r:id="rId15"/>
    <p:sldId id="1131" r:id="rId16"/>
    <p:sldId id="1246" r:id="rId17"/>
    <p:sldId id="1242" r:id="rId18"/>
    <p:sldId id="1147" r:id="rId19"/>
    <p:sldId id="1146" r:id="rId20"/>
    <p:sldId id="1136" r:id="rId21"/>
    <p:sldId id="1138" r:id="rId22"/>
    <p:sldId id="1248" r:id="rId23"/>
    <p:sldId id="1250" r:id="rId24"/>
    <p:sldId id="1249" r:id="rId25"/>
    <p:sldId id="1139" r:id="rId26"/>
    <p:sldId id="1244" r:id="rId27"/>
    <p:sldId id="1251" r:id="rId28"/>
    <p:sldId id="1252" r:id="rId29"/>
    <p:sldId id="1253" r:id="rId30"/>
    <p:sldId id="1254" r:id="rId31"/>
    <p:sldId id="1255" r:id="rId32"/>
    <p:sldId id="1256" r:id="rId33"/>
    <p:sldId id="1260" r:id="rId34"/>
    <p:sldId id="1257" r:id="rId35"/>
    <p:sldId id="1258" r:id="rId36"/>
    <p:sldId id="1259" r:id="rId37"/>
    <p:sldId id="1261" r:id="rId38"/>
    <p:sldId id="1262" r:id="rId39"/>
    <p:sldId id="1263" r:id="rId40"/>
    <p:sldId id="1264" r:id="rId41"/>
    <p:sldId id="1265" r:id="rId42"/>
    <p:sldId id="1266" r:id="rId43"/>
    <p:sldId id="1267" r:id="rId44"/>
    <p:sldId id="1268" r:id="rId45"/>
    <p:sldId id="1269" r:id="rId46"/>
    <p:sldId id="1270" r:id="rId47"/>
    <p:sldId id="1271" r:id="rId48"/>
    <p:sldId id="1272" r:id="rId49"/>
    <p:sldId id="1273" r:id="rId50"/>
    <p:sldId id="1274" r:id="rId51"/>
    <p:sldId id="1275" r:id="rId52"/>
    <p:sldId id="1276" r:id="rId53"/>
    <p:sldId id="1277" r:id="rId54"/>
    <p:sldId id="1278" r:id="rId55"/>
    <p:sldId id="1279" r:id="rId56"/>
    <p:sldId id="1280" r:id="rId57"/>
    <p:sldId id="1281" r:id="rId58"/>
    <p:sldId id="1282" r:id="rId59"/>
    <p:sldId id="1283" r:id="rId60"/>
    <p:sldId id="1284" r:id="rId61"/>
    <p:sldId id="1285" r:id="rId62"/>
    <p:sldId id="1286" r:id="rId63"/>
    <p:sldId id="1287" r:id="rId64"/>
    <p:sldId id="1324" r:id="rId65"/>
    <p:sldId id="1288" r:id="rId66"/>
    <p:sldId id="1322" r:id="rId67"/>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rsmarrow99" initials="m"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0300"/>
    <a:srgbClr val="A727CF"/>
    <a:srgbClr val="FF9999"/>
    <a:srgbClr val="000000"/>
    <a:srgbClr val="FF0066"/>
    <a:srgbClr val="FF3300"/>
    <a:srgbClr val="FFDF79"/>
    <a:srgbClr val="66CCFF"/>
    <a:srgbClr val="0099FF"/>
    <a:srgbClr val="F4C60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28" autoAdjust="0"/>
    <p:restoredTop sz="69070" autoAdjust="0"/>
  </p:normalViewPr>
  <p:slideViewPr>
    <p:cSldViewPr>
      <p:cViewPr varScale="1">
        <p:scale>
          <a:sx n="63" d="100"/>
          <a:sy n="63" d="100"/>
        </p:scale>
        <p:origin x="2166" y="60"/>
      </p:cViewPr>
      <p:guideLst>
        <p:guide orient="horz" pos="2160"/>
        <p:guide pos="2880"/>
      </p:guideLst>
    </p:cSldViewPr>
  </p:slideViewPr>
  <p:notesTextViewPr>
    <p:cViewPr>
      <p:scale>
        <a:sx n="3" d="2"/>
        <a:sy n="3" d="2"/>
      </p:scale>
      <p:origin x="0" y="0"/>
    </p:cViewPr>
  </p:notesTextViewPr>
  <p:sorterViewPr>
    <p:cViewPr varScale="1">
      <p:scale>
        <a:sx n="100" d="100"/>
        <a:sy n="100" d="100"/>
      </p:scale>
      <p:origin x="0" y="0"/>
    </p:cViewPr>
  </p:sorterViewPr>
  <p:notesViewPr>
    <p:cSldViewPr>
      <p:cViewPr varScale="1">
        <p:scale>
          <a:sx n="68" d="100"/>
          <a:sy n="68" d="100"/>
        </p:scale>
        <p:origin x="3258" y="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slide" Target="slides/slide47.xml"/><Relationship Id="rId63" Type="http://schemas.openxmlformats.org/officeDocument/2006/relationships/slide" Target="slides/slide55.xml"/><Relationship Id="rId68" Type="http://schemas.openxmlformats.org/officeDocument/2006/relationships/notesMaster" Target="notesMasters/notesMaster1.xml"/><Relationship Id="rId7" Type="http://schemas.openxmlformats.org/officeDocument/2006/relationships/slideMaster" Target="slideMasters/slideMaster7.xml"/><Relationship Id="rId71"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slide" Target="slides/slide50.xml"/><Relationship Id="rId66" Type="http://schemas.openxmlformats.org/officeDocument/2006/relationships/slide" Target="slides/slide58.xml"/><Relationship Id="rId74"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61" Type="http://schemas.openxmlformats.org/officeDocument/2006/relationships/slide" Target="slides/slide53.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73"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slide" Target="slides/slide56.xml"/><Relationship Id="rId69" Type="http://schemas.openxmlformats.org/officeDocument/2006/relationships/handoutMaster" Target="handoutMasters/handoutMaster1.xml"/><Relationship Id="rId8" Type="http://schemas.openxmlformats.org/officeDocument/2006/relationships/slideMaster" Target="slideMasters/slideMaster8.xml"/><Relationship Id="rId51" Type="http://schemas.openxmlformats.org/officeDocument/2006/relationships/slide" Target="slides/slide43.xml"/><Relationship Id="rId72"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slide" Target="slides/slide59.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0FD3667-D151-4754-9C9D-85D305E40D50}" type="doc">
      <dgm:prSet loTypeId="urn:microsoft.com/office/officeart/2005/8/layout/pyramid1" loCatId="pyramid" qsTypeId="urn:microsoft.com/office/officeart/2005/8/quickstyle/simple1#1" qsCatId="simple" csTypeId="urn:microsoft.com/office/officeart/2005/8/colors/accent1_2#1" csCatId="accent1" phldr="1"/>
      <dgm:spPr/>
    </dgm:pt>
    <dgm:pt modelId="{D48F0B75-DB3B-4DF7-88D5-5D4B831D05D0}">
      <dgm:prSet phldrT="[Text]"/>
      <dgm:spPr>
        <a:solidFill>
          <a:srgbClr val="4BACC6"/>
        </a:solidFill>
        <a:ln>
          <a:noFill/>
        </a:ln>
        <a:scene3d>
          <a:camera prst="orthographicFront"/>
          <a:lightRig rig="threePt" dir="t"/>
        </a:scene3d>
        <a:sp3d>
          <a:bevelT/>
        </a:sp3d>
      </dgm:spPr>
      <dgm:t>
        <a:bodyPr/>
        <a:lstStyle/>
        <a:p>
          <a:r>
            <a:rPr lang="en-US" dirty="0" smtClean="0"/>
            <a:t>Social, Emotional, and Cognitive Impairment</a:t>
          </a:r>
          <a:endParaRPr lang="en-US" dirty="0"/>
        </a:p>
      </dgm:t>
    </dgm:pt>
    <dgm:pt modelId="{0014571F-0DB0-486D-9CBE-BF345D913971}" type="parTrans" cxnId="{C1F7B178-29D4-4C44-BE10-7362E467B793}">
      <dgm:prSet/>
      <dgm:spPr/>
      <dgm:t>
        <a:bodyPr/>
        <a:lstStyle/>
        <a:p>
          <a:endParaRPr lang="en-US"/>
        </a:p>
      </dgm:t>
    </dgm:pt>
    <dgm:pt modelId="{FEF244A6-AEDB-46F5-9ABB-E924766FE19A}" type="sibTrans" cxnId="{C1F7B178-29D4-4C44-BE10-7362E467B793}">
      <dgm:prSet/>
      <dgm:spPr/>
      <dgm:t>
        <a:bodyPr/>
        <a:lstStyle/>
        <a:p>
          <a:endParaRPr lang="en-US"/>
        </a:p>
      </dgm:t>
    </dgm:pt>
    <dgm:pt modelId="{79F8C0F0-EFBA-459D-8341-22EA51C830FC}">
      <dgm:prSet phldrT="[Text]"/>
      <dgm:spPr>
        <a:solidFill>
          <a:srgbClr val="F79646"/>
        </a:solidFill>
        <a:ln>
          <a:noFill/>
        </a:ln>
        <a:scene3d>
          <a:camera prst="orthographicFront"/>
          <a:lightRig rig="threePt" dir="t"/>
        </a:scene3d>
        <a:sp3d>
          <a:bevelT/>
        </a:sp3d>
      </dgm:spPr>
      <dgm:t>
        <a:bodyPr/>
        <a:lstStyle/>
        <a:p>
          <a:r>
            <a:rPr lang="en-US" dirty="0" smtClean="0"/>
            <a:t>Disrupted Neurodevelopment</a:t>
          </a:r>
          <a:endParaRPr lang="en-US" dirty="0"/>
        </a:p>
      </dgm:t>
    </dgm:pt>
    <dgm:pt modelId="{F474C5C1-8203-4F1F-A5A9-1869AE136D48}" type="parTrans" cxnId="{C8BE15FE-8585-4064-8A97-2B5D7DC6922E}">
      <dgm:prSet/>
      <dgm:spPr/>
      <dgm:t>
        <a:bodyPr/>
        <a:lstStyle/>
        <a:p>
          <a:endParaRPr lang="en-US"/>
        </a:p>
      </dgm:t>
    </dgm:pt>
    <dgm:pt modelId="{B3C209D5-A79F-4568-AA11-DC7F0ECCE6AA}" type="sibTrans" cxnId="{C8BE15FE-8585-4064-8A97-2B5D7DC6922E}">
      <dgm:prSet/>
      <dgm:spPr/>
      <dgm:t>
        <a:bodyPr/>
        <a:lstStyle/>
        <a:p>
          <a:endParaRPr lang="en-US"/>
        </a:p>
      </dgm:t>
    </dgm:pt>
    <dgm:pt modelId="{6DE508DF-CE7A-4D38-BB91-626C7F785AB3}">
      <dgm:prSet phldrT="[Text]"/>
      <dgm:spPr>
        <a:solidFill>
          <a:srgbClr val="00589A"/>
        </a:solidFill>
        <a:ln>
          <a:noFill/>
        </a:ln>
        <a:scene3d>
          <a:camera prst="orthographicFront"/>
          <a:lightRig rig="threePt" dir="t"/>
        </a:scene3d>
        <a:sp3d>
          <a:bevelT/>
        </a:sp3d>
      </dgm:spPr>
      <dgm:t>
        <a:bodyPr/>
        <a:lstStyle/>
        <a:p>
          <a:r>
            <a:rPr lang="en-US" dirty="0" smtClean="0"/>
            <a:t>Adverse Childhood Experiences</a:t>
          </a:r>
          <a:endParaRPr lang="en-US" dirty="0"/>
        </a:p>
      </dgm:t>
    </dgm:pt>
    <dgm:pt modelId="{B3ABF7E4-FCC3-4829-9F20-7D59CB9AF59E}" type="parTrans" cxnId="{1334AE2F-B278-44F9-BFA8-30EC3F8FA87F}">
      <dgm:prSet/>
      <dgm:spPr/>
      <dgm:t>
        <a:bodyPr/>
        <a:lstStyle/>
        <a:p>
          <a:endParaRPr lang="en-US"/>
        </a:p>
      </dgm:t>
    </dgm:pt>
    <dgm:pt modelId="{71A3F9E6-B14A-4E0C-A165-027681F50C1C}" type="sibTrans" cxnId="{1334AE2F-B278-44F9-BFA8-30EC3F8FA87F}">
      <dgm:prSet/>
      <dgm:spPr/>
      <dgm:t>
        <a:bodyPr/>
        <a:lstStyle/>
        <a:p>
          <a:endParaRPr lang="en-US"/>
        </a:p>
      </dgm:t>
    </dgm:pt>
    <dgm:pt modelId="{53C17852-5C0A-4114-840F-ABB00D203506}">
      <dgm:prSet phldrT="[Text]" custT="1"/>
      <dgm:spPr>
        <a:solidFill>
          <a:srgbClr val="C0504D"/>
        </a:solidFill>
        <a:ln>
          <a:noFill/>
        </a:ln>
        <a:scene3d>
          <a:camera prst="orthographicFront"/>
          <a:lightRig rig="threePt" dir="t"/>
        </a:scene3d>
        <a:sp3d>
          <a:bevelT/>
        </a:sp3d>
      </dgm:spPr>
      <dgm:t>
        <a:bodyPr/>
        <a:lstStyle/>
        <a:p>
          <a:pPr>
            <a:spcAft>
              <a:spcPts val="0"/>
            </a:spcAft>
          </a:pPr>
          <a:endParaRPr lang="en-US" sz="1400" dirty="0" smtClean="0"/>
        </a:p>
        <a:p>
          <a:pPr>
            <a:spcAft>
              <a:spcPts val="0"/>
            </a:spcAft>
          </a:pPr>
          <a:r>
            <a:rPr lang="en-US" sz="1400" dirty="0" smtClean="0"/>
            <a:t>Early </a:t>
          </a:r>
        </a:p>
        <a:p>
          <a:pPr>
            <a:spcAft>
              <a:spcPts val="0"/>
            </a:spcAft>
          </a:pPr>
          <a:r>
            <a:rPr lang="en-US" sz="1400" dirty="0" smtClean="0"/>
            <a:t>Death</a:t>
          </a:r>
          <a:endParaRPr lang="en-US" sz="1400" dirty="0"/>
        </a:p>
      </dgm:t>
    </dgm:pt>
    <dgm:pt modelId="{FB7B6DEC-DA80-47AB-8353-E4A847D0A467}" type="parTrans" cxnId="{043071BD-14C6-4DE9-A6B8-64C5F5CF2BD7}">
      <dgm:prSet/>
      <dgm:spPr/>
      <dgm:t>
        <a:bodyPr/>
        <a:lstStyle/>
        <a:p>
          <a:endParaRPr lang="en-US"/>
        </a:p>
      </dgm:t>
    </dgm:pt>
    <dgm:pt modelId="{D883E1BA-692A-42C8-B8E6-E3C7A3B27C09}" type="sibTrans" cxnId="{043071BD-14C6-4DE9-A6B8-64C5F5CF2BD7}">
      <dgm:prSet/>
      <dgm:spPr/>
      <dgm:t>
        <a:bodyPr/>
        <a:lstStyle/>
        <a:p>
          <a:endParaRPr lang="en-US"/>
        </a:p>
      </dgm:t>
    </dgm:pt>
    <dgm:pt modelId="{F63389B1-869B-4C44-AF67-5BB76E9E536E}">
      <dgm:prSet phldrT="[Text]" custT="1"/>
      <dgm:spPr>
        <a:solidFill>
          <a:srgbClr val="9BBB59"/>
        </a:solidFill>
        <a:ln>
          <a:noFill/>
        </a:ln>
        <a:scene3d>
          <a:camera prst="orthographicFront"/>
          <a:lightRig rig="threePt" dir="t"/>
        </a:scene3d>
        <a:sp3d>
          <a:bevelT/>
        </a:sp3d>
      </dgm:spPr>
      <dgm:t>
        <a:bodyPr/>
        <a:lstStyle/>
        <a:p>
          <a:r>
            <a:rPr lang="en-US" sz="1600" b="0" dirty="0" smtClean="0"/>
            <a:t>Disease, Disability, and Social Problems</a:t>
          </a:r>
          <a:endParaRPr lang="en-US" sz="1600" b="0" dirty="0"/>
        </a:p>
      </dgm:t>
    </dgm:pt>
    <dgm:pt modelId="{3E702B3B-60BC-4B4B-8E7B-C7BDF2AE4DE0}" type="parTrans" cxnId="{3A35DE26-5567-4419-8B5A-BA7087FE3391}">
      <dgm:prSet/>
      <dgm:spPr/>
      <dgm:t>
        <a:bodyPr/>
        <a:lstStyle/>
        <a:p>
          <a:endParaRPr lang="en-US"/>
        </a:p>
      </dgm:t>
    </dgm:pt>
    <dgm:pt modelId="{31E37D49-AD51-47E3-9182-17F3E9D4E902}" type="sibTrans" cxnId="{3A35DE26-5567-4419-8B5A-BA7087FE3391}">
      <dgm:prSet/>
      <dgm:spPr/>
      <dgm:t>
        <a:bodyPr/>
        <a:lstStyle/>
        <a:p>
          <a:endParaRPr lang="en-US"/>
        </a:p>
      </dgm:t>
    </dgm:pt>
    <dgm:pt modelId="{E18888FF-E065-4418-822A-74D684277A28}">
      <dgm:prSet phldrT="[Text]"/>
      <dgm:spPr>
        <a:solidFill>
          <a:srgbClr val="8064A2"/>
        </a:solidFill>
        <a:ln>
          <a:noFill/>
        </a:ln>
        <a:scene3d>
          <a:camera prst="orthographicFront"/>
          <a:lightRig rig="threePt" dir="t"/>
        </a:scene3d>
        <a:sp3d>
          <a:bevelT/>
        </a:sp3d>
      </dgm:spPr>
      <dgm:t>
        <a:bodyPr/>
        <a:lstStyle/>
        <a:p>
          <a:r>
            <a:rPr lang="en-US" dirty="0" smtClean="0"/>
            <a:t>Adoption of Health-risk Behaviors</a:t>
          </a:r>
          <a:endParaRPr lang="en-US" dirty="0"/>
        </a:p>
      </dgm:t>
    </dgm:pt>
    <dgm:pt modelId="{9036A0BA-E249-4DC0-846B-88AC0CB6A0A4}" type="parTrans" cxnId="{0A1A4B9A-38C0-4662-B0E2-650DFE2B5A2B}">
      <dgm:prSet/>
      <dgm:spPr/>
      <dgm:t>
        <a:bodyPr/>
        <a:lstStyle/>
        <a:p>
          <a:endParaRPr lang="en-US"/>
        </a:p>
      </dgm:t>
    </dgm:pt>
    <dgm:pt modelId="{3FCAA275-AE9C-4958-997D-0D82AA89A820}" type="sibTrans" cxnId="{0A1A4B9A-38C0-4662-B0E2-650DFE2B5A2B}">
      <dgm:prSet/>
      <dgm:spPr/>
      <dgm:t>
        <a:bodyPr/>
        <a:lstStyle/>
        <a:p>
          <a:endParaRPr lang="en-US"/>
        </a:p>
      </dgm:t>
    </dgm:pt>
    <dgm:pt modelId="{6D57EA77-B013-47DF-899B-0BF5DA0802D3}" type="pres">
      <dgm:prSet presAssocID="{A0FD3667-D151-4754-9C9D-85D305E40D50}" presName="Name0" presStyleCnt="0">
        <dgm:presLayoutVars>
          <dgm:dir/>
          <dgm:animLvl val="lvl"/>
          <dgm:resizeHandles val="exact"/>
        </dgm:presLayoutVars>
      </dgm:prSet>
      <dgm:spPr/>
    </dgm:pt>
    <dgm:pt modelId="{FF8D9A5E-F92D-4A05-9491-0F44AB4B4C27}" type="pres">
      <dgm:prSet presAssocID="{53C17852-5C0A-4114-840F-ABB00D203506}" presName="Name8" presStyleCnt="0"/>
      <dgm:spPr/>
    </dgm:pt>
    <dgm:pt modelId="{E09DE327-8D58-4C83-BE84-5C210BB3736B}" type="pres">
      <dgm:prSet presAssocID="{53C17852-5C0A-4114-840F-ABB00D203506}" presName="level" presStyleLbl="node1" presStyleIdx="0" presStyleCnt="6">
        <dgm:presLayoutVars>
          <dgm:chMax val="1"/>
          <dgm:bulletEnabled val="1"/>
        </dgm:presLayoutVars>
      </dgm:prSet>
      <dgm:spPr/>
      <dgm:t>
        <a:bodyPr/>
        <a:lstStyle/>
        <a:p>
          <a:endParaRPr lang="en-US"/>
        </a:p>
      </dgm:t>
    </dgm:pt>
    <dgm:pt modelId="{C613F432-E644-4FF6-83E8-ACB632D8BCEB}" type="pres">
      <dgm:prSet presAssocID="{53C17852-5C0A-4114-840F-ABB00D203506}" presName="levelTx" presStyleLbl="revTx" presStyleIdx="0" presStyleCnt="0">
        <dgm:presLayoutVars>
          <dgm:chMax val="1"/>
          <dgm:bulletEnabled val="1"/>
        </dgm:presLayoutVars>
      </dgm:prSet>
      <dgm:spPr/>
      <dgm:t>
        <a:bodyPr/>
        <a:lstStyle/>
        <a:p>
          <a:endParaRPr lang="en-US"/>
        </a:p>
      </dgm:t>
    </dgm:pt>
    <dgm:pt modelId="{E09704B3-A20B-48CC-A640-B25895478BAE}" type="pres">
      <dgm:prSet presAssocID="{F63389B1-869B-4C44-AF67-5BB76E9E536E}" presName="Name8" presStyleCnt="0"/>
      <dgm:spPr/>
    </dgm:pt>
    <dgm:pt modelId="{D6D719FD-BB21-42D9-8785-731D8D316D54}" type="pres">
      <dgm:prSet presAssocID="{F63389B1-869B-4C44-AF67-5BB76E9E536E}" presName="level" presStyleLbl="node1" presStyleIdx="1" presStyleCnt="6">
        <dgm:presLayoutVars>
          <dgm:chMax val="1"/>
          <dgm:bulletEnabled val="1"/>
        </dgm:presLayoutVars>
      </dgm:prSet>
      <dgm:spPr/>
      <dgm:t>
        <a:bodyPr/>
        <a:lstStyle/>
        <a:p>
          <a:endParaRPr lang="en-US"/>
        </a:p>
      </dgm:t>
    </dgm:pt>
    <dgm:pt modelId="{579A7104-F306-421C-B9BB-9D243C3C4DF7}" type="pres">
      <dgm:prSet presAssocID="{F63389B1-869B-4C44-AF67-5BB76E9E536E}" presName="levelTx" presStyleLbl="revTx" presStyleIdx="0" presStyleCnt="0">
        <dgm:presLayoutVars>
          <dgm:chMax val="1"/>
          <dgm:bulletEnabled val="1"/>
        </dgm:presLayoutVars>
      </dgm:prSet>
      <dgm:spPr/>
      <dgm:t>
        <a:bodyPr/>
        <a:lstStyle/>
        <a:p>
          <a:endParaRPr lang="en-US"/>
        </a:p>
      </dgm:t>
    </dgm:pt>
    <dgm:pt modelId="{5112EDC2-F737-43F9-A1C3-D1FDE2F275D6}" type="pres">
      <dgm:prSet presAssocID="{E18888FF-E065-4418-822A-74D684277A28}" presName="Name8" presStyleCnt="0"/>
      <dgm:spPr/>
    </dgm:pt>
    <dgm:pt modelId="{17FAE882-B6E5-4050-A868-537C93B0E3B3}" type="pres">
      <dgm:prSet presAssocID="{E18888FF-E065-4418-822A-74D684277A28}" presName="level" presStyleLbl="node1" presStyleIdx="2" presStyleCnt="6">
        <dgm:presLayoutVars>
          <dgm:chMax val="1"/>
          <dgm:bulletEnabled val="1"/>
        </dgm:presLayoutVars>
      </dgm:prSet>
      <dgm:spPr/>
      <dgm:t>
        <a:bodyPr/>
        <a:lstStyle/>
        <a:p>
          <a:endParaRPr lang="en-US"/>
        </a:p>
      </dgm:t>
    </dgm:pt>
    <dgm:pt modelId="{54B03B85-5DDA-41AC-B39C-CE756662D43C}" type="pres">
      <dgm:prSet presAssocID="{E18888FF-E065-4418-822A-74D684277A28}" presName="levelTx" presStyleLbl="revTx" presStyleIdx="0" presStyleCnt="0">
        <dgm:presLayoutVars>
          <dgm:chMax val="1"/>
          <dgm:bulletEnabled val="1"/>
        </dgm:presLayoutVars>
      </dgm:prSet>
      <dgm:spPr/>
      <dgm:t>
        <a:bodyPr/>
        <a:lstStyle/>
        <a:p>
          <a:endParaRPr lang="en-US"/>
        </a:p>
      </dgm:t>
    </dgm:pt>
    <dgm:pt modelId="{5BACF178-3299-4105-908D-15D3636D27D4}" type="pres">
      <dgm:prSet presAssocID="{D48F0B75-DB3B-4DF7-88D5-5D4B831D05D0}" presName="Name8" presStyleCnt="0"/>
      <dgm:spPr/>
    </dgm:pt>
    <dgm:pt modelId="{684EFCC7-A5C9-433B-8EE9-9E6258DDEA84}" type="pres">
      <dgm:prSet presAssocID="{D48F0B75-DB3B-4DF7-88D5-5D4B831D05D0}" presName="level" presStyleLbl="node1" presStyleIdx="3" presStyleCnt="6">
        <dgm:presLayoutVars>
          <dgm:chMax val="1"/>
          <dgm:bulletEnabled val="1"/>
        </dgm:presLayoutVars>
      </dgm:prSet>
      <dgm:spPr/>
      <dgm:t>
        <a:bodyPr/>
        <a:lstStyle/>
        <a:p>
          <a:endParaRPr lang="en-US"/>
        </a:p>
      </dgm:t>
    </dgm:pt>
    <dgm:pt modelId="{84D464B2-3948-4191-AE83-9081DC85961D}" type="pres">
      <dgm:prSet presAssocID="{D48F0B75-DB3B-4DF7-88D5-5D4B831D05D0}" presName="levelTx" presStyleLbl="revTx" presStyleIdx="0" presStyleCnt="0">
        <dgm:presLayoutVars>
          <dgm:chMax val="1"/>
          <dgm:bulletEnabled val="1"/>
        </dgm:presLayoutVars>
      </dgm:prSet>
      <dgm:spPr/>
      <dgm:t>
        <a:bodyPr/>
        <a:lstStyle/>
        <a:p>
          <a:endParaRPr lang="en-US"/>
        </a:p>
      </dgm:t>
    </dgm:pt>
    <dgm:pt modelId="{E820C00B-B9A6-4F76-BF48-4115F872A562}" type="pres">
      <dgm:prSet presAssocID="{79F8C0F0-EFBA-459D-8341-22EA51C830FC}" presName="Name8" presStyleCnt="0"/>
      <dgm:spPr/>
    </dgm:pt>
    <dgm:pt modelId="{7FE711D2-0DE6-4F32-9AA5-4C95878EB430}" type="pres">
      <dgm:prSet presAssocID="{79F8C0F0-EFBA-459D-8341-22EA51C830FC}" presName="level" presStyleLbl="node1" presStyleIdx="4" presStyleCnt="6">
        <dgm:presLayoutVars>
          <dgm:chMax val="1"/>
          <dgm:bulletEnabled val="1"/>
        </dgm:presLayoutVars>
      </dgm:prSet>
      <dgm:spPr/>
      <dgm:t>
        <a:bodyPr/>
        <a:lstStyle/>
        <a:p>
          <a:endParaRPr lang="en-US"/>
        </a:p>
      </dgm:t>
    </dgm:pt>
    <dgm:pt modelId="{B6F403EF-9DBE-4160-8C7E-6F27ABCCE8D8}" type="pres">
      <dgm:prSet presAssocID="{79F8C0F0-EFBA-459D-8341-22EA51C830FC}" presName="levelTx" presStyleLbl="revTx" presStyleIdx="0" presStyleCnt="0">
        <dgm:presLayoutVars>
          <dgm:chMax val="1"/>
          <dgm:bulletEnabled val="1"/>
        </dgm:presLayoutVars>
      </dgm:prSet>
      <dgm:spPr/>
      <dgm:t>
        <a:bodyPr/>
        <a:lstStyle/>
        <a:p>
          <a:endParaRPr lang="en-US"/>
        </a:p>
      </dgm:t>
    </dgm:pt>
    <dgm:pt modelId="{FF93FC83-CF4D-47F3-B015-9A819D4D264D}" type="pres">
      <dgm:prSet presAssocID="{6DE508DF-CE7A-4D38-BB91-626C7F785AB3}" presName="Name8" presStyleCnt="0"/>
      <dgm:spPr/>
    </dgm:pt>
    <dgm:pt modelId="{6E842A13-394A-4B37-9112-0BA7E77FF460}" type="pres">
      <dgm:prSet presAssocID="{6DE508DF-CE7A-4D38-BB91-626C7F785AB3}" presName="level" presStyleLbl="node1" presStyleIdx="5" presStyleCnt="6">
        <dgm:presLayoutVars>
          <dgm:chMax val="1"/>
          <dgm:bulletEnabled val="1"/>
        </dgm:presLayoutVars>
      </dgm:prSet>
      <dgm:spPr/>
      <dgm:t>
        <a:bodyPr/>
        <a:lstStyle/>
        <a:p>
          <a:endParaRPr lang="en-US"/>
        </a:p>
      </dgm:t>
    </dgm:pt>
    <dgm:pt modelId="{4E0D1326-0143-467F-B2BD-51F0B9DC82D1}" type="pres">
      <dgm:prSet presAssocID="{6DE508DF-CE7A-4D38-BB91-626C7F785AB3}" presName="levelTx" presStyleLbl="revTx" presStyleIdx="0" presStyleCnt="0">
        <dgm:presLayoutVars>
          <dgm:chMax val="1"/>
          <dgm:bulletEnabled val="1"/>
        </dgm:presLayoutVars>
      </dgm:prSet>
      <dgm:spPr/>
      <dgm:t>
        <a:bodyPr/>
        <a:lstStyle/>
        <a:p>
          <a:endParaRPr lang="en-US"/>
        </a:p>
      </dgm:t>
    </dgm:pt>
  </dgm:ptLst>
  <dgm:cxnLst>
    <dgm:cxn modelId="{916F862D-B66C-40E1-B96A-6C49665FB9A3}" type="presOf" srcId="{53C17852-5C0A-4114-840F-ABB00D203506}" destId="{E09DE327-8D58-4C83-BE84-5C210BB3736B}" srcOrd="0" destOrd="0" presId="urn:microsoft.com/office/officeart/2005/8/layout/pyramid1"/>
    <dgm:cxn modelId="{70C44788-8259-4E03-9D1C-118E9157788A}" type="presOf" srcId="{6DE508DF-CE7A-4D38-BB91-626C7F785AB3}" destId="{4E0D1326-0143-467F-B2BD-51F0B9DC82D1}" srcOrd="1" destOrd="0" presId="urn:microsoft.com/office/officeart/2005/8/layout/pyramid1"/>
    <dgm:cxn modelId="{6E99199E-5673-43C5-98BD-01EC27DDFA6B}" type="presOf" srcId="{A0FD3667-D151-4754-9C9D-85D305E40D50}" destId="{6D57EA77-B013-47DF-899B-0BF5DA0802D3}" srcOrd="0" destOrd="0" presId="urn:microsoft.com/office/officeart/2005/8/layout/pyramid1"/>
    <dgm:cxn modelId="{1334AE2F-B278-44F9-BFA8-30EC3F8FA87F}" srcId="{A0FD3667-D151-4754-9C9D-85D305E40D50}" destId="{6DE508DF-CE7A-4D38-BB91-626C7F785AB3}" srcOrd="5" destOrd="0" parTransId="{B3ABF7E4-FCC3-4829-9F20-7D59CB9AF59E}" sibTransId="{71A3F9E6-B14A-4E0C-A165-027681F50C1C}"/>
    <dgm:cxn modelId="{85B44AF9-813A-4FA5-9F45-BA00E5B8EB18}" type="presOf" srcId="{79F8C0F0-EFBA-459D-8341-22EA51C830FC}" destId="{B6F403EF-9DBE-4160-8C7E-6F27ABCCE8D8}" srcOrd="1" destOrd="0" presId="urn:microsoft.com/office/officeart/2005/8/layout/pyramid1"/>
    <dgm:cxn modelId="{C8BE15FE-8585-4064-8A97-2B5D7DC6922E}" srcId="{A0FD3667-D151-4754-9C9D-85D305E40D50}" destId="{79F8C0F0-EFBA-459D-8341-22EA51C830FC}" srcOrd="4" destOrd="0" parTransId="{F474C5C1-8203-4F1F-A5A9-1869AE136D48}" sibTransId="{B3C209D5-A79F-4568-AA11-DC7F0ECCE6AA}"/>
    <dgm:cxn modelId="{C4495B65-106B-49C6-93A4-59AF2353BAE6}" type="presOf" srcId="{E18888FF-E065-4418-822A-74D684277A28}" destId="{17FAE882-B6E5-4050-A868-537C93B0E3B3}" srcOrd="0" destOrd="0" presId="urn:microsoft.com/office/officeart/2005/8/layout/pyramid1"/>
    <dgm:cxn modelId="{F9CF6912-6816-40EC-BD13-C7DA88179C7A}" type="presOf" srcId="{F63389B1-869B-4C44-AF67-5BB76E9E536E}" destId="{D6D719FD-BB21-42D9-8785-731D8D316D54}" srcOrd="0" destOrd="0" presId="urn:microsoft.com/office/officeart/2005/8/layout/pyramid1"/>
    <dgm:cxn modelId="{C1F7B178-29D4-4C44-BE10-7362E467B793}" srcId="{A0FD3667-D151-4754-9C9D-85D305E40D50}" destId="{D48F0B75-DB3B-4DF7-88D5-5D4B831D05D0}" srcOrd="3" destOrd="0" parTransId="{0014571F-0DB0-486D-9CBE-BF345D913971}" sibTransId="{FEF244A6-AEDB-46F5-9ABB-E924766FE19A}"/>
    <dgm:cxn modelId="{0A1A4B9A-38C0-4662-B0E2-650DFE2B5A2B}" srcId="{A0FD3667-D151-4754-9C9D-85D305E40D50}" destId="{E18888FF-E065-4418-822A-74D684277A28}" srcOrd="2" destOrd="0" parTransId="{9036A0BA-E249-4DC0-846B-88AC0CB6A0A4}" sibTransId="{3FCAA275-AE9C-4958-997D-0D82AA89A820}"/>
    <dgm:cxn modelId="{E9EA1489-93D3-483B-94FE-0A180A65B9A4}" type="presOf" srcId="{6DE508DF-CE7A-4D38-BB91-626C7F785AB3}" destId="{6E842A13-394A-4B37-9112-0BA7E77FF460}" srcOrd="0" destOrd="0" presId="urn:microsoft.com/office/officeart/2005/8/layout/pyramid1"/>
    <dgm:cxn modelId="{F148A43F-BCC2-4348-AEB8-1A7426A12AC4}" type="presOf" srcId="{53C17852-5C0A-4114-840F-ABB00D203506}" destId="{C613F432-E644-4FF6-83E8-ACB632D8BCEB}" srcOrd="1" destOrd="0" presId="urn:microsoft.com/office/officeart/2005/8/layout/pyramid1"/>
    <dgm:cxn modelId="{3A35DE26-5567-4419-8B5A-BA7087FE3391}" srcId="{A0FD3667-D151-4754-9C9D-85D305E40D50}" destId="{F63389B1-869B-4C44-AF67-5BB76E9E536E}" srcOrd="1" destOrd="0" parTransId="{3E702B3B-60BC-4B4B-8E7B-C7BDF2AE4DE0}" sibTransId="{31E37D49-AD51-47E3-9182-17F3E9D4E902}"/>
    <dgm:cxn modelId="{E8E204AE-DB46-4383-81BC-EB920C0DE677}" type="presOf" srcId="{D48F0B75-DB3B-4DF7-88D5-5D4B831D05D0}" destId="{84D464B2-3948-4191-AE83-9081DC85961D}" srcOrd="1" destOrd="0" presId="urn:microsoft.com/office/officeart/2005/8/layout/pyramid1"/>
    <dgm:cxn modelId="{CBD7A5E2-532F-41E0-8FE9-8C75DD61259B}" type="presOf" srcId="{E18888FF-E065-4418-822A-74D684277A28}" destId="{54B03B85-5DDA-41AC-B39C-CE756662D43C}" srcOrd="1" destOrd="0" presId="urn:microsoft.com/office/officeart/2005/8/layout/pyramid1"/>
    <dgm:cxn modelId="{E3651444-C90C-4FD7-9276-28F892FDA859}" type="presOf" srcId="{79F8C0F0-EFBA-459D-8341-22EA51C830FC}" destId="{7FE711D2-0DE6-4F32-9AA5-4C95878EB430}" srcOrd="0" destOrd="0" presId="urn:microsoft.com/office/officeart/2005/8/layout/pyramid1"/>
    <dgm:cxn modelId="{043071BD-14C6-4DE9-A6B8-64C5F5CF2BD7}" srcId="{A0FD3667-D151-4754-9C9D-85D305E40D50}" destId="{53C17852-5C0A-4114-840F-ABB00D203506}" srcOrd="0" destOrd="0" parTransId="{FB7B6DEC-DA80-47AB-8353-E4A847D0A467}" sibTransId="{D883E1BA-692A-42C8-B8E6-E3C7A3B27C09}"/>
    <dgm:cxn modelId="{9321771D-7297-4E85-B886-11A4B18EA8B3}" type="presOf" srcId="{D48F0B75-DB3B-4DF7-88D5-5D4B831D05D0}" destId="{684EFCC7-A5C9-433B-8EE9-9E6258DDEA84}" srcOrd="0" destOrd="0" presId="urn:microsoft.com/office/officeart/2005/8/layout/pyramid1"/>
    <dgm:cxn modelId="{165A8EB5-5B5F-42FC-B7C4-8E1338164E82}" type="presOf" srcId="{F63389B1-869B-4C44-AF67-5BB76E9E536E}" destId="{579A7104-F306-421C-B9BB-9D243C3C4DF7}" srcOrd="1" destOrd="0" presId="urn:microsoft.com/office/officeart/2005/8/layout/pyramid1"/>
    <dgm:cxn modelId="{D5F8A0E9-9F99-43A4-9723-1FD509A4DDA8}" type="presParOf" srcId="{6D57EA77-B013-47DF-899B-0BF5DA0802D3}" destId="{FF8D9A5E-F92D-4A05-9491-0F44AB4B4C27}" srcOrd="0" destOrd="0" presId="urn:microsoft.com/office/officeart/2005/8/layout/pyramid1"/>
    <dgm:cxn modelId="{6D99FBA3-50EA-451B-A1B4-F9E0A4E0C623}" type="presParOf" srcId="{FF8D9A5E-F92D-4A05-9491-0F44AB4B4C27}" destId="{E09DE327-8D58-4C83-BE84-5C210BB3736B}" srcOrd="0" destOrd="0" presId="urn:microsoft.com/office/officeart/2005/8/layout/pyramid1"/>
    <dgm:cxn modelId="{70C5ECC9-DCF9-40F1-BCF1-7D80BA0ABFFF}" type="presParOf" srcId="{FF8D9A5E-F92D-4A05-9491-0F44AB4B4C27}" destId="{C613F432-E644-4FF6-83E8-ACB632D8BCEB}" srcOrd="1" destOrd="0" presId="urn:microsoft.com/office/officeart/2005/8/layout/pyramid1"/>
    <dgm:cxn modelId="{36892FC3-3ED5-46B6-8AC9-484A31EF3F77}" type="presParOf" srcId="{6D57EA77-B013-47DF-899B-0BF5DA0802D3}" destId="{E09704B3-A20B-48CC-A640-B25895478BAE}" srcOrd="1" destOrd="0" presId="urn:microsoft.com/office/officeart/2005/8/layout/pyramid1"/>
    <dgm:cxn modelId="{DEE4E78F-F4D9-42A4-A099-1ABE51AABE1F}" type="presParOf" srcId="{E09704B3-A20B-48CC-A640-B25895478BAE}" destId="{D6D719FD-BB21-42D9-8785-731D8D316D54}" srcOrd="0" destOrd="0" presId="urn:microsoft.com/office/officeart/2005/8/layout/pyramid1"/>
    <dgm:cxn modelId="{A724D2C3-0476-4A3E-8363-F1AF3BA8587F}" type="presParOf" srcId="{E09704B3-A20B-48CC-A640-B25895478BAE}" destId="{579A7104-F306-421C-B9BB-9D243C3C4DF7}" srcOrd="1" destOrd="0" presId="urn:microsoft.com/office/officeart/2005/8/layout/pyramid1"/>
    <dgm:cxn modelId="{BF3798FE-3754-4DBF-909E-13A976BB2431}" type="presParOf" srcId="{6D57EA77-B013-47DF-899B-0BF5DA0802D3}" destId="{5112EDC2-F737-43F9-A1C3-D1FDE2F275D6}" srcOrd="2" destOrd="0" presId="urn:microsoft.com/office/officeart/2005/8/layout/pyramid1"/>
    <dgm:cxn modelId="{0C1BC9DE-1CAF-4A49-96CE-E8F9C4763BC1}" type="presParOf" srcId="{5112EDC2-F737-43F9-A1C3-D1FDE2F275D6}" destId="{17FAE882-B6E5-4050-A868-537C93B0E3B3}" srcOrd="0" destOrd="0" presId="urn:microsoft.com/office/officeart/2005/8/layout/pyramid1"/>
    <dgm:cxn modelId="{EF8C1430-8B36-498C-B48C-151E62012DF4}" type="presParOf" srcId="{5112EDC2-F737-43F9-A1C3-D1FDE2F275D6}" destId="{54B03B85-5DDA-41AC-B39C-CE756662D43C}" srcOrd="1" destOrd="0" presId="urn:microsoft.com/office/officeart/2005/8/layout/pyramid1"/>
    <dgm:cxn modelId="{7180230D-9BAB-4986-A2BE-2A62A5297FBF}" type="presParOf" srcId="{6D57EA77-B013-47DF-899B-0BF5DA0802D3}" destId="{5BACF178-3299-4105-908D-15D3636D27D4}" srcOrd="3" destOrd="0" presId="urn:microsoft.com/office/officeart/2005/8/layout/pyramid1"/>
    <dgm:cxn modelId="{9FED2F9C-7DA0-4066-A1CD-6014CC4FFD7E}" type="presParOf" srcId="{5BACF178-3299-4105-908D-15D3636D27D4}" destId="{684EFCC7-A5C9-433B-8EE9-9E6258DDEA84}" srcOrd="0" destOrd="0" presId="urn:microsoft.com/office/officeart/2005/8/layout/pyramid1"/>
    <dgm:cxn modelId="{EC37F378-ED7E-4F5B-8DED-DF262A2B9F06}" type="presParOf" srcId="{5BACF178-3299-4105-908D-15D3636D27D4}" destId="{84D464B2-3948-4191-AE83-9081DC85961D}" srcOrd="1" destOrd="0" presId="urn:microsoft.com/office/officeart/2005/8/layout/pyramid1"/>
    <dgm:cxn modelId="{B2FA5FBA-506C-41D7-88C9-79A5FA280E9D}" type="presParOf" srcId="{6D57EA77-B013-47DF-899B-0BF5DA0802D3}" destId="{E820C00B-B9A6-4F76-BF48-4115F872A562}" srcOrd="4" destOrd="0" presId="urn:microsoft.com/office/officeart/2005/8/layout/pyramid1"/>
    <dgm:cxn modelId="{720D8C23-A96B-4755-98B7-40790EBAFBBF}" type="presParOf" srcId="{E820C00B-B9A6-4F76-BF48-4115F872A562}" destId="{7FE711D2-0DE6-4F32-9AA5-4C95878EB430}" srcOrd="0" destOrd="0" presId="urn:microsoft.com/office/officeart/2005/8/layout/pyramid1"/>
    <dgm:cxn modelId="{8B35244D-03F5-4579-A68D-AF3F2ED99F2E}" type="presParOf" srcId="{E820C00B-B9A6-4F76-BF48-4115F872A562}" destId="{B6F403EF-9DBE-4160-8C7E-6F27ABCCE8D8}" srcOrd="1" destOrd="0" presId="urn:microsoft.com/office/officeart/2005/8/layout/pyramid1"/>
    <dgm:cxn modelId="{7A1C21C0-6ADF-478A-B871-D421AA51AB92}" type="presParOf" srcId="{6D57EA77-B013-47DF-899B-0BF5DA0802D3}" destId="{FF93FC83-CF4D-47F3-B015-9A819D4D264D}" srcOrd="5" destOrd="0" presId="urn:microsoft.com/office/officeart/2005/8/layout/pyramid1"/>
    <dgm:cxn modelId="{173E87A8-A1A4-4CC5-83E6-D4624B79639A}" type="presParOf" srcId="{FF93FC83-CF4D-47F3-B015-9A819D4D264D}" destId="{6E842A13-394A-4B37-9112-0BA7E77FF460}" srcOrd="0" destOrd="0" presId="urn:microsoft.com/office/officeart/2005/8/layout/pyramid1"/>
    <dgm:cxn modelId="{0A42D4DF-9D28-44C2-8717-6FB3860CF24C}" type="presParOf" srcId="{FF93FC83-CF4D-47F3-B015-9A819D4D264D}" destId="{4E0D1326-0143-467F-B2BD-51F0B9DC82D1}"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D6943C5-CB48-4DD1-9DA8-DC871A89C88E}"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US"/>
        </a:p>
      </dgm:t>
    </dgm:pt>
    <dgm:pt modelId="{F1D69E03-402D-4933-841D-2B404CB06826}">
      <dgm:prSet phldrT="[Text]" custT="1"/>
      <dgm:spPr>
        <a:solidFill>
          <a:srgbClr val="B6121B"/>
        </a:solidFill>
      </dgm:spPr>
      <dgm:t>
        <a:bodyPr/>
        <a:lstStyle/>
        <a:p>
          <a:pPr>
            <a:lnSpc>
              <a:spcPct val="100000"/>
            </a:lnSpc>
            <a:spcAft>
              <a:spcPts val="0"/>
            </a:spcAft>
          </a:pPr>
          <a:r>
            <a:rPr lang="en-US" sz="2000" dirty="0" smtClean="0"/>
            <a:t>Alarm Center (Amygdala)</a:t>
          </a:r>
        </a:p>
        <a:p>
          <a:pPr>
            <a:lnSpc>
              <a:spcPct val="100000"/>
            </a:lnSpc>
            <a:spcAft>
              <a:spcPct val="35000"/>
            </a:spcAft>
          </a:pPr>
          <a:r>
            <a:rPr lang="en-US" sz="2000" dirty="0" smtClean="0"/>
            <a:t>activated</a:t>
          </a:r>
          <a:endParaRPr lang="en-US" sz="2000" dirty="0"/>
        </a:p>
      </dgm:t>
    </dgm:pt>
    <dgm:pt modelId="{7B6B29F7-DC26-4A69-9B6F-DEFC3040C03B}" type="parTrans" cxnId="{7E5E7B4E-3287-4FE0-A219-A4070CB921E8}">
      <dgm:prSet/>
      <dgm:spPr/>
      <dgm:t>
        <a:bodyPr/>
        <a:lstStyle/>
        <a:p>
          <a:endParaRPr lang="en-US"/>
        </a:p>
      </dgm:t>
    </dgm:pt>
    <dgm:pt modelId="{D1D9E364-2A89-4A14-90DC-9FC24C81A2E8}" type="sibTrans" cxnId="{7E5E7B4E-3287-4FE0-A219-A4070CB921E8}">
      <dgm:prSet/>
      <dgm:spPr>
        <a:solidFill>
          <a:srgbClr val="00B0F0"/>
        </a:solidFill>
      </dgm:spPr>
      <dgm:t>
        <a:bodyPr/>
        <a:lstStyle/>
        <a:p>
          <a:endParaRPr lang="en-US"/>
        </a:p>
      </dgm:t>
    </dgm:pt>
    <dgm:pt modelId="{600010E5-8F59-4790-83B6-B18CD0D0E6DE}">
      <dgm:prSet phldrT="[Text]" custT="1"/>
      <dgm:spPr>
        <a:solidFill>
          <a:srgbClr val="7030A0"/>
        </a:solidFill>
      </dgm:spPr>
      <dgm:t>
        <a:bodyPr/>
        <a:lstStyle/>
        <a:p>
          <a:pPr>
            <a:lnSpc>
              <a:spcPct val="100000"/>
            </a:lnSpc>
            <a:spcAft>
              <a:spcPts val="0"/>
            </a:spcAft>
          </a:pPr>
          <a:r>
            <a:rPr lang="en-US" sz="2000" dirty="0" smtClean="0"/>
            <a:t>HPA Axis</a:t>
          </a:r>
        </a:p>
        <a:p>
          <a:pPr>
            <a:lnSpc>
              <a:spcPct val="100000"/>
            </a:lnSpc>
            <a:spcAft>
              <a:spcPts val="0"/>
            </a:spcAft>
          </a:pPr>
          <a:r>
            <a:rPr lang="en-US" sz="1600" dirty="0" smtClean="0"/>
            <a:t>sends body automatically into </a:t>
          </a:r>
        </a:p>
        <a:p>
          <a:pPr>
            <a:lnSpc>
              <a:spcPct val="90000"/>
            </a:lnSpc>
            <a:spcAft>
              <a:spcPts val="0"/>
            </a:spcAft>
          </a:pPr>
          <a:r>
            <a:rPr lang="en-US" sz="1600" dirty="0" smtClean="0"/>
            <a:t>self-protection mode</a:t>
          </a:r>
          <a:endParaRPr lang="en-US" sz="1600" dirty="0"/>
        </a:p>
      </dgm:t>
    </dgm:pt>
    <dgm:pt modelId="{2613C6D0-A7F1-4D70-BCC7-7BC6238A1241}" type="parTrans" cxnId="{99576D88-2F9A-47BB-A7FF-06D9D6260733}">
      <dgm:prSet/>
      <dgm:spPr/>
      <dgm:t>
        <a:bodyPr/>
        <a:lstStyle/>
        <a:p>
          <a:endParaRPr lang="en-US"/>
        </a:p>
      </dgm:t>
    </dgm:pt>
    <dgm:pt modelId="{C0B4C236-03E2-4C1C-B3B2-5E0FB231C576}" type="sibTrans" cxnId="{99576D88-2F9A-47BB-A7FF-06D9D6260733}">
      <dgm:prSet/>
      <dgm:spPr>
        <a:solidFill>
          <a:srgbClr val="00B0F0"/>
        </a:solidFill>
      </dgm:spPr>
      <dgm:t>
        <a:bodyPr/>
        <a:lstStyle/>
        <a:p>
          <a:endParaRPr lang="en-US"/>
        </a:p>
      </dgm:t>
    </dgm:pt>
    <dgm:pt modelId="{63B9FDA7-66D7-4DA6-A66F-715F85E0F182}">
      <dgm:prSet phldrT="[Text]" custT="1"/>
      <dgm:spPr>
        <a:solidFill>
          <a:srgbClr val="266DC4"/>
        </a:solidFill>
      </dgm:spPr>
      <dgm:t>
        <a:bodyPr/>
        <a:lstStyle/>
        <a:p>
          <a:pPr>
            <a:lnSpc>
              <a:spcPct val="100000"/>
            </a:lnSpc>
            <a:spcAft>
              <a:spcPts val="0"/>
            </a:spcAft>
          </a:pPr>
          <a:r>
            <a:rPr lang="en-US" sz="2000" dirty="0" smtClean="0"/>
            <a:t>Filing Center </a:t>
          </a:r>
          <a:r>
            <a:rPr lang="en-US" sz="1600" dirty="0" smtClean="0"/>
            <a:t>(Hippocampus)  becomes disorganized</a:t>
          </a:r>
          <a:endParaRPr lang="en-US" sz="1600" dirty="0"/>
        </a:p>
      </dgm:t>
    </dgm:pt>
    <dgm:pt modelId="{A6CE0ACF-66E6-4FBF-933A-7AA52714B627}" type="parTrans" cxnId="{F0BC5224-6033-4CAD-83E8-F4899B0A9549}">
      <dgm:prSet/>
      <dgm:spPr/>
      <dgm:t>
        <a:bodyPr/>
        <a:lstStyle/>
        <a:p>
          <a:endParaRPr lang="en-US"/>
        </a:p>
      </dgm:t>
    </dgm:pt>
    <dgm:pt modelId="{03E6C2CC-6596-4A5F-8920-1D910696170B}" type="sibTrans" cxnId="{F0BC5224-6033-4CAD-83E8-F4899B0A9549}">
      <dgm:prSet/>
      <dgm:spPr>
        <a:solidFill>
          <a:srgbClr val="00B0F0"/>
        </a:solidFill>
      </dgm:spPr>
      <dgm:t>
        <a:bodyPr/>
        <a:lstStyle/>
        <a:p>
          <a:endParaRPr lang="en-US"/>
        </a:p>
      </dgm:t>
    </dgm:pt>
    <dgm:pt modelId="{29858A07-8D72-48BE-B312-AFC227F45ACA}">
      <dgm:prSet phldrT="[Text]" custT="1"/>
      <dgm:spPr>
        <a:solidFill>
          <a:srgbClr val="00B050"/>
        </a:solidFill>
      </dgm:spPr>
      <dgm:t>
        <a:bodyPr/>
        <a:lstStyle/>
        <a:p>
          <a:pPr>
            <a:lnSpc>
              <a:spcPct val="100000"/>
            </a:lnSpc>
            <a:spcAft>
              <a:spcPts val="0"/>
            </a:spcAft>
          </a:pPr>
          <a:r>
            <a:rPr lang="en-US" sz="2000" dirty="0" smtClean="0"/>
            <a:t>Thinking Center </a:t>
          </a:r>
          <a:r>
            <a:rPr lang="en-US" sz="1600" dirty="0" smtClean="0"/>
            <a:t>(Cortex) </a:t>
          </a:r>
        </a:p>
        <a:p>
          <a:pPr>
            <a:lnSpc>
              <a:spcPct val="90000"/>
            </a:lnSpc>
            <a:spcAft>
              <a:spcPct val="35000"/>
            </a:spcAft>
          </a:pPr>
          <a:r>
            <a:rPr lang="en-US" sz="1600" dirty="0" smtClean="0"/>
            <a:t>goes offline</a:t>
          </a:r>
          <a:endParaRPr lang="en-US" sz="1600" dirty="0"/>
        </a:p>
      </dgm:t>
    </dgm:pt>
    <dgm:pt modelId="{4402D02D-F8E7-4129-B394-BFFA02FEB62B}" type="parTrans" cxnId="{7D4CF175-B223-42D2-B194-F556B351FAB7}">
      <dgm:prSet/>
      <dgm:spPr/>
      <dgm:t>
        <a:bodyPr/>
        <a:lstStyle/>
        <a:p>
          <a:endParaRPr lang="en-US"/>
        </a:p>
      </dgm:t>
    </dgm:pt>
    <dgm:pt modelId="{9AE46F38-FDF2-4194-998C-02B97D694EA4}" type="sibTrans" cxnId="{7D4CF175-B223-42D2-B194-F556B351FAB7}">
      <dgm:prSet/>
      <dgm:spPr>
        <a:solidFill>
          <a:srgbClr val="00B0F0"/>
        </a:solidFill>
      </dgm:spPr>
      <dgm:t>
        <a:bodyPr/>
        <a:lstStyle/>
        <a:p>
          <a:endParaRPr lang="en-US"/>
        </a:p>
      </dgm:t>
    </dgm:pt>
    <dgm:pt modelId="{BBE316EF-5380-4C88-BAF9-FEEDFC55B23E}">
      <dgm:prSet phldrT="[Text]" custT="1"/>
      <dgm:spPr>
        <a:solidFill>
          <a:srgbClr val="002060"/>
        </a:solidFill>
      </dgm:spPr>
      <dgm:t>
        <a:bodyPr/>
        <a:lstStyle/>
        <a:p>
          <a:pPr>
            <a:lnSpc>
              <a:spcPct val="100000"/>
            </a:lnSpc>
            <a:spcAft>
              <a:spcPts val="0"/>
            </a:spcAft>
          </a:pPr>
          <a:r>
            <a:rPr lang="en-US" sz="2000" dirty="0" smtClean="0"/>
            <a:t>No Feedback </a:t>
          </a:r>
        </a:p>
        <a:p>
          <a:pPr>
            <a:lnSpc>
              <a:spcPct val="100000"/>
            </a:lnSpc>
            <a:spcAft>
              <a:spcPts val="0"/>
            </a:spcAft>
          </a:pPr>
          <a:r>
            <a:rPr lang="en-US" sz="1600" dirty="0" smtClean="0"/>
            <a:t>to turn off alarm</a:t>
          </a:r>
          <a:endParaRPr lang="en-US" sz="1600" dirty="0"/>
        </a:p>
      </dgm:t>
    </dgm:pt>
    <dgm:pt modelId="{73E28CC7-3EA5-4A3D-9E7F-2A1F332EB916}" type="parTrans" cxnId="{1901D4E8-3B36-40A5-ABCB-FF718C223B31}">
      <dgm:prSet/>
      <dgm:spPr/>
      <dgm:t>
        <a:bodyPr/>
        <a:lstStyle/>
        <a:p>
          <a:endParaRPr lang="en-US"/>
        </a:p>
      </dgm:t>
    </dgm:pt>
    <dgm:pt modelId="{B171217F-C3DF-4951-B250-827501BDCA79}" type="sibTrans" cxnId="{1901D4E8-3B36-40A5-ABCB-FF718C223B31}">
      <dgm:prSet/>
      <dgm:spPr>
        <a:solidFill>
          <a:srgbClr val="00B0F0"/>
        </a:solidFill>
      </dgm:spPr>
      <dgm:t>
        <a:bodyPr/>
        <a:lstStyle/>
        <a:p>
          <a:endParaRPr lang="en-US"/>
        </a:p>
      </dgm:t>
    </dgm:pt>
    <dgm:pt modelId="{33214378-4BA6-411F-8B7F-1CF4D2E0F372}" type="pres">
      <dgm:prSet presAssocID="{1D6943C5-CB48-4DD1-9DA8-DC871A89C88E}" presName="cycle" presStyleCnt="0">
        <dgm:presLayoutVars>
          <dgm:dir/>
          <dgm:resizeHandles val="exact"/>
        </dgm:presLayoutVars>
      </dgm:prSet>
      <dgm:spPr/>
      <dgm:t>
        <a:bodyPr/>
        <a:lstStyle/>
        <a:p>
          <a:endParaRPr lang="en-US"/>
        </a:p>
      </dgm:t>
    </dgm:pt>
    <dgm:pt modelId="{B2BFCB53-5681-49AA-BB2B-3284DDD6C3A6}" type="pres">
      <dgm:prSet presAssocID="{F1D69E03-402D-4933-841D-2B404CB06826}" presName="node" presStyleLbl="node1" presStyleIdx="0" presStyleCnt="5" custScaleX="113664" custScaleY="110878">
        <dgm:presLayoutVars>
          <dgm:bulletEnabled val="1"/>
        </dgm:presLayoutVars>
      </dgm:prSet>
      <dgm:spPr/>
      <dgm:t>
        <a:bodyPr/>
        <a:lstStyle/>
        <a:p>
          <a:endParaRPr lang="en-US"/>
        </a:p>
      </dgm:t>
    </dgm:pt>
    <dgm:pt modelId="{401353B5-30C6-4309-8DFC-097C1F28FAC7}" type="pres">
      <dgm:prSet presAssocID="{D1D9E364-2A89-4A14-90DC-9FC24C81A2E8}" presName="sibTrans" presStyleLbl="sibTrans2D1" presStyleIdx="0" presStyleCnt="5"/>
      <dgm:spPr/>
      <dgm:t>
        <a:bodyPr/>
        <a:lstStyle/>
        <a:p>
          <a:endParaRPr lang="en-US"/>
        </a:p>
      </dgm:t>
    </dgm:pt>
    <dgm:pt modelId="{A750BEB8-BD18-4424-A22F-71B4CA200817}" type="pres">
      <dgm:prSet presAssocID="{D1D9E364-2A89-4A14-90DC-9FC24C81A2E8}" presName="connectorText" presStyleLbl="sibTrans2D1" presStyleIdx="0" presStyleCnt="5"/>
      <dgm:spPr/>
      <dgm:t>
        <a:bodyPr/>
        <a:lstStyle/>
        <a:p>
          <a:endParaRPr lang="en-US"/>
        </a:p>
      </dgm:t>
    </dgm:pt>
    <dgm:pt modelId="{D991B79A-FD23-4A73-B0C0-B0D623738B74}" type="pres">
      <dgm:prSet presAssocID="{600010E5-8F59-4790-83B6-B18CD0D0E6DE}" presName="node" presStyleLbl="node1" presStyleIdx="1" presStyleCnt="5" custScaleX="121436" custScaleY="125373">
        <dgm:presLayoutVars>
          <dgm:bulletEnabled val="1"/>
        </dgm:presLayoutVars>
      </dgm:prSet>
      <dgm:spPr/>
      <dgm:t>
        <a:bodyPr/>
        <a:lstStyle/>
        <a:p>
          <a:endParaRPr lang="en-US"/>
        </a:p>
      </dgm:t>
    </dgm:pt>
    <dgm:pt modelId="{8565D646-5E1A-45A8-8B7A-4D7A265296F3}" type="pres">
      <dgm:prSet presAssocID="{C0B4C236-03E2-4C1C-B3B2-5E0FB231C576}" presName="sibTrans" presStyleLbl="sibTrans2D1" presStyleIdx="1" presStyleCnt="5"/>
      <dgm:spPr/>
      <dgm:t>
        <a:bodyPr/>
        <a:lstStyle/>
        <a:p>
          <a:endParaRPr lang="en-US"/>
        </a:p>
      </dgm:t>
    </dgm:pt>
    <dgm:pt modelId="{BD646053-7928-4333-9FB8-26DDA63D2B46}" type="pres">
      <dgm:prSet presAssocID="{C0B4C236-03E2-4C1C-B3B2-5E0FB231C576}" presName="connectorText" presStyleLbl="sibTrans2D1" presStyleIdx="1" presStyleCnt="5"/>
      <dgm:spPr/>
      <dgm:t>
        <a:bodyPr/>
        <a:lstStyle/>
        <a:p>
          <a:endParaRPr lang="en-US"/>
        </a:p>
      </dgm:t>
    </dgm:pt>
    <dgm:pt modelId="{90AAD20A-73AB-4989-9D1C-93F80B6EA48F}" type="pres">
      <dgm:prSet presAssocID="{63B9FDA7-66D7-4DA6-A66F-715F85E0F182}" presName="node" presStyleLbl="node1" presStyleIdx="2" presStyleCnt="5" custScaleX="118371" custScaleY="116543">
        <dgm:presLayoutVars>
          <dgm:bulletEnabled val="1"/>
        </dgm:presLayoutVars>
      </dgm:prSet>
      <dgm:spPr/>
      <dgm:t>
        <a:bodyPr/>
        <a:lstStyle/>
        <a:p>
          <a:endParaRPr lang="en-US"/>
        </a:p>
      </dgm:t>
    </dgm:pt>
    <dgm:pt modelId="{B77BF8CB-1A69-4B1F-B0FF-9E5A5F791BE5}" type="pres">
      <dgm:prSet presAssocID="{03E6C2CC-6596-4A5F-8920-1D910696170B}" presName="sibTrans" presStyleLbl="sibTrans2D1" presStyleIdx="2" presStyleCnt="5"/>
      <dgm:spPr/>
      <dgm:t>
        <a:bodyPr/>
        <a:lstStyle/>
        <a:p>
          <a:endParaRPr lang="en-US"/>
        </a:p>
      </dgm:t>
    </dgm:pt>
    <dgm:pt modelId="{99DB9421-5A48-495C-8AB8-5B899DBAA993}" type="pres">
      <dgm:prSet presAssocID="{03E6C2CC-6596-4A5F-8920-1D910696170B}" presName="connectorText" presStyleLbl="sibTrans2D1" presStyleIdx="2" presStyleCnt="5"/>
      <dgm:spPr/>
      <dgm:t>
        <a:bodyPr/>
        <a:lstStyle/>
        <a:p>
          <a:endParaRPr lang="en-US"/>
        </a:p>
      </dgm:t>
    </dgm:pt>
    <dgm:pt modelId="{ACDFA923-318D-42BB-8498-7066CC8B1E85}" type="pres">
      <dgm:prSet presAssocID="{29858A07-8D72-48BE-B312-AFC227F45ACA}" presName="node" presStyleLbl="node1" presStyleIdx="3" presStyleCnt="5" custScaleX="115660" custScaleY="114876">
        <dgm:presLayoutVars>
          <dgm:bulletEnabled val="1"/>
        </dgm:presLayoutVars>
      </dgm:prSet>
      <dgm:spPr/>
      <dgm:t>
        <a:bodyPr/>
        <a:lstStyle/>
        <a:p>
          <a:endParaRPr lang="en-US"/>
        </a:p>
      </dgm:t>
    </dgm:pt>
    <dgm:pt modelId="{597B424C-0BC1-4423-9CB9-F7AEF2E0A2F8}" type="pres">
      <dgm:prSet presAssocID="{9AE46F38-FDF2-4194-998C-02B97D694EA4}" presName="sibTrans" presStyleLbl="sibTrans2D1" presStyleIdx="3" presStyleCnt="5"/>
      <dgm:spPr/>
      <dgm:t>
        <a:bodyPr/>
        <a:lstStyle/>
        <a:p>
          <a:endParaRPr lang="en-US"/>
        </a:p>
      </dgm:t>
    </dgm:pt>
    <dgm:pt modelId="{9691E292-EAFF-4A33-A000-6E888CB6A1E5}" type="pres">
      <dgm:prSet presAssocID="{9AE46F38-FDF2-4194-998C-02B97D694EA4}" presName="connectorText" presStyleLbl="sibTrans2D1" presStyleIdx="3" presStyleCnt="5"/>
      <dgm:spPr/>
      <dgm:t>
        <a:bodyPr/>
        <a:lstStyle/>
        <a:p>
          <a:endParaRPr lang="en-US"/>
        </a:p>
      </dgm:t>
    </dgm:pt>
    <dgm:pt modelId="{A8E81B9E-9062-4E50-9C78-DD885F28E186}" type="pres">
      <dgm:prSet presAssocID="{BBE316EF-5380-4C88-BAF9-FEEDFC55B23E}" presName="node" presStyleLbl="node1" presStyleIdx="4" presStyleCnt="5">
        <dgm:presLayoutVars>
          <dgm:bulletEnabled val="1"/>
        </dgm:presLayoutVars>
      </dgm:prSet>
      <dgm:spPr/>
      <dgm:t>
        <a:bodyPr/>
        <a:lstStyle/>
        <a:p>
          <a:endParaRPr lang="en-US"/>
        </a:p>
      </dgm:t>
    </dgm:pt>
    <dgm:pt modelId="{F36368E3-A733-477C-BF1C-9D6003D7F767}" type="pres">
      <dgm:prSet presAssocID="{B171217F-C3DF-4951-B250-827501BDCA79}" presName="sibTrans" presStyleLbl="sibTrans2D1" presStyleIdx="4" presStyleCnt="5"/>
      <dgm:spPr/>
      <dgm:t>
        <a:bodyPr/>
        <a:lstStyle/>
        <a:p>
          <a:endParaRPr lang="en-US"/>
        </a:p>
      </dgm:t>
    </dgm:pt>
    <dgm:pt modelId="{19FAC924-D055-4642-ADA0-15DA52FC29D5}" type="pres">
      <dgm:prSet presAssocID="{B171217F-C3DF-4951-B250-827501BDCA79}" presName="connectorText" presStyleLbl="sibTrans2D1" presStyleIdx="4" presStyleCnt="5"/>
      <dgm:spPr/>
      <dgm:t>
        <a:bodyPr/>
        <a:lstStyle/>
        <a:p>
          <a:endParaRPr lang="en-US"/>
        </a:p>
      </dgm:t>
    </dgm:pt>
  </dgm:ptLst>
  <dgm:cxnLst>
    <dgm:cxn modelId="{A38F6D07-C6CD-4EE7-A106-3F0720CF656C}" type="presOf" srcId="{29858A07-8D72-48BE-B312-AFC227F45ACA}" destId="{ACDFA923-318D-42BB-8498-7066CC8B1E85}" srcOrd="0" destOrd="0" presId="urn:microsoft.com/office/officeart/2005/8/layout/cycle2"/>
    <dgm:cxn modelId="{F1BFAD33-7D2D-4402-B353-433E8CE8EC16}" type="presOf" srcId="{C0B4C236-03E2-4C1C-B3B2-5E0FB231C576}" destId="{8565D646-5E1A-45A8-8B7A-4D7A265296F3}" srcOrd="0" destOrd="0" presId="urn:microsoft.com/office/officeart/2005/8/layout/cycle2"/>
    <dgm:cxn modelId="{CD1DCE30-85F1-4870-B294-C35749959007}" type="presOf" srcId="{D1D9E364-2A89-4A14-90DC-9FC24C81A2E8}" destId="{A750BEB8-BD18-4424-A22F-71B4CA200817}" srcOrd="1" destOrd="0" presId="urn:microsoft.com/office/officeart/2005/8/layout/cycle2"/>
    <dgm:cxn modelId="{33948EC3-76D7-4953-BE73-D38E7956D694}" type="presOf" srcId="{B171217F-C3DF-4951-B250-827501BDCA79}" destId="{F36368E3-A733-477C-BF1C-9D6003D7F767}" srcOrd="0" destOrd="0" presId="urn:microsoft.com/office/officeart/2005/8/layout/cycle2"/>
    <dgm:cxn modelId="{7D4CF175-B223-42D2-B194-F556B351FAB7}" srcId="{1D6943C5-CB48-4DD1-9DA8-DC871A89C88E}" destId="{29858A07-8D72-48BE-B312-AFC227F45ACA}" srcOrd="3" destOrd="0" parTransId="{4402D02D-F8E7-4129-B394-BFFA02FEB62B}" sibTransId="{9AE46F38-FDF2-4194-998C-02B97D694EA4}"/>
    <dgm:cxn modelId="{7E5E7B4E-3287-4FE0-A219-A4070CB921E8}" srcId="{1D6943C5-CB48-4DD1-9DA8-DC871A89C88E}" destId="{F1D69E03-402D-4933-841D-2B404CB06826}" srcOrd="0" destOrd="0" parTransId="{7B6B29F7-DC26-4A69-9B6F-DEFC3040C03B}" sibTransId="{D1D9E364-2A89-4A14-90DC-9FC24C81A2E8}"/>
    <dgm:cxn modelId="{C3E2380E-0996-4590-BA67-3362F5546872}" type="presOf" srcId="{C0B4C236-03E2-4C1C-B3B2-5E0FB231C576}" destId="{BD646053-7928-4333-9FB8-26DDA63D2B46}" srcOrd="1" destOrd="0" presId="urn:microsoft.com/office/officeart/2005/8/layout/cycle2"/>
    <dgm:cxn modelId="{CE3D2A84-E461-470D-9D0B-08532B7DCB86}" type="presOf" srcId="{600010E5-8F59-4790-83B6-B18CD0D0E6DE}" destId="{D991B79A-FD23-4A73-B0C0-B0D623738B74}" srcOrd="0" destOrd="0" presId="urn:microsoft.com/office/officeart/2005/8/layout/cycle2"/>
    <dgm:cxn modelId="{5FD8654B-9282-4E3B-AC5A-123D46D429FD}" type="presOf" srcId="{63B9FDA7-66D7-4DA6-A66F-715F85E0F182}" destId="{90AAD20A-73AB-4989-9D1C-93F80B6EA48F}" srcOrd="0" destOrd="0" presId="urn:microsoft.com/office/officeart/2005/8/layout/cycle2"/>
    <dgm:cxn modelId="{D52954DF-5735-4A18-A4E5-D94D84A6B667}" type="presOf" srcId="{D1D9E364-2A89-4A14-90DC-9FC24C81A2E8}" destId="{401353B5-30C6-4309-8DFC-097C1F28FAC7}" srcOrd="0" destOrd="0" presId="urn:microsoft.com/office/officeart/2005/8/layout/cycle2"/>
    <dgm:cxn modelId="{1E817517-DE0E-4274-8E85-E221D9BFBF12}" type="presOf" srcId="{9AE46F38-FDF2-4194-998C-02B97D694EA4}" destId="{597B424C-0BC1-4423-9CB9-F7AEF2E0A2F8}" srcOrd="0" destOrd="0" presId="urn:microsoft.com/office/officeart/2005/8/layout/cycle2"/>
    <dgm:cxn modelId="{248122AA-A09E-406E-85E8-C413F99914D2}" type="presOf" srcId="{03E6C2CC-6596-4A5F-8920-1D910696170B}" destId="{B77BF8CB-1A69-4B1F-B0FF-9E5A5F791BE5}" srcOrd="0" destOrd="0" presId="urn:microsoft.com/office/officeart/2005/8/layout/cycle2"/>
    <dgm:cxn modelId="{26D89066-A088-44F9-A416-30512E95ABA5}" type="presOf" srcId="{1D6943C5-CB48-4DD1-9DA8-DC871A89C88E}" destId="{33214378-4BA6-411F-8B7F-1CF4D2E0F372}" srcOrd="0" destOrd="0" presId="urn:microsoft.com/office/officeart/2005/8/layout/cycle2"/>
    <dgm:cxn modelId="{1A863E29-184D-4265-8929-18FF29A97C34}" type="presOf" srcId="{9AE46F38-FDF2-4194-998C-02B97D694EA4}" destId="{9691E292-EAFF-4A33-A000-6E888CB6A1E5}" srcOrd="1" destOrd="0" presId="urn:microsoft.com/office/officeart/2005/8/layout/cycle2"/>
    <dgm:cxn modelId="{99576D88-2F9A-47BB-A7FF-06D9D6260733}" srcId="{1D6943C5-CB48-4DD1-9DA8-DC871A89C88E}" destId="{600010E5-8F59-4790-83B6-B18CD0D0E6DE}" srcOrd="1" destOrd="0" parTransId="{2613C6D0-A7F1-4D70-BCC7-7BC6238A1241}" sibTransId="{C0B4C236-03E2-4C1C-B3B2-5E0FB231C576}"/>
    <dgm:cxn modelId="{1DA3BCCB-9298-491C-9724-8803CB179016}" type="presOf" srcId="{B171217F-C3DF-4951-B250-827501BDCA79}" destId="{19FAC924-D055-4642-ADA0-15DA52FC29D5}" srcOrd="1" destOrd="0" presId="urn:microsoft.com/office/officeart/2005/8/layout/cycle2"/>
    <dgm:cxn modelId="{99C344BA-D8A4-4D71-A006-97F336A7F4E4}" type="presOf" srcId="{BBE316EF-5380-4C88-BAF9-FEEDFC55B23E}" destId="{A8E81B9E-9062-4E50-9C78-DD885F28E186}" srcOrd="0" destOrd="0" presId="urn:microsoft.com/office/officeart/2005/8/layout/cycle2"/>
    <dgm:cxn modelId="{F0BC5224-6033-4CAD-83E8-F4899B0A9549}" srcId="{1D6943C5-CB48-4DD1-9DA8-DC871A89C88E}" destId="{63B9FDA7-66D7-4DA6-A66F-715F85E0F182}" srcOrd="2" destOrd="0" parTransId="{A6CE0ACF-66E6-4FBF-933A-7AA52714B627}" sibTransId="{03E6C2CC-6596-4A5F-8920-1D910696170B}"/>
    <dgm:cxn modelId="{26196940-52E8-4287-A6FB-33473197E28C}" type="presOf" srcId="{F1D69E03-402D-4933-841D-2B404CB06826}" destId="{B2BFCB53-5681-49AA-BB2B-3284DDD6C3A6}" srcOrd="0" destOrd="0" presId="urn:microsoft.com/office/officeart/2005/8/layout/cycle2"/>
    <dgm:cxn modelId="{59220268-A711-4877-80CC-FB5CB184DBBC}" type="presOf" srcId="{03E6C2CC-6596-4A5F-8920-1D910696170B}" destId="{99DB9421-5A48-495C-8AB8-5B899DBAA993}" srcOrd="1" destOrd="0" presId="urn:microsoft.com/office/officeart/2005/8/layout/cycle2"/>
    <dgm:cxn modelId="{1901D4E8-3B36-40A5-ABCB-FF718C223B31}" srcId="{1D6943C5-CB48-4DD1-9DA8-DC871A89C88E}" destId="{BBE316EF-5380-4C88-BAF9-FEEDFC55B23E}" srcOrd="4" destOrd="0" parTransId="{73E28CC7-3EA5-4A3D-9E7F-2A1F332EB916}" sibTransId="{B171217F-C3DF-4951-B250-827501BDCA79}"/>
    <dgm:cxn modelId="{F08F04FA-85C7-4FDB-B32B-F7DB0211A32C}" type="presParOf" srcId="{33214378-4BA6-411F-8B7F-1CF4D2E0F372}" destId="{B2BFCB53-5681-49AA-BB2B-3284DDD6C3A6}" srcOrd="0" destOrd="0" presId="urn:microsoft.com/office/officeart/2005/8/layout/cycle2"/>
    <dgm:cxn modelId="{62479F0D-C220-42CB-82D1-FDF04576129F}" type="presParOf" srcId="{33214378-4BA6-411F-8B7F-1CF4D2E0F372}" destId="{401353B5-30C6-4309-8DFC-097C1F28FAC7}" srcOrd="1" destOrd="0" presId="urn:microsoft.com/office/officeart/2005/8/layout/cycle2"/>
    <dgm:cxn modelId="{FC54F95A-7C05-420B-A1EC-F88CFAD6F55A}" type="presParOf" srcId="{401353B5-30C6-4309-8DFC-097C1F28FAC7}" destId="{A750BEB8-BD18-4424-A22F-71B4CA200817}" srcOrd="0" destOrd="0" presId="urn:microsoft.com/office/officeart/2005/8/layout/cycle2"/>
    <dgm:cxn modelId="{2EED0148-3B85-4CFA-9B9A-725F2B9C84E6}" type="presParOf" srcId="{33214378-4BA6-411F-8B7F-1CF4D2E0F372}" destId="{D991B79A-FD23-4A73-B0C0-B0D623738B74}" srcOrd="2" destOrd="0" presId="urn:microsoft.com/office/officeart/2005/8/layout/cycle2"/>
    <dgm:cxn modelId="{8D088FD1-D809-4D1A-9577-1BD6C8193C2D}" type="presParOf" srcId="{33214378-4BA6-411F-8B7F-1CF4D2E0F372}" destId="{8565D646-5E1A-45A8-8B7A-4D7A265296F3}" srcOrd="3" destOrd="0" presId="urn:microsoft.com/office/officeart/2005/8/layout/cycle2"/>
    <dgm:cxn modelId="{A1B719C3-92D8-4941-B096-D66315D0F932}" type="presParOf" srcId="{8565D646-5E1A-45A8-8B7A-4D7A265296F3}" destId="{BD646053-7928-4333-9FB8-26DDA63D2B46}" srcOrd="0" destOrd="0" presId="urn:microsoft.com/office/officeart/2005/8/layout/cycle2"/>
    <dgm:cxn modelId="{C546C724-46F0-4A11-B037-042291245139}" type="presParOf" srcId="{33214378-4BA6-411F-8B7F-1CF4D2E0F372}" destId="{90AAD20A-73AB-4989-9D1C-93F80B6EA48F}" srcOrd="4" destOrd="0" presId="urn:microsoft.com/office/officeart/2005/8/layout/cycle2"/>
    <dgm:cxn modelId="{1803EB20-8631-4FB6-A3F0-59E143076C85}" type="presParOf" srcId="{33214378-4BA6-411F-8B7F-1CF4D2E0F372}" destId="{B77BF8CB-1A69-4B1F-B0FF-9E5A5F791BE5}" srcOrd="5" destOrd="0" presId="urn:microsoft.com/office/officeart/2005/8/layout/cycle2"/>
    <dgm:cxn modelId="{6C5305D4-A39C-4476-A3C0-583A88448841}" type="presParOf" srcId="{B77BF8CB-1A69-4B1F-B0FF-9E5A5F791BE5}" destId="{99DB9421-5A48-495C-8AB8-5B899DBAA993}" srcOrd="0" destOrd="0" presId="urn:microsoft.com/office/officeart/2005/8/layout/cycle2"/>
    <dgm:cxn modelId="{17A964D4-5E77-4500-92F7-9CD9BD11A69C}" type="presParOf" srcId="{33214378-4BA6-411F-8B7F-1CF4D2E0F372}" destId="{ACDFA923-318D-42BB-8498-7066CC8B1E85}" srcOrd="6" destOrd="0" presId="urn:microsoft.com/office/officeart/2005/8/layout/cycle2"/>
    <dgm:cxn modelId="{1396AACE-2845-41D4-9C64-A6572637E1F8}" type="presParOf" srcId="{33214378-4BA6-411F-8B7F-1CF4D2E0F372}" destId="{597B424C-0BC1-4423-9CB9-F7AEF2E0A2F8}" srcOrd="7" destOrd="0" presId="urn:microsoft.com/office/officeart/2005/8/layout/cycle2"/>
    <dgm:cxn modelId="{A00BDD3D-9B6B-47E2-B198-27B90BA4CACA}" type="presParOf" srcId="{597B424C-0BC1-4423-9CB9-F7AEF2E0A2F8}" destId="{9691E292-EAFF-4A33-A000-6E888CB6A1E5}" srcOrd="0" destOrd="0" presId="urn:microsoft.com/office/officeart/2005/8/layout/cycle2"/>
    <dgm:cxn modelId="{58988086-34FF-400B-B3E6-6415F60B2DB1}" type="presParOf" srcId="{33214378-4BA6-411F-8B7F-1CF4D2E0F372}" destId="{A8E81B9E-9062-4E50-9C78-DD885F28E186}" srcOrd="8" destOrd="0" presId="urn:microsoft.com/office/officeart/2005/8/layout/cycle2"/>
    <dgm:cxn modelId="{B90B13C7-2E9C-435D-A849-91F21AA5CF5C}" type="presParOf" srcId="{33214378-4BA6-411F-8B7F-1CF4D2E0F372}" destId="{F36368E3-A733-477C-BF1C-9D6003D7F767}" srcOrd="9" destOrd="0" presId="urn:microsoft.com/office/officeart/2005/8/layout/cycle2"/>
    <dgm:cxn modelId="{D68023A5-A5CE-4B66-BEB4-56615BA9367E}" type="presParOf" srcId="{F36368E3-A733-477C-BF1C-9D6003D7F767}" destId="{19FAC924-D055-4642-ADA0-15DA52FC29D5}" srcOrd="0" destOrd="0" presId="urn:microsoft.com/office/officeart/2005/8/layout/cycle2"/>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9DE327-8D58-4C83-BE84-5C210BB3736B}">
      <dsp:nvSpPr>
        <dsp:cNvPr id="0" name=""/>
        <dsp:cNvSpPr/>
      </dsp:nvSpPr>
      <dsp:spPr>
        <a:xfrm>
          <a:off x="2857500" y="0"/>
          <a:ext cx="1142999" cy="800099"/>
        </a:xfrm>
        <a:prstGeom prst="trapezoid">
          <a:avLst>
            <a:gd name="adj" fmla="val 71429"/>
          </a:avLst>
        </a:prstGeom>
        <a:solidFill>
          <a:srgbClr val="C0504D"/>
        </a:solidFill>
        <a:ln w="12700" cap="flat" cmpd="sng" algn="ctr">
          <a:noFill/>
          <a:prstDash val="solid"/>
          <a:miter lim="800000"/>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ts val="0"/>
            </a:spcAft>
          </a:pPr>
          <a:endParaRPr lang="en-US" sz="1400" kern="1200" dirty="0" smtClean="0"/>
        </a:p>
        <a:p>
          <a:pPr lvl="0" algn="ctr" defTabSz="622300">
            <a:lnSpc>
              <a:spcPct val="90000"/>
            </a:lnSpc>
            <a:spcBef>
              <a:spcPct val="0"/>
            </a:spcBef>
            <a:spcAft>
              <a:spcPts val="0"/>
            </a:spcAft>
          </a:pPr>
          <a:r>
            <a:rPr lang="en-US" sz="1400" kern="1200" dirty="0" smtClean="0"/>
            <a:t>Early </a:t>
          </a:r>
        </a:p>
        <a:p>
          <a:pPr lvl="0" algn="ctr" defTabSz="622300">
            <a:lnSpc>
              <a:spcPct val="90000"/>
            </a:lnSpc>
            <a:spcBef>
              <a:spcPct val="0"/>
            </a:spcBef>
            <a:spcAft>
              <a:spcPts val="0"/>
            </a:spcAft>
          </a:pPr>
          <a:r>
            <a:rPr lang="en-US" sz="1400" kern="1200" dirty="0" smtClean="0"/>
            <a:t>Death</a:t>
          </a:r>
          <a:endParaRPr lang="en-US" sz="1400" kern="1200" dirty="0"/>
        </a:p>
      </dsp:txBody>
      <dsp:txXfrm>
        <a:off x="2857500" y="0"/>
        <a:ext cx="1142999" cy="800099"/>
      </dsp:txXfrm>
    </dsp:sp>
    <dsp:sp modelId="{D6D719FD-BB21-42D9-8785-731D8D316D54}">
      <dsp:nvSpPr>
        <dsp:cNvPr id="0" name=""/>
        <dsp:cNvSpPr/>
      </dsp:nvSpPr>
      <dsp:spPr>
        <a:xfrm>
          <a:off x="2286000" y="800100"/>
          <a:ext cx="2285999" cy="800099"/>
        </a:xfrm>
        <a:prstGeom prst="trapezoid">
          <a:avLst>
            <a:gd name="adj" fmla="val 71429"/>
          </a:avLst>
        </a:prstGeom>
        <a:solidFill>
          <a:srgbClr val="9BBB59"/>
        </a:solidFill>
        <a:ln w="12700" cap="flat" cmpd="sng" algn="ctr">
          <a:noFill/>
          <a:prstDash val="solid"/>
          <a:miter lim="800000"/>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b="0" kern="1200" dirty="0" smtClean="0"/>
            <a:t>Disease, Disability, and Social Problems</a:t>
          </a:r>
          <a:endParaRPr lang="en-US" sz="1600" b="0" kern="1200" dirty="0"/>
        </a:p>
      </dsp:txBody>
      <dsp:txXfrm>
        <a:off x="2686050" y="800100"/>
        <a:ext cx="1485900" cy="800099"/>
      </dsp:txXfrm>
    </dsp:sp>
    <dsp:sp modelId="{17FAE882-B6E5-4050-A868-537C93B0E3B3}">
      <dsp:nvSpPr>
        <dsp:cNvPr id="0" name=""/>
        <dsp:cNvSpPr/>
      </dsp:nvSpPr>
      <dsp:spPr>
        <a:xfrm>
          <a:off x="1714500" y="1600200"/>
          <a:ext cx="3429000" cy="800099"/>
        </a:xfrm>
        <a:prstGeom prst="trapezoid">
          <a:avLst>
            <a:gd name="adj" fmla="val 71429"/>
          </a:avLst>
        </a:prstGeom>
        <a:solidFill>
          <a:srgbClr val="8064A2"/>
        </a:solidFill>
        <a:ln w="12700" cap="flat" cmpd="sng" algn="ctr">
          <a:noFill/>
          <a:prstDash val="solid"/>
          <a:miter lim="800000"/>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US" sz="2100" kern="1200" dirty="0" smtClean="0"/>
            <a:t>Adoption of Health-risk Behaviors</a:t>
          </a:r>
          <a:endParaRPr lang="en-US" sz="2100" kern="1200" dirty="0"/>
        </a:p>
      </dsp:txBody>
      <dsp:txXfrm>
        <a:off x="2314574" y="1600200"/>
        <a:ext cx="2228850" cy="800099"/>
      </dsp:txXfrm>
    </dsp:sp>
    <dsp:sp modelId="{684EFCC7-A5C9-433B-8EE9-9E6258DDEA84}">
      <dsp:nvSpPr>
        <dsp:cNvPr id="0" name=""/>
        <dsp:cNvSpPr/>
      </dsp:nvSpPr>
      <dsp:spPr>
        <a:xfrm>
          <a:off x="1143000" y="2400300"/>
          <a:ext cx="4571999" cy="800099"/>
        </a:xfrm>
        <a:prstGeom prst="trapezoid">
          <a:avLst>
            <a:gd name="adj" fmla="val 71429"/>
          </a:avLst>
        </a:prstGeom>
        <a:solidFill>
          <a:srgbClr val="4BACC6"/>
        </a:solidFill>
        <a:ln w="12700" cap="flat" cmpd="sng" algn="ctr">
          <a:noFill/>
          <a:prstDash val="solid"/>
          <a:miter lim="800000"/>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US" sz="2100" kern="1200" dirty="0" smtClean="0"/>
            <a:t>Social, Emotional, and Cognitive Impairment</a:t>
          </a:r>
          <a:endParaRPr lang="en-US" sz="2100" kern="1200" dirty="0"/>
        </a:p>
      </dsp:txBody>
      <dsp:txXfrm>
        <a:off x="1943099" y="2400300"/>
        <a:ext cx="2971800" cy="800099"/>
      </dsp:txXfrm>
    </dsp:sp>
    <dsp:sp modelId="{7FE711D2-0DE6-4F32-9AA5-4C95878EB430}">
      <dsp:nvSpPr>
        <dsp:cNvPr id="0" name=""/>
        <dsp:cNvSpPr/>
      </dsp:nvSpPr>
      <dsp:spPr>
        <a:xfrm>
          <a:off x="571500" y="3200399"/>
          <a:ext cx="5714999" cy="800099"/>
        </a:xfrm>
        <a:prstGeom prst="trapezoid">
          <a:avLst>
            <a:gd name="adj" fmla="val 71429"/>
          </a:avLst>
        </a:prstGeom>
        <a:solidFill>
          <a:srgbClr val="F79646"/>
        </a:solidFill>
        <a:ln w="12700" cap="flat" cmpd="sng" algn="ctr">
          <a:noFill/>
          <a:prstDash val="solid"/>
          <a:miter lim="800000"/>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US" sz="2100" kern="1200" dirty="0" smtClean="0"/>
            <a:t>Disrupted Neurodevelopment</a:t>
          </a:r>
          <a:endParaRPr lang="en-US" sz="2100" kern="1200" dirty="0"/>
        </a:p>
      </dsp:txBody>
      <dsp:txXfrm>
        <a:off x="1571625" y="3200399"/>
        <a:ext cx="3714750" cy="800099"/>
      </dsp:txXfrm>
    </dsp:sp>
    <dsp:sp modelId="{6E842A13-394A-4B37-9112-0BA7E77FF460}">
      <dsp:nvSpPr>
        <dsp:cNvPr id="0" name=""/>
        <dsp:cNvSpPr/>
      </dsp:nvSpPr>
      <dsp:spPr>
        <a:xfrm>
          <a:off x="0" y="4000500"/>
          <a:ext cx="6858000" cy="800099"/>
        </a:xfrm>
        <a:prstGeom prst="trapezoid">
          <a:avLst>
            <a:gd name="adj" fmla="val 71429"/>
          </a:avLst>
        </a:prstGeom>
        <a:solidFill>
          <a:srgbClr val="00589A"/>
        </a:solidFill>
        <a:ln w="12700" cap="flat" cmpd="sng" algn="ctr">
          <a:noFill/>
          <a:prstDash val="solid"/>
          <a:miter lim="800000"/>
        </a:ln>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US" sz="2100" kern="1200" dirty="0" smtClean="0"/>
            <a:t>Adverse Childhood Experiences</a:t>
          </a:r>
          <a:endParaRPr lang="en-US" sz="2100" kern="1200" dirty="0"/>
        </a:p>
      </dsp:txBody>
      <dsp:txXfrm>
        <a:off x="1200149" y="4000500"/>
        <a:ext cx="4457700" cy="80009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BFCB53-5681-49AA-BB2B-3284DDD6C3A6}">
      <dsp:nvSpPr>
        <dsp:cNvPr id="0" name=""/>
        <dsp:cNvSpPr/>
      </dsp:nvSpPr>
      <dsp:spPr>
        <a:xfrm>
          <a:off x="2798137" y="-119399"/>
          <a:ext cx="1988607" cy="1939864"/>
        </a:xfrm>
        <a:prstGeom prst="ellipse">
          <a:avLst/>
        </a:prstGeom>
        <a:solidFill>
          <a:srgbClr val="B6121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100000"/>
            </a:lnSpc>
            <a:spcBef>
              <a:spcPct val="0"/>
            </a:spcBef>
            <a:spcAft>
              <a:spcPts val="0"/>
            </a:spcAft>
          </a:pPr>
          <a:r>
            <a:rPr lang="en-US" sz="2000" kern="1200" dirty="0" smtClean="0"/>
            <a:t>Alarm Center (Amygdala)</a:t>
          </a:r>
        </a:p>
        <a:p>
          <a:pPr lvl="0" algn="ctr" defTabSz="889000">
            <a:lnSpc>
              <a:spcPct val="100000"/>
            </a:lnSpc>
            <a:spcBef>
              <a:spcPct val="0"/>
            </a:spcBef>
            <a:spcAft>
              <a:spcPct val="35000"/>
            </a:spcAft>
          </a:pPr>
          <a:r>
            <a:rPr lang="en-US" sz="2000" kern="1200" dirty="0" smtClean="0"/>
            <a:t>activated</a:t>
          </a:r>
          <a:endParaRPr lang="en-US" sz="2000" kern="1200" dirty="0"/>
        </a:p>
      </dsp:txBody>
      <dsp:txXfrm>
        <a:off x="3089362" y="164688"/>
        <a:ext cx="1406157" cy="1371690"/>
      </dsp:txXfrm>
    </dsp:sp>
    <dsp:sp modelId="{401353B5-30C6-4309-8DFC-097C1F28FAC7}">
      <dsp:nvSpPr>
        <dsp:cNvPr id="0" name=""/>
        <dsp:cNvSpPr/>
      </dsp:nvSpPr>
      <dsp:spPr>
        <a:xfrm rot="2160000">
          <a:off x="4661993" y="1296081"/>
          <a:ext cx="300101" cy="590472"/>
        </a:xfrm>
        <a:prstGeom prst="rightArrow">
          <a:avLst>
            <a:gd name="adj1" fmla="val 60000"/>
            <a:gd name="adj2" fmla="val 50000"/>
          </a:avLst>
        </a:prstGeom>
        <a:solidFill>
          <a:srgbClr val="00B0F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endParaRPr lang="en-US" sz="2500" kern="1200"/>
        </a:p>
      </dsp:txBody>
      <dsp:txXfrm>
        <a:off x="4670590" y="1387716"/>
        <a:ext cx="210071" cy="354284"/>
      </dsp:txXfrm>
    </dsp:sp>
    <dsp:sp modelId="{D991B79A-FD23-4A73-B0C0-B0D623738B74}">
      <dsp:nvSpPr>
        <dsp:cNvPr id="0" name=""/>
        <dsp:cNvSpPr/>
      </dsp:nvSpPr>
      <dsp:spPr>
        <a:xfrm>
          <a:off x="4854407" y="1297165"/>
          <a:ext cx="2124582" cy="2193462"/>
        </a:xfrm>
        <a:prstGeom prst="ellipse">
          <a:avLst/>
        </a:prstGeom>
        <a:solidFill>
          <a:srgbClr val="7030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100000"/>
            </a:lnSpc>
            <a:spcBef>
              <a:spcPct val="0"/>
            </a:spcBef>
            <a:spcAft>
              <a:spcPts val="0"/>
            </a:spcAft>
          </a:pPr>
          <a:r>
            <a:rPr lang="en-US" sz="2000" kern="1200" dirty="0" smtClean="0"/>
            <a:t>HPA Axis</a:t>
          </a:r>
        </a:p>
        <a:p>
          <a:pPr lvl="0" algn="ctr" defTabSz="889000">
            <a:lnSpc>
              <a:spcPct val="100000"/>
            </a:lnSpc>
            <a:spcBef>
              <a:spcPct val="0"/>
            </a:spcBef>
            <a:spcAft>
              <a:spcPts val="0"/>
            </a:spcAft>
          </a:pPr>
          <a:r>
            <a:rPr lang="en-US" sz="1600" kern="1200" dirty="0" smtClean="0"/>
            <a:t>sends body automatically into </a:t>
          </a:r>
        </a:p>
        <a:p>
          <a:pPr lvl="0" algn="ctr" defTabSz="889000">
            <a:lnSpc>
              <a:spcPct val="90000"/>
            </a:lnSpc>
            <a:spcBef>
              <a:spcPct val="0"/>
            </a:spcBef>
            <a:spcAft>
              <a:spcPts val="0"/>
            </a:spcAft>
          </a:pPr>
          <a:r>
            <a:rPr lang="en-US" sz="1600" kern="1200" dirty="0" smtClean="0"/>
            <a:t>self-protection mode</a:t>
          </a:r>
          <a:endParaRPr lang="en-US" sz="1600" kern="1200" dirty="0"/>
        </a:p>
      </dsp:txBody>
      <dsp:txXfrm>
        <a:off x="5165545" y="1618390"/>
        <a:ext cx="1502306" cy="1551012"/>
      </dsp:txXfrm>
    </dsp:sp>
    <dsp:sp modelId="{8565D646-5E1A-45A8-8B7A-4D7A265296F3}">
      <dsp:nvSpPr>
        <dsp:cNvPr id="0" name=""/>
        <dsp:cNvSpPr/>
      </dsp:nvSpPr>
      <dsp:spPr>
        <a:xfrm rot="6480000">
          <a:off x="5366666" y="3374357"/>
          <a:ext cx="271066" cy="590472"/>
        </a:xfrm>
        <a:prstGeom prst="rightArrow">
          <a:avLst>
            <a:gd name="adj1" fmla="val 60000"/>
            <a:gd name="adj2" fmla="val 50000"/>
          </a:avLst>
        </a:prstGeom>
        <a:solidFill>
          <a:srgbClr val="00B0F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endParaRPr lang="en-US" sz="2500" kern="1200"/>
        </a:p>
      </dsp:txBody>
      <dsp:txXfrm rot="10800000">
        <a:off x="5419891" y="3453781"/>
        <a:ext cx="189746" cy="354284"/>
      </dsp:txXfrm>
    </dsp:sp>
    <dsp:sp modelId="{90AAD20A-73AB-4989-9D1C-93F80B6EA48F}">
      <dsp:nvSpPr>
        <dsp:cNvPr id="0" name=""/>
        <dsp:cNvSpPr/>
      </dsp:nvSpPr>
      <dsp:spPr>
        <a:xfrm>
          <a:off x="4069825" y="3871621"/>
          <a:ext cx="2070958" cy="2038976"/>
        </a:xfrm>
        <a:prstGeom prst="ellipse">
          <a:avLst/>
        </a:prstGeom>
        <a:solidFill>
          <a:srgbClr val="266DC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100000"/>
            </a:lnSpc>
            <a:spcBef>
              <a:spcPct val="0"/>
            </a:spcBef>
            <a:spcAft>
              <a:spcPts val="0"/>
            </a:spcAft>
          </a:pPr>
          <a:r>
            <a:rPr lang="en-US" sz="2000" kern="1200" dirty="0" smtClean="0"/>
            <a:t>Filing Center </a:t>
          </a:r>
          <a:r>
            <a:rPr lang="en-US" sz="1600" kern="1200" dirty="0" smtClean="0"/>
            <a:t>(Hippocampus)  becomes disorganized</a:t>
          </a:r>
          <a:endParaRPr lang="en-US" sz="1600" kern="1200" dirty="0"/>
        </a:p>
      </dsp:txBody>
      <dsp:txXfrm>
        <a:off x="4373110" y="4170222"/>
        <a:ext cx="1464388" cy="1441774"/>
      </dsp:txXfrm>
    </dsp:sp>
    <dsp:sp modelId="{B77BF8CB-1A69-4B1F-B0FF-9E5A5F791BE5}">
      <dsp:nvSpPr>
        <dsp:cNvPr id="0" name=""/>
        <dsp:cNvSpPr/>
      </dsp:nvSpPr>
      <dsp:spPr>
        <a:xfrm rot="10800000">
          <a:off x="3635963" y="4595873"/>
          <a:ext cx="306595" cy="590472"/>
        </a:xfrm>
        <a:prstGeom prst="rightArrow">
          <a:avLst>
            <a:gd name="adj1" fmla="val 60000"/>
            <a:gd name="adj2" fmla="val 50000"/>
          </a:avLst>
        </a:prstGeom>
        <a:solidFill>
          <a:srgbClr val="00B0F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endParaRPr lang="en-US" sz="2500" kern="1200"/>
        </a:p>
      </dsp:txBody>
      <dsp:txXfrm rot="10800000">
        <a:off x="3727941" y="4713967"/>
        <a:ext cx="214617" cy="354284"/>
      </dsp:txXfrm>
    </dsp:sp>
    <dsp:sp modelId="{ACDFA923-318D-42BB-8498-7066CC8B1E85}">
      <dsp:nvSpPr>
        <dsp:cNvPr id="0" name=""/>
        <dsp:cNvSpPr/>
      </dsp:nvSpPr>
      <dsp:spPr>
        <a:xfrm>
          <a:off x="1467814" y="3886203"/>
          <a:ext cx="2023528" cy="2009811"/>
        </a:xfrm>
        <a:prstGeom prst="ellipse">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100000"/>
            </a:lnSpc>
            <a:spcBef>
              <a:spcPct val="0"/>
            </a:spcBef>
            <a:spcAft>
              <a:spcPts val="0"/>
            </a:spcAft>
          </a:pPr>
          <a:r>
            <a:rPr lang="en-US" sz="2000" kern="1200" dirty="0" smtClean="0"/>
            <a:t>Thinking Center </a:t>
          </a:r>
          <a:r>
            <a:rPr lang="en-US" sz="1600" kern="1200" dirty="0" smtClean="0"/>
            <a:t>(Cortex) </a:t>
          </a:r>
        </a:p>
        <a:p>
          <a:pPr lvl="0" algn="ctr" defTabSz="889000">
            <a:lnSpc>
              <a:spcPct val="90000"/>
            </a:lnSpc>
            <a:spcBef>
              <a:spcPct val="0"/>
            </a:spcBef>
            <a:spcAft>
              <a:spcPct val="35000"/>
            </a:spcAft>
          </a:pPr>
          <a:r>
            <a:rPr lang="en-US" sz="1600" kern="1200" dirty="0" smtClean="0"/>
            <a:t>goes offline</a:t>
          </a:r>
          <a:endParaRPr lang="en-US" sz="1600" kern="1200" dirty="0"/>
        </a:p>
      </dsp:txBody>
      <dsp:txXfrm>
        <a:off x="1764153" y="4180533"/>
        <a:ext cx="1430850" cy="1421151"/>
      </dsp:txXfrm>
    </dsp:sp>
    <dsp:sp modelId="{597B424C-0BC1-4423-9CB9-F7AEF2E0A2F8}">
      <dsp:nvSpPr>
        <dsp:cNvPr id="0" name=""/>
        <dsp:cNvSpPr/>
      </dsp:nvSpPr>
      <dsp:spPr>
        <a:xfrm rot="15120000">
          <a:off x="1859600" y="3295710"/>
          <a:ext cx="395060" cy="590472"/>
        </a:xfrm>
        <a:prstGeom prst="rightArrow">
          <a:avLst>
            <a:gd name="adj1" fmla="val 60000"/>
            <a:gd name="adj2" fmla="val 50000"/>
          </a:avLst>
        </a:prstGeom>
        <a:solidFill>
          <a:srgbClr val="00B0F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endParaRPr lang="en-US" sz="2500" kern="1200"/>
        </a:p>
      </dsp:txBody>
      <dsp:txXfrm rot="10800000">
        <a:off x="1937171" y="3470163"/>
        <a:ext cx="276542" cy="354284"/>
      </dsp:txXfrm>
    </dsp:sp>
    <dsp:sp modelId="{A8E81B9E-9062-4E50-9C78-DD885F28E186}">
      <dsp:nvSpPr>
        <dsp:cNvPr id="0" name=""/>
        <dsp:cNvSpPr/>
      </dsp:nvSpPr>
      <dsp:spPr>
        <a:xfrm>
          <a:off x="793410" y="1519121"/>
          <a:ext cx="1749549" cy="1749549"/>
        </a:xfrm>
        <a:prstGeom prst="ellipse">
          <a:avLst/>
        </a:prstGeom>
        <a:solidFill>
          <a:srgbClr val="00206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100000"/>
            </a:lnSpc>
            <a:spcBef>
              <a:spcPct val="0"/>
            </a:spcBef>
            <a:spcAft>
              <a:spcPts val="0"/>
            </a:spcAft>
          </a:pPr>
          <a:r>
            <a:rPr lang="en-US" sz="2000" kern="1200" dirty="0" smtClean="0"/>
            <a:t>No Feedback </a:t>
          </a:r>
        </a:p>
        <a:p>
          <a:pPr lvl="0" algn="ctr" defTabSz="889000">
            <a:lnSpc>
              <a:spcPct val="100000"/>
            </a:lnSpc>
            <a:spcBef>
              <a:spcPct val="0"/>
            </a:spcBef>
            <a:spcAft>
              <a:spcPts val="0"/>
            </a:spcAft>
          </a:pPr>
          <a:r>
            <a:rPr lang="en-US" sz="1600" kern="1200" dirty="0" smtClean="0"/>
            <a:t>to turn off alarm</a:t>
          </a:r>
          <a:endParaRPr lang="en-US" sz="1600" kern="1200" dirty="0"/>
        </a:p>
      </dsp:txBody>
      <dsp:txXfrm>
        <a:off x="1049626" y="1775337"/>
        <a:ext cx="1237117" cy="1237117"/>
      </dsp:txXfrm>
    </dsp:sp>
    <dsp:sp modelId="{F36368E3-A733-477C-BF1C-9D6003D7F767}">
      <dsp:nvSpPr>
        <dsp:cNvPr id="0" name=""/>
        <dsp:cNvSpPr/>
      </dsp:nvSpPr>
      <dsp:spPr>
        <a:xfrm rot="19440000">
          <a:off x="2473367" y="1366318"/>
          <a:ext cx="405595" cy="590472"/>
        </a:xfrm>
        <a:prstGeom prst="rightArrow">
          <a:avLst>
            <a:gd name="adj1" fmla="val 60000"/>
            <a:gd name="adj2" fmla="val 50000"/>
          </a:avLst>
        </a:prstGeom>
        <a:solidFill>
          <a:srgbClr val="00B0F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111250">
            <a:lnSpc>
              <a:spcPct val="90000"/>
            </a:lnSpc>
            <a:spcBef>
              <a:spcPct val="0"/>
            </a:spcBef>
            <a:spcAft>
              <a:spcPct val="35000"/>
            </a:spcAft>
          </a:pPr>
          <a:endParaRPr lang="en-US" sz="2500" kern="1200"/>
        </a:p>
      </dsp:txBody>
      <dsp:txXfrm>
        <a:off x="2484986" y="1520172"/>
        <a:ext cx="283917" cy="354284"/>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r>
              <a:rPr lang="en-US" smtClean="0"/>
              <a:t>Trauma Informed Learning Collaborative</a:t>
            </a:r>
            <a:endParaRPr lang="en-US" dirty="0"/>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r>
              <a:rPr lang="en-US" smtClean="0"/>
              <a:t>September 27 2016</a:t>
            </a:r>
            <a:endParaRPr lang="en-US" dirty="0"/>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r>
              <a:rPr lang="en-US" smtClean="0"/>
              <a:t>Trauma Informed Care for Educators          Train the Trainer 2018-2019</a:t>
            </a:r>
            <a:endParaRPr lang="en-US" dirty="0"/>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33460C24-D28D-4C57-A7D2-4132E80EBA37}" type="slidenum">
              <a:rPr lang="en-US" smtClean="0"/>
              <a:pPr/>
              <a:t>‹#›</a:t>
            </a:fld>
            <a:endParaRPr lang="en-US" dirty="0"/>
          </a:p>
        </p:txBody>
      </p:sp>
    </p:spTree>
    <p:extLst>
      <p:ext uri="{BB962C8B-B14F-4D97-AF65-F5344CB8AC3E}">
        <p14:creationId xmlns:p14="http://schemas.microsoft.com/office/powerpoint/2010/main" val="3724632750"/>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r>
              <a:rPr lang="en-US" smtClean="0"/>
              <a:t>Trauma Informed Learning Collaborative</a:t>
            </a:r>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r>
              <a:rPr lang="en-US" smtClean="0"/>
              <a:t>September 27 2016</a:t>
            </a:r>
            <a:endParaRPr lang="en-US" dirty="0"/>
          </a:p>
        </p:txBody>
      </p:sp>
      <p:sp>
        <p:nvSpPr>
          <p:cNvPr id="4" name="Slide Image Placeholder 3"/>
          <p:cNvSpPr>
            <a:spLocks noGrp="1" noRot="1" noChangeAspect="1"/>
          </p:cNvSpPr>
          <p:nvPr>
            <p:ph type="sldImg" idx="2"/>
          </p:nvPr>
        </p:nvSpPr>
        <p:spPr>
          <a:xfrm>
            <a:off x="1181100" y="929640"/>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657645"/>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r>
              <a:rPr lang="en-US" smtClean="0"/>
              <a:t>Trauma Informed Care for Educators          Train the Trainer 2018-2019</a:t>
            </a:r>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63364B93-563F-40A9-9E14-9AA80973311E}" type="slidenum">
              <a:rPr lang="en-US" smtClean="0"/>
              <a:pPr/>
              <a:t>‹#›</a:t>
            </a:fld>
            <a:endParaRPr lang="en-US" dirty="0"/>
          </a:p>
        </p:txBody>
      </p:sp>
    </p:spTree>
    <p:extLst>
      <p:ext uri="{BB962C8B-B14F-4D97-AF65-F5344CB8AC3E}">
        <p14:creationId xmlns:p14="http://schemas.microsoft.com/office/powerpoint/2010/main" val="2215905266"/>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developingchild.harvard.edu/resources/toxic-stress-derails-healthy-development/" TargetMode="External"/><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vimeo.com/109042767" TargetMode="External"/><Relationship Id="rId2" Type="http://schemas.openxmlformats.org/officeDocument/2006/relationships/slide" Target="../slides/slide43.xml"/><Relationship Id="rId1" Type="http://schemas.openxmlformats.org/officeDocument/2006/relationships/notesMaster" Target="../notesMasters/notesMaster1.xml"/><Relationship Id="rId5" Type="http://schemas.openxmlformats.org/officeDocument/2006/relationships/hyperlink" Target="https://www.youtube.com/watch?v=f-m2YcdMdFw" TargetMode="External"/><Relationship Id="rId4" Type="http://schemas.openxmlformats.org/officeDocument/2006/relationships/hyperlink" Target="https://www.youtube.com/watch?v=gm9CIJ74Oxw" TargetMode="Externa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930275"/>
            <a:ext cx="46482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364B93-563F-40A9-9E14-9AA80973311E}" type="slidenum">
              <a:rPr lang="en-US" smtClean="0"/>
              <a:pPr/>
              <a:t>1</a:t>
            </a:fld>
            <a:endParaRPr lang="en-US" dirty="0"/>
          </a:p>
        </p:txBody>
      </p:sp>
      <p:sp>
        <p:nvSpPr>
          <p:cNvPr id="7" name="Footer Placeholder 6"/>
          <p:cNvSpPr>
            <a:spLocks noGrp="1"/>
          </p:cNvSpPr>
          <p:nvPr>
            <p:ph type="ftr" sz="quarter" idx="13"/>
          </p:nvPr>
        </p:nvSpPr>
        <p:spPr/>
        <p:txBody>
          <a:bodyPr/>
          <a:lstStyle/>
          <a:p>
            <a:r>
              <a:rPr lang="en-US" smtClean="0"/>
              <a:t>Trauma Informed Care for Educators          Train the Trainer 2018-2019</a:t>
            </a:r>
            <a:endParaRPr lang="en-US" dirty="0"/>
          </a:p>
        </p:txBody>
      </p:sp>
    </p:spTree>
    <p:extLst>
      <p:ext uri="{BB962C8B-B14F-4D97-AF65-F5344CB8AC3E}">
        <p14:creationId xmlns:p14="http://schemas.microsoft.com/office/powerpoint/2010/main" val="968927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930275"/>
            <a:ext cx="46482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364B93-563F-40A9-9E14-9AA80973311E}" type="slidenum">
              <a:rPr lang="en-US" smtClean="0"/>
              <a:pPr/>
              <a:t>3</a:t>
            </a:fld>
            <a:endParaRPr lang="en-US" dirty="0"/>
          </a:p>
        </p:txBody>
      </p:sp>
      <p:sp>
        <p:nvSpPr>
          <p:cNvPr id="7" name="Footer Placeholder 6"/>
          <p:cNvSpPr>
            <a:spLocks noGrp="1"/>
          </p:cNvSpPr>
          <p:nvPr>
            <p:ph type="ftr" sz="quarter" idx="13"/>
          </p:nvPr>
        </p:nvSpPr>
        <p:spPr/>
        <p:txBody>
          <a:bodyPr/>
          <a:lstStyle/>
          <a:p>
            <a:r>
              <a:rPr lang="en-US" smtClean="0"/>
              <a:t>Trauma Informed Care for Educators          Train the Trainer 2018-2019</a:t>
            </a:r>
            <a:endParaRPr lang="en-US" dirty="0"/>
          </a:p>
        </p:txBody>
      </p:sp>
    </p:spTree>
    <p:extLst>
      <p:ext uri="{BB962C8B-B14F-4D97-AF65-F5344CB8AC3E}">
        <p14:creationId xmlns:p14="http://schemas.microsoft.com/office/powerpoint/2010/main" val="30608996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36562390" indent="-36121695">
              <a:defRPr>
                <a:solidFill>
                  <a:schemeClr val="tx1"/>
                </a:solidFill>
                <a:latin typeface="Arial" pitchFamily="34" charset="0"/>
                <a:ea typeface="ＭＳ Ｐゴシック" pitchFamily="34" charset="-128"/>
              </a:defRPr>
            </a:lvl2pPr>
            <a:lvl3pPr>
              <a:defRPr>
                <a:solidFill>
                  <a:schemeClr val="tx1"/>
                </a:solidFill>
                <a:latin typeface="Arial" pitchFamily="34" charset="0"/>
                <a:ea typeface="ＭＳ Ｐゴシック" pitchFamily="34" charset="-128"/>
              </a:defRPr>
            </a:lvl3pPr>
            <a:lvl4pPr>
              <a:defRPr>
                <a:solidFill>
                  <a:schemeClr val="tx1"/>
                </a:solidFill>
                <a:latin typeface="Arial" pitchFamily="34" charset="0"/>
                <a:ea typeface="ＭＳ Ｐゴシック" pitchFamily="34" charset="-128"/>
              </a:defRPr>
            </a:lvl4pPr>
            <a:lvl5pPr>
              <a:defRPr>
                <a:solidFill>
                  <a:schemeClr val="tx1"/>
                </a:solidFill>
                <a:latin typeface="Arial" pitchFamily="34" charset="0"/>
                <a:ea typeface="ＭＳ Ｐゴシック" pitchFamily="34" charset="-128"/>
              </a:defRPr>
            </a:lvl5pPr>
            <a:lvl6pPr marL="440695" fontAlgn="base">
              <a:spcBef>
                <a:spcPct val="0"/>
              </a:spcBef>
              <a:spcAft>
                <a:spcPct val="0"/>
              </a:spcAft>
              <a:defRPr>
                <a:solidFill>
                  <a:schemeClr val="tx1"/>
                </a:solidFill>
                <a:latin typeface="Arial" pitchFamily="34" charset="0"/>
                <a:ea typeface="ＭＳ Ｐゴシック" pitchFamily="34" charset="-128"/>
              </a:defRPr>
            </a:lvl6pPr>
            <a:lvl7pPr marL="881390" fontAlgn="base">
              <a:spcBef>
                <a:spcPct val="0"/>
              </a:spcBef>
              <a:spcAft>
                <a:spcPct val="0"/>
              </a:spcAft>
              <a:defRPr>
                <a:solidFill>
                  <a:schemeClr val="tx1"/>
                </a:solidFill>
                <a:latin typeface="Arial" pitchFamily="34" charset="0"/>
                <a:ea typeface="ＭＳ Ｐゴシック" pitchFamily="34" charset="-128"/>
              </a:defRPr>
            </a:lvl7pPr>
            <a:lvl8pPr marL="1322085" fontAlgn="base">
              <a:spcBef>
                <a:spcPct val="0"/>
              </a:spcBef>
              <a:spcAft>
                <a:spcPct val="0"/>
              </a:spcAft>
              <a:defRPr>
                <a:solidFill>
                  <a:schemeClr val="tx1"/>
                </a:solidFill>
                <a:latin typeface="Arial" pitchFamily="34" charset="0"/>
                <a:ea typeface="ＭＳ Ｐゴシック" pitchFamily="34" charset="-128"/>
              </a:defRPr>
            </a:lvl8pPr>
            <a:lvl9pPr marL="1762780" fontAlgn="base">
              <a:spcBef>
                <a:spcPct val="0"/>
              </a:spcBef>
              <a:spcAft>
                <a:spcPct val="0"/>
              </a:spcAft>
              <a:defRPr>
                <a:solidFill>
                  <a:schemeClr val="tx1"/>
                </a:solidFill>
                <a:latin typeface="Arial" pitchFamily="34" charset="0"/>
                <a:ea typeface="ＭＳ Ｐゴシック" pitchFamily="34" charset="-128"/>
              </a:defRPr>
            </a:lvl9pPr>
          </a:lstStyle>
          <a:p>
            <a:fld id="{9EBB095A-69C4-42FD-8D4C-BD4FEFB0C259}" type="slidenum">
              <a:rPr lang="en-US">
                <a:solidFill>
                  <a:prstClr val="black"/>
                </a:solidFill>
                <a:latin typeface="Calibri" pitchFamily="34" charset="0"/>
              </a:rPr>
              <a:pPr/>
              <a:t>4</a:t>
            </a:fld>
            <a:endParaRPr lang="en-US" dirty="0">
              <a:solidFill>
                <a:prstClr val="black"/>
              </a:solidFill>
              <a:latin typeface="Calibri" pitchFamily="34" charset="0"/>
            </a:endParaRPr>
          </a:p>
        </p:txBody>
      </p:sp>
      <p:sp>
        <p:nvSpPr>
          <p:cNvPr id="26627" name="Rectangle 2"/>
          <p:cNvSpPr>
            <a:spLocks noGrp="1" noRot="1" noChangeAspect="1" noChangeArrowheads="1" noTextEdit="1"/>
          </p:cNvSpPr>
          <p:nvPr>
            <p:ph type="sldImg"/>
          </p:nvPr>
        </p:nvSpPr>
        <p:spPr bwMode="auto">
          <a:xfrm>
            <a:off x="1090613" y="147638"/>
            <a:ext cx="46482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8" name="Rectangle 3"/>
          <p:cNvSpPr>
            <a:spLocks noGrp="1" noChangeArrowheads="1"/>
          </p:cNvSpPr>
          <p:nvPr>
            <p:ph type="body" idx="1"/>
          </p:nvPr>
        </p:nvSpPr>
        <p:spPr bwMode="auto">
          <a:xfrm>
            <a:off x="430544" y="3836609"/>
            <a:ext cx="6302970" cy="494332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ts val="602"/>
              </a:spcBef>
              <a:spcAft>
                <a:spcPts val="602"/>
              </a:spcAft>
              <a:buFontTx/>
              <a:buNone/>
            </a:pPr>
            <a:r>
              <a:rPr lang="en-US" b="1" i="1" dirty="0" smtClean="0">
                <a:cs typeface="Arial" pitchFamily="34" charset="0"/>
              </a:rPr>
              <a:t>Key Ideas: </a:t>
            </a:r>
          </a:p>
          <a:p>
            <a:pPr marL="228600" indent="-228600">
              <a:spcBef>
                <a:spcPts val="602"/>
              </a:spcBef>
              <a:spcAft>
                <a:spcPts val="602"/>
              </a:spcAft>
              <a:buFontTx/>
              <a:buAutoNum type="arabicPeriod"/>
            </a:pPr>
            <a:r>
              <a:rPr lang="en-US" b="0" i="0" dirty="0" smtClean="0">
                <a:cs typeface="Arial" pitchFamily="34" charset="0"/>
              </a:rPr>
              <a:t>Training on trauma can be difficult for both the trainer and the participants; you must take</a:t>
            </a:r>
            <a:r>
              <a:rPr lang="en-US" b="0" i="0" baseline="0" dirty="0" smtClean="0">
                <a:cs typeface="Arial" pitchFamily="34" charset="0"/>
              </a:rPr>
              <a:t> care of yourself as a presenter and articulate the potential risk of exposure to your participants</a:t>
            </a:r>
            <a:endParaRPr lang="en-US" b="0" i="0" dirty="0" smtClean="0">
              <a:cs typeface="Arial" pitchFamily="34" charset="0"/>
            </a:endParaRPr>
          </a:p>
          <a:p>
            <a:pPr marL="228600" indent="-228600">
              <a:spcBef>
                <a:spcPts val="602"/>
              </a:spcBef>
              <a:spcAft>
                <a:spcPts val="602"/>
              </a:spcAft>
              <a:buFontTx/>
              <a:buAutoNum type="arabicPeriod" startAt="2"/>
            </a:pPr>
            <a:r>
              <a:rPr lang="en-US" dirty="0" smtClean="0">
                <a:cs typeface="Arial" pitchFamily="34" charset="0"/>
              </a:rPr>
              <a:t>The topics we are going to cover can be disturbing because we will be talking about tragic events that happen to children. This material and our discussion can be emotionally loaded regardless of your own experience. They may remind you of something bad that you saw or experienced at work or in your community. Some images may even remind you of experiences from your own childhood and bring up unexpected emotions or reactions.</a:t>
            </a:r>
          </a:p>
          <a:p>
            <a:pPr marL="228600" marR="0" lvl="0" indent="-228600" algn="l" defTabSz="914400" rtl="0" eaLnBrk="1" fontAlgn="auto" latinLnBrk="0" hangingPunct="1">
              <a:lnSpc>
                <a:spcPct val="100000"/>
              </a:lnSpc>
              <a:spcBef>
                <a:spcPts val="602"/>
              </a:spcBef>
              <a:spcAft>
                <a:spcPts val="602"/>
              </a:spcAft>
              <a:buClrTx/>
              <a:buSzTx/>
              <a:buFontTx/>
              <a:buAutoNum type="arabicPeriod" startAt="3"/>
              <a:tabLst/>
              <a:defRPr/>
            </a:pPr>
            <a:r>
              <a:rPr lang="en-US" dirty="0" smtClean="0">
                <a:cs typeface="Arial" pitchFamily="34" charset="0"/>
              </a:rPr>
              <a:t>It’s important to give people permission to</a:t>
            </a:r>
            <a:r>
              <a:rPr lang="en-US" baseline="0" dirty="0" smtClean="0">
                <a:cs typeface="Arial" pitchFamily="34" charset="0"/>
              </a:rPr>
              <a:t> minimize their exposure.  Tell them m</a:t>
            </a:r>
            <a:r>
              <a:rPr lang="en-US" dirty="0" smtClean="0">
                <a:cs typeface="Arial" pitchFamily="34" charset="0"/>
              </a:rPr>
              <a:t>ost clips are no longer than five minutes.  Please feel free to step out of the room at any time during, or even before, a video clip. </a:t>
            </a:r>
          </a:p>
          <a:p>
            <a:pPr marL="228600" marR="0" lvl="0" indent="-228600" algn="l" defTabSz="914400" rtl="0" eaLnBrk="1" fontAlgn="auto" latinLnBrk="0" hangingPunct="1">
              <a:lnSpc>
                <a:spcPct val="100000"/>
              </a:lnSpc>
              <a:spcBef>
                <a:spcPts val="602"/>
              </a:spcBef>
              <a:spcAft>
                <a:spcPts val="602"/>
              </a:spcAft>
              <a:buClrTx/>
              <a:buSzTx/>
              <a:buFontTx/>
              <a:buAutoNum type="arabicPeriod" startAt="3"/>
              <a:tabLst/>
              <a:defRPr/>
            </a:pPr>
            <a:r>
              <a:rPr lang="en-US" dirty="0" smtClean="0">
                <a:cs typeface="Arial" pitchFamily="34" charset="0"/>
              </a:rPr>
              <a:t>We strongly encourage you to take care of yourself not only during this training but also in your work setting. </a:t>
            </a:r>
          </a:p>
          <a:p>
            <a:pPr marL="228600" marR="0" lvl="0" indent="-228600" algn="l" defTabSz="914400" rtl="0" eaLnBrk="1" fontAlgn="auto" latinLnBrk="0" hangingPunct="1">
              <a:lnSpc>
                <a:spcPct val="100000"/>
              </a:lnSpc>
              <a:spcBef>
                <a:spcPts val="602"/>
              </a:spcBef>
              <a:spcAft>
                <a:spcPts val="602"/>
              </a:spcAft>
              <a:buClrTx/>
              <a:buSzTx/>
              <a:buFontTx/>
              <a:buNone/>
              <a:tabLst/>
              <a:defRPr/>
            </a:pPr>
            <a:r>
              <a:rPr lang="en-US" b="1" i="1" dirty="0" smtClean="0">
                <a:cs typeface="Arial" pitchFamily="34" charset="0"/>
              </a:rPr>
              <a:t>Tip:  </a:t>
            </a:r>
            <a:r>
              <a:rPr lang="en-US" b="0" i="1" dirty="0" smtClean="0">
                <a:cs typeface="Arial" pitchFamily="34" charset="0"/>
              </a:rPr>
              <a:t>It’s</a:t>
            </a:r>
            <a:r>
              <a:rPr lang="en-US" b="0" i="1" baseline="0" dirty="0" smtClean="0">
                <a:cs typeface="Arial" pitchFamily="34" charset="0"/>
              </a:rPr>
              <a:t> always good to model this!</a:t>
            </a:r>
            <a:r>
              <a:rPr lang="en-US" dirty="0" smtClean="0">
                <a:cs typeface="Arial" pitchFamily="34" charset="0"/>
              </a:rPr>
              <a:t/>
            </a:r>
            <a:br>
              <a:rPr lang="en-US" dirty="0" smtClean="0">
                <a:cs typeface="Arial" pitchFamily="34" charset="0"/>
              </a:rPr>
            </a:br>
            <a:endParaRPr lang="en-US" dirty="0" smtClean="0">
              <a:cs typeface="Arial" pitchFamily="34" charset="0"/>
            </a:endParaRPr>
          </a:p>
          <a:p>
            <a:pPr lvl="1">
              <a:spcBef>
                <a:spcPts val="602"/>
              </a:spcBef>
              <a:spcAft>
                <a:spcPts val="602"/>
              </a:spcAft>
              <a:buFontTx/>
              <a:buNone/>
            </a:pPr>
            <a:endParaRPr lang="en-US" dirty="0" smtClean="0">
              <a:cs typeface="Arial" pitchFamily="34" charset="0"/>
            </a:endParaRPr>
          </a:p>
        </p:txBody>
      </p:sp>
      <p:sp>
        <p:nvSpPr>
          <p:cNvPr id="4" name="Footer Placeholder 3"/>
          <p:cNvSpPr>
            <a:spLocks noGrp="1"/>
          </p:cNvSpPr>
          <p:nvPr>
            <p:ph type="ftr" sz="quarter" idx="12"/>
          </p:nvPr>
        </p:nvSpPr>
        <p:spPr/>
        <p:txBody>
          <a:bodyPr/>
          <a:lstStyle/>
          <a:p>
            <a:r>
              <a:rPr lang="en-US" smtClean="0"/>
              <a:t>Trauma Informed Care for Educators          Train the Trainer 2018-2019</a:t>
            </a:r>
            <a:endParaRPr lang="en-US" dirty="0"/>
          </a:p>
        </p:txBody>
      </p:sp>
    </p:spTree>
    <p:extLst>
      <p:ext uri="{BB962C8B-B14F-4D97-AF65-F5344CB8AC3E}">
        <p14:creationId xmlns:p14="http://schemas.microsoft.com/office/powerpoint/2010/main" val="14002552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36562390" indent="-36121695">
              <a:defRPr>
                <a:solidFill>
                  <a:schemeClr val="tx1"/>
                </a:solidFill>
                <a:latin typeface="Arial" pitchFamily="34" charset="0"/>
                <a:ea typeface="ＭＳ Ｐゴシック" pitchFamily="34" charset="-128"/>
              </a:defRPr>
            </a:lvl2pPr>
            <a:lvl3pPr>
              <a:defRPr>
                <a:solidFill>
                  <a:schemeClr val="tx1"/>
                </a:solidFill>
                <a:latin typeface="Arial" pitchFamily="34" charset="0"/>
                <a:ea typeface="ＭＳ Ｐゴシック" pitchFamily="34" charset="-128"/>
              </a:defRPr>
            </a:lvl3pPr>
            <a:lvl4pPr>
              <a:defRPr>
                <a:solidFill>
                  <a:schemeClr val="tx1"/>
                </a:solidFill>
                <a:latin typeface="Arial" pitchFamily="34" charset="0"/>
                <a:ea typeface="ＭＳ Ｐゴシック" pitchFamily="34" charset="-128"/>
              </a:defRPr>
            </a:lvl4pPr>
            <a:lvl5pPr>
              <a:defRPr>
                <a:solidFill>
                  <a:schemeClr val="tx1"/>
                </a:solidFill>
                <a:latin typeface="Arial" pitchFamily="34" charset="0"/>
                <a:ea typeface="ＭＳ Ｐゴシック" pitchFamily="34" charset="-128"/>
              </a:defRPr>
            </a:lvl5pPr>
            <a:lvl6pPr marL="440695" fontAlgn="base">
              <a:spcBef>
                <a:spcPct val="0"/>
              </a:spcBef>
              <a:spcAft>
                <a:spcPct val="0"/>
              </a:spcAft>
              <a:defRPr>
                <a:solidFill>
                  <a:schemeClr val="tx1"/>
                </a:solidFill>
                <a:latin typeface="Arial" pitchFamily="34" charset="0"/>
                <a:ea typeface="ＭＳ Ｐゴシック" pitchFamily="34" charset="-128"/>
              </a:defRPr>
            </a:lvl6pPr>
            <a:lvl7pPr marL="881390" fontAlgn="base">
              <a:spcBef>
                <a:spcPct val="0"/>
              </a:spcBef>
              <a:spcAft>
                <a:spcPct val="0"/>
              </a:spcAft>
              <a:defRPr>
                <a:solidFill>
                  <a:schemeClr val="tx1"/>
                </a:solidFill>
                <a:latin typeface="Arial" pitchFamily="34" charset="0"/>
                <a:ea typeface="ＭＳ Ｐゴシック" pitchFamily="34" charset="-128"/>
              </a:defRPr>
            </a:lvl7pPr>
            <a:lvl8pPr marL="1322085" fontAlgn="base">
              <a:spcBef>
                <a:spcPct val="0"/>
              </a:spcBef>
              <a:spcAft>
                <a:spcPct val="0"/>
              </a:spcAft>
              <a:defRPr>
                <a:solidFill>
                  <a:schemeClr val="tx1"/>
                </a:solidFill>
                <a:latin typeface="Arial" pitchFamily="34" charset="0"/>
                <a:ea typeface="ＭＳ Ｐゴシック" pitchFamily="34" charset="-128"/>
              </a:defRPr>
            </a:lvl8pPr>
            <a:lvl9pPr marL="1762780" fontAlgn="base">
              <a:spcBef>
                <a:spcPct val="0"/>
              </a:spcBef>
              <a:spcAft>
                <a:spcPct val="0"/>
              </a:spcAft>
              <a:defRPr>
                <a:solidFill>
                  <a:schemeClr val="tx1"/>
                </a:solidFill>
                <a:latin typeface="Arial" pitchFamily="34" charset="0"/>
                <a:ea typeface="ＭＳ Ｐゴシック" pitchFamily="34" charset="-128"/>
              </a:defRPr>
            </a:lvl9pPr>
          </a:lstStyle>
          <a:p>
            <a:fld id="{9EBB095A-69C4-42FD-8D4C-BD4FEFB0C259}" type="slidenum">
              <a:rPr lang="en-US">
                <a:solidFill>
                  <a:prstClr val="black"/>
                </a:solidFill>
                <a:latin typeface="Calibri" pitchFamily="34" charset="0"/>
              </a:rPr>
              <a:pPr/>
              <a:t>5</a:t>
            </a:fld>
            <a:endParaRPr lang="en-US" dirty="0">
              <a:solidFill>
                <a:prstClr val="black"/>
              </a:solidFill>
              <a:latin typeface="Calibri" pitchFamily="34" charset="0"/>
            </a:endParaRPr>
          </a:p>
        </p:txBody>
      </p:sp>
      <p:sp>
        <p:nvSpPr>
          <p:cNvPr id="26627" name="Rectangle 2"/>
          <p:cNvSpPr>
            <a:spLocks noGrp="1" noRot="1" noChangeAspect="1" noChangeArrowheads="1" noTextEdit="1"/>
          </p:cNvSpPr>
          <p:nvPr>
            <p:ph type="sldImg"/>
          </p:nvPr>
        </p:nvSpPr>
        <p:spPr bwMode="auto">
          <a:xfrm>
            <a:off x="1090613" y="147638"/>
            <a:ext cx="46482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8" name="Rectangle 3"/>
          <p:cNvSpPr>
            <a:spLocks noGrp="1" noChangeArrowheads="1"/>
          </p:cNvSpPr>
          <p:nvPr>
            <p:ph type="body" idx="1"/>
          </p:nvPr>
        </p:nvSpPr>
        <p:spPr bwMode="auto">
          <a:xfrm>
            <a:off x="430544" y="3836609"/>
            <a:ext cx="6302970" cy="494332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ts val="602"/>
              </a:spcBef>
              <a:spcAft>
                <a:spcPts val="602"/>
              </a:spcAft>
            </a:pPr>
            <a:r>
              <a:rPr lang="en-US" b="1" i="1" dirty="0" smtClean="0">
                <a:cs typeface="Arial" pitchFamily="34" charset="0"/>
              </a:rPr>
              <a:t>Key Ideas:  </a:t>
            </a:r>
          </a:p>
          <a:p>
            <a:pPr marL="228600" indent="-228600">
              <a:spcBef>
                <a:spcPts val="600"/>
              </a:spcBef>
              <a:spcAft>
                <a:spcPts val="600"/>
              </a:spcAft>
              <a:buAutoNum type="arabicPeriod"/>
            </a:pPr>
            <a:r>
              <a:rPr lang="en-US" dirty="0" smtClean="0">
                <a:cs typeface="Arial" pitchFamily="34" charset="0"/>
              </a:rPr>
              <a:t>It starts with </a:t>
            </a:r>
            <a:r>
              <a:rPr lang="en-US" b="1" dirty="0" smtClean="0">
                <a:cs typeface="Arial" pitchFamily="34" charset="0"/>
              </a:rPr>
              <a:t>awareness </a:t>
            </a:r>
            <a:r>
              <a:rPr lang="en-US" dirty="0" smtClean="0">
                <a:cs typeface="Arial" pitchFamily="34" charset="0"/>
              </a:rPr>
              <a:t>– to enable recognition and understanding of the importance of trauma to child development and functioning</a:t>
            </a:r>
          </a:p>
          <a:p>
            <a:pPr marL="228600" indent="-228600">
              <a:spcBef>
                <a:spcPts val="600"/>
              </a:spcBef>
              <a:spcAft>
                <a:spcPts val="600"/>
              </a:spcAft>
              <a:buAutoNum type="arabicPeriod"/>
            </a:pPr>
            <a:r>
              <a:rPr lang="en-US" dirty="0" smtClean="0">
                <a:cs typeface="Arial" pitchFamily="34" charset="0"/>
              </a:rPr>
              <a:t>This understanding must</a:t>
            </a:r>
            <a:r>
              <a:rPr lang="en-US" baseline="0" dirty="0" smtClean="0">
                <a:cs typeface="Arial" pitchFamily="34" charset="0"/>
              </a:rPr>
              <a:t> be infused into </a:t>
            </a:r>
            <a:r>
              <a:rPr lang="en-US" b="1" baseline="0" dirty="0" smtClean="0">
                <a:cs typeface="Arial" pitchFamily="34" charset="0"/>
              </a:rPr>
              <a:t>practice and policy </a:t>
            </a:r>
            <a:r>
              <a:rPr lang="en-US" baseline="0" dirty="0" smtClean="0">
                <a:cs typeface="Arial" pitchFamily="34" charset="0"/>
              </a:rPr>
              <a:t>– how we respond to and support students in our schools should be trauma informed</a:t>
            </a:r>
          </a:p>
          <a:p>
            <a:pPr marL="228600" indent="-228600">
              <a:spcBef>
                <a:spcPts val="600"/>
              </a:spcBef>
              <a:spcAft>
                <a:spcPts val="600"/>
              </a:spcAft>
              <a:buAutoNum type="arabicPeriod"/>
            </a:pPr>
            <a:r>
              <a:rPr lang="en-US" b="1" baseline="0" dirty="0" smtClean="0">
                <a:cs typeface="Arial" pitchFamily="34" charset="0"/>
              </a:rPr>
              <a:t>Collaboration </a:t>
            </a:r>
            <a:r>
              <a:rPr lang="en-US" baseline="0" dirty="0" smtClean="0">
                <a:cs typeface="Arial" pitchFamily="34" charset="0"/>
              </a:rPr>
              <a:t>is imperative to successful trauma informed approaches – these practices need to occur in all areas of the students’ lives</a:t>
            </a:r>
          </a:p>
          <a:p>
            <a:pPr marL="228600" indent="-228600">
              <a:spcBef>
                <a:spcPts val="600"/>
              </a:spcBef>
              <a:spcAft>
                <a:spcPts val="600"/>
              </a:spcAft>
              <a:buAutoNum type="arabicPeriod"/>
            </a:pPr>
            <a:r>
              <a:rPr lang="en-US" baseline="0" dirty="0" err="1" smtClean="0">
                <a:cs typeface="Arial" pitchFamily="34" charset="0"/>
              </a:rPr>
              <a:t>Fallot</a:t>
            </a:r>
            <a:r>
              <a:rPr lang="en-US" baseline="0" dirty="0" smtClean="0">
                <a:cs typeface="Arial" pitchFamily="34" charset="0"/>
              </a:rPr>
              <a:t> &amp; Harris (2009) outlined six domains of trauma informed culture </a:t>
            </a:r>
          </a:p>
          <a:p>
            <a:pPr marL="0" indent="0">
              <a:spcBef>
                <a:spcPts val="600"/>
              </a:spcBef>
              <a:spcAft>
                <a:spcPts val="600"/>
              </a:spcAft>
              <a:buNone/>
            </a:pPr>
            <a:r>
              <a:rPr lang="en-US" b="1" i="1" baseline="0" dirty="0" smtClean="0">
                <a:cs typeface="Arial" pitchFamily="34" charset="0"/>
              </a:rPr>
              <a:t>Looking Forward:   </a:t>
            </a:r>
            <a:r>
              <a:rPr lang="en-US" b="0" i="0" baseline="0" dirty="0" smtClean="0">
                <a:cs typeface="Arial" pitchFamily="34" charset="0"/>
              </a:rPr>
              <a:t>you will revisit this at the end of this module and apply it to how to create a trauma informed school</a:t>
            </a:r>
            <a:endParaRPr lang="en-US" b="1" i="1" dirty="0" smtClean="0">
              <a:cs typeface="Arial" pitchFamily="34" charset="0"/>
            </a:endParaRPr>
          </a:p>
        </p:txBody>
      </p:sp>
      <p:sp>
        <p:nvSpPr>
          <p:cNvPr id="4" name="Footer Placeholder 3"/>
          <p:cNvSpPr>
            <a:spLocks noGrp="1"/>
          </p:cNvSpPr>
          <p:nvPr>
            <p:ph type="ftr" sz="quarter" idx="12"/>
          </p:nvPr>
        </p:nvSpPr>
        <p:spPr/>
        <p:txBody>
          <a:bodyPr/>
          <a:lstStyle/>
          <a:p>
            <a:r>
              <a:rPr lang="en-US" smtClean="0"/>
              <a:t>Trauma Informed Care for Educators          Train the Trainer 2018-2019</a:t>
            </a:r>
            <a:endParaRPr lang="en-US" dirty="0"/>
          </a:p>
        </p:txBody>
      </p:sp>
    </p:spTree>
    <p:extLst>
      <p:ext uri="{BB962C8B-B14F-4D97-AF65-F5344CB8AC3E}">
        <p14:creationId xmlns:p14="http://schemas.microsoft.com/office/powerpoint/2010/main" val="37782096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930275"/>
            <a:ext cx="4648200" cy="3486150"/>
          </a:xfrm>
        </p:spPr>
      </p:sp>
      <p:sp>
        <p:nvSpPr>
          <p:cNvPr id="3" name="Notes Placeholder 2"/>
          <p:cNvSpPr>
            <a:spLocks noGrp="1"/>
          </p:cNvSpPr>
          <p:nvPr>
            <p:ph type="body" idx="1"/>
          </p:nvPr>
        </p:nvSpPr>
        <p:spPr/>
        <p:txBody>
          <a:bodyPr/>
          <a:lstStyle/>
          <a:p>
            <a:r>
              <a:rPr lang="en-US" b="1" dirty="0" smtClean="0"/>
              <a:t>Module Overview:</a:t>
            </a:r>
          </a:p>
          <a:p>
            <a:r>
              <a:rPr lang="en-US" dirty="0" smtClean="0"/>
              <a:t>This module is intended to introduce</a:t>
            </a:r>
            <a:r>
              <a:rPr lang="en-US" baseline="0" dirty="0" smtClean="0"/>
              <a:t> participants to the concepts of trauma and traumatic stress, and to establish the relationship between trauma and learning.  </a:t>
            </a:r>
          </a:p>
          <a:p>
            <a:endParaRPr lang="en-US" baseline="0" dirty="0" smtClean="0"/>
          </a:p>
          <a:p>
            <a:r>
              <a:rPr lang="en-US" b="1" baseline="0" dirty="0" smtClean="0"/>
              <a:t>Important ideas:</a:t>
            </a:r>
          </a:p>
          <a:p>
            <a:pPr marL="171450" indent="-171450">
              <a:buFont typeface="Arial" panose="020B0604020202020204" pitchFamily="34" charset="0"/>
              <a:buChar char="•"/>
            </a:pPr>
            <a:r>
              <a:rPr lang="en-US" baseline="0" dirty="0" smtClean="0"/>
              <a:t>trauma is different from stress or adversity</a:t>
            </a:r>
          </a:p>
          <a:p>
            <a:pPr marL="171450" indent="-171450">
              <a:buFont typeface="Arial" panose="020B0604020202020204" pitchFamily="34" charset="0"/>
              <a:buChar char="•"/>
            </a:pPr>
            <a:r>
              <a:rPr lang="en-US" baseline="0" dirty="0" smtClean="0"/>
              <a:t>trauma can be experienced directly, witnessed or experienced indirectly</a:t>
            </a:r>
          </a:p>
          <a:p>
            <a:pPr marL="171450" indent="-171450">
              <a:buFont typeface="Arial" panose="020B0604020202020204" pitchFamily="34" charset="0"/>
              <a:buChar char="•"/>
            </a:pPr>
            <a:r>
              <a:rPr lang="en-US" baseline="0" dirty="0" smtClean="0"/>
              <a:t>trauma impacts all domains of functioning and may have persistent effects </a:t>
            </a:r>
          </a:p>
          <a:p>
            <a:pPr marL="171450" indent="-171450">
              <a:buFont typeface="Arial" panose="020B0604020202020204" pitchFamily="34" charset="0"/>
              <a:buChar char="•"/>
            </a:pPr>
            <a:r>
              <a:rPr lang="en-US" baseline="0" dirty="0" smtClean="0"/>
              <a:t>trauma may result in overwhelming emotions which may negatively impact behavior</a:t>
            </a:r>
          </a:p>
          <a:p>
            <a:pPr marL="171450" indent="-171450">
              <a:buFont typeface="Arial" panose="020B0604020202020204" pitchFamily="34" charset="0"/>
              <a:buChar char="•"/>
            </a:pPr>
            <a:r>
              <a:rPr lang="en-US" baseline="0" dirty="0" smtClean="0"/>
              <a:t>traumatic stress symptoms may look like symptoms of other childhood disorders; PTSD is not necessary for there to be traumatic stress reactions</a:t>
            </a:r>
          </a:p>
          <a:p>
            <a:pPr marL="171450" indent="-171450">
              <a:buFont typeface="Arial" panose="020B0604020202020204" pitchFamily="34" charset="0"/>
              <a:buChar char="•"/>
            </a:pPr>
            <a:r>
              <a:rPr lang="en-US" baseline="0" dirty="0" smtClean="0"/>
              <a:t>failure to identify traumatic stress risks creating frustration from trying to address symptoms without a trauma framework</a:t>
            </a:r>
          </a:p>
          <a:p>
            <a:pPr marL="171450" indent="-171450">
              <a:buFont typeface="Arial" panose="020B0604020202020204" pitchFamily="34" charset="0"/>
              <a:buChar char="•"/>
            </a:pPr>
            <a:r>
              <a:rPr lang="en-US" baseline="0" dirty="0" smtClean="0"/>
              <a:t>trauma has been shown to negatively impact learning and academic outcomes</a:t>
            </a:r>
          </a:p>
          <a:p>
            <a:pPr marL="171450" indent="-171450">
              <a:buFont typeface="Arial" panose="020B0604020202020204" pitchFamily="34" charset="0"/>
              <a:buChar char="•"/>
            </a:pPr>
            <a:r>
              <a:rPr lang="en-US" baseline="0" dirty="0" smtClean="0"/>
              <a:t>approximately 1 in 4 students has been exposed to trauma – this is something </a:t>
            </a:r>
            <a:r>
              <a:rPr lang="en-US" b="1" i="1" baseline="0" dirty="0" smtClean="0"/>
              <a:t>all </a:t>
            </a:r>
            <a:r>
              <a:rPr lang="en-US" baseline="0" dirty="0" smtClean="0"/>
              <a:t>schools are dealing with whether they choose to be trauma informed or not</a:t>
            </a:r>
          </a:p>
          <a:p>
            <a:endParaRPr lang="en-US" dirty="0"/>
          </a:p>
        </p:txBody>
      </p:sp>
      <p:sp>
        <p:nvSpPr>
          <p:cNvPr id="4" name="Slide Number Placeholder 3"/>
          <p:cNvSpPr>
            <a:spLocks noGrp="1"/>
          </p:cNvSpPr>
          <p:nvPr>
            <p:ph type="sldNum" sz="quarter" idx="10"/>
          </p:nvPr>
        </p:nvSpPr>
        <p:spPr/>
        <p:txBody>
          <a:bodyPr/>
          <a:lstStyle/>
          <a:p>
            <a:fld id="{3D1F3717-7730-4997-B0B9-2BE426967E26}" type="slidenum">
              <a:rPr lang="en-US" smtClean="0">
                <a:solidFill>
                  <a:prstClr val="black"/>
                </a:solidFill>
              </a:rPr>
              <a:pPr/>
              <a:t>6</a:t>
            </a:fld>
            <a:endParaRPr lang="en-US" dirty="0">
              <a:solidFill>
                <a:prstClr val="black"/>
              </a:solidFill>
            </a:endParaRPr>
          </a:p>
        </p:txBody>
      </p:sp>
      <p:sp>
        <p:nvSpPr>
          <p:cNvPr id="7" name="Footer Placeholder 6"/>
          <p:cNvSpPr>
            <a:spLocks noGrp="1"/>
          </p:cNvSpPr>
          <p:nvPr>
            <p:ph type="ftr" sz="quarter" idx="13"/>
          </p:nvPr>
        </p:nvSpPr>
        <p:spPr/>
        <p:txBody>
          <a:bodyPr/>
          <a:lstStyle/>
          <a:p>
            <a:r>
              <a:rPr lang="en-US" smtClean="0"/>
              <a:t>Trauma Informed Care for Educators          Train the Trainer 2018-2019</a:t>
            </a:r>
            <a:endParaRPr lang="en-US" dirty="0"/>
          </a:p>
        </p:txBody>
      </p:sp>
    </p:spTree>
    <p:extLst>
      <p:ext uri="{BB962C8B-B14F-4D97-AF65-F5344CB8AC3E}">
        <p14:creationId xmlns:p14="http://schemas.microsoft.com/office/powerpoint/2010/main" val="813446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36562390" indent="-36121695">
              <a:defRPr>
                <a:solidFill>
                  <a:schemeClr val="tx1"/>
                </a:solidFill>
                <a:latin typeface="Arial" pitchFamily="34" charset="0"/>
                <a:ea typeface="ＭＳ Ｐゴシック" pitchFamily="34" charset="-128"/>
              </a:defRPr>
            </a:lvl2pPr>
            <a:lvl3pPr>
              <a:defRPr>
                <a:solidFill>
                  <a:schemeClr val="tx1"/>
                </a:solidFill>
                <a:latin typeface="Arial" pitchFamily="34" charset="0"/>
                <a:ea typeface="ＭＳ Ｐゴシック" pitchFamily="34" charset="-128"/>
              </a:defRPr>
            </a:lvl3pPr>
            <a:lvl4pPr>
              <a:defRPr>
                <a:solidFill>
                  <a:schemeClr val="tx1"/>
                </a:solidFill>
                <a:latin typeface="Arial" pitchFamily="34" charset="0"/>
                <a:ea typeface="ＭＳ Ｐゴシック" pitchFamily="34" charset="-128"/>
              </a:defRPr>
            </a:lvl4pPr>
            <a:lvl5pPr>
              <a:defRPr>
                <a:solidFill>
                  <a:schemeClr val="tx1"/>
                </a:solidFill>
                <a:latin typeface="Arial" pitchFamily="34" charset="0"/>
                <a:ea typeface="ＭＳ Ｐゴシック" pitchFamily="34" charset="-128"/>
              </a:defRPr>
            </a:lvl5pPr>
            <a:lvl6pPr marL="440695" fontAlgn="base">
              <a:spcBef>
                <a:spcPct val="0"/>
              </a:spcBef>
              <a:spcAft>
                <a:spcPct val="0"/>
              </a:spcAft>
              <a:defRPr>
                <a:solidFill>
                  <a:schemeClr val="tx1"/>
                </a:solidFill>
                <a:latin typeface="Arial" pitchFamily="34" charset="0"/>
                <a:ea typeface="ＭＳ Ｐゴシック" pitchFamily="34" charset="-128"/>
              </a:defRPr>
            </a:lvl6pPr>
            <a:lvl7pPr marL="881390" fontAlgn="base">
              <a:spcBef>
                <a:spcPct val="0"/>
              </a:spcBef>
              <a:spcAft>
                <a:spcPct val="0"/>
              </a:spcAft>
              <a:defRPr>
                <a:solidFill>
                  <a:schemeClr val="tx1"/>
                </a:solidFill>
                <a:latin typeface="Arial" pitchFamily="34" charset="0"/>
                <a:ea typeface="ＭＳ Ｐゴシック" pitchFamily="34" charset="-128"/>
              </a:defRPr>
            </a:lvl7pPr>
            <a:lvl8pPr marL="1322085" fontAlgn="base">
              <a:spcBef>
                <a:spcPct val="0"/>
              </a:spcBef>
              <a:spcAft>
                <a:spcPct val="0"/>
              </a:spcAft>
              <a:defRPr>
                <a:solidFill>
                  <a:schemeClr val="tx1"/>
                </a:solidFill>
                <a:latin typeface="Arial" pitchFamily="34" charset="0"/>
                <a:ea typeface="ＭＳ Ｐゴシック" pitchFamily="34" charset="-128"/>
              </a:defRPr>
            </a:lvl8pPr>
            <a:lvl9pPr marL="1762780" fontAlgn="base">
              <a:spcBef>
                <a:spcPct val="0"/>
              </a:spcBef>
              <a:spcAft>
                <a:spcPct val="0"/>
              </a:spcAft>
              <a:defRPr>
                <a:solidFill>
                  <a:schemeClr val="tx1"/>
                </a:solidFill>
                <a:latin typeface="Arial" pitchFamily="34" charset="0"/>
                <a:ea typeface="ＭＳ Ｐゴシック" pitchFamily="34" charset="-128"/>
              </a:defRPr>
            </a:lvl9pPr>
          </a:lstStyle>
          <a:p>
            <a:fld id="{9EBB095A-69C4-42FD-8D4C-BD4FEFB0C259}" type="slidenum">
              <a:rPr lang="en-US">
                <a:solidFill>
                  <a:prstClr val="black"/>
                </a:solidFill>
                <a:latin typeface="Calibri" pitchFamily="34" charset="0"/>
              </a:rPr>
              <a:pPr/>
              <a:t>7</a:t>
            </a:fld>
            <a:endParaRPr lang="en-US" dirty="0">
              <a:solidFill>
                <a:prstClr val="black"/>
              </a:solidFill>
              <a:latin typeface="Calibri" pitchFamily="34" charset="0"/>
            </a:endParaRPr>
          </a:p>
        </p:txBody>
      </p:sp>
      <p:sp>
        <p:nvSpPr>
          <p:cNvPr id="26627" name="Rectangle 2"/>
          <p:cNvSpPr>
            <a:spLocks noGrp="1" noRot="1" noChangeAspect="1" noChangeArrowheads="1" noTextEdit="1"/>
          </p:cNvSpPr>
          <p:nvPr>
            <p:ph type="sldImg"/>
          </p:nvPr>
        </p:nvSpPr>
        <p:spPr bwMode="auto">
          <a:xfrm>
            <a:off x="1090613" y="147638"/>
            <a:ext cx="46482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8" name="Rectangle 3"/>
          <p:cNvSpPr>
            <a:spLocks noGrp="1" noChangeArrowheads="1"/>
          </p:cNvSpPr>
          <p:nvPr>
            <p:ph type="body" idx="1"/>
          </p:nvPr>
        </p:nvSpPr>
        <p:spPr bwMode="auto">
          <a:xfrm>
            <a:off x="381000" y="3760214"/>
            <a:ext cx="6302970" cy="530758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ts val="602"/>
              </a:spcBef>
              <a:spcAft>
                <a:spcPts val="602"/>
              </a:spcAft>
            </a:pPr>
            <a:r>
              <a:rPr lang="en-US" b="1" i="1" dirty="0" smtClean="0">
                <a:cs typeface="Arial" pitchFamily="34" charset="0"/>
              </a:rPr>
              <a:t>Key Ideas:  </a:t>
            </a:r>
          </a:p>
          <a:p>
            <a:pPr marL="228600" indent="-228600">
              <a:buAutoNum type="arabicPeriod"/>
            </a:pPr>
            <a:r>
              <a:rPr lang="en-US" dirty="0" smtClean="0">
                <a:cs typeface="Arial" pitchFamily="34" charset="0"/>
              </a:rPr>
              <a:t>Trauma is defined by the </a:t>
            </a:r>
            <a:r>
              <a:rPr lang="en-US" b="1" dirty="0" smtClean="0">
                <a:cs typeface="Arial" pitchFamily="34" charset="0"/>
              </a:rPr>
              <a:t>event</a:t>
            </a:r>
            <a:r>
              <a:rPr lang="en-US" b="1" baseline="0" dirty="0" smtClean="0">
                <a:cs typeface="Arial" pitchFamily="34" charset="0"/>
              </a:rPr>
              <a:t> </a:t>
            </a:r>
            <a:r>
              <a:rPr lang="en-US" baseline="0" dirty="0" smtClean="0">
                <a:cs typeface="Arial" pitchFamily="34" charset="0"/>
              </a:rPr>
              <a:t>itself </a:t>
            </a:r>
            <a:r>
              <a:rPr lang="en-US" dirty="0" smtClean="0">
                <a:cs typeface="Arial" pitchFamily="34" charset="0"/>
              </a:rPr>
              <a:t>(actual</a:t>
            </a:r>
            <a:r>
              <a:rPr lang="en-US" baseline="0" dirty="0" smtClean="0">
                <a:cs typeface="Arial" pitchFamily="34" charset="0"/>
              </a:rPr>
              <a:t> or threat of harm, death or sexual violation to self or a loved one) </a:t>
            </a:r>
            <a:r>
              <a:rPr lang="en-US" b="1" i="1" baseline="0" dirty="0" smtClean="0">
                <a:cs typeface="Arial" pitchFamily="34" charset="0"/>
              </a:rPr>
              <a:t>AND </a:t>
            </a:r>
            <a:r>
              <a:rPr lang="en-US" baseline="0" dirty="0" smtClean="0">
                <a:cs typeface="Arial" pitchFamily="34" charset="0"/>
              </a:rPr>
              <a:t>by the </a:t>
            </a:r>
            <a:r>
              <a:rPr lang="en-US" b="1" baseline="0" dirty="0" smtClean="0">
                <a:cs typeface="Arial" pitchFamily="34" charset="0"/>
              </a:rPr>
              <a:t>child’s perception </a:t>
            </a:r>
            <a:r>
              <a:rPr lang="en-US" baseline="0" dirty="0" smtClean="0">
                <a:cs typeface="Arial" pitchFamily="34" charset="0"/>
              </a:rPr>
              <a:t>of that event or threat.  </a:t>
            </a:r>
          </a:p>
          <a:p>
            <a:pPr marL="228600" indent="-228600">
              <a:buAutoNum type="arabicPeriod"/>
            </a:pPr>
            <a:r>
              <a:rPr lang="en-US" baseline="0" dirty="0" smtClean="0">
                <a:cs typeface="Arial" pitchFamily="34" charset="0"/>
              </a:rPr>
              <a:t>Perception may vary by: </a:t>
            </a:r>
          </a:p>
          <a:p>
            <a:pPr marL="685800" lvl="1" indent="-228600">
              <a:buFont typeface="+mj-lt"/>
              <a:buAutoNum type="alphaLcPeriod"/>
            </a:pPr>
            <a:r>
              <a:rPr lang="en-US" baseline="0" dirty="0" smtClean="0">
                <a:cs typeface="Arial" pitchFamily="34" charset="0"/>
              </a:rPr>
              <a:t>Age/ developmental level of child</a:t>
            </a:r>
          </a:p>
          <a:p>
            <a:pPr marL="685800" lvl="1" indent="-228600">
              <a:buFont typeface="+mj-lt"/>
              <a:buAutoNum type="alphaLcPeriod"/>
            </a:pPr>
            <a:r>
              <a:rPr lang="en-US" baseline="0" dirty="0" smtClean="0">
                <a:cs typeface="Arial" pitchFamily="34" charset="0"/>
              </a:rPr>
              <a:t>Past experiences</a:t>
            </a:r>
          </a:p>
          <a:p>
            <a:pPr marL="685800" lvl="1" indent="-228600">
              <a:buFont typeface="+mj-lt"/>
              <a:buAutoNum type="alphaLcPeriod"/>
            </a:pPr>
            <a:r>
              <a:rPr lang="en-US" baseline="0" dirty="0" smtClean="0">
                <a:cs typeface="Arial" pitchFamily="34" charset="0"/>
              </a:rPr>
              <a:t>Context &amp; response from others</a:t>
            </a:r>
          </a:p>
          <a:p>
            <a:pPr marL="228600" indent="-228600">
              <a:buFontTx/>
              <a:buAutoNum type="arabicPeriod"/>
            </a:pPr>
            <a:r>
              <a:rPr lang="en-US" baseline="0" dirty="0" smtClean="0">
                <a:cs typeface="Arial" pitchFamily="34" charset="0"/>
              </a:rPr>
              <a:t>Thus, trauma is a unique experience for each child. For example, a</a:t>
            </a:r>
            <a:r>
              <a:rPr lang="en-US" dirty="0" smtClean="0">
                <a:cs typeface="Arial" pitchFamily="34" charset="0"/>
              </a:rPr>
              <a:t> </a:t>
            </a:r>
            <a:r>
              <a:rPr lang="en-US" dirty="0">
                <a:cs typeface="Arial" pitchFamily="34" charset="0"/>
              </a:rPr>
              <a:t>toddler will perceive some things as threatening that an adolescent will not.  A child with a history of trauma exposure may perceive some things more acutely and as more </a:t>
            </a:r>
            <a:r>
              <a:rPr lang="en-US" dirty="0" smtClean="0">
                <a:cs typeface="Arial" pitchFamily="34" charset="0"/>
              </a:rPr>
              <a:t>threatening, or perhaps more routinely and as less threatening </a:t>
            </a:r>
            <a:r>
              <a:rPr lang="en-US" dirty="0">
                <a:cs typeface="Arial" pitchFamily="34" charset="0"/>
              </a:rPr>
              <a:t>than a peer without prior trauma exposure.  </a:t>
            </a:r>
          </a:p>
          <a:p>
            <a:endParaRPr lang="en-US" baseline="0" dirty="0" smtClean="0">
              <a:cs typeface="Arial" pitchFamily="34" charset="0"/>
            </a:endParaRPr>
          </a:p>
          <a:p>
            <a:r>
              <a:rPr lang="en-US" baseline="0" dirty="0" smtClean="0">
                <a:cs typeface="Arial" pitchFamily="34" charset="0"/>
              </a:rPr>
              <a:t>Trauma includes a range of possible exposure: </a:t>
            </a:r>
          </a:p>
          <a:p>
            <a:pPr marL="228600" indent="-228600">
              <a:buAutoNum type="alphaLcPeriod"/>
            </a:pPr>
            <a:r>
              <a:rPr lang="en-US" baseline="0" dirty="0" smtClean="0">
                <a:cs typeface="Arial" pitchFamily="34" charset="0"/>
              </a:rPr>
              <a:t>child maltreatment (physical, sexual, emotional abuse, neglect), </a:t>
            </a:r>
          </a:p>
          <a:p>
            <a:pPr marL="228600" indent="-228600">
              <a:buAutoNum type="alphaLcPeriod"/>
            </a:pPr>
            <a:r>
              <a:rPr lang="en-US" baseline="0" dirty="0" smtClean="0">
                <a:cs typeface="Arial" pitchFamily="34" charset="0"/>
              </a:rPr>
              <a:t>family violence (domestic violence or abuse of others in the family), </a:t>
            </a:r>
          </a:p>
          <a:p>
            <a:pPr marL="228600" indent="-228600">
              <a:buAutoNum type="alphaLcPeriod"/>
            </a:pPr>
            <a:r>
              <a:rPr lang="en-US" baseline="0" dirty="0" smtClean="0">
                <a:cs typeface="Arial" pitchFamily="34" charset="0"/>
              </a:rPr>
              <a:t>community violence (gang violence, shootings, fights, exposure to drug abuse), </a:t>
            </a:r>
          </a:p>
          <a:p>
            <a:pPr marL="228600" indent="-228600">
              <a:buAutoNum type="alphaLcPeriod"/>
            </a:pPr>
            <a:r>
              <a:rPr lang="en-US" baseline="0" dirty="0" smtClean="0">
                <a:cs typeface="Arial" pitchFamily="34" charset="0"/>
              </a:rPr>
              <a:t>man made violence (war, terrorism, refugee camps, starvation), </a:t>
            </a:r>
          </a:p>
          <a:p>
            <a:pPr marL="228600" indent="-228600">
              <a:buAutoNum type="alphaLcPeriod"/>
            </a:pPr>
            <a:r>
              <a:rPr lang="en-US" baseline="0" dirty="0" smtClean="0">
                <a:cs typeface="Arial" pitchFamily="34" charset="0"/>
              </a:rPr>
              <a:t>accidents (motor vehicle, four wheeler, fires, etc.), </a:t>
            </a:r>
          </a:p>
          <a:p>
            <a:pPr marL="228600" indent="-228600">
              <a:buAutoNum type="alphaLcPeriod"/>
            </a:pPr>
            <a:r>
              <a:rPr lang="en-US" baseline="0" dirty="0" smtClean="0">
                <a:cs typeface="Arial" pitchFamily="34" charset="0"/>
              </a:rPr>
              <a:t>medical procedures or treatments (surgery, being in isolation, etc.) </a:t>
            </a:r>
          </a:p>
          <a:p>
            <a:pPr marL="228600" indent="-228600">
              <a:buAutoNum type="alphaLcPeriod"/>
            </a:pPr>
            <a:r>
              <a:rPr lang="en-US" baseline="0" dirty="0" smtClean="0">
                <a:cs typeface="Arial" pitchFamily="34" charset="0"/>
              </a:rPr>
              <a:t>natural disasters (floods, tornadoes, wildfires, etc.).</a:t>
            </a:r>
          </a:p>
          <a:p>
            <a:endParaRPr lang="en-US" baseline="0" dirty="0" smtClean="0">
              <a:cs typeface="Arial" pitchFamily="34" charset="0"/>
            </a:endParaRPr>
          </a:p>
          <a:p>
            <a:r>
              <a:rPr lang="en-US" baseline="0" dirty="0" smtClean="0">
                <a:cs typeface="Arial" pitchFamily="34" charset="0"/>
              </a:rPr>
              <a:t>Trauma may be: </a:t>
            </a:r>
          </a:p>
          <a:p>
            <a:pPr marL="228600" indent="-228600">
              <a:buAutoNum type="alphaLcPeriod"/>
            </a:pPr>
            <a:r>
              <a:rPr lang="en-US" baseline="0" dirty="0" smtClean="0">
                <a:cs typeface="Arial" pitchFamily="34" charset="0"/>
              </a:rPr>
              <a:t>directly experienced (child maltreatment, being in a fire or car accident), </a:t>
            </a:r>
          </a:p>
          <a:p>
            <a:pPr marL="228600" indent="-228600">
              <a:buAutoNum type="alphaLcPeriod"/>
            </a:pPr>
            <a:r>
              <a:rPr lang="en-US" baseline="0" dirty="0" smtClean="0">
                <a:cs typeface="Arial" pitchFamily="34" charset="0"/>
              </a:rPr>
              <a:t>closely witnessed (domestic violence in the family), </a:t>
            </a:r>
          </a:p>
          <a:p>
            <a:pPr marL="228600" indent="-228600">
              <a:buAutoNum type="alphaLcPeriod"/>
            </a:pPr>
            <a:r>
              <a:rPr lang="en-US" baseline="0" dirty="0" smtClean="0">
                <a:cs typeface="Arial" pitchFamily="34" charset="0"/>
              </a:rPr>
              <a:t>experienced as part of the community (community violence, war), or </a:t>
            </a:r>
          </a:p>
          <a:p>
            <a:pPr marL="228600" indent="-228600">
              <a:buAutoNum type="alphaLcPeriod"/>
            </a:pPr>
            <a:r>
              <a:rPr lang="en-US" baseline="0" dirty="0" smtClean="0">
                <a:cs typeface="Arial" pitchFamily="34" charset="0"/>
              </a:rPr>
              <a:t>experienced in a secondary exposure (someone telling you their trauma, reading their file)</a:t>
            </a:r>
            <a:endParaRPr lang="en-US" dirty="0" smtClean="0">
              <a:cs typeface="Arial" pitchFamily="34" charset="0"/>
            </a:endParaRPr>
          </a:p>
        </p:txBody>
      </p:sp>
      <p:sp>
        <p:nvSpPr>
          <p:cNvPr id="4" name="Footer Placeholder 3"/>
          <p:cNvSpPr>
            <a:spLocks noGrp="1"/>
          </p:cNvSpPr>
          <p:nvPr>
            <p:ph type="ftr" sz="quarter" idx="12"/>
          </p:nvPr>
        </p:nvSpPr>
        <p:spPr/>
        <p:txBody>
          <a:bodyPr/>
          <a:lstStyle/>
          <a:p>
            <a:r>
              <a:rPr lang="en-US" smtClean="0"/>
              <a:t>Trauma Informed Care for Educators          Train the Trainer 2018-2019</a:t>
            </a:r>
            <a:endParaRPr lang="en-US" dirty="0"/>
          </a:p>
        </p:txBody>
      </p:sp>
    </p:spTree>
    <p:extLst>
      <p:ext uri="{BB962C8B-B14F-4D97-AF65-F5344CB8AC3E}">
        <p14:creationId xmlns:p14="http://schemas.microsoft.com/office/powerpoint/2010/main" val="11856793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36562390" indent="-36121695">
              <a:defRPr>
                <a:solidFill>
                  <a:schemeClr val="tx1"/>
                </a:solidFill>
                <a:latin typeface="Arial" pitchFamily="34" charset="0"/>
                <a:ea typeface="ＭＳ Ｐゴシック" pitchFamily="34" charset="-128"/>
              </a:defRPr>
            </a:lvl2pPr>
            <a:lvl3pPr>
              <a:defRPr>
                <a:solidFill>
                  <a:schemeClr val="tx1"/>
                </a:solidFill>
                <a:latin typeface="Arial" pitchFamily="34" charset="0"/>
                <a:ea typeface="ＭＳ Ｐゴシック" pitchFamily="34" charset="-128"/>
              </a:defRPr>
            </a:lvl3pPr>
            <a:lvl4pPr>
              <a:defRPr>
                <a:solidFill>
                  <a:schemeClr val="tx1"/>
                </a:solidFill>
                <a:latin typeface="Arial" pitchFamily="34" charset="0"/>
                <a:ea typeface="ＭＳ Ｐゴシック" pitchFamily="34" charset="-128"/>
              </a:defRPr>
            </a:lvl4pPr>
            <a:lvl5pPr>
              <a:defRPr>
                <a:solidFill>
                  <a:schemeClr val="tx1"/>
                </a:solidFill>
                <a:latin typeface="Arial" pitchFamily="34" charset="0"/>
                <a:ea typeface="ＭＳ Ｐゴシック" pitchFamily="34" charset="-128"/>
              </a:defRPr>
            </a:lvl5pPr>
            <a:lvl6pPr marL="440695" fontAlgn="base">
              <a:spcBef>
                <a:spcPct val="0"/>
              </a:spcBef>
              <a:spcAft>
                <a:spcPct val="0"/>
              </a:spcAft>
              <a:defRPr>
                <a:solidFill>
                  <a:schemeClr val="tx1"/>
                </a:solidFill>
                <a:latin typeface="Arial" pitchFamily="34" charset="0"/>
                <a:ea typeface="ＭＳ Ｐゴシック" pitchFamily="34" charset="-128"/>
              </a:defRPr>
            </a:lvl6pPr>
            <a:lvl7pPr marL="881390" fontAlgn="base">
              <a:spcBef>
                <a:spcPct val="0"/>
              </a:spcBef>
              <a:spcAft>
                <a:spcPct val="0"/>
              </a:spcAft>
              <a:defRPr>
                <a:solidFill>
                  <a:schemeClr val="tx1"/>
                </a:solidFill>
                <a:latin typeface="Arial" pitchFamily="34" charset="0"/>
                <a:ea typeface="ＭＳ Ｐゴシック" pitchFamily="34" charset="-128"/>
              </a:defRPr>
            </a:lvl7pPr>
            <a:lvl8pPr marL="1322085" fontAlgn="base">
              <a:spcBef>
                <a:spcPct val="0"/>
              </a:spcBef>
              <a:spcAft>
                <a:spcPct val="0"/>
              </a:spcAft>
              <a:defRPr>
                <a:solidFill>
                  <a:schemeClr val="tx1"/>
                </a:solidFill>
                <a:latin typeface="Arial" pitchFamily="34" charset="0"/>
                <a:ea typeface="ＭＳ Ｐゴシック" pitchFamily="34" charset="-128"/>
              </a:defRPr>
            </a:lvl8pPr>
            <a:lvl9pPr marL="1762780" fontAlgn="base">
              <a:spcBef>
                <a:spcPct val="0"/>
              </a:spcBef>
              <a:spcAft>
                <a:spcPct val="0"/>
              </a:spcAft>
              <a:defRPr>
                <a:solidFill>
                  <a:schemeClr val="tx1"/>
                </a:solidFill>
                <a:latin typeface="Arial" pitchFamily="34" charset="0"/>
                <a:ea typeface="ＭＳ Ｐゴシック" pitchFamily="34" charset="-128"/>
              </a:defRPr>
            </a:lvl9pPr>
          </a:lstStyle>
          <a:p>
            <a:fld id="{9EBB095A-69C4-42FD-8D4C-BD4FEFB0C259}" type="slidenum">
              <a:rPr lang="en-US">
                <a:solidFill>
                  <a:prstClr val="black"/>
                </a:solidFill>
                <a:latin typeface="Calibri" pitchFamily="34" charset="0"/>
              </a:rPr>
              <a:pPr/>
              <a:t>8</a:t>
            </a:fld>
            <a:endParaRPr lang="en-US" dirty="0">
              <a:solidFill>
                <a:prstClr val="black"/>
              </a:solidFill>
              <a:latin typeface="Calibri" pitchFamily="34" charset="0"/>
            </a:endParaRPr>
          </a:p>
        </p:txBody>
      </p:sp>
      <p:sp>
        <p:nvSpPr>
          <p:cNvPr id="26627" name="Rectangle 2"/>
          <p:cNvSpPr>
            <a:spLocks noGrp="1" noRot="1" noChangeAspect="1" noChangeArrowheads="1" noTextEdit="1"/>
          </p:cNvSpPr>
          <p:nvPr>
            <p:ph type="sldImg"/>
          </p:nvPr>
        </p:nvSpPr>
        <p:spPr bwMode="auto">
          <a:xfrm>
            <a:off x="1090613" y="147638"/>
            <a:ext cx="46482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8" name="Rectangle 3"/>
          <p:cNvSpPr>
            <a:spLocks noGrp="1" noChangeArrowheads="1"/>
          </p:cNvSpPr>
          <p:nvPr>
            <p:ph type="body" idx="1"/>
          </p:nvPr>
        </p:nvSpPr>
        <p:spPr bwMode="auto">
          <a:xfrm>
            <a:off x="430544" y="3836609"/>
            <a:ext cx="6302970" cy="494332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ts val="602"/>
              </a:spcBef>
              <a:spcAft>
                <a:spcPts val="602"/>
              </a:spcAft>
            </a:pPr>
            <a:r>
              <a:rPr lang="en-US" b="1" i="1" dirty="0" smtClean="0">
                <a:cs typeface="Arial" pitchFamily="34" charset="0"/>
              </a:rPr>
              <a:t>Key Idea:  </a:t>
            </a:r>
            <a:r>
              <a:rPr lang="en-US" dirty="0" smtClean="0">
                <a:cs typeface="Arial" pitchFamily="34" charset="0"/>
              </a:rPr>
              <a:t>The effects of childhood events can persist throughout childhood and adolescence</a:t>
            </a:r>
            <a:r>
              <a:rPr lang="en-US" baseline="0" dirty="0" smtClean="0">
                <a:cs typeface="Arial" pitchFamily="34" charset="0"/>
              </a:rPr>
              <a:t> and </a:t>
            </a:r>
            <a:r>
              <a:rPr lang="en-US" dirty="0" smtClean="0">
                <a:cs typeface="Arial" pitchFamily="34" charset="0"/>
              </a:rPr>
              <a:t>well into adulthood and impact all areas of functioning</a:t>
            </a:r>
          </a:p>
        </p:txBody>
      </p:sp>
      <p:sp>
        <p:nvSpPr>
          <p:cNvPr id="4" name="Footer Placeholder 3"/>
          <p:cNvSpPr>
            <a:spLocks noGrp="1"/>
          </p:cNvSpPr>
          <p:nvPr>
            <p:ph type="ftr" sz="quarter" idx="12"/>
          </p:nvPr>
        </p:nvSpPr>
        <p:spPr/>
        <p:txBody>
          <a:bodyPr/>
          <a:lstStyle/>
          <a:p>
            <a:r>
              <a:rPr lang="en-US" smtClean="0"/>
              <a:t>Trauma Informed Care for Educators          Train the Trainer 2018-2019</a:t>
            </a:r>
            <a:endParaRPr lang="en-US" dirty="0"/>
          </a:p>
        </p:txBody>
      </p:sp>
    </p:spTree>
    <p:extLst>
      <p:ext uri="{BB962C8B-B14F-4D97-AF65-F5344CB8AC3E}">
        <p14:creationId xmlns:p14="http://schemas.microsoft.com/office/powerpoint/2010/main" val="38926719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930275"/>
            <a:ext cx="4648200" cy="3486150"/>
          </a:xfrm>
        </p:spPr>
      </p:sp>
      <p:sp>
        <p:nvSpPr>
          <p:cNvPr id="3" name="Notes Placeholder 2"/>
          <p:cNvSpPr>
            <a:spLocks noGrp="1"/>
          </p:cNvSpPr>
          <p:nvPr>
            <p:ph type="body" idx="1"/>
          </p:nvPr>
        </p:nvSpPr>
        <p:spPr/>
        <p:txBody>
          <a:bodyPr/>
          <a:lstStyle/>
          <a:p>
            <a:r>
              <a:rPr lang="en-US" b="1" i="1" dirty="0" smtClean="0"/>
              <a:t>Key Ideas:  </a:t>
            </a:r>
          </a:p>
          <a:p>
            <a:pPr marL="228600" indent="-228600">
              <a:buFont typeface="+mj-lt"/>
              <a:buAutoNum type="arabicPeriod"/>
            </a:pPr>
            <a:r>
              <a:rPr lang="en-US" dirty="0" smtClean="0"/>
              <a:t>even among</a:t>
            </a:r>
            <a:r>
              <a:rPr lang="en-US" baseline="0" dirty="0" smtClean="0"/>
              <a:t> this middle class, educated, white population, typically not thought of as high risk for trauma exposure, ACE and trauma exposure was notable</a:t>
            </a:r>
          </a:p>
          <a:p>
            <a:pPr marL="228600" indent="-228600">
              <a:buFont typeface="+mj-lt"/>
              <a:buAutoNum type="arabicPeriod"/>
            </a:pPr>
            <a:r>
              <a:rPr lang="en-US" baseline="0" dirty="0" smtClean="0"/>
              <a:t>ACEs are inter-related:  having one ACE increases the risk of having more</a:t>
            </a:r>
            <a:endParaRPr lang="en-US" dirty="0"/>
          </a:p>
        </p:txBody>
      </p:sp>
      <p:sp>
        <p:nvSpPr>
          <p:cNvPr id="6" name="Slide Number Placeholder 5"/>
          <p:cNvSpPr>
            <a:spLocks noGrp="1"/>
          </p:cNvSpPr>
          <p:nvPr>
            <p:ph type="sldNum" sz="quarter" idx="12"/>
          </p:nvPr>
        </p:nvSpPr>
        <p:spPr/>
        <p:txBody>
          <a:bodyPr/>
          <a:lstStyle/>
          <a:p>
            <a:fld id="{63364B93-563F-40A9-9E14-9AA80973311E}" type="slidenum">
              <a:rPr lang="en-US" smtClean="0"/>
              <a:pPr/>
              <a:t>10</a:t>
            </a:fld>
            <a:endParaRPr lang="en-US" dirty="0"/>
          </a:p>
        </p:txBody>
      </p:sp>
      <p:sp>
        <p:nvSpPr>
          <p:cNvPr id="7" name="Footer Placeholder 6"/>
          <p:cNvSpPr>
            <a:spLocks noGrp="1"/>
          </p:cNvSpPr>
          <p:nvPr>
            <p:ph type="ftr" sz="quarter" idx="13"/>
          </p:nvPr>
        </p:nvSpPr>
        <p:spPr/>
        <p:txBody>
          <a:bodyPr/>
          <a:lstStyle/>
          <a:p>
            <a:r>
              <a:rPr lang="en-US" smtClean="0"/>
              <a:t>Trauma Informed Care for Educators          Train the Trainer 2018-2019</a:t>
            </a:r>
            <a:endParaRPr lang="en-US" dirty="0"/>
          </a:p>
        </p:txBody>
      </p:sp>
    </p:spTree>
    <p:extLst>
      <p:ext uri="{BB962C8B-B14F-4D97-AF65-F5344CB8AC3E}">
        <p14:creationId xmlns:p14="http://schemas.microsoft.com/office/powerpoint/2010/main" val="33762978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Slide Image Placeholder 1"/>
          <p:cNvSpPr>
            <a:spLocks noGrp="1" noRot="1" noChangeAspect="1" noTextEdit="1"/>
          </p:cNvSpPr>
          <p:nvPr>
            <p:ph type="sldImg"/>
          </p:nvPr>
        </p:nvSpPr>
        <p:spPr>
          <a:xfrm>
            <a:off x="1181100" y="930275"/>
            <a:ext cx="4648200" cy="3486150"/>
          </a:xfrm>
          <a:ln/>
        </p:spPr>
      </p:sp>
      <p:sp>
        <p:nvSpPr>
          <p:cNvPr id="95234" name="Notes Placeholder 2"/>
          <p:cNvSpPr>
            <a:spLocks noGrp="1"/>
          </p:cNvSpPr>
          <p:nvPr>
            <p:ph type="body" idx="1"/>
          </p:nvPr>
        </p:nvSpPr>
        <p:spPr>
          <a:xfrm>
            <a:off x="701040" y="4657644"/>
            <a:ext cx="5608320" cy="4172323"/>
          </a:xfrm>
          <a:noFill/>
        </p:spPr>
        <p:txBody>
          <a:bodyPr/>
          <a:lstStyle/>
          <a:p>
            <a:pPr eaLnBrk="1" hangingPunct="1"/>
            <a:r>
              <a:rPr lang="en-US" b="1" i="1" dirty="0" smtClean="0">
                <a:cs typeface="Arial" pitchFamily="34" charset="0"/>
              </a:rPr>
              <a:t>Key Ideas:</a:t>
            </a:r>
          </a:p>
          <a:p>
            <a:pPr marL="228600" indent="-228600" eaLnBrk="1" hangingPunct="1">
              <a:buFont typeface="+mj-lt"/>
              <a:buAutoNum type="arabicPeriod"/>
            </a:pPr>
            <a:r>
              <a:rPr lang="en-US" b="0" i="0" baseline="0" dirty="0" smtClean="0">
                <a:cs typeface="Arial" pitchFamily="34" charset="0"/>
              </a:rPr>
              <a:t>Adverse experiences in childhood have a </a:t>
            </a:r>
            <a:r>
              <a:rPr lang="en-US" b="1" i="0" baseline="0" dirty="0" smtClean="0">
                <a:cs typeface="Arial" pitchFamily="34" charset="0"/>
              </a:rPr>
              <a:t>negative long term effect </a:t>
            </a:r>
            <a:r>
              <a:rPr lang="en-US" b="0" i="0" baseline="0" dirty="0" smtClean="0">
                <a:cs typeface="Arial" pitchFamily="34" charset="0"/>
              </a:rPr>
              <a:t>on development and physical and social functioning</a:t>
            </a:r>
          </a:p>
          <a:p>
            <a:pPr marL="685800" lvl="1" indent="-228600" eaLnBrk="1" hangingPunct="1">
              <a:buFont typeface="+mj-lt"/>
              <a:buAutoNum type="alphaLcPeriod"/>
            </a:pPr>
            <a:r>
              <a:rPr lang="en-US" b="0" i="0" baseline="0" dirty="0" smtClean="0">
                <a:cs typeface="Arial" pitchFamily="34" charset="0"/>
              </a:rPr>
              <a:t>the adverse experience initially impacts child development by impacting brain development (which we will talk more about), altering social functioning and opportunities, and increasing exposure and vulnerability to health risks</a:t>
            </a:r>
          </a:p>
          <a:p>
            <a:pPr marL="685800" lvl="1" indent="-228600" eaLnBrk="1" hangingPunct="1">
              <a:buFont typeface="+mj-lt"/>
              <a:buAutoNum type="alphaLcPeriod"/>
            </a:pPr>
            <a:r>
              <a:rPr lang="en-US" b="0" i="0" baseline="0" dirty="0" smtClean="0">
                <a:cs typeface="Arial" pitchFamily="34" charset="0"/>
              </a:rPr>
              <a:t>this then leads to longer term consequences for functioning in all realms: behavioral, cognitive, social, and emotional as well as physical health and well-being. </a:t>
            </a:r>
          </a:p>
          <a:p>
            <a:pPr marL="228600" indent="-228600" eaLnBrk="1" hangingPunct="1">
              <a:buFont typeface="+mj-lt"/>
              <a:buAutoNum type="alphaLcPeriod"/>
            </a:pPr>
            <a:endParaRPr lang="en-US" b="0" i="0" baseline="0" dirty="0" smtClean="0">
              <a:cs typeface="Arial" pitchFamily="34" charset="0"/>
            </a:endParaRPr>
          </a:p>
          <a:p>
            <a:pPr marL="0" indent="0" eaLnBrk="1" hangingPunct="1">
              <a:buFont typeface="+mj-lt"/>
              <a:buNone/>
            </a:pPr>
            <a:r>
              <a:rPr lang="en-US" b="0" i="0" baseline="0" dirty="0" smtClean="0">
                <a:cs typeface="Arial" pitchFamily="34" charset="0"/>
              </a:rPr>
              <a:t>2.   There is a </a:t>
            </a:r>
            <a:r>
              <a:rPr lang="en-US" b="1" i="0" baseline="0" dirty="0" smtClean="0">
                <a:cs typeface="Arial" pitchFamily="34" charset="0"/>
              </a:rPr>
              <a:t>dose response</a:t>
            </a:r>
            <a:r>
              <a:rPr lang="en-US" b="0" i="0" baseline="0" dirty="0" smtClean="0">
                <a:cs typeface="Arial" pitchFamily="34" charset="0"/>
              </a:rPr>
              <a:t>:</a:t>
            </a:r>
          </a:p>
          <a:p>
            <a:pPr marL="685800" lvl="1" indent="-228600" eaLnBrk="1" hangingPunct="1">
              <a:buFont typeface="+mj-lt"/>
              <a:buAutoNum type="alphaLcPeriod"/>
            </a:pPr>
            <a:r>
              <a:rPr lang="en-US" b="0" i="0" baseline="0" dirty="0" smtClean="0">
                <a:cs typeface="Arial" pitchFamily="34" charset="0"/>
              </a:rPr>
              <a:t>rates of suicide attempts have been found to increase by the number of ACEs reported; this is especially true for suicide attempts in childhood and adolescence: having 4 or more ACEs increased the rate of child/adolescent suicide attempt 12-fold; having 7 or more increased it 50-fold (</a:t>
            </a:r>
            <a:r>
              <a:rPr lang="en-US" b="0" i="0" baseline="0" dirty="0" err="1" smtClean="0">
                <a:cs typeface="Arial" pitchFamily="34" charset="0"/>
              </a:rPr>
              <a:t>Dube</a:t>
            </a:r>
            <a:r>
              <a:rPr lang="en-US" b="0" i="0" baseline="0" dirty="0" smtClean="0">
                <a:cs typeface="Arial" pitchFamily="34" charset="0"/>
              </a:rPr>
              <a:t>, </a:t>
            </a:r>
            <a:r>
              <a:rPr lang="en-US" b="0" i="0" baseline="0" dirty="0" err="1" smtClean="0">
                <a:cs typeface="Arial" pitchFamily="34" charset="0"/>
              </a:rPr>
              <a:t>Anda</a:t>
            </a:r>
            <a:r>
              <a:rPr lang="en-US" b="0" i="0" baseline="0" dirty="0" smtClean="0">
                <a:cs typeface="Arial" pitchFamily="34" charset="0"/>
              </a:rPr>
              <a:t>, </a:t>
            </a:r>
            <a:r>
              <a:rPr lang="en-US" b="0" i="0" baseline="0" dirty="0" err="1" smtClean="0">
                <a:cs typeface="Arial" pitchFamily="34" charset="0"/>
              </a:rPr>
              <a:t>Felitti</a:t>
            </a:r>
            <a:r>
              <a:rPr lang="en-US" b="0" i="0" baseline="0" dirty="0" smtClean="0">
                <a:cs typeface="Arial" pitchFamily="34" charset="0"/>
              </a:rPr>
              <a:t>, Chapman, Williamson &amp; Giles, 2001).</a:t>
            </a:r>
          </a:p>
          <a:p>
            <a:pPr marL="685800" lvl="1" indent="-228600" eaLnBrk="1" hangingPunct="1">
              <a:buFont typeface="+mj-lt"/>
              <a:buAutoNum type="alphaLcPeriod"/>
            </a:pPr>
            <a:r>
              <a:rPr lang="en-US" b="0" i="0" baseline="0" dirty="0" smtClean="0">
                <a:ea typeface="ＭＳ Ｐゴシック"/>
                <a:cs typeface="Arial" pitchFamily="34" charset="0"/>
              </a:rPr>
              <a:t>rates of depression increase as the number of ACES increase</a:t>
            </a:r>
          </a:p>
          <a:p>
            <a:pPr marL="685800" lvl="1" indent="-228600" eaLnBrk="1" hangingPunct="1">
              <a:buFont typeface="+mj-lt"/>
              <a:buAutoNum type="alphaLcPeriod"/>
            </a:pPr>
            <a:r>
              <a:rPr lang="en-US" b="0" i="0" baseline="0" dirty="0" smtClean="0">
                <a:ea typeface="ＭＳ Ｐゴシック"/>
                <a:cs typeface="Arial" pitchFamily="34" charset="0"/>
              </a:rPr>
              <a:t>initiation of sexual activity, teen pregnancy and teen paternity all increase with increasing ACES</a:t>
            </a:r>
          </a:p>
          <a:p>
            <a:pPr eaLnBrk="1" hangingPunct="1"/>
            <a:endParaRPr lang="en-US" b="0" i="0" dirty="0" smtClean="0">
              <a:ea typeface="ＭＳ Ｐゴシック"/>
              <a:cs typeface="ＭＳ Ｐゴシック"/>
            </a:endParaRPr>
          </a:p>
          <a:p>
            <a:pPr marL="228600" indent="-228600" eaLnBrk="1" hangingPunct="1">
              <a:buAutoNum type="arabicPeriod" startAt="3"/>
            </a:pPr>
            <a:r>
              <a:rPr lang="en-US" b="0" i="0" dirty="0" smtClean="0">
                <a:ea typeface="ＭＳ Ｐゴシック"/>
                <a:cs typeface="ＭＳ Ｐゴシック"/>
              </a:rPr>
              <a:t>FOUR</a:t>
            </a:r>
            <a:r>
              <a:rPr lang="en-US" b="0" i="0" baseline="0" dirty="0" smtClean="0">
                <a:ea typeface="ＭＳ Ｐゴシック"/>
                <a:cs typeface="ＭＳ Ｐゴシック"/>
              </a:rPr>
              <a:t> is the critical number:  at 4 ACES risk seem to increase notably</a:t>
            </a:r>
          </a:p>
        </p:txBody>
      </p:sp>
      <p:sp>
        <p:nvSpPr>
          <p:cNvPr id="95235" name="Slide Number Placeholder 3"/>
          <p:cNvSpPr>
            <a:spLocks noGrp="1"/>
          </p:cNvSpPr>
          <p:nvPr>
            <p:ph type="sldNum" sz="quarter" idx="5"/>
          </p:nvPr>
        </p:nvSpPr>
        <p:spPr>
          <a:noFill/>
          <a:ln>
            <a:miter lim="800000"/>
            <a:headEnd/>
            <a:tailEnd/>
          </a:ln>
        </p:spPr>
        <p:txBody>
          <a:bodyPr/>
          <a:lstStyle/>
          <a:p>
            <a:fld id="{E5ADAF23-91CB-4A1B-9DF9-ACD3F0465E00}" type="slidenum">
              <a:rPr lang="en-US" smtClean="0">
                <a:latin typeface="Arial" charset="0"/>
                <a:ea typeface="ＭＳ Ｐゴシック"/>
                <a:cs typeface="Arial" charset="0"/>
              </a:rPr>
              <a:pPr/>
              <a:t>11</a:t>
            </a:fld>
            <a:endParaRPr lang="en-US" smtClean="0">
              <a:latin typeface="Arial" charset="0"/>
              <a:ea typeface="ＭＳ Ｐゴシック"/>
              <a:cs typeface="Arial" charset="0"/>
            </a:endParaRPr>
          </a:p>
        </p:txBody>
      </p:sp>
      <p:sp>
        <p:nvSpPr>
          <p:cNvPr id="2" name="Footer Placeholder 1"/>
          <p:cNvSpPr>
            <a:spLocks noGrp="1"/>
          </p:cNvSpPr>
          <p:nvPr>
            <p:ph type="ftr" sz="quarter" idx="10"/>
          </p:nvPr>
        </p:nvSpPr>
        <p:spPr/>
        <p:txBody>
          <a:bodyPr/>
          <a:lstStyle/>
          <a:p>
            <a:r>
              <a:rPr lang="en-US" dirty="0" smtClean="0"/>
              <a:t>Trauma Informed Care for Educators          Train the Trainer 2018-2019</a:t>
            </a:r>
            <a:endParaRPr lang="en-US" dirty="0"/>
          </a:p>
        </p:txBody>
      </p:sp>
    </p:spTree>
    <p:extLst>
      <p:ext uri="{BB962C8B-B14F-4D97-AF65-F5344CB8AC3E}">
        <p14:creationId xmlns:p14="http://schemas.microsoft.com/office/powerpoint/2010/main" val="833008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930275"/>
            <a:ext cx="4648200" cy="3486150"/>
          </a:xfrm>
        </p:spPr>
      </p:sp>
      <p:sp>
        <p:nvSpPr>
          <p:cNvPr id="3" name="Notes Placeholder 2"/>
          <p:cNvSpPr>
            <a:spLocks noGrp="1"/>
          </p:cNvSpPr>
          <p:nvPr>
            <p:ph type="body" idx="1"/>
          </p:nvPr>
        </p:nvSpPr>
        <p:spPr/>
        <p:txBody>
          <a:bodyPr/>
          <a:lstStyle/>
          <a:p>
            <a:r>
              <a:rPr lang="en-US" b="1" i="1" dirty="0" smtClean="0">
                <a:cs typeface="Arial" pitchFamily="34" charset="0"/>
              </a:rPr>
              <a:t>Key Ideas:</a:t>
            </a:r>
            <a:r>
              <a:rPr lang="en-US" b="1" i="1" baseline="0" dirty="0" smtClean="0">
                <a:cs typeface="Arial" pitchFamily="34" charset="0"/>
              </a:rPr>
              <a:t> </a:t>
            </a:r>
          </a:p>
          <a:p>
            <a:endParaRPr lang="en-US" b="1" i="1" baseline="0" dirty="0" smtClean="0">
              <a:cs typeface="Arial" pitchFamily="34" charset="0"/>
            </a:endParaRPr>
          </a:p>
          <a:p>
            <a:pPr marL="228600" indent="-228600">
              <a:buAutoNum type="arabicPeriod"/>
            </a:pPr>
            <a:r>
              <a:rPr lang="en-US" b="0" i="0" baseline="0" dirty="0" smtClean="0">
                <a:cs typeface="Arial" pitchFamily="34" charset="0"/>
              </a:rPr>
              <a:t>The cumulative impact of adversity in childhood over time can lead to </a:t>
            </a:r>
            <a:r>
              <a:rPr lang="en-US" dirty="0" smtClean="0"/>
              <a:t>behaviors</a:t>
            </a:r>
            <a:r>
              <a:rPr lang="en-US" baseline="0" dirty="0" smtClean="0"/>
              <a:t> resulting from the negative developmental impact of adversity, which actually lead to more disease and disability and, in those people with 6 or more ACEs, earlier death.  </a:t>
            </a:r>
          </a:p>
          <a:p>
            <a:pPr marL="228600" indent="-228600">
              <a:buAutoNum type="arabicPeriod"/>
            </a:pPr>
            <a:endParaRPr lang="en-US" baseline="0" dirty="0" smtClean="0"/>
          </a:p>
          <a:p>
            <a:pPr marL="228600" indent="-228600">
              <a:buAutoNum type="arabicPeriod"/>
            </a:pPr>
            <a:r>
              <a:rPr lang="en-US" baseline="0" dirty="0" smtClean="0"/>
              <a:t>The adoption of risky behaviors is a result of disruptions in neurodevelopment which, in turn, negatively impact social, emotional and cognitive functioning.</a:t>
            </a:r>
          </a:p>
          <a:p>
            <a:pPr marL="228600" indent="-228600">
              <a:buAutoNum type="arabicPeriod"/>
            </a:pPr>
            <a:endParaRPr lang="en-US" baseline="0" dirty="0" smtClean="0"/>
          </a:p>
          <a:p>
            <a:pPr marL="228600" indent="-228600">
              <a:buAutoNum type="arabicPeriod"/>
            </a:pPr>
            <a:r>
              <a:rPr lang="en-US" baseline="0" dirty="0" smtClean="0"/>
              <a:t>Imagine the benefit of being able to interrupt this process at the bottom of the pyramid. </a:t>
            </a:r>
            <a:endParaRPr lang="en-US" dirty="0"/>
          </a:p>
        </p:txBody>
      </p:sp>
      <p:sp>
        <p:nvSpPr>
          <p:cNvPr id="6" name="Slide Number Placeholder 5"/>
          <p:cNvSpPr>
            <a:spLocks noGrp="1"/>
          </p:cNvSpPr>
          <p:nvPr>
            <p:ph type="sldNum" sz="quarter" idx="12"/>
          </p:nvPr>
        </p:nvSpPr>
        <p:spPr/>
        <p:txBody>
          <a:bodyPr/>
          <a:lstStyle/>
          <a:p>
            <a:fld id="{63364B93-563F-40A9-9E14-9AA80973311E}" type="slidenum">
              <a:rPr lang="en-US" smtClean="0"/>
              <a:pPr/>
              <a:t>12</a:t>
            </a:fld>
            <a:endParaRPr lang="en-US" dirty="0"/>
          </a:p>
        </p:txBody>
      </p:sp>
      <p:sp>
        <p:nvSpPr>
          <p:cNvPr id="7" name="Footer Placeholder 6"/>
          <p:cNvSpPr>
            <a:spLocks noGrp="1"/>
          </p:cNvSpPr>
          <p:nvPr>
            <p:ph type="ftr" sz="quarter" idx="13"/>
          </p:nvPr>
        </p:nvSpPr>
        <p:spPr/>
        <p:txBody>
          <a:bodyPr/>
          <a:lstStyle/>
          <a:p>
            <a:r>
              <a:rPr lang="en-US" smtClean="0"/>
              <a:t>Trauma Informed Care for Educators          Train the Trainer 2018-2019</a:t>
            </a:r>
            <a:endParaRPr lang="en-US" dirty="0"/>
          </a:p>
        </p:txBody>
      </p:sp>
    </p:spTree>
    <p:extLst>
      <p:ext uri="{BB962C8B-B14F-4D97-AF65-F5344CB8AC3E}">
        <p14:creationId xmlns:p14="http://schemas.microsoft.com/office/powerpoint/2010/main" val="12624054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36562390" indent="-36121695">
              <a:defRPr>
                <a:solidFill>
                  <a:schemeClr val="tx1"/>
                </a:solidFill>
                <a:latin typeface="Arial" pitchFamily="34" charset="0"/>
                <a:ea typeface="ＭＳ Ｐゴシック" pitchFamily="34" charset="-128"/>
              </a:defRPr>
            </a:lvl2pPr>
            <a:lvl3pPr>
              <a:defRPr>
                <a:solidFill>
                  <a:schemeClr val="tx1"/>
                </a:solidFill>
                <a:latin typeface="Arial" pitchFamily="34" charset="0"/>
                <a:ea typeface="ＭＳ Ｐゴシック" pitchFamily="34" charset="-128"/>
              </a:defRPr>
            </a:lvl3pPr>
            <a:lvl4pPr>
              <a:defRPr>
                <a:solidFill>
                  <a:schemeClr val="tx1"/>
                </a:solidFill>
                <a:latin typeface="Arial" pitchFamily="34" charset="0"/>
                <a:ea typeface="ＭＳ Ｐゴシック" pitchFamily="34" charset="-128"/>
              </a:defRPr>
            </a:lvl4pPr>
            <a:lvl5pPr>
              <a:defRPr>
                <a:solidFill>
                  <a:schemeClr val="tx1"/>
                </a:solidFill>
                <a:latin typeface="Arial" pitchFamily="34" charset="0"/>
                <a:ea typeface="ＭＳ Ｐゴシック" pitchFamily="34" charset="-128"/>
              </a:defRPr>
            </a:lvl5pPr>
            <a:lvl6pPr marL="440695" fontAlgn="base">
              <a:spcBef>
                <a:spcPct val="0"/>
              </a:spcBef>
              <a:spcAft>
                <a:spcPct val="0"/>
              </a:spcAft>
              <a:defRPr>
                <a:solidFill>
                  <a:schemeClr val="tx1"/>
                </a:solidFill>
                <a:latin typeface="Arial" pitchFamily="34" charset="0"/>
                <a:ea typeface="ＭＳ Ｐゴシック" pitchFamily="34" charset="-128"/>
              </a:defRPr>
            </a:lvl6pPr>
            <a:lvl7pPr marL="881390" fontAlgn="base">
              <a:spcBef>
                <a:spcPct val="0"/>
              </a:spcBef>
              <a:spcAft>
                <a:spcPct val="0"/>
              </a:spcAft>
              <a:defRPr>
                <a:solidFill>
                  <a:schemeClr val="tx1"/>
                </a:solidFill>
                <a:latin typeface="Arial" pitchFamily="34" charset="0"/>
                <a:ea typeface="ＭＳ Ｐゴシック" pitchFamily="34" charset="-128"/>
              </a:defRPr>
            </a:lvl7pPr>
            <a:lvl8pPr marL="1322085" fontAlgn="base">
              <a:spcBef>
                <a:spcPct val="0"/>
              </a:spcBef>
              <a:spcAft>
                <a:spcPct val="0"/>
              </a:spcAft>
              <a:defRPr>
                <a:solidFill>
                  <a:schemeClr val="tx1"/>
                </a:solidFill>
                <a:latin typeface="Arial" pitchFamily="34" charset="0"/>
                <a:ea typeface="ＭＳ Ｐゴシック" pitchFamily="34" charset="-128"/>
              </a:defRPr>
            </a:lvl8pPr>
            <a:lvl9pPr marL="1762780" fontAlgn="base">
              <a:spcBef>
                <a:spcPct val="0"/>
              </a:spcBef>
              <a:spcAft>
                <a:spcPct val="0"/>
              </a:spcAft>
              <a:defRPr>
                <a:solidFill>
                  <a:schemeClr val="tx1"/>
                </a:solidFill>
                <a:latin typeface="Arial" pitchFamily="34" charset="0"/>
                <a:ea typeface="ＭＳ Ｐゴシック" pitchFamily="34" charset="-128"/>
              </a:defRPr>
            </a:lvl9pPr>
          </a:lstStyle>
          <a:p>
            <a:fld id="{9EBB095A-69C4-42FD-8D4C-BD4FEFB0C259}" type="slidenum">
              <a:rPr lang="en-US">
                <a:solidFill>
                  <a:prstClr val="black"/>
                </a:solidFill>
                <a:latin typeface="Calibri" pitchFamily="34" charset="0"/>
              </a:rPr>
              <a:pPr/>
              <a:t>13</a:t>
            </a:fld>
            <a:endParaRPr lang="en-US" dirty="0">
              <a:solidFill>
                <a:prstClr val="black"/>
              </a:solidFill>
              <a:latin typeface="Calibri" pitchFamily="34" charset="0"/>
            </a:endParaRPr>
          </a:p>
        </p:txBody>
      </p:sp>
      <p:sp>
        <p:nvSpPr>
          <p:cNvPr id="26627" name="Rectangle 2"/>
          <p:cNvSpPr>
            <a:spLocks noGrp="1" noRot="1" noChangeAspect="1" noChangeArrowheads="1" noTextEdit="1"/>
          </p:cNvSpPr>
          <p:nvPr>
            <p:ph type="sldImg"/>
          </p:nvPr>
        </p:nvSpPr>
        <p:spPr bwMode="auto">
          <a:xfrm>
            <a:off x="1090613" y="147638"/>
            <a:ext cx="46482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8" name="Rectangle 3"/>
          <p:cNvSpPr>
            <a:spLocks noGrp="1" noChangeArrowheads="1"/>
          </p:cNvSpPr>
          <p:nvPr>
            <p:ph type="body" idx="1"/>
          </p:nvPr>
        </p:nvSpPr>
        <p:spPr bwMode="auto">
          <a:xfrm>
            <a:off x="430544" y="3836609"/>
            <a:ext cx="6302970" cy="494332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ts val="602"/>
              </a:spcBef>
              <a:spcAft>
                <a:spcPts val="602"/>
              </a:spcAft>
            </a:pPr>
            <a:r>
              <a:rPr lang="en-US" b="1" i="1" dirty="0" smtClean="0">
                <a:cs typeface="Arial" pitchFamily="34" charset="0"/>
              </a:rPr>
              <a:t>Key Ideas: </a:t>
            </a:r>
          </a:p>
          <a:p>
            <a:pPr marL="228600" indent="-228600">
              <a:spcBef>
                <a:spcPts val="602"/>
              </a:spcBef>
              <a:spcAft>
                <a:spcPts val="602"/>
              </a:spcAft>
              <a:buFont typeface="+mj-lt"/>
              <a:buAutoNum type="arabicPeriod"/>
            </a:pPr>
            <a:r>
              <a:rPr lang="en-US" b="0" i="0" dirty="0" smtClean="0">
                <a:cs typeface="Arial" pitchFamily="34" charset="0"/>
              </a:rPr>
              <a:t>Just</a:t>
            </a:r>
            <a:r>
              <a:rPr lang="en-US" b="0" i="0" baseline="0" dirty="0" smtClean="0">
                <a:cs typeface="Arial" pitchFamily="34" charset="0"/>
              </a:rPr>
              <a:t> as there are different types of trauma, t</a:t>
            </a:r>
            <a:r>
              <a:rPr lang="en-US" b="0" i="0" dirty="0" smtClean="0">
                <a:cs typeface="Arial" pitchFamily="34" charset="0"/>
              </a:rPr>
              <a:t>here are different types of trauma exposure.  The different types</a:t>
            </a:r>
            <a:r>
              <a:rPr lang="en-US" b="0" i="0" baseline="0" dirty="0" smtClean="0">
                <a:cs typeface="Arial" pitchFamily="34" charset="0"/>
              </a:rPr>
              <a:t> of exposure can influence the traumatic stress response.  Chronic and complex trauma are more likely to lead to traumatic stress, although acute can, especially if there are ripple effects from the acute event (e.g. a natural disaster that causes the child to have to move, lose contact with family and peers, change schools, etc.).</a:t>
            </a:r>
          </a:p>
          <a:p>
            <a:pPr marL="228600" indent="-228600">
              <a:spcBef>
                <a:spcPts val="602"/>
              </a:spcBef>
              <a:spcAft>
                <a:spcPts val="602"/>
              </a:spcAft>
              <a:buFont typeface="+mj-lt"/>
              <a:buAutoNum type="arabicPeriod"/>
            </a:pPr>
            <a:r>
              <a:rPr lang="en-US" b="0" i="0" baseline="0" dirty="0" smtClean="0">
                <a:cs typeface="Arial" pitchFamily="34" charset="0"/>
              </a:rPr>
              <a:t>Complex trauma is often described as a profound betrayal of a significant caretaking relationship which shifts all aspects of the child’s perspective on and relationship to the self, others and the world.  </a:t>
            </a:r>
            <a:endParaRPr lang="en-US" dirty="0" smtClean="0">
              <a:cs typeface="Arial" pitchFamily="34" charset="0"/>
            </a:endParaRPr>
          </a:p>
        </p:txBody>
      </p:sp>
      <p:sp>
        <p:nvSpPr>
          <p:cNvPr id="4" name="Footer Placeholder 3"/>
          <p:cNvSpPr>
            <a:spLocks noGrp="1"/>
          </p:cNvSpPr>
          <p:nvPr>
            <p:ph type="ftr" sz="quarter" idx="12"/>
          </p:nvPr>
        </p:nvSpPr>
        <p:spPr/>
        <p:txBody>
          <a:bodyPr/>
          <a:lstStyle/>
          <a:p>
            <a:r>
              <a:rPr lang="en-US" smtClean="0"/>
              <a:t>Trauma Informed Care for Educators          Train the Trainer 2018-2019</a:t>
            </a:r>
            <a:endParaRPr lang="en-US" dirty="0"/>
          </a:p>
        </p:txBody>
      </p:sp>
    </p:spTree>
    <p:extLst>
      <p:ext uri="{BB962C8B-B14F-4D97-AF65-F5344CB8AC3E}">
        <p14:creationId xmlns:p14="http://schemas.microsoft.com/office/powerpoint/2010/main" val="3005070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36562390" indent="-36121695">
              <a:defRPr>
                <a:solidFill>
                  <a:schemeClr val="tx1"/>
                </a:solidFill>
                <a:latin typeface="Arial" pitchFamily="34" charset="0"/>
                <a:ea typeface="ＭＳ Ｐゴシック" pitchFamily="34" charset="-128"/>
              </a:defRPr>
            </a:lvl2pPr>
            <a:lvl3pPr>
              <a:defRPr>
                <a:solidFill>
                  <a:schemeClr val="tx1"/>
                </a:solidFill>
                <a:latin typeface="Arial" pitchFamily="34" charset="0"/>
                <a:ea typeface="ＭＳ Ｐゴシック" pitchFamily="34" charset="-128"/>
              </a:defRPr>
            </a:lvl3pPr>
            <a:lvl4pPr>
              <a:defRPr>
                <a:solidFill>
                  <a:schemeClr val="tx1"/>
                </a:solidFill>
                <a:latin typeface="Arial" pitchFamily="34" charset="0"/>
                <a:ea typeface="ＭＳ Ｐゴシック" pitchFamily="34" charset="-128"/>
              </a:defRPr>
            </a:lvl4pPr>
            <a:lvl5pPr>
              <a:defRPr>
                <a:solidFill>
                  <a:schemeClr val="tx1"/>
                </a:solidFill>
                <a:latin typeface="Arial" pitchFamily="34" charset="0"/>
                <a:ea typeface="ＭＳ Ｐゴシック" pitchFamily="34" charset="-128"/>
              </a:defRPr>
            </a:lvl5pPr>
            <a:lvl6pPr marL="440695" fontAlgn="base">
              <a:spcBef>
                <a:spcPct val="0"/>
              </a:spcBef>
              <a:spcAft>
                <a:spcPct val="0"/>
              </a:spcAft>
              <a:defRPr>
                <a:solidFill>
                  <a:schemeClr val="tx1"/>
                </a:solidFill>
                <a:latin typeface="Arial" pitchFamily="34" charset="0"/>
                <a:ea typeface="ＭＳ Ｐゴシック" pitchFamily="34" charset="-128"/>
              </a:defRPr>
            </a:lvl6pPr>
            <a:lvl7pPr marL="881390" fontAlgn="base">
              <a:spcBef>
                <a:spcPct val="0"/>
              </a:spcBef>
              <a:spcAft>
                <a:spcPct val="0"/>
              </a:spcAft>
              <a:defRPr>
                <a:solidFill>
                  <a:schemeClr val="tx1"/>
                </a:solidFill>
                <a:latin typeface="Arial" pitchFamily="34" charset="0"/>
                <a:ea typeface="ＭＳ Ｐゴシック" pitchFamily="34" charset="-128"/>
              </a:defRPr>
            </a:lvl7pPr>
            <a:lvl8pPr marL="1322085" fontAlgn="base">
              <a:spcBef>
                <a:spcPct val="0"/>
              </a:spcBef>
              <a:spcAft>
                <a:spcPct val="0"/>
              </a:spcAft>
              <a:defRPr>
                <a:solidFill>
                  <a:schemeClr val="tx1"/>
                </a:solidFill>
                <a:latin typeface="Arial" pitchFamily="34" charset="0"/>
                <a:ea typeface="ＭＳ Ｐゴシック" pitchFamily="34" charset="-128"/>
              </a:defRPr>
            </a:lvl8pPr>
            <a:lvl9pPr marL="1762780" fontAlgn="base">
              <a:spcBef>
                <a:spcPct val="0"/>
              </a:spcBef>
              <a:spcAft>
                <a:spcPct val="0"/>
              </a:spcAft>
              <a:defRPr>
                <a:solidFill>
                  <a:schemeClr val="tx1"/>
                </a:solidFill>
                <a:latin typeface="Arial" pitchFamily="34" charset="0"/>
                <a:ea typeface="ＭＳ Ｐゴシック" pitchFamily="34" charset="-128"/>
              </a:defRPr>
            </a:lvl9pPr>
          </a:lstStyle>
          <a:p>
            <a:fld id="{9EBB095A-69C4-42FD-8D4C-BD4FEFB0C259}" type="slidenum">
              <a:rPr lang="en-US">
                <a:solidFill>
                  <a:prstClr val="black"/>
                </a:solidFill>
                <a:latin typeface="Calibri" pitchFamily="34" charset="0"/>
              </a:rPr>
              <a:pPr/>
              <a:t>14</a:t>
            </a:fld>
            <a:endParaRPr lang="en-US" dirty="0">
              <a:solidFill>
                <a:prstClr val="black"/>
              </a:solidFill>
              <a:latin typeface="Calibri" pitchFamily="34" charset="0"/>
            </a:endParaRPr>
          </a:p>
        </p:txBody>
      </p:sp>
      <p:sp>
        <p:nvSpPr>
          <p:cNvPr id="26627" name="Rectangle 2"/>
          <p:cNvSpPr>
            <a:spLocks noGrp="1" noRot="1" noChangeAspect="1" noChangeArrowheads="1" noTextEdit="1"/>
          </p:cNvSpPr>
          <p:nvPr>
            <p:ph type="sldImg"/>
          </p:nvPr>
        </p:nvSpPr>
        <p:spPr bwMode="auto">
          <a:xfrm>
            <a:off x="1090613" y="147638"/>
            <a:ext cx="46482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8" name="Rectangle 3"/>
          <p:cNvSpPr>
            <a:spLocks noGrp="1" noChangeArrowheads="1"/>
          </p:cNvSpPr>
          <p:nvPr>
            <p:ph type="body" idx="1"/>
          </p:nvPr>
        </p:nvSpPr>
        <p:spPr bwMode="auto">
          <a:xfrm>
            <a:off x="533400" y="4114800"/>
            <a:ext cx="6096000" cy="437742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base"/>
            <a:r>
              <a:rPr lang="en-US" b="1" i="1" dirty="0" smtClean="0">
                <a:cs typeface="Arial" pitchFamily="34" charset="0"/>
              </a:rPr>
              <a:t>Key ideas:  </a:t>
            </a:r>
            <a:r>
              <a:rPr lang="en-US" dirty="0" smtClean="0">
                <a:cs typeface="Arial" pitchFamily="34" charset="0"/>
              </a:rPr>
              <a:t>Neglect is the most common form of child maltreatment; the majority of children in out-of-home care in Kentucky are white; we are serving more children now than ever</a:t>
            </a:r>
            <a:r>
              <a:rPr lang="en-US" baseline="0" dirty="0" smtClean="0">
                <a:cs typeface="Arial" pitchFamily="34" charset="0"/>
              </a:rPr>
              <a:t> before</a:t>
            </a:r>
            <a:r>
              <a:rPr lang="en-US" dirty="0" smtClean="0">
                <a:cs typeface="Arial" pitchFamily="34" charset="0"/>
              </a:rPr>
              <a:t>.</a:t>
            </a:r>
          </a:p>
          <a:p>
            <a:pPr fontAlgn="base"/>
            <a:r>
              <a:rPr lang="en-US" dirty="0" smtClean="0">
                <a:cs typeface="Arial" pitchFamily="34" charset="0"/>
              </a:rPr>
              <a:t> </a:t>
            </a:r>
          </a:p>
          <a:p>
            <a:pPr fontAlgn="base"/>
            <a:r>
              <a:rPr lang="en-US" dirty="0" smtClean="0">
                <a:cs typeface="Arial" pitchFamily="34" charset="0"/>
              </a:rPr>
              <a:t>These statistics should be updated </a:t>
            </a:r>
            <a:r>
              <a:rPr lang="en-US" baseline="0" dirty="0" smtClean="0">
                <a:cs typeface="Arial" pitchFamily="34" charset="0"/>
              </a:rPr>
              <a:t>before each presentation.  Data r</a:t>
            </a:r>
            <a:r>
              <a:rPr lang="en-US" dirty="0" smtClean="0">
                <a:cs typeface="Arial" pitchFamily="34" charset="0"/>
              </a:rPr>
              <a:t>esources include: </a:t>
            </a:r>
          </a:p>
          <a:p>
            <a:pPr marL="228600" indent="-228600" fontAlgn="base">
              <a:buAutoNum type="arabicPeriod"/>
            </a:pPr>
            <a:r>
              <a:rPr lang="en-US" dirty="0" smtClean="0">
                <a:cs typeface="Arial" pitchFamily="34" charset="0"/>
              </a:rPr>
              <a:t>National Child Traumatic Stress Network (NCTSN)</a:t>
            </a:r>
          </a:p>
          <a:p>
            <a:pPr marL="228600" indent="-228600" fontAlgn="base">
              <a:buAutoNum type="arabicPeriod"/>
            </a:pPr>
            <a:r>
              <a:rPr lang="en-US" dirty="0" smtClean="0">
                <a:cs typeface="Arial" pitchFamily="34" charset="0"/>
              </a:rPr>
              <a:t>Cabinet</a:t>
            </a:r>
            <a:r>
              <a:rPr lang="en-US" baseline="0" dirty="0" smtClean="0">
                <a:cs typeface="Arial" pitchFamily="34" charset="0"/>
              </a:rPr>
              <a:t> for Health and Family Services, Department for Community Based Services</a:t>
            </a:r>
          </a:p>
          <a:p>
            <a:pPr marL="228600" marR="0" lvl="0" indent="-228600" algn="l" defTabSz="914400" rtl="0" eaLnBrk="1" fontAlgn="base" latinLnBrk="0" hangingPunct="1">
              <a:lnSpc>
                <a:spcPct val="100000"/>
              </a:lnSpc>
              <a:spcBef>
                <a:spcPts val="0"/>
              </a:spcBef>
              <a:spcAft>
                <a:spcPts val="0"/>
              </a:spcAft>
              <a:buClrTx/>
              <a:buSzTx/>
              <a:buFontTx/>
              <a:buAutoNum type="arabicPeriod"/>
              <a:tabLst/>
              <a:defRPr/>
            </a:pPr>
            <a:r>
              <a:rPr lang="en-US" dirty="0" smtClean="0">
                <a:cs typeface="Arial" pitchFamily="34" charset="0"/>
              </a:rPr>
              <a:t>Prevent Child Abuse Kentucky (PCA-KY)</a:t>
            </a:r>
          </a:p>
          <a:p>
            <a:pPr marL="228600" indent="-228600" fontAlgn="base">
              <a:buAutoNum type="arabicPeriod"/>
            </a:pPr>
            <a:r>
              <a:rPr lang="en-US" baseline="0" dirty="0" smtClean="0">
                <a:cs typeface="Arial" pitchFamily="34" charset="0"/>
              </a:rPr>
              <a:t>Child Welfare League of America </a:t>
            </a:r>
          </a:p>
          <a:p>
            <a:pPr marL="228600" indent="-228600" fontAlgn="base">
              <a:buAutoNum type="arabicPeriod"/>
            </a:pPr>
            <a:r>
              <a:rPr lang="en-US" baseline="0" dirty="0" smtClean="0">
                <a:cs typeface="Arial" pitchFamily="34" charset="0"/>
              </a:rPr>
              <a:t>Kids Count, from the Casey Foundation, accessed through Kentucky Youth Advocates (KYA)</a:t>
            </a:r>
            <a:endParaRPr lang="en-US" dirty="0" smtClean="0">
              <a:cs typeface="Arial" pitchFamily="34" charset="0"/>
            </a:endParaRPr>
          </a:p>
          <a:p>
            <a:pPr fontAlgn="base"/>
            <a:endParaRPr lang="en-US" dirty="0" smtClean="0">
              <a:cs typeface="Arial" pitchFamily="34" charset="0"/>
            </a:endParaRPr>
          </a:p>
          <a:p>
            <a:pPr fontAlgn="base"/>
            <a:r>
              <a:rPr lang="en-US" dirty="0" smtClean="0">
                <a:cs typeface="Arial" pitchFamily="34" charset="0"/>
              </a:rPr>
              <a:t>See Slide 17 Notes page for additional stats from NCTSN  </a:t>
            </a:r>
          </a:p>
        </p:txBody>
      </p:sp>
      <p:sp>
        <p:nvSpPr>
          <p:cNvPr id="4" name="Footer Placeholder 3"/>
          <p:cNvSpPr>
            <a:spLocks noGrp="1"/>
          </p:cNvSpPr>
          <p:nvPr>
            <p:ph type="ftr" sz="quarter" idx="12"/>
          </p:nvPr>
        </p:nvSpPr>
        <p:spPr/>
        <p:txBody>
          <a:bodyPr/>
          <a:lstStyle/>
          <a:p>
            <a:r>
              <a:rPr lang="en-US" smtClean="0"/>
              <a:t>Trauma Informed Care for Educators          Train the Trainer 2018-2019</a:t>
            </a:r>
            <a:endParaRPr lang="en-US" dirty="0"/>
          </a:p>
        </p:txBody>
      </p:sp>
    </p:spTree>
    <p:extLst>
      <p:ext uri="{BB962C8B-B14F-4D97-AF65-F5344CB8AC3E}">
        <p14:creationId xmlns:p14="http://schemas.microsoft.com/office/powerpoint/2010/main" val="42015770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36562390" indent="-36121695">
              <a:defRPr>
                <a:solidFill>
                  <a:schemeClr val="tx1"/>
                </a:solidFill>
                <a:latin typeface="Arial" pitchFamily="34" charset="0"/>
                <a:ea typeface="ＭＳ Ｐゴシック" pitchFamily="34" charset="-128"/>
              </a:defRPr>
            </a:lvl2pPr>
            <a:lvl3pPr>
              <a:defRPr>
                <a:solidFill>
                  <a:schemeClr val="tx1"/>
                </a:solidFill>
                <a:latin typeface="Arial" pitchFamily="34" charset="0"/>
                <a:ea typeface="ＭＳ Ｐゴシック" pitchFamily="34" charset="-128"/>
              </a:defRPr>
            </a:lvl3pPr>
            <a:lvl4pPr>
              <a:defRPr>
                <a:solidFill>
                  <a:schemeClr val="tx1"/>
                </a:solidFill>
                <a:latin typeface="Arial" pitchFamily="34" charset="0"/>
                <a:ea typeface="ＭＳ Ｐゴシック" pitchFamily="34" charset="-128"/>
              </a:defRPr>
            </a:lvl4pPr>
            <a:lvl5pPr>
              <a:defRPr>
                <a:solidFill>
                  <a:schemeClr val="tx1"/>
                </a:solidFill>
                <a:latin typeface="Arial" pitchFamily="34" charset="0"/>
                <a:ea typeface="ＭＳ Ｐゴシック" pitchFamily="34" charset="-128"/>
              </a:defRPr>
            </a:lvl5pPr>
            <a:lvl6pPr marL="440695" fontAlgn="base">
              <a:spcBef>
                <a:spcPct val="0"/>
              </a:spcBef>
              <a:spcAft>
                <a:spcPct val="0"/>
              </a:spcAft>
              <a:defRPr>
                <a:solidFill>
                  <a:schemeClr val="tx1"/>
                </a:solidFill>
                <a:latin typeface="Arial" pitchFamily="34" charset="0"/>
                <a:ea typeface="ＭＳ Ｐゴシック" pitchFamily="34" charset="-128"/>
              </a:defRPr>
            </a:lvl6pPr>
            <a:lvl7pPr marL="881390" fontAlgn="base">
              <a:spcBef>
                <a:spcPct val="0"/>
              </a:spcBef>
              <a:spcAft>
                <a:spcPct val="0"/>
              </a:spcAft>
              <a:defRPr>
                <a:solidFill>
                  <a:schemeClr val="tx1"/>
                </a:solidFill>
                <a:latin typeface="Arial" pitchFamily="34" charset="0"/>
                <a:ea typeface="ＭＳ Ｐゴシック" pitchFamily="34" charset="-128"/>
              </a:defRPr>
            </a:lvl7pPr>
            <a:lvl8pPr marL="1322085" fontAlgn="base">
              <a:spcBef>
                <a:spcPct val="0"/>
              </a:spcBef>
              <a:spcAft>
                <a:spcPct val="0"/>
              </a:spcAft>
              <a:defRPr>
                <a:solidFill>
                  <a:schemeClr val="tx1"/>
                </a:solidFill>
                <a:latin typeface="Arial" pitchFamily="34" charset="0"/>
                <a:ea typeface="ＭＳ Ｐゴシック" pitchFamily="34" charset="-128"/>
              </a:defRPr>
            </a:lvl8pPr>
            <a:lvl9pPr marL="1762780" fontAlgn="base">
              <a:spcBef>
                <a:spcPct val="0"/>
              </a:spcBef>
              <a:spcAft>
                <a:spcPct val="0"/>
              </a:spcAft>
              <a:defRPr>
                <a:solidFill>
                  <a:schemeClr val="tx1"/>
                </a:solidFill>
                <a:latin typeface="Arial" pitchFamily="34" charset="0"/>
                <a:ea typeface="ＭＳ Ｐゴシック" pitchFamily="34" charset="-128"/>
              </a:defRPr>
            </a:lvl9pPr>
          </a:lstStyle>
          <a:p>
            <a:fld id="{9EBB095A-69C4-42FD-8D4C-BD4FEFB0C259}" type="slidenum">
              <a:rPr lang="en-US">
                <a:solidFill>
                  <a:prstClr val="black"/>
                </a:solidFill>
                <a:latin typeface="Calibri" pitchFamily="34" charset="0"/>
              </a:rPr>
              <a:pPr/>
              <a:t>15</a:t>
            </a:fld>
            <a:endParaRPr lang="en-US" dirty="0">
              <a:solidFill>
                <a:prstClr val="black"/>
              </a:solidFill>
              <a:latin typeface="Calibri" pitchFamily="34" charset="0"/>
            </a:endParaRPr>
          </a:p>
        </p:txBody>
      </p:sp>
      <p:sp>
        <p:nvSpPr>
          <p:cNvPr id="26627" name="Rectangle 2"/>
          <p:cNvSpPr>
            <a:spLocks noGrp="1" noRot="1" noChangeAspect="1" noChangeArrowheads="1" noTextEdit="1"/>
          </p:cNvSpPr>
          <p:nvPr>
            <p:ph type="sldImg"/>
          </p:nvPr>
        </p:nvSpPr>
        <p:spPr bwMode="auto">
          <a:xfrm>
            <a:off x="1090613" y="147638"/>
            <a:ext cx="46482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8" name="Rectangle 3"/>
          <p:cNvSpPr>
            <a:spLocks noGrp="1" noChangeArrowheads="1"/>
          </p:cNvSpPr>
          <p:nvPr>
            <p:ph type="body" idx="1"/>
          </p:nvPr>
        </p:nvSpPr>
        <p:spPr bwMode="auto">
          <a:xfrm>
            <a:off x="430544" y="3836609"/>
            <a:ext cx="6302970" cy="494332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ts val="602"/>
              </a:spcBef>
              <a:spcAft>
                <a:spcPts val="602"/>
              </a:spcAft>
            </a:pPr>
            <a:r>
              <a:rPr lang="en-US" sz="1200" b="1" i="1" dirty="0" smtClean="0"/>
              <a:t>Key Idea:  </a:t>
            </a:r>
            <a:r>
              <a:rPr lang="en-US" sz="1200" dirty="0" smtClean="0"/>
              <a:t>Trauma may influence many areas of functioning and development; this is particularly true of complex</a:t>
            </a:r>
            <a:r>
              <a:rPr lang="en-US" sz="1200" baseline="0" dirty="0" smtClean="0"/>
              <a:t> trauma which is likely to impact most if not all of these domains.  </a:t>
            </a:r>
            <a:endParaRPr lang="en-US" dirty="0" smtClean="0">
              <a:latin typeface="Arial" pitchFamily="34" charset="0"/>
              <a:cs typeface="Arial" pitchFamily="34" charset="0"/>
            </a:endParaRPr>
          </a:p>
        </p:txBody>
      </p:sp>
      <p:sp>
        <p:nvSpPr>
          <p:cNvPr id="4" name="Footer Placeholder 3"/>
          <p:cNvSpPr>
            <a:spLocks noGrp="1"/>
          </p:cNvSpPr>
          <p:nvPr>
            <p:ph type="ftr" sz="quarter" idx="12"/>
          </p:nvPr>
        </p:nvSpPr>
        <p:spPr/>
        <p:txBody>
          <a:bodyPr/>
          <a:lstStyle/>
          <a:p>
            <a:r>
              <a:rPr lang="en-US" smtClean="0"/>
              <a:t>Trauma Informed Care for Educators          Train the Trainer 2018-2019</a:t>
            </a:r>
            <a:endParaRPr lang="en-US" dirty="0"/>
          </a:p>
        </p:txBody>
      </p:sp>
    </p:spTree>
    <p:extLst>
      <p:ext uri="{BB962C8B-B14F-4D97-AF65-F5344CB8AC3E}">
        <p14:creationId xmlns:p14="http://schemas.microsoft.com/office/powerpoint/2010/main" val="4337581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36562390" indent="-36121695">
              <a:defRPr>
                <a:solidFill>
                  <a:schemeClr val="tx1"/>
                </a:solidFill>
                <a:latin typeface="Arial" pitchFamily="34" charset="0"/>
                <a:ea typeface="ＭＳ Ｐゴシック" pitchFamily="34" charset="-128"/>
              </a:defRPr>
            </a:lvl2pPr>
            <a:lvl3pPr>
              <a:defRPr>
                <a:solidFill>
                  <a:schemeClr val="tx1"/>
                </a:solidFill>
                <a:latin typeface="Arial" pitchFamily="34" charset="0"/>
                <a:ea typeface="ＭＳ Ｐゴシック" pitchFamily="34" charset="-128"/>
              </a:defRPr>
            </a:lvl3pPr>
            <a:lvl4pPr>
              <a:defRPr>
                <a:solidFill>
                  <a:schemeClr val="tx1"/>
                </a:solidFill>
                <a:latin typeface="Arial" pitchFamily="34" charset="0"/>
                <a:ea typeface="ＭＳ Ｐゴシック" pitchFamily="34" charset="-128"/>
              </a:defRPr>
            </a:lvl4pPr>
            <a:lvl5pPr>
              <a:defRPr>
                <a:solidFill>
                  <a:schemeClr val="tx1"/>
                </a:solidFill>
                <a:latin typeface="Arial" pitchFamily="34" charset="0"/>
                <a:ea typeface="ＭＳ Ｐゴシック" pitchFamily="34" charset="-128"/>
              </a:defRPr>
            </a:lvl5pPr>
            <a:lvl6pPr marL="440695" fontAlgn="base">
              <a:spcBef>
                <a:spcPct val="0"/>
              </a:spcBef>
              <a:spcAft>
                <a:spcPct val="0"/>
              </a:spcAft>
              <a:defRPr>
                <a:solidFill>
                  <a:schemeClr val="tx1"/>
                </a:solidFill>
                <a:latin typeface="Arial" pitchFamily="34" charset="0"/>
                <a:ea typeface="ＭＳ Ｐゴシック" pitchFamily="34" charset="-128"/>
              </a:defRPr>
            </a:lvl6pPr>
            <a:lvl7pPr marL="881390" fontAlgn="base">
              <a:spcBef>
                <a:spcPct val="0"/>
              </a:spcBef>
              <a:spcAft>
                <a:spcPct val="0"/>
              </a:spcAft>
              <a:defRPr>
                <a:solidFill>
                  <a:schemeClr val="tx1"/>
                </a:solidFill>
                <a:latin typeface="Arial" pitchFamily="34" charset="0"/>
                <a:ea typeface="ＭＳ Ｐゴシック" pitchFamily="34" charset="-128"/>
              </a:defRPr>
            </a:lvl7pPr>
            <a:lvl8pPr marL="1322085" fontAlgn="base">
              <a:spcBef>
                <a:spcPct val="0"/>
              </a:spcBef>
              <a:spcAft>
                <a:spcPct val="0"/>
              </a:spcAft>
              <a:defRPr>
                <a:solidFill>
                  <a:schemeClr val="tx1"/>
                </a:solidFill>
                <a:latin typeface="Arial" pitchFamily="34" charset="0"/>
                <a:ea typeface="ＭＳ Ｐゴシック" pitchFamily="34" charset="-128"/>
              </a:defRPr>
            </a:lvl8pPr>
            <a:lvl9pPr marL="1762780" fontAlgn="base">
              <a:spcBef>
                <a:spcPct val="0"/>
              </a:spcBef>
              <a:spcAft>
                <a:spcPct val="0"/>
              </a:spcAft>
              <a:defRPr>
                <a:solidFill>
                  <a:schemeClr val="tx1"/>
                </a:solidFill>
                <a:latin typeface="Arial" pitchFamily="34" charset="0"/>
                <a:ea typeface="ＭＳ Ｐゴシック" pitchFamily="34" charset="-128"/>
              </a:defRPr>
            </a:lvl9pPr>
          </a:lstStyle>
          <a:p>
            <a:fld id="{9EBB095A-69C4-42FD-8D4C-BD4FEFB0C259}" type="slidenum">
              <a:rPr lang="en-US">
                <a:solidFill>
                  <a:prstClr val="black"/>
                </a:solidFill>
                <a:latin typeface="Calibri" pitchFamily="34" charset="0"/>
              </a:rPr>
              <a:pPr/>
              <a:t>16</a:t>
            </a:fld>
            <a:endParaRPr lang="en-US" dirty="0">
              <a:solidFill>
                <a:prstClr val="black"/>
              </a:solidFill>
              <a:latin typeface="Calibri" pitchFamily="34" charset="0"/>
            </a:endParaRPr>
          </a:p>
        </p:txBody>
      </p:sp>
      <p:sp>
        <p:nvSpPr>
          <p:cNvPr id="26627" name="Rectangle 2"/>
          <p:cNvSpPr>
            <a:spLocks noGrp="1" noRot="1" noChangeAspect="1" noChangeArrowheads="1" noTextEdit="1"/>
          </p:cNvSpPr>
          <p:nvPr>
            <p:ph type="sldImg"/>
          </p:nvPr>
        </p:nvSpPr>
        <p:spPr bwMode="auto">
          <a:xfrm>
            <a:off x="1090613" y="147638"/>
            <a:ext cx="46482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8" name="Rectangle 3"/>
          <p:cNvSpPr>
            <a:spLocks noGrp="1" noChangeArrowheads="1"/>
          </p:cNvSpPr>
          <p:nvPr>
            <p:ph type="body" idx="1"/>
          </p:nvPr>
        </p:nvSpPr>
        <p:spPr bwMode="auto">
          <a:xfrm>
            <a:off x="430544" y="3810000"/>
            <a:ext cx="6302970" cy="494332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ts val="602"/>
              </a:spcBef>
              <a:spcAft>
                <a:spcPts val="602"/>
              </a:spcAft>
            </a:pPr>
            <a:r>
              <a:rPr lang="en-US" b="1" i="1" dirty="0" smtClean="0">
                <a:cs typeface="Arial" pitchFamily="34" charset="0"/>
              </a:rPr>
              <a:t>Key Idea:  </a:t>
            </a:r>
            <a:r>
              <a:rPr lang="en-US" dirty="0" smtClean="0">
                <a:cs typeface="Arial" pitchFamily="34" charset="0"/>
              </a:rPr>
              <a:t>Sometimes it may seem as if symptoms</a:t>
            </a:r>
            <a:r>
              <a:rPr lang="en-US" baseline="0" dirty="0" smtClean="0">
                <a:cs typeface="Arial" pitchFamily="34" charset="0"/>
              </a:rPr>
              <a:t> from both ends of a behavioral continuum are included as possible trauma responses – this is not a global dumping of all possible responses into trauma, but a recognition that different kids respond differently.  What you can see is that often the responses are at the extreme – the extreme response is what makes them characteristic of a traumatic stress response, rather than which end of the behavioral continuum they are on.</a:t>
            </a:r>
            <a:endParaRPr lang="en-US" dirty="0" smtClean="0">
              <a:cs typeface="Arial" pitchFamily="34" charset="0"/>
            </a:endParaRPr>
          </a:p>
        </p:txBody>
      </p:sp>
      <p:sp>
        <p:nvSpPr>
          <p:cNvPr id="4" name="Footer Placeholder 3"/>
          <p:cNvSpPr>
            <a:spLocks noGrp="1"/>
          </p:cNvSpPr>
          <p:nvPr>
            <p:ph type="ftr" sz="quarter" idx="12"/>
          </p:nvPr>
        </p:nvSpPr>
        <p:spPr/>
        <p:txBody>
          <a:bodyPr/>
          <a:lstStyle/>
          <a:p>
            <a:r>
              <a:rPr lang="en-US" smtClean="0"/>
              <a:t>Trauma Informed Care for Educators          Train the Trainer 2018-2019</a:t>
            </a:r>
            <a:endParaRPr lang="en-US" dirty="0"/>
          </a:p>
        </p:txBody>
      </p:sp>
    </p:spTree>
    <p:extLst>
      <p:ext uri="{BB962C8B-B14F-4D97-AF65-F5344CB8AC3E}">
        <p14:creationId xmlns:p14="http://schemas.microsoft.com/office/powerpoint/2010/main" val="29554042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36562390" indent="-36121695">
              <a:defRPr>
                <a:solidFill>
                  <a:schemeClr val="tx1"/>
                </a:solidFill>
                <a:latin typeface="Arial" pitchFamily="34" charset="0"/>
                <a:ea typeface="ＭＳ Ｐゴシック" pitchFamily="34" charset="-128"/>
              </a:defRPr>
            </a:lvl2pPr>
            <a:lvl3pPr>
              <a:defRPr>
                <a:solidFill>
                  <a:schemeClr val="tx1"/>
                </a:solidFill>
                <a:latin typeface="Arial" pitchFamily="34" charset="0"/>
                <a:ea typeface="ＭＳ Ｐゴシック" pitchFamily="34" charset="-128"/>
              </a:defRPr>
            </a:lvl3pPr>
            <a:lvl4pPr>
              <a:defRPr>
                <a:solidFill>
                  <a:schemeClr val="tx1"/>
                </a:solidFill>
                <a:latin typeface="Arial" pitchFamily="34" charset="0"/>
                <a:ea typeface="ＭＳ Ｐゴシック" pitchFamily="34" charset="-128"/>
              </a:defRPr>
            </a:lvl4pPr>
            <a:lvl5pPr>
              <a:defRPr>
                <a:solidFill>
                  <a:schemeClr val="tx1"/>
                </a:solidFill>
                <a:latin typeface="Arial" pitchFamily="34" charset="0"/>
                <a:ea typeface="ＭＳ Ｐゴシック" pitchFamily="34" charset="-128"/>
              </a:defRPr>
            </a:lvl5pPr>
            <a:lvl6pPr marL="440695" fontAlgn="base">
              <a:spcBef>
                <a:spcPct val="0"/>
              </a:spcBef>
              <a:spcAft>
                <a:spcPct val="0"/>
              </a:spcAft>
              <a:defRPr>
                <a:solidFill>
                  <a:schemeClr val="tx1"/>
                </a:solidFill>
                <a:latin typeface="Arial" pitchFamily="34" charset="0"/>
                <a:ea typeface="ＭＳ Ｐゴシック" pitchFamily="34" charset="-128"/>
              </a:defRPr>
            </a:lvl6pPr>
            <a:lvl7pPr marL="881390" fontAlgn="base">
              <a:spcBef>
                <a:spcPct val="0"/>
              </a:spcBef>
              <a:spcAft>
                <a:spcPct val="0"/>
              </a:spcAft>
              <a:defRPr>
                <a:solidFill>
                  <a:schemeClr val="tx1"/>
                </a:solidFill>
                <a:latin typeface="Arial" pitchFamily="34" charset="0"/>
                <a:ea typeface="ＭＳ Ｐゴシック" pitchFamily="34" charset="-128"/>
              </a:defRPr>
            </a:lvl7pPr>
            <a:lvl8pPr marL="1322085" fontAlgn="base">
              <a:spcBef>
                <a:spcPct val="0"/>
              </a:spcBef>
              <a:spcAft>
                <a:spcPct val="0"/>
              </a:spcAft>
              <a:defRPr>
                <a:solidFill>
                  <a:schemeClr val="tx1"/>
                </a:solidFill>
                <a:latin typeface="Arial" pitchFamily="34" charset="0"/>
                <a:ea typeface="ＭＳ Ｐゴシック" pitchFamily="34" charset="-128"/>
              </a:defRPr>
            </a:lvl8pPr>
            <a:lvl9pPr marL="1762780" fontAlgn="base">
              <a:spcBef>
                <a:spcPct val="0"/>
              </a:spcBef>
              <a:spcAft>
                <a:spcPct val="0"/>
              </a:spcAft>
              <a:defRPr>
                <a:solidFill>
                  <a:schemeClr val="tx1"/>
                </a:solidFill>
                <a:latin typeface="Arial" pitchFamily="34" charset="0"/>
                <a:ea typeface="ＭＳ Ｐゴシック" pitchFamily="34" charset="-128"/>
              </a:defRPr>
            </a:lvl9pPr>
          </a:lstStyle>
          <a:p>
            <a:fld id="{9EBB095A-69C4-42FD-8D4C-BD4FEFB0C259}" type="slidenum">
              <a:rPr lang="en-US">
                <a:solidFill>
                  <a:prstClr val="black"/>
                </a:solidFill>
                <a:latin typeface="Calibri" pitchFamily="34" charset="0"/>
              </a:rPr>
              <a:pPr/>
              <a:t>17</a:t>
            </a:fld>
            <a:endParaRPr lang="en-US" dirty="0">
              <a:solidFill>
                <a:prstClr val="black"/>
              </a:solidFill>
              <a:latin typeface="Calibri" pitchFamily="34" charset="0"/>
            </a:endParaRPr>
          </a:p>
        </p:txBody>
      </p:sp>
      <p:sp>
        <p:nvSpPr>
          <p:cNvPr id="26627" name="Rectangle 2"/>
          <p:cNvSpPr>
            <a:spLocks noGrp="1" noRot="1" noChangeAspect="1" noChangeArrowheads="1" noTextEdit="1"/>
          </p:cNvSpPr>
          <p:nvPr>
            <p:ph type="sldImg"/>
          </p:nvPr>
        </p:nvSpPr>
        <p:spPr bwMode="auto">
          <a:xfrm>
            <a:off x="1090613" y="147638"/>
            <a:ext cx="46482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8" name="Rectangle 3"/>
          <p:cNvSpPr>
            <a:spLocks noGrp="1" noChangeArrowheads="1"/>
          </p:cNvSpPr>
          <p:nvPr>
            <p:ph type="body" idx="1"/>
          </p:nvPr>
        </p:nvSpPr>
        <p:spPr bwMode="auto">
          <a:xfrm>
            <a:off x="430544" y="3836609"/>
            <a:ext cx="6302970" cy="494332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ts val="602"/>
              </a:spcBef>
              <a:spcAft>
                <a:spcPts val="602"/>
              </a:spcAft>
            </a:pPr>
            <a:r>
              <a:rPr lang="en-US" b="1" i="1" dirty="0" smtClean="0">
                <a:cs typeface="Arial" pitchFamily="34" charset="0"/>
              </a:rPr>
              <a:t>Key Idea: </a:t>
            </a:r>
            <a:r>
              <a:rPr lang="en-US" dirty="0" smtClean="0">
                <a:cs typeface="Arial" pitchFamily="34" charset="0"/>
              </a:rPr>
              <a:t>The</a:t>
            </a:r>
            <a:r>
              <a:rPr lang="en-US" baseline="0" dirty="0" smtClean="0">
                <a:cs typeface="Arial" pitchFamily="34" charset="0"/>
              </a:rPr>
              <a:t> point is to help participants understand that often trauma symptoms appear to be something else.  </a:t>
            </a:r>
          </a:p>
          <a:p>
            <a:pPr marL="228600" indent="-228600">
              <a:spcBef>
                <a:spcPts val="602"/>
              </a:spcBef>
              <a:spcAft>
                <a:spcPts val="602"/>
              </a:spcAft>
              <a:buAutoNum type="arabicPeriod"/>
            </a:pPr>
            <a:r>
              <a:rPr lang="en-US" baseline="0" dirty="0" smtClean="0">
                <a:cs typeface="Arial" pitchFamily="34" charset="0"/>
              </a:rPr>
              <a:t>Children and adolescents have a limited repertory of ways to express distrust – they either act out (externalizing) or act in (internalizing).  </a:t>
            </a:r>
          </a:p>
          <a:p>
            <a:pPr marL="228600" indent="-228600">
              <a:spcBef>
                <a:spcPts val="602"/>
              </a:spcBef>
              <a:spcAft>
                <a:spcPts val="602"/>
              </a:spcAft>
              <a:buAutoNum type="arabicPeriod"/>
            </a:pPr>
            <a:r>
              <a:rPr lang="en-US" baseline="0" dirty="0" smtClean="0">
                <a:cs typeface="Arial" pitchFamily="34" charset="0"/>
              </a:rPr>
              <a:t>These may appear to be hyperactivity, inattentiveness, opposition, mania, or even sullenness, antisocial tendencies, depression for no reason, or “attention-seeking” behaviors.  </a:t>
            </a:r>
          </a:p>
          <a:p>
            <a:pPr marL="228600" indent="-228600">
              <a:spcBef>
                <a:spcPts val="602"/>
              </a:spcBef>
              <a:spcAft>
                <a:spcPts val="602"/>
              </a:spcAft>
              <a:buAutoNum type="arabicPeriod"/>
            </a:pPr>
            <a:r>
              <a:rPr lang="en-US" baseline="0" dirty="0" smtClean="0">
                <a:cs typeface="Arial" pitchFamily="34" charset="0"/>
              </a:rPr>
              <a:t>Sometimes, youth may have both the childhood disorder AND a trauma-related response</a:t>
            </a:r>
          </a:p>
          <a:p>
            <a:pPr marL="228600" indent="-228600">
              <a:spcBef>
                <a:spcPts val="602"/>
              </a:spcBef>
              <a:spcAft>
                <a:spcPts val="602"/>
              </a:spcAft>
              <a:buAutoNum type="arabicPeriod"/>
            </a:pPr>
            <a:r>
              <a:rPr lang="en-US" baseline="0" dirty="0" smtClean="0">
                <a:cs typeface="Arial" pitchFamily="34" charset="0"/>
              </a:rPr>
              <a:t>This slide sets you up to be able to identify what diagnoses are actually trauma-related. </a:t>
            </a:r>
          </a:p>
          <a:p>
            <a:pPr>
              <a:spcBef>
                <a:spcPts val="602"/>
              </a:spcBef>
              <a:spcAft>
                <a:spcPts val="602"/>
              </a:spcAft>
            </a:pPr>
            <a:r>
              <a:rPr lang="en-US" baseline="0" dirty="0" smtClean="0">
                <a:cs typeface="Arial" pitchFamily="34" charset="0"/>
              </a:rPr>
              <a:t>Why does it matter whether the behavior comes from trauma or some other childhood behavioral health concern?  The intervention will be different – how we address behavioral problems emanating from trauma must attend to the underlying issue of safety; other behavioral issues may be managed using a behavior modification approach.  That is unlikely to be successful with trauma-exposed students, and may even escalate the problem behavior.  </a:t>
            </a:r>
          </a:p>
          <a:p>
            <a:pPr>
              <a:spcBef>
                <a:spcPts val="602"/>
              </a:spcBef>
              <a:spcAft>
                <a:spcPts val="602"/>
              </a:spcAft>
            </a:pPr>
            <a:r>
              <a:rPr lang="en-US" b="1" i="1" baseline="0" dirty="0" smtClean="0">
                <a:cs typeface="Arial" pitchFamily="34" charset="0"/>
              </a:rPr>
              <a:t>Important Note:</a:t>
            </a:r>
            <a:r>
              <a:rPr lang="en-US" i="1" baseline="0" dirty="0" smtClean="0">
                <a:cs typeface="Arial" pitchFamily="34" charset="0"/>
              </a:rPr>
              <a:t>  I</a:t>
            </a:r>
            <a:r>
              <a:rPr lang="en-US" baseline="0" dirty="0" smtClean="0">
                <a:cs typeface="Arial" pitchFamily="34" charset="0"/>
              </a:rPr>
              <a:t>t is possible that trauma exposed youth also have these other behavioral health diagnoses, but it’s important to tease out what is what to be able to address all needs – it is unlikely that the non-trauma related issues will resolve without attention to the trauma exposure as well. </a:t>
            </a:r>
            <a:endParaRPr lang="en-US" dirty="0" smtClean="0">
              <a:cs typeface="Arial" pitchFamily="34" charset="0"/>
            </a:endParaRPr>
          </a:p>
        </p:txBody>
      </p:sp>
      <p:sp>
        <p:nvSpPr>
          <p:cNvPr id="4" name="Footer Placeholder 3"/>
          <p:cNvSpPr>
            <a:spLocks noGrp="1"/>
          </p:cNvSpPr>
          <p:nvPr>
            <p:ph type="ftr" sz="quarter" idx="12"/>
          </p:nvPr>
        </p:nvSpPr>
        <p:spPr/>
        <p:txBody>
          <a:bodyPr/>
          <a:lstStyle/>
          <a:p>
            <a:r>
              <a:rPr lang="en-US" smtClean="0"/>
              <a:t>Trauma Informed Care for Educators          Train the Trainer 2018-2019</a:t>
            </a:r>
            <a:endParaRPr lang="en-US" dirty="0"/>
          </a:p>
        </p:txBody>
      </p:sp>
    </p:spTree>
    <p:extLst>
      <p:ext uri="{BB962C8B-B14F-4D97-AF65-F5344CB8AC3E}">
        <p14:creationId xmlns:p14="http://schemas.microsoft.com/office/powerpoint/2010/main" val="30526968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36562390" indent="-36121695">
              <a:defRPr>
                <a:solidFill>
                  <a:schemeClr val="tx1"/>
                </a:solidFill>
                <a:latin typeface="Arial" pitchFamily="34" charset="0"/>
                <a:ea typeface="ＭＳ Ｐゴシック" pitchFamily="34" charset="-128"/>
              </a:defRPr>
            </a:lvl2pPr>
            <a:lvl3pPr>
              <a:defRPr>
                <a:solidFill>
                  <a:schemeClr val="tx1"/>
                </a:solidFill>
                <a:latin typeface="Arial" pitchFamily="34" charset="0"/>
                <a:ea typeface="ＭＳ Ｐゴシック" pitchFamily="34" charset="-128"/>
              </a:defRPr>
            </a:lvl3pPr>
            <a:lvl4pPr>
              <a:defRPr>
                <a:solidFill>
                  <a:schemeClr val="tx1"/>
                </a:solidFill>
                <a:latin typeface="Arial" pitchFamily="34" charset="0"/>
                <a:ea typeface="ＭＳ Ｐゴシック" pitchFamily="34" charset="-128"/>
              </a:defRPr>
            </a:lvl4pPr>
            <a:lvl5pPr>
              <a:defRPr>
                <a:solidFill>
                  <a:schemeClr val="tx1"/>
                </a:solidFill>
                <a:latin typeface="Arial" pitchFamily="34" charset="0"/>
                <a:ea typeface="ＭＳ Ｐゴシック" pitchFamily="34" charset="-128"/>
              </a:defRPr>
            </a:lvl5pPr>
            <a:lvl6pPr marL="440695" fontAlgn="base">
              <a:spcBef>
                <a:spcPct val="0"/>
              </a:spcBef>
              <a:spcAft>
                <a:spcPct val="0"/>
              </a:spcAft>
              <a:defRPr>
                <a:solidFill>
                  <a:schemeClr val="tx1"/>
                </a:solidFill>
                <a:latin typeface="Arial" pitchFamily="34" charset="0"/>
                <a:ea typeface="ＭＳ Ｐゴシック" pitchFamily="34" charset="-128"/>
              </a:defRPr>
            </a:lvl6pPr>
            <a:lvl7pPr marL="881390" fontAlgn="base">
              <a:spcBef>
                <a:spcPct val="0"/>
              </a:spcBef>
              <a:spcAft>
                <a:spcPct val="0"/>
              </a:spcAft>
              <a:defRPr>
                <a:solidFill>
                  <a:schemeClr val="tx1"/>
                </a:solidFill>
                <a:latin typeface="Arial" pitchFamily="34" charset="0"/>
                <a:ea typeface="ＭＳ Ｐゴシック" pitchFamily="34" charset="-128"/>
              </a:defRPr>
            </a:lvl7pPr>
            <a:lvl8pPr marL="1322085" fontAlgn="base">
              <a:spcBef>
                <a:spcPct val="0"/>
              </a:spcBef>
              <a:spcAft>
                <a:spcPct val="0"/>
              </a:spcAft>
              <a:defRPr>
                <a:solidFill>
                  <a:schemeClr val="tx1"/>
                </a:solidFill>
                <a:latin typeface="Arial" pitchFamily="34" charset="0"/>
                <a:ea typeface="ＭＳ Ｐゴシック" pitchFamily="34" charset="-128"/>
              </a:defRPr>
            </a:lvl8pPr>
            <a:lvl9pPr marL="1762780" fontAlgn="base">
              <a:spcBef>
                <a:spcPct val="0"/>
              </a:spcBef>
              <a:spcAft>
                <a:spcPct val="0"/>
              </a:spcAft>
              <a:defRPr>
                <a:solidFill>
                  <a:schemeClr val="tx1"/>
                </a:solidFill>
                <a:latin typeface="Arial" pitchFamily="34" charset="0"/>
                <a:ea typeface="ＭＳ Ｐゴシック" pitchFamily="34" charset="-128"/>
              </a:defRPr>
            </a:lvl9pPr>
          </a:lstStyle>
          <a:p>
            <a:fld id="{9EBB095A-69C4-42FD-8D4C-BD4FEFB0C259}" type="slidenum">
              <a:rPr lang="en-US">
                <a:solidFill>
                  <a:prstClr val="black"/>
                </a:solidFill>
                <a:latin typeface="Calibri" pitchFamily="34" charset="0"/>
              </a:rPr>
              <a:pPr/>
              <a:t>18</a:t>
            </a:fld>
            <a:endParaRPr lang="en-US" dirty="0">
              <a:solidFill>
                <a:prstClr val="black"/>
              </a:solidFill>
              <a:latin typeface="Calibri" pitchFamily="34" charset="0"/>
            </a:endParaRPr>
          </a:p>
        </p:txBody>
      </p:sp>
      <p:sp>
        <p:nvSpPr>
          <p:cNvPr id="26627" name="Rectangle 2"/>
          <p:cNvSpPr>
            <a:spLocks noGrp="1" noRot="1" noChangeAspect="1" noChangeArrowheads="1" noTextEdit="1"/>
          </p:cNvSpPr>
          <p:nvPr>
            <p:ph type="sldImg"/>
          </p:nvPr>
        </p:nvSpPr>
        <p:spPr bwMode="auto">
          <a:xfrm>
            <a:off x="1090613" y="147638"/>
            <a:ext cx="46482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8" name="Rectangle 3"/>
          <p:cNvSpPr>
            <a:spLocks noGrp="1" noChangeArrowheads="1"/>
          </p:cNvSpPr>
          <p:nvPr>
            <p:ph type="body" idx="1"/>
          </p:nvPr>
        </p:nvSpPr>
        <p:spPr bwMode="auto">
          <a:xfrm>
            <a:off x="430544" y="3836609"/>
            <a:ext cx="6302970" cy="494332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ts val="602"/>
              </a:spcBef>
              <a:spcAft>
                <a:spcPts val="602"/>
              </a:spcAft>
            </a:pPr>
            <a:r>
              <a:rPr lang="en-US" b="1" i="1" dirty="0" smtClean="0">
                <a:cs typeface="Arial" pitchFamily="34" charset="0"/>
              </a:rPr>
              <a:t>Key Idea:  </a:t>
            </a:r>
            <a:r>
              <a:rPr lang="en-US" dirty="0" smtClean="0">
                <a:cs typeface="Arial" pitchFamily="34" charset="0"/>
              </a:rPr>
              <a:t>Trauma exposed youth</a:t>
            </a:r>
            <a:r>
              <a:rPr lang="en-US" baseline="0" dirty="0" smtClean="0">
                <a:cs typeface="Arial" pitchFamily="34" charset="0"/>
              </a:rPr>
              <a:t> often lose their sense of trust that the world is, at its core, a safe place that will protect them.  Instead, the world becomes </a:t>
            </a:r>
            <a:r>
              <a:rPr lang="en-US" dirty="0" smtClean="0">
                <a:cs typeface="Arial" pitchFamily="34" charset="0"/>
              </a:rPr>
              <a:t>a </a:t>
            </a:r>
            <a:r>
              <a:rPr lang="en-US" baseline="0" dirty="0" smtClean="0">
                <a:cs typeface="Arial" pitchFamily="34" charset="0"/>
              </a:rPr>
              <a:t>harmful place, to be feared, never to be trusted or counted on.  Imagine what this means in how a child or adolescent approaches everything in their life (new situations, people, promises) and what they do to protect themselves (psychologically as well as physically).  It becomes a way of functioning that is so ingrained they may not even know they are doing it – everything is filtered through the lens of needing to protect themselves and not trusting the world or people in it – based on their experiences of being hurt.  </a:t>
            </a:r>
          </a:p>
          <a:p>
            <a:pPr>
              <a:spcBef>
                <a:spcPts val="602"/>
              </a:spcBef>
              <a:spcAft>
                <a:spcPts val="602"/>
              </a:spcAft>
            </a:pPr>
            <a:r>
              <a:rPr lang="en-US" dirty="0" smtClean="0">
                <a:cs typeface="Arial" pitchFamily="34" charset="0"/>
              </a:rPr>
              <a:t>It is helpful to find </a:t>
            </a:r>
            <a:r>
              <a:rPr lang="en-US" baseline="0" dirty="0" smtClean="0">
                <a:cs typeface="Arial" pitchFamily="34" charset="0"/>
              </a:rPr>
              <a:t>a quote or image that drives this point home.  Quotes from trauma survivors may express this well.</a:t>
            </a:r>
          </a:p>
          <a:p>
            <a:pPr>
              <a:spcBef>
                <a:spcPts val="602"/>
              </a:spcBef>
              <a:spcAft>
                <a:spcPts val="602"/>
              </a:spcAft>
            </a:pPr>
            <a:endParaRPr lang="en-US" dirty="0" smtClean="0">
              <a:cs typeface="Arial" pitchFamily="34" charset="0"/>
            </a:endParaRPr>
          </a:p>
        </p:txBody>
      </p:sp>
      <p:sp>
        <p:nvSpPr>
          <p:cNvPr id="4" name="Footer Placeholder 3"/>
          <p:cNvSpPr>
            <a:spLocks noGrp="1"/>
          </p:cNvSpPr>
          <p:nvPr>
            <p:ph type="ftr" sz="quarter" idx="12"/>
          </p:nvPr>
        </p:nvSpPr>
        <p:spPr/>
        <p:txBody>
          <a:bodyPr/>
          <a:lstStyle/>
          <a:p>
            <a:r>
              <a:rPr lang="en-US" smtClean="0"/>
              <a:t>Trauma Informed Care for Educators          Train the Trainer 2018-2019</a:t>
            </a:r>
            <a:endParaRPr lang="en-US" dirty="0"/>
          </a:p>
        </p:txBody>
      </p:sp>
    </p:spTree>
    <p:extLst>
      <p:ext uri="{BB962C8B-B14F-4D97-AF65-F5344CB8AC3E}">
        <p14:creationId xmlns:p14="http://schemas.microsoft.com/office/powerpoint/2010/main" val="12443161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36562390" indent="-36121695">
              <a:defRPr>
                <a:solidFill>
                  <a:schemeClr val="tx1"/>
                </a:solidFill>
                <a:latin typeface="Arial" pitchFamily="34" charset="0"/>
                <a:ea typeface="ＭＳ Ｐゴシック" pitchFamily="34" charset="-128"/>
              </a:defRPr>
            </a:lvl2pPr>
            <a:lvl3pPr>
              <a:defRPr>
                <a:solidFill>
                  <a:schemeClr val="tx1"/>
                </a:solidFill>
                <a:latin typeface="Arial" pitchFamily="34" charset="0"/>
                <a:ea typeface="ＭＳ Ｐゴシック" pitchFamily="34" charset="-128"/>
              </a:defRPr>
            </a:lvl3pPr>
            <a:lvl4pPr>
              <a:defRPr>
                <a:solidFill>
                  <a:schemeClr val="tx1"/>
                </a:solidFill>
                <a:latin typeface="Arial" pitchFamily="34" charset="0"/>
                <a:ea typeface="ＭＳ Ｐゴシック" pitchFamily="34" charset="-128"/>
              </a:defRPr>
            </a:lvl4pPr>
            <a:lvl5pPr>
              <a:defRPr>
                <a:solidFill>
                  <a:schemeClr val="tx1"/>
                </a:solidFill>
                <a:latin typeface="Arial" pitchFamily="34" charset="0"/>
                <a:ea typeface="ＭＳ Ｐゴシック" pitchFamily="34" charset="-128"/>
              </a:defRPr>
            </a:lvl5pPr>
            <a:lvl6pPr marL="440695" fontAlgn="base">
              <a:spcBef>
                <a:spcPct val="0"/>
              </a:spcBef>
              <a:spcAft>
                <a:spcPct val="0"/>
              </a:spcAft>
              <a:defRPr>
                <a:solidFill>
                  <a:schemeClr val="tx1"/>
                </a:solidFill>
                <a:latin typeface="Arial" pitchFamily="34" charset="0"/>
                <a:ea typeface="ＭＳ Ｐゴシック" pitchFamily="34" charset="-128"/>
              </a:defRPr>
            </a:lvl6pPr>
            <a:lvl7pPr marL="881390" fontAlgn="base">
              <a:spcBef>
                <a:spcPct val="0"/>
              </a:spcBef>
              <a:spcAft>
                <a:spcPct val="0"/>
              </a:spcAft>
              <a:defRPr>
                <a:solidFill>
                  <a:schemeClr val="tx1"/>
                </a:solidFill>
                <a:latin typeface="Arial" pitchFamily="34" charset="0"/>
                <a:ea typeface="ＭＳ Ｐゴシック" pitchFamily="34" charset="-128"/>
              </a:defRPr>
            </a:lvl7pPr>
            <a:lvl8pPr marL="1322085" fontAlgn="base">
              <a:spcBef>
                <a:spcPct val="0"/>
              </a:spcBef>
              <a:spcAft>
                <a:spcPct val="0"/>
              </a:spcAft>
              <a:defRPr>
                <a:solidFill>
                  <a:schemeClr val="tx1"/>
                </a:solidFill>
                <a:latin typeface="Arial" pitchFamily="34" charset="0"/>
                <a:ea typeface="ＭＳ Ｐゴシック" pitchFamily="34" charset="-128"/>
              </a:defRPr>
            </a:lvl8pPr>
            <a:lvl9pPr marL="1762780" fontAlgn="base">
              <a:spcBef>
                <a:spcPct val="0"/>
              </a:spcBef>
              <a:spcAft>
                <a:spcPct val="0"/>
              </a:spcAft>
              <a:defRPr>
                <a:solidFill>
                  <a:schemeClr val="tx1"/>
                </a:solidFill>
                <a:latin typeface="Arial" pitchFamily="34" charset="0"/>
                <a:ea typeface="ＭＳ Ｐゴシック" pitchFamily="34" charset="-128"/>
              </a:defRPr>
            </a:lvl9pPr>
          </a:lstStyle>
          <a:p>
            <a:fld id="{9EBB095A-69C4-42FD-8D4C-BD4FEFB0C259}" type="slidenum">
              <a:rPr lang="en-US">
                <a:solidFill>
                  <a:prstClr val="black"/>
                </a:solidFill>
                <a:latin typeface="Calibri" pitchFamily="34" charset="0"/>
              </a:rPr>
              <a:pPr/>
              <a:t>19</a:t>
            </a:fld>
            <a:endParaRPr lang="en-US" dirty="0">
              <a:solidFill>
                <a:prstClr val="black"/>
              </a:solidFill>
              <a:latin typeface="Calibri" pitchFamily="34" charset="0"/>
            </a:endParaRPr>
          </a:p>
        </p:txBody>
      </p:sp>
      <p:sp>
        <p:nvSpPr>
          <p:cNvPr id="26627" name="Rectangle 2"/>
          <p:cNvSpPr>
            <a:spLocks noGrp="1" noRot="1" noChangeAspect="1" noChangeArrowheads="1" noTextEdit="1"/>
          </p:cNvSpPr>
          <p:nvPr>
            <p:ph type="sldImg"/>
          </p:nvPr>
        </p:nvSpPr>
        <p:spPr bwMode="auto">
          <a:xfrm>
            <a:off x="1090613" y="147638"/>
            <a:ext cx="46482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8" name="Rectangle 3"/>
          <p:cNvSpPr>
            <a:spLocks noGrp="1" noChangeArrowheads="1"/>
          </p:cNvSpPr>
          <p:nvPr>
            <p:ph type="body" idx="1"/>
          </p:nvPr>
        </p:nvSpPr>
        <p:spPr bwMode="auto">
          <a:xfrm>
            <a:off x="430544" y="3836609"/>
            <a:ext cx="6302970" cy="494332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ts val="602"/>
              </a:spcBef>
              <a:spcAft>
                <a:spcPts val="602"/>
              </a:spcAft>
            </a:pPr>
            <a:r>
              <a:rPr lang="en-US" b="1" i="1" dirty="0" smtClean="0">
                <a:cs typeface="Arial" pitchFamily="34" charset="0"/>
              </a:rPr>
              <a:t>Key Ideas:  </a:t>
            </a:r>
          </a:p>
          <a:p>
            <a:pPr marL="228600" indent="-228600">
              <a:spcBef>
                <a:spcPts val="602"/>
              </a:spcBef>
              <a:spcAft>
                <a:spcPts val="602"/>
              </a:spcAft>
              <a:buFont typeface="+mj-lt"/>
              <a:buAutoNum type="arabicPeriod"/>
            </a:pPr>
            <a:r>
              <a:rPr lang="en-US" dirty="0" smtClean="0">
                <a:cs typeface="Arial" pitchFamily="34" charset="0"/>
              </a:rPr>
              <a:t>School environment</a:t>
            </a:r>
            <a:r>
              <a:rPr lang="en-US" baseline="0" dirty="0" smtClean="0">
                <a:cs typeface="Arial" pitchFamily="34" charset="0"/>
              </a:rPr>
              <a:t> </a:t>
            </a:r>
            <a:r>
              <a:rPr lang="en-US" dirty="0" smtClean="0">
                <a:cs typeface="Arial" pitchFamily="34" charset="0"/>
              </a:rPr>
              <a:t>matters a lot in the lives of children: for trauma exposed youth this can be a critical</a:t>
            </a:r>
            <a:r>
              <a:rPr lang="en-US" baseline="0" dirty="0" smtClean="0">
                <a:cs typeface="Arial" pitchFamily="34" charset="0"/>
              </a:rPr>
              <a:t> piece of healing.</a:t>
            </a:r>
          </a:p>
          <a:p>
            <a:pPr marL="228600" indent="-228600">
              <a:spcBef>
                <a:spcPts val="602"/>
              </a:spcBef>
              <a:spcAft>
                <a:spcPts val="602"/>
              </a:spcAft>
              <a:buFont typeface="+mj-lt"/>
              <a:buAutoNum type="arabicPeriod"/>
            </a:pPr>
            <a:r>
              <a:rPr lang="en-US" baseline="0" dirty="0" smtClean="0">
                <a:cs typeface="Arial" pitchFamily="34" charset="0"/>
              </a:rPr>
              <a:t>Addressing the needs of trauma exposed students will benefit schools, too, by enhancing school climate  and improving academic, social and behavioral functioning for those students.  </a:t>
            </a:r>
          </a:p>
          <a:p>
            <a:pPr marL="228600" indent="-228600">
              <a:spcBef>
                <a:spcPts val="602"/>
              </a:spcBef>
              <a:spcAft>
                <a:spcPts val="602"/>
              </a:spcAft>
              <a:buFont typeface="+mj-lt"/>
              <a:buAutoNum type="arabicPeriod"/>
            </a:pPr>
            <a:r>
              <a:rPr lang="en-US" baseline="0" dirty="0" smtClean="0">
                <a:cs typeface="Arial" pitchFamily="34" charset="0"/>
              </a:rPr>
              <a:t>School environment matters to staff as well.  Staff may have had trauma exposure and need the same elements that can help students.  When staff are happier, this ultimately benefits students and outcomes as well.  </a:t>
            </a:r>
          </a:p>
          <a:p>
            <a:pPr marL="228600" indent="-228600">
              <a:spcBef>
                <a:spcPts val="602"/>
              </a:spcBef>
              <a:spcAft>
                <a:spcPts val="602"/>
              </a:spcAft>
              <a:buFont typeface="+mj-lt"/>
              <a:buAutoNum type="arabicPeriod"/>
            </a:pPr>
            <a:r>
              <a:rPr lang="en-US" b="1" i="1" baseline="0" dirty="0" smtClean="0">
                <a:cs typeface="Arial" pitchFamily="34" charset="0"/>
              </a:rPr>
              <a:t>A note on terminology:  </a:t>
            </a:r>
            <a:r>
              <a:rPr lang="en-US" baseline="0" dirty="0" smtClean="0">
                <a:cs typeface="Arial" pitchFamily="34" charset="0"/>
              </a:rPr>
              <a:t>Trauma informed care is the term used across the board in the literature in other fields (mental health, juvenile justice, health care, etc.).  The use of the word “care” may be off-putting for educators; using trauma responsive or trauma sensitive may be a better way to convey the importance of attending to the trauma-related needs of students in schools.  You should feel free to use the terminology that is best for your population, or to move between terms to help increase comfort.  We have chosen to use the term “trauma informed care for educators” with the acronym TICE so that educators see it based on the same principles as trauma informed care in other fields.  Also, this may promote collaboration and communication between schools and other professional domains.  </a:t>
            </a:r>
            <a:endParaRPr lang="en-US" dirty="0" smtClean="0">
              <a:cs typeface="Arial" pitchFamily="34" charset="0"/>
            </a:endParaRPr>
          </a:p>
        </p:txBody>
      </p:sp>
      <p:sp>
        <p:nvSpPr>
          <p:cNvPr id="4" name="Footer Placeholder 3"/>
          <p:cNvSpPr>
            <a:spLocks noGrp="1"/>
          </p:cNvSpPr>
          <p:nvPr>
            <p:ph type="ftr" sz="quarter" idx="12"/>
          </p:nvPr>
        </p:nvSpPr>
        <p:spPr/>
        <p:txBody>
          <a:bodyPr/>
          <a:lstStyle/>
          <a:p>
            <a:r>
              <a:rPr lang="en-US" smtClean="0"/>
              <a:t>Trauma Informed Care for Educators          Train the Trainer 2018-2019</a:t>
            </a:r>
            <a:endParaRPr lang="en-US" dirty="0"/>
          </a:p>
        </p:txBody>
      </p:sp>
    </p:spTree>
    <p:extLst>
      <p:ext uri="{BB962C8B-B14F-4D97-AF65-F5344CB8AC3E}">
        <p14:creationId xmlns:p14="http://schemas.microsoft.com/office/powerpoint/2010/main" val="33414894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930275"/>
            <a:ext cx="4648200" cy="3486150"/>
          </a:xfrm>
        </p:spPr>
      </p:sp>
      <p:sp>
        <p:nvSpPr>
          <p:cNvPr id="3" name="Notes Placeholder 2"/>
          <p:cNvSpPr>
            <a:spLocks noGrp="1"/>
          </p:cNvSpPr>
          <p:nvPr>
            <p:ph type="body" idx="1"/>
          </p:nvPr>
        </p:nvSpPr>
        <p:spPr/>
        <p:txBody>
          <a:bodyPr/>
          <a:lstStyle/>
          <a:p>
            <a:r>
              <a:rPr lang="en-US" b="1" dirty="0" smtClean="0"/>
              <a:t>Module Overview:</a:t>
            </a:r>
          </a:p>
          <a:p>
            <a:r>
              <a:rPr lang="en-US" dirty="0" smtClean="0"/>
              <a:t>This module is intended to extend the understanding of behavior as purposeful.  When there has been trauma exposure, the behavior is often part of the trauma response; the purpose of the behavior is to manage the thoughts and feelings that result from the trauma response, often with the unconscious purpose</a:t>
            </a:r>
            <a:r>
              <a:rPr lang="en-US" baseline="0" dirty="0" smtClean="0"/>
              <a:t> of self-protection</a:t>
            </a:r>
            <a:r>
              <a:rPr lang="en-US" dirty="0" smtClean="0"/>
              <a:t>.  This module explains the impact of trauma on thinking, explains the neurobiological impact of trauma on the brain and functioning, and reminds</a:t>
            </a:r>
            <a:r>
              <a:rPr lang="en-US" baseline="0" dirty="0" smtClean="0"/>
              <a:t> participants to attend to their own assumptions about student behavior.  </a:t>
            </a:r>
          </a:p>
          <a:p>
            <a:endParaRPr lang="en-US" dirty="0" smtClean="0"/>
          </a:p>
          <a:p>
            <a:r>
              <a:rPr lang="en-US" b="1" dirty="0" smtClean="0"/>
              <a:t>Important Ideas:</a:t>
            </a:r>
          </a:p>
          <a:p>
            <a:r>
              <a:rPr lang="en-US" dirty="0" smtClean="0"/>
              <a:t>Challenging behaviors are related to negative thoughts and feelings</a:t>
            </a:r>
          </a:p>
          <a:p>
            <a:r>
              <a:rPr lang="en-US" dirty="0" smtClean="0"/>
              <a:t>Understanding the thoughts and feelings behind the behavior can lead to more effective responses and</a:t>
            </a:r>
            <a:r>
              <a:rPr lang="en-US" baseline="0" dirty="0" smtClean="0"/>
              <a:t> interventions</a:t>
            </a:r>
          </a:p>
          <a:p>
            <a:r>
              <a:rPr lang="en-US" baseline="0" dirty="0" smtClean="0"/>
              <a:t>Understanding the effect of trauma on the brain helps to make sense of these behaviors and guide more effective intervention approaches</a:t>
            </a:r>
          </a:p>
          <a:p>
            <a:r>
              <a:rPr lang="en-US" baseline="0" dirty="0" smtClean="0"/>
              <a:t>Addressing challenging behavior is an interactive dynamic; we must be aware of what we bring to the relationship and how that may impact the interaction</a:t>
            </a:r>
            <a:endParaRPr lang="en-US" dirty="0" smtClean="0"/>
          </a:p>
        </p:txBody>
      </p:sp>
      <p:sp>
        <p:nvSpPr>
          <p:cNvPr id="4" name="Slide Number Placeholder 3"/>
          <p:cNvSpPr>
            <a:spLocks noGrp="1"/>
          </p:cNvSpPr>
          <p:nvPr>
            <p:ph type="sldNum" sz="quarter" idx="10"/>
          </p:nvPr>
        </p:nvSpPr>
        <p:spPr/>
        <p:txBody>
          <a:bodyPr/>
          <a:lstStyle/>
          <a:p>
            <a:fld id="{63364B93-563F-40A9-9E14-9AA80973311E}" type="slidenum">
              <a:rPr lang="en-US" smtClean="0"/>
              <a:pPr/>
              <a:t>20</a:t>
            </a:fld>
            <a:endParaRPr lang="en-US" dirty="0"/>
          </a:p>
        </p:txBody>
      </p:sp>
      <p:sp>
        <p:nvSpPr>
          <p:cNvPr id="7" name="Footer Placeholder 6"/>
          <p:cNvSpPr>
            <a:spLocks noGrp="1"/>
          </p:cNvSpPr>
          <p:nvPr>
            <p:ph type="ftr" sz="quarter" idx="13"/>
          </p:nvPr>
        </p:nvSpPr>
        <p:spPr/>
        <p:txBody>
          <a:bodyPr/>
          <a:lstStyle/>
          <a:p>
            <a:r>
              <a:rPr lang="en-US" smtClean="0"/>
              <a:t>Trauma Informed Care for Educators               Train the Trainer 2018-2019</a:t>
            </a:r>
            <a:endParaRPr lang="en-US" dirty="0"/>
          </a:p>
        </p:txBody>
      </p:sp>
    </p:spTree>
    <p:extLst>
      <p:ext uri="{BB962C8B-B14F-4D97-AF65-F5344CB8AC3E}">
        <p14:creationId xmlns:p14="http://schemas.microsoft.com/office/powerpoint/2010/main" val="14836460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36562390" indent="-36121695">
              <a:defRPr>
                <a:solidFill>
                  <a:schemeClr val="tx1"/>
                </a:solidFill>
                <a:latin typeface="Arial" pitchFamily="34" charset="0"/>
                <a:ea typeface="ＭＳ Ｐゴシック" pitchFamily="34" charset="-128"/>
              </a:defRPr>
            </a:lvl2pPr>
            <a:lvl3pPr>
              <a:defRPr>
                <a:solidFill>
                  <a:schemeClr val="tx1"/>
                </a:solidFill>
                <a:latin typeface="Arial" pitchFamily="34" charset="0"/>
                <a:ea typeface="ＭＳ Ｐゴシック" pitchFamily="34" charset="-128"/>
              </a:defRPr>
            </a:lvl3pPr>
            <a:lvl4pPr>
              <a:defRPr>
                <a:solidFill>
                  <a:schemeClr val="tx1"/>
                </a:solidFill>
                <a:latin typeface="Arial" pitchFamily="34" charset="0"/>
                <a:ea typeface="ＭＳ Ｐゴシック" pitchFamily="34" charset="-128"/>
              </a:defRPr>
            </a:lvl4pPr>
            <a:lvl5pPr>
              <a:defRPr>
                <a:solidFill>
                  <a:schemeClr val="tx1"/>
                </a:solidFill>
                <a:latin typeface="Arial" pitchFamily="34" charset="0"/>
                <a:ea typeface="ＭＳ Ｐゴシック" pitchFamily="34" charset="-128"/>
              </a:defRPr>
            </a:lvl5pPr>
            <a:lvl6pPr marL="440695" fontAlgn="base">
              <a:spcBef>
                <a:spcPct val="0"/>
              </a:spcBef>
              <a:spcAft>
                <a:spcPct val="0"/>
              </a:spcAft>
              <a:defRPr>
                <a:solidFill>
                  <a:schemeClr val="tx1"/>
                </a:solidFill>
                <a:latin typeface="Arial" pitchFamily="34" charset="0"/>
                <a:ea typeface="ＭＳ Ｐゴシック" pitchFamily="34" charset="-128"/>
              </a:defRPr>
            </a:lvl6pPr>
            <a:lvl7pPr marL="881390" fontAlgn="base">
              <a:spcBef>
                <a:spcPct val="0"/>
              </a:spcBef>
              <a:spcAft>
                <a:spcPct val="0"/>
              </a:spcAft>
              <a:defRPr>
                <a:solidFill>
                  <a:schemeClr val="tx1"/>
                </a:solidFill>
                <a:latin typeface="Arial" pitchFamily="34" charset="0"/>
                <a:ea typeface="ＭＳ Ｐゴシック" pitchFamily="34" charset="-128"/>
              </a:defRPr>
            </a:lvl7pPr>
            <a:lvl8pPr marL="1322085" fontAlgn="base">
              <a:spcBef>
                <a:spcPct val="0"/>
              </a:spcBef>
              <a:spcAft>
                <a:spcPct val="0"/>
              </a:spcAft>
              <a:defRPr>
                <a:solidFill>
                  <a:schemeClr val="tx1"/>
                </a:solidFill>
                <a:latin typeface="Arial" pitchFamily="34" charset="0"/>
                <a:ea typeface="ＭＳ Ｐゴシック" pitchFamily="34" charset="-128"/>
              </a:defRPr>
            </a:lvl8pPr>
            <a:lvl9pPr marL="1762780" fontAlgn="base">
              <a:spcBef>
                <a:spcPct val="0"/>
              </a:spcBef>
              <a:spcAft>
                <a:spcPct val="0"/>
              </a:spcAft>
              <a:defRPr>
                <a:solidFill>
                  <a:schemeClr val="tx1"/>
                </a:solidFill>
                <a:latin typeface="Arial" pitchFamily="34" charset="0"/>
                <a:ea typeface="ＭＳ Ｐゴシック" pitchFamily="34" charset="-128"/>
              </a:defRPr>
            </a:lvl9pPr>
          </a:lstStyle>
          <a:p>
            <a:fld id="{9EBB095A-69C4-42FD-8D4C-BD4FEFB0C259}" type="slidenum">
              <a:rPr lang="en-US">
                <a:solidFill>
                  <a:prstClr val="black"/>
                </a:solidFill>
                <a:latin typeface="Calibri" pitchFamily="34" charset="0"/>
              </a:rPr>
              <a:pPr/>
              <a:t>21</a:t>
            </a:fld>
            <a:endParaRPr lang="en-US" dirty="0">
              <a:solidFill>
                <a:prstClr val="black"/>
              </a:solidFill>
              <a:latin typeface="Calibri" pitchFamily="34" charset="0"/>
            </a:endParaRPr>
          </a:p>
        </p:txBody>
      </p:sp>
      <p:sp>
        <p:nvSpPr>
          <p:cNvPr id="26627" name="Rectangle 2"/>
          <p:cNvSpPr>
            <a:spLocks noGrp="1" noRot="1" noChangeAspect="1" noChangeArrowheads="1" noTextEdit="1"/>
          </p:cNvSpPr>
          <p:nvPr>
            <p:ph type="sldImg"/>
          </p:nvPr>
        </p:nvSpPr>
        <p:spPr bwMode="auto">
          <a:xfrm>
            <a:off x="1090613" y="147638"/>
            <a:ext cx="46482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8" name="Rectangle 3"/>
          <p:cNvSpPr>
            <a:spLocks noGrp="1" noChangeArrowheads="1"/>
          </p:cNvSpPr>
          <p:nvPr>
            <p:ph type="body" idx="1"/>
          </p:nvPr>
        </p:nvSpPr>
        <p:spPr bwMode="auto">
          <a:xfrm>
            <a:off x="430544" y="3836609"/>
            <a:ext cx="6302970" cy="494332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ts val="602"/>
              </a:spcBef>
              <a:spcAft>
                <a:spcPts val="602"/>
              </a:spcAft>
            </a:pPr>
            <a:r>
              <a:rPr lang="en-US" b="1" i="1" dirty="0" smtClean="0">
                <a:cs typeface="Arial" pitchFamily="34" charset="0"/>
              </a:rPr>
              <a:t>Key ideas:</a:t>
            </a:r>
            <a:r>
              <a:rPr lang="en-US" dirty="0" smtClean="0">
                <a:cs typeface="Arial" pitchFamily="34" charset="0"/>
              </a:rPr>
              <a:t>  </a:t>
            </a:r>
          </a:p>
          <a:p>
            <a:pPr marL="228600" indent="-228600">
              <a:spcBef>
                <a:spcPts val="602"/>
              </a:spcBef>
              <a:spcAft>
                <a:spcPts val="602"/>
              </a:spcAft>
              <a:buFont typeface="+mj-lt"/>
              <a:buAutoNum type="arabicPeriod"/>
            </a:pPr>
            <a:r>
              <a:rPr lang="en-US" dirty="0" smtClean="0">
                <a:cs typeface="Arial" pitchFamily="34" charset="0"/>
              </a:rPr>
              <a:t>Behavior is purposeful, and serves a function. </a:t>
            </a:r>
          </a:p>
          <a:p>
            <a:pPr marL="228600" indent="-228600">
              <a:spcBef>
                <a:spcPts val="602"/>
              </a:spcBef>
              <a:spcAft>
                <a:spcPts val="602"/>
              </a:spcAft>
              <a:buFont typeface="+mj-lt"/>
              <a:buAutoNum type="arabicPeriod"/>
            </a:pPr>
            <a:r>
              <a:rPr lang="en-US" dirty="0" smtClean="0">
                <a:cs typeface="Arial" pitchFamily="34" charset="0"/>
              </a:rPr>
              <a:t>The function is related to the associated thoughts and feelings driving the behavior, but not always obvious.  </a:t>
            </a:r>
          </a:p>
          <a:p>
            <a:pPr marL="228600" indent="-228600">
              <a:spcBef>
                <a:spcPts val="602"/>
              </a:spcBef>
              <a:spcAft>
                <a:spcPts val="602"/>
              </a:spcAft>
              <a:buFont typeface="+mj-lt"/>
              <a:buAutoNum type="arabicPeriod"/>
            </a:pPr>
            <a:r>
              <a:rPr lang="en-US" dirty="0" smtClean="0">
                <a:cs typeface="Arial" pitchFamily="34" charset="0"/>
              </a:rPr>
              <a:t>When looking at behavior with the trauma lens, we always assume there is a reason for the behavior, and seek to understand the related thoughts and feelings related to the trauma.  </a:t>
            </a:r>
          </a:p>
          <a:p>
            <a:pPr marL="228600" indent="-228600">
              <a:spcBef>
                <a:spcPts val="602"/>
              </a:spcBef>
              <a:spcAft>
                <a:spcPts val="602"/>
              </a:spcAft>
              <a:buFont typeface="+mj-lt"/>
              <a:buAutoNum type="arabicPeriod"/>
            </a:pPr>
            <a:r>
              <a:rPr lang="en-US" dirty="0" smtClean="0">
                <a:cs typeface="Arial" pitchFamily="34" charset="0"/>
              </a:rPr>
              <a:t>We also recognize that what seems logical may not apply, and what seems illogical may be what is driving</a:t>
            </a:r>
            <a:r>
              <a:rPr lang="en-US" baseline="0" dirty="0" smtClean="0">
                <a:cs typeface="Arial" pitchFamily="34" charset="0"/>
              </a:rPr>
              <a:t> the behavior (e.g. a child feeling unsafe even though there is no objective cause).  </a:t>
            </a:r>
          </a:p>
          <a:p>
            <a:pPr marL="228600" indent="-228600">
              <a:spcBef>
                <a:spcPts val="602"/>
              </a:spcBef>
              <a:spcAft>
                <a:spcPts val="602"/>
              </a:spcAft>
              <a:buFont typeface="+mj-lt"/>
              <a:buAutoNum type="arabicPeriod"/>
            </a:pPr>
            <a:r>
              <a:rPr lang="en-US" baseline="0" dirty="0" smtClean="0">
                <a:cs typeface="Arial" pitchFamily="34" charset="0"/>
              </a:rPr>
              <a:t>Cognitive science tells us that changing thoughts is a critical element in changing behavior:  this is the basis of cognitive behavioral therapy, positive psychology, and is supported by all the evidence we have around the benefit of self-competence, self-efficacy and self-worth for positive outcomes.  When we can change the way someone thinks about an issue we can often help them manage their related feelings and behaviors</a:t>
            </a:r>
            <a:endParaRPr lang="en-US" dirty="0" smtClean="0">
              <a:cs typeface="Arial" pitchFamily="34" charset="0"/>
            </a:endParaRPr>
          </a:p>
        </p:txBody>
      </p:sp>
      <p:sp>
        <p:nvSpPr>
          <p:cNvPr id="4" name="Footer Placeholder 3"/>
          <p:cNvSpPr>
            <a:spLocks noGrp="1"/>
          </p:cNvSpPr>
          <p:nvPr>
            <p:ph type="ftr" sz="quarter" idx="12"/>
          </p:nvPr>
        </p:nvSpPr>
        <p:spPr/>
        <p:txBody>
          <a:bodyPr/>
          <a:lstStyle/>
          <a:p>
            <a:r>
              <a:rPr lang="en-US" smtClean="0"/>
              <a:t>Trauma Informed Care for Educators               Train the Trainer 2018-2019</a:t>
            </a:r>
            <a:endParaRPr lang="en-US" dirty="0"/>
          </a:p>
        </p:txBody>
      </p:sp>
    </p:spTree>
    <p:extLst>
      <p:ext uri="{BB962C8B-B14F-4D97-AF65-F5344CB8AC3E}">
        <p14:creationId xmlns:p14="http://schemas.microsoft.com/office/powerpoint/2010/main" val="5878292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r>
              <a:rPr lang="en-US" smtClean="0"/>
              <a:t>Trauma Informed Care for Educators               Train the Trainer 2018-2019</a:t>
            </a:r>
            <a:endParaRPr lang="en-US" dirty="0"/>
          </a:p>
        </p:txBody>
      </p:sp>
      <p:sp>
        <p:nvSpPr>
          <p:cNvPr id="5" name="Slide Number Placeholder 4"/>
          <p:cNvSpPr>
            <a:spLocks noGrp="1"/>
          </p:cNvSpPr>
          <p:nvPr>
            <p:ph type="sldNum" sz="quarter" idx="11"/>
          </p:nvPr>
        </p:nvSpPr>
        <p:spPr/>
        <p:txBody>
          <a:bodyPr/>
          <a:lstStyle/>
          <a:p>
            <a:fld id="{63364B93-563F-40A9-9E14-9AA80973311E}" type="slidenum">
              <a:rPr lang="en-US" smtClean="0"/>
              <a:pPr/>
              <a:t>22</a:t>
            </a:fld>
            <a:endParaRPr lang="en-US" dirty="0"/>
          </a:p>
        </p:txBody>
      </p:sp>
    </p:spTree>
    <p:extLst>
      <p:ext uri="{BB962C8B-B14F-4D97-AF65-F5344CB8AC3E}">
        <p14:creationId xmlns:p14="http://schemas.microsoft.com/office/powerpoint/2010/main" val="30509066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602"/>
              </a:spcBef>
              <a:spcAft>
                <a:spcPts val="602"/>
              </a:spcAft>
            </a:pPr>
            <a:r>
              <a:rPr lang="en-US" b="1" i="1" dirty="0" smtClean="0">
                <a:cs typeface="Arial" pitchFamily="34" charset="0"/>
              </a:rPr>
              <a:t>Key ideas:  </a:t>
            </a:r>
            <a:r>
              <a:rPr lang="en-US" b="0" i="0" dirty="0" smtClean="0">
                <a:cs typeface="Arial" pitchFamily="34" charset="0"/>
              </a:rPr>
              <a:t>explain the concept of trauma reminders.  Recognize how we experience trauma reminders</a:t>
            </a:r>
            <a:r>
              <a:rPr lang="en-US" b="0" i="0" baseline="0" dirty="0" smtClean="0">
                <a:cs typeface="Arial" pitchFamily="34" charset="0"/>
              </a:rPr>
              <a:t>:</a:t>
            </a:r>
          </a:p>
          <a:p>
            <a:pPr marL="171450" indent="-171450">
              <a:spcBef>
                <a:spcPts val="602"/>
              </a:spcBef>
              <a:spcAft>
                <a:spcPts val="602"/>
              </a:spcAft>
              <a:buFont typeface="Arial" panose="020B0604020202020204" pitchFamily="34" charset="0"/>
              <a:buChar char="•"/>
            </a:pPr>
            <a:r>
              <a:rPr lang="en-US" b="1" i="1" baseline="0" dirty="0" smtClean="0">
                <a:cs typeface="Arial" pitchFamily="34" charset="0"/>
              </a:rPr>
              <a:t>Sensory:  </a:t>
            </a:r>
            <a:r>
              <a:rPr lang="en-US" b="0" i="0" baseline="0" dirty="0" smtClean="0">
                <a:cs typeface="Arial" pitchFamily="34" charset="0"/>
              </a:rPr>
              <a:t>things we see, hear, touch, smell or taste that remind us or connect us to a past trauma</a:t>
            </a:r>
          </a:p>
          <a:p>
            <a:pPr marL="171450" indent="-171450">
              <a:spcBef>
                <a:spcPts val="602"/>
              </a:spcBef>
              <a:spcAft>
                <a:spcPts val="602"/>
              </a:spcAft>
              <a:buFont typeface="Arial" panose="020B0604020202020204" pitchFamily="34" charset="0"/>
              <a:buChar char="•"/>
            </a:pPr>
            <a:r>
              <a:rPr lang="en-US" b="1" i="1" dirty="0" smtClean="0">
                <a:cs typeface="Arial" pitchFamily="34" charset="0"/>
              </a:rPr>
              <a:t>External:  </a:t>
            </a:r>
            <a:r>
              <a:rPr lang="en-US" b="0" i="0" dirty="0" smtClean="0">
                <a:cs typeface="Arial" pitchFamily="34" charset="0"/>
              </a:rPr>
              <a:t>people, places or things that bear</a:t>
            </a:r>
            <a:r>
              <a:rPr lang="en-US" b="0" i="0" baseline="0" dirty="0" smtClean="0">
                <a:cs typeface="Arial" pitchFamily="34" charset="0"/>
              </a:rPr>
              <a:t> a resemblance to or are similar to, or fill the role of someone, someplace or something connected to a past trauma experience</a:t>
            </a:r>
          </a:p>
          <a:p>
            <a:pPr marL="171450" indent="-171450">
              <a:spcBef>
                <a:spcPts val="602"/>
              </a:spcBef>
              <a:spcAft>
                <a:spcPts val="602"/>
              </a:spcAft>
              <a:buFont typeface="Arial" panose="020B0604020202020204" pitchFamily="34" charset="0"/>
              <a:buChar char="•"/>
            </a:pPr>
            <a:r>
              <a:rPr lang="en-US" b="1" i="1" baseline="0" dirty="0" smtClean="0">
                <a:cs typeface="Arial" pitchFamily="34" charset="0"/>
              </a:rPr>
              <a:t>Internal:  </a:t>
            </a:r>
            <a:r>
              <a:rPr lang="en-US" b="0" i="0" baseline="0" dirty="0" smtClean="0">
                <a:cs typeface="Arial" pitchFamily="34" charset="0"/>
              </a:rPr>
              <a:t>feelings or thoughts that remind us of and/or are connected to the feelings/ thoughts we have about the traumatic experience.</a:t>
            </a:r>
          </a:p>
          <a:p>
            <a:pPr marL="0" indent="0">
              <a:spcBef>
                <a:spcPts val="602"/>
              </a:spcBef>
              <a:spcAft>
                <a:spcPts val="602"/>
              </a:spcAft>
              <a:buFont typeface="Arial" panose="020B0604020202020204" pitchFamily="34" charset="0"/>
              <a:buNone/>
            </a:pPr>
            <a:r>
              <a:rPr lang="en-US" b="0" i="0" baseline="0" dirty="0" smtClean="0">
                <a:cs typeface="Arial" pitchFamily="34" charset="0"/>
              </a:rPr>
              <a:t>Sometimes people call these “triggers”.  The term “trauma reminders” is a little broader and recognizes that some reminders may not visibly trigger a change in behavior, but they may still be impacting the child and their behavior or interactions</a:t>
            </a:r>
            <a:endParaRPr lang="en-US" b="0" i="0" dirty="0" smtClean="0">
              <a:cs typeface="Arial" pitchFamily="34" charset="0"/>
            </a:endParaRPr>
          </a:p>
          <a:p>
            <a:endParaRPr lang="en-US" dirty="0"/>
          </a:p>
        </p:txBody>
      </p:sp>
      <p:sp>
        <p:nvSpPr>
          <p:cNvPr id="4" name="Footer Placeholder 3"/>
          <p:cNvSpPr>
            <a:spLocks noGrp="1"/>
          </p:cNvSpPr>
          <p:nvPr>
            <p:ph type="ftr" sz="quarter" idx="10"/>
          </p:nvPr>
        </p:nvSpPr>
        <p:spPr/>
        <p:txBody>
          <a:bodyPr/>
          <a:lstStyle/>
          <a:p>
            <a:r>
              <a:rPr lang="en-US" smtClean="0"/>
              <a:t>Trauma Informed Care for Educators               Train the Trainer 2018-2019</a:t>
            </a:r>
            <a:endParaRPr lang="en-US" dirty="0"/>
          </a:p>
        </p:txBody>
      </p:sp>
      <p:sp>
        <p:nvSpPr>
          <p:cNvPr id="5" name="Slide Number Placeholder 4"/>
          <p:cNvSpPr>
            <a:spLocks noGrp="1"/>
          </p:cNvSpPr>
          <p:nvPr>
            <p:ph type="sldNum" sz="quarter" idx="11"/>
          </p:nvPr>
        </p:nvSpPr>
        <p:spPr/>
        <p:txBody>
          <a:bodyPr/>
          <a:lstStyle/>
          <a:p>
            <a:fld id="{63364B93-563F-40A9-9E14-9AA80973311E}" type="slidenum">
              <a:rPr lang="en-US" smtClean="0"/>
              <a:pPr/>
              <a:t>25</a:t>
            </a:fld>
            <a:endParaRPr lang="en-US" dirty="0"/>
          </a:p>
        </p:txBody>
      </p:sp>
    </p:spTree>
    <p:extLst>
      <p:ext uri="{BB962C8B-B14F-4D97-AF65-F5344CB8AC3E}">
        <p14:creationId xmlns:p14="http://schemas.microsoft.com/office/powerpoint/2010/main" val="27422533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36562390" indent="-36121695">
              <a:defRPr>
                <a:solidFill>
                  <a:schemeClr val="tx1"/>
                </a:solidFill>
                <a:latin typeface="Arial" pitchFamily="34" charset="0"/>
                <a:ea typeface="ＭＳ Ｐゴシック" pitchFamily="34" charset="-128"/>
              </a:defRPr>
            </a:lvl2pPr>
            <a:lvl3pPr>
              <a:defRPr>
                <a:solidFill>
                  <a:schemeClr val="tx1"/>
                </a:solidFill>
                <a:latin typeface="Arial" pitchFamily="34" charset="0"/>
                <a:ea typeface="ＭＳ Ｐゴシック" pitchFamily="34" charset="-128"/>
              </a:defRPr>
            </a:lvl3pPr>
            <a:lvl4pPr>
              <a:defRPr>
                <a:solidFill>
                  <a:schemeClr val="tx1"/>
                </a:solidFill>
                <a:latin typeface="Arial" pitchFamily="34" charset="0"/>
                <a:ea typeface="ＭＳ Ｐゴシック" pitchFamily="34" charset="-128"/>
              </a:defRPr>
            </a:lvl4pPr>
            <a:lvl5pPr>
              <a:defRPr>
                <a:solidFill>
                  <a:schemeClr val="tx1"/>
                </a:solidFill>
                <a:latin typeface="Arial" pitchFamily="34" charset="0"/>
                <a:ea typeface="ＭＳ Ｐゴシック" pitchFamily="34" charset="-128"/>
              </a:defRPr>
            </a:lvl5pPr>
            <a:lvl6pPr marL="440695" fontAlgn="base">
              <a:spcBef>
                <a:spcPct val="0"/>
              </a:spcBef>
              <a:spcAft>
                <a:spcPct val="0"/>
              </a:spcAft>
              <a:defRPr>
                <a:solidFill>
                  <a:schemeClr val="tx1"/>
                </a:solidFill>
                <a:latin typeface="Arial" pitchFamily="34" charset="0"/>
                <a:ea typeface="ＭＳ Ｐゴシック" pitchFamily="34" charset="-128"/>
              </a:defRPr>
            </a:lvl6pPr>
            <a:lvl7pPr marL="881390" fontAlgn="base">
              <a:spcBef>
                <a:spcPct val="0"/>
              </a:spcBef>
              <a:spcAft>
                <a:spcPct val="0"/>
              </a:spcAft>
              <a:defRPr>
                <a:solidFill>
                  <a:schemeClr val="tx1"/>
                </a:solidFill>
                <a:latin typeface="Arial" pitchFamily="34" charset="0"/>
                <a:ea typeface="ＭＳ Ｐゴシック" pitchFamily="34" charset="-128"/>
              </a:defRPr>
            </a:lvl7pPr>
            <a:lvl8pPr marL="1322085" fontAlgn="base">
              <a:spcBef>
                <a:spcPct val="0"/>
              </a:spcBef>
              <a:spcAft>
                <a:spcPct val="0"/>
              </a:spcAft>
              <a:defRPr>
                <a:solidFill>
                  <a:schemeClr val="tx1"/>
                </a:solidFill>
                <a:latin typeface="Arial" pitchFamily="34" charset="0"/>
                <a:ea typeface="ＭＳ Ｐゴシック" pitchFamily="34" charset="-128"/>
              </a:defRPr>
            </a:lvl8pPr>
            <a:lvl9pPr marL="1762780" fontAlgn="base">
              <a:spcBef>
                <a:spcPct val="0"/>
              </a:spcBef>
              <a:spcAft>
                <a:spcPct val="0"/>
              </a:spcAft>
              <a:defRPr>
                <a:solidFill>
                  <a:schemeClr val="tx1"/>
                </a:solidFill>
                <a:latin typeface="Arial" pitchFamily="34" charset="0"/>
                <a:ea typeface="ＭＳ Ｐゴシック" pitchFamily="34" charset="-128"/>
              </a:defRPr>
            </a:lvl9pPr>
          </a:lstStyle>
          <a:p>
            <a:fld id="{9EBB095A-69C4-42FD-8D4C-BD4FEFB0C259}" type="slidenum">
              <a:rPr lang="en-US">
                <a:solidFill>
                  <a:prstClr val="black"/>
                </a:solidFill>
                <a:latin typeface="Calibri" pitchFamily="34" charset="0"/>
              </a:rPr>
              <a:pPr/>
              <a:t>29</a:t>
            </a:fld>
            <a:endParaRPr lang="en-US" dirty="0">
              <a:solidFill>
                <a:prstClr val="black"/>
              </a:solidFill>
              <a:latin typeface="Calibri" pitchFamily="34" charset="0"/>
            </a:endParaRPr>
          </a:p>
        </p:txBody>
      </p:sp>
      <p:sp>
        <p:nvSpPr>
          <p:cNvPr id="26627" name="Rectangle 2"/>
          <p:cNvSpPr>
            <a:spLocks noGrp="1" noRot="1" noChangeAspect="1" noChangeArrowheads="1" noTextEdit="1"/>
          </p:cNvSpPr>
          <p:nvPr>
            <p:ph type="sldImg"/>
          </p:nvPr>
        </p:nvSpPr>
        <p:spPr bwMode="auto">
          <a:xfrm>
            <a:off x="1090613" y="147638"/>
            <a:ext cx="46482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8" name="Rectangle 3"/>
          <p:cNvSpPr>
            <a:spLocks noGrp="1" noChangeArrowheads="1"/>
          </p:cNvSpPr>
          <p:nvPr>
            <p:ph type="body" idx="1"/>
          </p:nvPr>
        </p:nvSpPr>
        <p:spPr bwMode="auto">
          <a:xfrm>
            <a:off x="430544" y="3836609"/>
            <a:ext cx="6302970" cy="494332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ts val="602"/>
              </a:spcBef>
              <a:spcAft>
                <a:spcPts val="602"/>
              </a:spcAft>
            </a:pPr>
            <a:endParaRPr lang="en-US" b="0" i="0" dirty="0" smtClean="0">
              <a:cs typeface="Arial" pitchFamily="34" charset="0"/>
            </a:endParaRPr>
          </a:p>
        </p:txBody>
      </p:sp>
      <p:sp>
        <p:nvSpPr>
          <p:cNvPr id="4" name="Footer Placeholder 3"/>
          <p:cNvSpPr>
            <a:spLocks noGrp="1"/>
          </p:cNvSpPr>
          <p:nvPr>
            <p:ph type="ftr" sz="quarter" idx="12"/>
          </p:nvPr>
        </p:nvSpPr>
        <p:spPr/>
        <p:txBody>
          <a:bodyPr/>
          <a:lstStyle/>
          <a:p>
            <a:r>
              <a:rPr lang="en-US" smtClean="0"/>
              <a:t>Trauma Informed Care for Educators               Train the Trainer 2018-2019</a:t>
            </a:r>
            <a:endParaRPr lang="en-US" dirty="0"/>
          </a:p>
        </p:txBody>
      </p:sp>
    </p:spTree>
    <p:extLst>
      <p:ext uri="{BB962C8B-B14F-4D97-AF65-F5344CB8AC3E}">
        <p14:creationId xmlns:p14="http://schemas.microsoft.com/office/powerpoint/2010/main" val="34399358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9"/>
        <p:cNvGrpSpPr/>
        <p:nvPr/>
      </p:nvGrpSpPr>
      <p:grpSpPr>
        <a:xfrm>
          <a:off x="0" y="0"/>
          <a:ext cx="0" cy="0"/>
          <a:chOff x="0" y="0"/>
          <a:chExt cx="0" cy="0"/>
        </a:xfrm>
      </p:grpSpPr>
      <p:sp>
        <p:nvSpPr>
          <p:cNvPr id="770" name="Google Shape;770;p56: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71" name="Google Shape;771;p56:notes"/>
          <p:cNvSpPr txBox="1">
            <a:spLocks noGrp="1"/>
          </p:cNvSpPr>
          <p:nvPr>
            <p:ph type="body" idx="1"/>
          </p:nvPr>
        </p:nvSpPr>
        <p:spPr>
          <a:xfrm>
            <a:off x="701040" y="4415790"/>
            <a:ext cx="5608320" cy="4183380"/>
          </a:xfrm>
          <a:prstGeom prst="rect">
            <a:avLst/>
          </a:prstGeom>
          <a:noFill/>
          <a:ln>
            <a:noFill/>
          </a:ln>
        </p:spPr>
        <p:txBody>
          <a:bodyPr spcFirstLastPara="1" wrap="square" lIns="93175" tIns="46575" rIns="93175" bIns="46575" anchor="t" anchorCtr="0">
            <a:noAutofit/>
          </a:bodyPr>
          <a:lstStyle/>
          <a:p>
            <a:pPr marL="0" marR="0" lvl="0" indent="0" algn="l" rtl="0">
              <a:spcBef>
                <a:spcPts val="0"/>
              </a:spcBef>
              <a:spcAft>
                <a:spcPts val="0"/>
              </a:spcAft>
              <a:buNone/>
            </a:pPr>
            <a:r>
              <a:rPr lang="en-US" sz="1200" b="1" i="0" u="none" strike="noStrike" cap="none" dirty="0">
                <a:solidFill>
                  <a:schemeClr val="dk1"/>
                </a:solidFill>
                <a:latin typeface="Calibri"/>
                <a:ea typeface="Calibri"/>
                <a:cs typeface="Calibri"/>
                <a:sym typeface="Calibri"/>
              </a:rPr>
              <a:t>Section Overview:</a:t>
            </a:r>
            <a:endParaRPr dirty="0"/>
          </a:p>
          <a:p>
            <a:pPr marL="228600" marR="0" lvl="0" indent="-228600" algn="l" rtl="0">
              <a:spcBef>
                <a:spcPts val="0"/>
              </a:spcBef>
              <a:spcAft>
                <a:spcPts val="0"/>
              </a:spcAft>
              <a:buClr>
                <a:schemeClr val="dk1"/>
              </a:buClr>
              <a:buSzPts val="1200"/>
              <a:buFont typeface="Calibri"/>
              <a:buAutoNum type="arabicPeriod"/>
            </a:pPr>
            <a:r>
              <a:rPr lang="en-US" sz="1200" b="0" i="0" u="none" strike="noStrike" cap="none" dirty="0">
                <a:solidFill>
                  <a:schemeClr val="dk1"/>
                </a:solidFill>
                <a:latin typeface="Calibri"/>
                <a:ea typeface="Calibri"/>
                <a:cs typeface="Calibri"/>
                <a:sym typeface="Calibri"/>
              </a:rPr>
              <a:t>Brain development is influenced by both genetics and the environment (social support and positive and negative experiences)</a:t>
            </a:r>
            <a:endParaRPr dirty="0"/>
          </a:p>
          <a:p>
            <a:pPr marL="228600" marR="0" lvl="0" indent="-228600" algn="l" rtl="0">
              <a:spcBef>
                <a:spcPts val="0"/>
              </a:spcBef>
              <a:spcAft>
                <a:spcPts val="0"/>
              </a:spcAft>
              <a:buClr>
                <a:schemeClr val="dk1"/>
              </a:buClr>
              <a:buSzPts val="1200"/>
              <a:buFont typeface="Calibri"/>
              <a:buAutoNum type="arabicPeriod"/>
            </a:pPr>
            <a:r>
              <a:rPr lang="en-US" sz="1200" b="0" i="0" u="none" strike="noStrike" cap="none" dirty="0">
                <a:solidFill>
                  <a:schemeClr val="dk1"/>
                </a:solidFill>
                <a:latin typeface="Calibri"/>
                <a:ea typeface="Calibri"/>
                <a:cs typeface="Calibri"/>
                <a:sym typeface="Calibri"/>
              </a:rPr>
              <a:t>The brain has the ability to change in response to repeated stimulation.  This is </a:t>
            </a:r>
            <a:r>
              <a:rPr lang="en-US" sz="1200" b="1" i="0" u="none" strike="noStrike" cap="none" dirty="0">
                <a:solidFill>
                  <a:schemeClr val="dk1"/>
                </a:solidFill>
                <a:latin typeface="Calibri"/>
                <a:ea typeface="Calibri"/>
                <a:cs typeface="Calibri"/>
                <a:sym typeface="Calibri"/>
              </a:rPr>
              <a:t>neuroplasticity</a:t>
            </a:r>
            <a:r>
              <a:rPr lang="en-US" sz="1200" b="0" i="0" u="none" strike="noStrike" cap="none" dirty="0">
                <a:solidFill>
                  <a:schemeClr val="dk1"/>
                </a:solidFill>
                <a:latin typeface="Calibri"/>
                <a:ea typeface="Calibri"/>
                <a:cs typeface="Calibri"/>
                <a:sym typeface="Calibri"/>
              </a:rPr>
              <a:t>:  the formation of neural connections that are used over and over and the pruning away of those connections that are not used and reinforced.</a:t>
            </a:r>
            <a:endParaRPr dirty="0"/>
          </a:p>
          <a:p>
            <a:pPr marL="228600" marR="0" lvl="0" indent="-228600" algn="l" rtl="0">
              <a:spcBef>
                <a:spcPts val="0"/>
              </a:spcBef>
              <a:spcAft>
                <a:spcPts val="0"/>
              </a:spcAft>
              <a:buClr>
                <a:schemeClr val="dk1"/>
              </a:buClr>
              <a:buSzPts val="1200"/>
              <a:buFont typeface="Calibri"/>
              <a:buAutoNum type="arabicPeriod"/>
            </a:pPr>
            <a:r>
              <a:rPr lang="en-US" sz="1200" b="0" i="0" u="none" strike="noStrike" cap="none" dirty="0">
                <a:solidFill>
                  <a:schemeClr val="dk1"/>
                </a:solidFill>
                <a:latin typeface="Calibri"/>
                <a:ea typeface="Calibri"/>
                <a:cs typeface="Calibri"/>
                <a:sym typeface="Calibri"/>
              </a:rPr>
              <a:t>Neuroplasticity is particularly important throughout childhood, adolescence and early adulthood.</a:t>
            </a:r>
            <a:endParaRPr dirty="0"/>
          </a:p>
          <a:p>
            <a:pPr marL="228600" marR="0" lvl="0" indent="-228600" algn="l" rtl="0">
              <a:spcBef>
                <a:spcPts val="0"/>
              </a:spcBef>
              <a:spcAft>
                <a:spcPts val="0"/>
              </a:spcAft>
              <a:buClr>
                <a:schemeClr val="dk1"/>
              </a:buClr>
              <a:buSzPts val="1200"/>
              <a:buFont typeface="Calibri"/>
              <a:buAutoNum type="arabicPeriod"/>
            </a:pPr>
            <a:r>
              <a:rPr lang="en-US" sz="1200" b="0" i="0" u="none" strike="noStrike" cap="none" dirty="0">
                <a:solidFill>
                  <a:schemeClr val="dk1"/>
                </a:solidFill>
                <a:latin typeface="Calibri"/>
                <a:ea typeface="Calibri"/>
                <a:cs typeface="Calibri"/>
                <a:sym typeface="Calibri"/>
              </a:rPr>
              <a:t>Trauma can change the neural pathways in the brain by reinforcing some pathways related to trauma response, and not reinforcing other pathways related to other developmental tasks.</a:t>
            </a:r>
            <a:endParaRPr dirty="0"/>
          </a:p>
          <a:p>
            <a:pPr marL="228600" marR="0" lvl="0" indent="-228600" algn="l" rtl="0">
              <a:spcBef>
                <a:spcPts val="0"/>
              </a:spcBef>
              <a:spcAft>
                <a:spcPts val="0"/>
              </a:spcAft>
              <a:buClr>
                <a:schemeClr val="dk1"/>
              </a:buClr>
              <a:buSzPts val="1200"/>
              <a:buFont typeface="Calibri"/>
              <a:buAutoNum type="arabicPeriod"/>
            </a:pPr>
            <a:r>
              <a:rPr lang="en-US" sz="1200" b="0" i="0" u="none" strike="noStrike" cap="none" dirty="0">
                <a:solidFill>
                  <a:schemeClr val="dk1"/>
                </a:solidFill>
                <a:latin typeface="Calibri"/>
                <a:ea typeface="Calibri"/>
                <a:cs typeface="Calibri"/>
                <a:sym typeface="Calibri"/>
              </a:rPr>
              <a:t>Ongoing trauma exposure causes the parts of the brain associated with the stress response to be reinforced; other areas of the brain including cortical functioning for cognitive and executive functioning, may not used or reinforced.  This results in the “emotional hijacking” of the thinking brain.  </a:t>
            </a:r>
            <a:endParaRPr dirty="0"/>
          </a:p>
          <a:p>
            <a:pPr marL="228600" marR="0" lvl="0" indent="-228600" algn="l" rtl="0">
              <a:spcBef>
                <a:spcPts val="0"/>
              </a:spcBef>
              <a:spcAft>
                <a:spcPts val="0"/>
              </a:spcAft>
              <a:buClr>
                <a:schemeClr val="dk1"/>
              </a:buClr>
              <a:buSzPts val="1200"/>
              <a:buFont typeface="Calibri"/>
              <a:buAutoNum type="arabicPeriod"/>
            </a:pPr>
            <a:r>
              <a:rPr lang="en-US" sz="1200" b="0" i="0" u="none" strike="noStrike" cap="none" dirty="0">
                <a:solidFill>
                  <a:schemeClr val="dk1"/>
                </a:solidFill>
                <a:latin typeface="Calibri"/>
                <a:ea typeface="Calibri"/>
                <a:cs typeface="Calibri"/>
                <a:sym typeface="Calibri"/>
              </a:rPr>
              <a:t>This emotional hijacking can happen even when the trauma is not present.</a:t>
            </a:r>
            <a:endParaRPr dirty="0"/>
          </a:p>
          <a:p>
            <a:pPr marL="228600" marR="0" lvl="0" indent="-228600" algn="l" rtl="0">
              <a:spcBef>
                <a:spcPts val="0"/>
              </a:spcBef>
              <a:spcAft>
                <a:spcPts val="0"/>
              </a:spcAft>
              <a:buClr>
                <a:schemeClr val="dk1"/>
              </a:buClr>
              <a:buSzPts val="1200"/>
              <a:buFont typeface="Calibri"/>
              <a:buAutoNum type="arabicPeriod"/>
            </a:pPr>
            <a:r>
              <a:rPr lang="en-US" sz="1200" b="0" i="0" u="none" strike="noStrike" cap="none" dirty="0">
                <a:solidFill>
                  <a:schemeClr val="dk1"/>
                </a:solidFill>
                <a:latin typeface="Calibri"/>
                <a:ea typeface="Calibri"/>
                <a:cs typeface="Calibri"/>
                <a:sym typeface="Calibri"/>
              </a:rPr>
              <a:t>Understanding the neurophysiological impact of trauma on the brain helps us to understand that we have to address the emotional needs of trauma exposed children first (and make sure they are psychologically safe) before we can try to help them change behavior using cognitively based strategies.</a:t>
            </a:r>
            <a:endParaRPr dirty="0"/>
          </a:p>
          <a:p>
            <a:pPr marL="228600" marR="0" lvl="0" indent="-152400" algn="l" rtl="0">
              <a:spcBef>
                <a:spcPts val="0"/>
              </a:spcBef>
              <a:spcAft>
                <a:spcPts val="0"/>
              </a:spcAft>
              <a:buClr>
                <a:schemeClr val="dk1"/>
              </a:buClr>
              <a:buSzPts val="1200"/>
              <a:buFont typeface="Calibri"/>
              <a:buNone/>
            </a:pPr>
            <a:endParaRPr sz="1200" b="1" i="0" u="none" strike="noStrike" cap="none" dirty="0">
              <a:solidFill>
                <a:schemeClr val="dk1"/>
              </a:solidFill>
              <a:latin typeface="Calibri"/>
              <a:ea typeface="Calibri"/>
              <a:cs typeface="Calibri"/>
              <a:sym typeface="Calibri"/>
            </a:endParaRPr>
          </a:p>
        </p:txBody>
      </p:sp>
      <p:sp>
        <p:nvSpPr>
          <p:cNvPr id="772" name="Google Shape;772;p56:notes"/>
          <p:cNvSpPr txBox="1">
            <a:spLocks noGrp="1"/>
          </p:cNvSpPr>
          <p:nvPr>
            <p:ph type="sldNum" idx="12"/>
          </p:nvPr>
        </p:nvSpPr>
        <p:spPr>
          <a:xfrm>
            <a:off x="3970938" y="8829967"/>
            <a:ext cx="3037840" cy="464820"/>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32</a:t>
            </a:fld>
            <a:endParaRPr sz="1200">
              <a:solidFill>
                <a:schemeClr val="dk1"/>
              </a:solidFill>
              <a:latin typeface="Calibri"/>
              <a:ea typeface="Calibri"/>
              <a:cs typeface="Calibri"/>
              <a:sym typeface="Calibri"/>
            </a:endParaRPr>
          </a:p>
        </p:txBody>
      </p:sp>
      <p:sp>
        <p:nvSpPr>
          <p:cNvPr id="773" name="Google Shape;773;p56:notes"/>
          <p:cNvSpPr txBox="1">
            <a:spLocks noGrp="1"/>
          </p:cNvSpPr>
          <p:nvPr>
            <p:ph type="dt" idx="10"/>
          </p:nvPr>
        </p:nvSpPr>
        <p:spPr>
          <a:xfrm>
            <a:off x="3970938" y="0"/>
            <a:ext cx="3037840" cy="464820"/>
          </a:xfrm>
          <a:prstGeom prst="rect">
            <a:avLst/>
          </a:prstGeom>
          <a:noFill/>
          <a:ln>
            <a:noFill/>
          </a:ln>
        </p:spPr>
        <p:txBody>
          <a:bodyPr spcFirstLastPara="1" wrap="square" lIns="93175" tIns="46575" rIns="93175" bIns="46575" anchor="t" anchorCtr="0">
            <a:noAutofit/>
          </a:bodyPr>
          <a:lstStyle/>
          <a:p>
            <a:pPr marL="0" marR="0" lvl="0" indent="0" algn="r" rtl="0">
              <a:spcBef>
                <a:spcPts val="0"/>
              </a:spcBef>
              <a:spcAft>
                <a:spcPts val="0"/>
              </a:spcAft>
              <a:buNone/>
            </a:pPr>
            <a:r>
              <a:rPr lang="en-US" sz="1200">
                <a:solidFill>
                  <a:schemeClr val="dk1"/>
                </a:solidFill>
                <a:latin typeface="Calibri"/>
                <a:ea typeface="Calibri"/>
                <a:cs typeface="Calibri"/>
                <a:sym typeface="Calibri"/>
              </a:rPr>
              <a:t>November 15 - 16 2017</a:t>
            </a:r>
            <a:endParaRPr sz="1200">
              <a:solidFill>
                <a:schemeClr val="dk1"/>
              </a:solidFill>
              <a:latin typeface="Calibri"/>
              <a:ea typeface="Calibri"/>
              <a:cs typeface="Calibri"/>
              <a:sym typeface="Calibri"/>
            </a:endParaRPr>
          </a:p>
        </p:txBody>
      </p:sp>
      <p:sp>
        <p:nvSpPr>
          <p:cNvPr id="774" name="Google Shape;774;p56:notes"/>
          <p:cNvSpPr txBox="1">
            <a:spLocks noGrp="1"/>
          </p:cNvSpPr>
          <p:nvPr>
            <p:ph type="hdr" idx="3"/>
          </p:nvPr>
        </p:nvSpPr>
        <p:spPr>
          <a:xfrm>
            <a:off x="0" y="0"/>
            <a:ext cx="3037840" cy="464820"/>
          </a:xfrm>
          <a:prstGeom prst="rect">
            <a:avLst/>
          </a:prstGeom>
          <a:noFill/>
          <a:ln>
            <a:noFill/>
          </a:ln>
        </p:spPr>
        <p:txBody>
          <a:bodyPr spcFirstLastPara="1" wrap="square" lIns="93175" tIns="46575" rIns="93175" bIns="46575" anchor="t" anchorCtr="0">
            <a:noAutofit/>
          </a:bodyPr>
          <a:lstStyle/>
          <a:p>
            <a:pPr marL="0" marR="0" lvl="0" indent="0" algn="l" rtl="0">
              <a:spcBef>
                <a:spcPts val="0"/>
              </a:spcBef>
              <a:spcAft>
                <a:spcPts val="0"/>
              </a:spcAft>
              <a:buNone/>
            </a:pPr>
            <a:r>
              <a:rPr lang="en-US" sz="1200">
                <a:solidFill>
                  <a:schemeClr val="dk1"/>
                </a:solidFill>
                <a:latin typeface="Calibri"/>
                <a:ea typeface="Calibri"/>
                <a:cs typeface="Calibri"/>
                <a:sym typeface="Calibri"/>
              </a:rPr>
              <a:t>Trauma Informed Care for Educators Train the Trainer Learning Collaborative</a:t>
            </a:r>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240122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6"/>
        <p:cNvGrpSpPr/>
        <p:nvPr/>
      </p:nvGrpSpPr>
      <p:grpSpPr>
        <a:xfrm>
          <a:off x="0" y="0"/>
          <a:ext cx="0" cy="0"/>
          <a:chOff x="0" y="0"/>
          <a:chExt cx="0" cy="0"/>
        </a:xfrm>
      </p:grpSpPr>
      <p:sp>
        <p:nvSpPr>
          <p:cNvPr id="787" name="Google Shape;787;p58:notes"/>
          <p:cNvSpPr>
            <a:spLocks noGrp="1" noRot="1" noChangeAspect="1"/>
          </p:cNvSpPr>
          <p:nvPr>
            <p:ph type="sldImg" idx="2"/>
          </p:nvPr>
        </p:nvSpPr>
        <p:spPr>
          <a:xfrm>
            <a:off x="1260475" y="153988"/>
            <a:ext cx="4794250" cy="35972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788" name="Google Shape;788;p58:notes"/>
          <p:cNvSpPr txBox="1">
            <a:spLocks noGrp="1"/>
          </p:cNvSpPr>
          <p:nvPr>
            <p:ph type="body" idx="1"/>
          </p:nvPr>
        </p:nvSpPr>
        <p:spPr>
          <a:xfrm>
            <a:off x="701040" y="4415790"/>
            <a:ext cx="5608320" cy="4183380"/>
          </a:xfrm>
          <a:prstGeom prst="rect">
            <a:avLst/>
          </a:prstGeom>
          <a:noFill/>
          <a:ln>
            <a:noFill/>
          </a:ln>
        </p:spPr>
        <p:txBody>
          <a:bodyPr spcFirstLastPara="1" wrap="square" lIns="93175" tIns="46575" rIns="93175" bIns="46575" anchor="t" anchorCtr="0">
            <a:noAutofit/>
          </a:bodyPr>
          <a:lstStyle/>
          <a:p>
            <a:pPr marL="0" marR="0" lvl="0" indent="0" algn="l" rtl="0">
              <a:spcBef>
                <a:spcPts val="0"/>
              </a:spcBef>
              <a:spcAft>
                <a:spcPts val="0"/>
              </a:spcAft>
              <a:buNone/>
            </a:pPr>
            <a:r>
              <a:rPr lang="en-US" sz="1200" b="1" i="1" u="none" strike="noStrike" cap="none" dirty="0">
                <a:solidFill>
                  <a:schemeClr val="dk1"/>
                </a:solidFill>
                <a:latin typeface="Calibri"/>
                <a:ea typeface="Calibri"/>
                <a:cs typeface="Calibri"/>
                <a:sym typeface="Calibri"/>
              </a:rPr>
              <a:t>Key ideas:  </a:t>
            </a:r>
            <a:endParaRPr dirty="0"/>
          </a:p>
          <a:p>
            <a:pPr marL="0" marR="0" lvl="0" indent="0" algn="l" rtl="0">
              <a:spcBef>
                <a:spcPts val="0"/>
              </a:spcBef>
              <a:spcAft>
                <a:spcPts val="0"/>
              </a:spcAft>
              <a:buNone/>
            </a:pPr>
            <a:endParaRPr sz="1200" b="1" i="1" u="none" strike="noStrike" cap="none" dirty="0">
              <a:solidFill>
                <a:schemeClr val="dk1"/>
              </a:solidFill>
              <a:latin typeface="Calibri"/>
              <a:ea typeface="Calibri"/>
              <a:cs typeface="Calibri"/>
              <a:sym typeface="Calibri"/>
            </a:endParaRPr>
          </a:p>
          <a:p>
            <a:pPr marL="228600" marR="0" lvl="0" indent="-228600" algn="l" rtl="0">
              <a:spcBef>
                <a:spcPts val="0"/>
              </a:spcBef>
              <a:spcAft>
                <a:spcPts val="0"/>
              </a:spcAft>
              <a:buClr>
                <a:schemeClr val="dk1"/>
              </a:buClr>
              <a:buSzPts val="1200"/>
              <a:buFont typeface="Calibri"/>
              <a:buAutoNum type="arabicPeriod"/>
            </a:pPr>
            <a:r>
              <a:rPr lang="en-US" sz="1200" b="0" i="0" u="none" strike="noStrike" cap="none" dirty="0">
                <a:solidFill>
                  <a:schemeClr val="dk1"/>
                </a:solidFill>
                <a:latin typeface="Calibri"/>
                <a:ea typeface="Calibri"/>
                <a:cs typeface="Calibri"/>
                <a:sym typeface="Calibri"/>
              </a:rPr>
              <a:t>Brain development is dependent upon the formation of connections – within the brain, these happen as neural pathways.  </a:t>
            </a:r>
            <a:endParaRPr dirty="0"/>
          </a:p>
          <a:p>
            <a:pPr marL="228600" marR="0" lvl="0" indent="-152400" algn="l" rtl="0">
              <a:spcBef>
                <a:spcPts val="0"/>
              </a:spcBef>
              <a:spcAft>
                <a:spcPts val="0"/>
              </a:spcAft>
              <a:buClr>
                <a:schemeClr val="dk1"/>
              </a:buClr>
              <a:buSzPts val="1200"/>
              <a:buFont typeface="Calibri"/>
              <a:buNone/>
            </a:pPr>
            <a:endParaRPr sz="1200" b="0" i="0" u="none" strike="noStrike" cap="none" dirty="0">
              <a:solidFill>
                <a:schemeClr val="dk1"/>
              </a:solidFill>
              <a:latin typeface="Calibri"/>
              <a:ea typeface="Calibri"/>
              <a:cs typeface="Calibri"/>
              <a:sym typeface="Calibri"/>
            </a:endParaRPr>
          </a:p>
          <a:p>
            <a:pPr marL="228600" marR="0" lvl="0" indent="-228600" algn="l" rtl="0">
              <a:spcBef>
                <a:spcPts val="0"/>
              </a:spcBef>
              <a:spcAft>
                <a:spcPts val="0"/>
              </a:spcAft>
              <a:buClr>
                <a:schemeClr val="dk1"/>
              </a:buClr>
              <a:buSzPts val="1200"/>
              <a:buFont typeface="Calibri"/>
              <a:buAutoNum type="arabicPeriod"/>
            </a:pPr>
            <a:r>
              <a:rPr lang="en-US" sz="1200" b="0" i="0" u="none" strike="noStrike" cap="none" dirty="0">
                <a:solidFill>
                  <a:schemeClr val="dk1"/>
                </a:solidFill>
                <a:latin typeface="Calibri"/>
                <a:ea typeface="Calibri"/>
                <a:cs typeface="Calibri"/>
                <a:sym typeface="Calibri"/>
              </a:rPr>
              <a:t>Neural pathways are formed by the social connections forged by children, even by infants.  This is at the root of the concept of attachment.  </a:t>
            </a:r>
            <a:endParaRPr dirty="0"/>
          </a:p>
          <a:p>
            <a:pPr marL="228600" marR="0" lvl="0" indent="-152400" algn="l" rtl="0">
              <a:spcBef>
                <a:spcPts val="0"/>
              </a:spcBef>
              <a:spcAft>
                <a:spcPts val="0"/>
              </a:spcAft>
              <a:buClr>
                <a:schemeClr val="dk1"/>
              </a:buClr>
              <a:buSzPts val="1200"/>
              <a:buFont typeface="Calibri"/>
              <a:buNone/>
            </a:pPr>
            <a:endParaRPr sz="1200" b="0" i="0" u="none" strike="noStrike" cap="none" dirty="0">
              <a:solidFill>
                <a:schemeClr val="dk1"/>
              </a:solidFill>
              <a:latin typeface="Calibri"/>
              <a:ea typeface="Calibri"/>
              <a:cs typeface="Calibri"/>
              <a:sym typeface="Calibri"/>
            </a:endParaRPr>
          </a:p>
          <a:p>
            <a:pPr marL="228600" marR="0" lvl="0" indent="-228600" algn="l" rtl="0">
              <a:spcBef>
                <a:spcPts val="0"/>
              </a:spcBef>
              <a:spcAft>
                <a:spcPts val="0"/>
              </a:spcAft>
              <a:buClr>
                <a:schemeClr val="dk1"/>
              </a:buClr>
              <a:buSzPts val="1200"/>
              <a:buFont typeface="Calibri"/>
              <a:buAutoNum type="arabicPeriod"/>
            </a:pPr>
            <a:r>
              <a:rPr lang="en-US" sz="1200" b="0" i="0" u="none" strike="noStrike" cap="none" dirty="0">
                <a:solidFill>
                  <a:schemeClr val="dk1"/>
                </a:solidFill>
                <a:latin typeface="Calibri"/>
                <a:ea typeface="Calibri"/>
                <a:cs typeface="Calibri"/>
                <a:sym typeface="Calibri"/>
              </a:rPr>
              <a:t>As children experience nurturing and caring relationships with others, neural pathways in the brain develop and are reinforced.  </a:t>
            </a:r>
            <a:endParaRPr dirty="0"/>
          </a:p>
          <a:p>
            <a:pPr marL="228600" marR="0" lvl="0" indent="-152400" algn="l" rtl="0">
              <a:spcBef>
                <a:spcPts val="0"/>
              </a:spcBef>
              <a:spcAft>
                <a:spcPts val="0"/>
              </a:spcAft>
              <a:buClr>
                <a:schemeClr val="dk1"/>
              </a:buClr>
              <a:buSzPts val="1200"/>
              <a:buFont typeface="Calibri"/>
              <a:buNone/>
            </a:pPr>
            <a:endParaRPr sz="1200" b="0" i="0" u="none" strike="noStrike" cap="none" dirty="0">
              <a:solidFill>
                <a:schemeClr val="dk1"/>
              </a:solidFill>
              <a:latin typeface="Calibri"/>
              <a:ea typeface="Calibri"/>
              <a:cs typeface="Calibri"/>
              <a:sym typeface="Calibri"/>
            </a:endParaRPr>
          </a:p>
          <a:p>
            <a:pPr marL="228600" marR="0" lvl="0" indent="-228600" algn="l" rtl="0">
              <a:spcBef>
                <a:spcPts val="0"/>
              </a:spcBef>
              <a:spcAft>
                <a:spcPts val="0"/>
              </a:spcAft>
              <a:buClr>
                <a:schemeClr val="dk1"/>
              </a:buClr>
              <a:buSzPts val="1200"/>
              <a:buFont typeface="Calibri"/>
              <a:buAutoNum type="arabicPeriod"/>
            </a:pPr>
            <a:r>
              <a:rPr lang="en-US" sz="1200" b="0" i="0" u="none" strike="noStrike" cap="none" dirty="0">
                <a:solidFill>
                  <a:schemeClr val="dk1"/>
                </a:solidFill>
                <a:latin typeface="Calibri"/>
                <a:ea typeface="Calibri"/>
                <a:cs typeface="Calibri"/>
                <a:sym typeface="Calibri"/>
              </a:rPr>
              <a:t>The absence of those important social relationships is directly reflected in a dearth of neural connections because they fail to develop or are “pruned” away if they are not reinforced.</a:t>
            </a:r>
            <a:endParaRPr dirty="0"/>
          </a:p>
          <a:p>
            <a:pPr marL="0" marR="0" lvl="0" indent="0" algn="l" rtl="0">
              <a:spcBef>
                <a:spcPts val="0"/>
              </a:spcBef>
              <a:spcAft>
                <a:spcPts val="0"/>
              </a:spcAft>
              <a:buNone/>
            </a:pPr>
            <a:endParaRPr sz="1200" b="0" i="0" u="none" strike="noStrike" cap="none" dirty="0">
              <a:solidFill>
                <a:schemeClr val="dk1"/>
              </a:solidFill>
              <a:latin typeface="Calibri"/>
              <a:ea typeface="Calibri"/>
              <a:cs typeface="Calibri"/>
              <a:sym typeface="Calibri"/>
            </a:endParaRPr>
          </a:p>
        </p:txBody>
      </p:sp>
      <p:sp>
        <p:nvSpPr>
          <p:cNvPr id="789" name="Google Shape;789;p58:notes"/>
          <p:cNvSpPr txBox="1">
            <a:spLocks noGrp="1"/>
          </p:cNvSpPr>
          <p:nvPr>
            <p:ph type="dt" idx="10"/>
          </p:nvPr>
        </p:nvSpPr>
        <p:spPr>
          <a:xfrm>
            <a:off x="3970938" y="0"/>
            <a:ext cx="3037840" cy="464820"/>
          </a:xfrm>
          <a:prstGeom prst="rect">
            <a:avLst/>
          </a:prstGeom>
          <a:noFill/>
          <a:ln>
            <a:noFill/>
          </a:ln>
        </p:spPr>
        <p:txBody>
          <a:bodyPr spcFirstLastPara="1" wrap="square" lIns="93175" tIns="46575" rIns="93175" bIns="46575" anchor="t" anchorCtr="0">
            <a:noAutofit/>
          </a:bodyPr>
          <a:lstStyle/>
          <a:p>
            <a:pPr marL="0" marR="0" lvl="0" indent="0" algn="r" rtl="0">
              <a:spcBef>
                <a:spcPts val="0"/>
              </a:spcBef>
              <a:spcAft>
                <a:spcPts val="0"/>
              </a:spcAft>
              <a:buNone/>
            </a:pPr>
            <a:r>
              <a:rPr lang="en-US" sz="1200">
                <a:solidFill>
                  <a:schemeClr val="dk1"/>
                </a:solidFill>
                <a:latin typeface="Calibri"/>
                <a:ea typeface="Calibri"/>
                <a:cs typeface="Calibri"/>
                <a:sym typeface="Calibri"/>
              </a:rPr>
              <a:t>November 15 - 16 2017</a:t>
            </a:r>
            <a:endParaRPr sz="1200">
              <a:solidFill>
                <a:schemeClr val="dk1"/>
              </a:solidFill>
              <a:latin typeface="Calibri"/>
              <a:ea typeface="Calibri"/>
              <a:cs typeface="Calibri"/>
              <a:sym typeface="Calibri"/>
            </a:endParaRPr>
          </a:p>
        </p:txBody>
      </p:sp>
      <p:sp>
        <p:nvSpPr>
          <p:cNvPr id="790" name="Google Shape;790;p58:notes"/>
          <p:cNvSpPr txBox="1">
            <a:spLocks noGrp="1"/>
          </p:cNvSpPr>
          <p:nvPr>
            <p:ph type="hdr" idx="3"/>
          </p:nvPr>
        </p:nvSpPr>
        <p:spPr>
          <a:xfrm>
            <a:off x="0" y="0"/>
            <a:ext cx="3037840" cy="464820"/>
          </a:xfrm>
          <a:prstGeom prst="rect">
            <a:avLst/>
          </a:prstGeom>
          <a:noFill/>
          <a:ln>
            <a:noFill/>
          </a:ln>
        </p:spPr>
        <p:txBody>
          <a:bodyPr spcFirstLastPara="1" wrap="square" lIns="93175" tIns="46575" rIns="93175" bIns="46575" anchor="t" anchorCtr="0">
            <a:noAutofit/>
          </a:bodyPr>
          <a:lstStyle/>
          <a:p>
            <a:pPr marL="0" marR="0" lvl="0" indent="0" algn="l" rtl="0">
              <a:spcBef>
                <a:spcPts val="0"/>
              </a:spcBef>
              <a:spcAft>
                <a:spcPts val="0"/>
              </a:spcAft>
              <a:buNone/>
            </a:pPr>
            <a:r>
              <a:rPr lang="en-US" sz="1200">
                <a:solidFill>
                  <a:schemeClr val="dk1"/>
                </a:solidFill>
                <a:latin typeface="Calibri"/>
                <a:ea typeface="Calibri"/>
                <a:cs typeface="Calibri"/>
                <a:sym typeface="Calibri"/>
              </a:rPr>
              <a:t>Trauma Informed Care for Educators Train the Trainer Learning Collaborative</a:t>
            </a:r>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233419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2"/>
        <p:cNvGrpSpPr/>
        <p:nvPr/>
      </p:nvGrpSpPr>
      <p:grpSpPr>
        <a:xfrm>
          <a:off x="0" y="0"/>
          <a:ext cx="0" cy="0"/>
          <a:chOff x="0" y="0"/>
          <a:chExt cx="0" cy="0"/>
        </a:xfrm>
      </p:grpSpPr>
      <p:sp>
        <p:nvSpPr>
          <p:cNvPr id="813" name="Google Shape;813;p59:notes"/>
          <p:cNvSpPr txBox="1">
            <a:spLocks noGrp="1"/>
          </p:cNvSpPr>
          <p:nvPr>
            <p:ph type="sldNum" idx="12"/>
          </p:nvPr>
        </p:nvSpPr>
        <p:spPr>
          <a:xfrm>
            <a:off x="3970938" y="8829967"/>
            <a:ext cx="3037840" cy="464820"/>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Arial"/>
                <a:ea typeface="Arial"/>
                <a:cs typeface="Arial"/>
                <a:sym typeface="Arial"/>
              </a:rPr>
              <a:t>34</a:t>
            </a:fld>
            <a:endParaRPr sz="1200">
              <a:solidFill>
                <a:schemeClr val="dk1"/>
              </a:solidFill>
              <a:latin typeface="Arial"/>
              <a:ea typeface="Arial"/>
              <a:cs typeface="Arial"/>
              <a:sym typeface="Arial"/>
            </a:endParaRPr>
          </a:p>
        </p:txBody>
      </p:sp>
      <p:sp>
        <p:nvSpPr>
          <p:cNvPr id="814" name="Google Shape;814;p59: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a:noFill/>
          </a:ln>
        </p:spPr>
      </p:sp>
      <p:sp>
        <p:nvSpPr>
          <p:cNvPr id="815" name="Google Shape;815;p59:notes"/>
          <p:cNvSpPr txBox="1">
            <a:spLocks noGrp="1"/>
          </p:cNvSpPr>
          <p:nvPr>
            <p:ph type="body" idx="1"/>
          </p:nvPr>
        </p:nvSpPr>
        <p:spPr>
          <a:xfrm>
            <a:off x="701040" y="4415790"/>
            <a:ext cx="5608320" cy="4183380"/>
          </a:xfrm>
          <a:prstGeom prst="rect">
            <a:avLst/>
          </a:prstGeom>
          <a:solidFill>
            <a:srgbClr val="FFFFFF"/>
          </a:solidFill>
          <a:ln w="9525" cap="flat" cmpd="sng">
            <a:solidFill>
              <a:srgbClr val="000000"/>
            </a:solidFill>
            <a:prstDash val="solid"/>
            <a:miter lim="800000"/>
            <a:headEnd type="none" w="sm" len="sm"/>
            <a:tailEnd type="none" w="sm" len="sm"/>
          </a:ln>
        </p:spPr>
        <p:txBody>
          <a:bodyPr spcFirstLastPara="1" wrap="square" lIns="93175" tIns="46575" rIns="93175" bIns="46575"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sz="1200" b="1" i="1" u="none" strike="noStrike" cap="none">
                <a:solidFill>
                  <a:schemeClr val="dk1"/>
                </a:solidFill>
                <a:latin typeface="Calibri"/>
                <a:ea typeface="Calibri"/>
                <a:cs typeface="Calibri"/>
                <a:sym typeface="Calibri"/>
              </a:rPr>
              <a:t>Key Ideas:</a:t>
            </a:r>
            <a:endParaRPr/>
          </a:p>
          <a:p>
            <a:pPr marL="228600" marR="0" lvl="0" indent="-228600" algn="l" rtl="0">
              <a:lnSpc>
                <a:spcPct val="100000"/>
              </a:lnSpc>
              <a:spcBef>
                <a:spcPts val="0"/>
              </a:spcBef>
              <a:spcAft>
                <a:spcPts val="0"/>
              </a:spcAft>
              <a:buClr>
                <a:schemeClr val="dk1"/>
              </a:buClr>
              <a:buSzPts val="1200"/>
              <a:buFont typeface="Calibri"/>
              <a:buAutoNum type="arabicPeriod"/>
            </a:pPr>
            <a:r>
              <a:rPr lang="en-US" sz="1200" b="0" i="0" u="none" strike="noStrike" cap="none">
                <a:solidFill>
                  <a:schemeClr val="dk1"/>
                </a:solidFill>
                <a:latin typeface="Calibri"/>
                <a:ea typeface="Calibri"/>
                <a:cs typeface="Calibri"/>
                <a:sym typeface="Calibri"/>
              </a:rPr>
              <a:t>This is the concept of </a:t>
            </a:r>
            <a:r>
              <a:rPr lang="en-US" sz="1200" b="1" i="0" u="none" strike="noStrike" cap="none">
                <a:solidFill>
                  <a:schemeClr val="dk1"/>
                </a:solidFill>
                <a:latin typeface="Calibri"/>
                <a:ea typeface="Calibri"/>
                <a:cs typeface="Calibri"/>
                <a:sym typeface="Calibri"/>
              </a:rPr>
              <a:t>Neuroplasticity</a:t>
            </a:r>
            <a:r>
              <a:rPr lang="en-US" sz="1200" b="0" i="0" u="none" strike="noStrike" cap="none">
                <a:solidFill>
                  <a:schemeClr val="dk1"/>
                </a:solidFill>
                <a:latin typeface="Calibri"/>
                <a:ea typeface="Calibri"/>
                <a:cs typeface="Calibri"/>
                <a:sym typeface="Calibri"/>
              </a:rPr>
              <a:t>, or “Use It or Lose It!”</a:t>
            </a:r>
            <a:endParaRPr sz="1200" b="0" i="0" u="none" strike="noStrike" cap="none">
              <a:solidFill>
                <a:schemeClr val="dk1"/>
              </a:solidFill>
              <a:latin typeface="Calibri"/>
              <a:ea typeface="Calibri"/>
              <a:cs typeface="Calibri"/>
              <a:sym typeface="Calibri"/>
            </a:endParaRPr>
          </a:p>
          <a:p>
            <a:pPr marL="228600" marR="0" lvl="0" indent="-228600" algn="l" rtl="0">
              <a:spcBef>
                <a:spcPts val="0"/>
              </a:spcBef>
              <a:spcAft>
                <a:spcPts val="0"/>
              </a:spcAft>
              <a:buClr>
                <a:schemeClr val="dk1"/>
              </a:buClr>
              <a:buSzPts val="1200"/>
              <a:buFont typeface="Calibri"/>
              <a:buAutoNum type="arabicPeriod"/>
            </a:pPr>
            <a:r>
              <a:rPr lang="en-US" sz="1200" b="0" i="0" u="none" strike="noStrike" cap="none">
                <a:solidFill>
                  <a:schemeClr val="dk1"/>
                </a:solidFill>
                <a:latin typeface="Calibri"/>
                <a:ea typeface="Calibri"/>
                <a:cs typeface="Calibri"/>
                <a:sym typeface="Calibri"/>
              </a:rPr>
              <a:t>Parts of the brain that are “wired” together continue to “fire” together (Carla Shatz based on Donald Hebb, or Hebb’s Rule)</a:t>
            </a:r>
            <a:endParaRPr/>
          </a:p>
          <a:p>
            <a:pPr marL="228600" marR="0" lvl="0" indent="-228600" algn="l" rtl="0">
              <a:spcBef>
                <a:spcPts val="0"/>
              </a:spcBef>
              <a:spcAft>
                <a:spcPts val="0"/>
              </a:spcAft>
              <a:buClr>
                <a:schemeClr val="dk1"/>
              </a:buClr>
              <a:buSzPts val="1200"/>
              <a:buFont typeface="Calibri"/>
              <a:buAutoNum type="arabicPeriod"/>
            </a:pPr>
            <a:r>
              <a:rPr lang="en-US" sz="1200" b="0" i="0" u="none" strike="noStrike" cap="none">
                <a:solidFill>
                  <a:schemeClr val="dk1"/>
                </a:solidFill>
                <a:latin typeface="Calibri"/>
                <a:ea typeface="Calibri"/>
                <a:cs typeface="Calibri"/>
                <a:sym typeface="Calibri"/>
              </a:rPr>
              <a:t>Apply these concepts to thinking about real consequences</a:t>
            </a:r>
            <a:endParaRPr/>
          </a:p>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US" sz="1200" b="1" i="1" u="none" strike="noStrike" cap="none">
                <a:solidFill>
                  <a:schemeClr val="dk1"/>
                </a:solidFill>
                <a:latin typeface="Calibri"/>
                <a:ea typeface="Calibri"/>
                <a:cs typeface="Calibri"/>
                <a:sym typeface="Calibri"/>
              </a:rPr>
              <a:t>Resource:  </a:t>
            </a:r>
            <a:r>
              <a:rPr lang="en-US" sz="1200" b="0" i="0" u="none" strike="noStrike" cap="none">
                <a:solidFill>
                  <a:schemeClr val="dk1"/>
                </a:solidFill>
                <a:latin typeface="Calibri"/>
                <a:ea typeface="Calibri"/>
                <a:cs typeface="Calibri"/>
                <a:sym typeface="Calibri"/>
              </a:rPr>
              <a:t>film describing neuroplasticity:  https://www.youtube.com/watch?v=ELpfYCZa87g  </a:t>
            </a:r>
            <a:endParaRPr/>
          </a:p>
        </p:txBody>
      </p:sp>
      <p:sp>
        <p:nvSpPr>
          <p:cNvPr id="816" name="Google Shape;816;p59:notes"/>
          <p:cNvSpPr txBox="1">
            <a:spLocks noGrp="1"/>
          </p:cNvSpPr>
          <p:nvPr>
            <p:ph type="dt" idx="10"/>
          </p:nvPr>
        </p:nvSpPr>
        <p:spPr>
          <a:xfrm>
            <a:off x="3970938" y="0"/>
            <a:ext cx="3037840" cy="464820"/>
          </a:xfrm>
          <a:prstGeom prst="rect">
            <a:avLst/>
          </a:prstGeom>
          <a:noFill/>
          <a:ln>
            <a:noFill/>
          </a:ln>
        </p:spPr>
        <p:txBody>
          <a:bodyPr spcFirstLastPara="1" wrap="square" lIns="93175" tIns="46575" rIns="93175" bIns="46575" anchor="t" anchorCtr="0">
            <a:noAutofit/>
          </a:bodyPr>
          <a:lstStyle/>
          <a:p>
            <a:pPr marL="0" marR="0" lvl="0" indent="0" algn="r" rtl="0">
              <a:spcBef>
                <a:spcPts val="0"/>
              </a:spcBef>
              <a:spcAft>
                <a:spcPts val="0"/>
              </a:spcAft>
              <a:buNone/>
            </a:pPr>
            <a:r>
              <a:rPr lang="en-US" sz="1200">
                <a:solidFill>
                  <a:schemeClr val="dk1"/>
                </a:solidFill>
                <a:latin typeface="Calibri"/>
                <a:ea typeface="Calibri"/>
                <a:cs typeface="Calibri"/>
                <a:sym typeface="Calibri"/>
              </a:rPr>
              <a:t>November 15 - 16 2017</a:t>
            </a:r>
            <a:endParaRPr sz="1200">
              <a:solidFill>
                <a:schemeClr val="dk1"/>
              </a:solidFill>
              <a:latin typeface="Calibri"/>
              <a:ea typeface="Calibri"/>
              <a:cs typeface="Calibri"/>
              <a:sym typeface="Calibri"/>
            </a:endParaRPr>
          </a:p>
        </p:txBody>
      </p:sp>
      <p:sp>
        <p:nvSpPr>
          <p:cNvPr id="817" name="Google Shape;817;p59:notes"/>
          <p:cNvSpPr txBox="1">
            <a:spLocks noGrp="1"/>
          </p:cNvSpPr>
          <p:nvPr>
            <p:ph type="hdr" idx="3"/>
          </p:nvPr>
        </p:nvSpPr>
        <p:spPr>
          <a:xfrm>
            <a:off x="0" y="0"/>
            <a:ext cx="3037840" cy="464820"/>
          </a:xfrm>
          <a:prstGeom prst="rect">
            <a:avLst/>
          </a:prstGeom>
          <a:noFill/>
          <a:ln>
            <a:noFill/>
          </a:ln>
        </p:spPr>
        <p:txBody>
          <a:bodyPr spcFirstLastPara="1" wrap="square" lIns="93175" tIns="46575" rIns="93175" bIns="46575" anchor="t" anchorCtr="0">
            <a:noAutofit/>
          </a:bodyPr>
          <a:lstStyle/>
          <a:p>
            <a:pPr marL="0" marR="0" lvl="0" indent="0" algn="l" rtl="0">
              <a:spcBef>
                <a:spcPts val="0"/>
              </a:spcBef>
              <a:spcAft>
                <a:spcPts val="0"/>
              </a:spcAft>
              <a:buNone/>
            </a:pPr>
            <a:r>
              <a:rPr lang="en-US" sz="1200">
                <a:solidFill>
                  <a:schemeClr val="dk1"/>
                </a:solidFill>
                <a:latin typeface="Calibri"/>
                <a:ea typeface="Calibri"/>
                <a:cs typeface="Calibri"/>
                <a:sym typeface="Calibri"/>
              </a:rPr>
              <a:t>Trauma Informed Care for Educators Train the Trainer Learning Collaborative</a:t>
            </a:r>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668534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90" name="Slide Image Placeholder 1"/>
          <p:cNvSpPr>
            <a:spLocks noGrp="1" noRot="1" noChangeAspect="1" noTextEdit="1"/>
          </p:cNvSpPr>
          <p:nvPr>
            <p:ph type="sldImg"/>
          </p:nvPr>
        </p:nvSpPr>
        <p:spPr>
          <a:xfrm>
            <a:off x="1181100" y="930275"/>
            <a:ext cx="4648200" cy="3486150"/>
          </a:xfrm>
          <a:ln/>
        </p:spPr>
      </p:sp>
      <p:sp>
        <p:nvSpPr>
          <p:cNvPr id="345091" name="Notes Placeholder 2"/>
          <p:cNvSpPr>
            <a:spLocks noGrp="1"/>
          </p:cNvSpPr>
          <p:nvPr>
            <p:ph type="body" idx="1"/>
          </p:nvPr>
        </p:nvSpPr>
        <p:spPr>
          <a:xfrm>
            <a:off x="701040" y="4415789"/>
            <a:ext cx="6004560" cy="328041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65094">
              <a:spcBef>
                <a:spcPts val="625"/>
              </a:spcBef>
              <a:spcAft>
                <a:spcPts val="625"/>
              </a:spcAft>
              <a:buFontTx/>
              <a:buNone/>
            </a:pPr>
            <a:r>
              <a:rPr lang="en-US" altLang="en-US" sz="1200" b="1" i="1" dirty="0" smtClean="0">
                <a:cs typeface="Arial" charset="0"/>
              </a:rPr>
              <a:t>Key ideas:  </a:t>
            </a:r>
            <a:r>
              <a:rPr lang="en-US" altLang="en-US" sz="1200" b="0" i="0" dirty="0" smtClean="0">
                <a:cs typeface="Arial" charset="0"/>
              </a:rPr>
              <a:t>Our automatic</a:t>
            </a:r>
            <a:r>
              <a:rPr lang="en-US" altLang="en-US" sz="1200" b="0" i="0" baseline="0" dirty="0" smtClean="0">
                <a:cs typeface="Arial" charset="0"/>
              </a:rPr>
              <a:t> response to threat, the fight, flee or freeze response, is a brain and body response.  </a:t>
            </a:r>
          </a:p>
          <a:p>
            <a:pPr defTabSz="965094">
              <a:spcBef>
                <a:spcPts val="625"/>
              </a:spcBef>
              <a:spcAft>
                <a:spcPts val="625"/>
              </a:spcAft>
              <a:buFontTx/>
              <a:buNone/>
            </a:pPr>
            <a:r>
              <a:rPr lang="en-US" altLang="en-US" sz="1200" dirty="0" smtClean="0">
                <a:cs typeface="Arial" charset="0"/>
              </a:rPr>
              <a:t>This provides an overview to understand the flight, flee</a:t>
            </a:r>
            <a:r>
              <a:rPr lang="en-US" altLang="en-US" sz="1200" baseline="0" dirty="0" smtClean="0">
                <a:cs typeface="Arial" charset="0"/>
              </a:rPr>
              <a:t> or freeze response as a biologically driven, normal response mechanism.  This also should point out that the brain and body are connected, and there is a </a:t>
            </a:r>
            <a:r>
              <a:rPr lang="en-US" altLang="en-US" sz="1200" dirty="0" smtClean="0">
                <a:cs typeface="Arial" charset="0"/>
              </a:rPr>
              <a:t>physiological arousal response to trauma.  The important element is that this all </a:t>
            </a:r>
            <a:r>
              <a:rPr lang="en-US" altLang="en-US" sz="1200" b="1" dirty="0" smtClean="0">
                <a:cs typeface="Arial" charset="0"/>
              </a:rPr>
              <a:t>happens automatically </a:t>
            </a:r>
            <a:r>
              <a:rPr lang="en-US" altLang="en-US" sz="1200" dirty="0" smtClean="0">
                <a:cs typeface="Arial" charset="0"/>
              </a:rPr>
              <a:t>– we do not consciously direct our brain and body to respond in this way. </a:t>
            </a:r>
          </a:p>
          <a:p>
            <a:pPr defTabSz="965094">
              <a:spcBef>
                <a:spcPts val="625"/>
              </a:spcBef>
              <a:spcAft>
                <a:spcPts val="625"/>
              </a:spcAft>
              <a:buFontTx/>
              <a:buNone/>
            </a:pPr>
            <a:r>
              <a:rPr lang="en-US" altLang="en-US" i="1" dirty="0" smtClean="0">
                <a:cs typeface="Arial" charset="0"/>
              </a:rPr>
              <a:t>See additional Notes page on explaining the brain-body fight flee or freeze response.</a:t>
            </a:r>
            <a:endParaRPr lang="en-US" altLang="en-US" sz="1200" i="1" dirty="0" smtClean="0">
              <a:cs typeface="Arial" charset="0"/>
            </a:endParaRPr>
          </a:p>
          <a:p>
            <a:pPr marL="0" indent="0" defTabSz="965094">
              <a:spcBef>
                <a:spcPts val="625"/>
              </a:spcBef>
              <a:spcAft>
                <a:spcPts val="625"/>
              </a:spcAft>
              <a:buFont typeface="+mj-lt"/>
              <a:buNone/>
            </a:pPr>
            <a:r>
              <a:rPr lang="en-US" altLang="en-US" sz="1200" b="1" i="1" baseline="0" dirty="0" smtClean="0">
                <a:cs typeface="Arial" charset="0"/>
              </a:rPr>
              <a:t>Tie Backs:  </a:t>
            </a:r>
            <a:r>
              <a:rPr lang="en-US" altLang="en-US" sz="1200" b="0" i="0" baseline="0" dirty="0" smtClean="0">
                <a:cs typeface="Arial" charset="0"/>
              </a:rPr>
              <a:t>This is why we may respond to a trauma reminder with a fight, flee or freeze response even if the actual threat is not present.  When we perceive threat, we respond automatically.  </a:t>
            </a:r>
            <a:endParaRPr lang="en-US" altLang="en-US" sz="1200" b="1" i="1" dirty="0" smtClean="0">
              <a:cs typeface="Arial" charset="0"/>
            </a:endParaRPr>
          </a:p>
        </p:txBody>
      </p:sp>
      <p:sp>
        <p:nvSpPr>
          <p:cNvPr id="345092"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759">
              <a:defRPr sz="2400">
                <a:solidFill>
                  <a:schemeClr val="tx1"/>
                </a:solidFill>
                <a:latin typeface="Times New Roman" pitchFamily="-108" charset="0"/>
                <a:cs typeface="Times New Roman" pitchFamily="-108" charset="0"/>
              </a:defRPr>
            </a:lvl1pPr>
            <a:lvl2pPr marL="37927531" indent="-37470380" defTabSz="931759">
              <a:defRPr sz="2400">
                <a:solidFill>
                  <a:schemeClr val="tx1"/>
                </a:solidFill>
                <a:latin typeface="Times New Roman" pitchFamily="-108" charset="0"/>
                <a:cs typeface="Times New Roman" pitchFamily="-108" charset="0"/>
              </a:defRPr>
            </a:lvl2pPr>
            <a:lvl3pPr>
              <a:defRPr sz="2400">
                <a:solidFill>
                  <a:schemeClr val="tx1"/>
                </a:solidFill>
                <a:latin typeface="Times New Roman" pitchFamily="-108" charset="0"/>
                <a:cs typeface="Times New Roman" pitchFamily="-108" charset="0"/>
              </a:defRPr>
            </a:lvl3pPr>
            <a:lvl4pPr>
              <a:defRPr sz="2400">
                <a:solidFill>
                  <a:schemeClr val="tx1"/>
                </a:solidFill>
                <a:latin typeface="Times New Roman" pitchFamily="-108" charset="0"/>
                <a:cs typeface="Times New Roman" pitchFamily="-108" charset="0"/>
              </a:defRPr>
            </a:lvl4pPr>
            <a:lvl5pPr>
              <a:defRPr sz="2400">
                <a:solidFill>
                  <a:schemeClr val="tx1"/>
                </a:solidFill>
                <a:latin typeface="Times New Roman" pitchFamily="-108" charset="0"/>
                <a:cs typeface="Times New Roman" pitchFamily="-108" charset="0"/>
              </a:defRPr>
            </a:lvl5pPr>
            <a:lvl6pPr marL="457149" eaLnBrk="0" fontAlgn="base" hangingPunct="0">
              <a:spcBef>
                <a:spcPct val="0"/>
              </a:spcBef>
              <a:spcAft>
                <a:spcPct val="0"/>
              </a:spcAft>
              <a:defRPr sz="2400">
                <a:solidFill>
                  <a:schemeClr val="tx1"/>
                </a:solidFill>
                <a:latin typeface="Times New Roman" pitchFamily="-108" charset="0"/>
                <a:cs typeface="Times New Roman" pitchFamily="-108" charset="0"/>
              </a:defRPr>
            </a:lvl6pPr>
            <a:lvl7pPr marL="914300" eaLnBrk="0" fontAlgn="base" hangingPunct="0">
              <a:spcBef>
                <a:spcPct val="0"/>
              </a:spcBef>
              <a:spcAft>
                <a:spcPct val="0"/>
              </a:spcAft>
              <a:defRPr sz="2400">
                <a:solidFill>
                  <a:schemeClr val="tx1"/>
                </a:solidFill>
                <a:latin typeface="Times New Roman" pitchFamily="-108" charset="0"/>
                <a:cs typeface="Times New Roman" pitchFamily="-108" charset="0"/>
              </a:defRPr>
            </a:lvl7pPr>
            <a:lvl8pPr marL="1371449" eaLnBrk="0" fontAlgn="base" hangingPunct="0">
              <a:spcBef>
                <a:spcPct val="0"/>
              </a:spcBef>
              <a:spcAft>
                <a:spcPct val="0"/>
              </a:spcAft>
              <a:defRPr sz="2400">
                <a:solidFill>
                  <a:schemeClr val="tx1"/>
                </a:solidFill>
                <a:latin typeface="Times New Roman" pitchFamily="-108" charset="0"/>
                <a:cs typeface="Times New Roman" pitchFamily="-108" charset="0"/>
              </a:defRPr>
            </a:lvl8pPr>
            <a:lvl9pPr marL="1828597" eaLnBrk="0" fontAlgn="base" hangingPunct="0">
              <a:spcBef>
                <a:spcPct val="0"/>
              </a:spcBef>
              <a:spcAft>
                <a:spcPct val="0"/>
              </a:spcAft>
              <a:defRPr sz="2400">
                <a:solidFill>
                  <a:schemeClr val="tx1"/>
                </a:solidFill>
                <a:latin typeface="Times New Roman" pitchFamily="-108" charset="0"/>
                <a:cs typeface="Times New Roman" pitchFamily="-108" charset="0"/>
              </a:defRPr>
            </a:lvl9pPr>
          </a:lstStyle>
          <a:p>
            <a:fld id="{4541CCCE-012A-415C-A587-8717BE63B196}" type="slidenum">
              <a:rPr lang="en-US" altLang="en-US" sz="1200">
                <a:solidFill>
                  <a:srgbClr val="000000"/>
                </a:solidFill>
                <a:latin typeface="Calibri" pitchFamily="-108" charset="0"/>
                <a:ea typeface="ＭＳ Ｐゴシック" pitchFamily="-108" charset="-128"/>
              </a:rPr>
              <a:pPr/>
              <a:t>36</a:t>
            </a:fld>
            <a:endParaRPr lang="en-US" altLang="en-US" sz="1200">
              <a:solidFill>
                <a:srgbClr val="000000"/>
              </a:solidFill>
              <a:latin typeface="Calibri" pitchFamily="-108" charset="0"/>
              <a:ea typeface="ＭＳ Ｐゴシック" pitchFamily="-108" charset="-128"/>
            </a:endParaRPr>
          </a:p>
        </p:txBody>
      </p:sp>
      <p:sp>
        <p:nvSpPr>
          <p:cNvPr id="4" name="Footer Placeholder 3"/>
          <p:cNvSpPr>
            <a:spLocks noGrp="1"/>
          </p:cNvSpPr>
          <p:nvPr>
            <p:ph type="ftr" sz="quarter" idx="11"/>
          </p:nvPr>
        </p:nvSpPr>
        <p:spPr/>
        <p:txBody>
          <a:bodyPr/>
          <a:lstStyle/>
          <a:p>
            <a:r>
              <a:rPr lang="en-US" dirty="0" smtClean="0"/>
              <a:t>Trauma Informed Care for Educators               Train the Trainer 2018-2019</a:t>
            </a:r>
            <a:endParaRPr lang="en-US" dirty="0"/>
          </a:p>
        </p:txBody>
      </p:sp>
    </p:spTree>
    <p:extLst>
      <p:ext uri="{BB962C8B-B14F-4D97-AF65-F5344CB8AC3E}">
        <p14:creationId xmlns:p14="http://schemas.microsoft.com/office/powerpoint/2010/main" val="25457040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930275"/>
            <a:ext cx="4648200" cy="3486150"/>
          </a:xfrm>
        </p:spPr>
      </p:sp>
      <p:sp>
        <p:nvSpPr>
          <p:cNvPr id="3" name="Notes Placeholder 2"/>
          <p:cNvSpPr>
            <a:spLocks noGrp="1"/>
          </p:cNvSpPr>
          <p:nvPr>
            <p:ph type="body" idx="1"/>
          </p:nvPr>
        </p:nvSpPr>
        <p:spPr>
          <a:xfrm>
            <a:off x="701040" y="4415790"/>
            <a:ext cx="6156960" cy="4414177"/>
          </a:xfrm>
        </p:spPr>
        <p:txBody>
          <a:bodyPr/>
          <a:lstStyle/>
          <a:p>
            <a:r>
              <a:rPr lang="en-US" b="1" i="1" dirty="0" smtClean="0"/>
              <a:t>Key Ideas:  </a:t>
            </a:r>
            <a:r>
              <a:rPr lang="en-US" b="0" i="0" dirty="0" smtClean="0"/>
              <a:t>This is a simple schematic </a:t>
            </a:r>
            <a:r>
              <a:rPr lang="en-US" dirty="0" smtClean="0"/>
              <a:t>for </a:t>
            </a:r>
            <a:r>
              <a:rPr lang="en-US" b="0" i="0" baseline="0" dirty="0" smtClean="0"/>
              <a:t>the fight flee or freeze stress response:</a:t>
            </a:r>
          </a:p>
          <a:p>
            <a:endParaRPr lang="en-US" dirty="0" smtClean="0"/>
          </a:p>
          <a:p>
            <a:pPr marL="228600" indent="-228600">
              <a:buFont typeface="+mj-lt"/>
              <a:buAutoNum type="arabicPeriod"/>
            </a:pPr>
            <a:r>
              <a:rPr lang="en-US" b="0" i="0" dirty="0" smtClean="0"/>
              <a:t>At the first perception of danger or threat, our Alarm</a:t>
            </a:r>
            <a:r>
              <a:rPr lang="en-US" b="0" i="0" baseline="0" dirty="0" smtClean="0"/>
              <a:t> Center, or amygdala, is activated.  </a:t>
            </a:r>
          </a:p>
          <a:p>
            <a:pPr marL="228600" indent="-228600">
              <a:buFont typeface="+mj-lt"/>
              <a:buAutoNum type="arabicPeriod"/>
            </a:pPr>
            <a:endParaRPr lang="en-US" b="0" i="0" baseline="0" dirty="0" smtClean="0"/>
          </a:p>
          <a:p>
            <a:pPr marL="228600" indent="-228600">
              <a:buFont typeface="+mj-lt"/>
              <a:buAutoNum type="arabicPeriod"/>
            </a:pPr>
            <a:r>
              <a:rPr lang="en-US" b="0" i="0" baseline="0" dirty="0" smtClean="0"/>
              <a:t>When the alarm goes off this triggers our HPA Axis to respond:  HPA = Hypothalamus-Pituitary-Adrenal.  This is when the hypothalamus (our thermostat) works to re-regulate us to manage the stress and return to normal. The Hypothalamus does this by triggering the adrenal glands to secrete stress hormones in our body which will help us fight, flee or freeze.</a:t>
            </a:r>
          </a:p>
          <a:p>
            <a:pPr marL="228600" indent="-228600">
              <a:buFont typeface="+mj-lt"/>
              <a:buAutoNum type="arabicPeriod"/>
            </a:pPr>
            <a:endParaRPr lang="en-US" b="0" i="0" baseline="0" dirty="0" smtClean="0"/>
          </a:p>
          <a:p>
            <a:pPr marL="228600" indent="-228600">
              <a:buFont typeface="+mj-lt"/>
              <a:buAutoNum type="arabicPeriod"/>
            </a:pPr>
            <a:r>
              <a:rPr lang="en-US" b="0" i="0" baseline="0" dirty="0" smtClean="0"/>
              <a:t>At the brain level, this response to the alarm causes our Filing Center, or hippocampus, to become disorganized.  This is the part of our brain where we encode and store memories  to be able to use in the future.  </a:t>
            </a:r>
          </a:p>
          <a:p>
            <a:pPr marL="228600" indent="-228600">
              <a:buFont typeface="+mj-lt"/>
              <a:buAutoNum type="arabicPeriod"/>
            </a:pPr>
            <a:endParaRPr lang="en-US" b="0" i="0" baseline="0" dirty="0" smtClean="0"/>
          </a:p>
          <a:p>
            <a:pPr marL="228600" indent="-228600">
              <a:buFont typeface="+mj-lt"/>
              <a:buAutoNum type="arabicPeriod"/>
            </a:pPr>
            <a:r>
              <a:rPr lang="en-US" b="0" i="0" baseline="0" dirty="0" smtClean="0"/>
              <a:t>Also, our Thinking Center, the cortex, goes “offline”.  This is because when we are responding to danger or threat we don’t need to think, we only need to react – so our blood flow actually goes to our muscles and the parts of our body that will help us, not to our conscious thinking brain.  </a:t>
            </a:r>
          </a:p>
          <a:p>
            <a:pPr marL="228600" indent="-228600">
              <a:buFont typeface="+mj-lt"/>
              <a:buAutoNum type="arabicPeriod"/>
            </a:pPr>
            <a:endParaRPr lang="en-US" b="0" i="0" baseline="0" dirty="0" smtClean="0"/>
          </a:p>
          <a:p>
            <a:pPr marL="228600" indent="-228600">
              <a:buFont typeface="+mj-lt"/>
              <a:buAutoNum type="arabicPeriod"/>
            </a:pPr>
            <a:r>
              <a:rPr lang="en-US" b="0" i="0" baseline="0" dirty="0" smtClean="0"/>
              <a:t>IF the threat subsides, the alarm stops ringing, and we return to our normal homeostasis.  If the threat continues or is constant, then the alarm continues to ring, keeping this process going.  In that case, the body has to learn to live with the alarm going off all the time, but while it might seem like the person acclimates to that, the filing center and thinking center remain impeded in their ability to function. </a:t>
            </a:r>
          </a:p>
        </p:txBody>
      </p:sp>
      <p:sp>
        <p:nvSpPr>
          <p:cNvPr id="4" name="Slide Number Placeholder 3"/>
          <p:cNvSpPr>
            <a:spLocks noGrp="1"/>
          </p:cNvSpPr>
          <p:nvPr>
            <p:ph type="sldNum" sz="quarter" idx="10"/>
          </p:nvPr>
        </p:nvSpPr>
        <p:spPr/>
        <p:txBody>
          <a:bodyPr/>
          <a:lstStyle/>
          <a:p>
            <a:pPr>
              <a:defRPr/>
            </a:pPr>
            <a:fld id="{A280D32C-33A5-4637-A2E8-B39021D2FE48}" type="slidenum">
              <a:rPr lang="en-US" altLang="en-US" smtClean="0"/>
              <a:pPr>
                <a:defRPr/>
              </a:pPr>
              <a:t>37</a:t>
            </a:fld>
            <a:endParaRPr lang="en-US" altLang="en-US"/>
          </a:p>
        </p:txBody>
      </p:sp>
      <p:sp>
        <p:nvSpPr>
          <p:cNvPr id="7" name="Footer Placeholder 6"/>
          <p:cNvSpPr>
            <a:spLocks noGrp="1"/>
          </p:cNvSpPr>
          <p:nvPr>
            <p:ph type="ftr" sz="quarter" idx="13"/>
          </p:nvPr>
        </p:nvSpPr>
        <p:spPr/>
        <p:txBody>
          <a:bodyPr/>
          <a:lstStyle/>
          <a:p>
            <a:r>
              <a:rPr lang="en-US" smtClean="0"/>
              <a:t>Trauma Informed Care for Educators               Train the Trainer 2018-2019</a:t>
            </a:r>
            <a:endParaRPr lang="en-US" dirty="0"/>
          </a:p>
        </p:txBody>
      </p:sp>
    </p:spTree>
    <p:extLst>
      <p:ext uri="{BB962C8B-B14F-4D97-AF65-F5344CB8AC3E}">
        <p14:creationId xmlns:p14="http://schemas.microsoft.com/office/powerpoint/2010/main" val="27015871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1"/>
        <p:cNvGrpSpPr/>
        <p:nvPr/>
      </p:nvGrpSpPr>
      <p:grpSpPr>
        <a:xfrm>
          <a:off x="0" y="0"/>
          <a:ext cx="0" cy="0"/>
          <a:chOff x="0" y="0"/>
          <a:chExt cx="0" cy="0"/>
        </a:xfrm>
      </p:grpSpPr>
      <p:sp>
        <p:nvSpPr>
          <p:cNvPr id="842" name="Google Shape;842;p62: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843" name="Google Shape;843;p62:notes"/>
          <p:cNvSpPr txBox="1">
            <a:spLocks noGrp="1"/>
          </p:cNvSpPr>
          <p:nvPr>
            <p:ph type="body" idx="1"/>
          </p:nvPr>
        </p:nvSpPr>
        <p:spPr>
          <a:xfrm>
            <a:off x="701040" y="4415790"/>
            <a:ext cx="5608320" cy="4183380"/>
          </a:xfrm>
          <a:prstGeom prst="rect">
            <a:avLst/>
          </a:prstGeom>
          <a:noFill/>
          <a:ln>
            <a:noFill/>
          </a:ln>
        </p:spPr>
        <p:txBody>
          <a:bodyPr spcFirstLastPara="1" wrap="square" lIns="93175" tIns="46575" rIns="93175" bIns="46575" anchor="t" anchorCtr="0">
            <a:noAutofit/>
          </a:bodyPr>
          <a:lstStyle/>
          <a:p>
            <a:pPr marL="0" marR="0" lvl="0" indent="0" algn="l" rtl="0">
              <a:spcBef>
                <a:spcPts val="0"/>
              </a:spcBef>
              <a:spcAft>
                <a:spcPts val="0"/>
              </a:spcAft>
              <a:buNone/>
            </a:pPr>
            <a:r>
              <a:rPr lang="en-US" sz="1200" b="1" i="1" u="none" strike="noStrike" cap="none">
                <a:solidFill>
                  <a:schemeClr val="dk1"/>
                </a:solidFill>
                <a:latin typeface="Calibri"/>
                <a:ea typeface="Calibri"/>
                <a:cs typeface="Calibri"/>
                <a:sym typeface="Calibri"/>
              </a:rPr>
              <a:t>Key ideas:</a:t>
            </a:r>
            <a:r>
              <a:rPr lang="en-US" sz="1200" b="0" i="0" u="none" strike="noStrike" cap="none">
                <a:solidFill>
                  <a:schemeClr val="dk1"/>
                </a:solidFill>
                <a:latin typeface="Calibri"/>
                <a:ea typeface="Calibri"/>
                <a:cs typeface="Calibri"/>
                <a:sym typeface="Calibri"/>
              </a:rPr>
              <a:t>  This is another way to connect the information about the response of the brain and body to trauma exposure and extends the cycle to explain how it can actually increase risk of hyperarousal, reactivity and being triggered in the future:</a:t>
            </a:r>
            <a:endParaRPr/>
          </a:p>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a:p>
            <a:pPr marL="228600" marR="0" lvl="0" indent="-228600" algn="l" rtl="0">
              <a:spcBef>
                <a:spcPts val="0"/>
              </a:spcBef>
              <a:spcAft>
                <a:spcPts val="0"/>
              </a:spcAft>
              <a:buClr>
                <a:schemeClr val="dk1"/>
              </a:buClr>
              <a:buSzPts val="1200"/>
              <a:buFont typeface="Calibri"/>
              <a:buAutoNum type="arabicPeriod"/>
            </a:pPr>
            <a:r>
              <a:rPr lang="en-US" sz="1200" b="0" i="0" u="none" strike="noStrike" cap="none">
                <a:solidFill>
                  <a:schemeClr val="dk1"/>
                </a:solidFill>
                <a:latin typeface="Calibri"/>
                <a:ea typeface="Calibri"/>
                <a:cs typeface="Calibri"/>
                <a:sym typeface="Calibri"/>
              </a:rPr>
              <a:t>During a traumatic stress response, the part of the brain that is activated is the limbic system which allows the body to respond automatically (i.e. “without thinking”) to stay safe (fight, flee or freeze).  </a:t>
            </a:r>
            <a:endParaRPr/>
          </a:p>
          <a:p>
            <a:pPr marL="228600" marR="0" lvl="0" indent="-152400" algn="l" rtl="0">
              <a:spcBef>
                <a:spcPts val="0"/>
              </a:spcBef>
              <a:spcAft>
                <a:spcPts val="0"/>
              </a:spcAft>
              <a:buClr>
                <a:schemeClr val="dk1"/>
              </a:buClr>
              <a:buSzPts val="1200"/>
              <a:buFont typeface="Calibri"/>
              <a:buNone/>
            </a:pPr>
            <a:endParaRPr sz="1200" b="0" i="0" u="none" strike="noStrike" cap="none">
              <a:solidFill>
                <a:schemeClr val="dk1"/>
              </a:solidFill>
              <a:latin typeface="Calibri"/>
              <a:ea typeface="Calibri"/>
              <a:cs typeface="Calibri"/>
              <a:sym typeface="Calibri"/>
            </a:endParaRPr>
          </a:p>
          <a:p>
            <a:pPr marL="228600" marR="0" lvl="0" indent="-228600" algn="l" rtl="0">
              <a:spcBef>
                <a:spcPts val="0"/>
              </a:spcBef>
              <a:spcAft>
                <a:spcPts val="0"/>
              </a:spcAft>
              <a:buClr>
                <a:schemeClr val="dk1"/>
              </a:buClr>
              <a:buSzPts val="1200"/>
              <a:buFont typeface="Calibri"/>
              <a:buAutoNum type="arabicPeriod"/>
            </a:pPr>
            <a:r>
              <a:rPr lang="en-US" sz="1200" b="0" i="0" u="none" strike="noStrike" cap="none">
                <a:solidFill>
                  <a:schemeClr val="dk1"/>
                </a:solidFill>
                <a:latin typeface="Calibri"/>
                <a:ea typeface="Calibri"/>
                <a:cs typeface="Calibri"/>
                <a:sym typeface="Calibri"/>
              </a:rPr>
              <a:t>This means we are not using the prefrontal (reasoning) part of our brain, resulting in impulsive response.  Think about what this means when a trauma-exposed brain responds to a reminder that does not require a protective response but triggers one – the fight, flee, freeze response may be activated unnecessarily.  But it does not feel that way to the child – the reminder is enough to signal danger and the automatic response. </a:t>
            </a:r>
            <a:endParaRPr/>
          </a:p>
          <a:p>
            <a:pPr marL="228600" marR="0" lvl="0" indent="-152400" algn="l" rtl="0">
              <a:spcBef>
                <a:spcPts val="0"/>
              </a:spcBef>
              <a:spcAft>
                <a:spcPts val="0"/>
              </a:spcAft>
              <a:buClr>
                <a:schemeClr val="dk1"/>
              </a:buClr>
              <a:buSzPts val="1200"/>
              <a:buFont typeface="Calibri"/>
              <a:buNone/>
            </a:pPr>
            <a:endParaRPr sz="1200" b="0" i="0" u="none" strike="noStrike" cap="none">
              <a:solidFill>
                <a:schemeClr val="dk1"/>
              </a:solidFill>
              <a:latin typeface="Calibri"/>
              <a:ea typeface="Calibri"/>
              <a:cs typeface="Calibri"/>
              <a:sym typeface="Calibri"/>
            </a:endParaRPr>
          </a:p>
          <a:p>
            <a:pPr marL="228600" marR="0" lvl="0" indent="-228600" algn="l" rtl="0">
              <a:spcBef>
                <a:spcPts val="0"/>
              </a:spcBef>
              <a:spcAft>
                <a:spcPts val="0"/>
              </a:spcAft>
              <a:buClr>
                <a:schemeClr val="dk1"/>
              </a:buClr>
              <a:buSzPts val="1200"/>
              <a:buFont typeface="Calibri"/>
              <a:buAutoNum type="arabicPeriod"/>
            </a:pPr>
            <a:r>
              <a:rPr lang="en-US" sz="1200" b="0" i="0" u="none" strike="noStrike" cap="none">
                <a:solidFill>
                  <a:schemeClr val="dk1"/>
                </a:solidFill>
                <a:latin typeface="Calibri"/>
                <a:ea typeface="Calibri"/>
                <a:cs typeface="Calibri"/>
                <a:sym typeface="Calibri"/>
              </a:rPr>
              <a:t>When memory is stored by the limbic system rather than in conjunction with the prefrontal cortex, it may not be stored as an organized, narrative, logical memory – rather, it may be in the form of choppy, snapshot-like, disorganized sensory memories.  This can further elevate the arousal response for the future since the brain will then respond to a single aspect of the experience stored without context, and will not stop to sort out whether the context truly indicates danger.  </a:t>
            </a:r>
            <a:endParaRPr sz="1200" b="0" i="0" u="none" strike="noStrike" cap="none">
              <a:solidFill>
                <a:schemeClr val="dk1"/>
              </a:solidFill>
              <a:latin typeface="Calibri"/>
              <a:ea typeface="Calibri"/>
              <a:cs typeface="Calibri"/>
              <a:sym typeface="Calibri"/>
            </a:endParaRPr>
          </a:p>
        </p:txBody>
      </p:sp>
      <p:sp>
        <p:nvSpPr>
          <p:cNvPr id="844" name="Google Shape;844;p62:notes"/>
          <p:cNvSpPr txBox="1">
            <a:spLocks noGrp="1"/>
          </p:cNvSpPr>
          <p:nvPr>
            <p:ph type="sldNum" idx="12"/>
          </p:nvPr>
        </p:nvSpPr>
        <p:spPr>
          <a:xfrm>
            <a:off x="3970938" y="8829967"/>
            <a:ext cx="3037840" cy="464820"/>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Arial"/>
                <a:ea typeface="Arial"/>
                <a:cs typeface="Arial"/>
                <a:sym typeface="Arial"/>
              </a:rPr>
              <a:t>38</a:t>
            </a:fld>
            <a:endParaRPr sz="1200">
              <a:solidFill>
                <a:schemeClr val="dk1"/>
              </a:solidFill>
              <a:latin typeface="Arial"/>
              <a:ea typeface="Arial"/>
              <a:cs typeface="Arial"/>
              <a:sym typeface="Arial"/>
            </a:endParaRPr>
          </a:p>
        </p:txBody>
      </p:sp>
      <p:sp>
        <p:nvSpPr>
          <p:cNvPr id="845" name="Google Shape;845;p62:notes"/>
          <p:cNvSpPr txBox="1">
            <a:spLocks noGrp="1"/>
          </p:cNvSpPr>
          <p:nvPr>
            <p:ph type="dt" idx="10"/>
          </p:nvPr>
        </p:nvSpPr>
        <p:spPr>
          <a:xfrm>
            <a:off x="3970938" y="0"/>
            <a:ext cx="3037840" cy="464820"/>
          </a:xfrm>
          <a:prstGeom prst="rect">
            <a:avLst/>
          </a:prstGeom>
          <a:noFill/>
          <a:ln>
            <a:noFill/>
          </a:ln>
        </p:spPr>
        <p:txBody>
          <a:bodyPr spcFirstLastPara="1" wrap="square" lIns="93175" tIns="46575" rIns="93175" bIns="46575" anchor="t" anchorCtr="0">
            <a:noAutofit/>
          </a:bodyPr>
          <a:lstStyle/>
          <a:p>
            <a:pPr marL="0" marR="0" lvl="0" indent="0" algn="r" rtl="0">
              <a:spcBef>
                <a:spcPts val="0"/>
              </a:spcBef>
              <a:spcAft>
                <a:spcPts val="0"/>
              </a:spcAft>
              <a:buNone/>
            </a:pPr>
            <a:r>
              <a:rPr lang="en-US" sz="1200">
                <a:solidFill>
                  <a:schemeClr val="dk1"/>
                </a:solidFill>
                <a:latin typeface="Calibri"/>
                <a:ea typeface="Calibri"/>
                <a:cs typeface="Calibri"/>
                <a:sym typeface="Calibri"/>
              </a:rPr>
              <a:t>November 15 - 16 2017</a:t>
            </a:r>
            <a:endParaRPr sz="1200">
              <a:solidFill>
                <a:schemeClr val="dk1"/>
              </a:solidFill>
              <a:latin typeface="Calibri"/>
              <a:ea typeface="Calibri"/>
              <a:cs typeface="Calibri"/>
              <a:sym typeface="Calibri"/>
            </a:endParaRPr>
          </a:p>
        </p:txBody>
      </p:sp>
      <p:sp>
        <p:nvSpPr>
          <p:cNvPr id="846" name="Google Shape;846;p62:notes"/>
          <p:cNvSpPr txBox="1">
            <a:spLocks noGrp="1"/>
          </p:cNvSpPr>
          <p:nvPr>
            <p:ph type="hdr" idx="3"/>
          </p:nvPr>
        </p:nvSpPr>
        <p:spPr>
          <a:xfrm>
            <a:off x="0" y="0"/>
            <a:ext cx="3037840" cy="464820"/>
          </a:xfrm>
          <a:prstGeom prst="rect">
            <a:avLst/>
          </a:prstGeom>
          <a:noFill/>
          <a:ln>
            <a:noFill/>
          </a:ln>
        </p:spPr>
        <p:txBody>
          <a:bodyPr spcFirstLastPara="1" wrap="square" lIns="93175" tIns="46575" rIns="93175" bIns="46575" anchor="t" anchorCtr="0">
            <a:noAutofit/>
          </a:bodyPr>
          <a:lstStyle/>
          <a:p>
            <a:pPr marL="0" marR="0" lvl="0" indent="0" algn="l" rtl="0">
              <a:spcBef>
                <a:spcPts val="0"/>
              </a:spcBef>
              <a:spcAft>
                <a:spcPts val="0"/>
              </a:spcAft>
              <a:buNone/>
            </a:pPr>
            <a:r>
              <a:rPr lang="en-US" sz="1200">
                <a:solidFill>
                  <a:schemeClr val="dk1"/>
                </a:solidFill>
                <a:latin typeface="Calibri"/>
                <a:ea typeface="Calibri"/>
                <a:cs typeface="Calibri"/>
                <a:sym typeface="Calibri"/>
              </a:rPr>
              <a:t>Trauma Informed Care for Educators Train the Trainer Learning Collaborative</a:t>
            </a:r>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7003090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0"/>
        <p:cNvGrpSpPr/>
        <p:nvPr/>
      </p:nvGrpSpPr>
      <p:grpSpPr>
        <a:xfrm>
          <a:off x="0" y="0"/>
          <a:ext cx="0" cy="0"/>
          <a:chOff x="0" y="0"/>
          <a:chExt cx="0" cy="0"/>
        </a:xfrm>
      </p:grpSpPr>
      <p:sp>
        <p:nvSpPr>
          <p:cNvPr id="851" name="Google Shape;851;p63:notes"/>
          <p:cNvSpPr>
            <a:spLocks noGrp="1" noRot="1" noChangeAspect="1"/>
          </p:cNvSpPr>
          <p:nvPr>
            <p:ph type="sldImg" idx="2"/>
          </p:nvPr>
        </p:nvSpPr>
        <p:spPr>
          <a:xfrm>
            <a:off x="1260475" y="153988"/>
            <a:ext cx="4794250" cy="35972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852" name="Google Shape;852;p63:notes"/>
          <p:cNvSpPr txBox="1">
            <a:spLocks noGrp="1"/>
          </p:cNvSpPr>
          <p:nvPr>
            <p:ph type="body" idx="1"/>
          </p:nvPr>
        </p:nvSpPr>
        <p:spPr>
          <a:xfrm>
            <a:off x="701040" y="4415790"/>
            <a:ext cx="5608320" cy="4183380"/>
          </a:xfrm>
          <a:prstGeom prst="rect">
            <a:avLst/>
          </a:prstGeom>
          <a:noFill/>
          <a:ln>
            <a:noFill/>
          </a:ln>
        </p:spPr>
        <p:txBody>
          <a:bodyPr spcFirstLastPara="1" wrap="square" lIns="93175" tIns="46575" rIns="93175" bIns="46575" anchor="t" anchorCtr="0">
            <a:noAutofit/>
          </a:bodyPr>
          <a:lstStyle/>
          <a:p>
            <a:pPr marL="0" marR="0" lvl="0" indent="0" algn="l" rtl="0">
              <a:spcBef>
                <a:spcPts val="0"/>
              </a:spcBef>
              <a:spcAft>
                <a:spcPts val="0"/>
              </a:spcAft>
              <a:buNone/>
            </a:pPr>
            <a:r>
              <a:rPr lang="en-US" sz="1200" b="1" i="1" u="none" strike="noStrike" cap="none" dirty="0">
                <a:solidFill>
                  <a:schemeClr val="dk1"/>
                </a:solidFill>
                <a:latin typeface="Calibri"/>
                <a:ea typeface="Calibri"/>
                <a:cs typeface="Calibri"/>
                <a:sym typeface="Calibri"/>
              </a:rPr>
              <a:t>Key ideas:  </a:t>
            </a:r>
            <a:endParaRPr sz="1200" b="0" i="0" u="none" strike="noStrike" cap="none" dirty="0">
              <a:solidFill>
                <a:schemeClr val="dk1"/>
              </a:solidFill>
              <a:latin typeface="Calibri"/>
              <a:ea typeface="Calibri"/>
              <a:cs typeface="Calibri"/>
              <a:sym typeface="Calibri"/>
            </a:endParaRPr>
          </a:p>
          <a:p>
            <a:pPr marL="228600" marR="0" lvl="0" indent="-152400" algn="l" rtl="0">
              <a:spcBef>
                <a:spcPts val="0"/>
              </a:spcBef>
              <a:spcAft>
                <a:spcPts val="0"/>
              </a:spcAft>
              <a:buClr>
                <a:schemeClr val="dk1"/>
              </a:buClr>
              <a:buSzPts val="1200"/>
              <a:buFont typeface="Calibri"/>
              <a:buNone/>
            </a:pPr>
            <a:endParaRPr sz="1200" b="0" i="0" u="none" strike="noStrike" cap="none" dirty="0">
              <a:solidFill>
                <a:schemeClr val="dk1"/>
              </a:solidFill>
              <a:latin typeface="Calibri"/>
              <a:ea typeface="Calibri"/>
              <a:cs typeface="Calibri"/>
              <a:sym typeface="Calibri"/>
            </a:endParaRPr>
          </a:p>
          <a:p>
            <a:pPr marL="228600" marR="0" lvl="0" indent="-228600" algn="l" rtl="0">
              <a:spcBef>
                <a:spcPts val="0"/>
              </a:spcBef>
              <a:spcAft>
                <a:spcPts val="0"/>
              </a:spcAft>
              <a:buClr>
                <a:schemeClr val="dk1"/>
              </a:buClr>
              <a:buSzPts val="1200"/>
              <a:buFont typeface="Calibri"/>
              <a:buAutoNum type="arabicPeriod"/>
            </a:pPr>
            <a:r>
              <a:rPr lang="en-US" sz="1200" b="0" i="0" u="none" strike="noStrike" cap="none" dirty="0">
                <a:solidFill>
                  <a:schemeClr val="dk1"/>
                </a:solidFill>
                <a:latin typeface="Calibri"/>
                <a:ea typeface="Calibri"/>
                <a:cs typeface="Calibri"/>
                <a:sym typeface="Calibri"/>
              </a:rPr>
              <a:t>If a child is exposed to trauma, the brain will adapt its development accordingly and enhance the areas of the brain devoted to awareness and protection, while other areas (emotional regulation and cognition) may not develop.  </a:t>
            </a:r>
            <a:endParaRPr dirty="0"/>
          </a:p>
          <a:p>
            <a:pPr marL="228600" marR="0" lvl="0" indent="-152400" algn="l" rtl="0">
              <a:spcBef>
                <a:spcPts val="0"/>
              </a:spcBef>
              <a:spcAft>
                <a:spcPts val="0"/>
              </a:spcAft>
              <a:buClr>
                <a:schemeClr val="dk1"/>
              </a:buClr>
              <a:buSzPts val="1200"/>
              <a:buFont typeface="Calibri"/>
              <a:buNone/>
            </a:pPr>
            <a:endParaRPr sz="1200" b="0" i="0" u="none" strike="noStrike" cap="none" dirty="0">
              <a:solidFill>
                <a:schemeClr val="dk1"/>
              </a:solidFill>
              <a:latin typeface="Calibri"/>
              <a:ea typeface="Calibri"/>
              <a:cs typeface="Calibri"/>
              <a:sym typeface="Calibri"/>
            </a:endParaRPr>
          </a:p>
          <a:p>
            <a:pPr marL="228600" marR="0" lvl="0" indent="-228600" algn="l" rtl="0">
              <a:spcBef>
                <a:spcPts val="0"/>
              </a:spcBef>
              <a:spcAft>
                <a:spcPts val="0"/>
              </a:spcAft>
              <a:buClr>
                <a:schemeClr val="dk1"/>
              </a:buClr>
              <a:buSzPts val="1200"/>
              <a:buFont typeface="Calibri"/>
              <a:buAutoNum type="arabicPeriod"/>
            </a:pPr>
            <a:r>
              <a:rPr lang="en-US" sz="1200" b="0" i="0" u="none" strike="noStrike" cap="none" dirty="0">
                <a:solidFill>
                  <a:schemeClr val="dk1"/>
                </a:solidFill>
                <a:latin typeface="Calibri"/>
                <a:ea typeface="Calibri"/>
                <a:cs typeface="Calibri"/>
                <a:sym typeface="Calibri"/>
              </a:rPr>
              <a:t>Frequent elevation of stress hormones adrenaline and cortisol can have significant effects on brain and physical development for the immediate and long term.  </a:t>
            </a:r>
            <a:endParaRPr dirty="0"/>
          </a:p>
          <a:p>
            <a:pPr marL="0" marR="0" lvl="0" indent="0" algn="l" rtl="0">
              <a:spcBef>
                <a:spcPts val="0"/>
              </a:spcBef>
              <a:spcAft>
                <a:spcPts val="0"/>
              </a:spcAft>
              <a:buNone/>
            </a:pPr>
            <a:endParaRPr sz="1200" b="0" i="0" u="none" strike="noStrike" cap="none" dirty="0">
              <a:solidFill>
                <a:schemeClr val="dk1"/>
              </a:solidFill>
              <a:latin typeface="Calibri"/>
              <a:ea typeface="Calibri"/>
              <a:cs typeface="Calibri"/>
              <a:sym typeface="Calibri"/>
            </a:endParaRPr>
          </a:p>
          <a:p>
            <a:pPr marL="0" marR="0" lvl="0" indent="0" algn="l" rtl="0">
              <a:spcBef>
                <a:spcPts val="600"/>
              </a:spcBef>
              <a:spcAft>
                <a:spcPts val="0"/>
              </a:spcAft>
              <a:buNone/>
            </a:pPr>
            <a:r>
              <a:rPr lang="en-US" sz="1200" b="1" i="1" u="none" strike="noStrike" cap="none" dirty="0">
                <a:solidFill>
                  <a:schemeClr val="dk1"/>
                </a:solidFill>
                <a:latin typeface="Calibri"/>
                <a:ea typeface="Calibri"/>
                <a:cs typeface="Calibri"/>
                <a:sym typeface="Calibri"/>
              </a:rPr>
              <a:t>Resource: </a:t>
            </a:r>
            <a:r>
              <a:rPr lang="en-US" sz="1200" b="0" i="0" u="none" strike="noStrike" cap="none" dirty="0">
                <a:solidFill>
                  <a:schemeClr val="dk1"/>
                </a:solidFill>
                <a:latin typeface="Calibri"/>
                <a:ea typeface="Calibri"/>
                <a:cs typeface="Calibri"/>
                <a:sym typeface="Calibri"/>
              </a:rPr>
              <a:t> </a:t>
            </a:r>
            <a:r>
              <a:rPr lang="en-US" sz="1200" b="0" i="0" u="none" strike="noStrike" cap="none" dirty="0">
                <a:solidFill>
                  <a:schemeClr val="dk1"/>
                </a:solidFill>
                <a:latin typeface="Source Sans Pro"/>
                <a:ea typeface="Source Sans Pro"/>
                <a:cs typeface="Source Sans Pro"/>
                <a:sym typeface="Source Sans Pro"/>
              </a:rPr>
              <a:t>A video is “Toxic Stress Derails Healthy Development” available at: </a:t>
            </a:r>
            <a:endParaRPr dirty="0"/>
          </a:p>
          <a:p>
            <a:pPr marL="0" marR="0" lvl="0" indent="0" algn="l" rtl="0">
              <a:spcBef>
                <a:spcPts val="600"/>
              </a:spcBef>
              <a:spcAft>
                <a:spcPts val="0"/>
              </a:spcAft>
              <a:buNone/>
            </a:pPr>
            <a:r>
              <a:rPr lang="en-US" sz="1200" b="0" i="0" u="sng" strike="noStrike" cap="none" dirty="0">
                <a:solidFill>
                  <a:schemeClr val="hlink"/>
                </a:solidFill>
                <a:latin typeface="Source Sans Pro"/>
                <a:ea typeface="Source Sans Pro"/>
                <a:cs typeface="Source Sans Pro"/>
                <a:sym typeface="Source Sans Pro"/>
                <a:hlinkClick r:id="rId3"/>
              </a:rPr>
              <a:t>http://developingchild.harvard.edu/resources/toxic-stress-derails-healthy-development/</a:t>
            </a:r>
            <a:r>
              <a:rPr lang="en-US" sz="1200" b="0" i="0" u="none" strike="noStrike" cap="none" dirty="0">
                <a:solidFill>
                  <a:schemeClr val="dk1"/>
                </a:solidFill>
                <a:latin typeface="Source Sans Pro"/>
                <a:ea typeface="Source Sans Pro"/>
                <a:cs typeface="Source Sans Pro"/>
                <a:sym typeface="Source Sans Pro"/>
              </a:rPr>
              <a:t>  </a:t>
            </a:r>
            <a:endParaRPr sz="1200" b="0" i="0" u="none" strike="noStrike" cap="none" dirty="0">
              <a:solidFill>
                <a:schemeClr val="dk1"/>
              </a:solidFill>
              <a:latin typeface="Source Sans Pro"/>
              <a:ea typeface="Source Sans Pro"/>
              <a:cs typeface="Source Sans Pro"/>
              <a:sym typeface="Source Sans Pro"/>
            </a:endParaRPr>
          </a:p>
          <a:p>
            <a:pPr marL="0" marR="0" lvl="0" indent="0" algn="l" rtl="0">
              <a:spcBef>
                <a:spcPts val="600"/>
              </a:spcBef>
              <a:spcAft>
                <a:spcPts val="0"/>
              </a:spcAft>
              <a:buNone/>
            </a:pPr>
            <a:endParaRPr sz="1200" b="1" i="1" u="none" strike="noStrike" cap="none" dirty="0">
              <a:solidFill>
                <a:schemeClr val="dk1"/>
              </a:solidFill>
              <a:latin typeface="Calibri"/>
              <a:ea typeface="Calibri"/>
              <a:cs typeface="Calibri"/>
              <a:sym typeface="Calibri"/>
            </a:endParaRPr>
          </a:p>
        </p:txBody>
      </p:sp>
      <p:sp>
        <p:nvSpPr>
          <p:cNvPr id="853" name="Google Shape;853;p63:notes"/>
          <p:cNvSpPr txBox="1">
            <a:spLocks noGrp="1"/>
          </p:cNvSpPr>
          <p:nvPr>
            <p:ph type="dt" idx="10"/>
          </p:nvPr>
        </p:nvSpPr>
        <p:spPr>
          <a:xfrm>
            <a:off x="3970938" y="0"/>
            <a:ext cx="3037840" cy="464820"/>
          </a:xfrm>
          <a:prstGeom prst="rect">
            <a:avLst/>
          </a:prstGeom>
          <a:noFill/>
          <a:ln>
            <a:noFill/>
          </a:ln>
        </p:spPr>
        <p:txBody>
          <a:bodyPr spcFirstLastPara="1" wrap="square" lIns="93175" tIns="46575" rIns="93175" bIns="46575" anchor="t" anchorCtr="0">
            <a:noAutofit/>
          </a:bodyPr>
          <a:lstStyle/>
          <a:p>
            <a:pPr marL="0" marR="0" lvl="0" indent="0" algn="r" rtl="0">
              <a:spcBef>
                <a:spcPts val="0"/>
              </a:spcBef>
              <a:spcAft>
                <a:spcPts val="0"/>
              </a:spcAft>
              <a:buNone/>
            </a:pPr>
            <a:r>
              <a:rPr lang="en-US" sz="1200">
                <a:solidFill>
                  <a:schemeClr val="dk1"/>
                </a:solidFill>
                <a:latin typeface="Calibri"/>
                <a:ea typeface="Calibri"/>
                <a:cs typeface="Calibri"/>
                <a:sym typeface="Calibri"/>
              </a:rPr>
              <a:t>November 15 - 16 2017</a:t>
            </a:r>
            <a:endParaRPr sz="1200">
              <a:solidFill>
                <a:schemeClr val="dk1"/>
              </a:solidFill>
              <a:latin typeface="Calibri"/>
              <a:ea typeface="Calibri"/>
              <a:cs typeface="Calibri"/>
              <a:sym typeface="Calibri"/>
            </a:endParaRPr>
          </a:p>
        </p:txBody>
      </p:sp>
      <p:sp>
        <p:nvSpPr>
          <p:cNvPr id="854" name="Google Shape;854;p63:notes"/>
          <p:cNvSpPr txBox="1">
            <a:spLocks noGrp="1"/>
          </p:cNvSpPr>
          <p:nvPr>
            <p:ph type="hdr" idx="3"/>
          </p:nvPr>
        </p:nvSpPr>
        <p:spPr>
          <a:xfrm>
            <a:off x="0" y="0"/>
            <a:ext cx="3037840" cy="464820"/>
          </a:xfrm>
          <a:prstGeom prst="rect">
            <a:avLst/>
          </a:prstGeom>
          <a:noFill/>
          <a:ln>
            <a:noFill/>
          </a:ln>
        </p:spPr>
        <p:txBody>
          <a:bodyPr spcFirstLastPara="1" wrap="square" lIns="93175" tIns="46575" rIns="93175" bIns="46575" anchor="t" anchorCtr="0">
            <a:noAutofit/>
          </a:bodyPr>
          <a:lstStyle/>
          <a:p>
            <a:pPr marL="0" marR="0" lvl="0" indent="0" algn="l" rtl="0">
              <a:spcBef>
                <a:spcPts val="0"/>
              </a:spcBef>
              <a:spcAft>
                <a:spcPts val="0"/>
              </a:spcAft>
              <a:buNone/>
            </a:pPr>
            <a:r>
              <a:rPr lang="en-US" sz="1200">
                <a:solidFill>
                  <a:schemeClr val="dk1"/>
                </a:solidFill>
                <a:latin typeface="Calibri"/>
                <a:ea typeface="Calibri"/>
                <a:cs typeface="Calibri"/>
                <a:sym typeface="Calibri"/>
              </a:rPr>
              <a:t>Trauma Informed Care for Educators Train the Trainer Learning Collaborative</a:t>
            </a:r>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755771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8"/>
        <p:cNvGrpSpPr/>
        <p:nvPr/>
      </p:nvGrpSpPr>
      <p:grpSpPr>
        <a:xfrm>
          <a:off x="0" y="0"/>
          <a:ext cx="0" cy="0"/>
          <a:chOff x="0" y="0"/>
          <a:chExt cx="0" cy="0"/>
        </a:xfrm>
      </p:grpSpPr>
      <p:sp>
        <p:nvSpPr>
          <p:cNvPr id="859" name="Google Shape;859;p64:notes"/>
          <p:cNvSpPr>
            <a:spLocks noGrp="1" noRot="1" noChangeAspect="1"/>
          </p:cNvSpPr>
          <p:nvPr>
            <p:ph type="sldImg" idx="2"/>
          </p:nvPr>
        </p:nvSpPr>
        <p:spPr>
          <a:xfrm>
            <a:off x="1266825" y="727075"/>
            <a:ext cx="4781550" cy="3586163"/>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a:noFill/>
          </a:ln>
        </p:spPr>
      </p:sp>
      <p:sp>
        <p:nvSpPr>
          <p:cNvPr id="860" name="Google Shape;860;p64:notes"/>
          <p:cNvSpPr txBox="1">
            <a:spLocks noGrp="1"/>
          </p:cNvSpPr>
          <p:nvPr>
            <p:ph type="body" idx="1"/>
          </p:nvPr>
        </p:nvSpPr>
        <p:spPr>
          <a:xfrm>
            <a:off x="701040" y="4415790"/>
            <a:ext cx="5608320" cy="4183380"/>
          </a:xfrm>
          <a:prstGeom prst="rect">
            <a:avLst/>
          </a:prstGeom>
          <a:noFill/>
          <a:ln>
            <a:noFill/>
          </a:ln>
        </p:spPr>
        <p:txBody>
          <a:bodyPr spcFirstLastPara="1" wrap="square" lIns="93175" tIns="46575" rIns="93175" bIns="46575" anchor="t" anchorCtr="0">
            <a:noAutofit/>
          </a:bodyPr>
          <a:lstStyle/>
          <a:p>
            <a:pPr marL="0" marR="0" lvl="0" indent="0" algn="l" rtl="0">
              <a:spcBef>
                <a:spcPts val="0"/>
              </a:spcBef>
              <a:spcAft>
                <a:spcPts val="0"/>
              </a:spcAft>
              <a:buNone/>
            </a:pPr>
            <a:r>
              <a:rPr lang="en-US" sz="1200" b="1" i="1" u="none" strike="noStrike" cap="none" dirty="0">
                <a:solidFill>
                  <a:schemeClr val="dk1"/>
                </a:solidFill>
                <a:latin typeface="Times New Roman"/>
                <a:ea typeface="Times New Roman"/>
                <a:cs typeface="Times New Roman"/>
                <a:sym typeface="Times New Roman"/>
              </a:rPr>
              <a:t>Key idea: </a:t>
            </a:r>
            <a:r>
              <a:rPr lang="en-US" sz="1200" b="0" i="0" u="none" strike="noStrike" cap="none" dirty="0">
                <a:solidFill>
                  <a:schemeClr val="dk1"/>
                </a:solidFill>
                <a:latin typeface="Times New Roman"/>
                <a:ea typeface="Times New Roman"/>
                <a:cs typeface="Times New Roman"/>
                <a:sym typeface="Times New Roman"/>
              </a:rPr>
              <a:t> This provides an example of how we know that trauma exposure and adversity negatively impact brain architecture.</a:t>
            </a:r>
            <a:endParaRPr sz="1200" b="0" i="0" u="none" strike="noStrike" cap="none" dirty="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endParaRPr sz="1200" b="0" i="0" u="none" strike="noStrike" cap="none" dirty="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r>
              <a:rPr lang="en-US" sz="1200" b="0" i="0" u="none" strike="noStrike" cap="none" dirty="0">
                <a:solidFill>
                  <a:schemeClr val="dk1"/>
                </a:solidFill>
                <a:latin typeface="Times New Roman"/>
                <a:ea typeface="Times New Roman"/>
                <a:cs typeface="Times New Roman"/>
                <a:sym typeface="Times New Roman"/>
              </a:rPr>
              <a:t>This PET scan compares the brain activity between a healthy child and a child who was placed in a Romanian orphanage shortly after birth.  The thing to remember is that at that time, the staff in these orphanages were actually instructed NOT to form relationships with the children, and they were moved from ward to ward and shift to shift to avoid such relationships from forming.  This was thought to be better for the children so they would not become too attached to a particular caregiver who was seen as temporary. The impact of this chronic emotional neglect and lack of opportunity to form meaningful attachment relationships is reflected by a dearth of cognitive activity in the corpus callosum and prefrontal cortex.  </a:t>
            </a:r>
            <a:endParaRPr dirty="0"/>
          </a:p>
          <a:p>
            <a:pPr marL="0" marR="0" lvl="0" indent="0" algn="l" rtl="0">
              <a:spcBef>
                <a:spcPts val="0"/>
              </a:spcBef>
              <a:spcAft>
                <a:spcPts val="0"/>
              </a:spcAft>
              <a:buNone/>
            </a:pPr>
            <a:endParaRPr sz="1200" b="0" i="0" u="none" strike="noStrike" cap="none" dirty="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r>
              <a:rPr lang="en-US" sz="1200" b="1" i="1" u="none" strike="noStrike" cap="none" dirty="0">
                <a:solidFill>
                  <a:schemeClr val="dk1"/>
                </a:solidFill>
                <a:latin typeface="Times New Roman"/>
                <a:ea typeface="Times New Roman"/>
                <a:cs typeface="Times New Roman"/>
                <a:sym typeface="Times New Roman"/>
              </a:rPr>
              <a:t>Looking forward:  </a:t>
            </a:r>
            <a:r>
              <a:rPr lang="en-US" sz="1200" b="0" i="0" u="none" strike="noStrike" cap="none" dirty="0">
                <a:solidFill>
                  <a:schemeClr val="dk1"/>
                </a:solidFill>
                <a:latin typeface="Times New Roman"/>
                <a:ea typeface="Times New Roman"/>
                <a:cs typeface="Times New Roman"/>
                <a:sym typeface="Times New Roman"/>
              </a:rPr>
              <a:t>But, what we also know, is that these brains CAN be rewired through increased attachment and caregiving!  Because of neuroplasticity, we can alter these negative effects.</a:t>
            </a:r>
            <a:endParaRPr sz="1200" b="0" i="0" u="none" strike="noStrike" cap="none" dirty="0">
              <a:solidFill>
                <a:schemeClr val="dk1"/>
              </a:solidFill>
              <a:latin typeface="Times New Roman"/>
              <a:ea typeface="Times New Roman"/>
              <a:cs typeface="Times New Roman"/>
              <a:sym typeface="Times New Roman"/>
            </a:endParaRPr>
          </a:p>
        </p:txBody>
      </p:sp>
      <p:sp>
        <p:nvSpPr>
          <p:cNvPr id="861" name="Google Shape;861;p64:notes"/>
          <p:cNvSpPr txBox="1">
            <a:spLocks noGrp="1"/>
          </p:cNvSpPr>
          <p:nvPr>
            <p:ph type="dt" idx="10"/>
          </p:nvPr>
        </p:nvSpPr>
        <p:spPr>
          <a:xfrm>
            <a:off x="3970938" y="0"/>
            <a:ext cx="3037840" cy="464820"/>
          </a:xfrm>
          <a:prstGeom prst="rect">
            <a:avLst/>
          </a:prstGeom>
          <a:noFill/>
          <a:ln>
            <a:noFill/>
          </a:ln>
        </p:spPr>
        <p:txBody>
          <a:bodyPr spcFirstLastPara="1" wrap="square" lIns="93175" tIns="46575" rIns="93175" bIns="46575" anchor="t" anchorCtr="0">
            <a:noAutofit/>
          </a:bodyPr>
          <a:lstStyle/>
          <a:p>
            <a:pPr marL="0" marR="0" lvl="0" indent="0" algn="r" rtl="0">
              <a:spcBef>
                <a:spcPts val="0"/>
              </a:spcBef>
              <a:spcAft>
                <a:spcPts val="0"/>
              </a:spcAft>
              <a:buNone/>
            </a:pPr>
            <a:r>
              <a:rPr lang="en-US" sz="1200">
                <a:solidFill>
                  <a:schemeClr val="dk1"/>
                </a:solidFill>
                <a:latin typeface="Calibri"/>
                <a:ea typeface="Calibri"/>
                <a:cs typeface="Calibri"/>
                <a:sym typeface="Calibri"/>
              </a:rPr>
              <a:t>November 15 - 16 2017</a:t>
            </a:r>
            <a:endParaRPr sz="1200">
              <a:solidFill>
                <a:schemeClr val="dk1"/>
              </a:solidFill>
              <a:latin typeface="Calibri"/>
              <a:ea typeface="Calibri"/>
              <a:cs typeface="Calibri"/>
              <a:sym typeface="Calibri"/>
            </a:endParaRPr>
          </a:p>
        </p:txBody>
      </p:sp>
      <p:sp>
        <p:nvSpPr>
          <p:cNvPr id="862" name="Google Shape;862;p64:notes"/>
          <p:cNvSpPr txBox="1">
            <a:spLocks noGrp="1"/>
          </p:cNvSpPr>
          <p:nvPr>
            <p:ph type="hdr" idx="3"/>
          </p:nvPr>
        </p:nvSpPr>
        <p:spPr>
          <a:xfrm>
            <a:off x="0" y="0"/>
            <a:ext cx="3037840" cy="464820"/>
          </a:xfrm>
          <a:prstGeom prst="rect">
            <a:avLst/>
          </a:prstGeom>
          <a:noFill/>
          <a:ln>
            <a:noFill/>
          </a:ln>
        </p:spPr>
        <p:txBody>
          <a:bodyPr spcFirstLastPara="1" wrap="square" lIns="93175" tIns="46575" rIns="93175" bIns="46575" anchor="t" anchorCtr="0">
            <a:noAutofit/>
          </a:bodyPr>
          <a:lstStyle/>
          <a:p>
            <a:pPr marL="0" marR="0" lvl="0" indent="0" algn="l" rtl="0">
              <a:spcBef>
                <a:spcPts val="0"/>
              </a:spcBef>
              <a:spcAft>
                <a:spcPts val="0"/>
              </a:spcAft>
              <a:buNone/>
            </a:pPr>
            <a:r>
              <a:rPr lang="en-US" sz="1200">
                <a:solidFill>
                  <a:schemeClr val="dk1"/>
                </a:solidFill>
                <a:latin typeface="Calibri"/>
                <a:ea typeface="Calibri"/>
                <a:cs typeface="Calibri"/>
                <a:sym typeface="Calibri"/>
              </a:rPr>
              <a:t>Trauma Informed Care for Educators Train the Trainer Learning Collaborative</a:t>
            </a:r>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4891714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6"/>
        <p:cNvGrpSpPr/>
        <p:nvPr/>
      </p:nvGrpSpPr>
      <p:grpSpPr>
        <a:xfrm>
          <a:off x="0" y="0"/>
          <a:ext cx="0" cy="0"/>
          <a:chOff x="0" y="0"/>
          <a:chExt cx="0" cy="0"/>
        </a:xfrm>
      </p:grpSpPr>
      <p:sp>
        <p:nvSpPr>
          <p:cNvPr id="877" name="Google Shape;877;p66: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78" name="Google Shape;878;p66:notes"/>
          <p:cNvSpPr txBox="1">
            <a:spLocks noGrp="1"/>
          </p:cNvSpPr>
          <p:nvPr>
            <p:ph type="body" idx="1"/>
          </p:nvPr>
        </p:nvSpPr>
        <p:spPr>
          <a:xfrm>
            <a:off x="701040" y="4415790"/>
            <a:ext cx="5608320" cy="4183380"/>
          </a:xfrm>
          <a:prstGeom prst="rect">
            <a:avLst/>
          </a:prstGeom>
          <a:noFill/>
          <a:ln>
            <a:noFill/>
          </a:ln>
        </p:spPr>
        <p:txBody>
          <a:bodyPr spcFirstLastPara="1" wrap="square" lIns="93175" tIns="46575" rIns="93175" bIns="46575" anchor="t" anchorCtr="0">
            <a:noAutofit/>
          </a:bodyPr>
          <a:lstStyle/>
          <a:p>
            <a:pPr marL="0" marR="0" lvl="0" indent="0" algn="l" rtl="0">
              <a:spcBef>
                <a:spcPts val="0"/>
              </a:spcBef>
              <a:spcAft>
                <a:spcPts val="0"/>
              </a:spcAft>
              <a:buNone/>
            </a:pPr>
            <a:r>
              <a:rPr lang="en-US" sz="1200" b="1" i="1" u="none" strike="noStrike" cap="none" dirty="0">
                <a:solidFill>
                  <a:schemeClr val="dk1"/>
                </a:solidFill>
                <a:latin typeface="Calibri"/>
                <a:ea typeface="Calibri"/>
                <a:cs typeface="Calibri"/>
                <a:sym typeface="Calibri"/>
              </a:rPr>
              <a:t>Key ideas:  </a:t>
            </a:r>
            <a:endParaRPr dirty="0"/>
          </a:p>
          <a:p>
            <a:pPr marL="0" marR="0" lvl="0" indent="0" algn="l" rtl="0">
              <a:spcBef>
                <a:spcPts val="0"/>
              </a:spcBef>
              <a:spcAft>
                <a:spcPts val="0"/>
              </a:spcAft>
              <a:buNone/>
            </a:pPr>
            <a:endParaRPr sz="1200" b="1" i="1" u="none" strike="noStrike" cap="none" dirty="0">
              <a:solidFill>
                <a:schemeClr val="dk1"/>
              </a:solidFill>
              <a:latin typeface="Calibri"/>
              <a:ea typeface="Calibri"/>
              <a:cs typeface="Calibri"/>
              <a:sym typeface="Calibri"/>
            </a:endParaRPr>
          </a:p>
          <a:p>
            <a:pPr marL="228600" marR="0" lvl="0" indent="-228600" algn="l" rtl="0">
              <a:spcBef>
                <a:spcPts val="0"/>
              </a:spcBef>
              <a:spcAft>
                <a:spcPts val="0"/>
              </a:spcAft>
              <a:buClr>
                <a:schemeClr val="dk1"/>
              </a:buClr>
              <a:buSzPts val="1200"/>
              <a:buFont typeface="Calibri"/>
              <a:buAutoNum type="arabicPeriod"/>
            </a:pPr>
            <a:r>
              <a:rPr lang="en-US" sz="1200" b="0" i="0" u="none" strike="noStrike" cap="none" dirty="0">
                <a:solidFill>
                  <a:schemeClr val="dk1"/>
                </a:solidFill>
                <a:latin typeface="Calibri"/>
                <a:ea typeface="Calibri"/>
                <a:cs typeface="Calibri"/>
                <a:sym typeface="Calibri"/>
              </a:rPr>
              <a:t>While we know that the deleterious effects of trauma on young children are profound for their brain development, sometimes people think that very young (0-2) children “will not remember” their trauma so it won’t be as harmful.</a:t>
            </a:r>
            <a:endParaRPr dirty="0"/>
          </a:p>
          <a:p>
            <a:pPr marL="228600" marR="0" lvl="0" indent="-152400" algn="l" rtl="0">
              <a:spcBef>
                <a:spcPts val="0"/>
              </a:spcBef>
              <a:spcAft>
                <a:spcPts val="0"/>
              </a:spcAft>
              <a:buClr>
                <a:schemeClr val="dk1"/>
              </a:buClr>
              <a:buSzPts val="1200"/>
              <a:buFont typeface="Calibri"/>
              <a:buNone/>
            </a:pPr>
            <a:endParaRPr sz="1200" b="0" i="0" u="none" strike="noStrike" cap="none" dirty="0">
              <a:solidFill>
                <a:schemeClr val="dk1"/>
              </a:solidFill>
              <a:latin typeface="Calibri"/>
              <a:ea typeface="Calibri"/>
              <a:cs typeface="Calibri"/>
              <a:sym typeface="Calibri"/>
            </a:endParaRPr>
          </a:p>
          <a:p>
            <a:pPr marL="228600" marR="0" lvl="0" indent="-228600" algn="l" rtl="0">
              <a:spcBef>
                <a:spcPts val="0"/>
              </a:spcBef>
              <a:spcAft>
                <a:spcPts val="0"/>
              </a:spcAft>
              <a:buClr>
                <a:schemeClr val="dk1"/>
              </a:buClr>
              <a:buSzPts val="1200"/>
              <a:buFont typeface="Calibri"/>
              <a:buAutoNum type="arabicPeriod"/>
            </a:pPr>
            <a:r>
              <a:rPr lang="en-US" sz="1200" b="0" i="0" u="none" strike="noStrike" cap="none" dirty="0">
                <a:solidFill>
                  <a:schemeClr val="dk1"/>
                </a:solidFill>
                <a:latin typeface="Calibri"/>
                <a:ea typeface="Calibri"/>
                <a:cs typeface="Calibri"/>
                <a:sym typeface="Calibri"/>
              </a:rPr>
              <a:t>In fact, we know that memories can be created in non-narrative ways:  implicit memories are encoded that may include sensory and bodily memories</a:t>
            </a:r>
            <a:endParaRPr dirty="0"/>
          </a:p>
          <a:p>
            <a:pPr marL="228600" marR="0" lvl="0" indent="-152400" algn="l" rtl="0">
              <a:spcBef>
                <a:spcPts val="0"/>
              </a:spcBef>
              <a:spcAft>
                <a:spcPts val="0"/>
              </a:spcAft>
              <a:buClr>
                <a:schemeClr val="dk1"/>
              </a:buClr>
              <a:buSzPts val="1200"/>
              <a:buFont typeface="Calibri"/>
              <a:buNone/>
            </a:pPr>
            <a:endParaRPr sz="1200" b="0" i="0" u="none" strike="noStrike" cap="none" dirty="0">
              <a:solidFill>
                <a:schemeClr val="dk1"/>
              </a:solidFill>
              <a:latin typeface="Calibri"/>
              <a:ea typeface="Calibri"/>
              <a:cs typeface="Calibri"/>
              <a:sym typeface="Calibri"/>
            </a:endParaRPr>
          </a:p>
          <a:p>
            <a:pPr marL="228600" marR="0" lvl="0" indent="-228600" algn="l" rtl="0">
              <a:spcBef>
                <a:spcPts val="0"/>
              </a:spcBef>
              <a:spcAft>
                <a:spcPts val="0"/>
              </a:spcAft>
              <a:buClr>
                <a:schemeClr val="dk1"/>
              </a:buClr>
              <a:buSzPts val="1200"/>
              <a:buFont typeface="Calibri"/>
              <a:buAutoNum type="arabicPeriod"/>
            </a:pPr>
            <a:r>
              <a:rPr lang="en-US" sz="1200" b="0" i="0" u="none" strike="noStrike" cap="none" dirty="0">
                <a:solidFill>
                  <a:schemeClr val="dk1"/>
                </a:solidFill>
                <a:latin typeface="Calibri"/>
                <a:ea typeface="Calibri"/>
                <a:cs typeface="Calibri"/>
                <a:sym typeface="Calibri"/>
              </a:rPr>
              <a:t>This type of memory storage is not only for young children: all people can store non-verbal/ non-narrative memories of trauma.  We want to be sure that educators understand this for students who may have had early trauma only.  Memories can be encoded even in the absence of conscious memory of an event.</a:t>
            </a:r>
            <a:endParaRPr sz="1200" b="0" i="0" u="none" strike="noStrike" cap="none" dirty="0">
              <a:solidFill>
                <a:schemeClr val="dk1"/>
              </a:solidFill>
              <a:latin typeface="Calibri"/>
              <a:ea typeface="Calibri"/>
              <a:cs typeface="Calibri"/>
              <a:sym typeface="Calibri"/>
            </a:endParaRPr>
          </a:p>
        </p:txBody>
      </p:sp>
      <p:sp>
        <p:nvSpPr>
          <p:cNvPr id="879" name="Google Shape;879;p66:notes"/>
          <p:cNvSpPr txBox="1">
            <a:spLocks noGrp="1"/>
          </p:cNvSpPr>
          <p:nvPr>
            <p:ph type="hdr" idx="3"/>
          </p:nvPr>
        </p:nvSpPr>
        <p:spPr>
          <a:xfrm>
            <a:off x="0" y="0"/>
            <a:ext cx="3037840" cy="464820"/>
          </a:xfrm>
          <a:prstGeom prst="rect">
            <a:avLst/>
          </a:prstGeom>
          <a:noFill/>
          <a:ln>
            <a:noFill/>
          </a:ln>
        </p:spPr>
        <p:txBody>
          <a:bodyPr spcFirstLastPara="1" wrap="square" lIns="93175" tIns="46575" rIns="93175" bIns="46575" anchor="t" anchorCtr="0">
            <a:noAutofit/>
          </a:bodyPr>
          <a:lstStyle/>
          <a:p>
            <a:pPr marL="0" marR="0" lvl="0" indent="0" algn="l" rtl="0">
              <a:spcBef>
                <a:spcPts val="0"/>
              </a:spcBef>
              <a:spcAft>
                <a:spcPts val="0"/>
              </a:spcAft>
              <a:buNone/>
            </a:pPr>
            <a:r>
              <a:rPr lang="en-US" sz="1200">
                <a:solidFill>
                  <a:schemeClr val="dk1"/>
                </a:solidFill>
                <a:latin typeface="Calibri"/>
                <a:ea typeface="Calibri"/>
                <a:cs typeface="Calibri"/>
                <a:sym typeface="Calibri"/>
              </a:rPr>
              <a:t>Trauma Informed Care for Educators Train the Trainer Learning Collaborative</a:t>
            </a:r>
            <a:endParaRPr sz="1200">
              <a:solidFill>
                <a:schemeClr val="dk1"/>
              </a:solidFill>
              <a:latin typeface="Calibri"/>
              <a:ea typeface="Calibri"/>
              <a:cs typeface="Calibri"/>
              <a:sym typeface="Calibri"/>
            </a:endParaRPr>
          </a:p>
        </p:txBody>
      </p:sp>
      <p:sp>
        <p:nvSpPr>
          <p:cNvPr id="880" name="Google Shape;880;p66:notes"/>
          <p:cNvSpPr txBox="1">
            <a:spLocks noGrp="1"/>
          </p:cNvSpPr>
          <p:nvPr>
            <p:ph type="dt" idx="10"/>
          </p:nvPr>
        </p:nvSpPr>
        <p:spPr>
          <a:xfrm>
            <a:off x="3970938" y="0"/>
            <a:ext cx="3037840" cy="464820"/>
          </a:xfrm>
          <a:prstGeom prst="rect">
            <a:avLst/>
          </a:prstGeom>
          <a:noFill/>
          <a:ln>
            <a:noFill/>
          </a:ln>
        </p:spPr>
        <p:txBody>
          <a:bodyPr spcFirstLastPara="1" wrap="square" lIns="93175" tIns="46575" rIns="93175" bIns="46575" anchor="t" anchorCtr="0">
            <a:noAutofit/>
          </a:bodyPr>
          <a:lstStyle/>
          <a:p>
            <a:pPr marL="0" marR="0" lvl="0" indent="0" algn="r" rtl="0">
              <a:spcBef>
                <a:spcPts val="0"/>
              </a:spcBef>
              <a:spcAft>
                <a:spcPts val="0"/>
              </a:spcAft>
              <a:buNone/>
            </a:pPr>
            <a:r>
              <a:rPr lang="en-US" sz="1200">
                <a:solidFill>
                  <a:schemeClr val="dk1"/>
                </a:solidFill>
                <a:latin typeface="Calibri"/>
                <a:ea typeface="Calibri"/>
                <a:cs typeface="Calibri"/>
                <a:sym typeface="Calibri"/>
              </a:rPr>
              <a:t>November 15 - 16 2017</a:t>
            </a:r>
            <a:endParaRPr sz="1200">
              <a:solidFill>
                <a:schemeClr val="dk1"/>
              </a:solidFill>
              <a:latin typeface="Calibri"/>
              <a:ea typeface="Calibri"/>
              <a:cs typeface="Calibri"/>
              <a:sym typeface="Calibri"/>
            </a:endParaRPr>
          </a:p>
        </p:txBody>
      </p:sp>
      <p:sp>
        <p:nvSpPr>
          <p:cNvPr id="881" name="Google Shape;881;p66:notes"/>
          <p:cNvSpPr txBox="1">
            <a:spLocks noGrp="1"/>
          </p:cNvSpPr>
          <p:nvPr>
            <p:ph type="sldNum" idx="12"/>
          </p:nvPr>
        </p:nvSpPr>
        <p:spPr>
          <a:xfrm>
            <a:off x="3970938" y="8829967"/>
            <a:ext cx="3037840" cy="464820"/>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42</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5399895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Slide Image Placeholder 1"/>
          <p:cNvSpPr>
            <a:spLocks noGrp="1" noRot="1" noChangeAspect="1"/>
          </p:cNvSpPr>
          <p:nvPr>
            <p:ph type="sldImg"/>
          </p:nvPr>
        </p:nvSpPr>
        <p:spPr>
          <a:xfrm>
            <a:off x="1181100" y="930275"/>
            <a:ext cx="4648200" cy="3486150"/>
          </a:xfrm>
          <a:ln/>
        </p:spPr>
      </p:sp>
      <p:sp>
        <p:nvSpPr>
          <p:cNvPr id="137218" name="Notes Placeholder 2"/>
          <p:cNvSpPr>
            <a:spLocks noGrp="1"/>
          </p:cNvSpPr>
          <p:nvPr>
            <p:ph type="body" idx="1"/>
          </p:nvPr>
        </p:nvSpPr>
        <p:spPr>
          <a:noFill/>
        </p:spPr>
        <p:txBody>
          <a:bodyPr/>
          <a:lstStyle/>
          <a:p>
            <a:r>
              <a:rPr lang="en-US" b="1" i="1" dirty="0" smtClean="0">
                <a:ea typeface="ＭＳ Ｐゴシック"/>
                <a:cs typeface="ＭＳ Ｐゴシック"/>
              </a:rPr>
              <a:t>Key ideas:  </a:t>
            </a:r>
            <a:r>
              <a:rPr lang="en-US" b="0" i="0" dirty="0" smtClean="0">
                <a:ea typeface="ＭＳ Ｐゴシック"/>
                <a:cs typeface="ＭＳ Ｐゴシック"/>
              </a:rPr>
              <a:t>Having participants</a:t>
            </a:r>
            <a:r>
              <a:rPr lang="en-US" b="0" i="0" baseline="0" dirty="0" smtClean="0">
                <a:ea typeface="ＭＳ Ｐゴシック"/>
                <a:cs typeface="ＭＳ Ｐゴシック"/>
              </a:rPr>
              <a:t> watch a video of a “Hand Model” of the brain and then practice it reinforces this concept to them</a:t>
            </a:r>
          </a:p>
          <a:p>
            <a:endParaRPr lang="en-US" b="0" i="0" baseline="0" dirty="0" smtClean="0">
              <a:ea typeface="ＭＳ Ｐゴシック"/>
              <a:cs typeface="ＭＳ Ｐゴシック"/>
            </a:endParaRPr>
          </a:p>
          <a:p>
            <a:r>
              <a:rPr lang="en-US" b="1" i="1" baseline="0" dirty="0" smtClean="0">
                <a:ea typeface="ＭＳ Ｐゴシック"/>
                <a:cs typeface="ＭＳ Ｐゴシック"/>
              </a:rPr>
              <a:t>Video resources:</a:t>
            </a:r>
          </a:p>
          <a:p>
            <a:pPr marL="228600" marR="0" indent="-228600" algn="l" defTabSz="914400" rtl="0" eaLnBrk="1" fontAlgn="auto" latinLnBrk="0" hangingPunct="1">
              <a:lnSpc>
                <a:spcPct val="100000"/>
              </a:lnSpc>
              <a:spcBef>
                <a:spcPts val="0"/>
              </a:spcBef>
              <a:spcAft>
                <a:spcPts val="0"/>
              </a:spcAft>
              <a:buClrTx/>
              <a:buSzTx/>
              <a:buFontTx/>
              <a:buAutoNum type="alphaLcPeriod"/>
              <a:tabLst/>
              <a:defRPr/>
            </a:pPr>
            <a:r>
              <a:rPr lang="en-US" b="0" i="0" baseline="0" dirty="0" smtClean="0">
                <a:ea typeface="ＭＳ Ｐゴシック"/>
                <a:cs typeface="ＭＳ Ｐゴシック"/>
              </a:rPr>
              <a:t>Dr. Allison Jackson, Explaining the Brain to Children and Adolescents (Barking Dog/ Wise Owl and Upstairs/ Downstairs Brain):  </a:t>
            </a:r>
            <a:r>
              <a:rPr lang="en-US" sz="1200" u="sng" kern="1200" dirty="0" smtClean="0">
                <a:solidFill>
                  <a:schemeClr val="tx1"/>
                </a:solidFill>
                <a:effectLst/>
                <a:latin typeface="+mn-lt"/>
                <a:ea typeface="+mn-ea"/>
                <a:cs typeface="+mn-cs"/>
                <a:hlinkClick r:id="rId3"/>
              </a:rPr>
              <a:t>https://vimeo.com/109042767</a:t>
            </a:r>
            <a:r>
              <a:rPr lang="en-US" sz="1200" kern="1200" dirty="0" smtClean="0">
                <a:solidFill>
                  <a:schemeClr val="tx1"/>
                </a:solidFill>
                <a:effectLst/>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Tx/>
              <a:buAutoNum type="alphaLcPeriod"/>
              <a:tabLst/>
              <a:defRPr/>
            </a:pPr>
            <a:r>
              <a:rPr lang="en-US" b="0" i="0" baseline="0" dirty="0" smtClean="0">
                <a:ea typeface="ＭＳ Ｐゴシック"/>
                <a:cs typeface="ＭＳ Ｐゴシック"/>
              </a:rPr>
              <a:t>Dr. Dan Siegel, Hand Model of the Brain (Flip your Lid):  </a:t>
            </a:r>
            <a:r>
              <a:rPr lang="en-US" sz="1200" u="sng" kern="1200" dirty="0" smtClean="0">
                <a:solidFill>
                  <a:schemeClr val="tx1"/>
                </a:solidFill>
                <a:effectLst/>
                <a:latin typeface="+mn-lt"/>
                <a:ea typeface="+mn-ea"/>
                <a:cs typeface="+mn-cs"/>
                <a:hlinkClick r:id="rId4"/>
              </a:rPr>
              <a:t>https://www.youtube.com/watch?v=gm9CIJ74Oxw</a:t>
            </a:r>
            <a:r>
              <a:rPr lang="en-US" sz="1200" kern="1200" dirty="0" smtClean="0">
                <a:solidFill>
                  <a:schemeClr val="tx1"/>
                </a:solidFill>
                <a:effectLst/>
                <a:latin typeface="+mn-lt"/>
                <a:ea typeface="+mn-ea"/>
                <a:cs typeface="+mn-cs"/>
              </a:rPr>
              <a:t> </a:t>
            </a:r>
          </a:p>
          <a:p>
            <a:pPr marL="228600" marR="0" indent="-228600" algn="l" defTabSz="914400" rtl="0" eaLnBrk="1" fontAlgn="auto" latinLnBrk="0" hangingPunct="1">
              <a:lnSpc>
                <a:spcPct val="100000"/>
              </a:lnSpc>
              <a:spcBef>
                <a:spcPts val="0"/>
              </a:spcBef>
              <a:spcAft>
                <a:spcPts val="0"/>
              </a:spcAft>
              <a:buClrTx/>
              <a:buSzTx/>
              <a:buFontTx/>
              <a:buAutoNum type="alphaLcPeriod" startAt="2"/>
              <a:tabLst/>
              <a:defRPr/>
            </a:pPr>
            <a:r>
              <a:rPr lang="en-US" b="0" i="0" baseline="0" dirty="0" smtClean="0">
                <a:ea typeface="ＭＳ Ｐゴシック"/>
                <a:cs typeface="ＭＳ Ｐゴシック"/>
              </a:rPr>
              <a:t>More involved explanation from Dr. Dan Siegel which talks about the importance of how to create well-being through brain integration of our parts of the brain:  </a:t>
            </a:r>
            <a:r>
              <a:rPr lang="en-US" sz="1200" u="sng" kern="1200" dirty="0" smtClean="0">
                <a:solidFill>
                  <a:schemeClr val="tx1"/>
                </a:solidFill>
                <a:effectLst/>
                <a:latin typeface="+mn-lt"/>
                <a:ea typeface="+mn-ea"/>
                <a:cs typeface="+mn-cs"/>
                <a:hlinkClick r:id="rId5"/>
              </a:rPr>
              <a:t>https://www.youtube.com/watch?v=f-m2YcdMdFw</a:t>
            </a:r>
            <a:r>
              <a:rPr lang="en-US" sz="1200" kern="1200" dirty="0" smtClean="0">
                <a:solidFill>
                  <a:schemeClr val="tx1"/>
                </a:solidFill>
                <a:effectLst/>
                <a:latin typeface="+mn-lt"/>
                <a:ea typeface="+mn-ea"/>
                <a:cs typeface="+mn-cs"/>
              </a:rPr>
              <a:t> </a:t>
            </a:r>
          </a:p>
          <a:p>
            <a:pPr marL="228600" indent="-228600">
              <a:buAutoNum type="alphaLcPeriod" startAt="2"/>
            </a:pPr>
            <a:endParaRPr lang="en-US" b="0" i="0" baseline="0" dirty="0" smtClean="0">
              <a:ea typeface="ＭＳ Ｐゴシック"/>
              <a:cs typeface="ＭＳ Ｐゴシック"/>
            </a:endParaRPr>
          </a:p>
          <a:p>
            <a:pPr marL="228600" indent="-228600">
              <a:buFont typeface="+mj-lt"/>
              <a:buAutoNum type="arabicPeriod"/>
            </a:pPr>
            <a:r>
              <a:rPr lang="en-US" baseline="0" dirty="0" smtClean="0">
                <a:ea typeface="ＭＳ Ｐゴシック"/>
                <a:cs typeface="ＭＳ Ｐゴシック"/>
              </a:rPr>
              <a:t>Think about the benefit to educators understanding the impact of trauma on the brain:  </a:t>
            </a:r>
            <a:endParaRPr lang="en-US" dirty="0">
              <a:ea typeface="ＭＳ Ｐゴシック"/>
              <a:cs typeface="ＭＳ Ｐゴシック"/>
            </a:endParaRPr>
          </a:p>
          <a:p>
            <a:pPr marL="685800" lvl="1" indent="-228600">
              <a:buFont typeface="+mj-lt"/>
              <a:buAutoNum type="alphaLcPeriod"/>
            </a:pPr>
            <a:r>
              <a:rPr lang="en-US" baseline="0" dirty="0" smtClean="0">
                <a:ea typeface="ＭＳ Ｐゴシック"/>
                <a:cs typeface="ＭＳ Ｐゴシック"/>
              </a:rPr>
              <a:t>Educators understand that this is an automatic process, not a conscious decision by the student intended to drive them crazy</a:t>
            </a:r>
          </a:p>
          <a:p>
            <a:pPr marL="685800" lvl="1" indent="-228600">
              <a:buFont typeface="+mj-lt"/>
              <a:buAutoNum type="alphaLcPeriod"/>
            </a:pPr>
            <a:r>
              <a:rPr lang="en-US" baseline="0" dirty="0" smtClean="0">
                <a:ea typeface="ＭＳ Ｐゴシック"/>
                <a:cs typeface="ＭＳ Ｐゴシック"/>
              </a:rPr>
              <a:t>Educators recognize that intervention must START with the emotional brain and safety; only then can we move to cognitive strategies for correction</a:t>
            </a:r>
          </a:p>
          <a:p>
            <a:pPr marL="685800" lvl="1" indent="-228600">
              <a:buFont typeface="+mj-lt"/>
              <a:buAutoNum type="alphaLcPeriod"/>
            </a:pPr>
            <a:endParaRPr lang="en-US" baseline="0" dirty="0" smtClean="0">
              <a:ea typeface="ＭＳ Ｐゴシック"/>
              <a:cs typeface="ＭＳ Ｐゴシック"/>
            </a:endParaRPr>
          </a:p>
          <a:p>
            <a:pPr marL="228600" indent="-228600">
              <a:buFont typeface="+mj-lt"/>
              <a:buAutoNum type="arabicPeriod"/>
            </a:pPr>
            <a:r>
              <a:rPr lang="en-US" baseline="0" dirty="0" smtClean="0">
                <a:ea typeface="ＭＳ Ｐゴシック"/>
                <a:cs typeface="ＭＳ Ｐゴシック"/>
              </a:rPr>
              <a:t>Think about the benefits</a:t>
            </a:r>
            <a:r>
              <a:rPr lang="en-US" dirty="0" smtClean="0">
                <a:ea typeface="ＭＳ Ｐゴシック"/>
                <a:cs typeface="ＭＳ Ｐゴシック"/>
              </a:rPr>
              <a:t> to students understanding the impact of trauma on the brain:  It makes them feel less “crazy”, less overwhelmed, more able to think about finding solutions and more adaptive coping.</a:t>
            </a:r>
            <a:endParaRPr lang="en-US" baseline="0" dirty="0" smtClean="0">
              <a:ea typeface="ＭＳ Ｐゴシック"/>
              <a:cs typeface="ＭＳ Ｐゴシック"/>
            </a:endParaRPr>
          </a:p>
        </p:txBody>
      </p:sp>
      <p:sp>
        <p:nvSpPr>
          <p:cNvPr id="137219" name="Slide Number Placeholder 3"/>
          <p:cNvSpPr>
            <a:spLocks noGrp="1"/>
          </p:cNvSpPr>
          <p:nvPr>
            <p:ph type="sldNum" sz="quarter" idx="5"/>
          </p:nvPr>
        </p:nvSpPr>
        <p:spPr>
          <a:noFill/>
          <a:ln>
            <a:miter lim="800000"/>
            <a:headEnd/>
            <a:tailEnd/>
          </a:ln>
        </p:spPr>
        <p:txBody>
          <a:bodyPr/>
          <a:lstStyle/>
          <a:p>
            <a:fld id="{1DE45944-0BD0-41F1-9B49-7677A05A7D4E}" type="slidenum">
              <a:rPr lang="en-US" smtClean="0">
                <a:latin typeface="Arial" charset="0"/>
                <a:ea typeface="ＭＳ Ｐゴシック"/>
                <a:cs typeface="ＭＳ Ｐゴシック"/>
              </a:rPr>
              <a:pPr/>
              <a:t>43</a:t>
            </a:fld>
            <a:endParaRPr lang="en-US" smtClean="0">
              <a:latin typeface="Arial" charset="0"/>
              <a:ea typeface="ＭＳ Ｐゴシック"/>
              <a:cs typeface="ＭＳ Ｐゴシック"/>
            </a:endParaRPr>
          </a:p>
        </p:txBody>
      </p:sp>
      <p:sp>
        <p:nvSpPr>
          <p:cNvPr id="2" name="Footer Placeholder 1"/>
          <p:cNvSpPr>
            <a:spLocks noGrp="1"/>
          </p:cNvSpPr>
          <p:nvPr>
            <p:ph type="ftr" sz="quarter" idx="10"/>
          </p:nvPr>
        </p:nvSpPr>
        <p:spPr/>
        <p:txBody>
          <a:bodyPr/>
          <a:lstStyle/>
          <a:p>
            <a:r>
              <a:rPr lang="en-US" smtClean="0"/>
              <a:t>Trauma Informed Care for Educators               Train the Trainer 2018-2019</a:t>
            </a:r>
            <a:endParaRPr lang="en-US" dirty="0"/>
          </a:p>
        </p:txBody>
      </p:sp>
    </p:spTree>
    <p:extLst>
      <p:ext uri="{BB962C8B-B14F-4D97-AF65-F5344CB8AC3E}">
        <p14:creationId xmlns:p14="http://schemas.microsoft.com/office/powerpoint/2010/main" val="97976100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0"/>
        <p:cNvGrpSpPr/>
        <p:nvPr/>
      </p:nvGrpSpPr>
      <p:grpSpPr>
        <a:xfrm>
          <a:off x="0" y="0"/>
          <a:ext cx="0" cy="0"/>
          <a:chOff x="0" y="0"/>
          <a:chExt cx="0" cy="0"/>
        </a:xfrm>
      </p:grpSpPr>
      <p:sp>
        <p:nvSpPr>
          <p:cNvPr id="911" name="Google Shape;911;p70: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912" name="Google Shape;912;p70:notes"/>
          <p:cNvSpPr txBox="1">
            <a:spLocks noGrp="1"/>
          </p:cNvSpPr>
          <p:nvPr>
            <p:ph type="body" idx="1"/>
          </p:nvPr>
        </p:nvSpPr>
        <p:spPr>
          <a:xfrm>
            <a:off x="701040" y="4415790"/>
            <a:ext cx="5608320" cy="4183380"/>
          </a:xfrm>
          <a:prstGeom prst="rect">
            <a:avLst/>
          </a:prstGeom>
          <a:noFill/>
          <a:ln>
            <a:noFill/>
          </a:ln>
        </p:spPr>
        <p:txBody>
          <a:bodyPr spcFirstLastPara="1" wrap="square" lIns="93175" tIns="46575" rIns="93175" bIns="46575" anchor="t" anchorCtr="0">
            <a:noAutofit/>
          </a:bodyPr>
          <a:lstStyle/>
          <a:p>
            <a:pPr marL="0" marR="0" lvl="0" indent="0" algn="l" rtl="0">
              <a:spcBef>
                <a:spcPts val="0"/>
              </a:spcBef>
              <a:spcAft>
                <a:spcPts val="0"/>
              </a:spcAft>
              <a:buClr>
                <a:schemeClr val="dk1"/>
              </a:buClr>
              <a:buSzPts val="1200"/>
              <a:buFont typeface="Calibri"/>
              <a:buNone/>
            </a:pPr>
            <a:r>
              <a:rPr lang="en-US" sz="1200" b="1" i="1" u="none" strike="noStrike" cap="none" dirty="0">
                <a:solidFill>
                  <a:schemeClr val="dk1"/>
                </a:solidFill>
                <a:latin typeface="Calibri"/>
                <a:ea typeface="Calibri"/>
                <a:cs typeface="Calibri"/>
                <a:sym typeface="Calibri"/>
              </a:rPr>
              <a:t>Key Idea:  </a:t>
            </a:r>
            <a:r>
              <a:rPr lang="en-US" sz="1200" b="0" i="0" u="none" strike="noStrike" cap="none" dirty="0">
                <a:solidFill>
                  <a:schemeClr val="dk1"/>
                </a:solidFill>
                <a:latin typeface="Calibri"/>
                <a:ea typeface="Calibri"/>
                <a:cs typeface="Calibri"/>
                <a:sym typeface="Calibri"/>
              </a:rPr>
              <a:t>Think about how this information about the effects of trauma on brain development maps onto the Anger Mountain or another model used to describe behavior.  If the cortex and connections between the cortex and mid-brain (limbic system) have not developed appropriately, the potential for escalating up the anger mountain is enhanced: those students may escalate more quickly and/or more intensely.  It also means that their capacity for de-escalation is impaired: they will have more trouble regain control of their emotions and their behavior.  Simply saying “calm down” to a student who is trauma exposed may not be successful, and may even re-escalate them.  So, we have to adjust our expectations and find ways of working with students that recognizes the complications their brain may cause for them in this process.  </a:t>
            </a:r>
            <a:endParaRPr sz="1200" b="0" i="0" u="none" strike="noStrike" cap="none" dirty="0">
              <a:solidFill>
                <a:schemeClr val="dk1"/>
              </a:solidFill>
              <a:latin typeface="Calibri"/>
              <a:ea typeface="Calibri"/>
              <a:cs typeface="Calibri"/>
              <a:sym typeface="Calibri"/>
            </a:endParaRPr>
          </a:p>
          <a:p>
            <a:pPr marL="219075" marR="0" lvl="0" indent="-142875" algn="l" rtl="0">
              <a:spcBef>
                <a:spcPts val="0"/>
              </a:spcBef>
              <a:spcAft>
                <a:spcPts val="0"/>
              </a:spcAft>
              <a:buClr>
                <a:schemeClr val="dk1"/>
              </a:buClr>
              <a:buSzPts val="1200"/>
              <a:buFont typeface="Calibri"/>
              <a:buNone/>
            </a:pPr>
            <a:endParaRPr sz="1200" b="0" i="0" u="none" strike="noStrike" cap="none" dirty="0">
              <a:solidFill>
                <a:schemeClr val="dk1"/>
              </a:solidFill>
              <a:latin typeface="Calibri"/>
              <a:ea typeface="Calibri"/>
              <a:cs typeface="Calibri"/>
              <a:sym typeface="Calibri"/>
            </a:endParaRPr>
          </a:p>
          <a:p>
            <a:pPr marL="219075" marR="0" lvl="0" indent="-142875" algn="l" rtl="0">
              <a:spcBef>
                <a:spcPts val="0"/>
              </a:spcBef>
              <a:spcAft>
                <a:spcPts val="0"/>
              </a:spcAft>
              <a:buClr>
                <a:schemeClr val="dk1"/>
              </a:buClr>
              <a:buSzPts val="1200"/>
              <a:buFont typeface="Calibri"/>
              <a:buNone/>
            </a:pPr>
            <a:endParaRPr sz="1200" b="0" i="0" u="none" strike="noStrike" cap="none" dirty="0">
              <a:solidFill>
                <a:schemeClr val="dk1"/>
              </a:solidFill>
              <a:latin typeface="Calibri"/>
              <a:ea typeface="Calibri"/>
              <a:cs typeface="Calibri"/>
              <a:sym typeface="Calibri"/>
            </a:endParaRPr>
          </a:p>
        </p:txBody>
      </p:sp>
      <p:sp>
        <p:nvSpPr>
          <p:cNvPr id="913" name="Google Shape;913;p70:notes"/>
          <p:cNvSpPr txBox="1">
            <a:spLocks noGrp="1"/>
          </p:cNvSpPr>
          <p:nvPr>
            <p:ph type="sldNum" idx="12"/>
          </p:nvPr>
        </p:nvSpPr>
        <p:spPr>
          <a:xfrm>
            <a:off x="3970938" y="8829967"/>
            <a:ext cx="3037840" cy="464820"/>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n-US" sz="1300">
                <a:solidFill>
                  <a:schemeClr val="dk1"/>
                </a:solidFill>
                <a:latin typeface="Arial"/>
                <a:ea typeface="Arial"/>
                <a:cs typeface="Arial"/>
                <a:sym typeface="Arial"/>
              </a:rPr>
              <a:t>44</a:t>
            </a:fld>
            <a:endParaRPr sz="1300">
              <a:solidFill>
                <a:schemeClr val="dk1"/>
              </a:solidFill>
              <a:latin typeface="Arial"/>
              <a:ea typeface="Arial"/>
              <a:cs typeface="Arial"/>
              <a:sym typeface="Arial"/>
            </a:endParaRPr>
          </a:p>
        </p:txBody>
      </p:sp>
      <p:sp>
        <p:nvSpPr>
          <p:cNvPr id="914" name="Google Shape;914;p70:notes"/>
          <p:cNvSpPr txBox="1">
            <a:spLocks noGrp="1"/>
          </p:cNvSpPr>
          <p:nvPr>
            <p:ph type="hdr" idx="3"/>
          </p:nvPr>
        </p:nvSpPr>
        <p:spPr>
          <a:xfrm>
            <a:off x="0" y="0"/>
            <a:ext cx="3037840" cy="464820"/>
          </a:xfrm>
          <a:prstGeom prst="rect">
            <a:avLst/>
          </a:prstGeom>
          <a:noFill/>
          <a:ln>
            <a:noFill/>
          </a:ln>
        </p:spPr>
        <p:txBody>
          <a:bodyPr spcFirstLastPara="1" wrap="square" lIns="93175" tIns="46575" rIns="93175" bIns="46575" anchor="t" anchorCtr="0">
            <a:noAutofit/>
          </a:bodyPr>
          <a:lstStyle/>
          <a:p>
            <a:pPr marL="0" marR="0" lvl="0" indent="0" algn="l" rtl="0">
              <a:spcBef>
                <a:spcPts val="0"/>
              </a:spcBef>
              <a:spcAft>
                <a:spcPts val="0"/>
              </a:spcAft>
              <a:buNone/>
            </a:pPr>
            <a:r>
              <a:rPr lang="en-US" sz="1200">
                <a:solidFill>
                  <a:schemeClr val="dk1"/>
                </a:solidFill>
                <a:latin typeface="Calibri"/>
                <a:ea typeface="Calibri"/>
                <a:cs typeface="Calibri"/>
                <a:sym typeface="Calibri"/>
              </a:rPr>
              <a:t>Trauma Informed Care for Educators Train the Trainer Learning Collaborative</a:t>
            </a:r>
            <a:endParaRPr sz="1200">
              <a:solidFill>
                <a:schemeClr val="dk1"/>
              </a:solidFill>
              <a:latin typeface="Calibri"/>
              <a:ea typeface="Calibri"/>
              <a:cs typeface="Calibri"/>
              <a:sym typeface="Calibri"/>
            </a:endParaRPr>
          </a:p>
        </p:txBody>
      </p:sp>
      <p:sp>
        <p:nvSpPr>
          <p:cNvPr id="915" name="Google Shape;915;p70:notes"/>
          <p:cNvSpPr txBox="1">
            <a:spLocks noGrp="1"/>
          </p:cNvSpPr>
          <p:nvPr>
            <p:ph type="dt" idx="10"/>
          </p:nvPr>
        </p:nvSpPr>
        <p:spPr>
          <a:xfrm>
            <a:off x="3970938" y="0"/>
            <a:ext cx="3037840" cy="464820"/>
          </a:xfrm>
          <a:prstGeom prst="rect">
            <a:avLst/>
          </a:prstGeom>
          <a:noFill/>
          <a:ln>
            <a:noFill/>
          </a:ln>
        </p:spPr>
        <p:txBody>
          <a:bodyPr spcFirstLastPara="1" wrap="square" lIns="93175" tIns="46575" rIns="93175" bIns="46575" anchor="t" anchorCtr="0">
            <a:noAutofit/>
          </a:bodyPr>
          <a:lstStyle/>
          <a:p>
            <a:pPr marL="0" marR="0" lvl="0" indent="0" algn="r" rtl="0">
              <a:spcBef>
                <a:spcPts val="0"/>
              </a:spcBef>
              <a:spcAft>
                <a:spcPts val="0"/>
              </a:spcAft>
              <a:buNone/>
            </a:pPr>
            <a:r>
              <a:rPr lang="en-US" sz="1200">
                <a:solidFill>
                  <a:schemeClr val="dk1"/>
                </a:solidFill>
                <a:latin typeface="Calibri"/>
                <a:ea typeface="Calibri"/>
                <a:cs typeface="Calibri"/>
                <a:sym typeface="Calibri"/>
              </a:rPr>
              <a:t>November 15 - 16 2017</a:t>
            </a:r>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5751459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9"/>
        <p:cNvGrpSpPr/>
        <p:nvPr/>
      </p:nvGrpSpPr>
      <p:grpSpPr>
        <a:xfrm>
          <a:off x="0" y="0"/>
          <a:ext cx="0" cy="0"/>
          <a:chOff x="0" y="0"/>
          <a:chExt cx="0" cy="0"/>
        </a:xfrm>
      </p:grpSpPr>
      <p:sp>
        <p:nvSpPr>
          <p:cNvPr id="920" name="Google Shape;920;p71: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21" name="Google Shape;921;p71:notes"/>
          <p:cNvSpPr txBox="1">
            <a:spLocks noGrp="1"/>
          </p:cNvSpPr>
          <p:nvPr>
            <p:ph type="body" idx="1"/>
          </p:nvPr>
        </p:nvSpPr>
        <p:spPr>
          <a:xfrm>
            <a:off x="701040" y="4415790"/>
            <a:ext cx="5608320" cy="4183380"/>
          </a:xfrm>
          <a:prstGeom prst="rect">
            <a:avLst/>
          </a:prstGeom>
          <a:noFill/>
          <a:ln>
            <a:noFill/>
          </a:ln>
        </p:spPr>
        <p:txBody>
          <a:bodyPr spcFirstLastPara="1" wrap="square" lIns="93175" tIns="46575" rIns="93175" bIns="46575" anchor="t" anchorCtr="0">
            <a:noAutofit/>
          </a:bodyPr>
          <a:lstStyle/>
          <a:p>
            <a:pPr marL="0" marR="0" lvl="0" indent="0" algn="l" rtl="0">
              <a:spcBef>
                <a:spcPts val="0"/>
              </a:spcBef>
              <a:spcAft>
                <a:spcPts val="0"/>
              </a:spcAft>
              <a:buNone/>
            </a:pPr>
            <a:r>
              <a:rPr lang="en-US" sz="1200" b="1" i="1" u="none" strike="noStrike" cap="none">
                <a:solidFill>
                  <a:schemeClr val="dk1"/>
                </a:solidFill>
                <a:latin typeface="Calibri"/>
                <a:ea typeface="Calibri"/>
                <a:cs typeface="Calibri"/>
                <a:sym typeface="Calibri"/>
              </a:rPr>
              <a:t>Section overview:</a:t>
            </a:r>
            <a:endParaRPr/>
          </a:p>
          <a:p>
            <a:pPr marL="228600" marR="0" lvl="0" indent="-228600" algn="l" rtl="0">
              <a:spcBef>
                <a:spcPts val="0"/>
              </a:spcBef>
              <a:spcAft>
                <a:spcPts val="0"/>
              </a:spcAft>
              <a:buClr>
                <a:schemeClr val="dk1"/>
              </a:buClr>
              <a:buSzPts val="1200"/>
              <a:buFont typeface="Calibri"/>
              <a:buAutoNum type="arabicPeriod"/>
            </a:pPr>
            <a:r>
              <a:rPr lang="en-US" sz="1200" b="0" i="0" u="none" strike="noStrike" cap="none">
                <a:solidFill>
                  <a:schemeClr val="dk1"/>
                </a:solidFill>
                <a:latin typeface="Calibri"/>
                <a:ea typeface="Calibri"/>
                <a:cs typeface="Calibri"/>
                <a:sym typeface="Calibri"/>
              </a:rPr>
              <a:t>Coping is an adaptive response and can be healthy or unhealthy</a:t>
            </a:r>
            <a:endParaRPr/>
          </a:p>
          <a:p>
            <a:pPr marL="228600" marR="0" lvl="0" indent="-228600" algn="l" rtl="0">
              <a:spcBef>
                <a:spcPts val="0"/>
              </a:spcBef>
              <a:spcAft>
                <a:spcPts val="0"/>
              </a:spcAft>
              <a:buClr>
                <a:schemeClr val="dk1"/>
              </a:buClr>
              <a:buSzPts val="1200"/>
              <a:buFont typeface="Calibri"/>
              <a:buAutoNum type="arabicPeriod"/>
            </a:pPr>
            <a:r>
              <a:rPr lang="en-US" sz="1200" b="0" i="0" u="none" strike="noStrike" cap="none">
                <a:solidFill>
                  <a:schemeClr val="dk1"/>
                </a:solidFill>
                <a:latin typeface="Calibri"/>
                <a:ea typeface="Calibri"/>
                <a:cs typeface="Calibri"/>
                <a:sym typeface="Calibri"/>
              </a:rPr>
              <a:t>Survival coping may always look like coping and thus may not be recognized as a protective response</a:t>
            </a:r>
            <a:endParaRPr/>
          </a:p>
          <a:p>
            <a:pPr marL="228600" marR="0" lvl="0" indent="-228600" algn="l" rtl="0">
              <a:spcBef>
                <a:spcPts val="0"/>
              </a:spcBef>
              <a:spcAft>
                <a:spcPts val="0"/>
              </a:spcAft>
              <a:buClr>
                <a:schemeClr val="dk1"/>
              </a:buClr>
              <a:buSzPts val="1200"/>
              <a:buFont typeface="Calibri"/>
              <a:buAutoNum type="arabicPeriod"/>
            </a:pPr>
            <a:r>
              <a:rPr lang="en-US" sz="1200" b="0" i="0" u="none" strike="noStrike" cap="none">
                <a:solidFill>
                  <a:schemeClr val="dk1"/>
                </a:solidFill>
                <a:latin typeface="Calibri"/>
                <a:ea typeface="Calibri"/>
                <a:cs typeface="Calibri"/>
                <a:sym typeface="Calibri"/>
              </a:rPr>
              <a:t>Our perspective on our students influences how we respond to them and can drive the interaction to be more or less helpful or constructive</a:t>
            </a:r>
            <a:endParaRPr sz="1200" b="0" i="0" u="none" strike="noStrike" cap="none">
              <a:solidFill>
                <a:schemeClr val="dk1"/>
              </a:solidFill>
              <a:latin typeface="Calibri"/>
              <a:ea typeface="Calibri"/>
              <a:cs typeface="Calibri"/>
              <a:sym typeface="Calibri"/>
            </a:endParaRPr>
          </a:p>
        </p:txBody>
      </p:sp>
      <p:sp>
        <p:nvSpPr>
          <p:cNvPr id="922" name="Google Shape;922;p71:notes"/>
          <p:cNvSpPr txBox="1">
            <a:spLocks noGrp="1"/>
          </p:cNvSpPr>
          <p:nvPr>
            <p:ph type="sldNum" idx="12"/>
          </p:nvPr>
        </p:nvSpPr>
        <p:spPr>
          <a:xfrm>
            <a:off x="3970938" y="8829967"/>
            <a:ext cx="3037840" cy="464820"/>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45</a:t>
            </a:fld>
            <a:endParaRPr sz="1200">
              <a:solidFill>
                <a:schemeClr val="dk1"/>
              </a:solidFill>
              <a:latin typeface="Calibri"/>
              <a:ea typeface="Calibri"/>
              <a:cs typeface="Calibri"/>
              <a:sym typeface="Calibri"/>
            </a:endParaRPr>
          </a:p>
        </p:txBody>
      </p:sp>
      <p:sp>
        <p:nvSpPr>
          <p:cNvPr id="923" name="Google Shape;923;p71:notes"/>
          <p:cNvSpPr txBox="1">
            <a:spLocks noGrp="1"/>
          </p:cNvSpPr>
          <p:nvPr>
            <p:ph type="dt" idx="10"/>
          </p:nvPr>
        </p:nvSpPr>
        <p:spPr>
          <a:xfrm>
            <a:off x="3970938" y="0"/>
            <a:ext cx="3037840" cy="464820"/>
          </a:xfrm>
          <a:prstGeom prst="rect">
            <a:avLst/>
          </a:prstGeom>
          <a:noFill/>
          <a:ln>
            <a:noFill/>
          </a:ln>
        </p:spPr>
        <p:txBody>
          <a:bodyPr spcFirstLastPara="1" wrap="square" lIns="93175" tIns="46575" rIns="93175" bIns="46575" anchor="t" anchorCtr="0">
            <a:noAutofit/>
          </a:bodyPr>
          <a:lstStyle/>
          <a:p>
            <a:pPr marL="0" marR="0" lvl="0" indent="0" algn="r" rtl="0">
              <a:spcBef>
                <a:spcPts val="0"/>
              </a:spcBef>
              <a:spcAft>
                <a:spcPts val="0"/>
              </a:spcAft>
              <a:buNone/>
            </a:pPr>
            <a:r>
              <a:rPr lang="en-US" sz="1200">
                <a:solidFill>
                  <a:schemeClr val="dk1"/>
                </a:solidFill>
                <a:latin typeface="Calibri"/>
                <a:ea typeface="Calibri"/>
                <a:cs typeface="Calibri"/>
                <a:sym typeface="Calibri"/>
              </a:rPr>
              <a:t>November 15 - 16 2017</a:t>
            </a:r>
            <a:endParaRPr sz="1200">
              <a:solidFill>
                <a:schemeClr val="dk1"/>
              </a:solidFill>
              <a:latin typeface="Calibri"/>
              <a:ea typeface="Calibri"/>
              <a:cs typeface="Calibri"/>
              <a:sym typeface="Calibri"/>
            </a:endParaRPr>
          </a:p>
        </p:txBody>
      </p:sp>
      <p:sp>
        <p:nvSpPr>
          <p:cNvPr id="924" name="Google Shape;924;p71:notes"/>
          <p:cNvSpPr txBox="1">
            <a:spLocks noGrp="1"/>
          </p:cNvSpPr>
          <p:nvPr>
            <p:ph type="hdr" idx="3"/>
          </p:nvPr>
        </p:nvSpPr>
        <p:spPr>
          <a:xfrm>
            <a:off x="0" y="0"/>
            <a:ext cx="3037840" cy="464820"/>
          </a:xfrm>
          <a:prstGeom prst="rect">
            <a:avLst/>
          </a:prstGeom>
          <a:noFill/>
          <a:ln>
            <a:noFill/>
          </a:ln>
        </p:spPr>
        <p:txBody>
          <a:bodyPr spcFirstLastPara="1" wrap="square" lIns="93175" tIns="46575" rIns="93175" bIns="46575" anchor="t" anchorCtr="0">
            <a:noAutofit/>
          </a:bodyPr>
          <a:lstStyle/>
          <a:p>
            <a:pPr marL="0" marR="0" lvl="0" indent="0" algn="l" rtl="0">
              <a:spcBef>
                <a:spcPts val="0"/>
              </a:spcBef>
              <a:spcAft>
                <a:spcPts val="0"/>
              </a:spcAft>
              <a:buNone/>
            </a:pPr>
            <a:r>
              <a:rPr lang="en-US" sz="1200">
                <a:solidFill>
                  <a:schemeClr val="dk1"/>
                </a:solidFill>
                <a:latin typeface="Calibri"/>
                <a:ea typeface="Calibri"/>
                <a:cs typeface="Calibri"/>
                <a:sym typeface="Calibri"/>
              </a:rPr>
              <a:t>Trauma Informed Care for Educators Train the Trainer Learning Collaborative</a:t>
            </a:r>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5866716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8" name="Slide Image Placeholder 1"/>
          <p:cNvSpPr>
            <a:spLocks noGrp="1" noRot="1" noChangeAspect="1" noTextEdit="1"/>
          </p:cNvSpPr>
          <p:nvPr>
            <p:ph type="sldImg"/>
          </p:nvPr>
        </p:nvSpPr>
        <p:spPr>
          <a:ln/>
        </p:spPr>
      </p:sp>
      <p:sp>
        <p:nvSpPr>
          <p:cNvPr id="357379"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r>
              <a:rPr lang="en-US" altLang="en-US" b="1" i="1" u="none" dirty="0" smtClean="0">
                <a:cs typeface="Arial" charset="0"/>
              </a:rPr>
              <a:t>Key Ideas:  </a:t>
            </a:r>
          </a:p>
          <a:p>
            <a:pPr marL="228600" indent="-228600">
              <a:spcBef>
                <a:spcPct val="0"/>
              </a:spcBef>
              <a:buFont typeface="+mj-lt"/>
              <a:buAutoNum type="arabicPeriod"/>
            </a:pPr>
            <a:endParaRPr lang="en-US" altLang="en-US" dirty="0" smtClean="0">
              <a:cs typeface="Arial" charset="0"/>
            </a:endParaRPr>
          </a:p>
          <a:p>
            <a:pPr marL="228600" indent="-228600">
              <a:spcBef>
                <a:spcPct val="0"/>
              </a:spcBef>
              <a:buFont typeface="+mj-lt"/>
              <a:buAutoNum type="arabicPeriod"/>
            </a:pPr>
            <a:r>
              <a:rPr lang="en-US" altLang="en-US" dirty="0" smtClean="0">
                <a:cs typeface="Arial" charset="0"/>
              </a:rPr>
              <a:t>Coping strategies are employed to manage adversity or stress</a:t>
            </a:r>
          </a:p>
          <a:p>
            <a:pPr marL="228600" indent="-228600">
              <a:spcBef>
                <a:spcPct val="0"/>
              </a:spcBef>
              <a:buFont typeface="+mj-lt"/>
              <a:buAutoNum type="arabicPeriod"/>
            </a:pPr>
            <a:endParaRPr lang="en-US" altLang="en-US" dirty="0" smtClean="0">
              <a:cs typeface="Arial" charset="0"/>
            </a:endParaRPr>
          </a:p>
          <a:p>
            <a:pPr marL="228600" indent="-228600">
              <a:spcBef>
                <a:spcPct val="0"/>
              </a:spcBef>
              <a:buFont typeface="+mj-lt"/>
              <a:buAutoNum type="arabicPeriod"/>
            </a:pPr>
            <a:r>
              <a:rPr lang="en-US" altLang="en-US" dirty="0" smtClean="0">
                <a:cs typeface="Arial" charset="0"/>
              </a:rPr>
              <a:t>Coping does</a:t>
            </a:r>
            <a:r>
              <a:rPr lang="en-US" altLang="en-US" baseline="0" dirty="0" smtClean="0">
                <a:cs typeface="Arial" charset="0"/>
              </a:rPr>
              <a:t> not take away the source of that distress, only attempts to manage the response to it.  Thus, when we are enhancing coping, we are not removing the source of the problem, rather helping a child to manage their response to it.  </a:t>
            </a:r>
          </a:p>
          <a:p>
            <a:pPr marL="228600" indent="-228600">
              <a:spcBef>
                <a:spcPct val="0"/>
              </a:spcBef>
              <a:buFont typeface="+mj-lt"/>
              <a:buAutoNum type="arabicPeriod"/>
            </a:pPr>
            <a:endParaRPr lang="en-US" altLang="en-US" dirty="0" smtClean="0">
              <a:cs typeface="Arial" charset="0"/>
            </a:endParaRPr>
          </a:p>
          <a:p>
            <a:pPr marL="228600" indent="-228600">
              <a:spcBef>
                <a:spcPct val="0"/>
              </a:spcBef>
              <a:buFont typeface="+mj-lt"/>
              <a:buAutoNum type="arabicPeriod"/>
            </a:pPr>
            <a:r>
              <a:rPr lang="en-US" altLang="en-US" dirty="0" smtClean="0">
                <a:cs typeface="Arial" charset="0"/>
              </a:rPr>
              <a:t>Coping can be healthy or unhealthy.  For example, healthy ways to cope would be to write in a journal, read a book, or exercise.  Unhealthy ways to cope could include things like smoking, overeating, drinking, self-destructive behaviors, violence, or extreme withdrawal.  </a:t>
            </a:r>
          </a:p>
          <a:p>
            <a:pPr marL="228600" indent="-228600">
              <a:spcBef>
                <a:spcPct val="0"/>
              </a:spcBef>
              <a:buFont typeface="+mj-lt"/>
              <a:buAutoNum type="arabicPeriod"/>
            </a:pPr>
            <a:endParaRPr lang="en-US" altLang="en-US" sz="1300" dirty="0" smtClean="0">
              <a:cs typeface="Times New Roman" pitchFamily="-108" charset="0"/>
            </a:endParaRPr>
          </a:p>
          <a:p>
            <a:pPr marL="228600" indent="-228600">
              <a:spcBef>
                <a:spcPct val="0"/>
              </a:spcBef>
              <a:buFont typeface="+mj-lt"/>
              <a:buAutoNum type="arabicPeriod"/>
            </a:pPr>
            <a:r>
              <a:rPr lang="en-US" altLang="en-US" sz="1300" dirty="0" smtClean="0">
                <a:cs typeface="Times New Roman" pitchFamily="-108" charset="0"/>
              </a:rPr>
              <a:t>Coping strategies change with</a:t>
            </a:r>
            <a:r>
              <a:rPr lang="en-US" altLang="en-US" sz="1300" baseline="0" dirty="0" smtClean="0">
                <a:cs typeface="Times New Roman" pitchFamily="-108" charset="0"/>
              </a:rPr>
              <a:t> age, development and context:  </a:t>
            </a:r>
          </a:p>
          <a:p>
            <a:pPr marL="685800" lvl="1" indent="-228600">
              <a:spcBef>
                <a:spcPct val="0"/>
              </a:spcBef>
              <a:buFont typeface="+mj-lt"/>
              <a:buAutoNum type="alphaLcPeriod"/>
            </a:pPr>
            <a:r>
              <a:rPr lang="en-US" altLang="en-US" sz="1300" baseline="0" dirty="0" smtClean="0">
                <a:cs typeface="Times New Roman" pitchFamily="-108" charset="0"/>
              </a:rPr>
              <a:t>F</a:t>
            </a:r>
            <a:r>
              <a:rPr lang="en-US" altLang="en-US" sz="1300" dirty="0" smtClean="0">
                <a:cs typeface="Times New Roman" pitchFamily="-108" charset="0"/>
              </a:rPr>
              <a:t>or </a:t>
            </a:r>
            <a:r>
              <a:rPr lang="en-US" altLang="en-US" sz="1300" dirty="0">
                <a:cs typeface="Times New Roman" pitchFamily="-108" charset="0"/>
              </a:rPr>
              <a:t>example a </a:t>
            </a:r>
            <a:r>
              <a:rPr lang="en-US" altLang="en-US" dirty="0" smtClean="0">
                <a:cs typeface="Arial" charset="0"/>
              </a:rPr>
              <a:t>coping strategy that is adaptive for a young child such as rocking back and forth in his or her room when Mom and Dad are fighting becomes maladaptive for an adolescent who is unable to tolerate any conflict without immediately engaging in that rocking behavior.</a:t>
            </a:r>
          </a:p>
          <a:p>
            <a:pPr marL="685800" lvl="1" indent="-228600">
              <a:spcBef>
                <a:spcPct val="0"/>
              </a:spcBef>
              <a:buFont typeface="+mj-lt"/>
              <a:buAutoNum type="alphaLcPeriod"/>
            </a:pPr>
            <a:r>
              <a:rPr lang="en-US" altLang="en-US" dirty="0" smtClean="0">
                <a:cs typeface="Arial" charset="0"/>
              </a:rPr>
              <a:t>Even something like dissociation is adaptive in the traumatic moment, but becomes problematic if it is the automatic response to fear</a:t>
            </a:r>
          </a:p>
        </p:txBody>
      </p:sp>
      <p:sp>
        <p:nvSpPr>
          <p:cNvPr id="357380"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11">
              <a:defRPr sz="2400">
                <a:solidFill>
                  <a:schemeClr val="tx1"/>
                </a:solidFill>
                <a:latin typeface="Times New Roman" pitchFamily="-108" charset="0"/>
                <a:cs typeface="Times New Roman" pitchFamily="-108" charset="0"/>
              </a:defRPr>
            </a:lvl1pPr>
            <a:lvl2pPr marL="37929628" indent="-37472452" defTabSz="931811">
              <a:defRPr sz="2400">
                <a:solidFill>
                  <a:schemeClr val="tx1"/>
                </a:solidFill>
                <a:latin typeface="Times New Roman" pitchFamily="-108" charset="0"/>
                <a:cs typeface="Times New Roman" pitchFamily="-108" charset="0"/>
              </a:defRPr>
            </a:lvl2pPr>
            <a:lvl3pPr>
              <a:defRPr sz="2400">
                <a:solidFill>
                  <a:schemeClr val="tx1"/>
                </a:solidFill>
                <a:latin typeface="Times New Roman" pitchFamily="-108" charset="0"/>
                <a:cs typeface="Times New Roman" pitchFamily="-108" charset="0"/>
              </a:defRPr>
            </a:lvl3pPr>
            <a:lvl4pPr>
              <a:defRPr sz="2400">
                <a:solidFill>
                  <a:schemeClr val="tx1"/>
                </a:solidFill>
                <a:latin typeface="Times New Roman" pitchFamily="-108" charset="0"/>
                <a:cs typeface="Times New Roman" pitchFamily="-108" charset="0"/>
              </a:defRPr>
            </a:lvl4pPr>
            <a:lvl5pPr>
              <a:defRPr sz="2400">
                <a:solidFill>
                  <a:schemeClr val="tx1"/>
                </a:solidFill>
                <a:latin typeface="Times New Roman" pitchFamily="-108" charset="0"/>
                <a:cs typeface="Times New Roman" pitchFamily="-108" charset="0"/>
              </a:defRPr>
            </a:lvl5pPr>
            <a:lvl6pPr marL="457174" eaLnBrk="0" fontAlgn="base" hangingPunct="0">
              <a:spcBef>
                <a:spcPct val="0"/>
              </a:spcBef>
              <a:spcAft>
                <a:spcPct val="0"/>
              </a:spcAft>
              <a:defRPr sz="2400">
                <a:solidFill>
                  <a:schemeClr val="tx1"/>
                </a:solidFill>
                <a:latin typeface="Times New Roman" pitchFamily="-108" charset="0"/>
                <a:cs typeface="Times New Roman" pitchFamily="-108" charset="0"/>
              </a:defRPr>
            </a:lvl6pPr>
            <a:lvl7pPr marL="914350" eaLnBrk="0" fontAlgn="base" hangingPunct="0">
              <a:spcBef>
                <a:spcPct val="0"/>
              </a:spcBef>
              <a:spcAft>
                <a:spcPct val="0"/>
              </a:spcAft>
              <a:defRPr sz="2400">
                <a:solidFill>
                  <a:schemeClr val="tx1"/>
                </a:solidFill>
                <a:latin typeface="Times New Roman" pitchFamily="-108" charset="0"/>
                <a:cs typeface="Times New Roman" pitchFamily="-108" charset="0"/>
              </a:defRPr>
            </a:lvl7pPr>
            <a:lvl8pPr marL="1371524" eaLnBrk="0" fontAlgn="base" hangingPunct="0">
              <a:spcBef>
                <a:spcPct val="0"/>
              </a:spcBef>
              <a:spcAft>
                <a:spcPct val="0"/>
              </a:spcAft>
              <a:defRPr sz="2400">
                <a:solidFill>
                  <a:schemeClr val="tx1"/>
                </a:solidFill>
                <a:latin typeface="Times New Roman" pitchFamily="-108" charset="0"/>
                <a:cs typeface="Times New Roman" pitchFamily="-108" charset="0"/>
              </a:defRPr>
            </a:lvl8pPr>
            <a:lvl9pPr marL="1828698" eaLnBrk="0" fontAlgn="base" hangingPunct="0">
              <a:spcBef>
                <a:spcPct val="0"/>
              </a:spcBef>
              <a:spcAft>
                <a:spcPct val="0"/>
              </a:spcAft>
              <a:defRPr sz="2400">
                <a:solidFill>
                  <a:schemeClr val="tx1"/>
                </a:solidFill>
                <a:latin typeface="Times New Roman" pitchFamily="-108" charset="0"/>
                <a:cs typeface="Times New Roman" pitchFamily="-108" charset="0"/>
              </a:defRPr>
            </a:lvl9pPr>
          </a:lstStyle>
          <a:p>
            <a:fld id="{C066F89D-5354-4B74-84C5-7C61D0C827A1}" type="slidenum">
              <a:rPr lang="en-US" altLang="en-US" sz="1200">
                <a:solidFill>
                  <a:srgbClr val="000000"/>
                </a:solidFill>
                <a:latin typeface="Calibri" pitchFamily="-108" charset="0"/>
                <a:ea typeface="ＭＳ Ｐゴシック" pitchFamily="-108" charset="-128"/>
              </a:rPr>
              <a:pPr/>
              <a:t>46</a:t>
            </a:fld>
            <a:endParaRPr lang="en-US" altLang="en-US" sz="1200" dirty="0">
              <a:solidFill>
                <a:srgbClr val="000000"/>
              </a:solidFill>
              <a:latin typeface="Calibri" pitchFamily="-108" charset="0"/>
              <a:ea typeface="ＭＳ Ｐゴシック" pitchFamily="-108" charset="-128"/>
            </a:endParaRPr>
          </a:p>
        </p:txBody>
      </p:sp>
      <p:sp>
        <p:nvSpPr>
          <p:cNvPr id="4" name="Footer Placeholder 3"/>
          <p:cNvSpPr>
            <a:spLocks noGrp="1"/>
          </p:cNvSpPr>
          <p:nvPr>
            <p:ph type="ftr" sz="quarter" idx="12"/>
          </p:nvPr>
        </p:nvSpPr>
        <p:spPr/>
        <p:txBody>
          <a:bodyPr/>
          <a:lstStyle/>
          <a:p>
            <a:r>
              <a:rPr lang="en-US" smtClean="0"/>
              <a:t>Trauma Informed Care for Educators               Train the Trainer 2018-2019</a:t>
            </a:r>
            <a:endParaRPr lang="en-US" dirty="0"/>
          </a:p>
        </p:txBody>
      </p:sp>
    </p:spTree>
    <p:extLst>
      <p:ext uri="{BB962C8B-B14F-4D97-AF65-F5344CB8AC3E}">
        <p14:creationId xmlns:p14="http://schemas.microsoft.com/office/powerpoint/2010/main" val="33585053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5"/>
        <p:cNvGrpSpPr/>
        <p:nvPr/>
      </p:nvGrpSpPr>
      <p:grpSpPr>
        <a:xfrm>
          <a:off x="0" y="0"/>
          <a:ext cx="0" cy="0"/>
          <a:chOff x="0" y="0"/>
          <a:chExt cx="0" cy="0"/>
        </a:xfrm>
      </p:grpSpPr>
      <p:sp>
        <p:nvSpPr>
          <p:cNvPr id="946" name="Google Shape;946;p74: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947" name="Google Shape;947;p74:notes"/>
          <p:cNvSpPr txBox="1">
            <a:spLocks noGrp="1"/>
          </p:cNvSpPr>
          <p:nvPr>
            <p:ph type="body" idx="1"/>
          </p:nvPr>
        </p:nvSpPr>
        <p:spPr>
          <a:xfrm>
            <a:off x="701040" y="4415790"/>
            <a:ext cx="5608320" cy="4183380"/>
          </a:xfrm>
          <a:prstGeom prst="rect">
            <a:avLst/>
          </a:prstGeom>
          <a:noFill/>
          <a:ln>
            <a:noFill/>
          </a:ln>
        </p:spPr>
        <p:txBody>
          <a:bodyPr spcFirstLastPara="1" wrap="square" lIns="93175" tIns="46575" rIns="93175" bIns="46575" anchor="t" anchorCtr="0">
            <a:noAutofit/>
          </a:bodyPr>
          <a:lstStyle/>
          <a:p>
            <a:pPr marL="0" marR="0" lvl="1" indent="0" algn="l" rtl="0">
              <a:lnSpc>
                <a:spcPct val="100000"/>
              </a:lnSpc>
              <a:spcBef>
                <a:spcPts val="0"/>
              </a:spcBef>
              <a:spcAft>
                <a:spcPts val="0"/>
              </a:spcAft>
              <a:buClr>
                <a:schemeClr val="dk1"/>
              </a:buClr>
              <a:buSzPts val="1200"/>
              <a:buFont typeface="Calibri"/>
              <a:buNone/>
            </a:pPr>
            <a:r>
              <a:rPr lang="en-US" sz="1200" b="1" i="1" u="none" strike="noStrike" cap="none" dirty="0">
                <a:solidFill>
                  <a:schemeClr val="dk1"/>
                </a:solidFill>
                <a:latin typeface="Calibri"/>
                <a:ea typeface="Calibri"/>
                <a:cs typeface="Calibri"/>
                <a:sym typeface="Calibri"/>
              </a:rPr>
              <a:t>Key Ideas:  </a:t>
            </a:r>
            <a:r>
              <a:rPr lang="en-US" sz="1200" b="0" i="0" u="none" strike="noStrike" cap="none" dirty="0">
                <a:solidFill>
                  <a:schemeClr val="dk1"/>
                </a:solidFill>
                <a:latin typeface="Calibri"/>
                <a:ea typeface="Calibri"/>
                <a:cs typeface="Calibri"/>
                <a:sym typeface="Calibri"/>
              </a:rPr>
              <a:t>How we respond to students is rooted in the ideas, thoughts, expectations we carry with us in our invisible backpack or briefcase.  There are three perspectives to think about: </a:t>
            </a:r>
            <a:endParaRPr dirty="0"/>
          </a:p>
          <a:p>
            <a:pPr marL="0" marR="0" lvl="1" indent="0" algn="l" rtl="0">
              <a:lnSpc>
                <a:spcPct val="100000"/>
              </a:lnSpc>
              <a:spcBef>
                <a:spcPts val="0"/>
              </a:spcBef>
              <a:spcAft>
                <a:spcPts val="0"/>
              </a:spcAft>
              <a:buClr>
                <a:schemeClr val="dk1"/>
              </a:buClr>
              <a:buSzPts val="1200"/>
              <a:buFont typeface="Calibri"/>
              <a:buNone/>
            </a:pPr>
            <a:endParaRPr sz="1200" b="0" i="0" u="none" strike="noStrike" cap="none" dirty="0">
              <a:solidFill>
                <a:schemeClr val="dk1"/>
              </a:solidFill>
              <a:latin typeface="Calibri"/>
              <a:ea typeface="Calibri"/>
              <a:cs typeface="Calibri"/>
              <a:sym typeface="Calibri"/>
            </a:endParaRPr>
          </a:p>
          <a:p>
            <a:pPr marL="171450" marR="0" lvl="1" indent="-171450" algn="l" rtl="0">
              <a:lnSpc>
                <a:spcPct val="100000"/>
              </a:lnSpc>
              <a:spcBef>
                <a:spcPts val="0"/>
              </a:spcBef>
              <a:spcAft>
                <a:spcPts val="0"/>
              </a:spcAft>
              <a:buClr>
                <a:schemeClr val="dk1"/>
              </a:buClr>
              <a:buSzPts val="1200"/>
              <a:buFont typeface="Arial"/>
              <a:buChar char="•"/>
            </a:pPr>
            <a:r>
              <a:rPr lang="en-US" sz="1200" b="1" i="1" u="none" strike="noStrike" cap="none" dirty="0">
                <a:solidFill>
                  <a:schemeClr val="dk1"/>
                </a:solidFill>
                <a:latin typeface="Calibri"/>
                <a:ea typeface="Calibri"/>
                <a:cs typeface="Calibri"/>
                <a:sym typeface="Calibri"/>
              </a:rPr>
              <a:t>Sick perspective: </a:t>
            </a:r>
            <a:r>
              <a:rPr lang="en-US" sz="1200" b="0" i="0" u="none" strike="noStrike" cap="none" dirty="0">
                <a:solidFill>
                  <a:schemeClr val="dk1"/>
                </a:solidFill>
                <a:latin typeface="Calibri"/>
                <a:ea typeface="Calibri"/>
                <a:cs typeface="Calibri"/>
                <a:sym typeface="Calibri"/>
              </a:rPr>
              <a:t>the student is suffering, it’s not their fault; it’s my job to ease their symptoms to try to help him/her feel better and alleviate the symptoms; I feel sorry for him/her.</a:t>
            </a:r>
            <a:endParaRPr dirty="0"/>
          </a:p>
          <a:p>
            <a:pPr marL="171450" marR="0" lvl="1" indent="-95250" algn="l" rtl="0">
              <a:lnSpc>
                <a:spcPct val="100000"/>
              </a:lnSpc>
              <a:spcBef>
                <a:spcPts val="0"/>
              </a:spcBef>
              <a:spcAft>
                <a:spcPts val="0"/>
              </a:spcAft>
              <a:buClr>
                <a:schemeClr val="dk1"/>
              </a:buClr>
              <a:buSzPts val="1200"/>
              <a:buFont typeface="Arial"/>
              <a:buNone/>
            </a:pPr>
            <a:endParaRPr sz="1200" b="0" i="0" u="none" strike="noStrike" cap="none" dirty="0">
              <a:solidFill>
                <a:schemeClr val="dk1"/>
              </a:solidFill>
              <a:latin typeface="Times New Roman"/>
              <a:ea typeface="Times New Roman"/>
              <a:cs typeface="Times New Roman"/>
              <a:sym typeface="Times New Roman"/>
            </a:endParaRPr>
          </a:p>
          <a:p>
            <a:pPr marL="171450" marR="0" lvl="1" indent="-171450" algn="l" rtl="0">
              <a:lnSpc>
                <a:spcPct val="100000"/>
              </a:lnSpc>
              <a:spcBef>
                <a:spcPts val="0"/>
              </a:spcBef>
              <a:spcAft>
                <a:spcPts val="0"/>
              </a:spcAft>
              <a:buClr>
                <a:schemeClr val="dk1"/>
              </a:buClr>
              <a:buSzPts val="1200"/>
              <a:buFont typeface="Arial"/>
              <a:buChar char="•"/>
            </a:pPr>
            <a:r>
              <a:rPr lang="en-US" sz="1200" b="1" i="1" u="none" strike="noStrike" cap="none" dirty="0">
                <a:solidFill>
                  <a:schemeClr val="dk1"/>
                </a:solidFill>
                <a:latin typeface="Times New Roman"/>
                <a:ea typeface="Times New Roman"/>
                <a:cs typeface="Times New Roman"/>
                <a:sym typeface="Times New Roman"/>
              </a:rPr>
              <a:t>Bad perspective:  </a:t>
            </a:r>
            <a:r>
              <a:rPr lang="en-US" sz="1200" b="0" i="0" u="none" strike="noStrike" cap="none" dirty="0">
                <a:solidFill>
                  <a:schemeClr val="dk1"/>
                </a:solidFill>
                <a:latin typeface="Times New Roman"/>
                <a:ea typeface="Times New Roman"/>
                <a:cs typeface="Times New Roman"/>
                <a:sym typeface="Times New Roman"/>
              </a:rPr>
              <a:t>the student is acting this way because s/he wants to; this is a choice, and this student does not care about consequences or other people; this student is just a bad egg; there’s nothing I can do that will help this student</a:t>
            </a:r>
            <a:endParaRPr dirty="0"/>
          </a:p>
          <a:p>
            <a:pPr marL="171450" marR="0" lvl="1" indent="-95250" algn="l" rtl="0">
              <a:lnSpc>
                <a:spcPct val="100000"/>
              </a:lnSpc>
              <a:spcBef>
                <a:spcPts val="0"/>
              </a:spcBef>
              <a:spcAft>
                <a:spcPts val="0"/>
              </a:spcAft>
              <a:buClr>
                <a:schemeClr val="dk1"/>
              </a:buClr>
              <a:buSzPts val="1200"/>
              <a:buFont typeface="Arial"/>
              <a:buNone/>
            </a:pPr>
            <a:endParaRPr sz="1200" b="0" i="0" u="none" strike="noStrike" cap="none" dirty="0">
              <a:solidFill>
                <a:schemeClr val="dk1"/>
              </a:solidFill>
              <a:latin typeface="Times New Roman"/>
              <a:ea typeface="Times New Roman"/>
              <a:cs typeface="Times New Roman"/>
              <a:sym typeface="Times New Roman"/>
            </a:endParaRPr>
          </a:p>
          <a:p>
            <a:pPr marL="171450" marR="0" lvl="1" indent="-171450" algn="l" rtl="0">
              <a:lnSpc>
                <a:spcPct val="100000"/>
              </a:lnSpc>
              <a:spcBef>
                <a:spcPts val="0"/>
              </a:spcBef>
              <a:spcAft>
                <a:spcPts val="0"/>
              </a:spcAft>
              <a:buClr>
                <a:schemeClr val="dk1"/>
              </a:buClr>
              <a:buSzPts val="1200"/>
              <a:buFont typeface="Arial"/>
              <a:buChar char="•"/>
            </a:pPr>
            <a:r>
              <a:rPr lang="en-US" sz="1200" b="1" i="1" u="none" strike="noStrike" cap="none" dirty="0">
                <a:solidFill>
                  <a:schemeClr val="dk1"/>
                </a:solidFill>
                <a:latin typeface="Times New Roman"/>
                <a:ea typeface="Times New Roman"/>
                <a:cs typeface="Times New Roman"/>
                <a:sym typeface="Times New Roman"/>
              </a:rPr>
              <a:t>Injured or Impacted perspective:  </a:t>
            </a:r>
            <a:r>
              <a:rPr lang="en-US" sz="1200" b="0" i="0" u="none" strike="noStrike" cap="none" dirty="0">
                <a:solidFill>
                  <a:schemeClr val="dk1"/>
                </a:solidFill>
                <a:latin typeface="Times New Roman"/>
                <a:ea typeface="Times New Roman"/>
                <a:cs typeface="Times New Roman"/>
                <a:sym typeface="Times New Roman"/>
              </a:rPr>
              <a:t>the student has been hurt by something through no fault of his or her own and is coping with that injury; it’s my job to help him/her find ways to manage the injury, to help them recognize their strengths and places they need assistance, and to work with them to find ways to manage their challenges.  The Injured perspective is consistent with using the trauma lens. </a:t>
            </a:r>
            <a:endParaRPr dirty="0"/>
          </a:p>
          <a:p>
            <a:pPr marL="171450" marR="0" lvl="1" indent="-95250" algn="l" rtl="0">
              <a:lnSpc>
                <a:spcPct val="100000"/>
              </a:lnSpc>
              <a:spcBef>
                <a:spcPts val="0"/>
              </a:spcBef>
              <a:spcAft>
                <a:spcPts val="0"/>
              </a:spcAft>
              <a:buClr>
                <a:schemeClr val="dk1"/>
              </a:buClr>
              <a:buSzPts val="1200"/>
              <a:buFont typeface="Arial"/>
              <a:buNone/>
            </a:pPr>
            <a:endParaRPr sz="1200" b="0" i="0" u="none" strike="noStrike" cap="none" dirty="0">
              <a:solidFill>
                <a:schemeClr val="dk1"/>
              </a:solidFill>
              <a:latin typeface="Times New Roman"/>
              <a:ea typeface="Times New Roman"/>
              <a:cs typeface="Times New Roman"/>
              <a:sym typeface="Times New Roman"/>
            </a:endParaRPr>
          </a:p>
          <a:p>
            <a:pPr marL="0" marR="0" lvl="1" indent="0" algn="l" rtl="0">
              <a:lnSpc>
                <a:spcPct val="100000"/>
              </a:lnSpc>
              <a:spcBef>
                <a:spcPts val="0"/>
              </a:spcBef>
              <a:spcAft>
                <a:spcPts val="0"/>
              </a:spcAft>
              <a:buClr>
                <a:schemeClr val="dk1"/>
              </a:buClr>
              <a:buSzPts val="1200"/>
              <a:buFont typeface="Arial"/>
              <a:buNone/>
            </a:pPr>
            <a:r>
              <a:rPr lang="en-US" sz="1200" b="0" i="0" u="none" strike="noStrike" cap="none" dirty="0">
                <a:solidFill>
                  <a:schemeClr val="dk1"/>
                </a:solidFill>
                <a:latin typeface="Times New Roman"/>
                <a:ea typeface="Times New Roman"/>
                <a:cs typeface="Times New Roman"/>
                <a:sym typeface="Times New Roman"/>
              </a:rPr>
              <a:t>We may move between perspectives depending on the circumstances – the student, our history or past experiences, how tired we are that day.  Our job is to be self-aware and pay attention to what we are thinking and strive to use our trauma lens (the injured/ impacted perspective).  </a:t>
            </a:r>
            <a:endParaRPr sz="1200" b="0" i="0" u="none" strike="noStrike" cap="none" dirty="0">
              <a:solidFill>
                <a:schemeClr val="dk1"/>
              </a:solidFill>
              <a:latin typeface="Times New Roman"/>
              <a:ea typeface="Times New Roman"/>
              <a:cs typeface="Times New Roman"/>
              <a:sym typeface="Times New Roman"/>
            </a:endParaRPr>
          </a:p>
        </p:txBody>
      </p:sp>
      <p:sp>
        <p:nvSpPr>
          <p:cNvPr id="948" name="Google Shape;948;p74:notes"/>
          <p:cNvSpPr txBox="1">
            <a:spLocks noGrp="1"/>
          </p:cNvSpPr>
          <p:nvPr>
            <p:ph type="sldNum" idx="12"/>
          </p:nvPr>
        </p:nvSpPr>
        <p:spPr>
          <a:xfrm>
            <a:off x="3970938" y="8829967"/>
            <a:ext cx="3037840" cy="464820"/>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Calibri"/>
                <a:ea typeface="Calibri"/>
                <a:cs typeface="Calibri"/>
                <a:sym typeface="Calibri"/>
              </a:rPr>
              <a:t>47</a:t>
            </a:fld>
            <a:endParaRPr sz="1200">
              <a:solidFill>
                <a:srgbClr val="000000"/>
              </a:solidFill>
              <a:latin typeface="Calibri"/>
              <a:ea typeface="Calibri"/>
              <a:cs typeface="Calibri"/>
              <a:sym typeface="Calibri"/>
            </a:endParaRPr>
          </a:p>
        </p:txBody>
      </p:sp>
      <p:sp>
        <p:nvSpPr>
          <p:cNvPr id="949" name="Google Shape;949;p74:notes"/>
          <p:cNvSpPr txBox="1">
            <a:spLocks noGrp="1"/>
          </p:cNvSpPr>
          <p:nvPr>
            <p:ph type="dt" idx="10"/>
          </p:nvPr>
        </p:nvSpPr>
        <p:spPr>
          <a:xfrm>
            <a:off x="3970938" y="0"/>
            <a:ext cx="3037840" cy="464820"/>
          </a:xfrm>
          <a:prstGeom prst="rect">
            <a:avLst/>
          </a:prstGeom>
          <a:noFill/>
          <a:ln>
            <a:noFill/>
          </a:ln>
        </p:spPr>
        <p:txBody>
          <a:bodyPr spcFirstLastPara="1" wrap="square" lIns="93175" tIns="46575" rIns="93175" bIns="46575" anchor="t" anchorCtr="0">
            <a:noAutofit/>
          </a:bodyPr>
          <a:lstStyle/>
          <a:p>
            <a:pPr marL="0" marR="0" lvl="0" indent="0" algn="r" rtl="0">
              <a:spcBef>
                <a:spcPts val="0"/>
              </a:spcBef>
              <a:spcAft>
                <a:spcPts val="0"/>
              </a:spcAft>
              <a:buNone/>
            </a:pPr>
            <a:r>
              <a:rPr lang="en-US" sz="1200">
                <a:solidFill>
                  <a:schemeClr val="dk1"/>
                </a:solidFill>
                <a:latin typeface="Calibri"/>
                <a:ea typeface="Calibri"/>
                <a:cs typeface="Calibri"/>
                <a:sym typeface="Calibri"/>
              </a:rPr>
              <a:t>November 15 - 16 2017</a:t>
            </a:r>
            <a:endParaRPr sz="1200">
              <a:solidFill>
                <a:schemeClr val="dk1"/>
              </a:solidFill>
              <a:latin typeface="Calibri"/>
              <a:ea typeface="Calibri"/>
              <a:cs typeface="Calibri"/>
              <a:sym typeface="Calibri"/>
            </a:endParaRPr>
          </a:p>
        </p:txBody>
      </p:sp>
      <p:sp>
        <p:nvSpPr>
          <p:cNvPr id="950" name="Google Shape;950;p74:notes"/>
          <p:cNvSpPr txBox="1">
            <a:spLocks noGrp="1"/>
          </p:cNvSpPr>
          <p:nvPr>
            <p:ph type="hdr" idx="3"/>
          </p:nvPr>
        </p:nvSpPr>
        <p:spPr>
          <a:xfrm>
            <a:off x="0" y="0"/>
            <a:ext cx="3037840" cy="464820"/>
          </a:xfrm>
          <a:prstGeom prst="rect">
            <a:avLst/>
          </a:prstGeom>
          <a:noFill/>
          <a:ln>
            <a:noFill/>
          </a:ln>
        </p:spPr>
        <p:txBody>
          <a:bodyPr spcFirstLastPara="1" wrap="square" lIns="93175" tIns="46575" rIns="93175" bIns="46575" anchor="t" anchorCtr="0">
            <a:noAutofit/>
          </a:bodyPr>
          <a:lstStyle/>
          <a:p>
            <a:pPr marL="0" marR="0" lvl="0" indent="0" algn="l" rtl="0">
              <a:spcBef>
                <a:spcPts val="0"/>
              </a:spcBef>
              <a:spcAft>
                <a:spcPts val="0"/>
              </a:spcAft>
              <a:buNone/>
            </a:pPr>
            <a:r>
              <a:rPr lang="en-US" sz="1200">
                <a:solidFill>
                  <a:schemeClr val="dk1"/>
                </a:solidFill>
                <a:latin typeface="Calibri"/>
                <a:ea typeface="Calibri"/>
                <a:cs typeface="Calibri"/>
                <a:sym typeface="Calibri"/>
              </a:rPr>
              <a:t>Trauma Informed Care for Educators Train the Trainer Learning Collaborative</a:t>
            </a:r>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6900155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4"/>
        <p:cNvGrpSpPr/>
        <p:nvPr/>
      </p:nvGrpSpPr>
      <p:grpSpPr>
        <a:xfrm>
          <a:off x="0" y="0"/>
          <a:ext cx="0" cy="0"/>
          <a:chOff x="0" y="0"/>
          <a:chExt cx="0" cy="0"/>
        </a:xfrm>
      </p:grpSpPr>
      <p:sp>
        <p:nvSpPr>
          <p:cNvPr id="955" name="Google Shape;955;p75: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956" name="Google Shape;956;p75:notes"/>
          <p:cNvSpPr txBox="1">
            <a:spLocks noGrp="1"/>
          </p:cNvSpPr>
          <p:nvPr>
            <p:ph type="body" idx="1"/>
          </p:nvPr>
        </p:nvSpPr>
        <p:spPr>
          <a:xfrm>
            <a:off x="701040" y="4415790"/>
            <a:ext cx="5608320" cy="4183380"/>
          </a:xfrm>
          <a:prstGeom prst="rect">
            <a:avLst/>
          </a:prstGeom>
          <a:noFill/>
          <a:ln>
            <a:noFill/>
          </a:ln>
        </p:spPr>
        <p:txBody>
          <a:bodyPr spcFirstLastPara="1" wrap="square" lIns="93175" tIns="46575" rIns="93175" bIns="46575" anchor="t" anchorCtr="0">
            <a:noAutofit/>
          </a:bodyPr>
          <a:lstStyle/>
          <a:p>
            <a:pPr marL="0" marR="0" lvl="1" indent="0" algn="l" rtl="0">
              <a:spcBef>
                <a:spcPts val="0"/>
              </a:spcBef>
              <a:spcAft>
                <a:spcPts val="0"/>
              </a:spcAft>
              <a:buClr>
                <a:schemeClr val="dk1"/>
              </a:buClr>
              <a:buSzPts val="1200"/>
              <a:buFont typeface="Times New Roman"/>
              <a:buNone/>
            </a:pPr>
            <a:r>
              <a:rPr lang="en-US" sz="1200" b="1" i="1" u="none" strike="noStrike" cap="none" dirty="0">
                <a:solidFill>
                  <a:schemeClr val="dk1"/>
                </a:solidFill>
                <a:latin typeface="Times New Roman"/>
                <a:ea typeface="Times New Roman"/>
                <a:cs typeface="Times New Roman"/>
                <a:sym typeface="Times New Roman"/>
              </a:rPr>
              <a:t>Key Idea:  </a:t>
            </a:r>
            <a:r>
              <a:rPr lang="en-US" sz="1200" b="0" i="0" u="none" strike="noStrike" cap="none" dirty="0">
                <a:solidFill>
                  <a:schemeClr val="dk1"/>
                </a:solidFill>
                <a:latin typeface="Times New Roman"/>
                <a:ea typeface="Times New Roman"/>
                <a:cs typeface="Times New Roman"/>
                <a:sym typeface="Times New Roman"/>
              </a:rPr>
              <a:t>One way to use the trauma lens, is to ask “What’s happened to you?” instead of “What’s wrong with you?”.  This is a nice way to get people to shift their thinking from the sick or the bad perspective to the injured/impacted perspective.</a:t>
            </a:r>
            <a:endParaRPr sz="1200" b="0" i="0" u="none" strike="noStrike" cap="none" dirty="0">
              <a:solidFill>
                <a:schemeClr val="dk1"/>
              </a:solidFill>
              <a:latin typeface="Times New Roman"/>
              <a:ea typeface="Times New Roman"/>
              <a:cs typeface="Times New Roman"/>
              <a:sym typeface="Times New Roman"/>
            </a:endParaRPr>
          </a:p>
        </p:txBody>
      </p:sp>
      <p:sp>
        <p:nvSpPr>
          <p:cNvPr id="957" name="Google Shape;957;p75:notes"/>
          <p:cNvSpPr txBox="1">
            <a:spLocks noGrp="1"/>
          </p:cNvSpPr>
          <p:nvPr>
            <p:ph type="sldNum" idx="12"/>
          </p:nvPr>
        </p:nvSpPr>
        <p:spPr>
          <a:xfrm>
            <a:off x="3970938" y="8829967"/>
            <a:ext cx="3037840" cy="464820"/>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Calibri"/>
                <a:ea typeface="Calibri"/>
                <a:cs typeface="Calibri"/>
                <a:sym typeface="Calibri"/>
              </a:rPr>
              <a:t>48</a:t>
            </a:fld>
            <a:endParaRPr sz="1200">
              <a:solidFill>
                <a:srgbClr val="000000"/>
              </a:solidFill>
              <a:latin typeface="Calibri"/>
              <a:ea typeface="Calibri"/>
              <a:cs typeface="Calibri"/>
              <a:sym typeface="Calibri"/>
            </a:endParaRPr>
          </a:p>
        </p:txBody>
      </p:sp>
      <p:sp>
        <p:nvSpPr>
          <p:cNvPr id="958" name="Google Shape;958;p75:notes"/>
          <p:cNvSpPr txBox="1">
            <a:spLocks noGrp="1"/>
          </p:cNvSpPr>
          <p:nvPr>
            <p:ph type="dt" idx="10"/>
          </p:nvPr>
        </p:nvSpPr>
        <p:spPr>
          <a:xfrm>
            <a:off x="3970938" y="0"/>
            <a:ext cx="3037840" cy="464820"/>
          </a:xfrm>
          <a:prstGeom prst="rect">
            <a:avLst/>
          </a:prstGeom>
          <a:noFill/>
          <a:ln>
            <a:noFill/>
          </a:ln>
        </p:spPr>
        <p:txBody>
          <a:bodyPr spcFirstLastPara="1" wrap="square" lIns="93175" tIns="46575" rIns="93175" bIns="46575" anchor="t" anchorCtr="0">
            <a:noAutofit/>
          </a:bodyPr>
          <a:lstStyle/>
          <a:p>
            <a:pPr marL="0" marR="0" lvl="0" indent="0" algn="r" rtl="0">
              <a:spcBef>
                <a:spcPts val="0"/>
              </a:spcBef>
              <a:spcAft>
                <a:spcPts val="0"/>
              </a:spcAft>
              <a:buNone/>
            </a:pPr>
            <a:r>
              <a:rPr lang="en-US" sz="1200">
                <a:solidFill>
                  <a:schemeClr val="dk1"/>
                </a:solidFill>
                <a:latin typeface="Calibri"/>
                <a:ea typeface="Calibri"/>
                <a:cs typeface="Calibri"/>
                <a:sym typeface="Calibri"/>
              </a:rPr>
              <a:t>November 15 - 16 2017</a:t>
            </a:r>
            <a:endParaRPr sz="1200">
              <a:solidFill>
                <a:schemeClr val="dk1"/>
              </a:solidFill>
              <a:latin typeface="Calibri"/>
              <a:ea typeface="Calibri"/>
              <a:cs typeface="Calibri"/>
              <a:sym typeface="Calibri"/>
            </a:endParaRPr>
          </a:p>
        </p:txBody>
      </p:sp>
      <p:sp>
        <p:nvSpPr>
          <p:cNvPr id="959" name="Google Shape;959;p75:notes"/>
          <p:cNvSpPr txBox="1">
            <a:spLocks noGrp="1"/>
          </p:cNvSpPr>
          <p:nvPr>
            <p:ph type="hdr" idx="3"/>
          </p:nvPr>
        </p:nvSpPr>
        <p:spPr>
          <a:xfrm>
            <a:off x="0" y="0"/>
            <a:ext cx="3037840" cy="464820"/>
          </a:xfrm>
          <a:prstGeom prst="rect">
            <a:avLst/>
          </a:prstGeom>
          <a:noFill/>
          <a:ln>
            <a:noFill/>
          </a:ln>
        </p:spPr>
        <p:txBody>
          <a:bodyPr spcFirstLastPara="1" wrap="square" lIns="93175" tIns="46575" rIns="93175" bIns="46575" anchor="t" anchorCtr="0">
            <a:noAutofit/>
          </a:bodyPr>
          <a:lstStyle/>
          <a:p>
            <a:pPr marL="0" marR="0" lvl="0" indent="0" algn="l" rtl="0">
              <a:spcBef>
                <a:spcPts val="0"/>
              </a:spcBef>
              <a:spcAft>
                <a:spcPts val="0"/>
              </a:spcAft>
              <a:buNone/>
            </a:pPr>
            <a:r>
              <a:rPr lang="en-US" sz="1200">
                <a:solidFill>
                  <a:schemeClr val="dk1"/>
                </a:solidFill>
                <a:latin typeface="Calibri"/>
                <a:ea typeface="Calibri"/>
                <a:cs typeface="Calibri"/>
                <a:sym typeface="Calibri"/>
              </a:rPr>
              <a:t>Trauma Informed Care for Educators Train the Trainer Learning Collaborative</a:t>
            </a:r>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0595118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3"/>
        <p:cNvGrpSpPr/>
        <p:nvPr/>
      </p:nvGrpSpPr>
      <p:grpSpPr>
        <a:xfrm>
          <a:off x="0" y="0"/>
          <a:ext cx="0" cy="0"/>
          <a:chOff x="0" y="0"/>
          <a:chExt cx="0" cy="0"/>
        </a:xfrm>
      </p:grpSpPr>
      <p:sp>
        <p:nvSpPr>
          <p:cNvPr id="964" name="Google Shape;964;p76: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65" name="Google Shape;965;p76:notes"/>
          <p:cNvSpPr txBox="1">
            <a:spLocks noGrp="1"/>
          </p:cNvSpPr>
          <p:nvPr>
            <p:ph type="body" idx="1"/>
          </p:nvPr>
        </p:nvSpPr>
        <p:spPr>
          <a:xfrm>
            <a:off x="701040" y="4415790"/>
            <a:ext cx="5608320" cy="4183380"/>
          </a:xfrm>
          <a:prstGeom prst="rect">
            <a:avLst/>
          </a:prstGeom>
          <a:noFill/>
          <a:ln>
            <a:noFill/>
          </a:ln>
        </p:spPr>
        <p:txBody>
          <a:bodyPr spcFirstLastPara="1" wrap="square" lIns="93175" tIns="46575" rIns="93175" bIns="46575" anchor="t" anchorCtr="0">
            <a:noAutofit/>
          </a:bodyPr>
          <a:lstStyle/>
          <a:p>
            <a:pPr marL="0" marR="0" lvl="0" indent="0" algn="l" rtl="0">
              <a:spcBef>
                <a:spcPts val="0"/>
              </a:spcBef>
              <a:spcAft>
                <a:spcPts val="0"/>
              </a:spcAft>
              <a:buNone/>
            </a:pPr>
            <a:r>
              <a:rPr lang="en-US" sz="1200" b="1" i="1" u="none" strike="noStrike" cap="none" dirty="0">
                <a:solidFill>
                  <a:schemeClr val="dk1"/>
                </a:solidFill>
                <a:latin typeface="Calibri"/>
                <a:ea typeface="Calibri"/>
                <a:cs typeface="Calibri"/>
                <a:sym typeface="Calibri"/>
              </a:rPr>
              <a:t>Key Ideas:  </a:t>
            </a:r>
            <a:endParaRPr dirty="0"/>
          </a:p>
          <a:p>
            <a:pPr marL="0" marR="0" lvl="0" indent="0" algn="l" rtl="0">
              <a:spcBef>
                <a:spcPts val="0"/>
              </a:spcBef>
              <a:spcAft>
                <a:spcPts val="0"/>
              </a:spcAft>
              <a:buNone/>
            </a:pPr>
            <a:endParaRPr sz="1200" b="1" i="1" u="none" strike="noStrike" cap="none" dirty="0">
              <a:solidFill>
                <a:schemeClr val="dk1"/>
              </a:solidFill>
              <a:latin typeface="Calibri"/>
              <a:ea typeface="Calibri"/>
              <a:cs typeface="Calibri"/>
              <a:sym typeface="Calibri"/>
            </a:endParaRPr>
          </a:p>
          <a:p>
            <a:pPr marL="228600" marR="0" lvl="0" indent="-228600" algn="l" rtl="0">
              <a:spcBef>
                <a:spcPts val="0"/>
              </a:spcBef>
              <a:spcAft>
                <a:spcPts val="0"/>
              </a:spcAft>
              <a:buClr>
                <a:schemeClr val="dk1"/>
              </a:buClr>
              <a:buSzPts val="1200"/>
              <a:buFont typeface="Calibri"/>
              <a:buAutoNum type="arabicPeriod"/>
            </a:pPr>
            <a:r>
              <a:rPr lang="en-US" sz="1200" b="0" i="0" u="none" strike="noStrike" cap="none" dirty="0">
                <a:solidFill>
                  <a:schemeClr val="dk1"/>
                </a:solidFill>
                <a:latin typeface="Calibri"/>
                <a:ea typeface="Calibri"/>
                <a:cs typeface="Calibri"/>
                <a:sym typeface="Calibri"/>
              </a:rPr>
              <a:t>Rewiring the brain occurs in the context of safety.  Safe relationships are critical for students who are trauma exposed.  </a:t>
            </a:r>
            <a:endParaRPr dirty="0"/>
          </a:p>
          <a:p>
            <a:pPr marL="228600" marR="0" lvl="0" indent="-152400" algn="l" rtl="0">
              <a:spcBef>
                <a:spcPts val="0"/>
              </a:spcBef>
              <a:spcAft>
                <a:spcPts val="0"/>
              </a:spcAft>
              <a:buClr>
                <a:schemeClr val="dk1"/>
              </a:buClr>
              <a:buSzPts val="1200"/>
              <a:buFont typeface="Calibri"/>
              <a:buNone/>
            </a:pPr>
            <a:endParaRPr sz="1200" b="0" i="0" u="none" strike="noStrike" cap="none" dirty="0">
              <a:solidFill>
                <a:schemeClr val="dk1"/>
              </a:solidFill>
              <a:latin typeface="Calibri"/>
              <a:ea typeface="Calibri"/>
              <a:cs typeface="Calibri"/>
              <a:sym typeface="Calibri"/>
            </a:endParaRPr>
          </a:p>
          <a:p>
            <a:pPr marL="228600" marR="0" lvl="0" indent="-228600" algn="l" rtl="0">
              <a:spcBef>
                <a:spcPts val="0"/>
              </a:spcBef>
              <a:spcAft>
                <a:spcPts val="0"/>
              </a:spcAft>
              <a:buClr>
                <a:schemeClr val="dk1"/>
              </a:buClr>
              <a:buSzPts val="1200"/>
              <a:buFont typeface="Calibri"/>
              <a:buAutoNum type="arabicPeriod"/>
            </a:pPr>
            <a:r>
              <a:rPr lang="en-US" sz="1200" b="0" i="0" u="none" strike="noStrike" cap="none" dirty="0">
                <a:solidFill>
                  <a:schemeClr val="dk1"/>
                </a:solidFill>
                <a:latin typeface="Calibri"/>
                <a:ea typeface="Calibri"/>
                <a:cs typeface="Calibri"/>
                <a:sym typeface="Calibri"/>
              </a:rPr>
              <a:t>These relationships become emotionally corrective, and allow students to reduce the use of automatic protective responses triggered by the alarm cycle. </a:t>
            </a:r>
            <a:endParaRPr dirty="0"/>
          </a:p>
          <a:p>
            <a:pPr marL="228600" marR="0" lvl="0" indent="-152400" algn="l" rtl="0">
              <a:spcBef>
                <a:spcPts val="0"/>
              </a:spcBef>
              <a:spcAft>
                <a:spcPts val="0"/>
              </a:spcAft>
              <a:buClr>
                <a:schemeClr val="dk1"/>
              </a:buClr>
              <a:buSzPts val="1200"/>
              <a:buFont typeface="Calibri"/>
              <a:buNone/>
            </a:pPr>
            <a:endParaRPr sz="1200" b="0" i="0" u="none" strike="noStrike" cap="none" dirty="0">
              <a:solidFill>
                <a:schemeClr val="dk1"/>
              </a:solidFill>
              <a:latin typeface="Calibri"/>
              <a:ea typeface="Calibri"/>
              <a:cs typeface="Calibri"/>
              <a:sym typeface="Calibri"/>
            </a:endParaRPr>
          </a:p>
          <a:p>
            <a:pPr marL="228600" marR="0" lvl="0" indent="-228600" algn="l" rtl="0">
              <a:spcBef>
                <a:spcPts val="0"/>
              </a:spcBef>
              <a:spcAft>
                <a:spcPts val="0"/>
              </a:spcAft>
              <a:buClr>
                <a:schemeClr val="dk1"/>
              </a:buClr>
              <a:buSzPts val="1200"/>
              <a:buFont typeface="Calibri"/>
              <a:buAutoNum type="arabicPeriod"/>
            </a:pPr>
            <a:r>
              <a:rPr lang="en-US" sz="1200" b="0" i="0" u="none" strike="noStrike" cap="none" dirty="0">
                <a:solidFill>
                  <a:schemeClr val="dk1"/>
                </a:solidFill>
                <a:latin typeface="Calibri"/>
                <a:ea typeface="Calibri"/>
                <a:cs typeface="Calibri"/>
                <a:sym typeface="Calibri"/>
              </a:rPr>
              <a:t>Only when students feel safe can they begin to develop emotional and behavioral regulation through improved cognitive functioning and communication between parts of the brain.  </a:t>
            </a:r>
            <a:endParaRPr dirty="0"/>
          </a:p>
          <a:p>
            <a:pPr marL="228600" marR="0" lvl="0" indent="-152400" algn="l" rtl="0">
              <a:spcBef>
                <a:spcPts val="0"/>
              </a:spcBef>
              <a:spcAft>
                <a:spcPts val="0"/>
              </a:spcAft>
              <a:buClr>
                <a:schemeClr val="dk1"/>
              </a:buClr>
              <a:buSzPts val="1200"/>
              <a:buFont typeface="Calibri"/>
              <a:buNone/>
            </a:pPr>
            <a:endParaRPr sz="1200" b="0" i="0" u="none" strike="noStrike" cap="none" dirty="0">
              <a:solidFill>
                <a:schemeClr val="dk1"/>
              </a:solidFill>
              <a:latin typeface="Calibri"/>
              <a:ea typeface="Calibri"/>
              <a:cs typeface="Calibri"/>
              <a:sym typeface="Calibri"/>
            </a:endParaRPr>
          </a:p>
          <a:p>
            <a:pPr marL="228600" marR="0" lvl="0" indent="-228600" algn="l" rtl="0">
              <a:spcBef>
                <a:spcPts val="0"/>
              </a:spcBef>
              <a:spcAft>
                <a:spcPts val="0"/>
              </a:spcAft>
              <a:buClr>
                <a:schemeClr val="dk1"/>
              </a:buClr>
              <a:buSzPts val="1200"/>
              <a:buFont typeface="Calibri"/>
              <a:buAutoNum type="arabicPeriod"/>
            </a:pPr>
            <a:r>
              <a:rPr lang="en-US" sz="1200" b="0" i="0" u="none" strike="noStrike" cap="none" dirty="0">
                <a:solidFill>
                  <a:schemeClr val="dk1"/>
                </a:solidFill>
                <a:latin typeface="Calibri"/>
                <a:ea typeface="Calibri"/>
                <a:cs typeface="Calibri"/>
                <a:sym typeface="Calibri"/>
              </a:rPr>
              <a:t>There are numerous opportunities for corrective relationships in the school environment.   </a:t>
            </a:r>
            <a:endParaRPr dirty="0"/>
          </a:p>
          <a:p>
            <a:pPr marL="0" marR="0" lvl="0" indent="0" algn="l" rtl="0">
              <a:spcBef>
                <a:spcPts val="0"/>
              </a:spcBef>
              <a:spcAft>
                <a:spcPts val="0"/>
              </a:spcAft>
              <a:buNone/>
            </a:pPr>
            <a:endParaRPr sz="12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None/>
            </a:pPr>
            <a:r>
              <a:rPr lang="en-US" sz="1200" b="1" i="1" u="none" strike="noStrike" cap="none" dirty="0">
                <a:solidFill>
                  <a:schemeClr val="dk1"/>
                </a:solidFill>
                <a:latin typeface="Calibri"/>
                <a:ea typeface="Calibri"/>
                <a:cs typeface="Calibri"/>
                <a:sym typeface="Calibri"/>
              </a:rPr>
              <a:t>Activity:  </a:t>
            </a:r>
            <a:r>
              <a:rPr lang="en-US" sz="1200" b="0" i="0" u="none" strike="noStrike" cap="none" dirty="0">
                <a:solidFill>
                  <a:schemeClr val="dk1"/>
                </a:solidFill>
                <a:latin typeface="Calibri"/>
                <a:ea typeface="Calibri"/>
                <a:cs typeface="Calibri"/>
                <a:sym typeface="Calibri"/>
              </a:rPr>
              <a:t>Participants should brainstorm those opportunities in their school.  Examples include: teachers, aides, administrators, administrative assistants, counselors, cafeteria staff, janitorial staff, bus drivers and aides, coaches, etc.  Repacking the suitcase is one way a corrective relationship may help a student.  </a:t>
            </a:r>
            <a:endParaRPr dirty="0"/>
          </a:p>
          <a:p>
            <a:pPr marL="0" marR="0" lvl="0" indent="0" algn="l" rtl="0">
              <a:spcBef>
                <a:spcPts val="0"/>
              </a:spcBef>
              <a:spcAft>
                <a:spcPts val="0"/>
              </a:spcAft>
              <a:buNone/>
            </a:pPr>
            <a:endParaRPr sz="12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Calibri"/>
              <a:buNone/>
            </a:pPr>
            <a:r>
              <a:rPr lang="en-US" sz="1200" b="1" i="1" u="none" strike="noStrike" cap="none" dirty="0">
                <a:solidFill>
                  <a:schemeClr val="dk1"/>
                </a:solidFill>
                <a:latin typeface="Calibri"/>
                <a:ea typeface="Calibri"/>
                <a:cs typeface="Calibri"/>
                <a:sym typeface="Calibri"/>
              </a:rPr>
              <a:t>Tie Back/ Looking Forward:  </a:t>
            </a:r>
            <a:endParaRPr dirty="0"/>
          </a:p>
          <a:p>
            <a:pPr marL="171450" marR="0" lvl="0" indent="-171450" algn="l" rtl="0">
              <a:lnSpc>
                <a:spcPct val="100000"/>
              </a:lnSpc>
              <a:spcBef>
                <a:spcPts val="0"/>
              </a:spcBef>
              <a:spcAft>
                <a:spcPts val="0"/>
              </a:spcAft>
              <a:buClr>
                <a:schemeClr val="dk1"/>
              </a:buClr>
              <a:buSzPts val="1200"/>
              <a:buFont typeface="Arial"/>
              <a:buChar char="•"/>
            </a:pPr>
            <a:r>
              <a:rPr lang="en-US" sz="1200" b="0" i="0" u="none" strike="noStrike" cap="none" dirty="0">
                <a:solidFill>
                  <a:schemeClr val="dk1"/>
                </a:solidFill>
                <a:latin typeface="Calibri"/>
                <a:ea typeface="Calibri"/>
                <a:cs typeface="Calibri"/>
                <a:sym typeface="Calibri"/>
              </a:rPr>
              <a:t>Repacking the suitcase is one way a corrective relationship may help a student.  </a:t>
            </a:r>
            <a:endParaRPr dirty="0"/>
          </a:p>
          <a:p>
            <a:pPr marL="171450" marR="0" lvl="0" indent="-171450" algn="l" rtl="0">
              <a:lnSpc>
                <a:spcPct val="100000"/>
              </a:lnSpc>
              <a:spcBef>
                <a:spcPts val="0"/>
              </a:spcBef>
              <a:spcAft>
                <a:spcPts val="0"/>
              </a:spcAft>
              <a:buClr>
                <a:schemeClr val="dk1"/>
              </a:buClr>
              <a:buSzPts val="1200"/>
              <a:buFont typeface="Arial"/>
              <a:buChar char="•"/>
            </a:pPr>
            <a:r>
              <a:rPr lang="en-US" sz="1200" b="0" i="0" u="none" strike="noStrike" cap="none" dirty="0">
                <a:solidFill>
                  <a:schemeClr val="dk1"/>
                </a:solidFill>
                <a:latin typeface="Calibri"/>
                <a:ea typeface="Calibri"/>
                <a:cs typeface="Calibri"/>
                <a:sym typeface="Calibri"/>
              </a:rPr>
              <a:t>Other ways to address safety and regulation will be addressed in the next module.</a:t>
            </a:r>
            <a:endParaRPr sz="1200" b="1" i="1"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None/>
            </a:pPr>
            <a:endParaRPr sz="1200" b="1" i="1" u="none" strike="noStrike" cap="none" dirty="0">
              <a:solidFill>
                <a:schemeClr val="dk1"/>
              </a:solidFill>
              <a:latin typeface="Calibri"/>
              <a:ea typeface="Calibri"/>
              <a:cs typeface="Calibri"/>
              <a:sym typeface="Calibri"/>
            </a:endParaRPr>
          </a:p>
        </p:txBody>
      </p:sp>
      <p:sp>
        <p:nvSpPr>
          <p:cNvPr id="966" name="Google Shape;966;p76:notes"/>
          <p:cNvSpPr txBox="1">
            <a:spLocks noGrp="1"/>
          </p:cNvSpPr>
          <p:nvPr>
            <p:ph type="hdr" idx="3"/>
          </p:nvPr>
        </p:nvSpPr>
        <p:spPr>
          <a:xfrm>
            <a:off x="0" y="0"/>
            <a:ext cx="3037840" cy="464820"/>
          </a:xfrm>
          <a:prstGeom prst="rect">
            <a:avLst/>
          </a:prstGeom>
          <a:noFill/>
          <a:ln>
            <a:noFill/>
          </a:ln>
        </p:spPr>
        <p:txBody>
          <a:bodyPr spcFirstLastPara="1" wrap="square" lIns="93175" tIns="46575" rIns="93175" bIns="46575" anchor="t" anchorCtr="0">
            <a:noAutofit/>
          </a:bodyPr>
          <a:lstStyle/>
          <a:p>
            <a:pPr marL="0" marR="0" lvl="0" indent="0" algn="l" rtl="0">
              <a:spcBef>
                <a:spcPts val="0"/>
              </a:spcBef>
              <a:spcAft>
                <a:spcPts val="0"/>
              </a:spcAft>
              <a:buNone/>
            </a:pPr>
            <a:r>
              <a:rPr lang="en-US" sz="1200">
                <a:solidFill>
                  <a:schemeClr val="dk1"/>
                </a:solidFill>
                <a:latin typeface="Calibri"/>
                <a:ea typeface="Calibri"/>
                <a:cs typeface="Calibri"/>
                <a:sym typeface="Calibri"/>
              </a:rPr>
              <a:t>Trauma Informed Care for Educators Train the Trainer Learning Collaborative</a:t>
            </a:r>
            <a:endParaRPr sz="1200">
              <a:solidFill>
                <a:schemeClr val="dk1"/>
              </a:solidFill>
              <a:latin typeface="Calibri"/>
              <a:ea typeface="Calibri"/>
              <a:cs typeface="Calibri"/>
              <a:sym typeface="Calibri"/>
            </a:endParaRPr>
          </a:p>
        </p:txBody>
      </p:sp>
      <p:sp>
        <p:nvSpPr>
          <p:cNvPr id="967" name="Google Shape;967;p76:notes"/>
          <p:cNvSpPr txBox="1">
            <a:spLocks noGrp="1"/>
          </p:cNvSpPr>
          <p:nvPr>
            <p:ph type="dt" idx="10"/>
          </p:nvPr>
        </p:nvSpPr>
        <p:spPr>
          <a:xfrm>
            <a:off x="3970938" y="0"/>
            <a:ext cx="3037840" cy="464820"/>
          </a:xfrm>
          <a:prstGeom prst="rect">
            <a:avLst/>
          </a:prstGeom>
          <a:noFill/>
          <a:ln>
            <a:noFill/>
          </a:ln>
        </p:spPr>
        <p:txBody>
          <a:bodyPr spcFirstLastPara="1" wrap="square" lIns="93175" tIns="46575" rIns="93175" bIns="46575" anchor="t" anchorCtr="0">
            <a:noAutofit/>
          </a:bodyPr>
          <a:lstStyle/>
          <a:p>
            <a:pPr marL="0" marR="0" lvl="0" indent="0" algn="r" rtl="0">
              <a:spcBef>
                <a:spcPts val="0"/>
              </a:spcBef>
              <a:spcAft>
                <a:spcPts val="0"/>
              </a:spcAft>
              <a:buNone/>
            </a:pPr>
            <a:r>
              <a:rPr lang="en-US" sz="1200">
                <a:solidFill>
                  <a:schemeClr val="dk1"/>
                </a:solidFill>
                <a:latin typeface="Calibri"/>
                <a:ea typeface="Calibri"/>
                <a:cs typeface="Calibri"/>
                <a:sym typeface="Calibri"/>
              </a:rPr>
              <a:t>November 15 - 16 2017</a:t>
            </a:r>
            <a:endParaRPr sz="1200">
              <a:solidFill>
                <a:schemeClr val="dk1"/>
              </a:solidFill>
              <a:latin typeface="Calibri"/>
              <a:ea typeface="Calibri"/>
              <a:cs typeface="Calibri"/>
              <a:sym typeface="Calibri"/>
            </a:endParaRPr>
          </a:p>
        </p:txBody>
      </p:sp>
      <p:sp>
        <p:nvSpPr>
          <p:cNvPr id="968" name="Google Shape;968;p76:notes"/>
          <p:cNvSpPr txBox="1">
            <a:spLocks noGrp="1"/>
          </p:cNvSpPr>
          <p:nvPr>
            <p:ph type="sldNum" idx="12"/>
          </p:nvPr>
        </p:nvSpPr>
        <p:spPr>
          <a:xfrm>
            <a:off x="3970938" y="8829967"/>
            <a:ext cx="3037840" cy="464820"/>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49</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035949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1"/>
        <p:cNvGrpSpPr/>
        <p:nvPr/>
      </p:nvGrpSpPr>
      <p:grpSpPr>
        <a:xfrm>
          <a:off x="0" y="0"/>
          <a:ext cx="0" cy="0"/>
          <a:chOff x="0" y="0"/>
          <a:chExt cx="0" cy="0"/>
        </a:xfrm>
      </p:grpSpPr>
      <p:sp>
        <p:nvSpPr>
          <p:cNvPr id="982" name="Google Shape;982;p78: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83" name="Google Shape;983;p78:notes"/>
          <p:cNvSpPr txBox="1">
            <a:spLocks noGrp="1"/>
          </p:cNvSpPr>
          <p:nvPr>
            <p:ph type="body" idx="1"/>
          </p:nvPr>
        </p:nvSpPr>
        <p:spPr>
          <a:xfrm>
            <a:off x="701040" y="4415790"/>
            <a:ext cx="5608320" cy="4183380"/>
          </a:xfrm>
          <a:prstGeom prst="rect">
            <a:avLst/>
          </a:prstGeom>
          <a:noFill/>
          <a:ln>
            <a:noFill/>
          </a:ln>
        </p:spPr>
        <p:txBody>
          <a:bodyPr spcFirstLastPara="1" wrap="square" lIns="93175" tIns="46575" rIns="93175" bIns="46575" anchor="t" anchorCtr="0">
            <a:noAutofit/>
          </a:bodyPr>
          <a:lstStyle/>
          <a:p>
            <a:pPr marL="0" marR="0" lvl="0" indent="0" algn="l" rtl="0">
              <a:spcBef>
                <a:spcPts val="0"/>
              </a:spcBef>
              <a:spcAft>
                <a:spcPts val="0"/>
              </a:spcAft>
              <a:buNone/>
            </a:pPr>
            <a:r>
              <a:rPr lang="en-US" sz="1200" b="1" i="0" u="none" strike="noStrike" cap="none" dirty="0">
                <a:solidFill>
                  <a:schemeClr val="dk1"/>
                </a:solidFill>
                <a:latin typeface="Calibri"/>
                <a:ea typeface="Calibri"/>
                <a:cs typeface="Calibri"/>
                <a:sym typeface="Calibri"/>
              </a:rPr>
              <a:t>Module Overview:</a:t>
            </a:r>
            <a:endParaRPr dirty="0"/>
          </a:p>
          <a:p>
            <a:pPr marL="0" marR="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This module is intended to provide educators with several practical trauma informed approaches to respond to and assist students with challenging behaviors.  They may be used at the universal, targeted or intensive levels of intervention with appropriate adaptations.  </a:t>
            </a:r>
            <a:endParaRPr dirty="0"/>
          </a:p>
          <a:p>
            <a:pPr marL="0" marR="0" lvl="0" indent="0" algn="l" rtl="0">
              <a:spcBef>
                <a:spcPts val="0"/>
              </a:spcBef>
              <a:spcAft>
                <a:spcPts val="0"/>
              </a:spcAft>
              <a:buNone/>
            </a:pPr>
            <a:endParaRPr sz="12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None/>
            </a:pPr>
            <a:r>
              <a:rPr lang="en-US" sz="1200" b="1" i="0" u="none" strike="noStrike" cap="none" dirty="0">
                <a:solidFill>
                  <a:schemeClr val="dk1"/>
                </a:solidFill>
                <a:latin typeface="Calibri"/>
                <a:ea typeface="Calibri"/>
                <a:cs typeface="Calibri"/>
                <a:sym typeface="Calibri"/>
              </a:rPr>
              <a:t>Important ideas:</a:t>
            </a:r>
            <a:endParaRPr dirty="0"/>
          </a:p>
          <a:p>
            <a:pPr marL="171450" marR="0" lvl="0" indent="-171450" algn="l" rtl="0">
              <a:spcBef>
                <a:spcPts val="0"/>
              </a:spcBef>
              <a:spcAft>
                <a:spcPts val="0"/>
              </a:spcAft>
              <a:buClr>
                <a:schemeClr val="dk1"/>
              </a:buClr>
              <a:buSzPts val="1200"/>
              <a:buFont typeface="Arial"/>
              <a:buChar char="•"/>
            </a:pPr>
            <a:r>
              <a:rPr lang="en-US" sz="1200" b="0" i="0" u="none" strike="noStrike" cap="none" dirty="0">
                <a:solidFill>
                  <a:schemeClr val="dk1"/>
                </a:solidFill>
                <a:latin typeface="Calibri"/>
                <a:ea typeface="Calibri"/>
                <a:cs typeface="Calibri"/>
                <a:sym typeface="Calibri"/>
              </a:rPr>
              <a:t>There is no trauma informed “curriculum”</a:t>
            </a:r>
            <a:endParaRPr dirty="0"/>
          </a:p>
          <a:p>
            <a:pPr marL="171450" marR="0" lvl="0" indent="-171450" algn="l" rtl="0">
              <a:spcBef>
                <a:spcPts val="0"/>
              </a:spcBef>
              <a:spcAft>
                <a:spcPts val="0"/>
              </a:spcAft>
              <a:buClr>
                <a:schemeClr val="dk1"/>
              </a:buClr>
              <a:buSzPts val="1200"/>
              <a:buFont typeface="Arial"/>
              <a:buChar char="•"/>
            </a:pPr>
            <a:r>
              <a:rPr lang="en-US" sz="1200" b="0" i="0" u="none" strike="noStrike" cap="none" dirty="0">
                <a:solidFill>
                  <a:schemeClr val="dk1"/>
                </a:solidFill>
                <a:latin typeface="Calibri"/>
                <a:ea typeface="Calibri"/>
                <a:cs typeface="Calibri"/>
                <a:sym typeface="Calibri"/>
              </a:rPr>
              <a:t>Trauma informed approaches address both the “what to do” (content) and the “how to do it” (process)</a:t>
            </a:r>
            <a:endParaRPr dirty="0"/>
          </a:p>
          <a:p>
            <a:pPr marL="171450" marR="0" lvl="0" indent="-171450" algn="l" rtl="0">
              <a:spcBef>
                <a:spcPts val="0"/>
              </a:spcBef>
              <a:spcAft>
                <a:spcPts val="0"/>
              </a:spcAft>
              <a:buClr>
                <a:schemeClr val="dk1"/>
              </a:buClr>
              <a:buSzPts val="1200"/>
              <a:buFont typeface="Arial"/>
              <a:buChar char="•"/>
            </a:pPr>
            <a:r>
              <a:rPr lang="en-US" sz="1200" b="0" i="0" u="none" strike="noStrike" cap="none" dirty="0">
                <a:solidFill>
                  <a:schemeClr val="dk1"/>
                </a:solidFill>
                <a:latin typeface="Calibri"/>
                <a:ea typeface="Calibri"/>
                <a:cs typeface="Calibri"/>
                <a:sym typeface="Calibri"/>
              </a:rPr>
              <a:t>Trauma informed approaches may not be new tools – but teachers may not realize that they are actually trauma informed</a:t>
            </a:r>
            <a:endParaRPr dirty="0"/>
          </a:p>
          <a:p>
            <a:pPr marL="171450" marR="0" lvl="0" indent="-171450" algn="l" rtl="0">
              <a:spcBef>
                <a:spcPts val="0"/>
              </a:spcBef>
              <a:spcAft>
                <a:spcPts val="0"/>
              </a:spcAft>
              <a:buClr>
                <a:schemeClr val="dk1"/>
              </a:buClr>
              <a:buSzPts val="1200"/>
              <a:buFont typeface="Arial"/>
              <a:buChar char="•"/>
            </a:pPr>
            <a:r>
              <a:rPr lang="en-US" sz="1200" b="0" i="0" u="none" strike="noStrike" cap="none" dirty="0">
                <a:solidFill>
                  <a:schemeClr val="dk1"/>
                </a:solidFill>
                <a:latin typeface="Calibri"/>
                <a:ea typeface="Calibri"/>
                <a:cs typeface="Calibri"/>
                <a:sym typeface="Calibri"/>
              </a:rPr>
              <a:t>Being trauma informed may not require changing what you do, but just doing it with more intentionality and self-awareness</a:t>
            </a:r>
            <a:endParaRPr dirty="0"/>
          </a:p>
          <a:p>
            <a:pPr marL="171450" marR="0" lvl="0" indent="-171450" algn="l" rtl="0">
              <a:spcBef>
                <a:spcPts val="0"/>
              </a:spcBef>
              <a:spcAft>
                <a:spcPts val="0"/>
              </a:spcAft>
              <a:buClr>
                <a:schemeClr val="dk1"/>
              </a:buClr>
              <a:buSzPts val="1200"/>
              <a:buFont typeface="Arial"/>
              <a:buChar char="•"/>
            </a:pPr>
            <a:r>
              <a:rPr lang="en-US" sz="1200" b="0" i="0" u="none" strike="noStrike" cap="none" dirty="0">
                <a:solidFill>
                  <a:schemeClr val="dk1"/>
                </a:solidFill>
                <a:latin typeface="Calibri"/>
                <a:ea typeface="Calibri"/>
                <a:cs typeface="Calibri"/>
                <a:sym typeface="Calibri"/>
              </a:rPr>
              <a:t>Using trauma informed approaches and tools is not a does not “guarantee” success;  in fact, everything we know about how trauma impacts humans indicates that trauma responsive approaches have to become the default “way of being” and will be successful over time with persistence, consistency and patience. </a:t>
            </a:r>
            <a:endParaRPr dirty="0"/>
          </a:p>
          <a:p>
            <a:pPr marL="171450" marR="0" lvl="0" indent="-171450" algn="l" rtl="0">
              <a:spcBef>
                <a:spcPts val="0"/>
              </a:spcBef>
              <a:spcAft>
                <a:spcPts val="0"/>
              </a:spcAft>
              <a:buClr>
                <a:schemeClr val="dk1"/>
              </a:buClr>
              <a:buSzPts val="1200"/>
              <a:buFont typeface="Arial"/>
              <a:buChar char="•"/>
            </a:pPr>
            <a:r>
              <a:rPr lang="en-US" sz="1200" b="0" i="0" u="none" strike="noStrike" cap="none" dirty="0">
                <a:solidFill>
                  <a:schemeClr val="dk1"/>
                </a:solidFill>
                <a:latin typeface="Calibri"/>
                <a:ea typeface="Calibri"/>
                <a:cs typeface="Calibri"/>
                <a:sym typeface="Calibri"/>
              </a:rPr>
              <a:t>Trauma informed approaches are all intended to help promote resilience in youth.</a:t>
            </a:r>
            <a:endParaRPr dirty="0"/>
          </a:p>
          <a:p>
            <a:pPr marL="0" marR="0" lvl="0" indent="0" algn="l" rtl="0">
              <a:spcBef>
                <a:spcPts val="0"/>
              </a:spcBef>
              <a:spcAft>
                <a:spcPts val="0"/>
              </a:spcAft>
              <a:buNone/>
            </a:pPr>
            <a:endParaRPr sz="1200" b="0" i="0" u="none" strike="noStrike" cap="none" dirty="0">
              <a:solidFill>
                <a:schemeClr val="dk1"/>
              </a:solidFill>
              <a:latin typeface="Calibri"/>
              <a:ea typeface="Calibri"/>
              <a:cs typeface="Calibri"/>
              <a:sym typeface="Calibri"/>
            </a:endParaRPr>
          </a:p>
        </p:txBody>
      </p:sp>
      <p:sp>
        <p:nvSpPr>
          <p:cNvPr id="984" name="Google Shape;984;p78:notes"/>
          <p:cNvSpPr txBox="1">
            <a:spLocks noGrp="1"/>
          </p:cNvSpPr>
          <p:nvPr>
            <p:ph type="sldNum" idx="12"/>
          </p:nvPr>
        </p:nvSpPr>
        <p:spPr>
          <a:xfrm>
            <a:off x="3970938" y="8829967"/>
            <a:ext cx="3037840" cy="464820"/>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51</a:t>
            </a:fld>
            <a:endParaRPr sz="1200">
              <a:solidFill>
                <a:schemeClr val="dk1"/>
              </a:solidFill>
              <a:latin typeface="Calibri"/>
              <a:ea typeface="Calibri"/>
              <a:cs typeface="Calibri"/>
              <a:sym typeface="Calibri"/>
            </a:endParaRPr>
          </a:p>
        </p:txBody>
      </p:sp>
      <p:sp>
        <p:nvSpPr>
          <p:cNvPr id="985" name="Google Shape;985;p78:notes"/>
          <p:cNvSpPr txBox="1">
            <a:spLocks noGrp="1"/>
          </p:cNvSpPr>
          <p:nvPr>
            <p:ph type="dt" idx="10"/>
          </p:nvPr>
        </p:nvSpPr>
        <p:spPr>
          <a:xfrm>
            <a:off x="3970938" y="0"/>
            <a:ext cx="3037840" cy="464820"/>
          </a:xfrm>
          <a:prstGeom prst="rect">
            <a:avLst/>
          </a:prstGeom>
          <a:noFill/>
          <a:ln>
            <a:noFill/>
          </a:ln>
        </p:spPr>
        <p:txBody>
          <a:bodyPr spcFirstLastPara="1" wrap="square" lIns="93175" tIns="46575" rIns="93175" bIns="46575" anchor="t" anchorCtr="0">
            <a:noAutofit/>
          </a:bodyPr>
          <a:lstStyle/>
          <a:p>
            <a:pPr marL="0" marR="0" lvl="0" indent="0" algn="r" rtl="0">
              <a:spcBef>
                <a:spcPts val="0"/>
              </a:spcBef>
              <a:spcAft>
                <a:spcPts val="0"/>
              </a:spcAft>
              <a:buNone/>
            </a:pPr>
            <a:r>
              <a:rPr lang="en-US" sz="1200">
                <a:solidFill>
                  <a:schemeClr val="dk1"/>
                </a:solidFill>
                <a:latin typeface="Calibri"/>
                <a:ea typeface="Calibri"/>
                <a:cs typeface="Calibri"/>
                <a:sym typeface="Calibri"/>
              </a:rPr>
              <a:t>November 15 - 16 2017</a:t>
            </a:r>
            <a:endParaRPr sz="1200">
              <a:solidFill>
                <a:schemeClr val="dk1"/>
              </a:solidFill>
              <a:latin typeface="Calibri"/>
              <a:ea typeface="Calibri"/>
              <a:cs typeface="Calibri"/>
              <a:sym typeface="Calibri"/>
            </a:endParaRPr>
          </a:p>
        </p:txBody>
      </p:sp>
      <p:sp>
        <p:nvSpPr>
          <p:cNvPr id="986" name="Google Shape;986;p78:notes"/>
          <p:cNvSpPr txBox="1">
            <a:spLocks noGrp="1"/>
          </p:cNvSpPr>
          <p:nvPr>
            <p:ph type="hdr" idx="3"/>
          </p:nvPr>
        </p:nvSpPr>
        <p:spPr>
          <a:xfrm>
            <a:off x="0" y="0"/>
            <a:ext cx="3037840" cy="464820"/>
          </a:xfrm>
          <a:prstGeom prst="rect">
            <a:avLst/>
          </a:prstGeom>
          <a:noFill/>
          <a:ln>
            <a:noFill/>
          </a:ln>
        </p:spPr>
        <p:txBody>
          <a:bodyPr spcFirstLastPara="1" wrap="square" lIns="93175" tIns="46575" rIns="93175" bIns="46575" anchor="t" anchorCtr="0">
            <a:noAutofit/>
          </a:bodyPr>
          <a:lstStyle/>
          <a:p>
            <a:pPr marL="0" marR="0" lvl="0" indent="0" algn="l" rtl="0">
              <a:spcBef>
                <a:spcPts val="0"/>
              </a:spcBef>
              <a:spcAft>
                <a:spcPts val="0"/>
              </a:spcAft>
              <a:buNone/>
            </a:pPr>
            <a:r>
              <a:rPr lang="en-US" sz="1200">
                <a:solidFill>
                  <a:schemeClr val="dk1"/>
                </a:solidFill>
                <a:latin typeface="Calibri"/>
                <a:ea typeface="Calibri"/>
                <a:cs typeface="Calibri"/>
                <a:sym typeface="Calibri"/>
              </a:rPr>
              <a:t>Trauma Informed Care for Educators Train the Trainer Learning Collaborative</a:t>
            </a:r>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5172345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7"/>
        <p:cNvGrpSpPr/>
        <p:nvPr/>
      </p:nvGrpSpPr>
      <p:grpSpPr>
        <a:xfrm>
          <a:off x="0" y="0"/>
          <a:ext cx="0" cy="0"/>
          <a:chOff x="0" y="0"/>
          <a:chExt cx="0" cy="0"/>
        </a:xfrm>
      </p:grpSpPr>
      <p:sp>
        <p:nvSpPr>
          <p:cNvPr id="998" name="Google Shape;998;p80: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99" name="Google Shape;999;p80:notes"/>
          <p:cNvSpPr txBox="1">
            <a:spLocks noGrp="1"/>
          </p:cNvSpPr>
          <p:nvPr>
            <p:ph type="body" idx="1"/>
          </p:nvPr>
        </p:nvSpPr>
        <p:spPr>
          <a:xfrm>
            <a:off x="701040" y="4415790"/>
            <a:ext cx="5608320" cy="4183380"/>
          </a:xfrm>
          <a:prstGeom prst="rect">
            <a:avLst/>
          </a:prstGeom>
          <a:noFill/>
          <a:ln>
            <a:noFill/>
          </a:ln>
        </p:spPr>
        <p:txBody>
          <a:bodyPr spcFirstLastPara="1" wrap="square" lIns="93175" tIns="46575" rIns="93175" bIns="46575" anchor="t" anchorCtr="0">
            <a:noAutofit/>
          </a:bodyPr>
          <a:lstStyle/>
          <a:p>
            <a:pPr marL="0" marR="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Key ideas:</a:t>
            </a:r>
            <a:endParaRPr dirty="0"/>
          </a:p>
          <a:p>
            <a:pPr marL="0" marR="0" lvl="0" indent="0" algn="l" rtl="0">
              <a:spcBef>
                <a:spcPts val="0"/>
              </a:spcBef>
              <a:spcAft>
                <a:spcPts val="0"/>
              </a:spcAft>
              <a:buNone/>
            </a:pPr>
            <a:endParaRPr sz="12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Resilience does not erase the adversity, remove it from memory, or ignore it</a:t>
            </a:r>
            <a:endParaRPr dirty="0"/>
          </a:p>
          <a:p>
            <a:pPr marL="0" marR="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Resilience does not have to celebrate the adversity</a:t>
            </a:r>
            <a:endParaRPr dirty="0"/>
          </a:p>
          <a:p>
            <a:pPr marL="0" marR="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Resilience occurs on a continuum</a:t>
            </a:r>
            <a:endParaRPr dirty="0"/>
          </a:p>
          <a:p>
            <a:pPr marL="0" marR="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Resilience is something we can develop in ourselves and others – it is not fixed</a:t>
            </a:r>
            <a:endParaRPr sz="12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None/>
            </a:pPr>
            <a:endParaRPr sz="1200" b="0" i="0" u="none" strike="noStrike" cap="none" dirty="0">
              <a:solidFill>
                <a:schemeClr val="dk1"/>
              </a:solidFill>
              <a:latin typeface="Calibri"/>
              <a:ea typeface="Calibri"/>
              <a:cs typeface="Calibri"/>
              <a:sym typeface="Calibri"/>
            </a:endParaRPr>
          </a:p>
        </p:txBody>
      </p:sp>
      <p:sp>
        <p:nvSpPr>
          <p:cNvPr id="1000" name="Google Shape;1000;p80:notes"/>
          <p:cNvSpPr txBox="1">
            <a:spLocks noGrp="1"/>
          </p:cNvSpPr>
          <p:nvPr>
            <p:ph type="hdr" idx="3"/>
          </p:nvPr>
        </p:nvSpPr>
        <p:spPr>
          <a:xfrm>
            <a:off x="0" y="0"/>
            <a:ext cx="3037840" cy="464820"/>
          </a:xfrm>
          <a:prstGeom prst="rect">
            <a:avLst/>
          </a:prstGeom>
          <a:noFill/>
          <a:ln>
            <a:noFill/>
          </a:ln>
        </p:spPr>
        <p:txBody>
          <a:bodyPr spcFirstLastPara="1" wrap="square" lIns="93175" tIns="46575" rIns="93175" bIns="46575" anchor="t" anchorCtr="0">
            <a:noAutofit/>
          </a:bodyPr>
          <a:lstStyle/>
          <a:p>
            <a:pPr marL="0" marR="0" lvl="0" indent="0" algn="l" rtl="0">
              <a:spcBef>
                <a:spcPts val="0"/>
              </a:spcBef>
              <a:spcAft>
                <a:spcPts val="0"/>
              </a:spcAft>
              <a:buNone/>
            </a:pPr>
            <a:r>
              <a:rPr lang="en-US" sz="1200">
                <a:solidFill>
                  <a:schemeClr val="dk1"/>
                </a:solidFill>
                <a:latin typeface="Calibri"/>
                <a:ea typeface="Calibri"/>
                <a:cs typeface="Calibri"/>
                <a:sym typeface="Calibri"/>
              </a:rPr>
              <a:t>Trauma Informed Care for Educators Train the Trainer Learning Collaborative</a:t>
            </a:r>
            <a:endParaRPr sz="1200">
              <a:solidFill>
                <a:schemeClr val="dk1"/>
              </a:solidFill>
              <a:latin typeface="Calibri"/>
              <a:ea typeface="Calibri"/>
              <a:cs typeface="Calibri"/>
              <a:sym typeface="Calibri"/>
            </a:endParaRPr>
          </a:p>
        </p:txBody>
      </p:sp>
      <p:sp>
        <p:nvSpPr>
          <p:cNvPr id="1001" name="Google Shape;1001;p80:notes"/>
          <p:cNvSpPr txBox="1">
            <a:spLocks noGrp="1"/>
          </p:cNvSpPr>
          <p:nvPr>
            <p:ph type="dt" idx="10"/>
          </p:nvPr>
        </p:nvSpPr>
        <p:spPr>
          <a:xfrm>
            <a:off x="3970938" y="0"/>
            <a:ext cx="3037840" cy="464820"/>
          </a:xfrm>
          <a:prstGeom prst="rect">
            <a:avLst/>
          </a:prstGeom>
          <a:noFill/>
          <a:ln>
            <a:noFill/>
          </a:ln>
        </p:spPr>
        <p:txBody>
          <a:bodyPr spcFirstLastPara="1" wrap="square" lIns="93175" tIns="46575" rIns="93175" bIns="46575" anchor="t" anchorCtr="0">
            <a:noAutofit/>
          </a:bodyPr>
          <a:lstStyle/>
          <a:p>
            <a:pPr marL="0" marR="0" lvl="0" indent="0" algn="r" rtl="0">
              <a:spcBef>
                <a:spcPts val="0"/>
              </a:spcBef>
              <a:spcAft>
                <a:spcPts val="0"/>
              </a:spcAft>
              <a:buNone/>
            </a:pPr>
            <a:r>
              <a:rPr lang="en-US" sz="1200">
                <a:solidFill>
                  <a:schemeClr val="dk1"/>
                </a:solidFill>
                <a:latin typeface="Calibri"/>
                <a:ea typeface="Calibri"/>
                <a:cs typeface="Calibri"/>
                <a:sym typeface="Calibri"/>
              </a:rPr>
              <a:t>November 15 - 16 2017</a:t>
            </a:r>
            <a:endParaRPr sz="1200">
              <a:solidFill>
                <a:schemeClr val="dk1"/>
              </a:solidFill>
              <a:latin typeface="Calibri"/>
              <a:ea typeface="Calibri"/>
              <a:cs typeface="Calibri"/>
              <a:sym typeface="Calibri"/>
            </a:endParaRPr>
          </a:p>
        </p:txBody>
      </p:sp>
      <p:sp>
        <p:nvSpPr>
          <p:cNvPr id="1002" name="Google Shape;1002;p80:notes"/>
          <p:cNvSpPr txBox="1">
            <a:spLocks noGrp="1"/>
          </p:cNvSpPr>
          <p:nvPr>
            <p:ph type="sldNum" idx="12"/>
          </p:nvPr>
        </p:nvSpPr>
        <p:spPr>
          <a:xfrm>
            <a:off x="3970938" y="8829967"/>
            <a:ext cx="3037840" cy="464820"/>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52</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5993600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5"/>
        <p:cNvGrpSpPr/>
        <p:nvPr/>
      </p:nvGrpSpPr>
      <p:grpSpPr>
        <a:xfrm>
          <a:off x="0" y="0"/>
          <a:ext cx="0" cy="0"/>
          <a:chOff x="0" y="0"/>
          <a:chExt cx="0" cy="0"/>
        </a:xfrm>
      </p:grpSpPr>
      <p:sp>
        <p:nvSpPr>
          <p:cNvPr id="1026" name="Google Shape;1026;p84: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27" name="Google Shape;1027;p84:notes"/>
          <p:cNvSpPr txBox="1">
            <a:spLocks noGrp="1"/>
          </p:cNvSpPr>
          <p:nvPr>
            <p:ph type="body" idx="1"/>
          </p:nvPr>
        </p:nvSpPr>
        <p:spPr>
          <a:xfrm>
            <a:off x="701040" y="4415790"/>
            <a:ext cx="5608320" cy="4183380"/>
          </a:xfrm>
          <a:prstGeom prst="rect">
            <a:avLst/>
          </a:prstGeom>
          <a:noFill/>
          <a:ln>
            <a:noFill/>
          </a:ln>
        </p:spPr>
        <p:txBody>
          <a:bodyPr spcFirstLastPara="1" wrap="square" lIns="93175" tIns="46575" rIns="93175" bIns="46575" anchor="t" anchorCtr="0">
            <a:noAutofit/>
          </a:bodyPr>
          <a:lstStyle/>
          <a:p>
            <a:pPr marL="0" marR="0" lvl="0" indent="0" algn="l" rtl="0">
              <a:lnSpc>
                <a:spcPct val="40000"/>
              </a:lnSpc>
              <a:spcBef>
                <a:spcPts val="0"/>
              </a:spcBef>
              <a:spcAft>
                <a:spcPts val="0"/>
              </a:spcAft>
              <a:buNone/>
            </a:pPr>
            <a:r>
              <a:rPr lang="en-US" sz="1020" b="1" i="1" u="none" strike="noStrike" cap="none" dirty="0">
                <a:solidFill>
                  <a:schemeClr val="dk1"/>
                </a:solidFill>
                <a:latin typeface="Arial"/>
                <a:ea typeface="Arial"/>
                <a:cs typeface="Arial"/>
                <a:sym typeface="Arial"/>
              </a:rPr>
              <a:t>Key Ideas:  </a:t>
            </a:r>
            <a:r>
              <a:rPr lang="en-US" sz="1020" b="0" i="0" u="none" strike="noStrike" cap="none" dirty="0">
                <a:solidFill>
                  <a:schemeClr val="dk1"/>
                </a:solidFill>
                <a:latin typeface="Arial"/>
                <a:ea typeface="Arial"/>
                <a:cs typeface="Arial"/>
                <a:sym typeface="Arial"/>
              </a:rPr>
              <a:t>Resilience is the ability to recover from trauma. Although nothing can entirely wipe out the effects of trauma, research has shown that there are certain factors in a youth’s life that can promote resilience (note: each box of the wheel will come up individually as you click through): </a:t>
            </a:r>
            <a:endParaRPr sz="1020" b="0" i="0" u="none" strike="noStrike" cap="none" dirty="0">
              <a:solidFill>
                <a:schemeClr val="dk1"/>
              </a:solidFill>
              <a:latin typeface="Arial"/>
              <a:ea typeface="Arial"/>
              <a:cs typeface="Arial"/>
              <a:sym typeface="Arial"/>
            </a:endParaRPr>
          </a:p>
          <a:p>
            <a:pPr marL="0" marR="0" lvl="0" indent="0" algn="l" rtl="0">
              <a:lnSpc>
                <a:spcPct val="40000"/>
              </a:lnSpc>
              <a:spcBef>
                <a:spcPts val="1254"/>
              </a:spcBef>
              <a:spcAft>
                <a:spcPts val="0"/>
              </a:spcAft>
              <a:buNone/>
            </a:pPr>
            <a:endParaRPr sz="1020" b="0" i="0" u="none" strike="noStrike" cap="none" dirty="0">
              <a:solidFill>
                <a:schemeClr val="dk1"/>
              </a:solidFill>
              <a:latin typeface="Arial"/>
              <a:ea typeface="Arial"/>
              <a:cs typeface="Arial"/>
              <a:sym typeface="Arial"/>
            </a:endParaRPr>
          </a:p>
          <a:p>
            <a:pPr marL="228600" marR="0" lvl="0" indent="-228600" algn="l" rtl="0">
              <a:lnSpc>
                <a:spcPct val="40000"/>
              </a:lnSpc>
              <a:spcBef>
                <a:spcPts val="1254"/>
              </a:spcBef>
              <a:spcAft>
                <a:spcPts val="0"/>
              </a:spcAft>
              <a:buClr>
                <a:schemeClr val="dk1"/>
              </a:buClr>
              <a:buSzPts val="1020"/>
              <a:buFont typeface="Calibri"/>
              <a:buAutoNum type="arabicPeriod"/>
            </a:pPr>
            <a:r>
              <a:rPr lang="en-US" sz="1020" b="1" i="1" u="none" strike="noStrike" cap="none" dirty="0">
                <a:solidFill>
                  <a:schemeClr val="dk1"/>
                </a:solidFill>
                <a:latin typeface="Arial"/>
                <a:ea typeface="Arial"/>
                <a:cs typeface="Arial"/>
                <a:sym typeface="Arial"/>
              </a:rPr>
              <a:t>Family and/or community support </a:t>
            </a:r>
            <a:r>
              <a:rPr lang="en-US" sz="1020" b="0" i="0" u="none" strike="noStrike" cap="none" dirty="0">
                <a:solidFill>
                  <a:schemeClr val="dk1"/>
                </a:solidFill>
                <a:latin typeface="Arial"/>
                <a:ea typeface="Arial"/>
                <a:cs typeface="Arial"/>
                <a:sym typeface="Arial"/>
              </a:rPr>
              <a:t>can help youth better cope with trauma and provide them ongoing support when they leave your facility. You can help youth to identify family, community members, or organizations who can support and nurture them while in care. </a:t>
            </a:r>
            <a:endParaRPr dirty="0"/>
          </a:p>
          <a:p>
            <a:pPr marL="228600" marR="0" lvl="0" indent="-228600" algn="l" rtl="0">
              <a:lnSpc>
                <a:spcPct val="40000"/>
              </a:lnSpc>
              <a:spcBef>
                <a:spcPts val="1254"/>
              </a:spcBef>
              <a:spcAft>
                <a:spcPts val="0"/>
              </a:spcAft>
              <a:buClr>
                <a:schemeClr val="dk1"/>
              </a:buClr>
              <a:buSzPts val="1020"/>
              <a:buFont typeface="Calibri"/>
              <a:buAutoNum type="arabicPeriod"/>
            </a:pPr>
            <a:r>
              <a:rPr lang="en-US" sz="1020" b="1" i="1" u="none" strike="noStrike" cap="none" dirty="0">
                <a:solidFill>
                  <a:schemeClr val="dk1"/>
                </a:solidFill>
                <a:latin typeface="Arial"/>
                <a:ea typeface="Arial"/>
                <a:cs typeface="Arial"/>
                <a:sym typeface="Arial"/>
              </a:rPr>
              <a:t>Peer support </a:t>
            </a:r>
            <a:r>
              <a:rPr lang="en-US" sz="1020" b="0" i="0" u="none" strike="noStrike" cap="none" dirty="0">
                <a:solidFill>
                  <a:schemeClr val="dk1"/>
                </a:solidFill>
                <a:latin typeface="Arial"/>
                <a:ea typeface="Arial"/>
                <a:cs typeface="Arial"/>
                <a:sym typeface="Arial"/>
              </a:rPr>
              <a:t>for children and adolescents can be powerful. Assisting youth in identifying prosocial peers and helping them to determine how best to use friends as support is a good goal. </a:t>
            </a:r>
            <a:endParaRPr sz="1020" b="0" i="0" u="none" strike="noStrike" cap="none" dirty="0">
              <a:solidFill>
                <a:schemeClr val="dk1"/>
              </a:solidFill>
              <a:latin typeface="Arial"/>
              <a:ea typeface="Arial"/>
              <a:cs typeface="Arial"/>
              <a:sym typeface="Arial"/>
            </a:endParaRPr>
          </a:p>
          <a:p>
            <a:pPr marL="228600" marR="0" lvl="0" indent="-228600" algn="l" rtl="0">
              <a:lnSpc>
                <a:spcPct val="40000"/>
              </a:lnSpc>
              <a:spcBef>
                <a:spcPts val="1254"/>
              </a:spcBef>
              <a:spcAft>
                <a:spcPts val="0"/>
              </a:spcAft>
              <a:buClr>
                <a:schemeClr val="dk1"/>
              </a:buClr>
              <a:buSzPts val="1020"/>
              <a:buFont typeface="Calibri"/>
              <a:buAutoNum type="arabicPeriod"/>
            </a:pPr>
            <a:r>
              <a:rPr lang="en-US" sz="1020" b="1" i="1" u="none" strike="noStrike" cap="none" dirty="0">
                <a:solidFill>
                  <a:schemeClr val="dk1"/>
                </a:solidFill>
                <a:latin typeface="Arial"/>
                <a:ea typeface="Arial"/>
                <a:cs typeface="Arial"/>
                <a:sym typeface="Arial"/>
              </a:rPr>
              <a:t>Competence </a:t>
            </a:r>
            <a:r>
              <a:rPr lang="en-US" sz="1020" b="0" i="0" u="none" strike="noStrike" cap="none" dirty="0">
                <a:solidFill>
                  <a:schemeClr val="dk1"/>
                </a:solidFill>
                <a:latin typeface="Arial"/>
                <a:ea typeface="Arial"/>
                <a:cs typeface="Arial"/>
                <a:sym typeface="Arial"/>
              </a:rPr>
              <a:t>is having a suitable or sufficient skill, knowledge, or experience. You can ask youth if they have any activities or hobbies that make them feel like experts or competent and help connect them to supports that can further develop those strengths. Being competent at something can help youth overcome a feeling of worthlessness or helplessness. </a:t>
            </a:r>
            <a:endParaRPr sz="1020" b="1" i="1" u="none" strike="noStrike" cap="none" dirty="0">
              <a:solidFill>
                <a:schemeClr val="dk1"/>
              </a:solidFill>
              <a:latin typeface="Arial"/>
              <a:ea typeface="Arial"/>
              <a:cs typeface="Arial"/>
              <a:sym typeface="Arial"/>
            </a:endParaRPr>
          </a:p>
          <a:p>
            <a:pPr marL="228600" marR="0" lvl="0" indent="-228600" algn="l" rtl="0">
              <a:lnSpc>
                <a:spcPct val="40000"/>
              </a:lnSpc>
              <a:spcBef>
                <a:spcPts val="1254"/>
              </a:spcBef>
              <a:spcAft>
                <a:spcPts val="0"/>
              </a:spcAft>
              <a:buClr>
                <a:schemeClr val="dk1"/>
              </a:buClr>
              <a:buSzPts val="1020"/>
              <a:buFont typeface="Calibri"/>
              <a:buAutoNum type="arabicPeriod"/>
            </a:pPr>
            <a:r>
              <a:rPr lang="en-US" sz="1020" b="1" i="1" u="none" strike="noStrike" cap="none" dirty="0">
                <a:solidFill>
                  <a:schemeClr val="dk1"/>
                </a:solidFill>
                <a:latin typeface="Arial"/>
                <a:ea typeface="Arial"/>
                <a:cs typeface="Arial"/>
                <a:sym typeface="Arial"/>
              </a:rPr>
              <a:t>Self-efficacy </a:t>
            </a:r>
            <a:r>
              <a:rPr lang="en-US" sz="1020" b="0" i="0" u="none" strike="noStrike" cap="none" dirty="0">
                <a:solidFill>
                  <a:schemeClr val="dk1"/>
                </a:solidFill>
                <a:latin typeface="Arial"/>
                <a:ea typeface="Arial"/>
                <a:cs typeface="Arial"/>
                <a:sym typeface="Arial"/>
              </a:rPr>
              <a:t>is the belief that you can do what you need to do, deal with challenges, and handle tough times. You can help a child feel more empowered to handle situations in the environment by helping them to build coping skills that they then use with a positive outcome. </a:t>
            </a:r>
            <a:endParaRPr sz="1020" b="0" i="0" u="none" strike="noStrike" cap="none" dirty="0">
              <a:solidFill>
                <a:schemeClr val="dk1"/>
              </a:solidFill>
              <a:latin typeface="Arial"/>
              <a:ea typeface="Arial"/>
              <a:cs typeface="Arial"/>
              <a:sym typeface="Arial"/>
            </a:endParaRPr>
          </a:p>
          <a:p>
            <a:pPr marL="228600" marR="0" lvl="0" indent="-228600" algn="l" rtl="0">
              <a:lnSpc>
                <a:spcPct val="40000"/>
              </a:lnSpc>
              <a:spcBef>
                <a:spcPts val="1254"/>
              </a:spcBef>
              <a:spcAft>
                <a:spcPts val="0"/>
              </a:spcAft>
              <a:buClr>
                <a:schemeClr val="dk1"/>
              </a:buClr>
              <a:buSzPts val="1020"/>
              <a:buFont typeface="Calibri"/>
              <a:buAutoNum type="arabicPeriod"/>
            </a:pPr>
            <a:r>
              <a:rPr lang="en-US" sz="1020" b="0" i="0" u="none" strike="noStrike" cap="none" dirty="0">
                <a:solidFill>
                  <a:schemeClr val="dk1"/>
                </a:solidFill>
                <a:latin typeface="Arial"/>
                <a:ea typeface="Arial"/>
                <a:cs typeface="Arial"/>
                <a:sym typeface="Arial"/>
              </a:rPr>
              <a:t>When youth have </a:t>
            </a:r>
            <a:r>
              <a:rPr lang="en-US" sz="1020" b="1" i="1" u="none" strike="noStrike" cap="none" dirty="0">
                <a:solidFill>
                  <a:schemeClr val="dk1"/>
                </a:solidFill>
                <a:latin typeface="Arial"/>
                <a:ea typeface="Arial"/>
                <a:cs typeface="Arial"/>
                <a:sym typeface="Arial"/>
              </a:rPr>
              <a:t>self-esteem </a:t>
            </a:r>
            <a:r>
              <a:rPr lang="en-US" sz="1020" b="0" i="0" u="none" strike="noStrike" cap="none" dirty="0">
                <a:solidFill>
                  <a:schemeClr val="dk1"/>
                </a:solidFill>
                <a:latin typeface="Arial"/>
                <a:ea typeface="Arial"/>
                <a:cs typeface="Arial"/>
                <a:sym typeface="Arial"/>
              </a:rPr>
              <a:t>they believe they are good people and worthy of love. Feelings of self-esteem are easily destroyed by name calling, put downs, and negative generalizations that a youth comes to believe are true. You can identify and point out to youth admirable qualities, talents, good choices they make, or simply express belief in them to overcome the obstacles they face. </a:t>
            </a:r>
            <a:endParaRPr dirty="0"/>
          </a:p>
          <a:p>
            <a:pPr marL="228600" marR="0" lvl="0" indent="-228600" algn="l" rtl="0">
              <a:lnSpc>
                <a:spcPct val="40000"/>
              </a:lnSpc>
              <a:spcBef>
                <a:spcPts val="1254"/>
              </a:spcBef>
              <a:spcAft>
                <a:spcPts val="0"/>
              </a:spcAft>
              <a:buClr>
                <a:schemeClr val="dk1"/>
              </a:buClr>
              <a:buSzPts val="1020"/>
              <a:buFont typeface="Calibri"/>
              <a:buAutoNum type="arabicPeriod"/>
            </a:pPr>
            <a:r>
              <a:rPr lang="en-US" sz="1020" b="1" i="1" u="none" strike="noStrike" cap="none" dirty="0">
                <a:solidFill>
                  <a:schemeClr val="dk1"/>
                </a:solidFill>
                <a:latin typeface="Arial"/>
                <a:ea typeface="Arial"/>
                <a:cs typeface="Arial"/>
                <a:sym typeface="Arial"/>
              </a:rPr>
              <a:t>Spirituality </a:t>
            </a:r>
            <a:r>
              <a:rPr lang="en-US" sz="1020" b="0" i="0" u="none" strike="noStrike" cap="none" dirty="0">
                <a:solidFill>
                  <a:schemeClr val="dk1"/>
                </a:solidFill>
                <a:latin typeface="Arial"/>
                <a:ea typeface="Arial"/>
                <a:cs typeface="Arial"/>
                <a:sym typeface="Arial"/>
              </a:rPr>
              <a:t>and the belief in a higher power can also decrease isolation and powerlessness for youth.  This does not have to be in the form of organized religion and may not be something that is addressed in the school setting but may be a matter for community partners to address. </a:t>
            </a:r>
            <a:endParaRPr dirty="0"/>
          </a:p>
          <a:p>
            <a:pPr marL="228600" marR="0" lvl="0" indent="-228600" algn="l" rtl="0">
              <a:lnSpc>
                <a:spcPct val="40000"/>
              </a:lnSpc>
              <a:spcBef>
                <a:spcPts val="1254"/>
              </a:spcBef>
              <a:spcAft>
                <a:spcPts val="0"/>
              </a:spcAft>
              <a:buClr>
                <a:schemeClr val="dk1"/>
              </a:buClr>
              <a:buSzPts val="1020"/>
              <a:buFont typeface="Calibri"/>
              <a:buAutoNum type="arabicPeriod"/>
            </a:pPr>
            <a:r>
              <a:rPr lang="en-US" sz="1020" b="1" i="1" u="none" strike="noStrike" cap="none" dirty="0">
                <a:solidFill>
                  <a:schemeClr val="dk1"/>
                </a:solidFill>
                <a:latin typeface="Arial"/>
                <a:ea typeface="Arial"/>
                <a:cs typeface="Arial"/>
                <a:sym typeface="Arial"/>
              </a:rPr>
              <a:t>School connectedness </a:t>
            </a:r>
            <a:r>
              <a:rPr lang="en-US" sz="1020" b="0" i="0" u="none" strike="noStrike" cap="none" dirty="0">
                <a:solidFill>
                  <a:schemeClr val="dk1"/>
                </a:solidFill>
                <a:latin typeface="Arial"/>
                <a:ea typeface="Arial"/>
                <a:cs typeface="Arial"/>
                <a:sym typeface="Arial"/>
              </a:rPr>
              <a:t>has been found to be another critical component of resiliency. Even youth who experience difficult life circumstances or home lives can be resilient when they feel a part of and are embraced by a school system that is looking out for them. </a:t>
            </a:r>
            <a:endParaRPr dirty="0"/>
          </a:p>
          <a:p>
            <a:pPr marL="0" marR="0" lvl="0" indent="64770" algn="l" rtl="0">
              <a:lnSpc>
                <a:spcPct val="40000"/>
              </a:lnSpc>
              <a:spcBef>
                <a:spcPts val="1254"/>
              </a:spcBef>
              <a:spcAft>
                <a:spcPts val="0"/>
              </a:spcAft>
              <a:buClr>
                <a:schemeClr val="dk1"/>
              </a:buClr>
              <a:buSzPts val="1020"/>
              <a:buFont typeface="Arial"/>
              <a:buNone/>
            </a:pPr>
            <a:endParaRPr sz="1020" b="0" i="0" u="none" strike="noStrike" cap="none" dirty="0">
              <a:solidFill>
                <a:schemeClr val="dk1"/>
              </a:solidFill>
              <a:latin typeface="Arial"/>
              <a:ea typeface="Arial"/>
              <a:cs typeface="Arial"/>
              <a:sym typeface="Arial"/>
            </a:endParaRPr>
          </a:p>
          <a:p>
            <a:pPr marL="0" marR="0" lvl="0" indent="0" algn="r" rtl="0">
              <a:lnSpc>
                <a:spcPct val="80000"/>
              </a:lnSpc>
              <a:spcBef>
                <a:spcPts val="627"/>
              </a:spcBef>
              <a:spcAft>
                <a:spcPts val="0"/>
              </a:spcAft>
              <a:buNone/>
            </a:pPr>
            <a:r>
              <a:rPr lang="en-US" sz="1020" b="0" i="0" u="none" strike="noStrike" cap="none" dirty="0">
                <a:solidFill>
                  <a:srgbClr val="FFFF00"/>
                </a:solidFill>
                <a:latin typeface="Calibri"/>
                <a:ea typeface="Calibri"/>
                <a:cs typeface="Calibri"/>
                <a:sym typeface="Calibri"/>
              </a:rPr>
              <a:t>From: National Child Traumatic Stress Network, Juvenile Justice Treatment  Subcommittee. (2012). </a:t>
            </a:r>
            <a:r>
              <a:rPr lang="en-US" sz="1020" b="0" i="1" u="none" strike="noStrike" cap="none" dirty="0">
                <a:solidFill>
                  <a:srgbClr val="FFFF00"/>
                </a:solidFill>
                <a:latin typeface="Calibri"/>
                <a:ea typeface="Calibri"/>
                <a:cs typeface="Calibri"/>
                <a:sym typeface="Calibri"/>
              </a:rPr>
              <a:t>Think trauma: A training for staff in juvenile justice residential settings, </a:t>
            </a:r>
            <a:r>
              <a:rPr lang="en-US" sz="1020" b="0" i="0" u="none" strike="noStrike" cap="none" dirty="0">
                <a:solidFill>
                  <a:srgbClr val="FFFF00"/>
                </a:solidFill>
                <a:latin typeface="Calibri"/>
                <a:ea typeface="Calibri"/>
                <a:cs typeface="Calibri"/>
                <a:sym typeface="Calibri"/>
              </a:rPr>
              <a:t>based on </a:t>
            </a:r>
            <a:r>
              <a:rPr lang="en-US" sz="1020" b="0" i="0" u="none" strike="noStrike" cap="none" dirty="0" err="1">
                <a:solidFill>
                  <a:srgbClr val="FFFF00"/>
                </a:solidFill>
                <a:latin typeface="Calibri"/>
                <a:ea typeface="Calibri"/>
                <a:cs typeface="Calibri"/>
                <a:sym typeface="Calibri"/>
              </a:rPr>
              <a:t>Masten</a:t>
            </a:r>
            <a:r>
              <a:rPr lang="en-US" sz="1020" b="0" i="0" u="none" strike="noStrike" cap="none" dirty="0">
                <a:solidFill>
                  <a:srgbClr val="FFFF00"/>
                </a:solidFill>
                <a:latin typeface="Calibri"/>
                <a:ea typeface="Calibri"/>
                <a:cs typeface="Calibri"/>
                <a:sym typeface="Calibri"/>
              </a:rPr>
              <a:t>, A. S. (2001). Ordinary magic: Resilience processes in development. </a:t>
            </a:r>
            <a:r>
              <a:rPr lang="en-US" sz="1020" b="0" i="1" u="none" strike="noStrike" cap="none" dirty="0">
                <a:solidFill>
                  <a:srgbClr val="FFFF00"/>
                </a:solidFill>
                <a:latin typeface="Calibri"/>
                <a:ea typeface="Calibri"/>
                <a:cs typeface="Calibri"/>
                <a:sym typeface="Calibri"/>
              </a:rPr>
              <a:t>American</a:t>
            </a:r>
            <a:r>
              <a:rPr lang="en-US" sz="1020" b="0" i="0" u="none" strike="noStrike" cap="none" dirty="0">
                <a:solidFill>
                  <a:srgbClr val="FFFF00"/>
                </a:solidFill>
                <a:latin typeface="Calibri"/>
                <a:ea typeface="Calibri"/>
                <a:cs typeface="Calibri"/>
                <a:sym typeface="Calibri"/>
              </a:rPr>
              <a:t> </a:t>
            </a:r>
            <a:r>
              <a:rPr lang="en-US" sz="1020" b="0" i="1" u="none" strike="noStrike" cap="none" dirty="0">
                <a:solidFill>
                  <a:srgbClr val="FFFF00"/>
                </a:solidFill>
                <a:latin typeface="Calibri"/>
                <a:ea typeface="Calibri"/>
                <a:cs typeface="Calibri"/>
                <a:sym typeface="Calibri"/>
              </a:rPr>
              <a:t>Psychologist, 56</a:t>
            </a:r>
            <a:r>
              <a:rPr lang="en-US" sz="1020" b="0" i="0" u="none" strike="noStrike" cap="none" dirty="0">
                <a:solidFill>
                  <a:srgbClr val="FFFF00"/>
                </a:solidFill>
                <a:latin typeface="Calibri"/>
                <a:ea typeface="Calibri"/>
                <a:cs typeface="Calibri"/>
                <a:sym typeface="Calibri"/>
              </a:rPr>
              <a:t>, 227-238.</a:t>
            </a:r>
            <a:endParaRPr sz="1020" b="0" i="0" u="none" strike="noStrike" cap="none" dirty="0">
              <a:solidFill>
                <a:schemeClr val="dk1"/>
              </a:solidFill>
              <a:latin typeface="Arial"/>
              <a:ea typeface="Arial"/>
              <a:cs typeface="Arial"/>
              <a:sym typeface="Arial"/>
            </a:endParaRPr>
          </a:p>
        </p:txBody>
      </p:sp>
      <p:sp>
        <p:nvSpPr>
          <p:cNvPr id="1028" name="Google Shape;1028;p84:notes"/>
          <p:cNvSpPr txBox="1">
            <a:spLocks noGrp="1"/>
          </p:cNvSpPr>
          <p:nvPr>
            <p:ph type="sldNum" idx="12"/>
          </p:nvPr>
        </p:nvSpPr>
        <p:spPr>
          <a:xfrm>
            <a:off x="3970938" y="8829967"/>
            <a:ext cx="3037840" cy="464820"/>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54</a:t>
            </a:fld>
            <a:endParaRPr sz="1200">
              <a:solidFill>
                <a:schemeClr val="dk1"/>
              </a:solidFill>
              <a:latin typeface="Calibri"/>
              <a:ea typeface="Calibri"/>
              <a:cs typeface="Calibri"/>
              <a:sym typeface="Calibri"/>
            </a:endParaRPr>
          </a:p>
        </p:txBody>
      </p:sp>
      <p:sp>
        <p:nvSpPr>
          <p:cNvPr id="1029" name="Google Shape;1029;p84:notes"/>
          <p:cNvSpPr txBox="1">
            <a:spLocks noGrp="1"/>
          </p:cNvSpPr>
          <p:nvPr>
            <p:ph type="dt" idx="10"/>
          </p:nvPr>
        </p:nvSpPr>
        <p:spPr>
          <a:xfrm>
            <a:off x="3970938" y="0"/>
            <a:ext cx="3037840" cy="464820"/>
          </a:xfrm>
          <a:prstGeom prst="rect">
            <a:avLst/>
          </a:prstGeom>
          <a:noFill/>
          <a:ln>
            <a:noFill/>
          </a:ln>
        </p:spPr>
        <p:txBody>
          <a:bodyPr spcFirstLastPara="1" wrap="square" lIns="93175" tIns="46575" rIns="93175" bIns="46575" anchor="t" anchorCtr="0">
            <a:noAutofit/>
          </a:bodyPr>
          <a:lstStyle/>
          <a:p>
            <a:pPr marL="0" marR="0" lvl="0" indent="0" algn="r" rtl="0">
              <a:spcBef>
                <a:spcPts val="0"/>
              </a:spcBef>
              <a:spcAft>
                <a:spcPts val="0"/>
              </a:spcAft>
              <a:buNone/>
            </a:pPr>
            <a:r>
              <a:rPr lang="en-US" sz="1200">
                <a:solidFill>
                  <a:schemeClr val="dk1"/>
                </a:solidFill>
                <a:latin typeface="Calibri"/>
                <a:ea typeface="Calibri"/>
                <a:cs typeface="Calibri"/>
                <a:sym typeface="Calibri"/>
              </a:rPr>
              <a:t>November 15 - 16 2017</a:t>
            </a:r>
            <a:endParaRPr sz="1200">
              <a:solidFill>
                <a:schemeClr val="dk1"/>
              </a:solidFill>
              <a:latin typeface="Calibri"/>
              <a:ea typeface="Calibri"/>
              <a:cs typeface="Calibri"/>
              <a:sym typeface="Calibri"/>
            </a:endParaRPr>
          </a:p>
        </p:txBody>
      </p:sp>
      <p:sp>
        <p:nvSpPr>
          <p:cNvPr id="1030" name="Google Shape;1030;p84:notes"/>
          <p:cNvSpPr txBox="1">
            <a:spLocks noGrp="1"/>
          </p:cNvSpPr>
          <p:nvPr>
            <p:ph type="hdr" idx="3"/>
          </p:nvPr>
        </p:nvSpPr>
        <p:spPr>
          <a:xfrm>
            <a:off x="0" y="0"/>
            <a:ext cx="3037840" cy="464820"/>
          </a:xfrm>
          <a:prstGeom prst="rect">
            <a:avLst/>
          </a:prstGeom>
          <a:noFill/>
          <a:ln>
            <a:noFill/>
          </a:ln>
        </p:spPr>
        <p:txBody>
          <a:bodyPr spcFirstLastPara="1" wrap="square" lIns="93175" tIns="46575" rIns="93175" bIns="46575" anchor="t" anchorCtr="0">
            <a:noAutofit/>
          </a:bodyPr>
          <a:lstStyle/>
          <a:p>
            <a:pPr marL="0" marR="0" lvl="0" indent="0" algn="l" rtl="0">
              <a:spcBef>
                <a:spcPts val="0"/>
              </a:spcBef>
              <a:spcAft>
                <a:spcPts val="0"/>
              </a:spcAft>
              <a:buNone/>
            </a:pPr>
            <a:r>
              <a:rPr lang="en-US" sz="1200">
                <a:solidFill>
                  <a:schemeClr val="dk1"/>
                </a:solidFill>
                <a:latin typeface="Calibri"/>
                <a:ea typeface="Calibri"/>
                <a:cs typeface="Calibri"/>
                <a:sym typeface="Calibri"/>
              </a:rPr>
              <a:t>Trauma Informed Care for Educators Train the Trainer Learning Collaborative</a:t>
            </a:r>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7751789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1"/>
        <p:cNvGrpSpPr/>
        <p:nvPr/>
      </p:nvGrpSpPr>
      <p:grpSpPr>
        <a:xfrm>
          <a:off x="0" y="0"/>
          <a:ext cx="0" cy="0"/>
          <a:chOff x="0" y="0"/>
          <a:chExt cx="0" cy="0"/>
        </a:xfrm>
      </p:grpSpPr>
      <p:sp>
        <p:nvSpPr>
          <p:cNvPr id="1062" name="Google Shape;1062;p88: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63" name="Google Shape;1063;p88:notes"/>
          <p:cNvSpPr txBox="1">
            <a:spLocks noGrp="1"/>
          </p:cNvSpPr>
          <p:nvPr>
            <p:ph type="body" idx="1"/>
          </p:nvPr>
        </p:nvSpPr>
        <p:spPr>
          <a:xfrm>
            <a:off x="701040" y="4415790"/>
            <a:ext cx="5608320" cy="4183380"/>
          </a:xfrm>
          <a:prstGeom prst="rect">
            <a:avLst/>
          </a:prstGeom>
          <a:noFill/>
          <a:ln>
            <a:noFill/>
          </a:ln>
        </p:spPr>
        <p:txBody>
          <a:bodyPr spcFirstLastPara="1" wrap="square" lIns="93175" tIns="46575" rIns="93175" bIns="46575" anchor="t" anchorCtr="0">
            <a:noAutofit/>
          </a:bodyPr>
          <a:lstStyle/>
          <a:p>
            <a:pPr marL="0" marR="0" lvl="0" indent="0" algn="l" rtl="0">
              <a:spcBef>
                <a:spcPts val="0"/>
              </a:spcBef>
              <a:spcAft>
                <a:spcPts val="0"/>
              </a:spcAft>
              <a:buNone/>
            </a:pPr>
            <a:r>
              <a:rPr lang="en-US" sz="1200" b="1" i="1" u="none" strike="noStrike" cap="none" dirty="0">
                <a:solidFill>
                  <a:schemeClr val="dk1"/>
                </a:solidFill>
                <a:latin typeface="Calibri"/>
                <a:ea typeface="Calibri"/>
                <a:cs typeface="Calibri"/>
                <a:sym typeface="Calibri"/>
              </a:rPr>
              <a:t>Key Ideas:</a:t>
            </a:r>
            <a:endParaRPr dirty="0"/>
          </a:p>
          <a:p>
            <a:pPr marL="228600" marR="0" lvl="0" indent="-228600" algn="l" rtl="0">
              <a:spcBef>
                <a:spcPts val="0"/>
              </a:spcBef>
              <a:spcAft>
                <a:spcPts val="0"/>
              </a:spcAft>
              <a:buClr>
                <a:schemeClr val="dk1"/>
              </a:buClr>
              <a:buSzPts val="1200"/>
              <a:buFont typeface="Calibri"/>
              <a:buAutoNum type="arabicPeriod"/>
            </a:pPr>
            <a:r>
              <a:rPr lang="en-US" sz="1200" b="0" i="0" u="none" strike="noStrike" cap="none" dirty="0">
                <a:solidFill>
                  <a:schemeClr val="dk1"/>
                </a:solidFill>
                <a:latin typeface="Calibri"/>
                <a:ea typeface="Calibri"/>
                <a:cs typeface="Calibri"/>
                <a:sym typeface="Calibri"/>
              </a:rPr>
              <a:t>Educators are in a unique position to promote psychological safety and self-regulation to support resilience</a:t>
            </a:r>
            <a:endParaRPr dirty="0"/>
          </a:p>
          <a:p>
            <a:pPr marL="228600" marR="0" lvl="0" indent="-228600" algn="l" rtl="0">
              <a:spcBef>
                <a:spcPts val="0"/>
              </a:spcBef>
              <a:spcAft>
                <a:spcPts val="0"/>
              </a:spcAft>
              <a:buClr>
                <a:schemeClr val="dk1"/>
              </a:buClr>
              <a:buSzPts val="1200"/>
              <a:buFont typeface="Calibri"/>
              <a:buAutoNum type="arabicPeriod"/>
            </a:pPr>
            <a:r>
              <a:rPr lang="en-US" sz="1200" b="0" i="0" u="none" strike="noStrike" cap="none" dirty="0">
                <a:solidFill>
                  <a:schemeClr val="dk1"/>
                </a:solidFill>
                <a:latin typeface="Calibri"/>
                <a:ea typeface="Calibri"/>
                <a:cs typeface="Calibri"/>
                <a:sym typeface="Calibri"/>
              </a:rPr>
              <a:t>Three basic ways they can do so that will be discussed</a:t>
            </a:r>
            <a:endParaRPr sz="1200" b="0" i="0" u="none" strike="noStrike" cap="none" dirty="0">
              <a:solidFill>
                <a:schemeClr val="dk1"/>
              </a:solidFill>
              <a:latin typeface="Calibri"/>
              <a:ea typeface="Calibri"/>
              <a:cs typeface="Calibri"/>
              <a:sym typeface="Calibri"/>
            </a:endParaRPr>
          </a:p>
        </p:txBody>
      </p:sp>
      <p:sp>
        <p:nvSpPr>
          <p:cNvPr id="1064" name="Google Shape;1064;p88:notes"/>
          <p:cNvSpPr txBox="1">
            <a:spLocks noGrp="1"/>
          </p:cNvSpPr>
          <p:nvPr>
            <p:ph type="hdr" idx="3"/>
          </p:nvPr>
        </p:nvSpPr>
        <p:spPr>
          <a:xfrm>
            <a:off x="0" y="0"/>
            <a:ext cx="3037840" cy="464820"/>
          </a:xfrm>
          <a:prstGeom prst="rect">
            <a:avLst/>
          </a:prstGeom>
          <a:noFill/>
          <a:ln>
            <a:noFill/>
          </a:ln>
        </p:spPr>
        <p:txBody>
          <a:bodyPr spcFirstLastPara="1" wrap="square" lIns="93175" tIns="46575" rIns="93175" bIns="46575" anchor="t" anchorCtr="0">
            <a:noAutofit/>
          </a:bodyPr>
          <a:lstStyle/>
          <a:p>
            <a:pPr marL="0" marR="0" lvl="0" indent="0" algn="l" rtl="0">
              <a:spcBef>
                <a:spcPts val="0"/>
              </a:spcBef>
              <a:spcAft>
                <a:spcPts val="0"/>
              </a:spcAft>
              <a:buNone/>
            </a:pPr>
            <a:r>
              <a:rPr lang="en-US" sz="1200">
                <a:solidFill>
                  <a:schemeClr val="dk1"/>
                </a:solidFill>
                <a:latin typeface="Calibri"/>
                <a:ea typeface="Calibri"/>
                <a:cs typeface="Calibri"/>
                <a:sym typeface="Calibri"/>
              </a:rPr>
              <a:t>Trauma Informed Care for Educators Train the Trainer Learning Collaborative</a:t>
            </a:r>
            <a:endParaRPr sz="1200">
              <a:solidFill>
                <a:schemeClr val="dk1"/>
              </a:solidFill>
              <a:latin typeface="Calibri"/>
              <a:ea typeface="Calibri"/>
              <a:cs typeface="Calibri"/>
              <a:sym typeface="Calibri"/>
            </a:endParaRPr>
          </a:p>
        </p:txBody>
      </p:sp>
      <p:sp>
        <p:nvSpPr>
          <p:cNvPr id="1065" name="Google Shape;1065;p88:notes"/>
          <p:cNvSpPr txBox="1">
            <a:spLocks noGrp="1"/>
          </p:cNvSpPr>
          <p:nvPr>
            <p:ph type="dt" idx="10"/>
          </p:nvPr>
        </p:nvSpPr>
        <p:spPr>
          <a:xfrm>
            <a:off x="3970938" y="0"/>
            <a:ext cx="3037840" cy="464820"/>
          </a:xfrm>
          <a:prstGeom prst="rect">
            <a:avLst/>
          </a:prstGeom>
          <a:noFill/>
          <a:ln>
            <a:noFill/>
          </a:ln>
        </p:spPr>
        <p:txBody>
          <a:bodyPr spcFirstLastPara="1" wrap="square" lIns="93175" tIns="46575" rIns="93175" bIns="46575" anchor="t" anchorCtr="0">
            <a:noAutofit/>
          </a:bodyPr>
          <a:lstStyle/>
          <a:p>
            <a:pPr marL="0" marR="0" lvl="0" indent="0" algn="r" rtl="0">
              <a:spcBef>
                <a:spcPts val="0"/>
              </a:spcBef>
              <a:spcAft>
                <a:spcPts val="0"/>
              </a:spcAft>
              <a:buNone/>
            </a:pPr>
            <a:r>
              <a:rPr lang="en-US" sz="1200">
                <a:solidFill>
                  <a:schemeClr val="dk1"/>
                </a:solidFill>
                <a:latin typeface="Calibri"/>
                <a:ea typeface="Calibri"/>
                <a:cs typeface="Calibri"/>
                <a:sym typeface="Calibri"/>
              </a:rPr>
              <a:t>November 15 - 16 2017</a:t>
            </a:r>
            <a:endParaRPr sz="1200">
              <a:solidFill>
                <a:schemeClr val="dk1"/>
              </a:solidFill>
              <a:latin typeface="Calibri"/>
              <a:ea typeface="Calibri"/>
              <a:cs typeface="Calibri"/>
              <a:sym typeface="Calibri"/>
            </a:endParaRPr>
          </a:p>
        </p:txBody>
      </p:sp>
      <p:sp>
        <p:nvSpPr>
          <p:cNvPr id="1066" name="Google Shape;1066;p88:notes"/>
          <p:cNvSpPr txBox="1">
            <a:spLocks noGrp="1"/>
          </p:cNvSpPr>
          <p:nvPr>
            <p:ph type="sldNum" idx="12"/>
          </p:nvPr>
        </p:nvSpPr>
        <p:spPr>
          <a:xfrm>
            <a:off x="3970938" y="8829967"/>
            <a:ext cx="3037840" cy="464820"/>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57</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6451983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3"/>
        <p:cNvGrpSpPr/>
        <p:nvPr/>
      </p:nvGrpSpPr>
      <p:grpSpPr>
        <a:xfrm>
          <a:off x="0" y="0"/>
          <a:ext cx="0" cy="0"/>
          <a:chOff x="0" y="0"/>
          <a:chExt cx="0" cy="0"/>
        </a:xfrm>
      </p:grpSpPr>
      <p:sp>
        <p:nvSpPr>
          <p:cNvPr id="1054" name="Google Shape;1054;p87: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55" name="Google Shape;1055;p87:notes"/>
          <p:cNvSpPr txBox="1">
            <a:spLocks noGrp="1"/>
          </p:cNvSpPr>
          <p:nvPr>
            <p:ph type="body" idx="1"/>
          </p:nvPr>
        </p:nvSpPr>
        <p:spPr>
          <a:xfrm>
            <a:off x="701040" y="4415790"/>
            <a:ext cx="5608320" cy="4183380"/>
          </a:xfrm>
          <a:prstGeom prst="rect">
            <a:avLst/>
          </a:prstGeom>
          <a:noFill/>
          <a:ln>
            <a:noFill/>
          </a:ln>
        </p:spPr>
        <p:txBody>
          <a:bodyPr spcFirstLastPara="1" wrap="square" lIns="93175" tIns="46575" rIns="93175" bIns="46575" anchor="t" anchorCtr="0">
            <a:noAutofit/>
          </a:bodyPr>
          <a:lstStyle/>
          <a:p>
            <a:pPr marL="0" marR="0" lvl="0" indent="0" algn="l" rtl="0">
              <a:spcBef>
                <a:spcPts val="0"/>
              </a:spcBef>
              <a:spcAft>
                <a:spcPts val="0"/>
              </a:spcAft>
              <a:buNone/>
            </a:pPr>
            <a:r>
              <a:rPr lang="en-US" sz="1200" b="1" i="0" u="none" strike="noStrike" cap="none" dirty="0">
                <a:solidFill>
                  <a:schemeClr val="dk1"/>
                </a:solidFill>
                <a:latin typeface="Calibri"/>
                <a:ea typeface="Calibri"/>
                <a:cs typeface="Calibri"/>
                <a:sym typeface="Calibri"/>
              </a:rPr>
              <a:t>Section Overview:</a:t>
            </a:r>
            <a:endParaRPr dirty="0"/>
          </a:p>
          <a:p>
            <a:pPr marL="228600" marR="0" lvl="0" indent="-228600" algn="l" rtl="0">
              <a:spcBef>
                <a:spcPts val="0"/>
              </a:spcBef>
              <a:spcAft>
                <a:spcPts val="0"/>
              </a:spcAft>
              <a:buClr>
                <a:schemeClr val="dk1"/>
              </a:buClr>
              <a:buSzPts val="1200"/>
              <a:buFont typeface="Calibri"/>
              <a:buAutoNum type="arabicPeriod"/>
            </a:pPr>
            <a:r>
              <a:rPr lang="en-US" sz="1200" b="0" i="0" u="none" strike="noStrike" cap="none" dirty="0">
                <a:solidFill>
                  <a:schemeClr val="dk1"/>
                </a:solidFill>
                <a:latin typeface="Calibri"/>
                <a:ea typeface="Calibri"/>
                <a:cs typeface="Calibri"/>
                <a:sym typeface="Calibri"/>
              </a:rPr>
              <a:t>Psychological safety comes first</a:t>
            </a:r>
            <a:endParaRPr dirty="0"/>
          </a:p>
          <a:p>
            <a:pPr marL="228600" marR="0" lvl="0" indent="-228600" algn="l" rtl="0">
              <a:spcBef>
                <a:spcPts val="0"/>
              </a:spcBef>
              <a:spcAft>
                <a:spcPts val="0"/>
              </a:spcAft>
              <a:buClr>
                <a:schemeClr val="dk1"/>
              </a:buClr>
              <a:buSzPts val="1200"/>
              <a:buFont typeface="Calibri"/>
              <a:buAutoNum type="arabicPeriod"/>
            </a:pPr>
            <a:r>
              <a:rPr lang="en-US" sz="1200" b="0" i="0" u="none" strike="noStrike" cap="none" dirty="0">
                <a:solidFill>
                  <a:schemeClr val="dk1"/>
                </a:solidFill>
                <a:latin typeface="Calibri"/>
                <a:ea typeface="Calibri"/>
                <a:cs typeface="Calibri"/>
                <a:sym typeface="Calibri"/>
              </a:rPr>
              <a:t>Educators are in a unique role to help create psychological safety to promote resilience</a:t>
            </a:r>
            <a:endParaRPr dirty="0"/>
          </a:p>
          <a:p>
            <a:pPr marL="228600" marR="0" lvl="0" indent="-228600" algn="l" rtl="0">
              <a:spcBef>
                <a:spcPts val="0"/>
              </a:spcBef>
              <a:spcAft>
                <a:spcPts val="0"/>
              </a:spcAft>
              <a:buClr>
                <a:schemeClr val="dk1"/>
              </a:buClr>
              <a:buSzPts val="1200"/>
              <a:buFont typeface="Calibri"/>
              <a:buAutoNum type="arabicPeriod"/>
            </a:pPr>
            <a:r>
              <a:rPr lang="en-US" sz="1200" b="0" i="0" u="none" strike="noStrike" cap="none" dirty="0">
                <a:solidFill>
                  <a:schemeClr val="dk1"/>
                </a:solidFill>
                <a:latin typeface="Calibri"/>
                <a:ea typeface="Calibri"/>
                <a:cs typeface="Calibri"/>
                <a:sym typeface="Calibri"/>
              </a:rPr>
              <a:t>These trauma informed approaches are similar to Social-Emotional Learning practices</a:t>
            </a:r>
            <a:endParaRPr dirty="0"/>
          </a:p>
          <a:p>
            <a:pPr marL="228600" marR="0" lvl="0" indent="-228600" algn="l" rtl="0">
              <a:spcBef>
                <a:spcPts val="0"/>
              </a:spcBef>
              <a:spcAft>
                <a:spcPts val="0"/>
              </a:spcAft>
              <a:buClr>
                <a:schemeClr val="dk1"/>
              </a:buClr>
              <a:buSzPts val="1200"/>
              <a:buFont typeface="Calibri"/>
              <a:buAutoNum type="arabicPeriod"/>
            </a:pPr>
            <a:r>
              <a:rPr lang="en-US" sz="1200" b="0" i="0" u="none" strike="noStrike" cap="none" dirty="0">
                <a:solidFill>
                  <a:schemeClr val="dk1"/>
                </a:solidFill>
                <a:latin typeface="Calibri"/>
                <a:ea typeface="Calibri"/>
                <a:cs typeface="Calibri"/>
                <a:sym typeface="Calibri"/>
              </a:rPr>
              <a:t>Safety messages are a good practice for educators to infuse into their way of interacting with students</a:t>
            </a:r>
            <a:endParaRPr dirty="0"/>
          </a:p>
          <a:p>
            <a:pPr marL="0" marR="0" lvl="0" indent="0" algn="l" rtl="0">
              <a:spcBef>
                <a:spcPts val="0"/>
              </a:spcBef>
              <a:spcAft>
                <a:spcPts val="0"/>
              </a:spcAft>
              <a:buNone/>
            </a:pPr>
            <a:endParaRPr sz="1200" b="0" i="0" u="none" strike="noStrike" cap="none" dirty="0">
              <a:solidFill>
                <a:schemeClr val="dk1"/>
              </a:solidFill>
              <a:latin typeface="Calibri"/>
              <a:ea typeface="Calibri"/>
              <a:cs typeface="Calibri"/>
              <a:sym typeface="Calibri"/>
            </a:endParaRPr>
          </a:p>
        </p:txBody>
      </p:sp>
      <p:sp>
        <p:nvSpPr>
          <p:cNvPr id="1056" name="Google Shape;1056;p87:notes"/>
          <p:cNvSpPr txBox="1">
            <a:spLocks noGrp="1"/>
          </p:cNvSpPr>
          <p:nvPr>
            <p:ph type="sldNum" idx="12"/>
          </p:nvPr>
        </p:nvSpPr>
        <p:spPr>
          <a:xfrm>
            <a:off x="3970938" y="8829967"/>
            <a:ext cx="3037840" cy="464820"/>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58</a:t>
            </a:fld>
            <a:endParaRPr sz="1200">
              <a:solidFill>
                <a:schemeClr val="dk1"/>
              </a:solidFill>
              <a:latin typeface="Calibri"/>
              <a:ea typeface="Calibri"/>
              <a:cs typeface="Calibri"/>
              <a:sym typeface="Calibri"/>
            </a:endParaRPr>
          </a:p>
        </p:txBody>
      </p:sp>
      <p:sp>
        <p:nvSpPr>
          <p:cNvPr id="1057" name="Google Shape;1057;p87:notes"/>
          <p:cNvSpPr txBox="1">
            <a:spLocks noGrp="1"/>
          </p:cNvSpPr>
          <p:nvPr>
            <p:ph type="dt" idx="10"/>
          </p:nvPr>
        </p:nvSpPr>
        <p:spPr>
          <a:xfrm>
            <a:off x="3970938" y="0"/>
            <a:ext cx="3037840" cy="464820"/>
          </a:xfrm>
          <a:prstGeom prst="rect">
            <a:avLst/>
          </a:prstGeom>
          <a:noFill/>
          <a:ln>
            <a:noFill/>
          </a:ln>
        </p:spPr>
        <p:txBody>
          <a:bodyPr spcFirstLastPara="1" wrap="square" lIns="93175" tIns="46575" rIns="93175" bIns="46575" anchor="t" anchorCtr="0">
            <a:noAutofit/>
          </a:bodyPr>
          <a:lstStyle/>
          <a:p>
            <a:pPr marL="0" marR="0" lvl="0" indent="0" algn="r" rtl="0">
              <a:spcBef>
                <a:spcPts val="0"/>
              </a:spcBef>
              <a:spcAft>
                <a:spcPts val="0"/>
              </a:spcAft>
              <a:buNone/>
            </a:pPr>
            <a:r>
              <a:rPr lang="en-US" sz="1200">
                <a:solidFill>
                  <a:schemeClr val="dk1"/>
                </a:solidFill>
                <a:latin typeface="Calibri"/>
                <a:ea typeface="Calibri"/>
                <a:cs typeface="Calibri"/>
                <a:sym typeface="Calibri"/>
              </a:rPr>
              <a:t>November 15 - 16 2017</a:t>
            </a:r>
            <a:endParaRPr sz="1200">
              <a:solidFill>
                <a:schemeClr val="dk1"/>
              </a:solidFill>
              <a:latin typeface="Calibri"/>
              <a:ea typeface="Calibri"/>
              <a:cs typeface="Calibri"/>
              <a:sym typeface="Calibri"/>
            </a:endParaRPr>
          </a:p>
        </p:txBody>
      </p:sp>
      <p:sp>
        <p:nvSpPr>
          <p:cNvPr id="1058" name="Google Shape;1058;p87:notes"/>
          <p:cNvSpPr txBox="1">
            <a:spLocks noGrp="1"/>
          </p:cNvSpPr>
          <p:nvPr>
            <p:ph type="hdr" idx="3"/>
          </p:nvPr>
        </p:nvSpPr>
        <p:spPr>
          <a:xfrm>
            <a:off x="0" y="0"/>
            <a:ext cx="3037840" cy="464820"/>
          </a:xfrm>
          <a:prstGeom prst="rect">
            <a:avLst/>
          </a:prstGeom>
          <a:noFill/>
          <a:ln>
            <a:noFill/>
          </a:ln>
        </p:spPr>
        <p:txBody>
          <a:bodyPr spcFirstLastPara="1" wrap="square" lIns="93175" tIns="46575" rIns="93175" bIns="46575" anchor="t" anchorCtr="0">
            <a:noAutofit/>
          </a:bodyPr>
          <a:lstStyle/>
          <a:p>
            <a:pPr marL="0" marR="0" lvl="0" indent="0" algn="l" rtl="0">
              <a:spcBef>
                <a:spcPts val="0"/>
              </a:spcBef>
              <a:spcAft>
                <a:spcPts val="0"/>
              </a:spcAft>
              <a:buNone/>
            </a:pPr>
            <a:r>
              <a:rPr lang="en-US" sz="1200">
                <a:solidFill>
                  <a:schemeClr val="dk1"/>
                </a:solidFill>
                <a:latin typeface="Calibri"/>
                <a:ea typeface="Calibri"/>
                <a:cs typeface="Calibri"/>
                <a:sym typeface="Calibri"/>
              </a:rPr>
              <a:t>Trauma Informed Care for Educators Train the Trainer Learning Collaborative</a:t>
            </a:r>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211707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r>
              <a:rPr lang="en-US" smtClean="0"/>
              <a:t>Trauma Informed Care for Educators          Train the Trainer 2018-2019</a:t>
            </a:r>
            <a:endParaRPr lang="en-US" dirty="0"/>
          </a:p>
        </p:txBody>
      </p:sp>
      <p:sp>
        <p:nvSpPr>
          <p:cNvPr id="5" name="Slide Number Placeholder 4"/>
          <p:cNvSpPr>
            <a:spLocks noGrp="1"/>
          </p:cNvSpPr>
          <p:nvPr>
            <p:ph type="sldNum" sz="quarter" idx="11"/>
          </p:nvPr>
        </p:nvSpPr>
        <p:spPr/>
        <p:txBody>
          <a:bodyPr/>
          <a:lstStyle/>
          <a:p>
            <a:fld id="{63364B93-563F-40A9-9E14-9AA80973311E}" type="slidenum">
              <a:rPr lang="en-US" smtClean="0"/>
              <a:pPr/>
              <a:t>59</a:t>
            </a:fld>
            <a:endParaRPr lang="en-US" dirty="0"/>
          </a:p>
        </p:txBody>
      </p:sp>
    </p:spTree>
    <p:extLst>
      <p:ext uri="{BB962C8B-B14F-4D97-AF65-F5344CB8AC3E}">
        <p14:creationId xmlns:p14="http://schemas.microsoft.com/office/powerpoint/2010/main" val="36344011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8350912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Slide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165913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5671000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808740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6601920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Tree>
    <p:extLst>
      <p:ext uri="{BB962C8B-B14F-4D97-AF65-F5344CB8AC3E}">
        <p14:creationId xmlns:p14="http://schemas.microsoft.com/office/powerpoint/2010/main" val="13637557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972434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Tree>
    <p:extLst>
      <p:ext uri="{BB962C8B-B14F-4D97-AF65-F5344CB8AC3E}">
        <p14:creationId xmlns:p14="http://schemas.microsoft.com/office/powerpoint/2010/main" val="31297123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41241358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7785101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641888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5874925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OverTx" preserve="1">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8229600" cy="218598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3938588"/>
            <a:ext cx="8229600" cy="218757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1701098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9958525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610600" cy="1143000"/>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914400" y="1600200"/>
            <a:ext cx="3619500" cy="41910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86300" y="1600200"/>
            <a:ext cx="3619500" cy="41910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359254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30026147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obj" preserve="1">
  <p:cSld name="Slide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1601047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0930056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3053725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594680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Tree>
    <p:extLst>
      <p:ext uri="{BB962C8B-B14F-4D97-AF65-F5344CB8AC3E}">
        <p14:creationId xmlns:p14="http://schemas.microsoft.com/office/powerpoint/2010/main" val="17268890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58250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Tree>
    <p:extLst>
      <p:ext uri="{BB962C8B-B14F-4D97-AF65-F5344CB8AC3E}">
        <p14:creationId xmlns:p14="http://schemas.microsoft.com/office/powerpoint/2010/main" val="257524848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9593771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05502237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043122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19871736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objOverTx" preserve="1">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8229600" cy="218598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3938588"/>
            <a:ext cx="8229600" cy="218757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08095011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48120469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5613" y="273050"/>
            <a:ext cx="8226425" cy="1143000"/>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5613" y="1598613"/>
            <a:ext cx="4037012" cy="4497387"/>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5025" y="1598613"/>
            <a:ext cx="4037013" cy="21717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5025" y="3922713"/>
            <a:ext cx="4037013" cy="2173287"/>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5613" y="6242050"/>
            <a:ext cx="2130425" cy="474663"/>
          </a:xfrm>
          <a:prstGeom prst="rect">
            <a:avLst/>
          </a:prstGeom>
        </p:spPr>
        <p:txBody>
          <a:bodyPr vert="horz" wrap="square" lIns="91440" tIns="45720" rIns="91440" bIns="45720" numCol="1" anchor="t" anchorCtr="0" compatLnSpc="1">
            <a:prstTxWarp prst="textNoShape">
              <a:avLst/>
            </a:prstTxWarp>
          </a:bodyPr>
          <a:lstStyle>
            <a:lvl1pPr eaLnBrk="1" hangingPunct="1">
              <a:defRPr sz="1800">
                <a:solidFill>
                  <a:srgbClr val="EAEAEA"/>
                </a:solidFill>
                <a:latin typeface="Arial" charset="0"/>
                <a:ea typeface="ＭＳ Ｐゴシック" pitchFamily="-108" charset="-128"/>
              </a:defRPr>
            </a:lvl1pPr>
          </a:lstStyle>
          <a:p>
            <a:pPr fontAlgn="base">
              <a:spcBef>
                <a:spcPct val="0"/>
              </a:spcBef>
              <a:spcAft>
                <a:spcPct val="0"/>
              </a:spcAft>
            </a:pPr>
            <a:endParaRPr lang="en-US" altLang="en-US" dirty="0">
              <a:cs typeface="Times New Roman" pitchFamily="-108" charset="0"/>
            </a:endParaRPr>
          </a:p>
        </p:txBody>
      </p:sp>
      <p:sp>
        <p:nvSpPr>
          <p:cNvPr id="7" name="Footer Placeholder 6"/>
          <p:cNvSpPr>
            <a:spLocks noGrp="1"/>
          </p:cNvSpPr>
          <p:nvPr>
            <p:ph type="ftr" sz="quarter" idx="11"/>
          </p:nvPr>
        </p:nvSpPr>
        <p:spPr>
          <a:xfrm>
            <a:off x="3124200" y="6242050"/>
            <a:ext cx="2895600" cy="474663"/>
          </a:xfrm>
          <a:prstGeom prst="rect">
            <a:avLst/>
          </a:prstGeom>
        </p:spPr>
        <p:txBody>
          <a:bodyPr vert="horz" wrap="square" lIns="91440" tIns="45720" rIns="91440" bIns="45720" numCol="1" anchor="t" anchorCtr="0" compatLnSpc="1">
            <a:prstTxWarp prst="textNoShape">
              <a:avLst/>
            </a:prstTxWarp>
          </a:bodyPr>
          <a:lstStyle>
            <a:lvl1pPr eaLnBrk="1" hangingPunct="1">
              <a:defRPr sz="1800">
                <a:solidFill>
                  <a:srgbClr val="EAEAEA"/>
                </a:solidFill>
                <a:latin typeface="Arial" charset="0"/>
                <a:ea typeface="ＭＳ Ｐゴシック" pitchFamily="-108" charset="-128"/>
              </a:defRPr>
            </a:lvl1pPr>
          </a:lstStyle>
          <a:p>
            <a:pPr fontAlgn="base">
              <a:spcBef>
                <a:spcPct val="0"/>
              </a:spcBef>
              <a:spcAft>
                <a:spcPct val="0"/>
              </a:spcAft>
            </a:pPr>
            <a:endParaRPr lang="en-US" altLang="en-US" dirty="0">
              <a:cs typeface="Times New Roman" pitchFamily="-108" charset="0"/>
            </a:endParaRPr>
          </a:p>
        </p:txBody>
      </p:sp>
      <p:sp>
        <p:nvSpPr>
          <p:cNvPr id="8" name="Slide Number Placeholder 7"/>
          <p:cNvSpPr>
            <a:spLocks noGrp="1"/>
          </p:cNvSpPr>
          <p:nvPr>
            <p:ph type="sldNum" sz="quarter" idx="12"/>
          </p:nvPr>
        </p:nvSpPr>
        <p:spPr>
          <a:xfrm>
            <a:off x="6553200" y="6242050"/>
            <a:ext cx="2130425" cy="474663"/>
          </a:xfrm>
          <a:prstGeom prst="rect">
            <a:avLst/>
          </a:prstGeom>
        </p:spPr>
        <p:txBody>
          <a:bodyPr vert="horz" wrap="square" lIns="91440" tIns="45720" rIns="91440" bIns="45720" numCol="1" anchor="t" anchorCtr="0" compatLnSpc="1">
            <a:prstTxWarp prst="textNoShape">
              <a:avLst/>
            </a:prstTxWarp>
          </a:bodyPr>
          <a:lstStyle>
            <a:lvl1pPr eaLnBrk="1" hangingPunct="1">
              <a:defRPr sz="1800">
                <a:solidFill>
                  <a:srgbClr val="EAEAEA"/>
                </a:solidFill>
                <a:latin typeface="Arial" charset="0"/>
                <a:ea typeface="ＭＳ Ｐゴシック" pitchFamily="-108" charset="-128"/>
              </a:defRPr>
            </a:lvl1pPr>
          </a:lstStyle>
          <a:p>
            <a:pPr fontAlgn="base">
              <a:spcBef>
                <a:spcPct val="0"/>
              </a:spcBef>
              <a:spcAft>
                <a:spcPct val="0"/>
              </a:spcAft>
            </a:pPr>
            <a:fld id="{9BA4ABF4-1FF6-40D1-B6DC-3B1AFD68C235}" type="slidenum">
              <a:rPr lang="en-US" altLang="en-US">
                <a:cs typeface="Times New Roman" pitchFamily="-108" charset="0"/>
              </a:rPr>
              <a:pPr fontAlgn="base">
                <a:spcBef>
                  <a:spcPct val="0"/>
                </a:spcBef>
                <a:spcAft>
                  <a:spcPct val="0"/>
                </a:spcAft>
              </a:pPr>
              <a:t>‹#›</a:t>
            </a:fld>
            <a:endParaRPr lang="en-US" altLang="en-US" dirty="0">
              <a:cs typeface="Times New Roman" pitchFamily="-108" charset="0"/>
            </a:endParaRPr>
          </a:p>
        </p:txBody>
      </p:sp>
    </p:spTree>
    <p:extLst>
      <p:ext uri="{BB962C8B-B14F-4D97-AF65-F5344CB8AC3E}">
        <p14:creationId xmlns:p14="http://schemas.microsoft.com/office/powerpoint/2010/main" val="296461989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9126346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7"/>
          <p:cNvSpPr>
            <a:spLocks noGrp="1" noChangeArrowheads="1"/>
          </p:cNvSpPr>
          <p:nvPr>
            <p:ph type="dt" sz="half" idx="10"/>
          </p:nvPr>
        </p:nvSpPr>
        <p:spPr>
          <a:xfrm>
            <a:off x="685800" y="6248400"/>
            <a:ext cx="1905000" cy="457200"/>
          </a:xfrm>
          <a:prstGeom prst="rect">
            <a:avLst/>
          </a:prstGeom>
          <a:extLst/>
        </p:spPr>
        <p:txBody>
          <a:bodyPr vert="horz" wrap="square" lIns="91440" tIns="45720" rIns="91440" bIns="45720" numCol="1" anchor="t" anchorCtr="0" compatLnSpc="1">
            <a:prstTxWarp prst="textNoShape">
              <a:avLst/>
            </a:prstTxWarp>
          </a:bodyPr>
          <a:lstStyle>
            <a:lvl1pPr>
              <a:defRPr sz="1800">
                <a:solidFill>
                  <a:srgbClr val="FFFFFF"/>
                </a:solidFill>
                <a:latin typeface="Arial" charset="0"/>
              </a:defRPr>
            </a:lvl1pPr>
          </a:lstStyle>
          <a:p>
            <a:pPr eaLnBrk="0" fontAlgn="base" hangingPunct="0">
              <a:spcBef>
                <a:spcPct val="0"/>
              </a:spcBef>
              <a:spcAft>
                <a:spcPct val="0"/>
              </a:spcAft>
            </a:pPr>
            <a:endParaRPr lang="en-US" altLang="en-US" dirty="0">
              <a:cs typeface="Times New Roman" pitchFamily="-108" charset="0"/>
            </a:endParaRPr>
          </a:p>
        </p:txBody>
      </p:sp>
      <p:sp>
        <p:nvSpPr>
          <p:cNvPr id="6" name="Rectangle 8"/>
          <p:cNvSpPr>
            <a:spLocks noGrp="1" noChangeArrowheads="1"/>
          </p:cNvSpPr>
          <p:nvPr>
            <p:ph type="ftr" sz="quarter" idx="11"/>
          </p:nvPr>
        </p:nvSpPr>
        <p:spPr>
          <a:xfrm>
            <a:off x="3124200" y="6248400"/>
            <a:ext cx="2895600" cy="457200"/>
          </a:xfrm>
          <a:prstGeom prst="rect">
            <a:avLst/>
          </a:prstGeom>
          <a:extLst/>
        </p:spPr>
        <p:txBody>
          <a:bodyPr vert="horz" wrap="square" lIns="91440" tIns="45720" rIns="91440" bIns="45720" numCol="1" anchor="t" anchorCtr="0" compatLnSpc="1">
            <a:prstTxWarp prst="textNoShape">
              <a:avLst/>
            </a:prstTxWarp>
          </a:bodyPr>
          <a:lstStyle>
            <a:lvl1pPr>
              <a:defRPr sz="1800">
                <a:solidFill>
                  <a:srgbClr val="FFFFFF"/>
                </a:solidFill>
                <a:latin typeface="Arial" charset="0"/>
              </a:defRPr>
            </a:lvl1pPr>
          </a:lstStyle>
          <a:p>
            <a:pPr eaLnBrk="0" fontAlgn="base" hangingPunct="0">
              <a:spcBef>
                <a:spcPct val="0"/>
              </a:spcBef>
              <a:spcAft>
                <a:spcPct val="0"/>
              </a:spcAft>
            </a:pPr>
            <a:endParaRPr lang="en-US" altLang="en-US" dirty="0">
              <a:cs typeface="Times New Roman" pitchFamily="-108" charset="0"/>
            </a:endParaRPr>
          </a:p>
        </p:txBody>
      </p:sp>
      <p:sp>
        <p:nvSpPr>
          <p:cNvPr id="7" name="Rectangle 9"/>
          <p:cNvSpPr>
            <a:spLocks noGrp="1" noChangeArrowheads="1"/>
          </p:cNvSpPr>
          <p:nvPr>
            <p:ph type="sldNum" sz="quarter" idx="12"/>
          </p:nvPr>
        </p:nvSpPr>
        <p:spPr>
          <a:xfrm>
            <a:off x="6553200" y="6248400"/>
            <a:ext cx="1905000" cy="457200"/>
          </a:xfrm>
          <a:prstGeom prst="rect">
            <a:avLst/>
          </a:prstGeom>
          <a:extLst/>
        </p:spPr>
        <p:txBody>
          <a:bodyPr vert="horz" wrap="square" lIns="91440" tIns="45720" rIns="91440" bIns="45720" numCol="1" anchor="t" anchorCtr="0" compatLnSpc="1">
            <a:prstTxWarp prst="textNoShape">
              <a:avLst/>
            </a:prstTxWarp>
          </a:bodyPr>
          <a:lstStyle>
            <a:lvl1pPr>
              <a:defRPr sz="1800">
                <a:solidFill>
                  <a:srgbClr val="FFFFFF"/>
                </a:solidFill>
                <a:latin typeface="Arial" charset="0"/>
              </a:defRPr>
            </a:lvl1pPr>
          </a:lstStyle>
          <a:p>
            <a:pPr eaLnBrk="0" fontAlgn="base" hangingPunct="0">
              <a:spcBef>
                <a:spcPct val="0"/>
              </a:spcBef>
              <a:spcAft>
                <a:spcPct val="0"/>
              </a:spcAft>
            </a:pPr>
            <a:fld id="{833F8AFE-C791-4E06-9D48-C613D91865E7}" type="slidenum">
              <a:rPr lang="en-US" altLang="en-US">
                <a:cs typeface="Times New Roman" pitchFamily="-108" charset="0"/>
              </a:rPr>
              <a:pPr eaLnBrk="0" fontAlgn="base" hangingPunct="0">
                <a:spcBef>
                  <a:spcPct val="0"/>
                </a:spcBef>
                <a:spcAft>
                  <a:spcPct val="0"/>
                </a:spcAft>
              </a:pPr>
              <a:t>‹#›</a:t>
            </a:fld>
            <a:endParaRPr lang="en-US" altLang="en-US" dirty="0">
              <a:cs typeface="Times New Roman" pitchFamily="-108" charset="0"/>
            </a:endParaRPr>
          </a:p>
        </p:txBody>
      </p:sp>
    </p:spTree>
    <p:extLst>
      <p:ext uri="{BB962C8B-B14F-4D97-AF65-F5344CB8AC3E}">
        <p14:creationId xmlns:p14="http://schemas.microsoft.com/office/powerpoint/2010/main" val="398250381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sp>
        <p:nvSpPr>
          <p:cNvPr id="3077" name="Rectangle 5"/>
          <p:cNvSpPr>
            <a:spLocks noGrp="1" noChangeArrowheads="1"/>
          </p:cNvSpPr>
          <p:nvPr>
            <p:ph type="ctrTitle" sz="quarter"/>
          </p:nvPr>
        </p:nvSpPr>
        <p:spPr>
          <a:xfrm>
            <a:off x="1293813" y="762000"/>
            <a:ext cx="7772400" cy="1143000"/>
          </a:xfrm>
          <a:prstGeom prst="rect">
            <a:avLst/>
          </a:prstGeom>
        </p:spPr>
        <p:txBody>
          <a:bodyPr anchor="b"/>
          <a:lstStyle>
            <a:lvl1pPr>
              <a:defRPr/>
            </a:lvl1pPr>
          </a:lstStyle>
          <a:p>
            <a:pPr lvl="0"/>
            <a:r>
              <a:rPr lang="en-US" noProof="0" smtClean="0"/>
              <a:t>Click to edit Master title style</a:t>
            </a:r>
          </a:p>
        </p:txBody>
      </p:sp>
      <p:sp>
        <p:nvSpPr>
          <p:cNvPr id="3078" name="Rectangle 6"/>
          <p:cNvSpPr>
            <a:spLocks noGrp="1" noChangeArrowheads="1"/>
          </p:cNvSpPr>
          <p:nvPr>
            <p:ph type="subTitle" sz="quarter" idx="1"/>
          </p:nvPr>
        </p:nvSpPr>
        <p:spPr>
          <a:xfrm>
            <a:off x="685800" y="3429000"/>
            <a:ext cx="6400800" cy="1752600"/>
          </a:xfrm>
          <a:prstGeom prst="rect">
            <a:avLst/>
          </a:prstGeom>
        </p:spPr>
        <p:txBody>
          <a:bodyPr lIns="92075" tIns="46038" rIns="92075" bIns="46038" anchor="ctr"/>
          <a:lstStyle>
            <a:lvl1pPr marL="0" indent="0" algn="ctr">
              <a:buFont typeface="Wingdings" pitchFamily="2" charset="2"/>
              <a:buNone/>
              <a:defRPr/>
            </a:lvl1pPr>
          </a:lstStyle>
          <a:p>
            <a:pPr lvl="0"/>
            <a:r>
              <a:rPr lang="en-US" noProof="0" smtClean="0"/>
              <a:t>Click to edit Master subtitle style</a:t>
            </a:r>
          </a:p>
        </p:txBody>
      </p:sp>
      <p:sp>
        <p:nvSpPr>
          <p:cNvPr id="4" name="Rectangle 7"/>
          <p:cNvSpPr>
            <a:spLocks noGrp="1" noChangeArrowheads="1"/>
          </p:cNvSpPr>
          <p:nvPr>
            <p:ph type="dt" sz="quarter" idx="10"/>
          </p:nvPr>
        </p:nvSpPr>
        <p:spPr>
          <a:xfrm>
            <a:off x="685800" y="6248400"/>
            <a:ext cx="1905000" cy="457200"/>
          </a:xfrm>
          <a:prstGeom prst="rect">
            <a:avLst/>
          </a:prstGeom>
          <a:extLst/>
        </p:spPr>
        <p:txBody>
          <a:bodyPr vert="horz" wrap="square" lIns="91440" tIns="45720" rIns="91440" bIns="45720" numCol="1" anchor="t" anchorCtr="0" compatLnSpc="1">
            <a:prstTxWarp prst="textNoShape">
              <a:avLst/>
            </a:prstTxWarp>
          </a:bodyPr>
          <a:lstStyle>
            <a:lvl1pPr>
              <a:defRPr sz="1800">
                <a:solidFill>
                  <a:srgbClr val="FFFFFF"/>
                </a:solidFill>
                <a:latin typeface="Arial" charset="0"/>
              </a:defRPr>
            </a:lvl1pPr>
          </a:lstStyle>
          <a:p>
            <a:pPr eaLnBrk="0" fontAlgn="base" hangingPunct="0">
              <a:spcBef>
                <a:spcPct val="0"/>
              </a:spcBef>
              <a:spcAft>
                <a:spcPct val="0"/>
              </a:spcAft>
            </a:pPr>
            <a:endParaRPr lang="en-US" altLang="en-US" dirty="0">
              <a:cs typeface="Times New Roman" pitchFamily="-108" charset="0"/>
            </a:endParaRPr>
          </a:p>
        </p:txBody>
      </p:sp>
      <p:sp>
        <p:nvSpPr>
          <p:cNvPr id="5" name="Rectangle 8"/>
          <p:cNvSpPr>
            <a:spLocks noGrp="1" noChangeArrowheads="1"/>
          </p:cNvSpPr>
          <p:nvPr>
            <p:ph type="ftr" sz="quarter" idx="11"/>
          </p:nvPr>
        </p:nvSpPr>
        <p:spPr>
          <a:xfrm>
            <a:off x="3124200" y="6248400"/>
            <a:ext cx="2895600" cy="457200"/>
          </a:xfrm>
          <a:prstGeom prst="rect">
            <a:avLst/>
          </a:prstGeom>
          <a:extLst/>
        </p:spPr>
        <p:txBody>
          <a:bodyPr vert="horz" wrap="square" lIns="91440" tIns="45720" rIns="91440" bIns="45720" numCol="1" anchor="t" anchorCtr="0" compatLnSpc="1">
            <a:prstTxWarp prst="textNoShape">
              <a:avLst/>
            </a:prstTxWarp>
          </a:bodyPr>
          <a:lstStyle>
            <a:lvl1pPr>
              <a:defRPr sz="1800">
                <a:solidFill>
                  <a:srgbClr val="FFFFFF"/>
                </a:solidFill>
                <a:latin typeface="Arial" charset="0"/>
              </a:defRPr>
            </a:lvl1pPr>
          </a:lstStyle>
          <a:p>
            <a:pPr eaLnBrk="0" fontAlgn="base" hangingPunct="0">
              <a:spcBef>
                <a:spcPct val="0"/>
              </a:spcBef>
              <a:spcAft>
                <a:spcPct val="0"/>
              </a:spcAft>
            </a:pPr>
            <a:endParaRPr lang="en-US" altLang="en-US" dirty="0">
              <a:cs typeface="Times New Roman" pitchFamily="-108" charset="0"/>
            </a:endParaRPr>
          </a:p>
        </p:txBody>
      </p:sp>
      <p:sp>
        <p:nvSpPr>
          <p:cNvPr id="6" name="Rectangle 9"/>
          <p:cNvSpPr>
            <a:spLocks noGrp="1" noChangeArrowheads="1"/>
          </p:cNvSpPr>
          <p:nvPr>
            <p:ph type="sldNum" sz="quarter" idx="12"/>
          </p:nvPr>
        </p:nvSpPr>
        <p:spPr>
          <a:xfrm>
            <a:off x="6553200" y="6248400"/>
            <a:ext cx="1905000" cy="457200"/>
          </a:xfrm>
          <a:prstGeom prst="rect">
            <a:avLst/>
          </a:prstGeom>
          <a:extLst/>
        </p:spPr>
        <p:txBody>
          <a:bodyPr vert="horz" wrap="square" lIns="91440" tIns="45720" rIns="91440" bIns="45720" numCol="1" anchor="t" anchorCtr="0" compatLnSpc="1">
            <a:prstTxWarp prst="textNoShape">
              <a:avLst/>
            </a:prstTxWarp>
          </a:bodyPr>
          <a:lstStyle>
            <a:lvl1pPr>
              <a:defRPr sz="1800">
                <a:solidFill>
                  <a:srgbClr val="FFFFFF"/>
                </a:solidFill>
                <a:latin typeface="Arial" charset="0"/>
              </a:defRPr>
            </a:lvl1pPr>
          </a:lstStyle>
          <a:p>
            <a:pPr eaLnBrk="0" fontAlgn="base" hangingPunct="0">
              <a:spcBef>
                <a:spcPct val="0"/>
              </a:spcBef>
              <a:spcAft>
                <a:spcPct val="0"/>
              </a:spcAft>
            </a:pPr>
            <a:fld id="{8DB57E68-70D6-4F4C-9217-6C3EE51713FF}" type="slidenum">
              <a:rPr lang="en-US" altLang="en-US">
                <a:cs typeface="Times New Roman" pitchFamily="-108" charset="0"/>
              </a:rPr>
              <a:pPr eaLnBrk="0" fontAlgn="base" hangingPunct="0">
                <a:spcBef>
                  <a:spcPct val="0"/>
                </a:spcBef>
                <a:spcAft>
                  <a:spcPct val="0"/>
                </a:spcAft>
              </a:pPr>
              <a:t>‹#›</a:t>
            </a:fld>
            <a:endParaRPr lang="en-US" altLang="en-US" dirty="0">
              <a:cs typeface="Times New Roman" pitchFamily="-108" charset="0"/>
            </a:endParaRPr>
          </a:p>
        </p:txBody>
      </p:sp>
    </p:spTree>
    <p:extLst>
      <p:ext uri="{BB962C8B-B14F-4D97-AF65-F5344CB8AC3E}">
        <p14:creationId xmlns:p14="http://schemas.microsoft.com/office/powerpoint/2010/main" val="255609836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a:prstGeom prst="rect">
            <a:avLst/>
          </a:prstGeo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685800" y="1981200"/>
            <a:ext cx="3810000" cy="4114800"/>
          </a:xfrm>
          <a:prstGeom prst="rect">
            <a:avLst/>
          </a:prstGeom>
        </p:spPr>
        <p:txBody>
          <a:bodyPr/>
          <a:lstStyle/>
          <a:p>
            <a:pPr lvl="0"/>
            <a:r>
              <a:rPr lang="en-US" noProof="0" dirty="0" smtClean="0"/>
              <a:t>Click icon to add clip art</a:t>
            </a:r>
          </a:p>
        </p:txBody>
      </p:sp>
      <p:sp>
        <p:nvSpPr>
          <p:cNvPr id="4" name="Text Placeholder 3"/>
          <p:cNvSpPr>
            <a:spLocks noGrp="1"/>
          </p:cNvSpPr>
          <p:nvPr>
            <p:ph type="body" sz="half" idx="2"/>
          </p:nvPr>
        </p:nvSpPr>
        <p:spPr>
          <a:xfrm>
            <a:off x="4648200" y="1981200"/>
            <a:ext cx="3810000" cy="41148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7"/>
          <p:cNvSpPr>
            <a:spLocks noGrp="1" noChangeArrowheads="1"/>
          </p:cNvSpPr>
          <p:nvPr>
            <p:ph type="dt" sz="half" idx="10"/>
          </p:nvPr>
        </p:nvSpPr>
        <p:spPr>
          <a:xfrm>
            <a:off x="685800" y="6248400"/>
            <a:ext cx="1905000" cy="457200"/>
          </a:xfrm>
          <a:prstGeom prst="rect">
            <a:avLst/>
          </a:prstGeom>
          <a:extLst/>
        </p:spPr>
        <p:txBody>
          <a:bodyPr vert="horz" wrap="square" lIns="91440" tIns="45720" rIns="91440" bIns="45720" numCol="1" anchor="t" anchorCtr="0" compatLnSpc="1">
            <a:prstTxWarp prst="textNoShape">
              <a:avLst/>
            </a:prstTxWarp>
          </a:bodyPr>
          <a:lstStyle>
            <a:lvl1pPr>
              <a:defRPr sz="1800">
                <a:solidFill>
                  <a:srgbClr val="FFFFFF"/>
                </a:solidFill>
                <a:latin typeface="Arial" charset="0"/>
              </a:defRPr>
            </a:lvl1pPr>
          </a:lstStyle>
          <a:p>
            <a:pPr eaLnBrk="0" fontAlgn="base" hangingPunct="0">
              <a:spcBef>
                <a:spcPct val="0"/>
              </a:spcBef>
              <a:spcAft>
                <a:spcPct val="0"/>
              </a:spcAft>
            </a:pPr>
            <a:endParaRPr lang="en-US" altLang="en-US" dirty="0">
              <a:cs typeface="Times New Roman" pitchFamily="-108" charset="0"/>
            </a:endParaRPr>
          </a:p>
        </p:txBody>
      </p:sp>
      <p:sp>
        <p:nvSpPr>
          <p:cNvPr id="6" name="Rectangle 8"/>
          <p:cNvSpPr>
            <a:spLocks noGrp="1" noChangeArrowheads="1"/>
          </p:cNvSpPr>
          <p:nvPr>
            <p:ph type="ftr" sz="quarter" idx="11"/>
          </p:nvPr>
        </p:nvSpPr>
        <p:spPr>
          <a:xfrm>
            <a:off x="3124200" y="6248400"/>
            <a:ext cx="2895600" cy="457200"/>
          </a:xfrm>
          <a:prstGeom prst="rect">
            <a:avLst/>
          </a:prstGeom>
          <a:extLst/>
        </p:spPr>
        <p:txBody>
          <a:bodyPr vert="horz" wrap="square" lIns="91440" tIns="45720" rIns="91440" bIns="45720" numCol="1" anchor="t" anchorCtr="0" compatLnSpc="1">
            <a:prstTxWarp prst="textNoShape">
              <a:avLst/>
            </a:prstTxWarp>
          </a:bodyPr>
          <a:lstStyle>
            <a:lvl1pPr>
              <a:defRPr sz="1800">
                <a:solidFill>
                  <a:srgbClr val="FFFFFF"/>
                </a:solidFill>
                <a:latin typeface="Arial" charset="0"/>
              </a:defRPr>
            </a:lvl1pPr>
          </a:lstStyle>
          <a:p>
            <a:pPr eaLnBrk="0" fontAlgn="base" hangingPunct="0">
              <a:spcBef>
                <a:spcPct val="0"/>
              </a:spcBef>
              <a:spcAft>
                <a:spcPct val="0"/>
              </a:spcAft>
            </a:pPr>
            <a:endParaRPr lang="en-US" altLang="en-US" dirty="0">
              <a:cs typeface="Times New Roman" pitchFamily="-108" charset="0"/>
            </a:endParaRPr>
          </a:p>
        </p:txBody>
      </p:sp>
      <p:sp>
        <p:nvSpPr>
          <p:cNvPr id="7" name="Rectangle 9"/>
          <p:cNvSpPr>
            <a:spLocks noGrp="1" noChangeArrowheads="1"/>
          </p:cNvSpPr>
          <p:nvPr>
            <p:ph type="sldNum" sz="quarter" idx="12"/>
          </p:nvPr>
        </p:nvSpPr>
        <p:spPr>
          <a:xfrm>
            <a:off x="6553200" y="6248400"/>
            <a:ext cx="1905000" cy="457200"/>
          </a:xfrm>
          <a:prstGeom prst="rect">
            <a:avLst/>
          </a:prstGeom>
          <a:extLst/>
        </p:spPr>
        <p:txBody>
          <a:bodyPr vert="horz" wrap="square" lIns="91440" tIns="45720" rIns="91440" bIns="45720" numCol="1" anchor="t" anchorCtr="0" compatLnSpc="1">
            <a:prstTxWarp prst="textNoShape">
              <a:avLst/>
            </a:prstTxWarp>
          </a:bodyPr>
          <a:lstStyle>
            <a:lvl1pPr>
              <a:defRPr sz="1800">
                <a:solidFill>
                  <a:srgbClr val="FFFFFF"/>
                </a:solidFill>
                <a:latin typeface="Arial" charset="0"/>
              </a:defRPr>
            </a:lvl1pPr>
          </a:lstStyle>
          <a:p>
            <a:pPr eaLnBrk="0" fontAlgn="base" hangingPunct="0">
              <a:spcBef>
                <a:spcPct val="0"/>
              </a:spcBef>
              <a:spcAft>
                <a:spcPct val="0"/>
              </a:spcAft>
            </a:pPr>
            <a:fld id="{FE2C9580-385A-4F31-8B03-6EBB07129AA5}" type="slidenum">
              <a:rPr lang="en-US" altLang="en-US">
                <a:cs typeface="Times New Roman" pitchFamily="-108" charset="0"/>
              </a:rPr>
              <a:pPr eaLnBrk="0" fontAlgn="base" hangingPunct="0">
                <a:spcBef>
                  <a:spcPct val="0"/>
                </a:spcBef>
                <a:spcAft>
                  <a:spcPct val="0"/>
                </a:spcAft>
              </a:pPr>
              <a:t>‹#›</a:t>
            </a:fld>
            <a:endParaRPr lang="en-US" altLang="en-US" dirty="0">
              <a:cs typeface="Times New Roman" pitchFamily="-108" charset="0"/>
            </a:endParaRPr>
          </a:p>
        </p:txBody>
      </p:sp>
    </p:spTree>
    <p:extLst>
      <p:ext uri="{BB962C8B-B14F-4D97-AF65-F5344CB8AC3E}">
        <p14:creationId xmlns:p14="http://schemas.microsoft.com/office/powerpoint/2010/main" val="158001564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a:prstGeom prst="rect">
            <a:avLst/>
          </a:prstGeom>
        </p:spPr>
        <p:txBody>
          <a:bodyPr/>
          <a:lstStyle/>
          <a:p>
            <a:r>
              <a:rPr lang="en-US" smtClean="0"/>
              <a:t>Click to edit Master title style</a:t>
            </a:r>
            <a:endParaRPr lang="en-US"/>
          </a:p>
        </p:txBody>
      </p:sp>
      <p:sp>
        <p:nvSpPr>
          <p:cNvPr id="3" name="Rectangle 7"/>
          <p:cNvSpPr>
            <a:spLocks noGrp="1" noChangeArrowheads="1"/>
          </p:cNvSpPr>
          <p:nvPr>
            <p:ph type="dt" sz="half" idx="10"/>
          </p:nvPr>
        </p:nvSpPr>
        <p:spPr>
          <a:xfrm>
            <a:off x="685800" y="6248400"/>
            <a:ext cx="1905000" cy="457200"/>
          </a:xfrm>
          <a:prstGeom prst="rect">
            <a:avLst/>
          </a:prstGeom>
          <a:extLst/>
        </p:spPr>
        <p:txBody>
          <a:bodyPr vert="horz" wrap="square" lIns="91440" tIns="45720" rIns="91440" bIns="45720" numCol="1" anchor="t" anchorCtr="0" compatLnSpc="1">
            <a:prstTxWarp prst="textNoShape">
              <a:avLst/>
            </a:prstTxWarp>
          </a:bodyPr>
          <a:lstStyle>
            <a:lvl1pPr>
              <a:defRPr sz="1800">
                <a:solidFill>
                  <a:srgbClr val="FFFFFF"/>
                </a:solidFill>
                <a:latin typeface="Arial" charset="0"/>
              </a:defRPr>
            </a:lvl1pPr>
          </a:lstStyle>
          <a:p>
            <a:pPr eaLnBrk="0" fontAlgn="base" hangingPunct="0">
              <a:spcBef>
                <a:spcPct val="0"/>
              </a:spcBef>
              <a:spcAft>
                <a:spcPct val="0"/>
              </a:spcAft>
            </a:pPr>
            <a:endParaRPr lang="en-US" altLang="en-US" dirty="0">
              <a:cs typeface="Times New Roman" pitchFamily="-108" charset="0"/>
            </a:endParaRPr>
          </a:p>
        </p:txBody>
      </p:sp>
      <p:sp>
        <p:nvSpPr>
          <p:cNvPr id="4" name="Rectangle 8"/>
          <p:cNvSpPr>
            <a:spLocks noGrp="1" noChangeArrowheads="1"/>
          </p:cNvSpPr>
          <p:nvPr>
            <p:ph type="ftr" sz="quarter" idx="11"/>
          </p:nvPr>
        </p:nvSpPr>
        <p:spPr>
          <a:xfrm>
            <a:off x="3124200" y="6248400"/>
            <a:ext cx="2895600" cy="457200"/>
          </a:xfrm>
          <a:prstGeom prst="rect">
            <a:avLst/>
          </a:prstGeom>
          <a:extLst/>
        </p:spPr>
        <p:txBody>
          <a:bodyPr vert="horz" wrap="square" lIns="91440" tIns="45720" rIns="91440" bIns="45720" numCol="1" anchor="t" anchorCtr="0" compatLnSpc="1">
            <a:prstTxWarp prst="textNoShape">
              <a:avLst/>
            </a:prstTxWarp>
          </a:bodyPr>
          <a:lstStyle>
            <a:lvl1pPr>
              <a:defRPr sz="1800">
                <a:solidFill>
                  <a:srgbClr val="FFFFFF"/>
                </a:solidFill>
                <a:latin typeface="Arial" charset="0"/>
              </a:defRPr>
            </a:lvl1pPr>
          </a:lstStyle>
          <a:p>
            <a:pPr eaLnBrk="0" fontAlgn="base" hangingPunct="0">
              <a:spcBef>
                <a:spcPct val="0"/>
              </a:spcBef>
              <a:spcAft>
                <a:spcPct val="0"/>
              </a:spcAft>
            </a:pPr>
            <a:endParaRPr lang="en-US" altLang="en-US" dirty="0">
              <a:cs typeface="Times New Roman" pitchFamily="-108" charset="0"/>
            </a:endParaRPr>
          </a:p>
        </p:txBody>
      </p:sp>
      <p:sp>
        <p:nvSpPr>
          <p:cNvPr id="5" name="Rectangle 9"/>
          <p:cNvSpPr>
            <a:spLocks noGrp="1" noChangeArrowheads="1"/>
          </p:cNvSpPr>
          <p:nvPr>
            <p:ph type="sldNum" sz="quarter" idx="12"/>
          </p:nvPr>
        </p:nvSpPr>
        <p:spPr>
          <a:xfrm>
            <a:off x="6553200" y="6248400"/>
            <a:ext cx="1905000" cy="457200"/>
          </a:xfrm>
          <a:prstGeom prst="rect">
            <a:avLst/>
          </a:prstGeom>
          <a:extLst/>
        </p:spPr>
        <p:txBody>
          <a:bodyPr vert="horz" wrap="square" lIns="91440" tIns="45720" rIns="91440" bIns="45720" numCol="1" anchor="t" anchorCtr="0" compatLnSpc="1">
            <a:prstTxWarp prst="textNoShape">
              <a:avLst/>
            </a:prstTxWarp>
          </a:bodyPr>
          <a:lstStyle>
            <a:lvl1pPr>
              <a:defRPr sz="1800">
                <a:solidFill>
                  <a:srgbClr val="FFFFFF"/>
                </a:solidFill>
                <a:latin typeface="Arial" charset="0"/>
              </a:defRPr>
            </a:lvl1pPr>
          </a:lstStyle>
          <a:p>
            <a:pPr eaLnBrk="0" fontAlgn="base" hangingPunct="0">
              <a:spcBef>
                <a:spcPct val="0"/>
              </a:spcBef>
              <a:spcAft>
                <a:spcPct val="0"/>
              </a:spcAft>
            </a:pPr>
            <a:fld id="{DA23E908-0C2D-48D9-B039-CB7DD979C1DE}" type="slidenum">
              <a:rPr lang="en-US" altLang="en-US">
                <a:cs typeface="Times New Roman" pitchFamily="-108" charset="0"/>
              </a:rPr>
              <a:pPr eaLnBrk="0" fontAlgn="base" hangingPunct="0">
                <a:spcBef>
                  <a:spcPct val="0"/>
                </a:spcBef>
                <a:spcAft>
                  <a:spcPct val="0"/>
                </a:spcAft>
              </a:pPr>
              <a:t>‹#›</a:t>
            </a:fld>
            <a:endParaRPr lang="en-US" altLang="en-US" dirty="0">
              <a:cs typeface="Times New Roman" pitchFamily="-108" charset="0"/>
            </a:endParaRPr>
          </a:p>
        </p:txBody>
      </p:sp>
    </p:spTree>
    <p:extLst>
      <p:ext uri="{BB962C8B-B14F-4D97-AF65-F5344CB8AC3E}">
        <p14:creationId xmlns:p14="http://schemas.microsoft.com/office/powerpoint/2010/main" val="174103274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8229600" cy="218598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3938588"/>
            <a:ext cx="8229600" cy="218757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29675026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oundRect">
            <a:avLst>
              <a:gd name="adj" fmla="val 21667"/>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2"/>
          <p:cNvSpPr>
            <a:spLocks noGrp="1" noChangeArrowheads="1"/>
          </p:cNvSpPr>
          <p:nvPr>
            <p:ph type="ftr" sz="quarter" idx="10"/>
          </p:nvPr>
        </p:nvSpPr>
        <p:spPr>
          <a:xfrm>
            <a:off x="5791200" y="6248400"/>
            <a:ext cx="2897188" cy="474663"/>
          </a:xfrm>
          <a:prstGeom prst="rect">
            <a:avLst/>
          </a:prstGeom>
        </p:spPr>
        <p:txBody>
          <a:bodyPr vert="horz" wrap="square" lIns="91440" tIns="45720" rIns="91440" bIns="45720" numCol="1" anchor="t" anchorCtr="0" compatLnSpc="1">
            <a:prstTxWarp prst="textNoShape">
              <a:avLst/>
            </a:prstTxWarp>
          </a:bodyPr>
          <a:lstStyle>
            <a:lvl1pPr>
              <a:defRPr sz="1800">
                <a:solidFill>
                  <a:srgbClr val="FFFFFF"/>
                </a:solidFill>
                <a:latin typeface="Arial" charset="0"/>
              </a:defRPr>
            </a:lvl1pPr>
          </a:lstStyle>
          <a:p>
            <a:pPr eaLnBrk="0" fontAlgn="base" hangingPunct="0">
              <a:spcBef>
                <a:spcPct val="0"/>
              </a:spcBef>
              <a:spcAft>
                <a:spcPct val="0"/>
              </a:spcAft>
            </a:pPr>
            <a:endParaRPr lang="en-US" altLang="en-US" dirty="0">
              <a:cs typeface="Times New Roman" pitchFamily="-108" charset="0"/>
            </a:endParaRPr>
          </a:p>
        </p:txBody>
      </p:sp>
      <p:sp>
        <p:nvSpPr>
          <p:cNvPr id="8" name="Rectangle 13"/>
          <p:cNvSpPr>
            <a:spLocks noGrp="1" noChangeArrowheads="1"/>
          </p:cNvSpPr>
          <p:nvPr>
            <p:ph type="sldNum" sz="quarter" idx="11"/>
          </p:nvPr>
        </p:nvSpPr>
        <p:spPr>
          <a:xfrm>
            <a:off x="84138" y="6242050"/>
            <a:ext cx="587375" cy="488950"/>
          </a:xfrm>
          <a:prstGeom prst="rect">
            <a:avLst/>
          </a:prstGeom>
        </p:spPr>
        <p:txBody>
          <a:bodyPr vert="horz" wrap="square" lIns="91440" tIns="45720" rIns="91440" bIns="45720" numCol="1" anchor="t" anchorCtr="0" compatLnSpc="1">
            <a:prstTxWarp prst="textNoShape">
              <a:avLst/>
            </a:prstTxWarp>
          </a:bodyPr>
          <a:lstStyle>
            <a:lvl1pPr>
              <a:defRPr sz="1800">
                <a:solidFill>
                  <a:srgbClr val="FFFFFF"/>
                </a:solidFill>
                <a:latin typeface="Arial" charset="0"/>
              </a:defRPr>
            </a:lvl1pPr>
          </a:lstStyle>
          <a:p>
            <a:pPr eaLnBrk="0" fontAlgn="base" hangingPunct="0">
              <a:spcBef>
                <a:spcPct val="0"/>
              </a:spcBef>
              <a:spcAft>
                <a:spcPct val="0"/>
              </a:spcAft>
            </a:pPr>
            <a:fld id="{8FB24A9A-82A7-46AB-97EE-C04D8D271C9E}" type="slidenum">
              <a:rPr lang="en-US" altLang="en-US">
                <a:cs typeface="Times New Roman" pitchFamily="-108" charset="0"/>
              </a:rPr>
              <a:pPr eaLnBrk="0" fontAlgn="base" hangingPunct="0">
                <a:spcBef>
                  <a:spcPct val="0"/>
                </a:spcBef>
                <a:spcAft>
                  <a:spcPct val="0"/>
                </a:spcAft>
              </a:pPr>
              <a:t>‹#›</a:t>
            </a:fld>
            <a:endParaRPr lang="en-US" altLang="en-US" dirty="0">
              <a:cs typeface="Times New Roman" pitchFamily="-108" charset="0"/>
            </a:endParaRPr>
          </a:p>
        </p:txBody>
      </p:sp>
    </p:spTree>
    <p:extLst>
      <p:ext uri="{BB962C8B-B14F-4D97-AF65-F5344CB8AC3E}">
        <p14:creationId xmlns:p14="http://schemas.microsoft.com/office/powerpoint/2010/main" val="245782959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6679094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obj" preserve="1">
  <p:cSld name="Slide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4124696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84956449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6630378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7606531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Tree>
    <p:extLst>
      <p:ext uri="{BB962C8B-B14F-4D97-AF65-F5344CB8AC3E}">
        <p14:creationId xmlns:p14="http://schemas.microsoft.com/office/powerpoint/2010/main" val="33021097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4551513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Tree>
    <p:extLst>
      <p:ext uri="{BB962C8B-B14F-4D97-AF65-F5344CB8AC3E}">
        <p14:creationId xmlns:p14="http://schemas.microsoft.com/office/powerpoint/2010/main" val="95425446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50853204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46671579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55151240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76990086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objOverTx" preserve="1">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8229600" cy="218598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3938588"/>
            <a:ext cx="8229600" cy="218757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11903770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42399650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5613" y="273050"/>
            <a:ext cx="8226425" cy="1143000"/>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5613" y="1598613"/>
            <a:ext cx="4037012" cy="4497387"/>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5025" y="1598613"/>
            <a:ext cx="4037013" cy="21717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5025" y="3922713"/>
            <a:ext cx="4037013" cy="2173287"/>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5613" y="6242050"/>
            <a:ext cx="2130425" cy="474663"/>
          </a:xfrm>
          <a:prstGeom prst="rect">
            <a:avLst/>
          </a:prstGeom>
        </p:spPr>
        <p:txBody>
          <a:bodyPr vert="horz" wrap="square" lIns="91440" tIns="45720" rIns="91440" bIns="45720" numCol="1" anchor="t" anchorCtr="0" compatLnSpc="1">
            <a:prstTxWarp prst="textNoShape">
              <a:avLst/>
            </a:prstTxWarp>
          </a:bodyPr>
          <a:lstStyle>
            <a:lvl1pPr>
              <a:defRPr>
                <a:solidFill>
                  <a:srgbClr val="EAEAEA"/>
                </a:solidFill>
              </a:defRPr>
            </a:lvl1pPr>
          </a:lstStyle>
          <a:p>
            <a:pPr fontAlgn="base">
              <a:spcBef>
                <a:spcPct val="0"/>
              </a:spcBef>
              <a:spcAft>
                <a:spcPct val="0"/>
              </a:spcAft>
            </a:pPr>
            <a:endParaRPr lang="en-US" dirty="0">
              <a:ea typeface="ＭＳ Ｐゴシック" pitchFamily="34" charset="-128"/>
            </a:endParaRPr>
          </a:p>
        </p:txBody>
      </p:sp>
      <p:sp>
        <p:nvSpPr>
          <p:cNvPr id="7" name="Footer Placeholder 6"/>
          <p:cNvSpPr>
            <a:spLocks noGrp="1"/>
          </p:cNvSpPr>
          <p:nvPr>
            <p:ph type="ftr" sz="quarter" idx="11"/>
          </p:nvPr>
        </p:nvSpPr>
        <p:spPr>
          <a:xfrm>
            <a:off x="3124200" y="6242050"/>
            <a:ext cx="2895600" cy="474663"/>
          </a:xfrm>
          <a:prstGeom prst="rect">
            <a:avLst/>
          </a:prstGeom>
        </p:spPr>
        <p:txBody>
          <a:bodyPr vert="horz" wrap="square" lIns="91440" tIns="45720" rIns="91440" bIns="45720" numCol="1" anchor="t" anchorCtr="0" compatLnSpc="1">
            <a:prstTxWarp prst="textNoShape">
              <a:avLst/>
            </a:prstTxWarp>
          </a:bodyPr>
          <a:lstStyle>
            <a:lvl1pPr>
              <a:defRPr>
                <a:solidFill>
                  <a:srgbClr val="EAEAEA"/>
                </a:solidFill>
              </a:defRPr>
            </a:lvl1pPr>
          </a:lstStyle>
          <a:p>
            <a:pPr fontAlgn="base">
              <a:spcBef>
                <a:spcPct val="0"/>
              </a:spcBef>
              <a:spcAft>
                <a:spcPct val="0"/>
              </a:spcAft>
            </a:pPr>
            <a:endParaRPr lang="en-US" dirty="0">
              <a:ea typeface="ＭＳ Ｐゴシック" pitchFamily="34" charset="-128"/>
            </a:endParaRPr>
          </a:p>
        </p:txBody>
      </p:sp>
      <p:sp>
        <p:nvSpPr>
          <p:cNvPr id="8" name="Slide Number Placeholder 7"/>
          <p:cNvSpPr>
            <a:spLocks noGrp="1"/>
          </p:cNvSpPr>
          <p:nvPr>
            <p:ph type="sldNum" sz="quarter" idx="12"/>
          </p:nvPr>
        </p:nvSpPr>
        <p:spPr>
          <a:xfrm>
            <a:off x="6553200" y="6242050"/>
            <a:ext cx="2130425" cy="474663"/>
          </a:xfrm>
          <a:prstGeom prst="rect">
            <a:avLst/>
          </a:prstGeom>
        </p:spPr>
        <p:txBody>
          <a:bodyPr vert="horz" wrap="square" lIns="91440" tIns="45720" rIns="91440" bIns="45720" numCol="1" anchor="t" anchorCtr="0" compatLnSpc="1">
            <a:prstTxWarp prst="textNoShape">
              <a:avLst/>
            </a:prstTxWarp>
          </a:bodyPr>
          <a:lstStyle>
            <a:lvl1pPr>
              <a:defRPr>
                <a:solidFill>
                  <a:srgbClr val="EAEAEA"/>
                </a:solidFill>
              </a:defRPr>
            </a:lvl1pPr>
          </a:lstStyle>
          <a:p>
            <a:pPr fontAlgn="base">
              <a:spcBef>
                <a:spcPct val="0"/>
              </a:spcBef>
              <a:spcAft>
                <a:spcPct val="0"/>
              </a:spcAft>
            </a:pPr>
            <a:fld id="{6EDD2C03-2A3F-40BE-A25D-219570CA9FBA}" type="slidenum">
              <a:rPr lang="en-US">
                <a:ea typeface="ＭＳ Ｐゴシック" pitchFamily="34" charset="-128"/>
              </a:rPr>
              <a:pPr fontAlgn="base">
                <a:spcBef>
                  <a:spcPct val="0"/>
                </a:spcBef>
                <a:spcAft>
                  <a:spcPct val="0"/>
                </a:spcAft>
              </a:pPr>
              <a:t>‹#›</a:t>
            </a:fld>
            <a:endParaRPr lang="en-US" dirty="0">
              <a:ea typeface="ＭＳ Ｐゴシック" pitchFamily="34" charset="-128"/>
            </a:endParaRPr>
          </a:p>
        </p:txBody>
      </p:sp>
    </p:spTree>
    <p:extLst>
      <p:ext uri="{BB962C8B-B14F-4D97-AF65-F5344CB8AC3E}">
        <p14:creationId xmlns:p14="http://schemas.microsoft.com/office/powerpoint/2010/main" val="80572463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171758365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obj" preserve="1">
  <p:cSld name="Slide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54805942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182483857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56730961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03129711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Tree>
    <p:extLst>
      <p:ext uri="{BB962C8B-B14F-4D97-AF65-F5344CB8AC3E}">
        <p14:creationId xmlns:p14="http://schemas.microsoft.com/office/powerpoint/2010/main" val="182116657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3374298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Tree>
    <p:extLst>
      <p:ext uri="{BB962C8B-B14F-4D97-AF65-F5344CB8AC3E}">
        <p14:creationId xmlns:p14="http://schemas.microsoft.com/office/powerpoint/2010/main" val="339190044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8380262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61875965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66129939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65095985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type="objOverTx" preserve="1">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8229600" cy="218598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3938588"/>
            <a:ext cx="8229600" cy="218757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15537871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28620419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5613" y="273050"/>
            <a:ext cx="8226425" cy="1143000"/>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5613" y="1598613"/>
            <a:ext cx="4037012" cy="4497387"/>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5025" y="1598613"/>
            <a:ext cx="4037013" cy="21717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5025" y="3922713"/>
            <a:ext cx="4037013" cy="2173287"/>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5613" y="6242050"/>
            <a:ext cx="2130425" cy="474663"/>
          </a:xfrm>
          <a:prstGeom prst="rect">
            <a:avLst/>
          </a:prstGeom>
        </p:spPr>
        <p:txBody>
          <a:bodyPr vert="horz" wrap="square" lIns="91440" tIns="45720" rIns="91440" bIns="45720" numCol="1" anchor="t" anchorCtr="0" compatLnSpc="1">
            <a:prstTxWarp prst="textNoShape">
              <a:avLst/>
            </a:prstTxWarp>
          </a:bodyPr>
          <a:lstStyle>
            <a:lvl1pPr>
              <a:defRPr>
                <a:solidFill>
                  <a:srgbClr val="EAEAEA"/>
                </a:solidFill>
              </a:defRPr>
            </a:lvl1pPr>
          </a:lstStyle>
          <a:p>
            <a:pPr fontAlgn="base">
              <a:spcBef>
                <a:spcPct val="0"/>
              </a:spcBef>
              <a:spcAft>
                <a:spcPct val="0"/>
              </a:spcAft>
            </a:pPr>
            <a:endParaRPr lang="en-US" dirty="0">
              <a:ea typeface="ＭＳ Ｐゴシック" pitchFamily="34" charset="-128"/>
            </a:endParaRPr>
          </a:p>
        </p:txBody>
      </p:sp>
      <p:sp>
        <p:nvSpPr>
          <p:cNvPr id="7" name="Footer Placeholder 6"/>
          <p:cNvSpPr>
            <a:spLocks noGrp="1"/>
          </p:cNvSpPr>
          <p:nvPr>
            <p:ph type="ftr" sz="quarter" idx="11"/>
          </p:nvPr>
        </p:nvSpPr>
        <p:spPr>
          <a:xfrm>
            <a:off x="3124200" y="6242050"/>
            <a:ext cx="2895600" cy="474663"/>
          </a:xfrm>
          <a:prstGeom prst="rect">
            <a:avLst/>
          </a:prstGeom>
        </p:spPr>
        <p:txBody>
          <a:bodyPr vert="horz" wrap="square" lIns="91440" tIns="45720" rIns="91440" bIns="45720" numCol="1" anchor="t" anchorCtr="0" compatLnSpc="1">
            <a:prstTxWarp prst="textNoShape">
              <a:avLst/>
            </a:prstTxWarp>
          </a:bodyPr>
          <a:lstStyle>
            <a:lvl1pPr>
              <a:defRPr>
                <a:solidFill>
                  <a:srgbClr val="EAEAEA"/>
                </a:solidFill>
              </a:defRPr>
            </a:lvl1pPr>
          </a:lstStyle>
          <a:p>
            <a:pPr fontAlgn="base">
              <a:spcBef>
                <a:spcPct val="0"/>
              </a:spcBef>
              <a:spcAft>
                <a:spcPct val="0"/>
              </a:spcAft>
            </a:pPr>
            <a:endParaRPr lang="en-US" dirty="0">
              <a:ea typeface="ＭＳ Ｐゴシック" pitchFamily="34" charset="-128"/>
            </a:endParaRPr>
          </a:p>
        </p:txBody>
      </p:sp>
      <p:sp>
        <p:nvSpPr>
          <p:cNvPr id="8" name="Slide Number Placeholder 7"/>
          <p:cNvSpPr>
            <a:spLocks noGrp="1"/>
          </p:cNvSpPr>
          <p:nvPr>
            <p:ph type="sldNum" sz="quarter" idx="12"/>
          </p:nvPr>
        </p:nvSpPr>
        <p:spPr>
          <a:xfrm>
            <a:off x="6553200" y="6242050"/>
            <a:ext cx="2130425" cy="474663"/>
          </a:xfrm>
          <a:prstGeom prst="rect">
            <a:avLst/>
          </a:prstGeom>
        </p:spPr>
        <p:txBody>
          <a:bodyPr vert="horz" wrap="square" lIns="91440" tIns="45720" rIns="91440" bIns="45720" numCol="1" anchor="t" anchorCtr="0" compatLnSpc="1">
            <a:prstTxWarp prst="textNoShape">
              <a:avLst/>
            </a:prstTxWarp>
          </a:bodyPr>
          <a:lstStyle>
            <a:lvl1pPr>
              <a:defRPr>
                <a:solidFill>
                  <a:srgbClr val="EAEAEA"/>
                </a:solidFill>
              </a:defRPr>
            </a:lvl1pPr>
          </a:lstStyle>
          <a:p>
            <a:pPr fontAlgn="base">
              <a:spcBef>
                <a:spcPct val="0"/>
              </a:spcBef>
              <a:spcAft>
                <a:spcPct val="0"/>
              </a:spcAft>
            </a:pPr>
            <a:fld id="{6EDD2C03-2A3F-40BE-A25D-219570CA9FBA}" type="slidenum">
              <a:rPr lang="en-US">
                <a:ea typeface="ＭＳ Ｐゴシック" pitchFamily="34" charset="-128"/>
              </a:rPr>
              <a:pPr fontAlgn="base">
                <a:spcBef>
                  <a:spcPct val="0"/>
                </a:spcBef>
                <a:spcAft>
                  <a:spcPct val="0"/>
                </a:spcAft>
              </a:pPr>
              <a:t>‹#›</a:t>
            </a:fld>
            <a:endParaRPr lang="en-US" dirty="0">
              <a:ea typeface="ＭＳ Ｐゴシック" pitchFamily="34" charset="-128"/>
            </a:endParaRPr>
          </a:p>
        </p:txBody>
      </p:sp>
    </p:spTree>
    <p:extLst>
      <p:ext uri="{BB962C8B-B14F-4D97-AF65-F5344CB8AC3E}">
        <p14:creationId xmlns:p14="http://schemas.microsoft.com/office/powerpoint/2010/main" val="15677588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49334473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obj" preserve="1">
  <p:cSld name="Slide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93003492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51354464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11912112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0685943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Tree>
    <p:extLst>
      <p:ext uri="{BB962C8B-B14F-4D97-AF65-F5344CB8AC3E}">
        <p14:creationId xmlns:p14="http://schemas.microsoft.com/office/powerpoint/2010/main" val="386396198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7926666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Tree>
    <p:extLst>
      <p:ext uri="{BB962C8B-B14F-4D97-AF65-F5344CB8AC3E}">
        <p14:creationId xmlns:p14="http://schemas.microsoft.com/office/powerpoint/2010/main" val="237787579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66316321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02190137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48709089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26361144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objOverTx" preserve="1">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8229600" cy="218598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3938588"/>
            <a:ext cx="8229600" cy="218757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5049653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1101439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110285678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type="obj" preserve="1">
  <p:cSld name="Slide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06288125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288274525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46401546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65086243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Tree>
    <p:extLst>
      <p:ext uri="{BB962C8B-B14F-4D97-AF65-F5344CB8AC3E}">
        <p14:creationId xmlns:p14="http://schemas.microsoft.com/office/powerpoint/2010/main" val="10916426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649930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408570835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24513978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64944486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0242171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type="objOverTx" preserve="1">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8229600" cy="218598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3938588"/>
            <a:ext cx="8229600" cy="218757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999660843"/>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92786136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2700264-F957-41B4-A7BD-B726A6FCDEF2}" type="datetimeFigureOut">
              <a:rPr lang="en-US" smtClean="0"/>
              <a:pPr/>
              <a:t>7/7/2020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6EA91B-567B-4186-BF99-494C82CAF464}" type="slidenum">
              <a:rPr lang="en-US" altLang="en-US" smtClean="0">
                <a:solidFill>
                  <a:srgbClr val="FFFFFF"/>
                </a:solidFill>
              </a:rPr>
              <a:pPr/>
              <a:t>‹#›</a:t>
            </a:fld>
            <a:endParaRPr lang="en-US" altLang="en-US" dirty="0">
              <a:solidFill>
                <a:srgbClr val="FFFFFF"/>
              </a:solidFill>
            </a:endParaRPr>
          </a:p>
        </p:txBody>
      </p:sp>
    </p:spTree>
    <p:extLst>
      <p:ext uri="{BB962C8B-B14F-4D97-AF65-F5344CB8AC3E}">
        <p14:creationId xmlns:p14="http://schemas.microsoft.com/office/powerpoint/2010/main" val="333427486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2700264-F957-41B4-A7BD-B726A6FCDEF2}" type="datetimeFigureOut">
              <a:rPr lang="en-US" smtClean="0"/>
              <a:pPr/>
              <a:t>7/7/2020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716FBE-1321-4EC8-ADF2-270C6350CB57}" type="slidenum">
              <a:rPr lang="en-US" altLang="en-US" smtClean="0">
                <a:solidFill>
                  <a:srgbClr val="FFFFFF"/>
                </a:solidFill>
              </a:rPr>
              <a:pPr/>
              <a:t>‹#›</a:t>
            </a:fld>
            <a:endParaRPr lang="en-US" altLang="en-US" dirty="0">
              <a:solidFill>
                <a:srgbClr val="FFFFFF"/>
              </a:solidFill>
            </a:endParaRPr>
          </a:p>
        </p:txBody>
      </p:sp>
    </p:spTree>
    <p:extLst>
      <p:ext uri="{BB962C8B-B14F-4D97-AF65-F5344CB8AC3E}">
        <p14:creationId xmlns:p14="http://schemas.microsoft.com/office/powerpoint/2010/main" val="308024767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2700264-F957-41B4-A7BD-B726A6FCDEF2}" type="datetimeFigureOut">
              <a:rPr lang="en-US" smtClean="0"/>
              <a:pPr/>
              <a:t>7/7/2020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43DF49-EE44-45AA-8E56-62DD754D82B3}" type="slidenum">
              <a:rPr lang="en-US" altLang="en-US" smtClean="0">
                <a:solidFill>
                  <a:srgbClr val="FFFFFF"/>
                </a:solidFill>
              </a:rPr>
              <a:pPr/>
              <a:t>‹#›</a:t>
            </a:fld>
            <a:endParaRPr lang="en-US" altLang="en-US" dirty="0">
              <a:solidFill>
                <a:srgbClr val="FFFFFF"/>
              </a:solidFill>
            </a:endParaRPr>
          </a:p>
        </p:txBody>
      </p:sp>
    </p:spTree>
    <p:extLst>
      <p:ext uri="{BB962C8B-B14F-4D97-AF65-F5344CB8AC3E}">
        <p14:creationId xmlns:p14="http://schemas.microsoft.com/office/powerpoint/2010/main" val="185770264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2700264-F957-41B4-A7BD-B726A6FCDEF2}" type="datetimeFigureOut">
              <a:rPr lang="en-US" smtClean="0"/>
              <a:pPr/>
              <a:t>7/7/2020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BAB7BE-BC18-4FF1-A497-6A00EBC894AE}" type="slidenum">
              <a:rPr lang="en-US" altLang="en-US" smtClean="0">
                <a:solidFill>
                  <a:srgbClr val="FFFFFF"/>
                </a:solidFill>
              </a:rPr>
              <a:pPr/>
              <a:t>‹#›</a:t>
            </a:fld>
            <a:endParaRPr lang="en-US" altLang="en-US" dirty="0">
              <a:solidFill>
                <a:srgbClr val="FFFFFF"/>
              </a:solidFill>
            </a:endParaRPr>
          </a:p>
        </p:txBody>
      </p:sp>
    </p:spTree>
    <p:extLst>
      <p:ext uri="{BB962C8B-B14F-4D97-AF65-F5344CB8AC3E}">
        <p14:creationId xmlns:p14="http://schemas.microsoft.com/office/powerpoint/2010/main" val="396558714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2700264-F957-41B4-A7BD-B726A6FCDEF2}" type="datetimeFigureOut">
              <a:rPr lang="en-US" smtClean="0"/>
              <a:pPr/>
              <a:t>7/7/2020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87AF81D-7BFE-40F9-8931-9A67048A2C3A}" type="slidenum">
              <a:rPr lang="en-US" altLang="en-US" smtClean="0">
                <a:solidFill>
                  <a:srgbClr val="FFFFFF"/>
                </a:solidFill>
              </a:rPr>
              <a:pPr/>
              <a:t>‹#›</a:t>
            </a:fld>
            <a:endParaRPr lang="en-US" altLang="en-US" dirty="0">
              <a:solidFill>
                <a:srgbClr val="FFFFFF"/>
              </a:solidFill>
            </a:endParaRPr>
          </a:p>
        </p:txBody>
      </p:sp>
    </p:spTree>
    <p:extLst>
      <p:ext uri="{BB962C8B-B14F-4D97-AF65-F5344CB8AC3E}">
        <p14:creationId xmlns:p14="http://schemas.microsoft.com/office/powerpoint/2010/main" val="1536283576"/>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2700264-F957-41B4-A7BD-B726A6FCDEF2}" type="datetimeFigureOut">
              <a:rPr lang="en-US" smtClean="0"/>
              <a:pPr/>
              <a:t>7/7/2020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4BC9809-BAC5-43AD-BDC8-EF0E3B8CA33C}" type="slidenum">
              <a:rPr lang="en-US" altLang="en-US" smtClean="0">
                <a:solidFill>
                  <a:srgbClr val="FFFFFF"/>
                </a:solidFill>
              </a:rPr>
              <a:pPr/>
              <a:t>‹#›</a:t>
            </a:fld>
            <a:endParaRPr lang="en-US" altLang="en-US" dirty="0">
              <a:solidFill>
                <a:srgbClr val="FFFFFF"/>
              </a:solidFill>
            </a:endParaRPr>
          </a:p>
        </p:txBody>
      </p:sp>
    </p:spTree>
    <p:extLst>
      <p:ext uri="{BB962C8B-B14F-4D97-AF65-F5344CB8AC3E}">
        <p14:creationId xmlns:p14="http://schemas.microsoft.com/office/powerpoint/2010/main" val="309002928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700264-F957-41B4-A7BD-B726A6FCDEF2}" type="datetimeFigureOut">
              <a:rPr lang="en-US" smtClean="0"/>
              <a:pPr/>
              <a:t>7/7/2020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52D4445-6227-4B29-AF36-9FF2DE6C7652}" type="slidenum">
              <a:rPr lang="en-US" altLang="en-US" smtClean="0">
                <a:solidFill>
                  <a:srgbClr val="FFFFFF"/>
                </a:solidFill>
              </a:rPr>
              <a:pPr/>
              <a:t>‹#›</a:t>
            </a:fld>
            <a:endParaRPr lang="en-US" altLang="en-US" dirty="0">
              <a:solidFill>
                <a:srgbClr val="FFFFFF"/>
              </a:solidFill>
            </a:endParaRPr>
          </a:p>
        </p:txBody>
      </p:sp>
    </p:spTree>
    <p:extLst>
      <p:ext uri="{BB962C8B-B14F-4D97-AF65-F5344CB8AC3E}">
        <p14:creationId xmlns:p14="http://schemas.microsoft.com/office/powerpoint/2010/main" val="3837367083"/>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700264-F957-41B4-A7BD-B726A6FCDEF2}" type="datetimeFigureOut">
              <a:rPr lang="en-US" smtClean="0"/>
              <a:pPr/>
              <a:t>7/7/2020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28D303-E3D7-48E5-B72B-2589CB58E4DC}" type="slidenum">
              <a:rPr lang="en-US" altLang="en-US" smtClean="0">
                <a:solidFill>
                  <a:srgbClr val="FFFFFF"/>
                </a:solidFill>
              </a:rPr>
              <a:pPr/>
              <a:t>‹#›</a:t>
            </a:fld>
            <a:endParaRPr lang="en-US" altLang="en-US" dirty="0">
              <a:solidFill>
                <a:srgbClr val="FFFFFF"/>
              </a:solidFill>
            </a:endParaRPr>
          </a:p>
        </p:txBody>
      </p:sp>
    </p:spTree>
    <p:extLst>
      <p:ext uri="{BB962C8B-B14F-4D97-AF65-F5344CB8AC3E}">
        <p14:creationId xmlns:p14="http://schemas.microsoft.com/office/powerpoint/2010/main" val="3470978061"/>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700264-F957-41B4-A7BD-B726A6FCDEF2}" type="datetimeFigureOut">
              <a:rPr lang="en-US" smtClean="0"/>
              <a:pPr/>
              <a:t>7/7/2020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9147E6-0DB8-4209-95BD-741E2B42B3BA}" type="slidenum">
              <a:rPr lang="en-US" altLang="en-US" smtClean="0">
                <a:solidFill>
                  <a:srgbClr val="FFFFFF"/>
                </a:solidFill>
              </a:rPr>
              <a:pPr/>
              <a:t>‹#›</a:t>
            </a:fld>
            <a:endParaRPr lang="en-US" altLang="en-US" dirty="0">
              <a:solidFill>
                <a:srgbClr val="FFFFFF"/>
              </a:solidFill>
            </a:endParaRPr>
          </a:p>
        </p:txBody>
      </p:sp>
    </p:spTree>
    <p:extLst>
      <p:ext uri="{BB962C8B-B14F-4D97-AF65-F5344CB8AC3E}">
        <p14:creationId xmlns:p14="http://schemas.microsoft.com/office/powerpoint/2010/main" val="281440697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2700264-F957-41B4-A7BD-B726A6FCDEF2}" type="datetimeFigureOut">
              <a:rPr lang="en-US" smtClean="0"/>
              <a:pPr/>
              <a:t>7/7/2020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C1DC5E-7251-4F9A-9C6A-BCBC4FD1792E}" type="slidenum">
              <a:rPr lang="en-US" altLang="en-US" smtClean="0">
                <a:solidFill>
                  <a:srgbClr val="FFFFFF"/>
                </a:solidFill>
              </a:rPr>
              <a:pPr/>
              <a:t>‹#›</a:t>
            </a:fld>
            <a:endParaRPr lang="en-US" altLang="en-US" dirty="0">
              <a:solidFill>
                <a:srgbClr val="FFFFFF"/>
              </a:solidFill>
            </a:endParaRPr>
          </a:p>
        </p:txBody>
      </p:sp>
    </p:spTree>
    <p:extLst>
      <p:ext uri="{BB962C8B-B14F-4D97-AF65-F5344CB8AC3E}">
        <p14:creationId xmlns:p14="http://schemas.microsoft.com/office/powerpoint/2010/main" val="1788827672"/>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2700264-F957-41B4-A7BD-B726A6FCDEF2}" type="datetimeFigureOut">
              <a:rPr lang="en-US" smtClean="0"/>
              <a:pPr/>
              <a:t>7/7/2020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1D1AA8-DA34-4D86-B160-A3E412A2FF97}" type="slidenum">
              <a:rPr lang="en-US" altLang="en-US" smtClean="0">
                <a:solidFill>
                  <a:srgbClr val="FFFFFF"/>
                </a:solidFill>
              </a:rPr>
              <a:pPr/>
              <a:t>‹#›</a:t>
            </a:fld>
            <a:endParaRPr lang="en-US" altLang="en-US" dirty="0">
              <a:solidFill>
                <a:srgbClr val="FFFFFF"/>
              </a:solidFill>
            </a:endParaRPr>
          </a:p>
        </p:txBody>
      </p:sp>
    </p:spTree>
    <p:extLst>
      <p:ext uri="{BB962C8B-B14F-4D97-AF65-F5344CB8AC3E}">
        <p14:creationId xmlns:p14="http://schemas.microsoft.com/office/powerpoint/2010/main" val="8965343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image" Target="../media/image1.jpeg"/><Relationship Id="rId2" Type="http://schemas.openxmlformats.org/officeDocument/2006/relationships/slideLayout" Target="../slideLayouts/slideLayout17.xml"/><Relationship Id="rId16" Type="http://schemas.openxmlformats.org/officeDocument/2006/relationships/theme" Target="../theme/theme2.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33.xml"/><Relationship Id="rId7" Type="http://schemas.openxmlformats.org/officeDocument/2006/relationships/slideLayout" Target="../slideLayouts/slideLayout37.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5" Type="http://schemas.openxmlformats.org/officeDocument/2006/relationships/slideLayout" Target="../slideLayouts/slideLayout35.xml"/><Relationship Id="rId4" Type="http://schemas.openxmlformats.org/officeDocument/2006/relationships/slideLayout" Target="../slideLayouts/slideLayout34.xml"/><Relationship Id="rId9" Type="http://schemas.openxmlformats.org/officeDocument/2006/relationships/image" Target="../media/image1.jpe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slideLayout" Target="../slideLayouts/slideLayout50.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2" Type="http://schemas.openxmlformats.org/officeDocument/2006/relationships/slideLayout" Target="../slideLayouts/slideLayout39.xml"/><Relationship Id="rId16" Type="http://schemas.openxmlformats.org/officeDocument/2006/relationships/theme" Target="../theme/theme4.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5" Type="http://schemas.openxmlformats.org/officeDocument/2006/relationships/slideLayout" Target="../slideLayouts/slideLayout5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slideLayout" Target="../slideLayouts/slideLayout5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0.xml"/><Relationship Id="rId13" Type="http://schemas.openxmlformats.org/officeDocument/2006/relationships/slideLayout" Target="../slideLayouts/slideLayout65.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slideLayout" Target="../slideLayouts/slideLayout64.xml"/><Relationship Id="rId17" Type="http://schemas.openxmlformats.org/officeDocument/2006/relationships/image" Target="../media/image1.jpeg"/><Relationship Id="rId2" Type="http://schemas.openxmlformats.org/officeDocument/2006/relationships/slideLayout" Target="../slideLayouts/slideLayout54.xml"/><Relationship Id="rId16" Type="http://schemas.openxmlformats.org/officeDocument/2006/relationships/theme" Target="../theme/theme5.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5" Type="http://schemas.openxmlformats.org/officeDocument/2006/relationships/slideLayout" Target="../slideLayouts/slideLayout67.xml"/><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 Id="rId14" Type="http://schemas.openxmlformats.org/officeDocument/2006/relationships/slideLayout" Target="../slideLayouts/slideLayout6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slideLayout" Target="../slideLayouts/slideLayout80.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slideLayout" Target="../slideLayouts/slideLayout79.xml"/><Relationship Id="rId2" Type="http://schemas.openxmlformats.org/officeDocument/2006/relationships/slideLayout" Target="../slideLayouts/slideLayout69.xml"/><Relationship Id="rId16" Type="http://schemas.openxmlformats.org/officeDocument/2006/relationships/image" Target="../media/image1.jpeg"/><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5" Type="http://schemas.openxmlformats.org/officeDocument/2006/relationships/theme" Target="../theme/theme6.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 Id="rId14" Type="http://schemas.openxmlformats.org/officeDocument/2006/relationships/slideLayout" Target="../slideLayouts/slideLayout81.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9.xml"/><Relationship Id="rId13" Type="http://schemas.openxmlformats.org/officeDocument/2006/relationships/slideLayout" Target="../slideLayouts/slideLayout94.xml"/><Relationship Id="rId3" Type="http://schemas.openxmlformats.org/officeDocument/2006/relationships/slideLayout" Target="../slideLayouts/slideLayout84.xml"/><Relationship Id="rId7" Type="http://schemas.openxmlformats.org/officeDocument/2006/relationships/slideLayout" Target="../slideLayouts/slideLayout88.xml"/><Relationship Id="rId12" Type="http://schemas.openxmlformats.org/officeDocument/2006/relationships/slideLayout" Target="../slideLayouts/slideLayout93.xml"/><Relationship Id="rId2" Type="http://schemas.openxmlformats.org/officeDocument/2006/relationships/slideLayout" Target="../slideLayouts/slideLayout83.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slideLayout" Target="../slideLayouts/slideLayout92.xml"/><Relationship Id="rId5" Type="http://schemas.openxmlformats.org/officeDocument/2006/relationships/slideLayout" Target="../slideLayouts/slideLayout86.xml"/><Relationship Id="rId15" Type="http://schemas.openxmlformats.org/officeDocument/2006/relationships/image" Target="../media/image1.jpeg"/><Relationship Id="rId10" Type="http://schemas.openxmlformats.org/officeDocument/2006/relationships/slideLayout" Target="../slideLayouts/slideLayout91.xml"/><Relationship Id="rId4" Type="http://schemas.openxmlformats.org/officeDocument/2006/relationships/slideLayout" Target="../slideLayouts/slideLayout85.xml"/><Relationship Id="rId9" Type="http://schemas.openxmlformats.org/officeDocument/2006/relationships/slideLayout" Target="../slideLayouts/slideLayout90.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02.xml"/><Relationship Id="rId3" Type="http://schemas.openxmlformats.org/officeDocument/2006/relationships/slideLayout" Target="../slideLayouts/slideLayout97.xml"/><Relationship Id="rId7" Type="http://schemas.openxmlformats.org/officeDocument/2006/relationships/slideLayout" Target="../slideLayouts/slideLayout101.xml"/><Relationship Id="rId12" Type="http://schemas.openxmlformats.org/officeDocument/2006/relationships/theme" Target="../theme/theme8.xml"/><Relationship Id="rId2" Type="http://schemas.openxmlformats.org/officeDocument/2006/relationships/slideLayout" Target="../slideLayouts/slideLayout96.xml"/><Relationship Id="rId1" Type="http://schemas.openxmlformats.org/officeDocument/2006/relationships/slideLayout" Target="../slideLayouts/slideLayout95.xml"/><Relationship Id="rId6" Type="http://schemas.openxmlformats.org/officeDocument/2006/relationships/slideLayout" Target="../slideLayouts/slideLayout100.xml"/><Relationship Id="rId11" Type="http://schemas.openxmlformats.org/officeDocument/2006/relationships/slideLayout" Target="../slideLayouts/slideLayout105.xml"/><Relationship Id="rId5" Type="http://schemas.openxmlformats.org/officeDocument/2006/relationships/slideLayout" Target="../slideLayouts/slideLayout99.xml"/><Relationship Id="rId10" Type="http://schemas.openxmlformats.org/officeDocument/2006/relationships/slideLayout" Target="../slideLayouts/slideLayout104.xml"/><Relationship Id="rId4" Type="http://schemas.openxmlformats.org/officeDocument/2006/relationships/slideLayout" Target="../slideLayouts/slideLayout98.xml"/><Relationship Id="rId9" Type="http://schemas.openxmlformats.org/officeDocument/2006/relationships/slideLayout" Target="../slideLayouts/slideLayout10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0066CC">
            <a:alpha val="87000"/>
          </a:srgbClr>
        </a:solidFill>
        <a:effectLst/>
      </p:bgPr>
    </p:bg>
    <p:spTree>
      <p:nvGrpSpPr>
        <p:cNvPr id="1" name=""/>
        <p:cNvGrpSpPr/>
        <p:nvPr/>
      </p:nvGrpSpPr>
      <p:grpSpPr>
        <a:xfrm>
          <a:off x="0" y="0"/>
          <a:ext cx="0" cy="0"/>
          <a:chOff x="0" y="0"/>
          <a:chExt cx="0" cy="0"/>
        </a:xfrm>
      </p:grpSpPr>
      <p:grpSp>
        <p:nvGrpSpPr>
          <p:cNvPr id="70658" name="Group 2"/>
          <p:cNvGrpSpPr>
            <a:grpSpLocks noChangeAspect="1"/>
          </p:cNvGrpSpPr>
          <p:nvPr/>
        </p:nvGrpSpPr>
        <p:grpSpPr bwMode="auto">
          <a:xfrm>
            <a:off x="-4763" y="6096000"/>
            <a:ext cx="9148763" cy="766763"/>
            <a:chOff x="-3" y="4096"/>
            <a:chExt cx="6051" cy="515"/>
          </a:xfrm>
        </p:grpSpPr>
        <p:grpSp>
          <p:nvGrpSpPr>
            <p:cNvPr id="70659" name="Group 4"/>
            <p:cNvGrpSpPr>
              <a:grpSpLocks noChangeAspect="1"/>
            </p:cNvGrpSpPr>
            <p:nvPr/>
          </p:nvGrpSpPr>
          <p:grpSpPr bwMode="auto">
            <a:xfrm>
              <a:off x="2159" y="4096"/>
              <a:ext cx="3889" cy="512"/>
              <a:chOff x="2056" y="3840"/>
              <a:chExt cx="1112" cy="480"/>
            </a:xfrm>
          </p:grpSpPr>
          <p:sp>
            <p:nvSpPr>
              <p:cNvPr id="6149" name="Rectangle 5"/>
              <p:cNvSpPr>
                <a:spLocks noChangeAspect="1" noChangeArrowheads="1"/>
              </p:cNvSpPr>
              <p:nvPr userDrawn="1"/>
            </p:nvSpPr>
            <p:spPr bwMode="auto">
              <a:xfrm>
                <a:off x="2056" y="3840"/>
                <a:ext cx="1112" cy="240"/>
              </a:xfrm>
              <a:prstGeom prst="rect">
                <a:avLst/>
              </a:prstGeom>
              <a:gradFill rotWithShape="0">
                <a:gsLst>
                  <a:gs pos="0">
                    <a:srgbClr val="FFFFFF"/>
                  </a:gs>
                  <a:gs pos="100000">
                    <a:srgbClr val="F8E82F"/>
                  </a:gs>
                </a:gsLst>
                <a:lin ang="0" scaled="1"/>
              </a:gradFill>
              <a:ln>
                <a:noFill/>
              </a:ln>
              <a:extLst/>
            </p:spPr>
            <p:txBody>
              <a:bodyPr wrap="none" lIns="86493" tIns="43247" rIns="86493" bIns="43247" anchor="ctr"/>
              <a:lstStyle>
                <a:lvl1pPr defTabSz="865188">
                  <a:defRPr sz="2400">
                    <a:solidFill>
                      <a:schemeClr val="tx1"/>
                    </a:solidFill>
                    <a:latin typeface="Times New Roman" pitchFamily="-108" charset="0"/>
                    <a:cs typeface="Times New Roman" pitchFamily="-108" charset="0"/>
                  </a:defRPr>
                </a:lvl1pPr>
                <a:lvl2pPr marL="37931725" indent="-37474525" defTabSz="865188">
                  <a:defRPr sz="2400">
                    <a:solidFill>
                      <a:schemeClr val="tx1"/>
                    </a:solidFill>
                    <a:latin typeface="Times New Roman" pitchFamily="-108" charset="0"/>
                    <a:cs typeface="Times New Roman" pitchFamily="-108" charset="0"/>
                  </a:defRPr>
                </a:lvl2pPr>
                <a:lvl3pPr>
                  <a:defRPr sz="2400">
                    <a:solidFill>
                      <a:schemeClr val="tx1"/>
                    </a:solidFill>
                    <a:latin typeface="Times New Roman" pitchFamily="-108" charset="0"/>
                    <a:cs typeface="Times New Roman" pitchFamily="-108" charset="0"/>
                  </a:defRPr>
                </a:lvl3pPr>
                <a:lvl4pPr>
                  <a:defRPr sz="2400">
                    <a:solidFill>
                      <a:schemeClr val="tx1"/>
                    </a:solidFill>
                    <a:latin typeface="Times New Roman" pitchFamily="-108" charset="0"/>
                    <a:cs typeface="Times New Roman" pitchFamily="-108" charset="0"/>
                  </a:defRPr>
                </a:lvl4pPr>
                <a:lvl5pPr>
                  <a:defRPr sz="2400">
                    <a:solidFill>
                      <a:schemeClr val="tx1"/>
                    </a:solidFill>
                    <a:latin typeface="Times New Roman" pitchFamily="-108" charset="0"/>
                    <a:cs typeface="Times New Roman" pitchFamily="-108" charset="0"/>
                  </a:defRPr>
                </a:lvl5pPr>
                <a:lvl6pPr marL="457200" eaLnBrk="0" fontAlgn="base" hangingPunct="0">
                  <a:spcBef>
                    <a:spcPct val="0"/>
                  </a:spcBef>
                  <a:spcAft>
                    <a:spcPct val="0"/>
                  </a:spcAft>
                  <a:defRPr sz="2400">
                    <a:solidFill>
                      <a:schemeClr val="tx1"/>
                    </a:solidFill>
                    <a:latin typeface="Times New Roman" pitchFamily="-108" charset="0"/>
                    <a:cs typeface="Times New Roman" pitchFamily="-108" charset="0"/>
                  </a:defRPr>
                </a:lvl6pPr>
                <a:lvl7pPr marL="914400" eaLnBrk="0" fontAlgn="base" hangingPunct="0">
                  <a:spcBef>
                    <a:spcPct val="0"/>
                  </a:spcBef>
                  <a:spcAft>
                    <a:spcPct val="0"/>
                  </a:spcAft>
                  <a:defRPr sz="2400">
                    <a:solidFill>
                      <a:schemeClr val="tx1"/>
                    </a:solidFill>
                    <a:latin typeface="Times New Roman" pitchFamily="-108" charset="0"/>
                    <a:cs typeface="Times New Roman" pitchFamily="-108" charset="0"/>
                  </a:defRPr>
                </a:lvl7pPr>
                <a:lvl8pPr marL="1371600" eaLnBrk="0" fontAlgn="base" hangingPunct="0">
                  <a:spcBef>
                    <a:spcPct val="0"/>
                  </a:spcBef>
                  <a:spcAft>
                    <a:spcPct val="0"/>
                  </a:spcAft>
                  <a:defRPr sz="2400">
                    <a:solidFill>
                      <a:schemeClr val="tx1"/>
                    </a:solidFill>
                    <a:latin typeface="Times New Roman" pitchFamily="-108" charset="0"/>
                    <a:cs typeface="Times New Roman" pitchFamily="-108" charset="0"/>
                  </a:defRPr>
                </a:lvl8pPr>
                <a:lvl9pPr marL="1828800" eaLnBrk="0" fontAlgn="base" hangingPunct="0">
                  <a:spcBef>
                    <a:spcPct val="0"/>
                  </a:spcBef>
                  <a:spcAft>
                    <a:spcPct val="0"/>
                  </a:spcAft>
                  <a:defRPr sz="2400">
                    <a:solidFill>
                      <a:schemeClr val="tx1"/>
                    </a:solidFill>
                    <a:latin typeface="Times New Roman" pitchFamily="-108" charset="0"/>
                    <a:cs typeface="Times New Roman" pitchFamily="-108" charset="0"/>
                  </a:defRPr>
                </a:lvl9pPr>
              </a:lstStyle>
              <a:p>
                <a:pPr fontAlgn="base">
                  <a:spcBef>
                    <a:spcPct val="0"/>
                  </a:spcBef>
                  <a:spcAft>
                    <a:spcPct val="0"/>
                  </a:spcAft>
                </a:pPr>
                <a:endParaRPr lang="en-US" altLang="en-US" sz="1800" b="1" dirty="0">
                  <a:solidFill>
                    <a:srgbClr val="FFFFFF"/>
                  </a:solidFill>
                  <a:latin typeface="Arial" charset="0"/>
                  <a:cs typeface="Arial" charset="0"/>
                </a:endParaRPr>
              </a:p>
            </p:txBody>
          </p:sp>
          <p:sp>
            <p:nvSpPr>
              <p:cNvPr id="6150" name="Rectangle 6"/>
              <p:cNvSpPr>
                <a:spLocks noChangeAspect="1" noChangeArrowheads="1"/>
              </p:cNvSpPr>
              <p:nvPr userDrawn="1"/>
            </p:nvSpPr>
            <p:spPr bwMode="auto">
              <a:xfrm>
                <a:off x="2056" y="4080"/>
                <a:ext cx="1112" cy="240"/>
              </a:xfrm>
              <a:prstGeom prst="rect">
                <a:avLst/>
              </a:prstGeom>
              <a:gradFill rotWithShape="0">
                <a:gsLst>
                  <a:gs pos="0">
                    <a:srgbClr val="FFFFFF"/>
                  </a:gs>
                  <a:gs pos="100000">
                    <a:srgbClr val="0A57A4"/>
                  </a:gs>
                </a:gsLst>
                <a:lin ang="0" scaled="1"/>
              </a:gradFill>
              <a:ln>
                <a:noFill/>
              </a:ln>
              <a:extLst/>
            </p:spPr>
            <p:txBody>
              <a:bodyPr wrap="none" lIns="86493" tIns="43247" rIns="86493" bIns="43247" anchor="ctr"/>
              <a:lstStyle>
                <a:lvl1pPr defTabSz="865188">
                  <a:defRPr sz="2400">
                    <a:solidFill>
                      <a:schemeClr val="tx1"/>
                    </a:solidFill>
                    <a:latin typeface="Times New Roman" pitchFamily="-108" charset="0"/>
                    <a:cs typeface="Times New Roman" pitchFamily="-108" charset="0"/>
                  </a:defRPr>
                </a:lvl1pPr>
                <a:lvl2pPr marL="37931725" indent="-37474525" defTabSz="865188">
                  <a:defRPr sz="2400">
                    <a:solidFill>
                      <a:schemeClr val="tx1"/>
                    </a:solidFill>
                    <a:latin typeface="Times New Roman" pitchFamily="-108" charset="0"/>
                    <a:cs typeface="Times New Roman" pitchFamily="-108" charset="0"/>
                  </a:defRPr>
                </a:lvl2pPr>
                <a:lvl3pPr>
                  <a:defRPr sz="2400">
                    <a:solidFill>
                      <a:schemeClr val="tx1"/>
                    </a:solidFill>
                    <a:latin typeface="Times New Roman" pitchFamily="-108" charset="0"/>
                    <a:cs typeface="Times New Roman" pitchFamily="-108" charset="0"/>
                  </a:defRPr>
                </a:lvl3pPr>
                <a:lvl4pPr>
                  <a:defRPr sz="2400">
                    <a:solidFill>
                      <a:schemeClr val="tx1"/>
                    </a:solidFill>
                    <a:latin typeface="Times New Roman" pitchFamily="-108" charset="0"/>
                    <a:cs typeface="Times New Roman" pitchFamily="-108" charset="0"/>
                  </a:defRPr>
                </a:lvl4pPr>
                <a:lvl5pPr>
                  <a:defRPr sz="2400">
                    <a:solidFill>
                      <a:schemeClr val="tx1"/>
                    </a:solidFill>
                    <a:latin typeface="Times New Roman" pitchFamily="-108" charset="0"/>
                    <a:cs typeface="Times New Roman" pitchFamily="-108" charset="0"/>
                  </a:defRPr>
                </a:lvl5pPr>
                <a:lvl6pPr marL="457200" eaLnBrk="0" fontAlgn="base" hangingPunct="0">
                  <a:spcBef>
                    <a:spcPct val="0"/>
                  </a:spcBef>
                  <a:spcAft>
                    <a:spcPct val="0"/>
                  </a:spcAft>
                  <a:defRPr sz="2400">
                    <a:solidFill>
                      <a:schemeClr val="tx1"/>
                    </a:solidFill>
                    <a:latin typeface="Times New Roman" pitchFamily="-108" charset="0"/>
                    <a:cs typeface="Times New Roman" pitchFamily="-108" charset="0"/>
                  </a:defRPr>
                </a:lvl6pPr>
                <a:lvl7pPr marL="914400" eaLnBrk="0" fontAlgn="base" hangingPunct="0">
                  <a:spcBef>
                    <a:spcPct val="0"/>
                  </a:spcBef>
                  <a:spcAft>
                    <a:spcPct val="0"/>
                  </a:spcAft>
                  <a:defRPr sz="2400">
                    <a:solidFill>
                      <a:schemeClr val="tx1"/>
                    </a:solidFill>
                    <a:latin typeface="Times New Roman" pitchFamily="-108" charset="0"/>
                    <a:cs typeface="Times New Roman" pitchFamily="-108" charset="0"/>
                  </a:defRPr>
                </a:lvl7pPr>
                <a:lvl8pPr marL="1371600" eaLnBrk="0" fontAlgn="base" hangingPunct="0">
                  <a:spcBef>
                    <a:spcPct val="0"/>
                  </a:spcBef>
                  <a:spcAft>
                    <a:spcPct val="0"/>
                  </a:spcAft>
                  <a:defRPr sz="2400">
                    <a:solidFill>
                      <a:schemeClr val="tx1"/>
                    </a:solidFill>
                    <a:latin typeface="Times New Roman" pitchFamily="-108" charset="0"/>
                    <a:cs typeface="Times New Roman" pitchFamily="-108" charset="0"/>
                  </a:defRPr>
                </a:lvl8pPr>
                <a:lvl9pPr marL="1828800" eaLnBrk="0" fontAlgn="base" hangingPunct="0">
                  <a:spcBef>
                    <a:spcPct val="0"/>
                  </a:spcBef>
                  <a:spcAft>
                    <a:spcPct val="0"/>
                  </a:spcAft>
                  <a:defRPr sz="2400">
                    <a:solidFill>
                      <a:schemeClr val="tx1"/>
                    </a:solidFill>
                    <a:latin typeface="Times New Roman" pitchFamily="-108" charset="0"/>
                    <a:cs typeface="Times New Roman" pitchFamily="-108" charset="0"/>
                  </a:defRPr>
                </a:lvl9pPr>
              </a:lstStyle>
              <a:p>
                <a:pPr fontAlgn="base">
                  <a:spcBef>
                    <a:spcPct val="0"/>
                  </a:spcBef>
                  <a:spcAft>
                    <a:spcPct val="0"/>
                  </a:spcAft>
                </a:pPr>
                <a:endParaRPr lang="en-US" altLang="en-US" sz="1800" b="1" dirty="0">
                  <a:solidFill>
                    <a:srgbClr val="FFFFFF"/>
                  </a:solidFill>
                  <a:latin typeface="Arial" charset="0"/>
                  <a:cs typeface="Arial" charset="0"/>
                </a:endParaRPr>
              </a:p>
            </p:txBody>
          </p:sp>
        </p:grpSp>
        <p:pic>
          <p:nvPicPr>
            <p:cNvPr id="70660" name="Picture 7" descr="NCTSN_high"/>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3" y="4099"/>
              <a:ext cx="2173" cy="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598004571"/>
      </p:ext>
    </p:extLst>
  </p:cSld>
  <p:clrMap bg1="dk2" tx1="lt1" bg2="dk1"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Lst>
  <p:hf sldNum="0" hdr="0" ftr="0" dt="0"/>
  <p:txStyles>
    <p:titleStyle>
      <a:lvl1pPr algn="ctr" rtl="0" eaLnBrk="0" fontAlgn="base" hangingPunct="0">
        <a:lnSpc>
          <a:spcPct val="90000"/>
        </a:lnSpc>
        <a:spcBef>
          <a:spcPct val="0"/>
        </a:spcBef>
        <a:spcAft>
          <a:spcPct val="0"/>
        </a:spcAft>
        <a:defRPr sz="3800" b="1">
          <a:solidFill>
            <a:srgbClr val="FFE831"/>
          </a:solidFill>
          <a:latin typeface="+mj-lt"/>
          <a:ea typeface="ＭＳ Ｐゴシック" pitchFamily="-108" charset="-128"/>
          <a:cs typeface="+mj-cs"/>
        </a:defRPr>
      </a:lvl1pPr>
      <a:lvl2pPr algn="ctr" rtl="0" eaLnBrk="0" fontAlgn="base" hangingPunct="0">
        <a:lnSpc>
          <a:spcPct val="90000"/>
        </a:lnSpc>
        <a:spcBef>
          <a:spcPct val="0"/>
        </a:spcBef>
        <a:spcAft>
          <a:spcPct val="0"/>
        </a:spcAft>
        <a:defRPr sz="3800" b="1">
          <a:solidFill>
            <a:srgbClr val="FFE831"/>
          </a:solidFill>
          <a:latin typeface="Arial" pitchFamily="34" charset="0"/>
          <a:ea typeface="ＭＳ Ｐゴシック" pitchFamily="-108" charset="-128"/>
        </a:defRPr>
      </a:lvl2pPr>
      <a:lvl3pPr algn="ctr" rtl="0" eaLnBrk="0" fontAlgn="base" hangingPunct="0">
        <a:lnSpc>
          <a:spcPct val="90000"/>
        </a:lnSpc>
        <a:spcBef>
          <a:spcPct val="0"/>
        </a:spcBef>
        <a:spcAft>
          <a:spcPct val="0"/>
        </a:spcAft>
        <a:defRPr sz="3800" b="1">
          <a:solidFill>
            <a:srgbClr val="FFE831"/>
          </a:solidFill>
          <a:latin typeface="Arial" pitchFamily="34" charset="0"/>
          <a:ea typeface="ＭＳ Ｐゴシック" pitchFamily="-108" charset="-128"/>
        </a:defRPr>
      </a:lvl3pPr>
      <a:lvl4pPr algn="ctr" rtl="0" eaLnBrk="0" fontAlgn="base" hangingPunct="0">
        <a:lnSpc>
          <a:spcPct val="90000"/>
        </a:lnSpc>
        <a:spcBef>
          <a:spcPct val="0"/>
        </a:spcBef>
        <a:spcAft>
          <a:spcPct val="0"/>
        </a:spcAft>
        <a:defRPr sz="3800" b="1">
          <a:solidFill>
            <a:srgbClr val="FFE831"/>
          </a:solidFill>
          <a:latin typeface="Arial" pitchFamily="34" charset="0"/>
          <a:ea typeface="ＭＳ Ｐゴシック" pitchFamily="-108" charset="-128"/>
        </a:defRPr>
      </a:lvl4pPr>
      <a:lvl5pPr algn="ctr" rtl="0" eaLnBrk="0" fontAlgn="base" hangingPunct="0">
        <a:lnSpc>
          <a:spcPct val="90000"/>
        </a:lnSpc>
        <a:spcBef>
          <a:spcPct val="0"/>
        </a:spcBef>
        <a:spcAft>
          <a:spcPct val="0"/>
        </a:spcAft>
        <a:defRPr sz="3800" b="1">
          <a:solidFill>
            <a:srgbClr val="FFE831"/>
          </a:solidFill>
          <a:latin typeface="Arial" pitchFamily="34" charset="0"/>
          <a:ea typeface="ＭＳ Ｐゴシック" pitchFamily="-108" charset="-128"/>
        </a:defRPr>
      </a:lvl5pPr>
      <a:lvl6pPr marL="457200" algn="ctr" rtl="0" fontAlgn="base">
        <a:lnSpc>
          <a:spcPct val="90000"/>
        </a:lnSpc>
        <a:spcBef>
          <a:spcPct val="0"/>
        </a:spcBef>
        <a:spcAft>
          <a:spcPct val="0"/>
        </a:spcAft>
        <a:defRPr sz="3800" b="1">
          <a:solidFill>
            <a:srgbClr val="FFE831"/>
          </a:solidFill>
          <a:latin typeface="Arial" pitchFamily="34" charset="0"/>
        </a:defRPr>
      </a:lvl6pPr>
      <a:lvl7pPr marL="914400" algn="ctr" rtl="0" fontAlgn="base">
        <a:lnSpc>
          <a:spcPct val="90000"/>
        </a:lnSpc>
        <a:spcBef>
          <a:spcPct val="0"/>
        </a:spcBef>
        <a:spcAft>
          <a:spcPct val="0"/>
        </a:spcAft>
        <a:defRPr sz="3800" b="1">
          <a:solidFill>
            <a:srgbClr val="FFE831"/>
          </a:solidFill>
          <a:latin typeface="Arial" pitchFamily="34" charset="0"/>
        </a:defRPr>
      </a:lvl7pPr>
      <a:lvl8pPr marL="1371600" algn="ctr" rtl="0" fontAlgn="base">
        <a:lnSpc>
          <a:spcPct val="90000"/>
        </a:lnSpc>
        <a:spcBef>
          <a:spcPct val="0"/>
        </a:spcBef>
        <a:spcAft>
          <a:spcPct val="0"/>
        </a:spcAft>
        <a:defRPr sz="3800" b="1">
          <a:solidFill>
            <a:srgbClr val="FFE831"/>
          </a:solidFill>
          <a:latin typeface="Arial" pitchFamily="34" charset="0"/>
        </a:defRPr>
      </a:lvl8pPr>
      <a:lvl9pPr marL="1828800" algn="ctr" rtl="0" fontAlgn="base">
        <a:lnSpc>
          <a:spcPct val="90000"/>
        </a:lnSpc>
        <a:spcBef>
          <a:spcPct val="0"/>
        </a:spcBef>
        <a:spcAft>
          <a:spcPct val="0"/>
        </a:spcAft>
        <a:defRPr sz="3800" b="1">
          <a:solidFill>
            <a:srgbClr val="FFE831"/>
          </a:solidFill>
          <a:latin typeface="Arial" pitchFamily="34" charset="0"/>
        </a:defRPr>
      </a:lvl9pPr>
    </p:titleStyle>
    <p:bodyStyle>
      <a:lvl1pPr marL="342900" indent="-342900" algn="l" rtl="0" eaLnBrk="0" fontAlgn="base" hangingPunct="0">
        <a:spcBef>
          <a:spcPct val="0"/>
        </a:spcBef>
        <a:spcAft>
          <a:spcPct val="50000"/>
        </a:spcAft>
        <a:buSzPct val="110000"/>
        <a:buFont typeface="Wingdings" pitchFamily="-108" charset="2"/>
        <a:buChar char="§"/>
        <a:defRPr sz="2600">
          <a:solidFill>
            <a:schemeClr val="tx1"/>
          </a:solidFill>
          <a:latin typeface="+mn-lt"/>
          <a:ea typeface="ＭＳ Ｐゴシック" pitchFamily="-108" charset="-128"/>
          <a:cs typeface="+mn-cs"/>
        </a:defRPr>
      </a:lvl1pPr>
      <a:lvl2pPr marL="742950" indent="-285750" algn="l" rtl="0" eaLnBrk="0" fontAlgn="base" hangingPunct="0">
        <a:spcBef>
          <a:spcPct val="0"/>
        </a:spcBef>
        <a:spcAft>
          <a:spcPct val="25000"/>
        </a:spcAft>
        <a:buSzPct val="110000"/>
        <a:buChar char="•"/>
        <a:defRPr sz="2500">
          <a:solidFill>
            <a:schemeClr val="tx1"/>
          </a:solidFill>
          <a:latin typeface="+mn-lt"/>
          <a:ea typeface="ＭＳ Ｐゴシック" pitchFamily="-108" charset="-128"/>
        </a:defRPr>
      </a:lvl2pPr>
      <a:lvl3pPr marL="1143000" indent="-228600" algn="l" rtl="0" eaLnBrk="0" fontAlgn="base" hangingPunct="0">
        <a:spcBef>
          <a:spcPct val="0"/>
        </a:spcBef>
        <a:spcAft>
          <a:spcPct val="25000"/>
        </a:spcAft>
        <a:buFont typeface="Arial" charset="0"/>
        <a:buChar char="–"/>
        <a:defRPr sz="2400">
          <a:solidFill>
            <a:schemeClr val="tx1"/>
          </a:solidFill>
          <a:latin typeface="+mn-lt"/>
          <a:ea typeface="ＭＳ Ｐゴシック" pitchFamily="-108" charset="-128"/>
        </a:defRPr>
      </a:lvl3pPr>
      <a:lvl4pPr marL="1600200" indent="-228600" algn="l" rtl="0" eaLnBrk="0" fontAlgn="base" hangingPunct="0">
        <a:spcBef>
          <a:spcPct val="0"/>
        </a:spcBef>
        <a:spcAft>
          <a:spcPct val="25000"/>
        </a:spcAft>
        <a:buChar char="•"/>
        <a:defRPr sz="2200">
          <a:solidFill>
            <a:schemeClr val="tx1"/>
          </a:solidFill>
          <a:latin typeface="+mn-lt"/>
          <a:ea typeface="ＭＳ Ｐゴシック" pitchFamily="-108" charset="-128"/>
        </a:defRPr>
      </a:lvl4pPr>
      <a:lvl5pPr marL="2057400" indent="-228600" algn="l" rtl="0" eaLnBrk="0" fontAlgn="base" hangingPunct="0">
        <a:spcBef>
          <a:spcPct val="0"/>
        </a:spcBef>
        <a:spcAft>
          <a:spcPct val="25000"/>
        </a:spcAft>
        <a:buChar char="»"/>
        <a:defRPr sz="2000">
          <a:solidFill>
            <a:schemeClr val="tx1"/>
          </a:solidFill>
          <a:latin typeface="+mn-lt"/>
          <a:ea typeface="ＭＳ Ｐゴシック" pitchFamily="-108" charset="-128"/>
        </a:defRPr>
      </a:lvl5pPr>
      <a:lvl6pPr marL="2514600" indent="-228600" algn="l" rtl="0" fontAlgn="base">
        <a:spcBef>
          <a:spcPct val="0"/>
        </a:spcBef>
        <a:spcAft>
          <a:spcPct val="25000"/>
        </a:spcAft>
        <a:buChar char="»"/>
        <a:defRPr sz="2000">
          <a:solidFill>
            <a:schemeClr val="tx1"/>
          </a:solidFill>
          <a:latin typeface="+mn-lt"/>
        </a:defRPr>
      </a:lvl6pPr>
      <a:lvl7pPr marL="2971800" indent="-228600" algn="l" rtl="0" fontAlgn="base">
        <a:spcBef>
          <a:spcPct val="0"/>
        </a:spcBef>
        <a:spcAft>
          <a:spcPct val="25000"/>
        </a:spcAft>
        <a:buChar char="»"/>
        <a:defRPr sz="2000">
          <a:solidFill>
            <a:schemeClr val="tx1"/>
          </a:solidFill>
          <a:latin typeface="+mn-lt"/>
        </a:defRPr>
      </a:lvl7pPr>
      <a:lvl8pPr marL="3429000" indent="-228600" algn="l" rtl="0" fontAlgn="base">
        <a:spcBef>
          <a:spcPct val="0"/>
        </a:spcBef>
        <a:spcAft>
          <a:spcPct val="25000"/>
        </a:spcAft>
        <a:buChar char="»"/>
        <a:defRPr sz="2000">
          <a:solidFill>
            <a:schemeClr val="tx1"/>
          </a:solidFill>
          <a:latin typeface="+mn-lt"/>
        </a:defRPr>
      </a:lvl8pPr>
      <a:lvl9pPr marL="3886200" indent="-228600" algn="l" rtl="0" fontAlgn="base">
        <a:spcBef>
          <a:spcPct val="0"/>
        </a:spcBef>
        <a:spcAft>
          <a:spcPct val="2500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66CC">
            <a:alpha val="87000"/>
          </a:srgbClr>
        </a:solidFill>
        <a:effectLst/>
      </p:bgPr>
    </p:bg>
    <p:spTree>
      <p:nvGrpSpPr>
        <p:cNvPr id="1" name=""/>
        <p:cNvGrpSpPr/>
        <p:nvPr/>
      </p:nvGrpSpPr>
      <p:grpSpPr>
        <a:xfrm>
          <a:off x="0" y="0"/>
          <a:ext cx="0" cy="0"/>
          <a:chOff x="0" y="0"/>
          <a:chExt cx="0" cy="0"/>
        </a:xfrm>
      </p:grpSpPr>
      <p:grpSp>
        <p:nvGrpSpPr>
          <p:cNvPr id="142338" name="Group 2"/>
          <p:cNvGrpSpPr>
            <a:grpSpLocks noChangeAspect="1"/>
          </p:cNvGrpSpPr>
          <p:nvPr/>
        </p:nvGrpSpPr>
        <p:grpSpPr bwMode="auto">
          <a:xfrm>
            <a:off x="-4763" y="6096000"/>
            <a:ext cx="9148763" cy="766763"/>
            <a:chOff x="-3" y="4096"/>
            <a:chExt cx="6051" cy="515"/>
          </a:xfrm>
        </p:grpSpPr>
        <p:grpSp>
          <p:nvGrpSpPr>
            <p:cNvPr id="142339" name="Group 4"/>
            <p:cNvGrpSpPr>
              <a:grpSpLocks noChangeAspect="1"/>
            </p:cNvGrpSpPr>
            <p:nvPr/>
          </p:nvGrpSpPr>
          <p:grpSpPr bwMode="auto">
            <a:xfrm>
              <a:off x="2159" y="4096"/>
              <a:ext cx="3889" cy="512"/>
              <a:chOff x="2056" y="3840"/>
              <a:chExt cx="1112" cy="480"/>
            </a:xfrm>
          </p:grpSpPr>
          <p:sp>
            <p:nvSpPr>
              <p:cNvPr id="11269" name="Rectangle 5"/>
              <p:cNvSpPr>
                <a:spLocks noChangeAspect="1" noChangeArrowheads="1"/>
              </p:cNvSpPr>
              <p:nvPr userDrawn="1"/>
            </p:nvSpPr>
            <p:spPr bwMode="auto">
              <a:xfrm>
                <a:off x="2056" y="3840"/>
                <a:ext cx="1112" cy="240"/>
              </a:xfrm>
              <a:prstGeom prst="rect">
                <a:avLst/>
              </a:prstGeom>
              <a:gradFill rotWithShape="0">
                <a:gsLst>
                  <a:gs pos="0">
                    <a:srgbClr val="FFFFFF"/>
                  </a:gs>
                  <a:gs pos="100000">
                    <a:srgbClr val="F8E82F"/>
                  </a:gs>
                </a:gsLst>
                <a:lin ang="0" scaled="1"/>
              </a:gradFill>
              <a:ln>
                <a:noFill/>
              </a:ln>
              <a:extLst/>
            </p:spPr>
            <p:txBody>
              <a:bodyPr wrap="none" lIns="86493" tIns="43247" rIns="86493" bIns="43247" anchor="ctr"/>
              <a:lstStyle>
                <a:lvl1pPr defTabSz="865188">
                  <a:defRPr sz="2400">
                    <a:solidFill>
                      <a:schemeClr val="tx1"/>
                    </a:solidFill>
                    <a:latin typeface="Times New Roman" pitchFamily="-108" charset="0"/>
                    <a:cs typeface="Times New Roman" pitchFamily="-108" charset="0"/>
                  </a:defRPr>
                </a:lvl1pPr>
                <a:lvl2pPr marL="37931725" indent="-37474525" defTabSz="865188">
                  <a:defRPr sz="2400">
                    <a:solidFill>
                      <a:schemeClr val="tx1"/>
                    </a:solidFill>
                    <a:latin typeface="Times New Roman" pitchFamily="-108" charset="0"/>
                    <a:cs typeface="Times New Roman" pitchFamily="-108" charset="0"/>
                  </a:defRPr>
                </a:lvl2pPr>
                <a:lvl3pPr>
                  <a:defRPr sz="2400">
                    <a:solidFill>
                      <a:schemeClr val="tx1"/>
                    </a:solidFill>
                    <a:latin typeface="Times New Roman" pitchFamily="-108" charset="0"/>
                    <a:cs typeface="Times New Roman" pitchFamily="-108" charset="0"/>
                  </a:defRPr>
                </a:lvl3pPr>
                <a:lvl4pPr>
                  <a:defRPr sz="2400">
                    <a:solidFill>
                      <a:schemeClr val="tx1"/>
                    </a:solidFill>
                    <a:latin typeface="Times New Roman" pitchFamily="-108" charset="0"/>
                    <a:cs typeface="Times New Roman" pitchFamily="-108" charset="0"/>
                  </a:defRPr>
                </a:lvl4pPr>
                <a:lvl5pPr>
                  <a:defRPr sz="2400">
                    <a:solidFill>
                      <a:schemeClr val="tx1"/>
                    </a:solidFill>
                    <a:latin typeface="Times New Roman" pitchFamily="-108" charset="0"/>
                    <a:cs typeface="Times New Roman" pitchFamily="-108" charset="0"/>
                  </a:defRPr>
                </a:lvl5pPr>
                <a:lvl6pPr marL="457200" eaLnBrk="0" fontAlgn="base" hangingPunct="0">
                  <a:spcBef>
                    <a:spcPct val="0"/>
                  </a:spcBef>
                  <a:spcAft>
                    <a:spcPct val="0"/>
                  </a:spcAft>
                  <a:defRPr sz="2400">
                    <a:solidFill>
                      <a:schemeClr val="tx1"/>
                    </a:solidFill>
                    <a:latin typeface="Times New Roman" pitchFamily="-108" charset="0"/>
                    <a:cs typeface="Times New Roman" pitchFamily="-108" charset="0"/>
                  </a:defRPr>
                </a:lvl6pPr>
                <a:lvl7pPr marL="914400" eaLnBrk="0" fontAlgn="base" hangingPunct="0">
                  <a:spcBef>
                    <a:spcPct val="0"/>
                  </a:spcBef>
                  <a:spcAft>
                    <a:spcPct val="0"/>
                  </a:spcAft>
                  <a:defRPr sz="2400">
                    <a:solidFill>
                      <a:schemeClr val="tx1"/>
                    </a:solidFill>
                    <a:latin typeface="Times New Roman" pitchFamily="-108" charset="0"/>
                    <a:cs typeface="Times New Roman" pitchFamily="-108" charset="0"/>
                  </a:defRPr>
                </a:lvl7pPr>
                <a:lvl8pPr marL="1371600" eaLnBrk="0" fontAlgn="base" hangingPunct="0">
                  <a:spcBef>
                    <a:spcPct val="0"/>
                  </a:spcBef>
                  <a:spcAft>
                    <a:spcPct val="0"/>
                  </a:spcAft>
                  <a:defRPr sz="2400">
                    <a:solidFill>
                      <a:schemeClr val="tx1"/>
                    </a:solidFill>
                    <a:latin typeface="Times New Roman" pitchFamily="-108" charset="0"/>
                    <a:cs typeface="Times New Roman" pitchFamily="-108" charset="0"/>
                  </a:defRPr>
                </a:lvl8pPr>
                <a:lvl9pPr marL="1828800" eaLnBrk="0" fontAlgn="base" hangingPunct="0">
                  <a:spcBef>
                    <a:spcPct val="0"/>
                  </a:spcBef>
                  <a:spcAft>
                    <a:spcPct val="0"/>
                  </a:spcAft>
                  <a:defRPr sz="2400">
                    <a:solidFill>
                      <a:schemeClr val="tx1"/>
                    </a:solidFill>
                    <a:latin typeface="Times New Roman" pitchFamily="-108" charset="0"/>
                    <a:cs typeface="Times New Roman" pitchFamily="-108" charset="0"/>
                  </a:defRPr>
                </a:lvl9pPr>
              </a:lstStyle>
              <a:p>
                <a:pPr fontAlgn="base">
                  <a:spcBef>
                    <a:spcPct val="0"/>
                  </a:spcBef>
                  <a:spcAft>
                    <a:spcPct val="0"/>
                  </a:spcAft>
                </a:pPr>
                <a:endParaRPr lang="en-US" altLang="en-US" sz="1800" b="1" dirty="0">
                  <a:solidFill>
                    <a:srgbClr val="FFFFFF"/>
                  </a:solidFill>
                  <a:latin typeface="Arial" charset="0"/>
                  <a:ea typeface="ＭＳ Ｐゴシック" pitchFamily="-108" charset="-128"/>
                </a:endParaRPr>
              </a:p>
            </p:txBody>
          </p:sp>
          <p:sp>
            <p:nvSpPr>
              <p:cNvPr id="11270" name="Rectangle 6"/>
              <p:cNvSpPr>
                <a:spLocks noChangeAspect="1" noChangeArrowheads="1"/>
              </p:cNvSpPr>
              <p:nvPr userDrawn="1"/>
            </p:nvSpPr>
            <p:spPr bwMode="auto">
              <a:xfrm>
                <a:off x="2056" y="4080"/>
                <a:ext cx="1112" cy="240"/>
              </a:xfrm>
              <a:prstGeom prst="rect">
                <a:avLst/>
              </a:prstGeom>
              <a:gradFill rotWithShape="0">
                <a:gsLst>
                  <a:gs pos="0">
                    <a:srgbClr val="FFFFFF"/>
                  </a:gs>
                  <a:gs pos="100000">
                    <a:srgbClr val="0A57A4"/>
                  </a:gs>
                </a:gsLst>
                <a:lin ang="0" scaled="1"/>
              </a:gradFill>
              <a:ln>
                <a:noFill/>
              </a:ln>
              <a:extLst/>
            </p:spPr>
            <p:txBody>
              <a:bodyPr wrap="none" lIns="86493" tIns="43247" rIns="86493" bIns="43247" anchor="ctr"/>
              <a:lstStyle>
                <a:lvl1pPr defTabSz="865188">
                  <a:defRPr sz="2400">
                    <a:solidFill>
                      <a:schemeClr val="tx1"/>
                    </a:solidFill>
                    <a:latin typeface="Times New Roman" pitchFamily="-108" charset="0"/>
                    <a:cs typeface="Times New Roman" pitchFamily="-108" charset="0"/>
                  </a:defRPr>
                </a:lvl1pPr>
                <a:lvl2pPr marL="37931725" indent="-37474525" defTabSz="865188">
                  <a:defRPr sz="2400">
                    <a:solidFill>
                      <a:schemeClr val="tx1"/>
                    </a:solidFill>
                    <a:latin typeface="Times New Roman" pitchFamily="-108" charset="0"/>
                    <a:cs typeface="Times New Roman" pitchFamily="-108" charset="0"/>
                  </a:defRPr>
                </a:lvl2pPr>
                <a:lvl3pPr>
                  <a:defRPr sz="2400">
                    <a:solidFill>
                      <a:schemeClr val="tx1"/>
                    </a:solidFill>
                    <a:latin typeface="Times New Roman" pitchFamily="-108" charset="0"/>
                    <a:cs typeface="Times New Roman" pitchFamily="-108" charset="0"/>
                  </a:defRPr>
                </a:lvl3pPr>
                <a:lvl4pPr>
                  <a:defRPr sz="2400">
                    <a:solidFill>
                      <a:schemeClr val="tx1"/>
                    </a:solidFill>
                    <a:latin typeface="Times New Roman" pitchFamily="-108" charset="0"/>
                    <a:cs typeface="Times New Roman" pitchFamily="-108" charset="0"/>
                  </a:defRPr>
                </a:lvl4pPr>
                <a:lvl5pPr>
                  <a:defRPr sz="2400">
                    <a:solidFill>
                      <a:schemeClr val="tx1"/>
                    </a:solidFill>
                    <a:latin typeface="Times New Roman" pitchFamily="-108" charset="0"/>
                    <a:cs typeface="Times New Roman" pitchFamily="-108" charset="0"/>
                  </a:defRPr>
                </a:lvl5pPr>
                <a:lvl6pPr marL="457200" eaLnBrk="0" fontAlgn="base" hangingPunct="0">
                  <a:spcBef>
                    <a:spcPct val="0"/>
                  </a:spcBef>
                  <a:spcAft>
                    <a:spcPct val="0"/>
                  </a:spcAft>
                  <a:defRPr sz="2400">
                    <a:solidFill>
                      <a:schemeClr val="tx1"/>
                    </a:solidFill>
                    <a:latin typeface="Times New Roman" pitchFamily="-108" charset="0"/>
                    <a:cs typeface="Times New Roman" pitchFamily="-108" charset="0"/>
                  </a:defRPr>
                </a:lvl6pPr>
                <a:lvl7pPr marL="914400" eaLnBrk="0" fontAlgn="base" hangingPunct="0">
                  <a:spcBef>
                    <a:spcPct val="0"/>
                  </a:spcBef>
                  <a:spcAft>
                    <a:spcPct val="0"/>
                  </a:spcAft>
                  <a:defRPr sz="2400">
                    <a:solidFill>
                      <a:schemeClr val="tx1"/>
                    </a:solidFill>
                    <a:latin typeface="Times New Roman" pitchFamily="-108" charset="0"/>
                    <a:cs typeface="Times New Roman" pitchFamily="-108" charset="0"/>
                  </a:defRPr>
                </a:lvl7pPr>
                <a:lvl8pPr marL="1371600" eaLnBrk="0" fontAlgn="base" hangingPunct="0">
                  <a:spcBef>
                    <a:spcPct val="0"/>
                  </a:spcBef>
                  <a:spcAft>
                    <a:spcPct val="0"/>
                  </a:spcAft>
                  <a:defRPr sz="2400">
                    <a:solidFill>
                      <a:schemeClr val="tx1"/>
                    </a:solidFill>
                    <a:latin typeface="Times New Roman" pitchFamily="-108" charset="0"/>
                    <a:cs typeface="Times New Roman" pitchFamily="-108" charset="0"/>
                  </a:defRPr>
                </a:lvl8pPr>
                <a:lvl9pPr marL="1828800" eaLnBrk="0" fontAlgn="base" hangingPunct="0">
                  <a:spcBef>
                    <a:spcPct val="0"/>
                  </a:spcBef>
                  <a:spcAft>
                    <a:spcPct val="0"/>
                  </a:spcAft>
                  <a:defRPr sz="2400">
                    <a:solidFill>
                      <a:schemeClr val="tx1"/>
                    </a:solidFill>
                    <a:latin typeface="Times New Roman" pitchFamily="-108" charset="0"/>
                    <a:cs typeface="Times New Roman" pitchFamily="-108" charset="0"/>
                  </a:defRPr>
                </a:lvl9pPr>
              </a:lstStyle>
              <a:p>
                <a:pPr fontAlgn="base">
                  <a:spcBef>
                    <a:spcPct val="0"/>
                  </a:spcBef>
                  <a:spcAft>
                    <a:spcPct val="0"/>
                  </a:spcAft>
                </a:pPr>
                <a:endParaRPr lang="en-US" altLang="en-US" sz="1800" b="1" dirty="0">
                  <a:solidFill>
                    <a:srgbClr val="FFFFFF"/>
                  </a:solidFill>
                  <a:latin typeface="Arial" charset="0"/>
                  <a:ea typeface="ＭＳ Ｐゴシック" pitchFamily="-108" charset="-128"/>
                </a:endParaRPr>
              </a:p>
            </p:txBody>
          </p:sp>
        </p:grpSp>
        <p:pic>
          <p:nvPicPr>
            <p:cNvPr id="142340" name="Picture 7" descr="NCTSN_high"/>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3" y="4099"/>
              <a:ext cx="2173" cy="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713773330"/>
      </p:ext>
    </p:extLst>
  </p:cSld>
  <p:clrMap bg1="dk2" tx1="lt1" bg2="dk1" tx2="lt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Lst>
  <p:hf hdr="0" ftr="0" dt="0"/>
  <p:txStyles>
    <p:titleStyle>
      <a:lvl1pPr algn="ctr" rtl="0" eaLnBrk="0" fontAlgn="base" hangingPunct="0">
        <a:lnSpc>
          <a:spcPct val="90000"/>
        </a:lnSpc>
        <a:spcBef>
          <a:spcPct val="0"/>
        </a:spcBef>
        <a:spcAft>
          <a:spcPct val="0"/>
        </a:spcAft>
        <a:defRPr sz="3800" b="1">
          <a:solidFill>
            <a:srgbClr val="FFE831"/>
          </a:solidFill>
          <a:latin typeface="+mj-lt"/>
          <a:ea typeface="ＭＳ Ｐゴシック" pitchFamily="34" charset="-128"/>
          <a:cs typeface="ＭＳ Ｐゴシック" pitchFamily="-108" charset="-128"/>
        </a:defRPr>
      </a:lvl1pPr>
      <a:lvl2pPr algn="ctr" rtl="0" eaLnBrk="0" fontAlgn="base" hangingPunct="0">
        <a:lnSpc>
          <a:spcPct val="90000"/>
        </a:lnSpc>
        <a:spcBef>
          <a:spcPct val="0"/>
        </a:spcBef>
        <a:spcAft>
          <a:spcPct val="0"/>
        </a:spcAft>
        <a:defRPr sz="3800" b="1">
          <a:solidFill>
            <a:srgbClr val="FFE831"/>
          </a:solidFill>
          <a:latin typeface="Arial" pitchFamily="34" charset="0"/>
          <a:ea typeface="ＭＳ Ｐゴシック" pitchFamily="34" charset="-128"/>
          <a:cs typeface="ＭＳ Ｐゴシック" pitchFamily="-108" charset="-128"/>
        </a:defRPr>
      </a:lvl2pPr>
      <a:lvl3pPr algn="ctr" rtl="0" eaLnBrk="0" fontAlgn="base" hangingPunct="0">
        <a:lnSpc>
          <a:spcPct val="90000"/>
        </a:lnSpc>
        <a:spcBef>
          <a:spcPct val="0"/>
        </a:spcBef>
        <a:spcAft>
          <a:spcPct val="0"/>
        </a:spcAft>
        <a:defRPr sz="3800" b="1">
          <a:solidFill>
            <a:srgbClr val="FFE831"/>
          </a:solidFill>
          <a:latin typeface="Arial" pitchFamily="34" charset="0"/>
          <a:ea typeface="ＭＳ Ｐゴシック" pitchFamily="34" charset="-128"/>
          <a:cs typeface="ＭＳ Ｐゴシック" pitchFamily="-108" charset="-128"/>
        </a:defRPr>
      </a:lvl3pPr>
      <a:lvl4pPr algn="ctr" rtl="0" eaLnBrk="0" fontAlgn="base" hangingPunct="0">
        <a:lnSpc>
          <a:spcPct val="90000"/>
        </a:lnSpc>
        <a:spcBef>
          <a:spcPct val="0"/>
        </a:spcBef>
        <a:spcAft>
          <a:spcPct val="0"/>
        </a:spcAft>
        <a:defRPr sz="3800" b="1">
          <a:solidFill>
            <a:srgbClr val="FFE831"/>
          </a:solidFill>
          <a:latin typeface="Arial" pitchFamily="34" charset="0"/>
          <a:ea typeface="ＭＳ Ｐゴシック" pitchFamily="34" charset="-128"/>
          <a:cs typeface="ＭＳ Ｐゴシック" pitchFamily="-108" charset="-128"/>
        </a:defRPr>
      </a:lvl4pPr>
      <a:lvl5pPr algn="ctr" rtl="0" eaLnBrk="0" fontAlgn="base" hangingPunct="0">
        <a:lnSpc>
          <a:spcPct val="90000"/>
        </a:lnSpc>
        <a:spcBef>
          <a:spcPct val="0"/>
        </a:spcBef>
        <a:spcAft>
          <a:spcPct val="0"/>
        </a:spcAft>
        <a:defRPr sz="3800" b="1">
          <a:solidFill>
            <a:srgbClr val="FFE831"/>
          </a:solidFill>
          <a:latin typeface="Arial" pitchFamily="34" charset="0"/>
          <a:ea typeface="ＭＳ Ｐゴシック" pitchFamily="34" charset="-128"/>
          <a:cs typeface="ＭＳ Ｐゴシック" pitchFamily="-108" charset="-128"/>
        </a:defRPr>
      </a:lvl5pPr>
      <a:lvl6pPr marL="457200" algn="ctr" rtl="0" fontAlgn="base">
        <a:lnSpc>
          <a:spcPct val="90000"/>
        </a:lnSpc>
        <a:spcBef>
          <a:spcPct val="0"/>
        </a:spcBef>
        <a:spcAft>
          <a:spcPct val="0"/>
        </a:spcAft>
        <a:defRPr sz="3800" b="1">
          <a:solidFill>
            <a:srgbClr val="FFE831"/>
          </a:solidFill>
          <a:latin typeface="Arial" pitchFamily="34" charset="0"/>
        </a:defRPr>
      </a:lvl6pPr>
      <a:lvl7pPr marL="914400" algn="ctr" rtl="0" fontAlgn="base">
        <a:lnSpc>
          <a:spcPct val="90000"/>
        </a:lnSpc>
        <a:spcBef>
          <a:spcPct val="0"/>
        </a:spcBef>
        <a:spcAft>
          <a:spcPct val="0"/>
        </a:spcAft>
        <a:defRPr sz="3800" b="1">
          <a:solidFill>
            <a:srgbClr val="FFE831"/>
          </a:solidFill>
          <a:latin typeface="Arial" pitchFamily="34" charset="0"/>
        </a:defRPr>
      </a:lvl7pPr>
      <a:lvl8pPr marL="1371600" algn="ctr" rtl="0" fontAlgn="base">
        <a:lnSpc>
          <a:spcPct val="90000"/>
        </a:lnSpc>
        <a:spcBef>
          <a:spcPct val="0"/>
        </a:spcBef>
        <a:spcAft>
          <a:spcPct val="0"/>
        </a:spcAft>
        <a:defRPr sz="3800" b="1">
          <a:solidFill>
            <a:srgbClr val="FFE831"/>
          </a:solidFill>
          <a:latin typeface="Arial" pitchFamily="34" charset="0"/>
        </a:defRPr>
      </a:lvl8pPr>
      <a:lvl9pPr marL="1828800" algn="ctr" rtl="0" fontAlgn="base">
        <a:lnSpc>
          <a:spcPct val="90000"/>
        </a:lnSpc>
        <a:spcBef>
          <a:spcPct val="0"/>
        </a:spcBef>
        <a:spcAft>
          <a:spcPct val="0"/>
        </a:spcAft>
        <a:defRPr sz="3800" b="1">
          <a:solidFill>
            <a:srgbClr val="FFE831"/>
          </a:solidFill>
          <a:latin typeface="Arial" pitchFamily="34" charset="0"/>
        </a:defRPr>
      </a:lvl9pPr>
    </p:titleStyle>
    <p:bodyStyle>
      <a:lvl1pPr marL="342900" indent="-342900" algn="l" rtl="0" eaLnBrk="0" fontAlgn="base" hangingPunct="0">
        <a:spcBef>
          <a:spcPct val="0"/>
        </a:spcBef>
        <a:spcAft>
          <a:spcPct val="50000"/>
        </a:spcAft>
        <a:buSzPct val="110000"/>
        <a:buFont typeface="Wingdings" pitchFamily="-108" charset="2"/>
        <a:buChar char="§"/>
        <a:defRPr sz="2600">
          <a:solidFill>
            <a:schemeClr val="tx1"/>
          </a:solidFill>
          <a:latin typeface="+mn-lt"/>
          <a:ea typeface="ＭＳ Ｐゴシック" pitchFamily="34" charset="-128"/>
          <a:cs typeface="ＭＳ Ｐゴシック" pitchFamily="-108" charset="-128"/>
        </a:defRPr>
      </a:lvl1pPr>
      <a:lvl2pPr marL="742950" indent="-285750" algn="l" rtl="0" eaLnBrk="0" fontAlgn="base" hangingPunct="0">
        <a:spcBef>
          <a:spcPct val="0"/>
        </a:spcBef>
        <a:spcAft>
          <a:spcPct val="25000"/>
        </a:spcAft>
        <a:buSzPct val="110000"/>
        <a:buChar char="•"/>
        <a:defRPr sz="2500">
          <a:solidFill>
            <a:schemeClr val="tx1"/>
          </a:solidFill>
          <a:latin typeface="+mn-lt"/>
          <a:ea typeface="ＭＳ Ｐゴシック" pitchFamily="34" charset="-128"/>
        </a:defRPr>
      </a:lvl2pPr>
      <a:lvl3pPr marL="1143000" indent="-228600" algn="l" rtl="0" eaLnBrk="0" fontAlgn="base" hangingPunct="0">
        <a:spcBef>
          <a:spcPct val="0"/>
        </a:spcBef>
        <a:spcAft>
          <a:spcPct val="25000"/>
        </a:spcAft>
        <a:buFont typeface="Arial" charset="0"/>
        <a:buChar char="–"/>
        <a:defRPr sz="2400">
          <a:solidFill>
            <a:schemeClr val="tx1"/>
          </a:solidFill>
          <a:latin typeface="+mn-lt"/>
          <a:ea typeface="ＭＳ Ｐゴシック" pitchFamily="34" charset="-128"/>
        </a:defRPr>
      </a:lvl3pPr>
      <a:lvl4pPr marL="1600200" indent="-228600" algn="l" rtl="0" eaLnBrk="0" fontAlgn="base" hangingPunct="0">
        <a:spcBef>
          <a:spcPct val="0"/>
        </a:spcBef>
        <a:spcAft>
          <a:spcPct val="25000"/>
        </a:spcAft>
        <a:buChar char="•"/>
        <a:defRPr sz="2200">
          <a:solidFill>
            <a:schemeClr val="tx1"/>
          </a:solidFill>
          <a:latin typeface="+mn-lt"/>
          <a:ea typeface="ＭＳ Ｐゴシック" pitchFamily="34" charset="-128"/>
        </a:defRPr>
      </a:lvl4pPr>
      <a:lvl5pPr marL="2057400" indent="-228600" algn="l" rtl="0" eaLnBrk="0" fontAlgn="base" hangingPunct="0">
        <a:spcBef>
          <a:spcPct val="0"/>
        </a:spcBef>
        <a:spcAft>
          <a:spcPct val="25000"/>
        </a:spcAft>
        <a:buChar char="»"/>
        <a:defRPr sz="2000">
          <a:solidFill>
            <a:schemeClr val="tx1"/>
          </a:solidFill>
          <a:latin typeface="+mn-lt"/>
          <a:ea typeface="ＭＳ Ｐゴシック" pitchFamily="34" charset="-128"/>
        </a:defRPr>
      </a:lvl5pPr>
      <a:lvl6pPr marL="2514600" indent="-228600" algn="l" rtl="0" fontAlgn="base">
        <a:spcBef>
          <a:spcPct val="0"/>
        </a:spcBef>
        <a:spcAft>
          <a:spcPct val="25000"/>
        </a:spcAft>
        <a:buChar char="»"/>
        <a:defRPr sz="2000">
          <a:solidFill>
            <a:schemeClr val="tx1"/>
          </a:solidFill>
          <a:latin typeface="+mn-lt"/>
        </a:defRPr>
      </a:lvl6pPr>
      <a:lvl7pPr marL="2971800" indent="-228600" algn="l" rtl="0" fontAlgn="base">
        <a:spcBef>
          <a:spcPct val="0"/>
        </a:spcBef>
        <a:spcAft>
          <a:spcPct val="25000"/>
        </a:spcAft>
        <a:buChar char="»"/>
        <a:defRPr sz="2000">
          <a:solidFill>
            <a:schemeClr val="tx1"/>
          </a:solidFill>
          <a:latin typeface="+mn-lt"/>
        </a:defRPr>
      </a:lvl7pPr>
      <a:lvl8pPr marL="3429000" indent="-228600" algn="l" rtl="0" fontAlgn="base">
        <a:spcBef>
          <a:spcPct val="0"/>
        </a:spcBef>
        <a:spcAft>
          <a:spcPct val="25000"/>
        </a:spcAft>
        <a:buChar char="»"/>
        <a:defRPr sz="2000">
          <a:solidFill>
            <a:schemeClr val="tx1"/>
          </a:solidFill>
          <a:latin typeface="+mn-lt"/>
        </a:defRPr>
      </a:lvl8pPr>
      <a:lvl9pPr marL="3886200" indent="-228600" algn="l" rtl="0" fontAlgn="base">
        <a:spcBef>
          <a:spcPct val="0"/>
        </a:spcBef>
        <a:spcAft>
          <a:spcPct val="2500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066CC">
            <a:alpha val="87000"/>
          </a:srgbClr>
        </a:solidFill>
        <a:effectLst/>
      </p:bgPr>
    </p:bg>
    <p:spTree>
      <p:nvGrpSpPr>
        <p:cNvPr id="1" name=""/>
        <p:cNvGrpSpPr/>
        <p:nvPr/>
      </p:nvGrpSpPr>
      <p:grpSpPr>
        <a:xfrm>
          <a:off x="0" y="0"/>
          <a:ext cx="0" cy="0"/>
          <a:chOff x="0" y="0"/>
          <a:chExt cx="0" cy="0"/>
        </a:xfrm>
      </p:grpSpPr>
      <p:grpSp>
        <p:nvGrpSpPr>
          <p:cNvPr id="174082" name="Group 2"/>
          <p:cNvGrpSpPr>
            <a:grpSpLocks noChangeAspect="1"/>
          </p:cNvGrpSpPr>
          <p:nvPr/>
        </p:nvGrpSpPr>
        <p:grpSpPr bwMode="auto">
          <a:xfrm>
            <a:off x="-4763" y="6096000"/>
            <a:ext cx="9148763" cy="766763"/>
            <a:chOff x="-3" y="4096"/>
            <a:chExt cx="6051" cy="515"/>
          </a:xfrm>
        </p:grpSpPr>
        <p:grpSp>
          <p:nvGrpSpPr>
            <p:cNvPr id="174083" name="Group 4"/>
            <p:cNvGrpSpPr>
              <a:grpSpLocks noChangeAspect="1"/>
            </p:cNvGrpSpPr>
            <p:nvPr/>
          </p:nvGrpSpPr>
          <p:grpSpPr bwMode="auto">
            <a:xfrm>
              <a:off x="2159" y="4096"/>
              <a:ext cx="3889" cy="512"/>
              <a:chOff x="2056" y="3840"/>
              <a:chExt cx="1112" cy="480"/>
            </a:xfrm>
          </p:grpSpPr>
          <p:sp>
            <p:nvSpPr>
              <p:cNvPr id="13317" name="Rectangle 5"/>
              <p:cNvSpPr>
                <a:spLocks noChangeAspect="1" noChangeArrowheads="1"/>
              </p:cNvSpPr>
              <p:nvPr userDrawn="1"/>
            </p:nvSpPr>
            <p:spPr bwMode="auto">
              <a:xfrm>
                <a:off x="2056" y="3840"/>
                <a:ext cx="1112" cy="240"/>
              </a:xfrm>
              <a:prstGeom prst="rect">
                <a:avLst/>
              </a:prstGeom>
              <a:gradFill rotWithShape="0">
                <a:gsLst>
                  <a:gs pos="0">
                    <a:srgbClr val="FFFFFF"/>
                  </a:gs>
                  <a:gs pos="100000">
                    <a:srgbClr val="F8E82F"/>
                  </a:gs>
                </a:gsLst>
                <a:lin ang="0" scaled="1"/>
              </a:gradFill>
              <a:ln>
                <a:noFill/>
              </a:ln>
              <a:extLst/>
            </p:spPr>
            <p:txBody>
              <a:bodyPr wrap="none" lIns="86493" tIns="43247" rIns="86493" bIns="43247" anchor="ctr"/>
              <a:lstStyle>
                <a:lvl1pPr defTabSz="865188">
                  <a:defRPr sz="2400">
                    <a:solidFill>
                      <a:schemeClr val="tx1"/>
                    </a:solidFill>
                    <a:latin typeface="Times New Roman" pitchFamily="-108" charset="0"/>
                    <a:cs typeface="Times New Roman" pitchFamily="-108" charset="0"/>
                  </a:defRPr>
                </a:lvl1pPr>
                <a:lvl2pPr marL="37931725" indent="-37474525" defTabSz="865188">
                  <a:defRPr sz="2400">
                    <a:solidFill>
                      <a:schemeClr val="tx1"/>
                    </a:solidFill>
                    <a:latin typeface="Times New Roman" pitchFamily="-108" charset="0"/>
                    <a:cs typeface="Times New Roman" pitchFamily="-108" charset="0"/>
                  </a:defRPr>
                </a:lvl2pPr>
                <a:lvl3pPr>
                  <a:defRPr sz="2400">
                    <a:solidFill>
                      <a:schemeClr val="tx1"/>
                    </a:solidFill>
                    <a:latin typeface="Times New Roman" pitchFamily="-108" charset="0"/>
                    <a:cs typeface="Times New Roman" pitchFamily="-108" charset="0"/>
                  </a:defRPr>
                </a:lvl3pPr>
                <a:lvl4pPr>
                  <a:defRPr sz="2400">
                    <a:solidFill>
                      <a:schemeClr val="tx1"/>
                    </a:solidFill>
                    <a:latin typeface="Times New Roman" pitchFamily="-108" charset="0"/>
                    <a:cs typeface="Times New Roman" pitchFamily="-108" charset="0"/>
                  </a:defRPr>
                </a:lvl4pPr>
                <a:lvl5pPr>
                  <a:defRPr sz="2400">
                    <a:solidFill>
                      <a:schemeClr val="tx1"/>
                    </a:solidFill>
                    <a:latin typeface="Times New Roman" pitchFamily="-108" charset="0"/>
                    <a:cs typeface="Times New Roman" pitchFamily="-108" charset="0"/>
                  </a:defRPr>
                </a:lvl5pPr>
                <a:lvl6pPr marL="457200" eaLnBrk="0" fontAlgn="base" hangingPunct="0">
                  <a:spcBef>
                    <a:spcPct val="0"/>
                  </a:spcBef>
                  <a:spcAft>
                    <a:spcPct val="0"/>
                  </a:spcAft>
                  <a:defRPr sz="2400">
                    <a:solidFill>
                      <a:schemeClr val="tx1"/>
                    </a:solidFill>
                    <a:latin typeface="Times New Roman" pitchFamily="-108" charset="0"/>
                    <a:cs typeface="Times New Roman" pitchFamily="-108" charset="0"/>
                  </a:defRPr>
                </a:lvl6pPr>
                <a:lvl7pPr marL="914400" eaLnBrk="0" fontAlgn="base" hangingPunct="0">
                  <a:spcBef>
                    <a:spcPct val="0"/>
                  </a:spcBef>
                  <a:spcAft>
                    <a:spcPct val="0"/>
                  </a:spcAft>
                  <a:defRPr sz="2400">
                    <a:solidFill>
                      <a:schemeClr val="tx1"/>
                    </a:solidFill>
                    <a:latin typeface="Times New Roman" pitchFamily="-108" charset="0"/>
                    <a:cs typeface="Times New Roman" pitchFamily="-108" charset="0"/>
                  </a:defRPr>
                </a:lvl7pPr>
                <a:lvl8pPr marL="1371600" eaLnBrk="0" fontAlgn="base" hangingPunct="0">
                  <a:spcBef>
                    <a:spcPct val="0"/>
                  </a:spcBef>
                  <a:spcAft>
                    <a:spcPct val="0"/>
                  </a:spcAft>
                  <a:defRPr sz="2400">
                    <a:solidFill>
                      <a:schemeClr val="tx1"/>
                    </a:solidFill>
                    <a:latin typeface="Times New Roman" pitchFamily="-108" charset="0"/>
                    <a:cs typeface="Times New Roman" pitchFamily="-108" charset="0"/>
                  </a:defRPr>
                </a:lvl8pPr>
                <a:lvl9pPr marL="1828800" eaLnBrk="0" fontAlgn="base" hangingPunct="0">
                  <a:spcBef>
                    <a:spcPct val="0"/>
                  </a:spcBef>
                  <a:spcAft>
                    <a:spcPct val="0"/>
                  </a:spcAft>
                  <a:defRPr sz="2400">
                    <a:solidFill>
                      <a:schemeClr val="tx1"/>
                    </a:solidFill>
                    <a:latin typeface="Times New Roman" pitchFamily="-108" charset="0"/>
                    <a:cs typeface="Times New Roman" pitchFamily="-108" charset="0"/>
                  </a:defRPr>
                </a:lvl9pPr>
              </a:lstStyle>
              <a:p>
                <a:pPr eaLnBrk="0" fontAlgn="base" hangingPunct="0">
                  <a:spcBef>
                    <a:spcPct val="0"/>
                  </a:spcBef>
                  <a:spcAft>
                    <a:spcPct val="0"/>
                  </a:spcAft>
                </a:pPr>
                <a:endParaRPr lang="en-US" altLang="en-US" sz="1800" b="1" dirty="0">
                  <a:solidFill>
                    <a:srgbClr val="FFFFFF"/>
                  </a:solidFill>
                  <a:latin typeface="Arial" charset="0"/>
                  <a:cs typeface="Arial" charset="0"/>
                </a:endParaRPr>
              </a:p>
            </p:txBody>
          </p:sp>
          <p:sp>
            <p:nvSpPr>
              <p:cNvPr id="13318" name="Rectangle 6"/>
              <p:cNvSpPr>
                <a:spLocks noChangeAspect="1" noChangeArrowheads="1"/>
              </p:cNvSpPr>
              <p:nvPr userDrawn="1"/>
            </p:nvSpPr>
            <p:spPr bwMode="auto">
              <a:xfrm>
                <a:off x="2056" y="4080"/>
                <a:ext cx="1112" cy="240"/>
              </a:xfrm>
              <a:prstGeom prst="rect">
                <a:avLst/>
              </a:prstGeom>
              <a:gradFill rotWithShape="0">
                <a:gsLst>
                  <a:gs pos="0">
                    <a:srgbClr val="FFFFFF"/>
                  </a:gs>
                  <a:gs pos="100000">
                    <a:srgbClr val="0A57A4"/>
                  </a:gs>
                </a:gsLst>
                <a:lin ang="0" scaled="1"/>
              </a:gradFill>
              <a:ln>
                <a:noFill/>
              </a:ln>
              <a:extLst/>
            </p:spPr>
            <p:txBody>
              <a:bodyPr wrap="none" lIns="86493" tIns="43247" rIns="86493" bIns="43247" anchor="ctr"/>
              <a:lstStyle>
                <a:lvl1pPr defTabSz="865188">
                  <a:defRPr sz="2400">
                    <a:solidFill>
                      <a:schemeClr val="tx1"/>
                    </a:solidFill>
                    <a:latin typeface="Times New Roman" pitchFamily="-108" charset="0"/>
                    <a:cs typeface="Times New Roman" pitchFamily="-108" charset="0"/>
                  </a:defRPr>
                </a:lvl1pPr>
                <a:lvl2pPr marL="37931725" indent="-37474525" defTabSz="865188">
                  <a:defRPr sz="2400">
                    <a:solidFill>
                      <a:schemeClr val="tx1"/>
                    </a:solidFill>
                    <a:latin typeface="Times New Roman" pitchFamily="-108" charset="0"/>
                    <a:cs typeface="Times New Roman" pitchFamily="-108" charset="0"/>
                  </a:defRPr>
                </a:lvl2pPr>
                <a:lvl3pPr>
                  <a:defRPr sz="2400">
                    <a:solidFill>
                      <a:schemeClr val="tx1"/>
                    </a:solidFill>
                    <a:latin typeface="Times New Roman" pitchFamily="-108" charset="0"/>
                    <a:cs typeface="Times New Roman" pitchFamily="-108" charset="0"/>
                  </a:defRPr>
                </a:lvl3pPr>
                <a:lvl4pPr>
                  <a:defRPr sz="2400">
                    <a:solidFill>
                      <a:schemeClr val="tx1"/>
                    </a:solidFill>
                    <a:latin typeface="Times New Roman" pitchFamily="-108" charset="0"/>
                    <a:cs typeface="Times New Roman" pitchFamily="-108" charset="0"/>
                  </a:defRPr>
                </a:lvl4pPr>
                <a:lvl5pPr>
                  <a:defRPr sz="2400">
                    <a:solidFill>
                      <a:schemeClr val="tx1"/>
                    </a:solidFill>
                    <a:latin typeface="Times New Roman" pitchFamily="-108" charset="0"/>
                    <a:cs typeface="Times New Roman" pitchFamily="-108" charset="0"/>
                  </a:defRPr>
                </a:lvl5pPr>
                <a:lvl6pPr marL="457200" eaLnBrk="0" fontAlgn="base" hangingPunct="0">
                  <a:spcBef>
                    <a:spcPct val="0"/>
                  </a:spcBef>
                  <a:spcAft>
                    <a:spcPct val="0"/>
                  </a:spcAft>
                  <a:defRPr sz="2400">
                    <a:solidFill>
                      <a:schemeClr val="tx1"/>
                    </a:solidFill>
                    <a:latin typeface="Times New Roman" pitchFamily="-108" charset="0"/>
                    <a:cs typeface="Times New Roman" pitchFamily="-108" charset="0"/>
                  </a:defRPr>
                </a:lvl6pPr>
                <a:lvl7pPr marL="914400" eaLnBrk="0" fontAlgn="base" hangingPunct="0">
                  <a:spcBef>
                    <a:spcPct val="0"/>
                  </a:spcBef>
                  <a:spcAft>
                    <a:spcPct val="0"/>
                  </a:spcAft>
                  <a:defRPr sz="2400">
                    <a:solidFill>
                      <a:schemeClr val="tx1"/>
                    </a:solidFill>
                    <a:latin typeface="Times New Roman" pitchFamily="-108" charset="0"/>
                    <a:cs typeface="Times New Roman" pitchFamily="-108" charset="0"/>
                  </a:defRPr>
                </a:lvl7pPr>
                <a:lvl8pPr marL="1371600" eaLnBrk="0" fontAlgn="base" hangingPunct="0">
                  <a:spcBef>
                    <a:spcPct val="0"/>
                  </a:spcBef>
                  <a:spcAft>
                    <a:spcPct val="0"/>
                  </a:spcAft>
                  <a:defRPr sz="2400">
                    <a:solidFill>
                      <a:schemeClr val="tx1"/>
                    </a:solidFill>
                    <a:latin typeface="Times New Roman" pitchFamily="-108" charset="0"/>
                    <a:cs typeface="Times New Roman" pitchFamily="-108" charset="0"/>
                  </a:defRPr>
                </a:lvl8pPr>
                <a:lvl9pPr marL="1828800" eaLnBrk="0" fontAlgn="base" hangingPunct="0">
                  <a:spcBef>
                    <a:spcPct val="0"/>
                  </a:spcBef>
                  <a:spcAft>
                    <a:spcPct val="0"/>
                  </a:spcAft>
                  <a:defRPr sz="2400">
                    <a:solidFill>
                      <a:schemeClr val="tx1"/>
                    </a:solidFill>
                    <a:latin typeface="Times New Roman" pitchFamily="-108" charset="0"/>
                    <a:cs typeface="Times New Roman" pitchFamily="-108" charset="0"/>
                  </a:defRPr>
                </a:lvl9pPr>
              </a:lstStyle>
              <a:p>
                <a:pPr eaLnBrk="0" fontAlgn="base" hangingPunct="0">
                  <a:spcBef>
                    <a:spcPct val="0"/>
                  </a:spcBef>
                  <a:spcAft>
                    <a:spcPct val="0"/>
                  </a:spcAft>
                </a:pPr>
                <a:endParaRPr lang="en-US" altLang="en-US" sz="1800" b="1" dirty="0">
                  <a:solidFill>
                    <a:srgbClr val="FFFFFF"/>
                  </a:solidFill>
                  <a:latin typeface="Arial" charset="0"/>
                  <a:cs typeface="Arial" charset="0"/>
                </a:endParaRPr>
              </a:p>
            </p:txBody>
          </p:sp>
        </p:grpSp>
        <p:pic>
          <p:nvPicPr>
            <p:cNvPr id="174084" name="Picture 7" descr="NCTSN_high"/>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 y="4099"/>
              <a:ext cx="2173" cy="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015495162"/>
      </p:ext>
    </p:extLst>
  </p:cSld>
  <p:clrMap bg1="dk2" tx1="lt1" bg2="dk1" tx2="lt2" accent1="accent1" accent2="accent2" accent3="accent3" accent4="accent4" accent5="accent5" accent6="accent6" hlink="hlink" folHlink="folHlink"/>
  <p:sldLayoutIdLst>
    <p:sldLayoutId id="2147483731" r:id="rId1"/>
    <p:sldLayoutId id="2147483733" r:id="rId2"/>
    <p:sldLayoutId id="2147483734" r:id="rId3"/>
    <p:sldLayoutId id="2147483735" r:id="rId4"/>
    <p:sldLayoutId id="2147483736" r:id="rId5"/>
    <p:sldLayoutId id="2147483737" r:id="rId6"/>
    <p:sldLayoutId id="2147483738" r:id="rId7"/>
  </p:sldLayoutIdLst>
  <p:hf sldNum="0" hdr="0" ftr="0" dt="0"/>
  <p:txStyles>
    <p:titleStyle>
      <a:lvl1pPr algn="ctr" rtl="0" eaLnBrk="0" fontAlgn="base" hangingPunct="0">
        <a:lnSpc>
          <a:spcPct val="90000"/>
        </a:lnSpc>
        <a:spcBef>
          <a:spcPct val="0"/>
        </a:spcBef>
        <a:spcAft>
          <a:spcPct val="0"/>
        </a:spcAft>
        <a:defRPr sz="3800" b="1">
          <a:solidFill>
            <a:srgbClr val="FFE831"/>
          </a:solidFill>
          <a:latin typeface="+mj-lt"/>
          <a:ea typeface="ＭＳ Ｐゴシック" pitchFamily="-108" charset="-128"/>
          <a:cs typeface="+mj-cs"/>
        </a:defRPr>
      </a:lvl1pPr>
      <a:lvl2pPr algn="ctr" rtl="0" eaLnBrk="0" fontAlgn="base" hangingPunct="0">
        <a:lnSpc>
          <a:spcPct val="90000"/>
        </a:lnSpc>
        <a:spcBef>
          <a:spcPct val="0"/>
        </a:spcBef>
        <a:spcAft>
          <a:spcPct val="0"/>
        </a:spcAft>
        <a:defRPr sz="3800" b="1">
          <a:solidFill>
            <a:srgbClr val="FFE831"/>
          </a:solidFill>
          <a:latin typeface="Arial" pitchFamily="34" charset="0"/>
          <a:ea typeface="ＭＳ Ｐゴシック" pitchFamily="-108" charset="-128"/>
        </a:defRPr>
      </a:lvl2pPr>
      <a:lvl3pPr algn="ctr" rtl="0" eaLnBrk="0" fontAlgn="base" hangingPunct="0">
        <a:lnSpc>
          <a:spcPct val="90000"/>
        </a:lnSpc>
        <a:spcBef>
          <a:spcPct val="0"/>
        </a:spcBef>
        <a:spcAft>
          <a:spcPct val="0"/>
        </a:spcAft>
        <a:defRPr sz="3800" b="1">
          <a:solidFill>
            <a:srgbClr val="FFE831"/>
          </a:solidFill>
          <a:latin typeface="Arial" pitchFamily="34" charset="0"/>
          <a:ea typeface="ＭＳ Ｐゴシック" pitchFamily="-108" charset="-128"/>
        </a:defRPr>
      </a:lvl3pPr>
      <a:lvl4pPr algn="ctr" rtl="0" eaLnBrk="0" fontAlgn="base" hangingPunct="0">
        <a:lnSpc>
          <a:spcPct val="90000"/>
        </a:lnSpc>
        <a:spcBef>
          <a:spcPct val="0"/>
        </a:spcBef>
        <a:spcAft>
          <a:spcPct val="0"/>
        </a:spcAft>
        <a:defRPr sz="3800" b="1">
          <a:solidFill>
            <a:srgbClr val="FFE831"/>
          </a:solidFill>
          <a:latin typeface="Arial" pitchFamily="34" charset="0"/>
          <a:ea typeface="ＭＳ Ｐゴシック" pitchFamily="-108" charset="-128"/>
        </a:defRPr>
      </a:lvl4pPr>
      <a:lvl5pPr algn="ctr" rtl="0" eaLnBrk="0" fontAlgn="base" hangingPunct="0">
        <a:lnSpc>
          <a:spcPct val="90000"/>
        </a:lnSpc>
        <a:spcBef>
          <a:spcPct val="0"/>
        </a:spcBef>
        <a:spcAft>
          <a:spcPct val="0"/>
        </a:spcAft>
        <a:defRPr sz="3800" b="1">
          <a:solidFill>
            <a:srgbClr val="FFE831"/>
          </a:solidFill>
          <a:latin typeface="Arial" pitchFamily="34" charset="0"/>
          <a:ea typeface="ＭＳ Ｐゴシック" pitchFamily="-108" charset="-128"/>
        </a:defRPr>
      </a:lvl5pPr>
      <a:lvl6pPr marL="457200" algn="ctr" rtl="0" fontAlgn="base">
        <a:lnSpc>
          <a:spcPct val="90000"/>
        </a:lnSpc>
        <a:spcBef>
          <a:spcPct val="0"/>
        </a:spcBef>
        <a:spcAft>
          <a:spcPct val="0"/>
        </a:spcAft>
        <a:defRPr sz="3800" b="1">
          <a:solidFill>
            <a:srgbClr val="FFE831"/>
          </a:solidFill>
          <a:latin typeface="Arial" pitchFamily="34" charset="0"/>
        </a:defRPr>
      </a:lvl6pPr>
      <a:lvl7pPr marL="914400" algn="ctr" rtl="0" fontAlgn="base">
        <a:lnSpc>
          <a:spcPct val="90000"/>
        </a:lnSpc>
        <a:spcBef>
          <a:spcPct val="0"/>
        </a:spcBef>
        <a:spcAft>
          <a:spcPct val="0"/>
        </a:spcAft>
        <a:defRPr sz="3800" b="1">
          <a:solidFill>
            <a:srgbClr val="FFE831"/>
          </a:solidFill>
          <a:latin typeface="Arial" pitchFamily="34" charset="0"/>
        </a:defRPr>
      </a:lvl7pPr>
      <a:lvl8pPr marL="1371600" algn="ctr" rtl="0" fontAlgn="base">
        <a:lnSpc>
          <a:spcPct val="90000"/>
        </a:lnSpc>
        <a:spcBef>
          <a:spcPct val="0"/>
        </a:spcBef>
        <a:spcAft>
          <a:spcPct val="0"/>
        </a:spcAft>
        <a:defRPr sz="3800" b="1">
          <a:solidFill>
            <a:srgbClr val="FFE831"/>
          </a:solidFill>
          <a:latin typeface="Arial" pitchFamily="34" charset="0"/>
        </a:defRPr>
      </a:lvl8pPr>
      <a:lvl9pPr marL="1828800" algn="ctr" rtl="0" fontAlgn="base">
        <a:lnSpc>
          <a:spcPct val="90000"/>
        </a:lnSpc>
        <a:spcBef>
          <a:spcPct val="0"/>
        </a:spcBef>
        <a:spcAft>
          <a:spcPct val="0"/>
        </a:spcAft>
        <a:defRPr sz="3800" b="1">
          <a:solidFill>
            <a:srgbClr val="FFE831"/>
          </a:solidFill>
          <a:latin typeface="Arial" pitchFamily="34" charset="0"/>
        </a:defRPr>
      </a:lvl9pPr>
    </p:titleStyle>
    <p:bodyStyle>
      <a:lvl1pPr marL="342900" indent="-342900" algn="l" rtl="0" eaLnBrk="0" fontAlgn="base" hangingPunct="0">
        <a:spcBef>
          <a:spcPct val="0"/>
        </a:spcBef>
        <a:spcAft>
          <a:spcPct val="50000"/>
        </a:spcAft>
        <a:buSzPct val="110000"/>
        <a:buFont typeface="Wingdings" pitchFamily="-108" charset="2"/>
        <a:buChar char="§"/>
        <a:defRPr sz="2600">
          <a:solidFill>
            <a:schemeClr val="tx1"/>
          </a:solidFill>
          <a:latin typeface="+mn-lt"/>
          <a:ea typeface="ＭＳ Ｐゴシック" pitchFamily="-108" charset="-128"/>
          <a:cs typeface="+mn-cs"/>
        </a:defRPr>
      </a:lvl1pPr>
      <a:lvl2pPr marL="742950" indent="-285750" algn="l" rtl="0" eaLnBrk="0" fontAlgn="base" hangingPunct="0">
        <a:spcBef>
          <a:spcPct val="0"/>
        </a:spcBef>
        <a:spcAft>
          <a:spcPct val="25000"/>
        </a:spcAft>
        <a:buSzPct val="110000"/>
        <a:buChar char="•"/>
        <a:defRPr sz="2500">
          <a:solidFill>
            <a:schemeClr val="tx1"/>
          </a:solidFill>
          <a:latin typeface="+mn-lt"/>
          <a:ea typeface="ＭＳ Ｐゴシック" pitchFamily="-108" charset="-128"/>
        </a:defRPr>
      </a:lvl2pPr>
      <a:lvl3pPr marL="1143000" indent="-228600" algn="l" rtl="0" eaLnBrk="0" fontAlgn="base" hangingPunct="0">
        <a:spcBef>
          <a:spcPct val="0"/>
        </a:spcBef>
        <a:spcAft>
          <a:spcPct val="25000"/>
        </a:spcAft>
        <a:buFont typeface="Arial" charset="0"/>
        <a:buChar char="–"/>
        <a:defRPr sz="2400">
          <a:solidFill>
            <a:schemeClr val="tx1"/>
          </a:solidFill>
          <a:latin typeface="+mn-lt"/>
          <a:ea typeface="ＭＳ Ｐゴシック" pitchFamily="-108" charset="-128"/>
        </a:defRPr>
      </a:lvl3pPr>
      <a:lvl4pPr marL="1600200" indent="-228600" algn="l" rtl="0" eaLnBrk="0" fontAlgn="base" hangingPunct="0">
        <a:spcBef>
          <a:spcPct val="0"/>
        </a:spcBef>
        <a:spcAft>
          <a:spcPct val="25000"/>
        </a:spcAft>
        <a:buChar char="•"/>
        <a:defRPr sz="2200">
          <a:solidFill>
            <a:schemeClr val="tx1"/>
          </a:solidFill>
          <a:latin typeface="+mn-lt"/>
          <a:ea typeface="ＭＳ Ｐゴシック" pitchFamily="-108" charset="-128"/>
        </a:defRPr>
      </a:lvl4pPr>
      <a:lvl5pPr marL="2057400" indent="-228600" algn="l" rtl="0" eaLnBrk="0" fontAlgn="base" hangingPunct="0">
        <a:spcBef>
          <a:spcPct val="0"/>
        </a:spcBef>
        <a:spcAft>
          <a:spcPct val="25000"/>
        </a:spcAft>
        <a:buChar char="»"/>
        <a:defRPr sz="2000">
          <a:solidFill>
            <a:schemeClr val="tx1"/>
          </a:solidFill>
          <a:latin typeface="+mn-lt"/>
          <a:ea typeface="ＭＳ Ｐゴシック" pitchFamily="-108" charset="-128"/>
        </a:defRPr>
      </a:lvl5pPr>
      <a:lvl6pPr marL="2514600" indent="-228600" algn="l" rtl="0" fontAlgn="base">
        <a:spcBef>
          <a:spcPct val="0"/>
        </a:spcBef>
        <a:spcAft>
          <a:spcPct val="25000"/>
        </a:spcAft>
        <a:buChar char="»"/>
        <a:defRPr sz="2000">
          <a:solidFill>
            <a:schemeClr val="tx1"/>
          </a:solidFill>
          <a:latin typeface="+mn-lt"/>
        </a:defRPr>
      </a:lvl6pPr>
      <a:lvl7pPr marL="2971800" indent="-228600" algn="l" rtl="0" fontAlgn="base">
        <a:spcBef>
          <a:spcPct val="0"/>
        </a:spcBef>
        <a:spcAft>
          <a:spcPct val="25000"/>
        </a:spcAft>
        <a:buChar char="»"/>
        <a:defRPr sz="2000">
          <a:solidFill>
            <a:schemeClr val="tx1"/>
          </a:solidFill>
          <a:latin typeface="+mn-lt"/>
        </a:defRPr>
      </a:lvl7pPr>
      <a:lvl8pPr marL="3429000" indent="-228600" algn="l" rtl="0" fontAlgn="base">
        <a:spcBef>
          <a:spcPct val="0"/>
        </a:spcBef>
        <a:spcAft>
          <a:spcPct val="25000"/>
        </a:spcAft>
        <a:buChar char="»"/>
        <a:defRPr sz="2000">
          <a:solidFill>
            <a:schemeClr val="tx1"/>
          </a:solidFill>
          <a:latin typeface="+mn-lt"/>
        </a:defRPr>
      </a:lvl8pPr>
      <a:lvl9pPr marL="3886200" indent="-228600" algn="l" rtl="0" fontAlgn="base">
        <a:spcBef>
          <a:spcPct val="0"/>
        </a:spcBef>
        <a:spcAft>
          <a:spcPct val="2500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0066CC">
            <a:alpha val="87000"/>
          </a:srgbClr>
        </a:solidFill>
        <a:effectLst/>
      </p:bgPr>
    </p:bg>
    <p:spTree>
      <p:nvGrpSpPr>
        <p:cNvPr id="1" name=""/>
        <p:cNvGrpSpPr/>
        <p:nvPr/>
      </p:nvGrpSpPr>
      <p:grpSpPr>
        <a:xfrm>
          <a:off x="0" y="0"/>
          <a:ext cx="0" cy="0"/>
          <a:chOff x="0" y="0"/>
          <a:chExt cx="0" cy="0"/>
        </a:xfrm>
      </p:grpSpPr>
      <p:grpSp>
        <p:nvGrpSpPr>
          <p:cNvPr id="1026" name="Group 2"/>
          <p:cNvGrpSpPr>
            <a:grpSpLocks noChangeAspect="1"/>
          </p:cNvGrpSpPr>
          <p:nvPr/>
        </p:nvGrpSpPr>
        <p:grpSpPr bwMode="auto">
          <a:xfrm>
            <a:off x="-4763" y="6096000"/>
            <a:ext cx="9148763" cy="766763"/>
            <a:chOff x="-3" y="4096"/>
            <a:chExt cx="6051" cy="515"/>
          </a:xfrm>
        </p:grpSpPr>
        <p:grpSp>
          <p:nvGrpSpPr>
            <p:cNvPr id="1027" name="Group 4"/>
            <p:cNvGrpSpPr>
              <a:grpSpLocks noChangeAspect="1"/>
            </p:cNvGrpSpPr>
            <p:nvPr/>
          </p:nvGrpSpPr>
          <p:grpSpPr bwMode="auto">
            <a:xfrm>
              <a:off x="2159" y="4096"/>
              <a:ext cx="3889" cy="512"/>
              <a:chOff x="2056" y="3840"/>
              <a:chExt cx="1112" cy="480"/>
            </a:xfrm>
          </p:grpSpPr>
          <p:sp>
            <p:nvSpPr>
              <p:cNvPr id="1029" name="Rectangle 5"/>
              <p:cNvSpPr>
                <a:spLocks noChangeAspect="1" noChangeArrowheads="1"/>
              </p:cNvSpPr>
              <p:nvPr userDrawn="1"/>
            </p:nvSpPr>
            <p:spPr bwMode="auto">
              <a:xfrm>
                <a:off x="2056" y="3840"/>
                <a:ext cx="1112" cy="240"/>
              </a:xfrm>
              <a:prstGeom prst="rect">
                <a:avLst/>
              </a:prstGeom>
              <a:gradFill rotWithShape="0">
                <a:gsLst>
                  <a:gs pos="0">
                    <a:srgbClr val="FFFFFF"/>
                  </a:gs>
                  <a:gs pos="100000">
                    <a:srgbClr val="F8E82F"/>
                  </a:gs>
                </a:gsLst>
                <a:lin ang="0" scaled="1"/>
              </a:gradFill>
              <a:ln w="9525">
                <a:noFill/>
                <a:miter lim="800000"/>
                <a:headEnd/>
                <a:tailEnd/>
              </a:ln>
            </p:spPr>
            <p:txBody>
              <a:bodyPr wrap="none" lIns="86493" tIns="43247" rIns="86493" bIns="43247" anchor="ctr"/>
              <a:lstStyle/>
              <a:p>
                <a:pPr defTabSz="865188" fontAlgn="base">
                  <a:spcBef>
                    <a:spcPct val="0"/>
                  </a:spcBef>
                  <a:spcAft>
                    <a:spcPct val="0"/>
                  </a:spcAft>
                </a:pPr>
                <a:endParaRPr lang="en-US" b="1" dirty="0">
                  <a:solidFill>
                    <a:srgbClr val="FFFFFF"/>
                  </a:solidFill>
                  <a:ea typeface="ＭＳ Ｐゴシック" pitchFamily="34" charset="-128"/>
                  <a:cs typeface="Arial" pitchFamily="34" charset="0"/>
                </a:endParaRPr>
              </a:p>
            </p:txBody>
          </p:sp>
          <p:sp>
            <p:nvSpPr>
              <p:cNvPr id="1030" name="Rectangle 6"/>
              <p:cNvSpPr>
                <a:spLocks noChangeAspect="1" noChangeArrowheads="1"/>
              </p:cNvSpPr>
              <p:nvPr userDrawn="1"/>
            </p:nvSpPr>
            <p:spPr bwMode="auto">
              <a:xfrm>
                <a:off x="2056" y="4080"/>
                <a:ext cx="1112" cy="240"/>
              </a:xfrm>
              <a:prstGeom prst="rect">
                <a:avLst/>
              </a:prstGeom>
              <a:gradFill rotWithShape="0">
                <a:gsLst>
                  <a:gs pos="0">
                    <a:srgbClr val="FFFFFF"/>
                  </a:gs>
                  <a:gs pos="100000">
                    <a:srgbClr val="0A57A4"/>
                  </a:gs>
                </a:gsLst>
                <a:lin ang="0" scaled="1"/>
              </a:gradFill>
              <a:ln w="9525">
                <a:noFill/>
                <a:miter lim="800000"/>
                <a:headEnd/>
                <a:tailEnd/>
              </a:ln>
            </p:spPr>
            <p:txBody>
              <a:bodyPr wrap="none" lIns="86493" tIns="43247" rIns="86493" bIns="43247" anchor="ctr"/>
              <a:lstStyle/>
              <a:p>
                <a:pPr defTabSz="865188" fontAlgn="base">
                  <a:spcBef>
                    <a:spcPct val="0"/>
                  </a:spcBef>
                  <a:spcAft>
                    <a:spcPct val="0"/>
                  </a:spcAft>
                </a:pPr>
                <a:endParaRPr lang="en-US" b="1" dirty="0">
                  <a:solidFill>
                    <a:srgbClr val="FFFFFF"/>
                  </a:solidFill>
                  <a:ea typeface="ＭＳ Ｐゴシック" pitchFamily="34" charset="-128"/>
                  <a:cs typeface="Arial" pitchFamily="34" charset="0"/>
                </a:endParaRPr>
              </a:p>
            </p:txBody>
          </p:sp>
        </p:grpSp>
        <p:pic>
          <p:nvPicPr>
            <p:cNvPr id="1028" name="Picture 7" descr="NCTSN_high"/>
            <p:cNvPicPr>
              <a:picLocks noChangeAspect="1" noChangeArrowheads="1"/>
            </p:cNvPicPr>
            <p:nvPr/>
          </p:nvPicPr>
          <p:blipFill>
            <a:blip cstate="print">
              <a:extLst>
                <a:ext uri="{28A0092B-C50C-407E-A947-70E740481C1C}">
                  <a14:useLocalDpi xmlns:a14="http://schemas.microsoft.com/office/drawing/2010/main" val="0"/>
                </a:ext>
              </a:extLst>
            </a:blip>
            <a:srcRect/>
            <a:stretch>
              <a:fillRect/>
            </a:stretch>
          </p:blipFill>
          <p:spPr bwMode="auto">
            <a:xfrm>
              <a:off x="-3" y="4099"/>
              <a:ext cx="2173" cy="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047182136"/>
      </p:ext>
    </p:extLst>
  </p:cSld>
  <p:clrMap bg1="dk2" tx1="lt1" bg2="dk1" tx2="lt2" accent1="accent1" accent2="accent2" accent3="accent3" accent4="accent4" accent5="accent5" accent6="accent6" hlink="hlink" folHlink="folHlink"/>
  <p:sldLayoutIdLst>
    <p:sldLayoutId id="2147483818" r:id="rId1"/>
    <p:sldLayoutId id="2147483819" r:id="rId2"/>
    <p:sldLayoutId id="2147483820" r:id="rId3"/>
    <p:sldLayoutId id="2147483821" r:id="rId4"/>
    <p:sldLayoutId id="2147483822" r:id="rId5"/>
    <p:sldLayoutId id="2147483823" r:id="rId6"/>
    <p:sldLayoutId id="2147483824" r:id="rId7"/>
    <p:sldLayoutId id="2147483825" r:id="rId8"/>
    <p:sldLayoutId id="2147483826" r:id="rId9"/>
    <p:sldLayoutId id="2147483827" r:id="rId10"/>
    <p:sldLayoutId id="2147483828" r:id="rId11"/>
    <p:sldLayoutId id="2147483829" r:id="rId12"/>
    <p:sldLayoutId id="2147483830" r:id="rId13"/>
    <p:sldLayoutId id="2147483831" r:id="rId14"/>
    <p:sldLayoutId id="2147483832" r:id="rId15"/>
  </p:sldLayoutIdLst>
  <p:hf hdr="0" ftr="0" dt="0"/>
  <p:txStyles>
    <p:titleStyle>
      <a:lvl1pPr algn="ctr" rtl="0" eaLnBrk="0" fontAlgn="base" hangingPunct="0">
        <a:lnSpc>
          <a:spcPct val="90000"/>
        </a:lnSpc>
        <a:spcBef>
          <a:spcPct val="0"/>
        </a:spcBef>
        <a:spcAft>
          <a:spcPct val="0"/>
        </a:spcAft>
        <a:defRPr sz="3800" b="1">
          <a:solidFill>
            <a:srgbClr val="FFE831"/>
          </a:solidFill>
          <a:latin typeface="+mj-lt"/>
          <a:ea typeface="ＭＳ Ｐゴシック" pitchFamily="34" charset="-128"/>
          <a:cs typeface="+mj-cs"/>
        </a:defRPr>
      </a:lvl1pPr>
      <a:lvl2pPr algn="ctr" rtl="0" eaLnBrk="0" fontAlgn="base" hangingPunct="0">
        <a:lnSpc>
          <a:spcPct val="90000"/>
        </a:lnSpc>
        <a:spcBef>
          <a:spcPct val="0"/>
        </a:spcBef>
        <a:spcAft>
          <a:spcPct val="0"/>
        </a:spcAft>
        <a:defRPr sz="3800" b="1">
          <a:solidFill>
            <a:srgbClr val="FFE831"/>
          </a:solidFill>
          <a:latin typeface="Arial" pitchFamily="34" charset="0"/>
          <a:ea typeface="ＭＳ Ｐゴシック" pitchFamily="34" charset="-128"/>
        </a:defRPr>
      </a:lvl2pPr>
      <a:lvl3pPr algn="ctr" rtl="0" eaLnBrk="0" fontAlgn="base" hangingPunct="0">
        <a:lnSpc>
          <a:spcPct val="90000"/>
        </a:lnSpc>
        <a:spcBef>
          <a:spcPct val="0"/>
        </a:spcBef>
        <a:spcAft>
          <a:spcPct val="0"/>
        </a:spcAft>
        <a:defRPr sz="3800" b="1">
          <a:solidFill>
            <a:srgbClr val="FFE831"/>
          </a:solidFill>
          <a:latin typeface="Arial" pitchFamily="34" charset="0"/>
          <a:ea typeface="ＭＳ Ｐゴシック" pitchFamily="34" charset="-128"/>
        </a:defRPr>
      </a:lvl3pPr>
      <a:lvl4pPr algn="ctr" rtl="0" eaLnBrk="0" fontAlgn="base" hangingPunct="0">
        <a:lnSpc>
          <a:spcPct val="90000"/>
        </a:lnSpc>
        <a:spcBef>
          <a:spcPct val="0"/>
        </a:spcBef>
        <a:spcAft>
          <a:spcPct val="0"/>
        </a:spcAft>
        <a:defRPr sz="3800" b="1">
          <a:solidFill>
            <a:srgbClr val="FFE831"/>
          </a:solidFill>
          <a:latin typeface="Arial" pitchFamily="34" charset="0"/>
          <a:ea typeface="ＭＳ Ｐゴシック" pitchFamily="34" charset="-128"/>
        </a:defRPr>
      </a:lvl4pPr>
      <a:lvl5pPr algn="ctr" rtl="0" eaLnBrk="0" fontAlgn="base" hangingPunct="0">
        <a:lnSpc>
          <a:spcPct val="90000"/>
        </a:lnSpc>
        <a:spcBef>
          <a:spcPct val="0"/>
        </a:spcBef>
        <a:spcAft>
          <a:spcPct val="0"/>
        </a:spcAft>
        <a:defRPr sz="3800" b="1">
          <a:solidFill>
            <a:srgbClr val="FFE831"/>
          </a:solidFill>
          <a:latin typeface="Arial" pitchFamily="34" charset="0"/>
          <a:ea typeface="ＭＳ Ｐゴシック" pitchFamily="34" charset="-128"/>
        </a:defRPr>
      </a:lvl5pPr>
      <a:lvl6pPr marL="457200" algn="ctr" rtl="0" fontAlgn="base">
        <a:lnSpc>
          <a:spcPct val="90000"/>
        </a:lnSpc>
        <a:spcBef>
          <a:spcPct val="0"/>
        </a:spcBef>
        <a:spcAft>
          <a:spcPct val="0"/>
        </a:spcAft>
        <a:defRPr sz="3800" b="1">
          <a:solidFill>
            <a:srgbClr val="FFE831"/>
          </a:solidFill>
          <a:latin typeface="Arial" pitchFamily="34" charset="0"/>
        </a:defRPr>
      </a:lvl6pPr>
      <a:lvl7pPr marL="914400" algn="ctr" rtl="0" fontAlgn="base">
        <a:lnSpc>
          <a:spcPct val="90000"/>
        </a:lnSpc>
        <a:spcBef>
          <a:spcPct val="0"/>
        </a:spcBef>
        <a:spcAft>
          <a:spcPct val="0"/>
        </a:spcAft>
        <a:defRPr sz="3800" b="1">
          <a:solidFill>
            <a:srgbClr val="FFE831"/>
          </a:solidFill>
          <a:latin typeface="Arial" pitchFamily="34" charset="0"/>
        </a:defRPr>
      </a:lvl7pPr>
      <a:lvl8pPr marL="1371600" algn="ctr" rtl="0" fontAlgn="base">
        <a:lnSpc>
          <a:spcPct val="90000"/>
        </a:lnSpc>
        <a:spcBef>
          <a:spcPct val="0"/>
        </a:spcBef>
        <a:spcAft>
          <a:spcPct val="0"/>
        </a:spcAft>
        <a:defRPr sz="3800" b="1">
          <a:solidFill>
            <a:srgbClr val="FFE831"/>
          </a:solidFill>
          <a:latin typeface="Arial" pitchFamily="34" charset="0"/>
        </a:defRPr>
      </a:lvl8pPr>
      <a:lvl9pPr marL="1828800" algn="ctr" rtl="0" fontAlgn="base">
        <a:lnSpc>
          <a:spcPct val="90000"/>
        </a:lnSpc>
        <a:spcBef>
          <a:spcPct val="0"/>
        </a:spcBef>
        <a:spcAft>
          <a:spcPct val="0"/>
        </a:spcAft>
        <a:defRPr sz="3800" b="1">
          <a:solidFill>
            <a:srgbClr val="FFE831"/>
          </a:solidFill>
          <a:latin typeface="Arial" pitchFamily="34" charset="0"/>
        </a:defRPr>
      </a:lvl9pPr>
    </p:titleStyle>
    <p:bodyStyle>
      <a:lvl1pPr marL="342900" indent="-342900" algn="l" rtl="0" eaLnBrk="0" fontAlgn="base" hangingPunct="0">
        <a:spcBef>
          <a:spcPct val="0"/>
        </a:spcBef>
        <a:spcAft>
          <a:spcPct val="50000"/>
        </a:spcAft>
        <a:buSzPct val="110000"/>
        <a:buFont typeface="Wingdings" pitchFamily="2" charset="2"/>
        <a:buChar char="§"/>
        <a:defRPr sz="2600">
          <a:solidFill>
            <a:schemeClr val="tx1"/>
          </a:solidFill>
          <a:latin typeface="+mn-lt"/>
          <a:ea typeface="ＭＳ Ｐゴシック" pitchFamily="34" charset="-128"/>
          <a:cs typeface="+mn-cs"/>
        </a:defRPr>
      </a:lvl1pPr>
      <a:lvl2pPr marL="742950" indent="-285750" algn="l" rtl="0" eaLnBrk="0" fontAlgn="base" hangingPunct="0">
        <a:spcBef>
          <a:spcPct val="0"/>
        </a:spcBef>
        <a:spcAft>
          <a:spcPct val="25000"/>
        </a:spcAft>
        <a:buSzPct val="110000"/>
        <a:buChar char="•"/>
        <a:defRPr sz="2500">
          <a:solidFill>
            <a:schemeClr val="tx1"/>
          </a:solidFill>
          <a:latin typeface="+mn-lt"/>
          <a:ea typeface="ＭＳ Ｐゴシック" pitchFamily="34" charset="-128"/>
        </a:defRPr>
      </a:lvl2pPr>
      <a:lvl3pPr marL="1143000" indent="-228600" algn="l" rtl="0" eaLnBrk="0" fontAlgn="base" hangingPunct="0">
        <a:spcBef>
          <a:spcPct val="0"/>
        </a:spcBef>
        <a:spcAft>
          <a:spcPct val="25000"/>
        </a:spcAft>
        <a:buFont typeface="Arial" pitchFamily="34" charset="0"/>
        <a:buChar char="–"/>
        <a:defRPr sz="2400">
          <a:solidFill>
            <a:schemeClr val="tx1"/>
          </a:solidFill>
          <a:latin typeface="+mn-lt"/>
          <a:ea typeface="ＭＳ Ｐゴシック" pitchFamily="34" charset="-128"/>
        </a:defRPr>
      </a:lvl3pPr>
      <a:lvl4pPr marL="1600200" indent="-228600" algn="l" rtl="0" eaLnBrk="0" fontAlgn="base" hangingPunct="0">
        <a:spcBef>
          <a:spcPct val="0"/>
        </a:spcBef>
        <a:spcAft>
          <a:spcPct val="25000"/>
        </a:spcAft>
        <a:buChar char="•"/>
        <a:defRPr sz="2200">
          <a:solidFill>
            <a:schemeClr val="tx1"/>
          </a:solidFill>
          <a:latin typeface="+mn-lt"/>
          <a:ea typeface="ＭＳ Ｐゴシック" pitchFamily="34" charset="-128"/>
        </a:defRPr>
      </a:lvl4pPr>
      <a:lvl5pPr marL="2057400" indent="-228600" algn="l" rtl="0" eaLnBrk="0" fontAlgn="base" hangingPunct="0">
        <a:spcBef>
          <a:spcPct val="0"/>
        </a:spcBef>
        <a:spcAft>
          <a:spcPct val="25000"/>
        </a:spcAft>
        <a:buChar char="»"/>
        <a:defRPr sz="2000">
          <a:solidFill>
            <a:schemeClr val="tx1"/>
          </a:solidFill>
          <a:latin typeface="+mn-lt"/>
          <a:ea typeface="ＭＳ Ｐゴシック" pitchFamily="34" charset="-128"/>
        </a:defRPr>
      </a:lvl5pPr>
      <a:lvl6pPr marL="2514600" indent="-228600" algn="l" rtl="0" fontAlgn="base">
        <a:spcBef>
          <a:spcPct val="0"/>
        </a:spcBef>
        <a:spcAft>
          <a:spcPct val="25000"/>
        </a:spcAft>
        <a:buChar char="»"/>
        <a:defRPr sz="2000">
          <a:solidFill>
            <a:schemeClr val="tx1"/>
          </a:solidFill>
          <a:latin typeface="+mn-lt"/>
        </a:defRPr>
      </a:lvl6pPr>
      <a:lvl7pPr marL="2971800" indent="-228600" algn="l" rtl="0" fontAlgn="base">
        <a:spcBef>
          <a:spcPct val="0"/>
        </a:spcBef>
        <a:spcAft>
          <a:spcPct val="25000"/>
        </a:spcAft>
        <a:buChar char="»"/>
        <a:defRPr sz="2000">
          <a:solidFill>
            <a:schemeClr val="tx1"/>
          </a:solidFill>
          <a:latin typeface="+mn-lt"/>
        </a:defRPr>
      </a:lvl7pPr>
      <a:lvl8pPr marL="3429000" indent="-228600" algn="l" rtl="0" fontAlgn="base">
        <a:spcBef>
          <a:spcPct val="0"/>
        </a:spcBef>
        <a:spcAft>
          <a:spcPct val="25000"/>
        </a:spcAft>
        <a:buChar char="»"/>
        <a:defRPr sz="2000">
          <a:solidFill>
            <a:schemeClr val="tx1"/>
          </a:solidFill>
          <a:latin typeface="+mn-lt"/>
        </a:defRPr>
      </a:lvl8pPr>
      <a:lvl9pPr marL="3886200" indent="-228600" algn="l" rtl="0" fontAlgn="base">
        <a:spcBef>
          <a:spcPct val="0"/>
        </a:spcBef>
        <a:spcAft>
          <a:spcPct val="2500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0066CC">
            <a:alpha val="87000"/>
          </a:srgbClr>
        </a:solidFill>
        <a:effectLst/>
      </p:bgPr>
    </p:bg>
    <p:spTree>
      <p:nvGrpSpPr>
        <p:cNvPr id="1" name=""/>
        <p:cNvGrpSpPr/>
        <p:nvPr/>
      </p:nvGrpSpPr>
      <p:grpSpPr>
        <a:xfrm>
          <a:off x="0" y="0"/>
          <a:ext cx="0" cy="0"/>
          <a:chOff x="0" y="0"/>
          <a:chExt cx="0" cy="0"/>
        </a:xfrm>
      </p:grpSpPr>
      <p:grpSp>
        <p:nvGrpSpPr>
          <p:cNvPr id="1026" name="Group 2"/>
          <p:cNvGrpSpPr>
            <a:grpSpLocks noChangeAspect="1"/>
          </p:cNvGrpSpPr>
          <p:nvPr/>
        </p:nvGrpSpPr>
        <p:grpSpPr bwMode="auto">
          <a:xfrm>
            <a:off x="-4763" y="6096000"/>
            <a:ext cx="9148763" cy="766763"/>
            <a:chOff x="-3" y="4096"/>
            <a:chExt cx="6051" cy="515"/>
          </a:xfrm>
        </p:grpSpPr>
        <p:grpSp>
          <p:nvGrpSpPr>
            <p:cNvPr id="1027" name="Group 4"/>
            <p:cNvGrpSpPr>
              <a:grpSpLocks noChangeAspect="1"/>
            </p:cNvGrpSpPr>
            <p:nvPr/>
          </p:nvGrpSpPr>
          <p:grpSpPr bwMode="auto">
            <a:xfrm>
              <a:off x="2159" y="4096"/>
              <a:ext cx="3889" cy="512"/>
              <a:chOff x="2056" y="3840"/>
              <a:chExt cx="1112" cy="480"/>
            </a:xfrm>
          </p:grpSpPr>
          <p:sp>
            <p:nvSpPr>
              <p:cNvPr id="1029" name="Rectangle 5"/>
              <p:cNvSpPr>
                <a:spLocks noChangeAspect="1" noChangeArrowheads="1"/>
              </p:cNvSpPr>
              <p:nvPr userDrawn="1"/>
            </p:nvSpPr>
            <p:spPr bwMode="auto">
              <a:xfrm>
                <a:off x="2056" y="3840"/>
                <a:ext cx="1112" cy="240"/>
              </a:xfrm>
              <a:prstGeom prst="rect">
                <a:avLst/>
              </a:prstGeom>
              <a:gradFill rotWithShape="0">
                <a:gsLst>
                  <a:gs pos="0">
                    <a:srgbClr val="FFFFFF"/>
                  </a:gs>
                  <a:gs pos="100000">
                    <a:srgbClr val="F8E82F"/>
                  </a:gs>
                </a:gsLst>
                <a:lin ang="0" scaled="1"/>
              </a:gradFill>
              <a:ln w="9525">
                <a:noFill/>
                <a:miter lim="800000"/>
                <a:headEnd/>
                <a:tailEnd/>
              </a:ln>
            </p:spPr>
            <p:txBody>
              <a:bodyPr wrap="none" lIns="86493" tIns="43247" rIns="86493" bIns="43247" anchor="ctr"/>
              <a:lstStyle/>
              <a:p>
                <a:pPr defTabSz="865188" fontAlgn="base">
                  <a:spcBef>
                    <a:spcPct val="0"/>
                  </a:spcBef>
                  <a:spcAft>
                    <a:spcPct val="0"/>
                  </a:spcAft>
                </a:pPr>
                <a:endParaRPr lang="en-US" b="1" dirty="0">
                  <a:solidFill>
                    <a:srgbClr val="FFFFFF"/>
                  </a:solidFill>
                  <a:ea typeface="ＭＳ Ｐゴシック" pitchFamily="34" charset="-128"/>
                  <a:cs typeface="Arial" pitchFamily="34" charset="0"/>
                </a:endParaRPr>
              </a:p>
            </p:txBody>
          </p:sp>
          <p:sp>
            <p:nvSpPr>
              <p:cNvPr id="1030" name="Rectangle 6"/>
              <p:cNvSpPr>
                <a:spLocks noChangeAspect="1" noChangeArrowheads="1"/>
              </p:cNvSpPr>
              <p:nvPr userDrawn="1"/>
            </p:nvSpPr>
            <p:spPr bwMode="auto">
              <a:xfrm>
                <a:off x="2056" y="4080"/>
                <a:ext cx="1112" cy="240"/>
              </a:xfrm>
              <a:prstGeom prst="rect">
                <a:avLst/>
              </a:prstGeom>
              <a:gradFill rotWithShape="0">
                <a:gsLst>
                  <a:gs pos="0">
                    <a:srgbClr val="FFFFFF"/>
                  </a:gs>
                  <a:gs pos="100000">
                    <a:srgbClr val="0A57A4"/>
                  </a:gs>
                </a:gsLst>
                <a:lin ang="0" scaled="1"/>
              </a:gradFill>
              <a:ln w="9525">
                <a:noFill/>
                <a:miter lim="800000"/>
                <a:headEnd/>
                <a:tailEnd/>
              </a:ln>
            </p:spPr>
            <p:txBody>
              <a:bodyPr wrap="none" lIns="86493" tIns="43247" rIns="86493" bIns="43247" anchor="ctr"/>
              <a:lstStyle/>
              <a:p>
                <a:pPr defTabSz="865188" fontAlgn="base">
                  <a:spcBef>
                    <a:spcPct val="0"/>
                  </a:spcBef>
                  <a:spcAft>
                    <a:spcPct val="0"/>
                  </a:spcAft>
                </a:pPr>
                <a:endParaRPr lang="en-US" b="1" dirty="0">
                  <a:solidFill>
                    <a:srgbClr val="FFFFFF"/>
                  </a:solidFill>
                  <a:ea typeface="ＭＳ Ｐゴシック" pitchFamily="34" charset="-128"/>
                  <a:cs typeface="Arial" pitchFamily="34" charset="0"/>
                </a:endParaRPr>
              </a:p>
            </p:txBody>
          </p:sp>
        </p:grpSp>
        <p:pic>
          <p:nvPicPr>
            <p:cNvPr id="1028" name="Picture 7" descr="NCTSN_high"/>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3" y="4099"/>
              <a:ext cx="2173" cy="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271675337"/>
      </p:ext>
    </p:extLst>
  </p:cSld>
  <p:clrMap bg1="dk2" tx1="lt1" bg2="dk1" tx2="lt2" accent1="accent1" accent2="accent2" accent3="accent3" accent4="accent4" accent5="accent5" accent6="accent6" hlink="hlink" folHlink="folHlink"/>
  <p:sldLayoutIdLst>
    <p:sldLayoutId id="2147483834" r:id="rId1"/>
    <p:sldLayoutId id="2147483835" r:id="rId2"/>
    <p:sldLayoutId id="2147483836" r:id="rId3"/>
    <p:sldLayoutId id="2147483837" r:id="rId4"/>
    <p:sldLayoutId id="2147483838" r:id="rId5"/>
    <p:sldLayoutId id="2147483839" r:id="rId6"/>
    <p:sldLayoutId id="2147483840" r:id="rId7"/>
    <p:sldLayoutId id="2147483841" r:id="rId8"/>
    <p:sldLayoutId id="2147483842" r:id="rId9"/>
    <p:sldLayoutId id="2147483843" r:id="rId10"/>
    <p:sldLayoutId id="2147483844" r:id="rId11"/>
    <p:sldLayoutId id="2147483845" r:id="rId12"/>
    <p:sldLayoutId id="2147483846" r:id="rId13"/>
    <p:sldLayoutId id="2147483847" r:id="rId14"/>
    <p:sldLayoutId id="2147483848" r:id="rId15"/>
  </p:sldLayoutIdLst>
  <p:hf hdr="0" ftr="0" dt="0"/>
  <p:txStyles>
    <p:titleStyle>
      <a:lvl1pPr algn="ctr" rtl="0" eaLnBrk="0" fontAlgn="base" hangingPunct="0">
        <a:lnSpc>
          <a:spcPct val="90000"/>
        </a:lnSpc>
        <a:spcBef>
          <a:spcPct val="0"/>
        </a:spcBef>
        <a:spcAft>
          <a:spcPct val="0"/>
        </a:spcAft>
        <a:defRPr sz="3800" b="1">
          <a:solidFill>
            <a:srgbClr val="FFE831"/>
          </a:solidFill>
          <a:latin typeface="+mj-lt"/>
          <a:ea typeface="ＭＳ Ｐゴシック" pitchFamily="34" charset="-128"/>
          <a:cs typeface="+mj-cs"/>
        </a:defRPr>
      </a:lvl1pPr>
      <a:lvl2pPr algn="ctr" rtl="0" eaLnBrk="0" fontAlgn="base" hangingPunct="0">
        <a:lnSpc>
          <a:spcPct val="90000"/>
        </a:lnSpc>
        <a:spcBef>
          <a:spcPct val="0"/>
        </a:spcBef>
        <a:spcAft>
          <a:spcPct val="0"/>
        </a:spcAft>
        <a:defRPr sz="3800" b="1">
          <a:solidFill>
            <a:srgbClr val="FFE831"/>
          </a:solidFill>
          <a:latin typeface="Arial" pitchFamily="34" charset="0"/>
          <a:ea typeface="ＭＳ Ｐゴシック" pitchFamily="34" charset="-128"/>
        </a:defRPr>
      </a:lvl2pPr>
      <a:lvl3pPr algn="ctr" rtl="0" eaLnBrk="0" fontAlgn="base" hangingPunct="0">
        <a:lnSpc>
          <a:spcPct val="90000"/>
        </a:lnSpc>
        <a:spcBef>
          <a:spcPct val="0"/>
        </a:spcBef>
        <a:spcAft>
          <a:spcPct val="0"/>
        </a:spcAft>
        <a:defRPr sz="3800" b="1">
          <a:solidFill>
            <a:srgbClr val="FFE831"/>
          </a:solidFill>
          <a:latin typeface="Arial" pitchFamily="34" charset="0"/>
          <a:ea typeface="ＭＳ Ｐゴシック" pitchFamily="34" charset="-128"/>
        </a:defRPr>
      </a:lvl3pPr>
      <a:lvl4pPr algn="ctr" rtl="0" eaLnBrk="0" fontAlgn="base" hangingPunct="0">
        <a:lnSpc>
          <a:spcPct val="90000"/>
        </a:lnSpc>
        <a:spcBef>
          <a:spcPct val="0"/>
        </a:spcBef>
        <a:spcAft>
          <a:spcPct val="0"/>
        </a:spcAft>
        <a:defRPr sz="3800" b="1">
          <a:solidFill>
            <a:srgbClr val="FFE831"/>
          </a:solidFill>
          <a:latin typeface="Arial" pitchFamily="34" charset="0"/>
          <a:ea typeface="ＭＳ Ｐゴシック" pitchFamily="34" charset="-128"/>
        </a:defRPr>
      </a:lvl4pPr>
      <a:lvl5pPr algn="ctr" rtl="0" eaLnBrk="0" fontAlgn="base" hangingPunct="0">
        <a:lnSpc>
          <a:spcPct val="90000"/>
        </a:lnSpc>
        <a:spcBef>
          <a:spcPct val="0"/>
        </a:spcBef>
        <a:spcAft>
          <a:spcPct val="0"/>
        </a:spcAft>
        <a:defRPr sz="3800" b="1">
          <a:solidFill>
            <a:srgbClr val="FFE831"/>
          </a:solidFill>
          <a:latin typeface="Arial" pitchFamily="34" charset="0"/>
          <a:ea typeface="ＭＳ Ｐゴシック" pitchFamily="34" charset="-128"/>
        </a:defRPr>
      </a:lvl5pPr>
      <a:lvl6pPr marL="457200" algn="ctr" rtl="0" fontAlgn="base">
        <a:lnSpc>
          <a:spcPct val="90000"/>
        </a:lnSpc>
        <a:spcBef>
          <a:spcPct val="0"/>
        </a:spcBef>
        <a:spcAft>
          <a:spcPct val="0"/>
        </a:spcAft>
        <a:defRPr sz="3800" b="1">
          <a:solidFill>
            <a:srgbClr val="FFE831"/>
          </a:solidFill>
          <a:latin typeface="Arial" pitchFamily="34" charset="0"/>
        </a:defRPr>
      </a:lvl6pPr>
      <a:lvl7pPr marL="914400" algn="ctr" rtl="0" fontAlgn="base">
        <a:lnSpc>
          <a:spcPct val="90000"/>
        </a:lnSpc>
        <a:spcBef>
          <a:spcPct val="0"/>
        </a:spcBef>
        <a:spcAft>
          <a:spcPct val="0"/>
        </a:spcAft>
        <a:defRPr sz="3800" b="1">
          <a:solidFill>
            <a:srgbClr val="FFE831"/>
          </a:solidFill>
          <a:latin typeface="Arial" pitchFamily="34" charset="0"/>
        </a:defRPr>
      </a:lvl7pPr>
      <a:lvl8pPr marL="1371600" algn="ctr" rtl="0" fontAlgn="base">
        <a:lnSpc>
          <a:spcPct val="90000"/>
        </a:lnSpc>
        <a:spcBef>
          <a:spcPct val="0"/>
        </a:spcBef>
        <a:spcAft>
          <a:spcPct val="0"/>
        </a:spcAft>
        <a:defRPr sz="3800" b="1">
          <a:solidFill>
            <a:srgbClr val="FFE831"/>
          </a:solidFill>
          <a:latin typeface="Arial" pitchFamily="34" charset="0"/>
        </a:defRPr>
      </a:lvl8pPr>
      <a:lvl9pPr marL="1828800" algn="ctr" rtl="0" fontAlgn="base">
        <a:lnSpc>
          <a:spcPct val="90000"/>
        </a:lnSpc>
        <a:spcBef>
          <a:spcPct val="0"/>
        </a:spcBef>
        <a:spcAft>
          <a:spcPct val="0"/>
        </a:spcAft>
        <a:defRPr sz="3800" b="1">
          <a:solidFill>
            <a:srgbClr val="FFE831"/>
          </a:solidFill>
          <a:latin typeface="Arial" pitchFamily="34" charset="0"/>
        </a:defRPr>
      </a:lvl9pPr>
    </p:titleStyle>
    <p:bodyStyle>
      <a:lvl1pPr marL="342900" indent="-342900" algn="l" rtl="0" eaLnBrk="0" fontAlgn="base" hangingPunct="0">
        <a:spcBef>
          <a:spcPct val="0"/>
        </a:spcBef>
        <a:spcAft>
          <a:spcPct val="50000"/>
        </a:spcAft>
        <a:buSzPct val="110000"/>
        <a:buFont typeface="Wingdings" pitchFamily="2" charset="2"/>
        <a:buChar char="§"/>
        <a:defRPr sz="2600">
          <a:solidFill>
            <a:schemeClr val="tx1"/>
          </a:solidFill>
          <a:latin typeface="+mn-lt"/>
          <a:ea typeface="ＭＳ Ｐゴシック" pitchFamily="34" charset="-128"/>
          <a:cs typeface="+mn-cs"/>
        </a:defRPr>
      </a:lvl1pPr>
      <a:lvl2pPr marL="742950" indent="-285750" algn="l" rtl="0" eaLnBrk="0" fontAlgn="base" hangingPunct="0">
        <a:spcBef>
          <a:spcPct val="0"/>
        </a:spcBef>
        <a:spcAft>
          <a:spcPct val="25000"/>
        </a:spcAft>
        <a:buSzPct val="110000"/>
        <a:buChar char="•"/>
        <a:defRPr sz="2500">
          <a:solidFill>
            <a:schemeClr val="tx1"/>
          </a:solidFill>
          <a:latin typeface="+mn-lt"/>
          <a:ea typeface="ＭＳ Ｐゴシック" pitchFamily="34" charset="-128"/>
        </a:defRPr>
      </a:lvl2pPr>
      <a:lvl3pPr marL="1143000" indent="-228600" algn="l" rtl="0" eaLnBrk="0" fontAlgn="base" hangingPunct="0">
        <a:spcBef>
          <a:spcPct val="0"/>
        </a:spcBef>
        <a:spcAft>
          <a:spcPct val="25000"/>
        </a:spcAft>
        <a:buFont typeface="Arial" pitchFamily="34" charset="0"/>
        <a:buChar char="–"/>
        <a:defRPr sz="2400">
          <a:solidFill>
            <a:schemeClr val="tx1"/>
          </a:solidFill>
          <a:latin typeface="+mn-lt"/>
          <a:ea typeface="ＭＳ Ｐゴシック" pitchFamily="34" charset="-128"/>
        </a:defRPr>
      </a:lvl3pPr>
      <a:lvl4pPr marL="1600200" indent="-228600" algn="l" rtl="0" eaLnBrk="0" fontAlgn="base" hangingPunct="0">
        <a:spcBef>
          <a:spcPct val="0"/>
        </a:spcBef>
        <a:spcAft>
          <a:spcPct val="25000"/>
        </a:spcAft>
        <a:buChar char="•"/>
        <a:defRPr sz="2200">
          <a:solidFill>
            <a:schemeClr val="tx1"/>
          </a:solidFill>
          <a:latin typeface="+mn-lt"/>
          <a:ea typeface="ＭＳ Ｐゴシック" pitchFamily="34" charset="-128"/>
        </a:defRPr>
      </a:lvl4pPr>
      <a:lvl5pPr marL="2057400" indent="-228600" algn="l" rtl="0" eaLnBrk="0" fontAlgn="base" hangingPunct="0">
        <a:spcBef>
          <a:spcPct val="0"/>
        </a:spcBef>
        <a:spcAft>
          <a:spcPct val="25000"/>
        </a:spcAft>
        <a:buChar char="»"/>
        <a:defRPr sz="2000">
          <a:solidFill>
            <a:schemeClr val="tx1"/>
          </a:solidFill>
          <a:latin typeface="+mn-lt"/>
          <a:ea typeface="ＭＳ Ｐゴシック" pitchFamily="34" charset="-128"/>
        </a:defRPr>
      </a:lvl5pPr>
      <a:lvl6pPr marL="2514600" indent="-228600" algn="l" rtl="0" fontAlgn="base">
        <a:spcBef>
          <a:spcPct val="0"/>
        </a:spcBef>
        <a:spcAft>
          <a:spcPct val="25000"/>
        </a:spcAft>
        <a:buChar char="»"/>
        <a:defRPr sz="2000">
          <a:solidFill>
            <a:schemeClr val="tx1"/>
          </a:solidFill>
          <a:latin typeface="+mn-lt"/>
        </a:defRPr>
      </a:lvl6pPr>
      <a:lvl7pPr marL="2971800" indent="-228600" algn="l" rtl="0" fontAlgn="base">
        <a:spcBef>
          <a:spcPct val="0"/>
        </a:spcBef>
        <a:spcAft>
          <a:spcPct val="25000"/>
        </a:spcAft>
        <a:buChar char="»"/>
        <a:defRPr sz="2000">
          <a:solidFill>
            <a:schemeClr val="tx1"/>
          </a:solidFill>
          <a:latin typeface="+mn-lt"/>
        </a:defRPr>
      </a:lvl7pPr>
      <a:lvl8pPr marL="3429000" indent="-228600" algn="l" rtl="0" fontAlgn="base">
        <a:spcBef>
          <a:spcPct val="0"/>
        </a:spcBef>
        <a:spcAft>
          <a:spcPct val="25000"/>
        </a:spcAft>
        <a:buChar char="»"/>
        <a:defRPr sz="2000">
          <a:solidFill>
            <a:schemeClr val="tx1"/>
          </a:solidFill>
          <a:latin typeface="+mn-lt"/>
        </a:defRPr>
      </a:lvl8pPr>
      <a:lvl9pPr marL="3886200" indent="-228600" algn="l" rtl="0" fontAlgn="base">
        <a:spcBef>
          <a:spcPct val="0"/>
        </a:spcBef>
        <a:spcAft>
          <a:spcPct val="2500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2E54A8"/>
        </a:solidFill>
        <a:effectLst/>
      </p:bgPr>
    </p:bg>
    <p:spTree>
      <p:nvGrpSpPr>
        <p:cNvPr id="1" name=""/>
        <p:cNvGrpSpPr/>
        <p:nvPr/>
      </p:nvGrpSpPr>
      <p:grpSpPr>
        <a:xfrm>
          <a:off x="0" y="0"/>
          <a:ext cx="0" cy="0"/>
          <a:chOff x="0" y="0"/>
          <a:chExt cx="0" cy="0"/>
        </a:xfrm>
      </p:grpSpPr>
      <p:grpSp>
        <p:nvGrpSpPr>
          <p:cNvPr id="114690" name="Group 2"/>
          <p:cNvGrpSpPr>
            <a:grpSpLocks noChangeAspect="1"/>
          </p:cNvGrpSpPr>
          <p:nvPr/>
        </p:nvGrpSpPr>
        <p:grpSpPr bwMode="auto">
          <a:xfrm>
            <a:off x="-4763" y="6096000"/>
            <a:ext cx="9148763" cy="766763"/>
            <a:chOff x="-3" y="4096"/>
            <a:chExt cx="6051" cy="515"/>
          </a:xfrm>
        </p:grpSpPr>
        <p:grpSp>
          <p:nvGrpSpPr>
            <p:cNvPr id="114691" name="Group 4"/>
            <p:cNvGrpSpPr>
              <a:grpSpLocks noChangeAspect="1"/>
            </p:cNvGrpSpPr>
            <p:nvPr/>
          </p:nvGrpSpPr>
          <p:grpSpPr bwMode="auto">
            <a:xfrm>
              <a:off x="2159" y="4096"/>
              <a:ext cx="3889" cy="512"/>
              <a:chOff x="2056" y="3840"/>
              <a:chExt cx="1112" cy="480"/>
            </a:xfrm>
          </p:grpSpPr>
          <p:sp>
            <p:nvSpPr>
              <p:cNvPr id="9221" name="Rectangle 5"/>
              <p:cNvSpPr>
                <a:spLocks noChangeAspect="1" noChangeArrowheads="1"/>
              </p:cNvSpPr>
              <p:nvPr userDrawn="1"/>
            </p:nvSpPr>
            <p:spPr bwMode="auto">
              <a:xfrm>
                <a:off x="2056" y="3840"/>
                <a:ext cx="1112" cy="240"/>
              </a:xfrm>
              <a:prstGeom prst="rect">
                <a:avLst/>
              </a:prstGeom>
              <a:gradFill rotWithShape="0">
                <a:gsLst>
                  <a:gs pos="0">
                    <a:srgbClr val="FFFFFF"/>
                  </a:gs>
                  <a:gs pos="100000">
                    <a:srgbClr val="F8E82F"/>
                  </a:gs>
                </a:gsLst>
                <a:lin ang="0" scaled="1"/>
              </a:gradFill>
              <a:ln>
                <a:noFill/>
              </a:ln>
              <a:extLst/>
            </p:spPr>
            <p:txBody>
              <a:bodyPr wrap="none" lIns="86493" tIns="43247" rIns="86493" bIns="43247" anchor="ctr"/>
              <a:lstStyle>
                <a:lvl1pPr defTabSz="865188">
                  <a:defRPr sz="2400">
                    <a:solidFill>
                      <a:schemeClr val="tx1"/>
                    </a:solidFill>
                    <a:latin typeface="Times New Roman" pitchFamily="-108" charset="0"/>
                    <a:cs typeface="Times New Roman" pitchFamily="-108" charset="0"/>
                  </a:defRPr>
                </a:lvl1pPr>
                <a:lvl2pPr marL="37931725" indent="-37474525" defTabSz="865188">
                  <a:defRPr sz="2400">
                    <a:solidFill>
                      <a:schemeClr val="tx1"/>
                    </a:solidFill>
                    <a:latin typeface="Times New Roman" pitchFamily="-108" charset="0"/>
                    <a:cs typeface="Times New Roman" pitchFamily="-108" charset="0"/>
                  </a:defRPr>
                </a:lvl2pPr>
                <a:lvl3pPr>
                  <a:defRPr sz="2400">
                    <a:solidFill>
                      <a:schemeClr val="tx1"/>
                    </a:solidFill>
                    <a:latin typeface="Times New Roman" pitchFamily="-108" charset="0"/>
                    <a:cs typeface="Times New Roman" pitchFamily="-108" charset="0"/>
                  </a:defRPr>
                </a:lvl3pPr>
                <a:lvl4pPr>
                  <a:defRPr sz="2400">
                    <a:solidFill>
                      <a:schemeClr val="tx1"/>
                    </a:solidFill>
                    <a:latin typeface="Times New Roman" pitchFamily="-108" charset="0"/>
                    <a:cs typeface="Times New Roman" pitchFamily="-108" charset="0"/>
                  </a:defRPr>
                </a:lvl4pPr>
                <a:lvl5pPr>
                  <a:defRPr sz="2400">
                    <a:solidFill>
                      <a:schemeClr val="tx1"/>
                    </a:solidFill>
                    <a:latin typeface="Times New Roman" pitchFamily="-108" charset="0"/>
                    <a:cs typeface="Times New Roman" pitchFamily="-108" charset="0"/>
                  </a:defRPr>
                </a:lvl5pPr>
                <a:lvl6pPr marL="457200" eaLnBrk="0" fontAlgn="base" hangingPunct="0">
                  <a:spcBef>
                    <a:spcPct val="0"/>
                  </a:spcBef>
                  <a:spcAft>
                    <a:spcPct val="0"/>
                  </a:spcAft>
                  <a:defRPr sz="2400">
                    <a:solidFill>
                      <a:schemeClr val="tx1"/>
                    </a:solidFill>
                    <a:latin typeface="Times New Roman" pitchFamily="-108" charset="0"/>
                    <a:cs typeface="Times New Roman" pitchFamily="-108" charset="0"/>
                  </a:defRPr>
                </a:lvl6pPr>
                <a:lvl7pPr marL="914400" eaLnBrk="0" fontAlgn="base" hangingPunct="0">
                  <a:spcBef>
                    <a:spcPct val="0"/>
                  </a:spcBef>
                  <a:spcAft>
                    <a:spcPct val="0"/>
                  </a:spcAft>
                  <a:defRPr sz="2400">
                    <a:solidFill>
                      <a:schemeClr val="tx1"/>
                    </a:solidFill>
                    <a:latin typeface="Times New Roman" pitchFamily="-108" charset="0"/>
                    <a:cs typeface="Times New Roman" pitchFamily="-108" charset="0"/>
                  </a:defRPr>
                </a:lvl7pPr>
                <a:lvl8pPr marL="1371600" eaLnBrk="0" fontAlgn="base" hangingPunct="0">
                  <a:spcBef>
                    <a:spcPct val="0"/>
                  </a:spcBef>
                  <a:spcAft>
                    <a:spcPct val="0"/>
                  </a:spcAft>
                  <a:defRPr sz="2400">
                    <a:solidFill>
                      <a:schemeClr val="tx1"/>
                    </a:solidFill>
                    <a:latin typeface="Times New Roman" pitchFamily="-108" charset="0"/>
                    <a:cs typeface="Times New Roman" pitchFamily="-108" charset="0"/>
                  </a:defRPr>
                </a:lvl8pPr>
                <a:lvl9pPr marL="1828800" eaLnBrk="0" fontAlgn="base" hangingPunct="0">
                  <a:spcBef>
                    <a:spcPct val="0"/>
                  </a:spcBef>
                  <a:spcAft>
                    <a:spcPct val="0"/>
                  </a:spcAft>
                  <a:defRPr sz="2400">
                    <a:solidFill>
                      <a:schemeClr val="tx1"/>
                    </a:solidFill>
                    <a:latin typeface="Times New Roman" pitchFamily="-108" charset="0"/>
                    <a:cs typeface="Times New Roman" pitchFamily="-108" charset="0"/>
                  </a:defRPr>
                </a:lvl9pPr>
              </a:lstStyle>
              <a:p>
                <a:pPr fontAlgn="base">
                  <a:spcBef>
                    <a:spcPct val="0"/>
                  </a:spcBef>
                  <a:spcAft>
                    <a:spcPct val="0"/>
                  </a:spcAft>
                </a:pPr>
                <a:endParaRPr lang="en-US" altLang="en-US" sz="1800" b="1" dirty="0">
                  <a:solidFill>
                    <a:srgbClr val="FFFFFF"/>
                  </a:solidFill>
                  <a:latin typeface="Arial" charset="0"/>
                  <a:ea typeface="ＭＳ Ｐゴシック" pitchFamily="-108" charset="-128"/>
                </a:endParaRPr>
              </a:p>
            </p:txBody>
          </p:sp>
          <p:sp>
            <p:nvSpPr>
              <p:cNvPr id="9222" name="Rectangle 6"/>
              <p:cNvSpPr>
                <a:spLocks noChangeAspect="1" noChangeArrowheads="1"/>
              </p:cNvSpPr>
              <p:nvPr userDrawn="1"/>
            </p:nvSpPr>
            <p:spPr bwMode="auto">
              <a:xfrm>
                <a:off x="2056" y="4080"/>
                <a:ext cx="1112" cy="240"/>
              </a:xfrm>
              <a:prstGeom prst="rect">
                <a:avLst/>
              </a:prstGeom>
              <a:gradFill rotWithShape="0">
                <a:gsLst>
                  <a:gs pos="0">
                    <a:srgbClr val="FFFFFF"/>
                  </a:gs>
                  <a:gs pos="100000">
                    <a:srgbClr val="0A57A4"/>
                  </a:gs>
                </a:gsLst>
                <a:lin ang="0" scaled="1"/>
              </a:gradFill>
              <a:ln>
                <a:noFill/>
              </a:ln>
              <a:extLst/>
            </p:spPr>
            <p:txBody>
              <a:bodyPr wrap="none" lIns="86493" tIns="43247" rIns="86493" bIns="43247" anchor="ctr"/>
              <a:lstStyle>
                <a:lvl1pPr defTabSz="865188">
                  <a:defRPr sz="2400">
                    <a:solidFill>
                      <a:schemeClr val="tx1"/>
                    </a:solidFill>
                    <a:latin typeface="Times New Roman" pitchFamily="-108" charset="0"/>
                    <a:cs typeface="Times New Roman" pitchFamily="-108" charset="0"/>
                  </a:defRPr>
                </a:lvl1pPr>
                <a:lvl2pPr marL="37931725" indent="-37474525" defTabSz="865188">
                  <a:defRPr sz="2400">
                    <a:solidFill>
                      <a:schemeClr val="tx1"/>
                    </a:solidFill>
                    <a:latin typeface="Times New Roman" pitchFamily="-108" charset="0"/>
                    <a:cs typeface="Times New Roman" pitchFamily="-108" charset="0"/>
                  </a:defRPr>
                </a:lvl2pPr>
                <a:lvl3pPr>
                  <a:defRPr sz="2400">
                    <a:solidFill>
                      <a:schemeClr val="tx1"/>
                    </a:solidFill>
                    <a:latin typeface="Times New Roman" pitchFamily="-108" charset="0"/>
                    <a:cs typeface="Times New Roman" pitchFamily="-108" charset="0"/>
                  </a:defRPr>
                </a:lvl3pPr>
                <a:lvl4pPr>
                  <a:defRPr sz="2400">
                    <a:solidFill>
                      <a:schemeClr val="tx1"/>
                    </a:solidFill>
                    <a:latin typeface="Times New Roman" pitchFamily="-108" charset="0"/>
                    <a:cs typeface="Times New Roman" pitchFamily="-108" charset="0"/>
                  </a:defRPr>
                </a:lvl4pPr>
                <a:lvl5pPr>
                  <a:defRPr sz="2400">
                    <a:solidFill>
                      <a:schemeClr val="tx1"/>
                    </a:solidFill>
                    <a:latin typeface="Times New Roman" pitchFamily="-108" charset="0"/>
                    <a:cs typeface="Times New Roman" pitchFamily="-108" charset="0"/>
                  </a:defRPr>
                </a:lvl5pPr>
                <a:lvl6pPr marL="457200" eaLnBrk="0" fontAlgn="base" hangingPunct="0">
                  <a:spcBef>
                    <a:spcPct val="0"/>
                  </a:spcBef>
                  <a:spcAft>
                    <a:spcPct val="0"/>
                  </a:spcAft>
                  <a:defRPr sz="2400">
                    <a:solidFill>
                      <a:schemeClr val="tx1"/>
                    </a:solidFill>
                    <a:latin typeface="Times New Roman" pitchFamily="-108" charset="0"/>
                    <a:cs typeface="Times New Roman" pitchFamily="-108" charset="0"/>
                  </a:defRPr>
                </a:lvl6pPr>
                <a:lvl7pPr marL="914400" eaLnBrk="0" fontAlgn="base" hangingPunct="0">
                  <a:spcBef>
                    <a:spcPct val="0"/>
                  </a:spcBef>
                  <a:spcAft>
                    <a:spcPct val="0"/>
                  </a:spcAft>
                  <a:defRPr sz="2400">
                    <a:solidFill>
                      <a:schemeClr val="tx1"/>
                    </a:solidFill>
                    <a:latin typeface="Times New Roman" pitchFamily="-108" charset="0"/>
                    <a:cs typeface="Times New Roman" pitchFamily="-108" charset="0"/>
                  </a:defRPr>
                </a:lvl7pPr>
                <a:lvl8pPr marL="1371600" eaLnBrk="0" fontAlgn="base" hangingPunct="0">
                  <a:spcBef>
                    <a:spcPct val="0"/>
                  </a:spcBef>
                  <a:spcAft>
                    <a:spcPct val="0"/>
                  </a:spcAft>
                  <a:defRPr sz="2400">
                    <a:solidFill>
                      <a:schemeClr val="tx1"/>
                    </a:solidFill>
                    <a:latin typeface="Times New Roman" pitchFamily="-108" charset="0"/>
                    <a:cs typeface="Times New Roman" pitchFamily="-108" charset="0"/>
                  </a:defRPr>
                </a:lvl8pPr>
                <a:lvl9pPr marL="1828800" eaLnBrk="0" fontAlgn="base" hangingPunct="0">
                  <a:spcBef>
                    <a:spcPct val="0"/>
                  </a:spcBef>
                  <a:spcAft>
                    <a:spcPct val="0"/>
                  </a:spcAft>
                  <a:defRPr sz="2400">
                    <a:solidFill>
                      <a:schemeClr val="tx1"/>
                    </a:solidFill>
                    <a:latin typeface="Times New Roman" pitchFamily="-108" charset="0"/>
                    <a:cs typeface="Times New Roman" pitchFamily="-108" charset="0"/>
                  </a:defRPr>
                </a:lvl9pPr>
              </a:lstStyle>
              <a:p>
                <a:pPr fontAlgn="base">
                  <a:spcBef>
                    <a:spcPct val="0"/>
                  </a:spcBef>
                  <a:spcAft>
                    <a:spcPct val="0"/>
                  </a:spcAft>
                </a:pPr>
                <a:endParaRPr lang="en-US" altLang="en-US" sz="1800" b="1" dirty="0">
                  <a:solidFill>
                    <a:srgbClr val="FFFFFF"/>
                  </a:solidFill>
                  <a:latin typeface="Arial" charset="0"/>
                  <a:ea typeface="ＭＳ Ｐゴシック" pitchFamily="-108" charset="-128"/>
                </a:endParaRPr>
              </a:p>
            </p:txBody>
          </p:sp>
        </p:grpSp>
        <p:pic>
          <p:nvPicPr>
            <p:cNvPr id="114692" name="Picture 7" descr="NCTSN_high"/>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3" y="4099"/>
              <a:ext cx="2173" cy="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090761596"/>
      </p:ext>
    </p:extLst>
  </p:cSld>
  <p:clrMap bg1="dk2" tx1="lt1" bg2="dk1" tx2="lt2" accent1="accent1" accent2="accent2" accent3="accent3" accent4="accent4" accent5="accent5" accent6="accent6" hlink="hlink" folHlink="folHlink"/>
  <p:sldLayoutIdLst>
    <p:sldLayoutId id="2147483876" r:id="rId1"/>
    <p:sldLayoutId id="2147483877" r:id="rId2"/>
    <p:sldLayoutId id="2147483878" r:id="rId3"/>
    <p:sldLayoutId id="2147483879" r:id="rId4"/>
    <p:sldLayoutId id="2147483880" r:id="rId5"/>
    <p:sldLayoutId id="2147483881" r:id="rId6"/>
    <p:sldLayoutId id="2147483882" r:id="rId7"/>
    <p:sldLayoutId id="2147483883" r:id="rId8"/>
    <p:sldLayoutId id="2147483884" r:id="rId9"/>
    <p:sldLayoutId id="2147483885" r:id="rId10"/>
    <p:sldLayoutId id="2147483886" r:id="rId11"/>
    <p:sldLayoutId id="2147483887" r:id="rId12"/>
    <p:sldLayoutId id="2147483888" r:id="rId13"/>
    <p:sldLayoutId id="2147483889" r:id="rId14"/>
  </p:sldLayoutIdLst>
  <p:hf hdr="0" ftr="0" dt="0"/>
  <p:txStyles>
    <p:titleStyle>
      <a:lvl1pPr algn="ctr" rtl="0" eaLnBrk="0" fontAlgn="base" hangingPunct="0">
        <a:lnSpc>
          <a:spcPct val="90000"/>
        </a:lnSpc>
        <a:spcBef>
          <a:spcPct val="0"/>
        </a:spcBef>
        <a:spcAft>
          <a:spcPct val="0"/>
        </a:spcAft>
        <a:defRPr sz="3800" b="1">
          <a:solidFill>
            <a:srgbClr val="FFE831"/>
          </a:solidFill>
          <a:latin typeface="+mj-lt"/>
          <a:ea typeface="ＭＳ Ｐゴシック" pitchFamily="34" charset="-128"/>
          <a:cs typeface="ＭＳ Ｐゴシック" pitchFamily="-108" charset="-128"/>
        </a:defRPr>
      </a:lvl1pPr>
      <a:lvl2pPr algn="ctr" rtl="0" eaLnBrk="0" fontAlgn="base" hangingPunct="0">
        <a:lnSpc>
          <a:spcPct val="90000"/>
        </a:lnSpc>
        <a:spcBef>
          <a:spcPct val="0"/>
        </a:spcBef>
        <a:spcAft>
          <a:spcPct val="0"/>
        </a:spcAft>
        <a:defRPr sz="3800" b="1">
          <a:solidFill>
            <a:srgbClr val="FFE831"/>
          </a:solidFill>
          <a:latin typeface="Arial" pitchFamily="34" charset="0"/>
          <a:ea typeface="ＭＳ Ｐゴシック" pitchFamily="34" charset="-128"/>
          <a:cs typeface="ＭＳ Ｐゴシック" pitchFamily="-108" charset="-128"/>
        </a:defRPr>
      </a:lvl2pPr>
      <a:lvl3pPr algn="ctr" rtl="0" eaLnBrk="0" fontAlgn="base" hangingPunct="0">
        <a:lnSpc>
          <a:spcPct val="90000"/>
        </a:lnSpc>
        <a:spcBef>
          <a:spcPct val="0"/>
        </a:spcBef>
        <a:spcAft>
          <a:spcPct val="0"/>
        </a:spcAft>
        <a:defRPr sz="3800" b="1">
          <a:solidFill>
            <a:srgbClr val="FFE831"/>
          </a:solidFill>
          <a:latin typeface="Arial" pitchFamily="34" charset="0"/>
          <a:ea typeface="ＭＳ Ｐゴシック" pitchFamily="34" charset="-128"/>
          <a:cs typeface="ＭＳ Ｐゴシック" pitchFamily="-108" charset="-128"/>
        </a:defRPr>
      </a:lvl3pPr>
      <a:lvl4pPr algn="ctr" rtl="0" eaLnBrk="0" fontAlgn="base" hangingPunct="0">
        <a:lnSpc>
          <a:spcPct val="90000"/>
        </a:lnSpc>
        <a:spcBef>
          <a:spcPct val="0"/>
        </a:spcBef>
        <a:spcAft>
          <a:spcPct val="0"/>
        </a:spcAft>
        <a:defRPr sz="3800" b="1">
          <a:solidFill>
            <a:srgbClr val="FFE831"/>
          </a:solidFill>
          <a:latin typeface="Arial" pitchFamily="34" charset="0"/>
          <a:ea typeface="ＭＳ Ｐゴシック" pitchFamily="34" charset="-128"/>
          <a:cs typeface="ＭＳ Ｐゴシック" pitchFamily="-108" charset="-128"/>
        </a:defRPr>
      </a:lvl4pPr>
      <a:lvl5pPr algn="ctr" rtl="0" eaLnBrk="0" fontAlgn="base" hangingPunct="0">
        <a:lnSpc>
          <a:spcPct val="90000"/>
        </a:lnSpc>
        <a:spcBef>
          <a:spcPct val="0"/>
        </a:spcBef>
        <a:spcAft>
          <a:spcPct val="0"/>
        </a:spcAft>
        <a:defRPr sz="3800" b="1">
          <a:solidFill>
            <a:srgbClr val="FFE831"/>
          </a:solidFill>
          <a:latin typeface="Arial" pitchFamily="34" charset="0"/>
          <a:ea typeface="ＭＳ Ｐゴシック" pitchFamily="34" charset="-128"/>
          <a:cs typeface="ＭＳ Ｐゴシック" pitchFamily="-108" charset="-128"/>
        </a:defRPr>
      </a:lvl5pPr>
      <a:lvl6pPr marL="457200" algn="ctr" rtl="0" fontAlgn="base">
        <a:lnSpc>
          <a:spcPct val="90000"/>
        </a:lnSpc>
        <a:spcBef>
          <a:spcPct val="0"/>
        </a:spcBef>
        <a:spcAft>
          <a:spcPct val="0"/>
        </a:spcAft>
        <a:defRPr sz="3800" b="1">
          <a:solidFill>
            <a:srgbClr val="FFE831"/>
          </a:solidFill>
          <a:latin typeface="Arial" pitchFamily="34" charset="0"/>
        </a:defRPr>
      </a:lvl6pPr>
      <a:lvl7pPr marL="914400" algn="ctr" rtl="0" fontAlgn="base">
        <a:lnSpc>
          <a:spcPct val="90000"/>
        </a:lnSpc>
        <a:spcBef>
          <a:spcPct val="0"/>
        </a:spcBef>
        <a:spcAft>
          <a:spcPct val="0"/>
        </a:spcAft>
        <a:defRPr sz="3800" b="1">
          <a:solidFill>
            <a:srgbClr val="FFE831"/>
          </a:solidFill>
          <a:latin typeface="Arial" pitchFamily="34" charset="0"/>
        </a:defRPr>
      </a:lvl7pPr>
      <a:lvl8pPr marL="1371600" algn="ctr" rtl="0" fontAlgn="base">
        <a:lnSpc>
          <a:spcPct val="90000"/>
        </a:lnSpc>
        <a:spcBef>
          <a:spcPct val="0"/>
        </a:spcBef>
        <a:spcAft>
          <a:spcPct val="0"/>
        </a:spcAft>
        <a:defRPr sz="3800" b="1">
          <a:solidFill>
            <a:srgbClr val="FFE831"/>
          </a:solidFill>
          <a:latin typeface="Arial" pitchFamily="34" charset="0"/>
        </a:defRPr>
      </a:lvl8pPr>
      <a:lvl9pPr marL="1828800" algn="ctr" rtl="0" fontAlgn="base">
        <a:lnSpc>
          <a:spcPct val="90000"/>
        </a:lnSpc>
        <a:spcBef>
          <a:spcPct val="0"/>
        </a:spcBef>
        <a:spcAft>
          <a:spcPct val="0"/>
        </a:spcAft>
        <a:defRPr sz="3800" b="1">
          <a:solidFill>
            <a:srgbClr val="FFE831"/>
          </a:solidFill>
          <a:latin typeface="Arial" pitchFamily="34" charset="0"/>
        </a:defRPr>
      </a:lvl9pPr>
    </p:titleStyle>
    <p:bodyStyle>
      <a:lvl1pPr marL="342900" indent="-342900" algn="l" rtl="0" eaLnBrk="0" fontAlgn="base" hangingPunct="0">
        <a:spcBef>
          <a:spcPct val="0"/>
        </a:spcBef>
        <a:spcAft>
          <a:spcPct val="50000"/>
        </a:spcAft>
        <a:buSzPct val="110000"/>
        <a:buFont typeface="Wingdings" pitchFamily="-108" charset="2"/>
        <a:buChar char="§"/>
        <a:defRPr sz="2600">
          <a:solidFill>
            <a:schemeClr val="tx1"/>
          </a:solidFill>
          <a:latin typeface="+mn-lt"/>
          <a:ea typeface="ＭＳ Ｐゴシック" pitchFamily="34" charset="-128"/>
          <a:cs typeface="ＭＳ Ｐゴシック" pitchFamily="-108" charset="-128"/>
        </a:defRPr>
      </a:lvl1pPr>
      <a:lvl2pPr marL="742950" indent="-285750" algn="l" rtl="0" eaLnBrk="0" fontAlgn="base" hangingPunct="0">
        <a:spcBef>
          <a:spcPct val="0"/>
        </a:spcBef>
        <a:spcAft>
          <a:spcPct val="25000"/>
        </a:spcAft>
        <a:buSzPct val="110000"/>
        <a:buChar char="•"/>
        <a:defRPr sz="2500">
          <a:solidFill>
            <a:schemeClr val="tx1"/>
          </a:solidFill>
          <a:latin typeface="+mn-lt"/>
          <a:ea typeface="ＭＳ Ｐゴシック" pitchFamily="34" charset="-128"/>
        </a:defRPr>
      </a:lvl2pPr>
      <a:lvl3pPr marL="1143000" indent="-228600" algn="l" rtl="0" eaLnBrk="0" fontAlgn="base" hangingPunct="0">
        <a:spcBef>
          <a:spcPct val="0"/>
        </a:spcBef>
        <a:spcAft>
          <a:spcPct val="25000"/>
        </a:spcAft>
        <a:buFont typeface="Arial" charset="0"/>
        <a:buChar char="–"/>
        <a:defRPr sz="2400">
          <a:solidFill>
            <a:schemeClr val="tx1"/>
          </a:solidFill>
          <a:latin typeface="+mn-lt"/>
          <a:ea typeface="ＭＳ Ｐゴシック" pitchFamily="34" charset="-128"/>
        </a:defRPr>
      </a:lvl3pPr>
      <a:lvl4pPr marL="1600200" indent="-228600" algn="l" rtl="0" eaLnBrk="0" fontAlgn="base" hangingPunct="0">
        <a:spcBef>
          <a:spcPct val="0"/>
        </a:spcBef>
        <a:spcAft>
          <a:spcPct val="25000"/>
        </a:spcAft>
        <a:buChar char="•"/>
        <a:defRPr sz="2200">
          <a:solidFill>
            <a:schemeClr val="tx1"/>
          </a:solidFill>
          <a:latin typeface="+mn-lt"/>
          <a:ea typeface="ＭＳ Ｐゴシック" pitchFamily="34" charset="-128"/>
        </a:defRPr>
      </a:lvl4pPr>
      <a:lvl5pPr marL="2057400" indent="-228600" algn="l" rtl="0" eaLnBrk="0" fontAlgn="base" hangingPunct="0">
        <a:spcBef>
          <a:spcPct val="0"/>
        </a:spcBef>
        <a:spcAft>
          <a:spcPct val="25000"/>
        </a:spcAft>
        <a:buChar char="»"/>
        <a:defRPr sz="2000">
          <a:solidFill>
            <a:schemeClr val="tx1"/>
          </a:solidFill>
          <a:latin typeface="+mn-lt"/>
          <a:ea typeface="ＭＳ Ｐゴシック" pitchFamily="34" charset="-128"/>
        </a:defRPr>
      </a:lvl5pPr>
      <a:lvl6pPr marL="2514600" indent="-228600" algn="l" rtl="0" fontAlgn="base">
        <a:spcBef>
          <a:spcPct val="0"/>
        </a:spcBef>
        <a:spcAft>
          <a:spcPct val="25000"/>
        </a:spcAft>
        <a:buChar char="»"/>
        <a:defRPr sz="2000">
          <a:solidFill>
            <a:schemeClr val="tx1"/>
          </a:solidFill>
          <a:latin typeface="+mn-lt"/>
        </a:defRPr>
      </a:lvl6pPr>
      <a:lvl7pPr marL="2971800" indent="-228600" algn="l" rtl="0" fontAlgn="base">
        <a:spcBef>
          <a:spcPct val="0"/>
        </a:spcBef>
        <a:spcAft>
          <a:spcPct val="25000"/>
        </a:spcAft>
        <a:buChar char="»"/>
        <a:defRPr sz="2000">
          <a:solidFill>
            <a:schemeClr val="tx1"/>
          </a:solidFill>
          <a:latin typeface="+mn-lt"/>
        </a:defRPr>
      </a:lvl7pPr>
      <a:lvl8pPr marL="3429000" indent="-228600" algn="l" rtl="0" fontAlgn="base">
        <a:spcBef>
          <a:spcPct val="0"/>
        </a:spcBef>
        <a:spcAft>
          <a:spcPct val="25000"/>
        </a:spcAft>
        <a:buChar char="»"/>
        <a:defRPr sz="2000">
          <a:solidFill>
            <a:schemeClr val="tx1"/>
          </a:solidFill>
          <a:latin typeface="+mn-lt"/>
        </a:defRPr>
      </a:lvl8pPr>
      <a:lvl9pPr marL="3886200" indent="-228600" algn="l" rtl="0" fontAlgn="base">
        <a:spcBef>
          <a:spcPct val="0"/>
        </a:spcBef>
        <a:spcAft>
          <a:spcPct val="2500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rgbClr val="2E54A8"/>
        </a:solidFill>
        <a:effectLst/>
      </p:bgPr>
    </p:bg>
    <p:spTree>
      <p:nvGrpSpPr>
        <p:cNvPr id="1" name=""/>
        <p:cNvGrpSpPr/>
        <p:nvPr/>
      </p:nvGrpSpPr>
      <p:grpSpPr>
        <a:xfrm>
          <a:off x="0" y="0"/>
          <a:ext cx="0" cy="0"/>
          <a:chOff x="0" y="0"/>
          <a:chExt cx="0" cy="0"/>
        </a:xfrm>
      </p:grpSpPr>
      <p:grpSp>
        <p:nvGrpSpPr>
          <p:cNvPr id="1026" name="Group 2"/>
          <p:cNvGrpSpPr>
            <a:grpSpLocks noChangeAspect="1"/>
          </p:cNvGrpSpPr>
          <p:nvPr/>
        </p:nvGrpSpPr>
        <p:grpSpPr bwMode="auto">
          <a:xfrm>
            <a:off x="-4763" y="6096000"/>
            <a:ext cx="9148763" cy="766763"/>
            <a:chOff x="-3" y="4096"/>
            <a:chExt cx="6051" cy="515"/>
          </a:xfrm>
        </p:grpSpPr>
        <p:grpSp>
          <p:nvGrpSpPr>
            <p:cNvPr id="1027" name="Group 4"/>
            <p:cNvGrpSpPr>
              <a:grpSpLocks noChangeAspect="1"/>
            </p:cNvGrpSpPr>
            <p:nvPr/>
          </p:nvGrpSpPr>
          <p:grpSpPr bwMode="auto">
            <a:xfrm>
              <a:off x="2159" y="4096"/>
              <a:ext cx="3889" cy="512"/>
              <a:chOff x="2056" y="3840"/>
              <a:chExt cx="1112" cy="480"/>
            </a:xfrm>
          </p:grpSpPr>
          <p:sp>
            <p:nvSpPr>
              <p:cNvPr id="1029" name="Rectangle 5"/>
              <p:cNvSpPr>
                <a:spLocks noChangeAspect="1" noChangeArrowheads="1"/>
              </p:cNvSpPr>
              <p:nvPr userDrawn="1"/>
            </p:nvSpPr>
            <p:spPr bwMode="auto">
              <a:xfrm>
                <a:off x="2056" y="3840"/>
                <a:ext cx="1112" cy="240"/>
              </a:xfrm>
              <a:prstGeom prst="rect">
                <a:avLst/>
              </a:prstGeom>
              <a:gradFill rotWithShape="0">
                <a:gsLst>
                  <a:gs pos="0">
                    <a:srgbClr val="FFFFFF"/>
                  </a:gs>
                  <a:gs pos="100000">
                    <a:srgbClr val="F8E82F"/>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6493" tIns="43247" rIns="86493" bIns="43247" anchor="ctr"/>
              <a:lstStyle>
                <a:lvl1pPr defTabSz="865188">
                  <a:defRPr>
                    <a:solidFill>
                      <a:schemeClr val="tx1"/>
                    </a:solidFill>
                    <a:latin typeface="Arial" panose="020B0604020202020204" pitchFamily="34" charset="0"/>
                    <a:ea typeface="MS PGothic" panose="020B0600070205080204" pitchFamily="34" charset="-128"/>
                  </a:defRPr>
                </a:lvl1pPr>
                <a:lvl2pPr marL="742950" indent="-285750" defTabSz="865188">
                  <a:defRPr>
                    <a:solidFill>
                      <a:schemeClr val="tx1"/>
                    </a:solidFill>
                    <a:latin typeface="Arial" panose="020B0604020202020204" pitchFamily="34" charset="0"/>
                    <a:ea typeface="MS PGothic" panose="020B0600070205080204" pitchFamily="34" charset="-128"/>
                  </a:defRPr>
                </a:lvl2pPr>
                <a:lvl3pPr marL="1143000" indent="-228600" defTabSz="865188">
                  <a:defRPr>
                    <a:solidFill>
                      <a:schemeClr val="tx1"/>
                    </a:solidFill>
                    <a:latin typeface="Arial" panose="020B0604020202020204" pitchFamily="34" charset="0"/>
                    <a:ea typeface="MS PGothic" panose="020B0600070205080204" pitchFamily="34" charset="-128"/>
                  </a:defRPr>
                </a:lvl3pPr>
                <a:lvl4pPr marL="1600200" indent="-228600" defTabSz="865188">
                  <a:defRPr>
                    <a:solidFill>
                      <a:schemeClr val="tx1"/>
                    </a:solidFill>
                    <a:latin typeface="Arial" panose="020B0604020202020204" pitchFamily="34" charset="0"/>
                    <a:ea typeface="MS PGothic" panose="020B0600070205080204" pitchFamily="34" charset="-128"/>
                  </a:defRPr>
                </a:lvl4pPr>
                <a:lvl5pPr marL="2057400" indent="-228600" defTabSz="865188">
                  <a:defRPr>
                    <a:solidFill>
                      <a:schemeClr val="tx1"/>
                    </a:solidFill>
                    <a:latin typeface="Arial" panose="020B0604020202020204" pitchFamily="34" charset="0"/>
                    <a:ea typeface="MS PGothic" panose="020B0600070205080204" pitchFamily="34" charset="-128"/>
                  </a:defRPr>
                </a:lvl5pPr>
                <a:lvl6pPr marL="2514600" indent="-228600" defTabSz="865188" fontAlgn="base">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865188" fontAlgn="base">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865188" fontAlgn="base">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865188" fontAlgn="base">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fontAlgn="base">
                  <a:spcBef>
                    <a:spcPct val="0"/>
                  </a:spcBef>
                  <a:spcAft>
                    <a:spcPct val="0"/>
                  </a:spcAft>
                  <a:defRPr/>
                </a:pPr>
                <a:endParaRPr lang="en-US" altLang="en-US" b="1" dirty="0" smtClean="0">
                  <a:solidFill>
                    <a:srgbClr val="FFFFFF"/>
                  </a:solidFill>
                  <a:cs typeface="Arial" panose="020B0604020202020204" pitchFamily="34" charset="0"/>
                </a:endParaRPr>
              </a:p>
            </p:txBody>
          </p:sp>
          <p:sp>
            <p:nvSpPr>
              <p:cNvPr id="1030" name="Rectangle 6"/>
              <p:cNvSpPr>
                <a:spLocks noChangeAspect="1" noChangeArrowheads="1"/>
              </p:cNvSpPr>
              <p:nvPr userDrawn="1"/>
            </p:nvSpPr>
            <p:spPr bwMode="auto">
              <a:xfrm>
                <a:off x="2056" y="4080"/>
                <a:ext cx="1112" cy="240"/>
              </a:xfrm>
              <a:prstGeom prst="rect">
                <a:avLst/>
              </a:prstGeom>
              <a:gradFill rotWithShape="0">
                <a:gsLst>
                  <a:gs pos="0">
                    <a:srgbClr val="FFFFFF"/>
                  </a:gs>
                  <a:gs pos="100000">
                    <a:srgbClr val="0A57A4"/>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6493" tIns="43247" rIns="86493" bIns="43247" anchor="ctr"/>
              <a:lstStyle>
                <a:lvl1pPr defTabSz="865188">
                  <a:defRPr>
                    <a:solidFill>
                      <a:schemeClr val="tx1"/>
                    </a:solidFill>
                    <a:latin typeface="Arial" panose="020B0604020202020204" pitchFamily="34" charset="0"/>
                    <a:ea typeface="MS PGothic" panose="020B0600070205080204" pitchFamily="34" charset="-128"/>
                  </a:defRPr>
                </a:lvl1pPr>
                <a:lvl2pPr marL="742950" indent="-285750" defTabSz="865188">
                  <a:defRPr>
                    <a:solidFill>
                      <a:schemeClr val="tx1"/>
                    </a:solidFill>
                    <a:latin typeface="Arial" panose="020B0604020202020204" pitchFamily="34" charset="0"/>
                    <a:ea typeface="MS PGothic" panose="020B0600070205080204" pitchFamily="34" charset="-128"/>
                  </a:defRPr>
                </a:lvl2pPr>
                <a:lvl3pPr marL="1143000" indent="-228600" defTabSz="865188">
                  <a:defRPr>
                    <a:solidFill>
                      <a:schemeClr val="tx1"/>
                    </a:solidFill>
                    <a:latin typeface="Arial" panose="020B0604020202020204" pitchFamily="34" charset="0"/>
                    <a:ea typeface="MS PGothic" panose="020B0600070205080204" pitchFamily="34" charset="-128"/>
                  </a:defRPr>
                </a:lvl3pPr>
                <a:lvl4pPr marL="1600200" indent="-228600" defTabSz="865188">
                  <a:defRPr>
                    <a:solidFill>
                      <a:schemeClr val="tx1"/>
                    </a:solidFill>
                    <a:latin typeface="Arial" panose="020B0604020202020204" pitchFamily="34" charset="0"/>
                    <a:ea typeface="MS PGothic" panose="020B0600070205080204" pitchFamily="34" charset="-128"/>
                  </a:defRPr>
                </a:lvl4pPr>
                <a:lvl5pPr marL="2057400" indent="-228600" defTabSz="865188">
                  <a:defRPr>
                    <a:solidFill>
                      <a:schemeClr val="tx1"/>
                    </a:solidFill>
                    <a:latin typeface="Arial" panose="020B0604020202020204" pitchFamily="34" charset="0"/>
                    <a:ea typeface="MS PGothic" panose="020B0600070205080204" pitchFamily="34" charset="-128"/>
                  </a:defRPr>
                </a:lvl5pPr>
                <a:lvl6pPr marL="2514600" indent="-228600" defTabSz="865188" fontAlgn="base">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865188" fontAlgn="base">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865188" fontAlgn="base">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865188" fontAlgn="base">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fontAlgn="base">
                  <a:spcBef>
                    <a:spcPct val="0"/>
                  </a:spcBef>
                  <a:spcAft>
                    <a:spcPct val="0"/>
                  </a:spcAft>
                  <a:defRPr/>
                </a:pPr>
                <a:endParaRPr lang="en-US" altLang="en-US" b="1" dirty="0" smtClean="0">
                  <a:solidFill>
                    <a:srgbClr val="FFFFFF"/>
                  </a:solidFill>
                  <a:cs typeface="Arial" panose="020B0604020202020204" pitchFamily="34" charset="0"/>
                </a:endParaRPr>
              </a:p>
            </p:txBody>
          </p:sp>
        </p:grpSp>
        <p:pic>
          <p:nvPicPr>
            <p:cNvPr id="1028" name="Picture 7" descr="NCTSN_high"/>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3" y="4099"/>
              <a:ext cx="2173" cy="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087098075"/>
      </p:ext>
    </p:extLst>
  </p:cSld>
  <p:clrMap bg1="dk2" tx1="lt1" bg2="dk1" tx2="lt2" accent1="accent1" accent2="accent2" accent3="accent3" accent4="accent4" accent5="accent5" accent6="accent6" hlink="hlink" folHlink="folHlink"/>
  <p:sldLayoutIdLst>
    <p:sldLayoutId id="2147483893" r:id="rId1"/>
    <p:sldLayoutId id="2147483894" r:id="rId2"/>
    <p:sldLayoutId id="2147483895" r:id="rId3"/>
    <p:sldLayoutId id="2147483896" r:id="rId4"/>
    <p:sldLayoutId id="2147483897" r:id="rId5"/>
    <p:sldLayoutId id="2147483898" r:id="rId6"/>
    <p:sldLayoutId id="2147483899" r:id="rId7"/>
    <p:sldLayoutId id="2147483900" r:id="rId8"/>
    <p:sldLayoutId id="2147483901" r:id="rId9"/>
    <p:sldLayoutId id="2147483902" r:id="rId10"/>
    <p:sldLayoutId id="2147483903" r:id="rId11"/>
    <p:sldLayoutId id="2147483904" r:id="rId12"/>
    <p:sldLayoutId id="2147483905" r:id="rId13"/>
  </p:sldLayoutIdLst>
  <p:hf hdr="0" ftr="0" dt="0"/>
  <p:txStyles>
    <p:titleStyle>
      <a:lvl1pPr algn="ctr" rtl="0" eaLnBrk="0" fontAlgn="base" hangingPunct="0">
        <a:lnSpc>
          <a:spcPct val="90000"/>
        </a:lnSpc>
        <a:spcBef>
          <a:spcPct val="0"/>
        </a:spcBef>
        <a:spcAft>
          <a:spcPct val="0"/>
        </a:spcAft>
        <a:defRPr sz="3800" b="1">
          <a:solidFill>
            <a:srgbClr val="FFE831"/>
          </a:solidFill>
          <a:latin typeface="+mj-lt"/>
          <a:ea typeface="MS PGothic" panose="020B0600070205080204" pitchFamily="34" charset="-128"/>
          <a:cs typeface="+mj-cs"/>
        </a:defRPr>
      </a:lvl1pPr>
      <a:lvl2pPr algn="ctr" rtl="0" eaLnBrk="0" fontAlgn="base" hangingPunct="0">
        <a:lnSpc>
          <a:spcPct val="90000"/>
        </a:lnSpc>
        <a:spcBef>
          <a:spcPct val="0"/>
        </a:spcBef>
        <a:spcAft>
          <a:spcPct val="0"/>
        </a:spcAft>
        <a:defRPr sz="3800" b="1">
          <a:solidFill>
            <a:srgbClr val="FFE831"/>
          </a:solidFill>
          <a:latin typeface="Arial" pitchFamily="34" charset="0"/>
          <a:ea typeface="MS PGothic" panose="020B0600070205080204" pitchFamily="34" charset="-128"/>
        </a:defRPr>
      </a:lvl2pPr>
      <a:lvl3pPr algn="ctr" rtl="0" eaLnBrk="0" fontAlgn="base" hangingPunct="0">
        <a:lnSpc>
          <a:spcPct val="90000"/>
        </a:lnSpc>
        <a:spcBef>
          <a:spcPct val="0"/>
        </a:spcBef>
        <a:spcAft>
          <a:spcPct val="0"/>
        </a:spcAft>
        <a:defRPr sz="3800" b="1">
          <a:solidFill>
            <a:srgbClr val="FFE831"/>
          </a:solidFill>
          <a:latin typeface="Arial" pitchFamily="34" charset="0"/>
          <a:ea typeface="MS PGothic" panose="020B0600070205080204" pitchFamily="34" charset="-128"/>
        </a:defRPr>
      </a:lvl3pPr>
      <a:lvl4pPr algn="ctr" rtl="0" eaLnBrk="0" fontAlgn="base" hangingPunct="0">
        <a:lnSpc>
          <a:spcPct val="90000"/>
        </a:lnSpc>
        <a:spcBef>
          <a:spcPct val="0"/>
        </a:spcBef>
        <a:spcAft>
          <a:spcPct val="0"/>
        </a:spcAft>
        <a:defRPr sz="3800" b="1">
          <a:solidFill>
            <a:srgbClr val="FFE831"/>
          </a:solidFill>
          <a:latin typeface="Arial" pitchFamily="34" charset="0"/>
          <a:ea typeface="MS PGothic" panose="020B0600070205080204" pitchFamily="34" charset="-128"/>
        </a:defRPr>
      </a:lvl4pPr>
      <a:lvl5pPr algn="ctr" rtl="0" eaLnBrk="0" fontAlgn="base" hangingPunct="0">
        <a:lnSpc>
          <a:spcPct val="90000"/>
        </a:lnSpc>
        <a:spcBef>
          <a:spcPct val="0"/>
        </a:spcBef>
        <a:spcAft>
          <a:spcPct val="0"/>
        </a:spcAft>
        <a:defRPr sz="3800" b="1">
          <a:solidFill>
            <a:srgbClr val="FFE831"/>
          </a:solidFill>
          <a:latin typeface="Arial" pitchFamily="34" charset="0"/>
          <a:ea typeface="MS PGothic" panose="020B0600070205080204" pitchFamily="34" charset="-128"/>
        </a:defRPr>
      </a:lvl5pPr>
      <a:lvl6pPr marL="457200" algn="ctr" rtl="0" fontAlgn="base">
        <a:lnSpc>
          <a:spcPct val="90000"/>
        </a:lnSpc>
        <a:spcBef>
          <a:spcPct val="0"/>
        </a:spcBef>
        <a:spcAft>
          <a:spcPct val="0"/>
        </a:spcAft>
        <a:defRPr sz="3800" b="1">
          <a:solidFill>
            <a:srgbClr val="FFE831"/>
          </a:solidFill>
          <a:latin typeface="Arial" pitchFamily="34" charset="0"/>
        </a:defRPr>
      </a:lvl6pPr>
      <a:lvl7pPr marL="914400" algn="ctr" rtl="0" fontAlgn="base">
        <a:lnSpc>
          <a:spcPct val="90000"/>
        </a:lnSpc>
        <a:spcBef>
          <a:spcPct val="0"/>
        </a:spcBef>
        <a:spcAft>
          <a:spcPct val="0"/>
        </a:spcAft>
        <a:defRPr sz="3800" b="1">
          <a:solidFill>
            <a:srgbClr val="FFE831"/>
          </a:solidFill>
          <a:latin typeface="Arial" pitchFamily="34" charset="0"/>
        </a:defRPr>
      </a:lvl7pPr>
      <a:lvl8pPr marL="1371600" algn="ctr" rtl="0" fontAlgn="base">
        <a:lnSpc>
          <a:spcPct val="90000"/>
        </a:lnSpc>
        <a:spcBef>
          <a:spcPct val="0"/>
        </a:spcBef>
        <a:spcAft>
          <a:spcPct val="0"/>
        </a:spcAft>
        <a:defRPr sz="3800" b="1">
          <a:solidFill>
            <a:srgbClr val="FFE831"/>
          </a:solidFill>
          <a:latin typeface="Arial" pitchFamily="34" charset="0"/>
        </a:defRPr>
      </a:lvl8pPr>
      <a:lvl9pPr marL="1828800" algn="ctr" rtl="0" fontAlgn="base">
        <a:lnSpc>
          <a:spcPct val="90000"/>
        </a:lnSpc>
        <a:spcBef>
          <a:spcPct val="0"/>
        </a:spcBef>
        <a:spcAft>
          <a:spcPct val="0"/>
        </a:spcAft>
        <a:defRPr sz="3800" b="1">
          <a:solidFill>
            <a:srgbClr val="FFE831"/>
          </a:solidFill>
          <a:latin typeface="Arial" pitchFamily="34" charset="0"/>
        </a:defRPr>
      </a:lvl9pPr>
    </p:titleStyle>
    <p:bodyStyle>
      <a:lvl1pPr marL="342900" indent="-342900" algn="l" rtl="0" eaLnBrk="0" fontAlgn="base" hangingPunct="0">
        <a:spcBef>
          <a:spcPct val="0"/>
        </a:spcBef>
        <a:spcAft>
          <a:spcPct val="50000"/>
        </a:spcAft>
        <a:buSzPct val="110000"/>
        <a:buFont typeface="Wingdings" pitchFamily="2" charset="2"/>
        <a:buChar char="§"/>
        <a:defRPr sz="2600">
          <a:solidFill>
            <a:schemeClr val="tx1"/>
          </a:solidFill>
          <a:latin typeface="+mn-lt"/>
          <a:ea typeface="MS PGothic" panose="020B0600070205080204" pitchFamily="34" charset="-128"/>
          <a:cs typeface="+mn-cs"/>
        </a:defRPr>
      </a:lvl1pPr>
      <a:lvl2pPr marL="742950" indent="-285750" algn="l" rtl="0" eaLnBrk="0" fontAlgn="base" hangingPunct="0">
        <a:spcBef>
          <a:spcPct val="0"/>
        </a:spcBef>
        <a:spcAft>
          <a:spcPct val="25000"/>
        </a:spcAft>
        <a:buSzPct val="110000"/>
        <a:buChar char="•"/>
        <a:defRPr sz="2500">
          <a:solidFill>
            <a:schemeClr val="tx1"/>
          </a:solidFill>
          <a:latin typeface="+mn-lt"/>
          <a:ea typeface="MS PGothic" panose="020B0600070205080204" pitchFamily="34" charset="-128"/>
        </a:defRPr>
      </a:lvl2pPr>
      <a:lvl3pPr marL="1143000" indent="-228600" algn="l" rtl="0" eaLnBrk="0" fontAlgn="base" hangingPunct="0">
        <a:spcBef>
          <a:spcPct val="0"/>
        </a:spcBef>
        <a:spcAft>
          <a:spcPct val="25000"/>
        </a:spcAft>
        <a:buFont typeface="Arial" pitchFamily="34" charset="0"/>
        <a:buChar char="–"/>
        <a:defRPr sz="2400">
          <a:solidFill>
            <a:schemeClr val="tx1"/>
          </a:solidFill>
          <a:latin typeface="+mn-lt"/>
          <a:ea typeface="MS PGothic" panose="020B0600070205080204" pitchFamily="34" charset="-128"/>
        </a:defRPr>
      </a:lvl3pPr>
      <a:lvl4pPr marL="1600200" indent="-228600" algn="l" rtl="0" eaLnBrk="0" fontAlgn="base" hangingPunct="0">
        <a:spcBef>
          <a:spcPct val="0"/>
        </a:spcBef>
        <a:spcAft>
          <a:spcPct val="25000"/>
        </a:spcAft>
        <a:buChar char="•"/>
        <a:defRPr sz="2200">
          <a:solidFill>
            <a:schemeClr val="tx1"/>
          </a:solidFill>
          <a:latin typeface="+mn-lt"/>
          <a:ea typeface="MS PGothic" panose="020B0600070205080204" pitchFamily="34" charset="-128"/>
        </a:defRPr>
      </a:lvl4pPr>
      <a:lvl5pPr marL="2057400" indent="-228600" algn="l" rtl="0" eaLnBrk="0" fontAlgn="base" hangingPunct="0">
        <a:spcBef>
          <a:spcPct val="0"/>
        </a:spcBef>
        <a:spcAft>
          <a:spcPct val="25000"/>
        </a:spcAft>
        <a:buChar char="»"/>
        <a:defRPr sz="2000">
          <a:solidFill>
            <a:schemeClr val="tx1"/>
          </a:solidFill>
          <a:latin typeface="+mn-lt"/>
          <a:ea typeface="MS PGothic" panose="020B0600070205080204" pitchFamily="34" charset="-128"/>
        </a:defRPr>
      </a:lvl5pPr>
      <a:lvl6pPr marL="2514600" indent="-228600" algn="l" rtl="0" fontAlgn="base">
        <a:spcBef>
          <a:spcPct val="0"/>
        </a:spcBef>
        <a:spcAft>
          <a:spcPct val="25000"/>
        </a:spcAft>
        <a:buChar char="»"/>
        <a:defRPr sz="2000">
          <a:solidFill>
            <a:schemeClr val="tx1"/>
          </a:solidFill>
          <a:latin typeface="+mn-lt"/>
        </a:defRPr>
      </a:lvl6pPr>
      <a:lvl7pPr marL="2971800" indent="-228600" algn="l" rtl="0" fontAlgn="base">
        <a:spcBef>
          <a:spcPct val="0"/>
        </a:spcBef>
        <a:spcAft>
          <a:spcPct val="25000"/>
        </a:spcAft>
        <a:buChar char="»"/>
        <a:defRPr sz="2000">
          <a:solidFill>
            <a:schemeClr val="tx1"/>
          </a:solidFill>
          <a:latin typeface="+mn-lt"/>
        </a:defRPr>
      </a:lvl7pPr>
      <a:lvl8pPr marL="3429000" indent="-228600" algn="l" rtl="0" fontAlgn="base">
        <a:spcBef>
          <a:spcPct val="0"/>
        </a:spcBef>
        <a:spcAft>
          <a:spcPct val="25000"/>
        </a:spcAft>
        <a:buChar char="»"/>
        <a:defRPr sz="2000">
          <a:solidFill>
            <a:schemeClr val="tx1"/>
          </a:solidFill>
          <a:latin typeface="+mn-lt"/>
        </a:defRPr>
      </a:lvl8pPr>
      <a:lvl9pPr marL="3886200" indent="-228600" algn="l" rtl="0" fontAlgn="base">
        <a:spcBef>
          <a:spcPct val="0"/>
        </a:spcBef>
        <a:spcAft>
          <a:spcPct val="2500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pPr/>
              <a:t>7/7/2020</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pPr/>
              <a:t>‹#›</a:t>
            </a:fld>
            <a:endParaRPr lang="en-US" dirty="0"/>
          </a:p>
        </p:txBody>
      </p:sp>
    </p:spTree>
    <p:extLst>
      <p:ext uri="{BB962C8B-B14F-4D97-AF65-F5344CB8AC3E}">
        <p14:creationId xmlns:p14="http://schemas.microsoft.com/office/powerpoint/2010/main" val="1777174618"/>
      </p:ext>
    </p:extLst>
  </p:cSld>
  <p:clrMap bg1="lt1" tx1="dk1" bg2="lt2" tx2="dk2" accent1="accent1" accent2="accent2" accent3="accent3" accent4="accent4" accent5="accent5" accent6="accent6" hlink="hlink" folHlink="folHlink"/>
  <p:sldLayoutIdLst>
    <p:sldLayoutId id="2147483968" r:id="rId1"/>
    <p:sldLayoutId id="2147483969" r:id="rId2"/>
    <p:sldLayoutId id="2147483970" r:id="rId3"/>
    <p:sldLayoutId id="2147483971" r:id="rId4"/>
    <p:sldLayoutId id="2147483972" r:id="rId5"/>
    <p:sldLayoutId id="2147483973" r:id="rId6"/>
    <p:sldLayoutId id="2147483974" r:id="rId7"/>
    <p:sldLayoutId id="2147483975" r:id="rId8"/>
    <p:sldLayoutId id="2147483976" r:id="rId9"/>
    <p:sldLayoutId id="2147483977" r:id="rId10"/>
    <p:sldLayoutId id="2147483978"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6.xml"/></Relationships>
</file>

<file path=ppt/slides/_rels/slide2.xml.rels><?xml version="1.0" encoding="UTF-8" standalone="yes"?>
<Relationships xmlns="http://schemas.openxmlformats.org/package/2006/relationships"><Relationship Id="rId2" Type="http://schemas.openxmlformats.org/officeDocument/2006/relationships/hyperlink" Target="https://apps.legislature.ky.gov/recorddocuments/bill/19RS/sb1/bill.pdf" TargetMode="External"/><Relationship Id="rId1" Type="http://schemas.openxmlformats.org/officeDocument/2006/relationships/slideLayout" Target="../slideLayouts/slideLayout9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6.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9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6.xml"/></Relationships>
</file>

<file path=ppt/slides/_rels/slide14.xml.rels><?xml version="1.0" encoding="UTF-8" standalone="yes"?>
<Relationships xmlns="http://schemas.openxmlformats.org/package/2006/relationships"><Relationship Id="rId3" Type="http://schemas.openxmlformats.org/officeDocument/2006/relationships/hyperlink" Target="https://www.cwla.org/wp-content/uploads/2018/04/Kentucky.pdf" TargetMode="External"/><Relationship Id="rId2" Type="http://schemas.openxmlformats.org/officeDocument/2006/relationships/notesSlide" Target="../notesSlides/notesSlide12.xml"/><Relationship Id="rId1" Type="http://schemas.openxmlformats.org/officeDocument/2006/relationships/slideLayout" Target="../slideLayouts/slideLayout96.xml"/><Relationship Id="rId4" Type="http://schemas.openxmlformats.org/officeDocument/2006/relationships/hyperlink" Target="https://chfs.ky.gov/agencies/dcbs/dpp/Documents/StatewideFosterCareFactsSheetsOctober2018.pdf"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9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6.xml"/></Relationships>
</file>

<file path=ppt/slides/_rels/slide19.xml.rels><?xml version="1.0" encoding="UTF-8" standalone="yes"?>
<Relationships xmlns="http://schemas.openxmlformats.org/package/2006/relationships"><Relationship Id="rId3" Type="http://schemas.openxmlformats.org/officeDocument/2006/relationships/hyperlink" Target="https://www.youtube.com/watch?v=iydalwamBtg&amp;t=35s" TargetMode="External"/><Relationship Id="rId2" Type="http://schemas.openxmlformats.org/officeDocument/2006/relationships/notesSlide" Target="../notesSlides/notesSlide17.xml"/><Relationship Id="rId1" Type="http://schemas.openxmlformats.org/officeDocument/2006/relationships/slideLayout" Target="../slideLayouts/slideLayout9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96.xml"/></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0.xml"/><Relationship Id="rId1" Type="http://schemas.openxmlformats.org/officeDocument/2006/relationships/slideLayout" Target="../slideLayouts/slideLayout9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6.xml"/></Relationships>
</file>

<file path=ppt/slides/_rels/slide2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0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96.xml"/></Relationships>
</file>

<file path=ppt/slides/_rels/slide2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96.xml"/></Relationships>
</file>

<file path=ppt/slides/_rels/slide2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01.xml"/></Relationships>
</file>

<file path=ppt/slides/_rels/slide2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01.xml"/></Relationships>
</file>

<file path=ppt/slides/_rels/slide2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2.xml"/><Relationship Id="rId1" Type="http://schemas.openxmlformats.org/officeDocument/2006/relationships/slideLayout" Target="../slideLayouts/slideLayout96.xml"/></Relationships>
</file>

<file path=ppt/slides/_rels/slide3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01.xml"/></Relationships>
</file>

<file path=ppt/slides/_rels/slide3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0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95.xml"/></Relationships>
</file>

<file path=ppt/slides/_rels/slide3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4.xml"/><Relationship Id="rId1" Type="http://schemas.openxmlformats.org/officeDocument/2006/relationships/slideLayout" Target="../slideLayouts/slideLayout96.xml"/><Relationship Id="rId4" Type="http://schemas.openxmlformats.org/officeDocument/2006/relationships/hyperlink" Target="http://nctsn.org/products/caring-for-children-who-have-experienced-trauma" TargetMode="Externa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96.xml"/></Relationships>
</file>

<file path=ppt/slides/_rels/slide3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96.xml"/></Relationships>
</file>

<file path=ppt/slides/_rels/slide3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6.xml"/><Relationship Id="rId1" Type="http://schemas.openxmlformats.org/officeDocument/2006/relationships/slideLayout" Target="../slideLayouts/slideLayout100.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7.xml"/><Relationship Id="rId1" Type="http://schemas.openxmlformats.org/officeDocument/2006/relationships/slideLayout" Target="../slideLayouts/slideLayout9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9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9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96.xml"/></Relationships>
</file>

<file path=ppt/slides/_rels/slide4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0.xml"/><Relationship Id="rId1" Type="http://schemas.openxmlformats.org/officeDocument/2006/relationships/slideLayout" Target="../slideLayouts/slideLayout100.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96.xml"/></Relationships>
</file>

<file path=ppt/slides/_rels/slide43.xml.rels><?xml version="1.0" encoding="UTF-8" standalone="yes"?>
<Relationships xmlns="http://schemas.openxmlformats.org/package/2006/relationships"><Relationship Id="rId3" Type="http://schemas.openxmlformats.org/officeDocument/2006/relationships/hyperlink" Target="https://www.youtube.com/watch?v=gm9CIJ74Oxw" TargetMode="External"/><Relationship Id="rId2" Type="http://schemas.openxmlformats.org/officeDocument/2006/relationships/notesSlide" Target="../notesSlides/notesSlide32.xml"/><Relationship Id="rId1" Type="http://schemas.openxmlformats.org/officeDocument/2006/relationships/slideLayout" Target="../slideLayouts/slideLayout96.xml"/><Relationship Id="rId4" Type="http://schemas.openxmlformats.org/officeDocument/2006/relationships/hyperlink" Target="https://vimeo.com/109042767"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3.xml"/><Relationship Id="rId1" Type="http://schemas.openxmlformats.org/officeDocument/2006/relationships/slideLayout" Target="../slideLayouts/slideLayout9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9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9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9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96.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9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96.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95.xml"/></Relationships>
</file>

<file path=ppt/slides/_rels/slide5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40.xml"/><Relationship Id="rId1" Type="http://schemas.openxmlformats.org/officeDocument/2006/relationships/slideLayout" Target="../slideLayouts/slideLayout96.xml"/></Relationships>
</file>

<file path=ppt/slides/_rels/slide53.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0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01.xml"/></Relationships>
</file>

<file path=ppt/slides/_rels/slide55.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101.xml"/></Relationships>
</file>

<file path=ppt/slides/_rels/slide5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0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96.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95.xml"/></Relationships>
</file>

<file path=ppt/slides/_rels/slide5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44.xml"/><Relationship Id="rId1" Type="http://schemas.openxmlformats.org/officeDocument/2006/relationships/slideLayout" Target="../slideLayouts/slideLayout10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33" y="228600"/>
            <a:ext cx="9067800" cy="5867400"/>
          </a:xfrm>
        </p:spPr>
        <p:txBody>
          <a:bodyPr>
            <a:normAutofit/>
          </a:bodyPr>
          <a:lstStyle/>
          <a:p>
            <a:pPr algn="ctr"/>
            <a:r>
              <a:rPr lang="en-US" sz="7200" dirty="0" smtClean="0"/>
              <a:t>Trauma Informed Care for Educators(TICE)</a:t>
            </a:r>
            <a:endParaRPr lang="en-US" sz="7200" dirty="0"/>
          </a:p>
        </p:txBody>
      </p:sp>
    </p:spTree>
    <p:extLst>
      <p:ext uri="{BB962C8B-B14F-4D97-AF65-F5344CB8AC3E}">
        <p14:creationId xmlns:p14="http://schemas.microsoft.com/office/powerpoint/2010/main" val="39614891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Mandate</a:t>
            </a:r>
            <a:endParaRPr lang="en-US" dirty="0"/>
          </a:p>
        </p:txBody>
      </p:sp>
      <p:sp>
        <p:nvSpPr>
          <p:cNvPr id="3" name="Content Placeholder 2"/>
          <p:cNvSpPr>
            <a:spLocks noGrp="1"/>
          </p:cNvSpPr>
          <p:nvPr>
            <p:ph idx="1"/>
          </p:nvPr>
        </p:nvSpPr>
        <p:spPr>
          <a:xfrm>
            <a:off x="628650" y="2362199"/>
            <a:ext cx="7886700" cy="3814763"/>
          </a:xfrm>
        </p:spPr>
        <p:txBody>
          <a:bodyPr>
            <a:normAutofit/>
          </a:bodyPr>
          <a:lstStyle/>
          <a:p>
            <a:pPr marL="0" indent="0">
              <a:buNone/>
            </a:pPr>
            <a:r>
              <a:rPr lang="en-US" sz="3600" dirty="0"/>
              <a:t>In 2019, the Kentucky General Assembly passed the </a:t>
            </a:r>
            <a:r>
              <a:rPr lang="en-US" sz="3600" u="sng" dirty="0">
                <a:hlinkClick r:id="rId2"/>
              </a:rPr>
              <a:t>School Safety and Resiliency Act</a:t>
            </a:r>
            <a:r>
              <a:rPr lang="en-US" sz="3600" dirty="0"/>
              <a:t>, commonly known as Senate Bill 1 or SB1 (2019). </a:t>
            </a:r>
          </a:p>
        </p:txBody>
      </p:sp>
    </p:spTree>
    <p:extLst>
      <p:ext uri="{BB962C8B-B14F-4D97-AF65-F5344CB8AC3E}">
        <p14:creationId xmlns:p14="http://schemas.microsoft.com/office/powerpoint/2010/main" val="6774835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239000" cy="1143000"/>
          </a:xfrm>
        </p:spPr>
        <p:txBody>
          <a:bodyPr/>
          <a:lstStyle/>
          <a:p>
            <a:pPr algn="ctr"/>
            <a:r>
              <a:rPr lang="en-US" sz="4400" dirty="0" smtClean="0">
                <a:cs typeface="Arial" panose="020B0604020202020204" pitchFamily="34" charset="0"/>
              </a:rPr>
              <a:t>Goals of Training</a:t>
            </a:r>
            <a:endParaRPr lang="en-US" dirty="0"/>
          </a:p>
        </p:txBody>
      </p:sp>
      <p:sp>
        <p:nvSpPr>
          <p:cNvPr id="8" name="TextBox 7"/>
          <p:cNvSpPr txBox="1"/>
          <p:nvPr/>
        </p:nvSpPr>
        <p:spPr>
          <a:xfrm>
            <a:off x="609600" y="1526173"/>
            <a:ext cx="8305800" cy="4278094"/>
          </a:xfrm>
          <a:prstGeom prst="rect">
            <a:avLst/>
          </a:prstGeom>
          <a:noFill/>
        </p:spPr>
        <p:txBody>
          <a:bodyPr wrap="square" rtlCol="0">
            <a:spAutoFit/>
          </a:bodyPr>
          <a:lstStyle/>
          <a:p>
            <a:pPr marL="342900" indent="-342900">
              <a:spcAft>
                <a:spcPts val="1200"/>
              </a:spcAft>
              <a:buFont typeface="Zapf Dingbats" charset="0"/>
              <a:buChar char="✔"/>
            </a:pPr>
            <a:r>
              <a:rPr lang="en-US" sz="3600" dirty="0" smtClean="0"/>
              <a:t>Learn the effects </a:t>
            </a:r>
            <a:r>
              <a:rPr lang="en-US" sz="3600" dirty="0"/>
              <a:t>of trauma </a:t>
            </a:r>
            <a:r>
              <a:rPr lang="en-US" sz="3600" dirty="0" smtClean="0"/>
              <a:t>on children</a:t>
            </a:r>
            <a:r>
              <a:rPr lang="en-US" sz="3600" dirty="0"/>
              <a:t> </a:t>
            </a:r>
            <a:r>
              <a:rPr lang="en-US" sz="3600" dirty="0" smtClean="0"/>
              <a:t>and  adolescents</a:t>
            </a:r>
          </a:p>
          <a:p>
            <a:pPr marL="342900" indent="-342900">
              <a:spcAft>
                <a:spcPts val="1200"/>
              </a:spcAft>
              <a:buFont typeface="Zapf Dingbats" charset="0"/>
              <a:buChar char="✔"/>
            </a:pPr>
            <a:r>
              <a:rPr lang="en-US" sz="3600" dirty="0" smtClean="0"/>
              <a:t>Create trauma </a:t>
            </a:r>
            <a:r>
              <a:rPr lang="en-US" sz="3600" dirty="0"/>
              <a:t>informed </a:t>
            </a:r>
            <a:r>
              <a:rPr lang="en-US" sz="3600" dirty="0" smtClean="0"/>
              <a:t>educational systems</a:t>
            </a:r>
          </a:p>
          <a:p>
            <a:pPr marL="342900" indent="-342900">
              <a:spcAft>
                <a:spcPts val="1200"/>
              </a:spcAft>
              <a:buFont typeface="Zapf Dingbats" charset="0"/>
              <a:buChar char="✔"/>
            </a:pPr>
            <a:r>
              <a:rPr lang="en-US" sz="3600" dirty="0" smtClean="0"/>
              <a:t>Collaborate with other systems to improve interactions with violence exposed and maltreated children</a:t>
            </a:r>
          </a:p>
        </p:txBody>
      </p:sp>
    </p:spTree>
    <p:extLst>
      <p:ext uri="{BB962C8B-B14F-4D97-AF65-F5344CB8AC3E}">
        <p14:creationId xmlns:p14="http://schemas.microsoft.com/office/powerpoint/2010/main" val="29209094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bwMode="auto">
          <a:xfrm>
            <a:off x="762000" y="228600"/>
            <a:ext cx="8229600" cy="1143000"/>
          </a:xfrm>
          <a:ln>
            <a:miter lim="800000"/>
            <a:headEnd/>
            <a:tailEnd/>
          </a:ln>
        </p:spPr>
        <p:txBody>
          <a:bodyPr vert="horz" wrap="square" lIns="86493" tIns="43247" rIns="86493" bIns="43247" numCol="1" anchor="t" anchorCtr="0" compatLnSpc="1">
            <a:prstTxWarp prst="textNoShape">
              <a:avLst/>
            </a:prstTxWarp>
            <a:normAutofit/>
          </a:bodyPr>
          <a:lstStyle/>
          <a:p>
            <a:pPr algn="ctr" eaLnBrk="1" hangingPunct="1"/>
            <a:r>
              <a:rPr lang="en-US" sz="4800" dirty="0" smtClean="0">
                <a:latin typeface="Franklin Gothic Book" pitchFamily="34" charset="0"/>
              </a:rPr>
              <a:t>Self-Care Alert</a:t>
            </a:r>
            <a:endParaRPr lang="en-US" sz="4800" dirty="0" smtClean="0">
              <a:effectLst>
                <a:outerShdw blurRad="38100" dist="38100" dir="2700000" algn="tl">
                  <a:srgbClr val="000000">
                    <a:alpha val="43137"/>
                  </a:srgbClr>
                </a:outerShdw>
              </a:effectLst>
              <a:latin typeface="Franklin Gothic Book" pitchFamily="34" charset="0"/>
            </a:endParaRPr>
          </a:p>
        </p:txBody>
      </p:sp>
      <p:sp>
        <p:nvSpPr>
          <p:cNvPr id="5" name="TextBox 4"/>
          <p:cNvSpPr txBox="1"/>
          <p:nvPr/>
        </p:nvSpPr>
        <p:spPr>
          <a:xfrm>
            <a:off x="762000" y="1752600"/>
            <a:ext cx="7589520" cy="4431983"/>
          </a:xfrm>
          <a:prstGeom prst="rect">
            <a:avLst/>
          </a:prstGeom>
          <a:noFill/>
        </p:spPr>
        <p:txBody>
          <a:bodyPr wrap="square">
            <a:spAutoFit/>
          </a:bodyPr>
          <a:lstStyle>
            <a:lvl1pPr marL="166688" indent="-166688">
              <a:defRPr>
                <a:solidFill>
                  <a:schemeClr val="tx1"/>
                </a:solidFill>
                <a:latin typeface="Arial" pitchFamily="34" charset="0"/>
                <a:ea typeface="ＭＳ Ｐゴシック" pitchFamily="34" charset="-128"/>
              </a:defRPr>
            </a:lvl1pPr>
            <a:lvl2pPr marL="37931725" indent="-37474525">
              <a:defRPr>
                <a:solidFill>
                  <a:schemeClr val="tx1"/>
                </a:solidFill>
                <a:latin typeface="Arial" pitchFamily="34" charset="0"/>
                <a:ea typeface="ＭＳ Ｐゴシック" pitchFamily="34" charset="-128"/>
              </a:defRPr>
            </a:lvl2pPr>
            <a:lvl3pPr>
              <a:defRPr>
                <a:solidFill>
                  <a:schemeClr val="tx1"/>
                </a:solidFill>
                <a:latin typeface="Arial" pitchFamily="34" charset="0"/>
                <a:ea typeface="ＭＳ Ｐゴシック" pitchFamily="34" charset="-128"/>
              </a:defRPr>
            </a:lvl3pPr>
            <a:lvl4pPr>
              <a:defRPr>
                <a:solidFill>
                  <a:schemeClr val="tx1"/>
                </a:solidFill>
                <a:latin typeface="Arial" pitchFamily="34" charset="0"/>
                <a:ea typeface="ＭＳ Ｐゴシック" pitchFamily="34" charset="-128"/>
              </a:defRPr>
            </a:lvl4pPr>
            <a:lvl5pPr>
              <a:defRPr>
                <a:solidFill>
                  <a:schemeClr val="tx1"/>
                </a:solidFill>
                <a:latin typeface="Arial" pitchFamily="34" charset="0"/>
                <a:ea typeface="ＭＳ Ｐゴシック" pitchFamily="34" charset="-128"/>
              </a:defRPr>
            </a:lvl5pPr>
            <a:lvl6pPr marL="457200" fontAlgn="base">
              <a:spcBef>
                <a:spcPct val="0"/>
              </a:spcBef>
              <a:spcAft>
                <a:spcPct val="0"/>
              </a:spcAft>
              <a:defRPr>
                <a:solidFill>
                  <a:schemeClr val="tx1"/>
                </a:solidFill>
                <a:latin typeface="Arial" pitchFamily="34" charset="0"/>
                <a:ea typeface="ＭＳ Ｐゴシック" pitchFamily="34" charset="-128"/>
              </a:defRPr>
            </a:lvl6pPr>
            <a:lvl7pPr marL="914400" fontAlgn="base">
              <a:spcBef>
                <a:spcPct val="0"/>
              </a:spcBef>
              <a:spcAft>
                <a:spcPct val="0"/>
              </a:spcAft>
              <a:defRPr>
                <a:solidFill>
                  <a:schemeClr val="tx1"/>
                </a:solidFill>
                <a:latin typeface="Arial" pitchFamily="34" charset="0"/>
                <a:ea typeface="ＭＳ Ｐゴシック" pitchFamily="34" charset="-128"/>
              </a:defRPr>
            </a:lvl7pPr>
            <a:lvl8pPr marL="1371600" fontAlgn="base">
              <a:spcBef>
                <a:spcPct val="0"/>
              </a:spcBef>
              <a:spcAft>
                <a:spcPct val="0"/>
              </a:spcAft>
              <a:defRPr>
                <a:solidFill>
                  <a:schemeClr val="tx1"/>
                </a:solidFill>
                <a:latin typeface="Arial" pitchFamily="34" charset="0"/>
                <a:ea typeface="ＭＳ Ｐゴシック" pitchFamily="34" charset="-128"/>
              </a:defRPr>
            </a:lvl8pPr>
            <a:lvl9pPr marL="1828800" fontAlgn="base">
              <a:spcBef>
                <a:spcPct val="0"/>
              </a:spcBef>
              <a:spcAft>
                <a:spcPct val="0"/>
              </a:spcAft>
              <a:defRPr>
                <a:solidFill>
                  <a:schemeClr val="tx1"/>
                </a:solidFill>
                <a:latin typeface="Arial" pitchFamily="34" charset="0"/>
                <a:ea typeface="ＭＳ Ｐゴシック" pitchFamily="34" charset="-128"/>
              </a:defRPr>
            </a:lvl9pPr>
          </a:lstStyle>
          <a:p>
            <a:pPr marL="274320" indent="-274320" fontAlgn="base">
              <a:spcBef>
                <a:spcPts val="600"/>
              </a:spcBef>
              <a:spcAft>
                <a:spcPts val="600"/>
              </a:spcAft>
              <a:buFont typeface="Arial" pitchFamily="34" charset="0"/>
              <a:buChar char="•"/>
            </a:pPr>
            <a:r>
              <a:rPr lang="en-US" sz="3600" dirty="0">
                <a:latin typeface="Franklin Gothic Book" pitchFamily="34" charset="0"/>
              </a:rPr>
              <a:t>Step out and take a </a:t>
            </a:r>
            <a:r>
              <a:rPr lang="en-US" sz="3600" dirty="0" smtClean="0">
                <a:latin typeface="Franklin Gothic Book" pitchFamily="34" charset="0"/>
              </a:rPr>
              <a:t>break</a:t>
            </a:r>
            <a:endParaRPr lang="en-US" sz="3600" dirty="0">
              <a:latin typeface="Franklin Gothic Book" pitchFamily="34" charset="0"/>
            </a:endParaRPr>
          </a:p>
          <a:p>
            <a:pPr marL="274320" indent="-274320" fontAlgn="base">
              <a:spcBef>
                <a:spcPts val="600"/>
              </a:spcBef>
              <a:spcAft>
                <a:spcPts val="600"/>
              </a:spcAft>
              <a:buFont typeface="Arial" pitchFamily="34" charset="0"/>
              <a:buChar char="•"/>
            </a:pPr>
            <a:r>
              <a:rPr lang="en-US" sz="3600" dirty="0">
                <a:latin typeface="Franklin Gothic Book" pitchFamily="34" charset="0"/>
              </a:rPr>
              <a:t>Talk to someone you </a:t>
            </a:r>
            <a:r>
              <a:rPr lang="en-US" sz="3600" dirty="0" smtClean="0">
                <a:latin typeface="Franklin Gothic Book" pitchFamily="34" charset="0"/>
              </a:rPr>
              <a:t>trust</a:t>
            </a:r>
            <a:endParaRPr lang="en-US" sz="3600" dirty="0">
              <a:latin typeface="Franklin Gothic Book" pitchFamily="34" charset="0"/>
            </a:endParaRPr>
          </a:p>
          <a:p>
            <a:pPr marL="274320" indent="-274320" fontAlgn="base">
              <a:spcBef>
                <a:spcPts val="600"/>
              </a:spcBef>
              <a:spcAft>
                <a:spcPts val="600"/>
              </a:spcAft>
              <a:buFont typeface="Arial" pitchFamily="34" charset="0"/>
              <a:buChar char="•"/>
            </a:pPr>
            <a:r>
              <a:rPr lang="en-US" sz="3600" dirty="0" smtClean="0">
                <a:latin typeface="Franklin Gothic Book" pitchFamily="34" charset="0"/>
              </a:rPr>
              <a:t>Do </a:t>
            </a:r>
            <a:r>
              <a:rPr lang="en-US" sz="3600" dirty="0">
                <a:latin typeface="Franklin Gothic Book" pitchFamily="34" charset="0"/>
              </a:rPr>
              <a:t>something </a:t>
            </a:r>
            <a:r>
              <a:rPr lang="en-US" sz="3600" dirty="0" smtClean="0">
                <a:latin typeface="Franklin Gothic Book" pitchFamily="34" charset="0"/>
              </a:rPr>
              <a:t>relaxing and/or reinvigorating</a:t>
            </a:r>
          </a:p>
          <a:p>
            <a:pPr marL="274320" indent="-274320" fontAlgn="base">
              <a:spcBef>
                <a:spcPts val="600"/>
              </a:spcBef>
              <a:spcAft>
                <a:spcPts val="600"/>
              </a:spcAft>
              <a:buFont typeface="Arial" pitchFamily="34" charset="0"/>
              <a:buChar char="•"/>
            </a:pPr>
            <a:r>
              <a:rPr lang="en-US" sz="3600" dirty="0" smtClean="0">
                <a:latin typeface="Franklin Gothic Book" pitchFamily="34" charset="0"/>
              </a:rPr>
              <a:t>These feelings and thoughts may persist even after the training has ended</a:t>
            </a:r>
          </a:p>
        </p:txBody>
      </p:sp>
    </p:spTree>
    <p:extLst>
      <p:ext uri="{BB962C8B-B14F-4D97-AF65-F5344CB8AC3E}">
        <p14:creationId xmlns:p14="http://schemas.microsoft.com/office/powerpoint/2010/main" val="2556486149"/>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bwMode="auto">
          <a:xfrm>
            <a:off x="762000" y="228600"/>
            <a:ext cx="8229600" cy="1143000"/>
          </a:xfrm>
          <a:ln>
            <a:miter lim="800000"/>
            <a:headEnd/>
            <a:tailEnd/>
          </a:ln>
        </p:spPr>
        <p:txBody>
          <a:bodyPr vert="horz" wrap="square" lIns="86493" tIns="43247" rIns="86493" bIns="43247" numCol="1" anchor="t" anchorCtr="0" compatLnSpc="1">
            <a:prstTxWarp prst="textNoShape">
              <a:avLst/>
            </a:prstTxWarp>
            <a:normAutofit/>
          </a:bodyPr>
          <a:lstStyle/>
          <a:p>
            <a:pPr algn="ctr" eaLnBrk="1" hangingPunct="1"/>
            <a:r>
              <a:rPr lang="en-US" sz="4800" dirty="0" smtClean="0">
                <a:latin typeface="Franklin Gothic Book" pitchFamily="34" charset="0"/>
              </a:rPr>
              <a:t>Trauma Informed Systems:</a:t>
            </a:r>
            <a:endParaRPr lang="en-US" sz="4800" dirty="0" smtClean="0">
              <a:effectLst>
                <a:outerShdw blurRad="38100" dist="38100" dir="2700000" algn="tl">
                  <a:srgbClr val="000000">
                    <a:alpha val="43137"/>
                  </a:srgbClr>
                </a:outerShdw>
              </a:effectLst>
              <a:latin typeface="Franklin Gothic Book" pitchFamily="34" charset="0"/>
            </a:endParaRPr>
          </a:p>
        </p:txBody>
      </p:sp>
      <p:sp>
        <p:nvSpPr>
          <p:cNvPr id="5" name="TextBox 4"/>
          <p:cNvSpPr txBox="1"/>
          <p:nvPr/>
        </p:nvSpPr>
        <p:spPr>
          <a:xfrm>
            <a:off x="762000" y="1125379"/>
            <a:ext cx="7589520" cy="5478423"/>
          </a:xfrm>
          <a:prstGeom prst="rect">
            <a:avLst/>
          </a:prstGeom>
          <a:noFill/>
        </p:spPr>
        <p:txBody>
          <a:bodyPr wrap="square" anchor="ctr">
            <a:spAutoFit/>
          </a:bodyPr>
          <a:lstStyle>
            <a:lvl1pPr marL="166688" indent="-166688">
              <a:defRPr>
                <a:solidFill>
                  <a:schemeClr val="tx1"/>
                </a:solidFill>
                <a:latin typeface="Arial" pitchFamily="34" charset="0"/>
                <a:ea typeface="ＭＳ Ｐゴシック" pitchFamily="34" charset="-128"/>
              </a:defRPr>
            </a:lvl1pPr>
            <a:lvl2pPr marL="37931725" indent="-37474525">
              <a:defRPr>
                <a:solidFill>
                  <a:schemeClr val="tx1"/>
                </a:solidFill>
                <a:latin typeface="Arial" pitchFamily="34" charset="0"/>
                <a:ea typeface="ＭＳ Ｐゴシック" pitchFamily="34" charset="-128"/>
              </a:defRPr>
            </a:lvl2pPr>
            <a:lvl3pPr>
              <a:defRPr>
                <a:solidFill>
                  <a:schemeClr val="tx1"/>
                </a:solidFill>
                <a:latin typeface="Arial" pitchFamily="34" charset="0"/>
                <a:ea typeface="ＭＳ Ｐゴシック" pitchFamily="34" charset="-128"/>
              </a:defRPr>
            </a:lvl3pPr>
            <a:lvl4pPr>
              <a:defRPr>
                <a:solidFill>
                  <a:schemeClr val="tx1"/>
                </a:solidFill>
                <a:latin typeface="Arial" pitchFamily="34" charset="0"/>
                <a:ea typeface="ＭＳ Ｐゴシック" pitchFamily="34" charset="-128"/>
              </a:defRPr>
            </a:lvl4pPr>
            <a:lvl5pPr>
              <a:defRPr>
                <a:solidFill>
                  <a:schemeClr val="tx1"/>
                </a:solidFill>
                <a:latin typeface="Arial" pitchFamily="34" charset="0"/>
                <a:ea typeface="ＭＳ Ｐゴシック" pitchFamily="34" charset="-128"/>
              </a:defRPr>
            </a:lvl5pPr>
            <a:lvl6pPr marL="457200" fontAlgn="base">
              <a:spcBef>
                <a:spcPct val="0"/>
              </a:spcBef>
              <a:spcAft>
                <a:spcPct val="0"/>
              </a:spcAft>
              <a:defRPr>
                <a:solidFill>
                  <a:schemeClr val="tx1"/>
                </a:solidFill>
                <a:latin typeface="Arial" pitchFamily="34" charset="0"/>
                <a:ea typeface="ＭＳ Ｐゴシック" pitchFamily="34" charset="-128"/>
              </a:defRPr>
            </a:lvl6pPr>
            <a:lvl7pPr marL="914400" fontAlgn="base">
              <a:spcBef>
                <a:spcPct val="0"/>
              </a:spcBef>
              <a:spcAft>
                <a:spcPct val="0"/>
              </a:spcAft>
              <a:defRPr>
                <a:solidFill>
                  <a:schemeClr val="tx1"/>
                </a:solidFill>
                <a:latin typeface="Arial" pitchFamily="34" charset="0"/>
                <a:ea typeface="ＭＳ Ｐゴシック" pitchFamily="34" charset="-128"/>
              </a:defRPr>
            </a:lvl7pPr>
            <a:lvl8pPr marL="1371600" fontAlgn="base">
              <a:spcBef>
                <a:spcPct val="0"/>
              </a:spcBef>
              <a:spcAft>
                <a:spcPct val="0"/>
              </a:spcAft>
              <a:defRPr>
                <a:solidFill>
                  <a:schemeClr val="tx1"/>
                </a:solidFill>
                <a:latin typeface="Arial" pitchFamily="34" charset="0"/>
                <a:ea typeface="ＭＳ Ｐゴシック" pitchFamily="34" charset="-128"/>
              </a:defRPr>
            </a:lvl8pPr>
            <a:lvl9pPr marL="1828800" fontAlgn="base">
              <a:spcBef>
                <a:spcPct val="0"/>
              </a:spcBef>
              <a:spcAft>
                <a:spcPct val="0"/>
              </a:spcAft>
              <a:defRPr>
                <a:solidFill>
                  <a:schemeClr val="tx1"/>
                </a:solidFill>
                <a:latin typeface="Arial" pitchFamily="34" charset="0"/>
                <a:ea typeface="ＭＳ Ｐゴシック" pitchFamily="34" charset="-128"/>
              </a:defRPr>
            </a:lvl9pPr>
          </a:lstStyle>
          <a:p>
            <a:pPr marL="274320" indent="-274320" fontAlgn="base">
              <a:spcBef>
                <a:spcPts val="600"/>
              </a:spcBef>
              <a:spcAft>
                <a:spcPts val="600"/>
              </a:spcAft>
              <a:buFont typeface="Arial" pitchFamily="34" charset="0"/>
              <a:buChar char="•"/>
            </a:pPr>
            <a:r>
              <a:rPr lang="en-US" sz="3200" dirty="0" smtClean="0">
                <a:latin typeface="Franklin Gothic Book" pitchFamily="34" charset="0"/>
              </a:rPr>
              <a:t>Understand the impact of trauma (</a:t>
            </a:r>
            <a:r>
              <a:rPr lang="en-US" sz="3200" b="1" u="sng" dirty="0" smtClean="0">
                <a:latin typeface="Franklin Gothic Book" pitchFamily="34" charset="0"/>
              </a:rPr>
              <a:t>awareness</a:t>
            </a:r>
            <a:r>
              <a:rPr lang="en-US" sz="3200" dirty="0" smtClean="0">
                <a:latin typeface="Franklin Gothic Book" pitchFamily="34" charset="0"/>
              </a:rPr>
              <a:t>)</a:t>
            </a:r>
          </a:p>
          <a:p>
            <a:pPr marL="274320" indent="-274320" fontAlgn="base">
              <a:spcBef>
                <a:spcPts val="600"/>
              </a:spcBef>
              <a:spcAft>
                <a:spcPts val="600"/>
              </a:spcAft>
              <a:buFont typeface="Arial" pitchFamily="34" charset="0"/>
              <a:buChar char="•"/>
            </a:pPr>
            <a:r>
              <a:rPr lang="en-US" sz="3200" dirty="0" smtClean="0">
                <a:latin typeface="Franklin Gothic Book" pitchFamily="34" charset="0"/>
              </a:rPr>
              <a:t>Integrate that understanding into action (through </a:t>
            </a:r>
            <a:r>
              <a:rPr lang="en-US" sz="3200" b="1" u="sng" dirty="0" smtClean="0">
                <a:latin typeface="Franklin Gothic Book" pitchFamily="34" charset="0"/>
              </a:rPr>
              <a:t>practice and policy</a:t>
            </a:r>
            <a:r>
              <a:rPr lang="en-US" sz="3200" dirty="0" smtClean="0">
                <a:latin typeface="Franklin Gothic Book" pitchFamily="34" charset="0"/>
              </a:rPr>
              <a:t>)</a:t>
            </a:r>
          </a:p>
          <a:p>
            <a:pPr marL="274320" indent="-274320" fontAlgn="base">
              <a:spcBef>
                <a:spcPts val="600"/>
              </a:spcBef>
              <a:spcAft>
                <a:spcPts val="600"/>
              </a:spcAft>
              <a:buFont typeface="Arial" pitchFamily="34" charset="0"/>
              <a:buChar char="•"/>
            </a:pPr>
            <a:r>
              <a:rPr lang="en-US" sz="3200" dirty="0" smtClean="0">
                <a:latin typeface="Franklin Gothic Book" pitchFamily="34" charset="0"/>
              </a:rPr>
              <a:t>Understand their role and work</a:t>
            </a:r>
            <a:r>
              <a:rPr lang="en-US" sz="3200" b="1" dirty="0" smtClean="0">
                <a:latin typeface="Franklin Gothic Book" pitchFamily="34" charset="0"/>
              </a:rPr>
              <a:t> </a:t>
            </a:r>
            <a:r>
              <a:rPr lang="en-US" sz="3200" b="1" u="sng" dirty="0" smtClean="0">
                <a:latin typeface="Franklin Gothic Book" pitchFamily="34" charset="0"/>
              </a:rPr>
              <a:t>collaboratively</a:t>
            </a:r>
            <a:r>
              <a:rPr lang="en-US" sz="3200" dirty="0" smtClean="0">
                <a:latin typeface="Franklin Gothic Book" pitchFamily="34" charset="0"/>
              </a:rPr>
              <a:t> with others</a:t>
            </a:r>
          </a:p>
          <a:p>
            <a:pPr marL="274320" indent="-274320" fontAlgn="base">
              <a:spcBef>
                <a:spcPts val="600"/>
              </a:spcBef>
              <a:spcAft>
                <a:spcPts val="600"/>
              </a:spcAft>
              <a:buFont typeface="Arial" pitchFamily="34" charset="0"/>
              <a:buChar char="•"/>
            </a:pPr>
            <a:r>
              <a:rPr lang="en-US" sz="3200" dirty="0" smtClean="0">
                <a:latin typeface="Franklin Gothic Book" pitchFamily="34" charset="0"/>
              </a:rPr>
              <a:t>Promote </a:t>
            </a:r>
            <a:r>
              <a:rPr lang="en-US" sz="3200" b="1" u="sng" dirty="0" smtClean="0">
                <a:latin typeface="Franklin Gothic Book" pitchFamily="34" charset="0"/>
              </a:rPr>
              <a:t>safety, trust, choice, empowerment, collaboration &amp; cultural competency</a:t>
            </a:r>
            <a:r>
              <a:rPr lang="en-US" sz="3200" dirty="0" smtClean="0">
                <a:latin typeface="Franklin Gothic Book" pitchFamily="34" charset="0"/>
              </a:rPr>
              <a:t> in all aspects of service delivery </a:t>
            </a:r>
            <a:r>
              <a:rPr lang="en-US" sz="2400" dirty="0" smtClean="0">
                <a:latin typeface="Franklin Gothic Book" pitchFamily="34" charset="0"/>
              </a:rPr>
              <a:t>(6 Domains - </a:t>
            </a:r>
            <a:r>
              <a:rPr lang="en-US" sz="2400" dirty="0" err="1" smtClean="0">
                <a:latin typeface="Franklin Gothic Book" pitchFamily="34" charset="0"/>
              </a:rPr>
              <a:t>Fallot</a:t>
            </a:r>
            <a:r>
              <a:rPr lang="en-US" sz="2400" dirty="0" smtClean="0">
                <a:latin typeface="Franklin Gothic Book" pitchFamily="34" charset="0"/>
              </a:rPr>
              <a:t> &amp; Harris, 2009)</a:t>
            </a:r>
            <a:endParaRPr lang="en-US" sz="2400" dirty="0">
              <a:latin typeface="Franklin Gothic Book" pitchFamily="34" charset="0"/>
            </a:endParaRPr>
          </a:p>
        </p:txBody>
      </p:sp>
    </p:spTree>
    <p:extLst>
      <p:ext uri="{BB962C8B-B14F-4D97-AF65-F5344CB8AC3E}">
        <p14:creationId xmlns:p14="http://schemas.microsoft.com/office/powerpoint/2010/main" val="365643942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26625"/>
                                        </p:tgtEl>
                                        <p:attrNameLst>
                                          <p:attrName>style.visibility</p:attrName>
                                        </p:attrNameLst>
                                      </p:cBhvr>
                                      <p:to>
                                        <p:strVal val="visible"/>
                                      </p:to>
                                    </p:set>
                                    <p:anim calcmode="lin" valueType="num">
                                      <p:cBhvr>
                                        <p:cTn id="7" dur="2000" fill="hold"/>
                                        <p:tgtEl>
                                          <p:spTgt spid="26625"/>
                                        </p:tgtEl>
                                        <p:attrNameLst>
                                          <p:attrName>ppt_x</p:attrName>
                                        </p:attrNameLst>
                                      </p:cBhvr>
                                      <p:tavLst>
                                        <p:tav tm="0">
                                          <p:val>
                                            <p:strVal val="#ppt_x-.2"/>
                                          </p:val>
                                        </p:tav>
                                        <p:tav tm="100000">
                                          <p:val>
                                            <p:strVal val="#ppt_x"/>
                                          </p:val>
                                        </p:tav>
                                      </p:tavLst>
                                    </p:anim>
                                    <p:anim calcmode="lin" valueType="num">
                                      <p:cBhvr>
                                        <p:cTn id="8" dur="2000" fill="hold"/>
                                        <p:tgtEl>
                                          <p:spTgt spid="26625"/>
                                        </p:tgtEl>
                                        <p:attrNameLst>
                                          <p:attrName>ppt_y</p:attrName>
                                        </p:attrNameLst>
                                      </p:cBhvr>
                                      <p:tavLst>
                                        <p:tav tm="0">
                                          <p:val>
                                            <p:strVal val="#ppt_y"/>
                                          </p:val>
                                        </p:tav>
                                        <p:tav tm="100000">
                                          <p:val>
                                            <p:strVal val="#ppt_y"/>
                                          </p:val>
                                        </p:tav>
                                      </p:tavLst>
                                    </p:anim>
                                    <p:animEffect transition="in" filter="wipe(right)" prLst="gradientSize: 0.1">
                                      <p:cBhvr>
                                        <p:cTn id="9" dur="2000"/>
                                        <p:tgtEl>
                                          <p:spTgt spid="26625"/>
                                        </p:tgtEl>
                                      </p:cBhvr>
                                    </p:animEffect>
                                  </p:childTnLst>
                                </p:cTn>
                              </p:par>
                            </p:childTnLst>
                          </p:cTn>
                        </p:par>
                        <p:par>
                          <p:cTn id="10" fill="hold" nodeType="afterGroup">
                            <p:stCondLst>
                              <p:cond delay="2000"/>
                            </p:stCondLst>
                            <p:childTnLst>
                              <p:par>
                                <p:cTn id="11" presetID="29" presetClass="entr" presetSubtype="0" fill="hold" grpId="0" nodeType="afterEffect">
                                  <p:stCondLst>
                                    <p:cond delay="2000"/>
                                  </p:stCondLst>
                                  <p:childTnLst>
                                    <p:set>
                                      <p:cBhvr>
                                        <p:cTn id="12" dur="1" fill="hold">
                                          <p:stCondLst>
                                            <p:cond delay="0"/>
                                          </p:stCondLst>
                                        </p:cTn>
                                        <p:tgtEl>
                                          <p:spTgt spid="5"/>
                                        </p:tgtEl>
                                        <p:attrNameLst>
                                          <p:attrName>style.visibility</p:attrName>
                                        </p:attrNameLst>
                                      </p:cBhvr>
                                      <p:to>
                                        <p:strVal val="visible"/>
                                      </p:to>
                                    </p:set>
                                    <p:anim calcmode="lin" valueType="num">
                                      <p:cBhvr>
                                        <p:cTn id="13" dur="2000" fill="hold"/>
                                        <p:tgtEl>
                                          <p:spTgt spid="5"/>
                                        </p:tgtEl>
                                        <p:attrNameLst>
                                          <p:attrName>ppt_x</p:attrName>
                                        </p:attrNameLst>
                                      </p:cBhvr>
                                      <p:tavLst>
                                        <p:tav tm="0">
                                          <p:val>
                                            <p:strVal val="#ppt_x-.2"/>
                                          </p:val>
                                        </p:tav>
                                        <p:tav tm="100000">
                                          <p:val>
                                            <p:strVal val="#ppt_x"/>
                                          </p:val>
                                        </p:tav>
                                      </p:tavLst>
                                    </p:anim>
                                    <p:anim calcmode="lin" valueType="num">
                                      <p:cBhvr>
                                        <p:cTn id="14" dur="2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15"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5" grpId="0" animBg="1"/>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95400"/>
            <a:ext cx="8229600" cy="4038600"/>
          </a:xfrm>
        </p:spPr>
        <p:txBody>
          <a:bodyPr anchor="t"/>
          <a:lstStyle/>
          <a:p>
            <a:pPr algn="ctr"/>
            <a:r>
              <a:rPr lang="en-US" sz="4400" b="1" dirty="0" smtClean="0"/>
              <a:t>Module 1: </a:t>
            </a:r>
            <a:br>
              <a:rPr lang="en-US" sz="4400" b="1" dirty="0" smtClean="0"/>
            </a:br>
            <a:r>
              <a:rPr lang="en-US" sz="4400" b="1" dirty="0" smtClean="0"/>
              <a:t/>
            </a:r>
            <a:br>
              <a:rPr lang="en-US" sz="4400" b="1" dirty="0" smtClean="0"/>
            </a:br>
            <a:r>
              <a:rPr lang="en-US" sz="4400" b="1" dirty="0" smtClean="0"/>
              <a:t>What is Trauma &amp; How Does it Manifest in Students? </a:t>
            </a:r>
            <a:endParaRPr lang="en-US" sz="4400" b="1" dirty="0"/>
          </a:p>
        </p:txBody>
      </p:sp>
    </p:spTree>
    <p:extLst>
      <p:ext uri="{BB962C8B-B14F-4D97-AF65-F5344CB8AC3E}">
        <p14:creationId xmlns:p14="http://schemas.microsoft.com/office/powerpoint/2010/main" val="349995179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bwMode="auto">
          <a:xfrm>
            <a:off x="762000" y="228600"/>
            <a:ext cx="8229600" cy="1143000"/>
          </a:xfrm>
          <a:ln>
            <a:miter lim="800000"/>
            <a:headEnd/>
            <a:tailEnd/>
          </a:ln>
        </p:spPr>
        <p:txBody>
          <a:bodyPr vert="horz" wrap="square" lIns="86493" tIns="43247" rIns="86493" bIns="43247" numCol="1" anchor="t" anchorCtr="0" compatLnSpc="1">
            <a:prstTxWarp prst="textNoShape">
              <a:avLst/>
            </a:prstTxWarp>
            <a:normAutofit/>
          </a:bodyPr>
          <a:lstStyle/>
          <a:p>
            <a:pPr algn="ctr" eaLnBrk="1" hangingPunct="1"/>
            <a:r>
              <a:rPr lang="en-US" sz="4800" dirty="0" smtClean="0">
                <a:latin typeface="Franklin Gothic Book" pitchFamily="34" charset="0"/>
              </a:rPr>
              <a:t>What is Trauma? </a:t>
            </a:r>
            <a:endParaRPr lang="en-US" sz="4800" dirty="0" smtClean="0">
              <a:effectLst>
                <a:outerShdw blurRad="38100" dist="38100" dir="2700000" algn="tl">
                  <a:srgbClr val="000000">
                    <a:alpha val="43137"/>
                  </a:srgbClr>
                </a:outerShdw>
              </a:effectLst>
              <a:latin typeface="Franklin Gothic Book" pitchFamily="34" charset="0"/>
            </a:endParaRPr>
          </a:p>
        </p:txBody>
      </p:sp>
      <p:sp>
        <p:nvSpPr>
          <p:cNvPr id="5" name="TextBox 4"/>
          <p:cNvSpPr txBox="1"/>
          <p:nvPr/>
        </p:nvSpPr>
        <p:spPr>
          <a:xfrm>
            <a:off x="792480" y="1380294"/>
            <a:ext cx="7589520" cy="4524315"/>
          </a:xfrm>
          <a:prstGeom prst="rect">
            <a:avLst/>
          </a:prstGeom>
          <a:noFill/>
        </p:spPr>
        <p:txBody>
          <a:bodyPr wrap="square" anchor="ctr">
            <a:spAutoFit/>
          </a:bodyPr>
          <a:lstStyle>
            <a:lvl1pPr marL="166688" indent="-166688">
              <a:defRPr>
                <a:solidFill>
                  <a:schemeClr val="tx1"/>
                </a:solidFill>
                <a:latin typeface="Arial" pitchFamily="34" charset="0"/>
                <a:ea typeface="ＭＳ Ｐゴシック" pitchFamily="34" charset="-128"/>
              </a:defRPr>
            </a:lvl1pPr>
            <a:lvl2pPr marL="37931725" indent="-37474525">
              <a:defRPr>
                <a:solidFill>
                  <a:schemeClr val="tx1"/>
                </a:solidFill>
                <a:latin typeface="Arial" pitchFamily="34" charset="0"/>
                <a:ea typeface="ＭＳ Ｐゴシック" pitchFamily="34" charset="-128"/>
              </a:defRPr>
            </a:lvl2pPr>
            <a:lvl3pPr>
              <a:defRPr>
                <a:solidFill>
                  <a:schemeClr val="tx1"/>
                </a:solidFill>
                <a:latin typeface="Arial" pitchFamily="34" charset="0"/>
                <a:ea typeface="ＭＳ Ｐゴシック" pitchFamily="34" charset="-128"/>
              </a:defRPr>
            </a:lvl3pPr>
            <a:lvl4pPr>
              <a:defRPr>
                <a:solidFill>
                  <a:schemeClr val="tx1"/>
                </a:solidFill>
                <a:latin typeface="Arial" pitchFamily="34" charset="0"/>
                <a:ea typeface="ＭＳ Ｐゴシック" pitchFamily="34" charset="-128"/>
              </a:defRPr>
            </a:lvl4pPr>
            <a:lvl5pPr>
              <a:defRPr>
                <a:solidFill>
                  <a:schemeClr val="tx1"/>
                </a:solidFill>
                <a:latin typeface="Arial" pitchFamily="34" charset="0"/>
                <a:ea typeface="ＭＳ Ｐゴシック" pitchFamily="34" charset="-128"/>
              </a:defRPr>
            </a:lvl5pPr>
            <a:lvl6pPr marL="457200" fontAlgn="base">
              <a:spcBef>
                <a:spcPct val="0"/>
              </a:spcBef>
              <a:spcAft>
                <a:spcPct val="0"/>
              </a:spcAft>
              <a:defRPr>
                <a:solidFill>
                  <a:schemeClr val="tx1"/>
                </a:solidFill>
                <a:latin typeface="Arial" pitchFamily="34" charset="0"/>
                <a:ea typeface="ＭＳ Ｐゴシック" pitchFamily="34" charset="-128"/>
              </a:defRPr>
            </a:lvl6pPr>
            <a:lvl7pPr marL="914400" fontAlgn="base">
              <a:spcBef>
                <a:spcPct val="0"/>
              </a:spcBef>
              <a:spcAft>
                <a:spcPct val="0"/>
              </a:spcAft>
              <a:defRPr>
                <a:solidFill>
                  <a:schemeClr val="tx1"/>
                </a:solidFill>
                <a:latin typeface="Arial" pitchFamily="34" charset="0"/>
                <a:ea typeface="ＭＳ Ｐゴシック" pitchFamily="34" charset="-128"/>
              </a:defRPr>
            </a:lvl7pPr>
            <a:lvl8pPr marL="1371600" fontAlgn="base">
              <a:spcBef>
                <a:spcPct val="0"/>
              </a:spcBef>
              <a:spcAft>
                <a:spcPct val="0"/>
              </a:spcAft>
              <a:defRPr>
                <a:solidFill>
                  <a:schemeClr val="tx1"/>
                </a:solidFill>
                <a:latin typeface="Arial" pitchFamily="34" charset="0"/>
                <a:ea typeface="ＭＳ Ｐゴシック" pitchFamily="34" charset="-128"/>
              </a:defRPr>
            </a:lvl8pPr>
            <a:lvl9pPr marL="1828800" fontAlgn="base">
              <a:spcBef>
                <a:spcPct val="0"/>
              </a:spcBef>
              <a:spcAft>
                <a:spcPct val="0"/>
              </a:spcAft>
              <a:defRPr>
                <a:solidFill>
                  <a:schemeClr val="tx1"/>
                </a:solidFill>
                <a:latin typeface="Arial" pitchFamily="34" charset="0"/>
                <a:ea typeface="ＭＳ Ｐゴシック" pitchFamily="34" charset="-128"/>
              </a:defRPr>
            </a:lvl9pPr>
          </a:lstStyle>
          <a:p>
            <a:pPr marL="571500" indent="-571500" fontAlgn="base">
              <a:spcBef>
                <a:spcPct val="0"/>
              </a:spcBef>
              <a:spcAft>
                <a:spcPct val="0"/>
              </a:spcAft>
              <a:buFont typeface="Arial" panose="020B0604020202020204" pitchFamily="34" charset="0"/>
              <a:buChar char="•"/>
            </a:pPr>
            <a:r>
              <a:rPr lang="en-US" sz="3600" dirty="0">
                <a:ea typeface="ＭＳ Ｐゴシック"/>
                <a:cs typeface="Arial" panose="020B0604020202020204" pitchFamily="34" charset="0"/>
              </a:rPr>
              <a:t>Witnessing or experiencing an event that poses a real or perceived </a:t>
            </a:r>
            <a:r>
              <a:rPr lang="en-US" sz="3600" dirty="0" smtClean="0">
                <a:ea typeface="ＭＳ Ｐゴシック"/>
                <a:cs typeface="Arial" panose="020B0604020202020204" pitchFamily="34" charset="0"/>
              </a:rPr>
              <a:t>threat of </a:t>
            </a:r>
            <a:r>
              <a:rPr lang="en-US" sz="3600" dirty="0" smtClean="0">
                <a:cs typeface="Arial" panose="020B0604020202020204" pitchFamily="34" charset="0"/>
              </a:rPr>
              <a:t>death</a:t>
            </a:r>
            <a:r>
              <a:rPr lang="en-US" sz="3600" dirty="0">
                <a:cs typeface="Arial" panose="020B0604020202020204" pitchFamily="34" charset="0"/>
              </a:rPr>
              <a:t>, serious injury, or sexual violation</a:t>
            </a:r>
          </a:p>
          <a:p>
            <a:pPr marL="571500" indent="-571500">
              <a:buFont typeface="Arial" panose="020B0604020202020204" pitchFamily="34" charset="0"/>
              <a:buChar char="•"/>
            </a:pPr>
            <a:endParaRPr lang="en-US" sz="3600" dirty="0">
              <a:ea typeface="ＭＳ Ｐゴシック"/>
              <a:cs typeface="Arial" panose="020B0604020202020204" pitchFamily="34" charset="0"/>
            </a:endParaRPr>
          </a:p>
          <a:p>
            <a:pPr marL="571500" indent="-571500">
              <a:buFont typeface="Arial" panose="020B0604020202020204" pitchFamily="34" charset="0"/>
              <a:buChar char="•"/>
            </a:pPr>
            <a:r>
              <a:rPr lang="en-US" sz="3600" dirty="0" smtClean="0">
                <a:ea typeface="ＭＳ Ｐゴシック"/>
                <a:cs typeface="Arial" panose="020B0604020202020204" pitchFamily="34" charset="0"/>
              </a:rPr>
              <a:t>Unique for each individual based on their experience and perception of the event</a:t>
            </a:r>
            <a:endParaRPr lang="en-US" sz="3600" dirty="0">
              <a:ea typeface="ＭＳ Ｐゴシック"/>
              <a:cs typeface="Arial" panose="020B0604020202020204" pitchFamily="34" charset="0"/>
            </a:endParaRPr>
          </a:p>
        </p:txBody>
      </p:sp>
    </p:spTree>
    <p:extLst>
      <p:ext uri="{BB962C8B-B14F-4D97-AF65-F5344CB8AC3E}">
        <p14:creationId xmlns:p14="http://schemas.microsoft.com/office/powerpoint/2010/main" val="417396914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26625"/>
                                        </p:tgtEl>
                                        <p:attrNameLst>
                                          <p:attrName>style.visibility</p:attrName>
                                        </p:attrNameLst>
                                      </p:cBhvr>
                                      <p:to>
                                        <p:strVal val="visible"/>
                                      </p:to>
                                    </p:set>
                                    <p:anim calcmode="lin" valueType="num">
                                      <p:cBhvr>
                                        <p:cTn id="7" dur="2000" fill="hold"/>
                                        <p:tgtEl>
                                          <p:spTgt spid="26625"/>
                                        </p:tgtEl>
                                        <p:attrNameLst>
                                          <p:attrName>ppt_x</p:attrName>
                                        </p:attrNameLst>
                                      </p:cBhvr>
                                      <p:tavLst>
                                        <p:tav tm="0">
                                          <p:val>
                                            <p:strVal val="#ppt_x-.2"/>
                                          </p:val>
                                        </p:tav>
                                        <p:tav tm="100000">
                                          <p:val>
                                            <p:strVal val="#ppt_x"/>
                                          </p:val>
                                        </p:tav>
                                      </p:tavLst>
                                    </p:anim>
                                    <p:anim calcmode="lin" valueType="num">
                                      <p:cBhvr>
                                        <p:cTn id="8" dur="2000" fill="hold"/>
                                        <p:tgtEl>
                                          <p:spTgt spid="26625"/>
                                        </p:tgtEl>
                                        <p:attrNameLst>
                                          <p:attrName>ppt_y</p:attrName>
                                        </p:attrNameLst>
                                      </p:cBhvr>
                                      <p:tavLst>
                                        <p:tav tm="0">
                                          <p:val>
                                            <p:strVal val="#ppt_y"/>
                                          </p:val>
                                        </p:tav>
                                        <p:tav tm="100000">
                                          <p:val>
                                            <p:strVal val="#ppt_y"/>
                                          </p:val>
                                        </p:tav>
                                      </p:tavLst>
                                    </p:anim>
                                    <p:animEffect transition="in" filter="wipe(right)" prLst="gradientSize: 0.1">
                                      <p:cBhvr>
                                        <p:cTn id="9" dur="2000"/>
                                        <p:tgtEl>
                                          <p:spTgt spid="26625"/>
                                        </p:tgtEl>
                                      </p:cBhvr>
                                    </p:animEffect>
                                  </p:childTnLst>
                                </p:cTn>
                              </p:par>
                            </p:childTnLst>
                          </p:cTn>
                        </p:par>
                        <p:par>
                          <p:cTn id="10" fill="hold" nodeType="afterGroup">
                            <p:stCondLst>
                              <p:cond delay="2000"/>
                            </p:stCondLst>
                            <p:childTnLst>
                              <p:par>
                                <p:cTn id="11" presetID="29" presetClass="entr" presetSubtype="0" fill="hold" grpId="0" nodeType="afterEffect">
                                  <p:stCondLst>
                                    <p:cond delay="2000"/>
                                  </p:stCondLst>
                                  <p:childTnLst>
                                    <p:set>
                                      <p:cBhvr>
                                        <p:cTn id="12" dur="1" fill="hold">
                                          <p:stCondLst>
                                            <p:cond delay="0"/>
                                          </p:stCondLst>
                                        </p:cTn>
                                        <p:tgtEl>
                                          <p:spTgt spid="5"/>
                                        </p:tgtEl>
                                        <p:attrNameLst>
                                          <p:attrName>style.visibility</p:attrName>
                                        </p:attrNameLst>
                                      </p:cBhvr>
                                      <p:to>
                                        <p:strVal val="visible"/>
                                      </p:to>
                                    </p:set>
                                    <p:anim calcmode="lin" valueType="num">
                                      <p:cBhvr>
                                        <p:cTn id="13" dur="2000" fill="hold"/>
                                        <p:tgtEl>
                                          <p:spTgt spid="5"/>
                                        </p:tgtEl>
                                        <p:attrNameLst>
                                          <p:attrName>ppt_x</p:attrName>
                                        </p:attrNameLst>
                                      </p:cBhvr>
                                      <p:tavLst>
                                        <p:tav tm="0">
                                          <p:val>
                                            <p:strVal val="#ppt_x-.2"/>
                                          </p:val>
                                        </p:tav>
                                        <p:tav tm="100000">
                                          <p:val>
                                            <p:strVal val="#ppt_x"/>
                                          </p:val>
                                        </p:tav>
                                      </p:tavLst>
                                    </p:anim>
                                    <p:anim calcmode="lin" valueType="num">
                                      <p:cBhvr>
                                        <p:cTn id="14" dur="2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15"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5" grpId="0" animBg="1"/>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bwMode="auto">
          <a:xfrm>
            <a:off x="762000" y="228600"/>
            <a:ext cx="7772400" cy="1143000"/>
          </a:xfrm>
          <a:ln>
            <a:miter lim="800000"/>
            <a:headEnd/>
            <a:tailEnd/>
          </a:ln>
        </p:spPr>
        <p:txBody>
          <a:bodyPr vert="horz" wrap="square" lIns="86493" tIns="43247" rIns="86493" bIns="43247" numCol="1" anchor="t" anchorCtr="0" compatLnSpc="1">
            <a:prstTxWarp prst="textNoShape">
              <a:avLst/>
            </a:prstTxWarp>
            <a:normAutofit fontScale="90000"/>
          </a:bodyPr>
          <a:lstStyle/>
          <a:p>
            <a:pPr algn="ctr" eaLnBrk="1" hangingPunct="1"/>
            <a:r>
              <a:rPr lang="en-US" sz="4800" dirty="0" smtClean="0">
                <a:latin typeface="Franklin Gothic Book" pitchFamily="34" charset="0"/>
              </a:rPr>
              <a:t>Why Does Childhood </a:t>
            </a:r>
            <a:br>
              <a:rPr lang="en-US" sz="4800" dirty="0" smtClean="0">
                <a:latin typeface="Franklin Gothic Book" pitchFamily="34" charset="0"/>
              </a:rPr>
            </a:br>
            <a:r>
              <a:rPr lang="en-US" sz="4800" dirty="0" smtClean="0">
                <a:latin typeface="Franklin Gothic Book" pitchFamily="34" charset="0"/>
              </a:rPr>
              <a:t>Trauma Matter? </a:t>
            </a:r>
            <a:endParaRPr lang="en-US" sz="4800" dirty="0" smtClean="0">
              <a:effectLst>
                <a:outerShdw blurRad="38100" dist="38100" dir="2700000" algn="tl">
                  <a:srgbClr val="000000">
                    <a:alpha val="43137"/>
                  </a:srgbClr>
                </a:outerShdw>
              </a:effectLst>
              <a:latin typeface="Franklin Gothic Book" pitchFamily="34" charset="0"/>
            </a:endParaRPr>
          </a:p>
        </p:txBody>
      </p:sp>
      <p:sp>
        <p:nvSpPr>
          <p:cNvPr id="5" name="TextBox 4"/>
          <p:cNvSpPr txBox="1"/>
          <p:nvPr/>
        </p:nvSpPr>
        <p:spPr>
          <a:xfrm>
            <a:off x="609600" y="1763881"/>
            <a:ext cx="8382000" cy="3970318"/>
          </a:xfrm>
          <a:prstGeom prst="rect">
            <a:avLst/>
          </a:prstGeom>
          <a:noFill/>
        </p:spPr>
        <p:txBody>
          <a:bodyPr wrap="square" anchor="ctr">
            <a:spAutoFit/>
          </a:bodyPr>
          <a:lstStyle>
            <a:lvl1pPr marL="166688" indent="-166688">
              <a:defRPr>
                <a:solidFill>
                  <a:schemeClr val="tx1"/>
                </a:solidFill>
                <a:latin typeface="Arial" pitchFamily="34" charset="0"/>
                <a:ea typeface="ＭＳ Ｐゴシック" pitchFamily="34" charset="-128"/>
              </a:defRPr>
            </a:lvl1pPr>
            <a:lvl2pPr marL="37931725" indent="-37474525">
              <a:defRPr>
                <a:solidFill>
                  <a:schemeClr val="tx1"/>
                </a:solidFill>
                <a:latin typeface="Arial" pitchFamily="34" charset="0"/>
                <a:ea typeface="ＭＳ Ｐゴシック" pitchFamily="34" charset="-128"/>
              </a:defRPr>
            </a:lvl2pPr>
            <a:lvl3pPr>
              <a:defRPr>
                <a:solidFill>
                  <a:schemeClr val="tx1"/>
                </a:solidFill>
                <a:latin typeface="Arial" pitchFamily="34" charset="0"/>
                <a:ea typeface="ＭＳ Ｐゴシック" pitchFamily="34" charset="-128"/>
              </a:defRPr>
            </a:lvl3pPr>
            <a:lvl4pPr>
              <a:defRPr>
                <a:solidFill>
                  <a:schemeClr val="tx1"/>
                </a:solidFill>
                <a:latin typeface="Arial" pitchFamily="34" charset="0"/>
                <a:ea typeface="ＭＳ Ｐゴシック" pitchFamily="34" charset="-128"/>
              </a:defRPr>
            </a:lvl4pPr>
            <a:lvl5pPr>
              <a:defRPr>
                <a:solidFill>
                  <a:schemeClr val="tx1"/>
                </a:solidFill>
                <a:latin typeface="Arial" pitchFamily="34" charset="0"/>
                <a:ea typeface="ＭＳ Ｐゴシック" pitchFamily="34" charset="-128"/>
              </a:defRPr>
            </a:lvl5pPr>
            <a:lvl6pPr marL="457200" fontAlgn="base">
              <a:spcBef>
                <a:spcPct val="0"/>
              </a:spcBef>
              <a:spcAft>
                <a:spcPct val="0"/>
              </a:spcAft>
              <a:defRPr>
                <a:solidFill>
                  <a:schemeClr val="tx1"/>
                </a:solidFill>
                <a:latin typeface="Arial" pitchFamily="34" charset="0"/>
                <a:ea typeface="ＭＳ Ｐゴシック" pitchFamily="34" charset="-128"/>
              </a:defRPr>
            </a:lvl6pPr>
            <a:lvl7pPr marL="914400" fontAlgn="base">
              <a:spcBef>
                <a:spcPct val="0"/>
              </a:spcBef>
              <a:spcAft>
                <a:spcPct val="0"/>
              </a:spcAft>
              <a:defRPr>
                <a:solidFill>
                  <a:schemeClr val="tx1"/>
                </a:solidFill>
                <a:latin typeface="Arial" pitchFamily="34" charset="0"/>
                <a:ea typeface="ＭＳ Ｐゴシック" pitchFamily="34" charset="-128"/>
              </a:defRPr>
            </a:lvl7pPr>
            <a:lvl8pPr marL="1371600" fontAlgn="base">
              <a:spcBef>
                <a:spcPct val="0"/>
              </a:spcBef>
              <a:spcAft>
                <a:spcPct val="0"/>
              </a:spcAft>
              <a:defRPr>
                <a:solidFill>
                  <a:schemeClr val="tx1"/>
                </a:solidFill>
                <a:latin typeface="Arial" pitchFamily="34" charset="0"/>
                <a:ea typeface="ＭＳ Ｐゴシック" pitchFamily="34" charset="-128"/>
              </a:defRPr>
            </a:lvl8pPr>
            <a:lvl9pPr marL="1828800" fontAlgn="base">
              <a:spcBef>
                <a:spcPct val="0"/>
              </a:spcBef>
              <a:spcAft>
                <a:spcPct val="0"/>
              </a:spcAft>
              <a:defRPr>
                <a:solidFill>
                  <a:schemeClr val="tx1"/>
                </a:solidFill>
                <a:latin typeface="Arial" pitchFamily="34" charset="0"/>
                <a:ea typeface="ＭＳ Ｐゴシック" pitchFamily="34" charset="-128"/>
              </a:defRPr>
            </a:lvl9pPr>
          </a:lstStyle>
          <a:p>
            <a:pPr marL="571500" indent="-571500" fontAlgn="base">
              <a:spcBef>
                <a:spcPct val="0"/>
              </a:spcBef>
              <a:spcAft>
                <a:spcPct val="0"/>
              </a:spcAft>
              <a:buFont typeface="Arial" panose="020B0604020202020204" pitchFamily="34" charset="0"/>
              <a:buChar char="•"/>
            </a:pPr>
            <a:r>
              <a:rPr lang="en-US" sz="3600" dirty="0" smtClean="0">
                <a:ea typeface="ＭＳ Ｐゴシック"/>
                <a:cs typeface="Arial" panose="020B0604020202020204" pitchFamily="34" charset="0"/>
              </a:rPr>
              <a:t>What happens to us as children affects our physical, psychological and social development and well-being into adulthood</a:t>
            </a:r>
          </a:p>
          <a:p>
            <a:pPr marL="0" indent="0" fontAlgn="base">
              <a:spcBef>
                <a:spcPct val="0"/>
              </a:spcBef>
              <a:spcAft>
                <a:spcPct val="0"/>
              </a:spcAft>
            </a:pPr>
            <a:endParaRPr lang="en-US" sz="3600" dirty="0" smtClean="0">
              <a:ea typeface="ＭＳ Ｐゴシック"/>
              <a:cs typeface="Arial" panose="020B0604020202020204" pitchFamily="34" charset="0"/>
            </a:endParaRPr>
          </a:p>
          <a:p>
            <a:pPr marL="571500" indent="-571500" fontAlgn="base">
              <a:spcBef>
                <a:spcPct val="0"/>
              </a:spcBef>
              <a:spcAft>
                <a:spcPct val="0"/>
              </a:spcAft>
              <a:buFont typeface="Arial" panose="020B0604020202020204" pitchFamily="34" charset="0"/>
              <a:buChar char="•"/>
            </a:pPr>
            <a:r>
              <a:rPr lang="en-US" sz="3600" dirty="0" smtClean="0">
                <a:ea typeface="ＭＳ Ｐゴシック"/>
                <a:cs typeface="Arial" panose="020B0604020202020204" pitchFamily="34" charset="0"/>
              </a:rPr>
              <a:t>Adverse Childhood Experiences (ACE) Study tells us this</a:t>
            </a:r>
            <a:endParaRPr lang="en-US" sz="3600" dirty="0">
              <a:ea typeface="ＭＳ Ｐゴシック"/>
              <a:cs typeface="Arial" panose="020B0604020202020204" pitchFamily="34" charset="0"/>
            </a:endParaRPr>
          </a:p>
        </p:txBody>
      </p:sp>
    </p:spTree>
    <p:extLst>
      <p:ext uri="{BB962C8B-B14F-4D97-AF65-F5344CB8AC3E}">
        <p14:creationId xmlns:p14="http://schemas.microsoft.com/office/powerpoint/2010/main" val="104636989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26625"/>
                                        </p:tgtEl>
                                        <p:attrNameLst>
                                          <p:attrName>style.visibility</p:attrName>
                                        </p:attrNameLst>
                                      </p:cBhvr>
                                      <p:to>
                                        <p:strVal val="visible"/>
                                      </p:to>
                                    </p:set>
                                    <p:anim calcmode="lin" valueType="num">
                                      <p:cBhvr>
                                        <p:cTn id="7" dur="2000" fill="hold"/>
                                        <p:tgtEl>
                                          <p:spTgt spid="26625"/>
                                        </p:tgtEl>
                                        <p:attrNameLst>
                                          <p:attrName>ppt_x</p:attrName>
                                        </p:attrNameLst>
                                      </p:cBhvr>
                                      <p:tavLst>
                                        <p:tav tm="0">
                                          <p:val>
                                            <p:strVal val="#ppt_x-.2"/>
                                          </p:val>
                                        </p:tav>
                                        <p:tav tm="100000">
                                          <p:val>
                                            <p:strVal val="#ppt_x"/>
                                          </p:val>
                                        </p:tav>
                                      </p:tavLst>
                                    </p:anim>
                                    <p:anim calcmode="lin" valueType="num">
                                      <p:cBhvr>
                                        <p:cTn id="8" dur="2000" fill="hold"/>
                                        <p:tgtEl>
                                          <p:spTgt spid="26625"/>
                                        </p:tgtEl>
                                        <p:attrNameLst>
                                          <p:attrName>ppt_y</p:attrName>
                                        </p:attrNameLst>
                                      </p:cBhvr>
                                      <p:tavLst>
                                        <p:tav tm="0">
                                          <p:val>
                                            <p:strVal val="#ppt_y"/>
                                          </p:val>
                                        </p:tav>
                                        <p:tav tm="100000">
                                          <p:val>
                                            <p:strVal val="#ppt_y"/>
                                          </p:val>
                                        </p:tav>
                                      </p:tavLst>
                                    </p:anim>
                                    <p:animEffect transition="in" filter="wipe(right)" prLst="gradientSize: 0.1">
                                      <p:cBhvr>
                                        <p:cTn id="9" dur="2000"/>
                                        <p:tgtEl>
                                          <p:spTgt spid="26625"/>
                                        </p:tgtEl>
                                      </p:cBhvr>
                                    </p:animEffect>
                                  </p:childTnLst>
                                </p:cTn>
                              </p:par>
                            </p:childTnLst>
                          </p:cTn>
                        </p:par>
                        <p:par>
                          <p:cTn id="10" fill="hold" nodeType="afterGroup">
                            <p:stCondLst>
                              <p:cond delay="2000"/>
                            </p:stCondLst>
                            <p:childTnLst>
                              <p:par>
                                <p:cTn id="11" presetID="29" presetClass="entr" presetSubtype="0" fill="hold" grpId="0" nodeType="afterEffect">
                                  <p:stCondLst>
                                    <p:cond delay="2000"/>
                                  </p:stCondLst>
                                  <p:childTnLst>
                                    <p:set>
                                      <p:cBhvr>
                                        <p:cTn id="12" dur="1" fill="hold">
                                          <p:stCondLst>
                                            <p:cond delay="0"/>
                                          </p:stCondLst>
                                        </p:cTn>
                                        <p:tgtEl>
                                          <p:spTgt spid="5"/>
                                        </p:tgtEl>
                                        <p:attrNameLst>
                                          <p:attrName>style.visibility</p:attrName>
                                        </p:attrNameLst>
                                      </p:cBhvr>
                                      <p:to>
                                        <p:strVal val="visible"/>
                                      </p:to>
                                    </p:set>
                                    <p:anim calcmode="lin" valueType="num">
                                      <p:cBhvr>
                                        <p:cTn id="13" dur="2000" fill="hold"/>
                                        <p:tgtEl>
                                          <p:spTgt spid="5"/>
                                        </p:tgtEl>
                                        <p:attrNameLst>
                                          <p:attrName>ppt_x</p:attrName>
                                        </p:attrNameLst>
                                      </p:cBhvr>
                                      <p:tavLst>
                                        <p:tav tm="0">
                                          <p:val>
                                            <p:strVal val="#ppt_x-.2"/>
                                          </p:val>
                                        </p:tav>
                                        <p:tav tm="100000">
                                          <p:val>
                                            <p:strVal val="#ppt_x"/>
                                          </p:val>
                                        </p:tav>
                                      </p:tavLst>
                                    </p:anim>
                                    <p:anim calcmode="lin" valueType="num">
                                      <p:cBhvr>
                                        <p:cTn id="14" dur="2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15"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5" grpId="0" animBg="1"/>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1082674"/>
          </a:xfrm>
        </p:spPr>
        <p:txBody>
          <a:bodyPr>
            <a:normAutofit fontScale="90000"/>
          </a:bodyPr>
          <a:lstStyle/>
          <a:p>
            <a:r>
              <a:rPr lang="en-US" sz="4000" b="1" dirty="0"/>
              <a:t>Adverse Childhood Experience (ACE) </a:t>
            </a:r>
            <a:r>
              <a:rPr lang="en-US" sz="4000" b="1" dirty="0" smtClean="0"/>
              <a:t>Questionnaire</a:t>
            </a:r>
            <a:endParaRPr lang="en-US" sz="4000" b="1" dirty="0"/>
          </a:p>
        </p:txBody>
      </p:sp>
      <p:sp>
        <p:nvSpPr>
          <p:cNvPr id="3" name="Content Placeholder 2"/>
          <p:cNvSpPr>
            <a:spLocks noGrp="1"/>
          </p:cNvSpPr>
          <p:nvPr>
            <p:ph idx="1"/>
          </p:nvPr>
        </p:nvSpPr>
        <p:spPr>
          <a:xfrm>
            <a:off x="381000" y="1447800"/>
            <a:ext cx="8458200" cy="5029199"/>
          </a:xfrm>
        </p:spPr>
        <p:txBody>
          <a:bodyPr>
            <a:noAutofit/>
          </a:bodyPr>
          <a:lstStyle/>
          <a:p>
            <a:pPr marL="0" indent="0">
              <a:buNone/>
            </a:pPr>
            <a:r>
              <a:rPr lang="en-US" sz="1200" dirty="0"/>
              <a:t>While you were growing up, during your first 18 years of life: </a:t>
            </a:r>
            <a:endParaRPr lang="en-US" sz="1200" dirty="0" smtClean="0"/>
          </a:p>
          <a:p>
            <a:pPr marL="0" indent="0">
              <a:buNone/>
            </a:pPr>
            <a:endParaRPr lang="en-US" sz="600" dirty="0" smtClean="0"/>
          </a:p>
          <a:p>
            <a:pPr marL="0" indent="0">
              <a:buNone/>
            </a:pPr>
            <a:r>
              <a:rPr lang="en-US" sz="1200" dirty="0" smtClean="0"/>
              <a:t>1</a:t>
            </a:r>
            <a:r>
              <a:rPr lang="en-US" sz="1200" dirty="0"/>
              <a:t>. Did a parent or other adult in the household often …  Swear at you, insult you, put you down, or humiliate you?    or  Act in a way that made you afraid that you might be physically hurt?    Yes   No     If yes enter 1     ________ </a:t>
            </a:r>
          </a:p>
          <a:p>
            <a:pPr marL="0" indent="0">
              <a:buNone/>
            </a:pPr>
            <a:r>
              <a:rPr lang="en-US" sz="1200" dirty="0" smtClean="0"/>
              <a:t>2</a:t>
            </a:r>
            <a:r>
              <a:rPr lang="en-US" sz="1200" dirty="0"/>
              <a:t>. Did a parent or other adult in the household often …  Push, grab, slap, or throw something at you?    or  Ever hit you so hard that you had marks or were injured?     Yes   No     If yes enter 1     ________ </a:t>
            </a:r>
          </a:p>
          <a:p>
            <a:pPr marL="0" indent="0">
              <a:buNone/>
            </a:pPr>
            <a:r>
              <a:rPr lang="en-US" sz="1200" dirty="0" smtClean="0"/>
              <a:t>3</a:t>
            </a:r>
            <a:r>
              <a:rPr lang="en-US" sz="1200" dirty="0"/>
              <a:t>. Did an adult or person at least 5 years older than you ever…  Touch or fondle you or have you touch their body in a sexual way?    or  Try to or actually have oral, anal, or vaginal sex with you?    Yes   No     If yes enter 1     ________ </a:t>
            </a:r>
          </a:p>
          <a:p>
            <a:pPr marL="0" indent="0">
              <a:buNone/>
            </a:pPr>
            <a:r>
              <a:rPr lang="en-US" sz="1200" dirty="0" smtClean="0"/>
              <a:t>4</a:t>
            </a:r>
            <a:r>
              <a:rPr lang="en-US" sz="1200" dirty="0"/>
              <a:t>. Did you often feel that …  No one in your family loved you or thought you were important or special?    or  Your family didn’t look out for each other, feel close to each other, or support each other?    Yes   No     If yes enter 1     ________ </a:t>
            </a:r>
          </a:p>
          <a:p>
            <a:pPr marL="0" indent="0">
              <a:buNone/>
            </a:pPr>
            <a:r>
              <a:rPr lang="en-US" sz="1200" dirty="0" smtClean="0"/>
              <a:t>5</a:t>
            </a:r>
            <a:r>
              <a:rPr lang="en-US" sz="1200" dirty="0"/>
              <a:t>. Did you often feel that …  You didn’t have enough to eat, had to wear dirty clothes, and had no one to protect you?    or  Your parents were too drunk or high to take care of you or take you to the doctor if you needed it?    Yes   No     If yes enter 1     ________ </a:t>
            </a:r>
          </a:p>
          <a:p>
            <a:pPr marL="0" indent="0">
              <a:buNone/>
            </a:pPr>
            <a:r>
              <a:rPr lang="en-US" sz="1200" dirty="0" smtClean="0"/>
              <a:t>6</a:t>
            </a:r>
            <a:r>
              <a:rPr lang="en-US" sz="1200" dirty="0"/>
              <a:t>. Were your parents ever separated or divorced?      Yes   No     If yes enter 1     ________ </a:t>
            </a:r>
          </a:p>
          <a:p>
            <a:pPr marL="0" indent="0">
              <a:buNone/>
            </a:pPr>
            <a:r>
              <a:rPr lang="en-US" sz="1200" dirty="0" smtClean="0"/>
              <a:t>7</a:t>
            </a:r>
            <a:r>
              <a:rPr lang="en-US" sz="1200" dirty="0"/>
              <a:t>. Was your mother or stepmother:    Often pushed, grabbed, slapped, or had something thrown at her?    or  Sometimes or often kicked, bitten, hit with a fist, or hit with something hard?    or  Ever repeatedly hit over at least a few minutes or threatened with a gun or knife?    Yes   No     If yes enter 1     ________ </a:t>
            </a:r>
          </a:p>
          <a:p>
            <a:pPr marL="0" indent="0">
              <a:buNone/>
            </a:pPr>
            <a:r>
              <a:rPr lang="en-US" sz="1200" dirty="0" smtClean="0"/>
              <a:t>8</a:t>
            </a:r>
            <a:r>
              <a:rPr lang="en-US" sz="1200" dirty="0"/>
              <a:t>. Did you live with anyone who was a problem drinker or alcoholic or who used street drugs?    Yes   No     If yes enter 1     ________     </a:t>
            </a:r>
            <a:endParaRPr lang="en-US" sz="1200" dirty="0" smtClean="0"/>
          </a:p>
          <a:p>
            <a:pPr marL="0" indent="0">
              <a:buNone/>
            </a:pPr>
            <a:r>
              <a:rPr lang="en-US" sz="1200" dirty="0" smtClean="0"/>
              <a:t>9</a:t>
            </a:r>
            <a:r>
              <a:rPr lang="en-US" sz="1200" dirty="0"/>
              <a:t>. Was a household member depressed or mentally ill or did a household member attempt suicide?    Yes   No     If yes enter 1     ________ </a:t>
            </a:r>
          </a:p>
          <a:p>
            <a:pPr marL="0" indent="0">
              <a:buNone/>
            </a:pPr>
            <a:r>
              <a:rPr lang="en-US" sz="1200" dirty="0" smtClean="0"/>
              <a:t>10</a:t>
            </a:r>
            <a:r>
              <a:rPr lang="en-US" sz="1200" dirty="0"/>
              <a:t>. Did a household member go to prison?    Yes   No     If yes enter 1     ________ </a:t>
            </a:r>
          </a:p>
          <a:p>
            <a:pPr marL="0" indent="0">
              <a:buNone/>
            </a:pPr>
            <a:r>
              <a:rPr lang="en-US" sz="1200" dirty="0" smtClean="0"/>
              <a:t>Now </a:t>
            </a:r>
            <a:r>
              <a:rPr lang="en-US" sz="1200" dirty="0"/>
              <a:t>add up your “Yes” answers:   _______   This is your ACE Score </a:t>
            </a:r>
          </a:p>
        </p:txBody>
      </p:sp>
    </p:spTree>
    <p:extLst>
      <p:ext uri="{BB962C8B-B14F-4D97-AF65-F5344CB8AC3E}">
        <p14:creationId xmlns:p14="http://schemas.microsoft.com/office/powerpoint/2010/main" val="215259963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65127"/>
            <a:ext cx="8686800" cy="777874"/>
          </a:xfrm>
        </p:spPr>
        <p:txBody>
          <a:bodyPr>
            <a:noAutofit/>
          </a:bodyPr>
          <a:lstStyle/>
          <a:p>
            <a:pPr algn="ctr"/>
            <a:r>
              <a:rPr lang="en-US" sz="4000" dirty="0" smtClean="0">
                <a:latin typeface="Franklin Gothic Book" panose="020B0503020102020204" pitchFamily="34" charset="0"/>
              </a:rPr>
              <a:t>Adverse Childhood Experiences Study</a:t>
            </a:r>
            <a:endParaRPr lang="en-US" sz="4000" dirty="0">
              <a:latin typeface="Franklin Gothic Book" panose="020B0503020102020204" pitchFamily="34" charset="0"/>
            </a:endParaRPr>
          </a:p>
        </p:txBody>
      </p:sp>
      <p:sp>
        <p:nvSpPr>
          <p:cNvPr id="3" name="Content Placeholder 2"/>
          <p:cNvSpPr>
            <a:spLocks noGrp="1"/>
          </p:cNvSpPr>
          <p:nvPr>
            <p:ph sz="half" idx="1"/>
          </p:nvPr>
        </p:nvSpPr>
        <p:spPr>
          <a:xfrm>
            <a:off x="228600" y="1219200"/>
            <a:ext cx="3886200" cy="4957763"/>
          </a:xfrm>
        </p:spPr>
        <p:txBody>
          <a:bodyPr>
            <a:normAutofit fontScale="70000" lnSpcReduction="20000"/>
          </a:bodyPr>
          <a:lstStyle/>
          <a:p>
            <a:pPr>
              <a:lnSpc>
                <a:spcPct val="120000"/>
              </a:lnSpc>
              <a:spcBef>
                <a:spcPts val="0"/>
              </a:spcBef>
              <a:spcAft>
                <a:spcPts val="600"/>
              </a:spcAft>
            </a:pPr>
            <a:r>
              <a:rPr lang="en-US" sz="2600" dirty="0" smtClean="0"/>
              <a:t>Sample:  </a:t>
            </a:r>
            <a:r>
              <a:rPr lang="en-US" sz="2600" dirty="0" smtClean="0">
                <a:solidFill>
                  <a:srgbClr val="000000"/>
                </a:solidFill>
              </a:rPr>
              <a:t>17,499 participants in southern CA</a:t>
            </a:r>
            <a:r>
              <a:rPr lang="en-US" dirty="0" smtClean="0">
                <a:solidFill>
                  <a:srgbClr val="000000"/>
                </a:solidFill>
              </a:rPr>
              <a:t> </a:t>
            </a:r>
          </a:p>
          <a:p>
            <a:pPr lvl="1">
              <a:lnSpc>
                <a:spcPct val="120000"/>
              </a:lnSpc>
              <a:spcBef>
                <a:spcPts val="0"/>
              </a:spcBef>
              <a:spcAft>
                <a:spcPts val="600"/>
              </a:spcAft>
            </a:pPr>
            <a:r>
              <a:rPr lang="en-US" dirty="0" smtClean="0">
                <a:solidFill>
                  <a:srgbClr val="000000"/>
                </a:solidFill>
              </a:rPr>
              <a:t>75</a:t>
            </a:r>
            <a:r>
              <a:rPr lang="en-US" dirty="0">
                <a:solidFill>
                  <a:srgbClr val="000000"/>
                </a:solidFill>
              </a:rPr>
              <a:t>% </a:t>
            </a:r>
            <a:r>
              <a:rPr lang="en-US" dirty="0" smtClean="0">
                <a:solidFill>
                  <a:srgbClr val="000000"/>
                </a:solidFill>
              </a:rPr>
              <a:t>white</a:t>
            </a:r>
          </a:p>
          <a:p>
            <a:pPr lvl="1">
              <a:lnSpc>
                <a:spcPct val="120000"/>
              </a:lnSpc>
              <a:spcBef>
                <a:spcPts val="0"/>
              </a:spcBef>
              <a:spcAft>
                <a:spcPts val="600"/>
              </a:spcAft>
            </a:pPr>
            <a:r>
              <a:rPr lang="en-US" dirty="0" smtClean="0">
                <a:solidFill>
                  <a:srgbClr val="000000"/>
                </a:solidFill>
              </a:rPr>
              <a:t>75</a:t>
            </a:r>
            <a:r>
              <a:rPr lang="en-US" dirty="0">
                <a:solidFill>
                  <a:srgbClr val="000000"/>
                </a:solidFill>
              </a:rPr>
              <a:t>% college educated, middle </a:t>
            </a:r>
            <a:r>
              <a:rPr lang="en-US" dirty="0" smtClean="0">
                <a:solidFill>
                  <a:srgbClr val="000000"/>
                </a:solidFill>
              </a:rPr>
              <a:t>class</a:t>
            </a:r>
          </a:p>
          <a:p>
            <a:pPr marL="457200" lvl="1" indent="0">
              <a:lnSpc>
                <a:spcPct val="120000"/>
              </a:lnSpc>
              <a:spcBef>
                <a:spcPts val="0"/>
              </a:spcBef>
              <a:spcAft>
                <a:spcPts val="600"/>
              </a:spcAft>
              <a:buNone/>
            </a:pPr>
            <a:endParaRPr lang="en-US" dirty="0" smtClean="0">
              <a:solidFill>
                <a:srgbClr val="000000"/>
              </a:solidFill>
            </a:endParaRPr>
          </a:p>
          <a:p>
            <a:pPr>
              <a:lnSpc>
                <a:spcPct val="120000"/>
              </a:lnSpc>
              <a:spcBef>
                <a:spcPts val="0"/>
              </a:spcBef>
              <a:spcAft>
                <a:spcPts val="600"/>
              </a:spcAft>
            </a:pPr>
            <a:r>
              <a:rPr lang="en-US" sz="2600" dirty="0" smtClean="0">
                <a:solidFill>
                  <a:srgbClr val="000000"/>
                </a:solidFill>
              </a:rPr>
              <a:t>Measures: </a:t>
            </a:r>
          </a:p>
          <a:p>
            <a:pPr lvl="1">
              <a:lnSpc>
                <a:spcPct val="120000"/>
              </a:lnSpc>
              <a:spcBef>
                <a:spcPts val="0"/>
              </a:spcBef>
              <a:spcAft>
                <a:spcPts val="600"/>
              </a:spcAft>
            </a:pPr>
            <a:r>
              <a:rPr lang="en-US" sz="2200" dirty="0" smtClean="0">
                <a:solidFill>
                  <a:srgbClr val="000000"/>
                </a:solidFill>
              </a:rPr>
              <a:t>Confidential </a:t>
            </a:r>
            <a:r>
              <a:rPr lang="en-US" sz="2200" dirty="0">
                <a:solidFill>
                  <a:srgbClr val="000000"/>
                </a:solidFill>
              </a:rPr>
              <a:t>Survey examined health care utilization, medications, disease, mortality, cause of death, incidence and type of </a:t>
            </a:r>
            <a:r>
              <a:rPr lang="en-US" sz="2200" dirty="0" smtClean="0">
                <a:solidFill>
                  <a:srgbClr val="000000"/>
                </a:solidFill>
              </a:rPr>
              <a:t>ACEs</a:t>
            </a:r>
          </a:p>
          <a:p>
            <a:pPr lvl="1">
              <a:lnSpc>
                <a:spcPct val="120000"/>
              </a:lnSpc>
              <a:spcBef>
                <a:spcPts val="0"/>
              </a:spcBef>
              <a:spcAft>
                <a:spcPts val="600"/>
              </a:spcAft>
            </a:pPr>
            <a:r>
              <a:rPr lang="en-US" sz="2200" dirty="0" smtClean="0">
                <a:solidFill>
                  <a:srgbClr val="000000"/>
                </a:solidFill>
              </a:rPr>
              <a:t>Physical </a:t>
            </a:r>
            <a:r>
              <a:rPr lang="en-US" sz="2200" dirty="0">
                <a:solidFill>
                  <a:srgbClr val="000000"/>
                </a:solidFill>
              </a:rPr>
              <a:t>Exam</a:t>
            </a:r>
          </a:p>
          <a:p>
            <a:pPr>
              <a:lnSpc>
                <a:spcPct val="120000"/>
              </a:lnSpc>
            </a:pPr>
            <a:endParaRPr lang="en-US" dirty="0" smtClean="0"/>
          </a:p>
          <a:p>
            <a:pPr lvl="1">
              <a:lnSpc>
                <a:spcPct val="120000"/>
              </a:lnSpc>
            </a:pPr>
            <a:endParaRPr lang="en-US" dirty="0"/>
          </a:p>
        </p:txBody>
      </p:sp>
      <p:sp>
        <p:nvSpPr>
          <p:cNvPr id="4" name="Content Placeholder 3"/>
          <p:cNvSpPr>
            <a:spLocks noGrp="1"/>
          </p:cNvSpPr>
          <p:nvPr>
            <p:ph sz="half" idx="2"/>
          </p:nvPr>
        </p:nvSpPr>
        <p:spPr>
          <a:xfrm>
            <a:off x="4343400" y="1219200"/>
            <a:ext cx="4171950" cy="5486400"/>
          </a:xfrm>
        </p:spPr>
        <p:txBody>
          <a:bodyPr>
            <a:normAutofit fontScale="70000" lnSpcReduction="20000"/>
          </a:bodyPr>
          <a:lstStyle/>
          <a:p>
            <a:pPr>
              <a:lnSpc>
                <a:spcPct val="120000"/>
              </a:lnSpc>
              <a:spcBef>
                <a:spcPts val="0"/>
              </a:spcBef>
              <a:spcAft>
                <a:spcPts val="600"/>
              </a:spcAft>
            </a:pPr>
            <a:r>
              <a:rPr lang="en-US" dirty="0" smtClean="0"/>
              <a:t>Findings:</a:t>
            </a:r>
          </a:p>
          <a:p>
            <a:pPr marL="742950" lvl="1" indent="-285750">
              <a:lnSpc>
                <a:spcPct val="120000"/>
              </a:lnSpc>
              <a:spcBef>
                <a:spcPts val="0"/>
              </a:spcBef>
              <a:spcAft>
                <a:spcPts val="600"/>
              </a:spcAft>
            </a:pPr>
            <a:r>
              <a:rPr lang="en-US" sz="2600" dirty="0">
                <a:solidFill>
                  <a:srgbClr val="000000"/>
                </a:solidFill>
              </a:rPr>
              <a:t>27% reported substance abuse in the home</a:t>
            </a:r>
          </a:p>
          <a:p>
            <a:pPr marL="742950" lvl="1" indent="-285750">
              <a:lnSpc>
                <a:spcPct val="120000"/>
              </a:lnSpc>
              <a:spcBef>
                <a:spcPts val="0"/>
              </a:spcBef>
              <a:spcAft>
                <a:spcPts val="600"/>
              </a:spcAft>
            </a:pPr>
            <a:r>
              <a:rPr lang="en-US" sz="2600" dirty="0">
                <a:solidFill>
                  <a:srgbClr val="000000"/>
                </a:solidFill>
              </a:rPr>
              <a:t>17% lived in a home with a mentally ill adult</a:t>
            </a:r>
          </a:p>
          <a:p>
            <a:pPr marL="742950" lvl="1" indent="-285750">
              <a:lnSpc>
                <a:spcPct val="120000"/>
              </a:lnSpc>
              <a:spcBef>
                <a:spcPts val="0"/>
              </a:spcBef>
              <a:spcAft>
                <a:spcPts val="600"/>
              </a:spcAft>
            </a:pPr>
            <a:r>
              <a:rPr lang="en-US" sz="2600" dirty="0">
                <a:solidFill>
                  <a:srgbClr val="000000"/>
                </a:solidFill>
              </a:rPr>
              <a:t>13% reported living in a home where their mother was battered</a:t>
            </a:r>
          </a:p>
          <a:p>
            <a:pPr marL="742950" lvl="1" indent="-285750">
              <a:lnSpc>
                <a:spcPct val="120000"/>
              </a:lnSpc>
              <a:spcBef>
                <a:spcPts val="0"/>
              </a:spcBef>
              <a:spcAft>
                <a:spcPts val="600"/>
              </a:spcAft>
            </a:pPr>
            <a:r>
              <a:rPr lang="en-US" sz="2600" dirty="0">
                <a:solidFill>
                  <a:srgbClr val="000000"/>
                </a:solidFill>
              </a:rPr>
              <a:t>28% reported experiencing physical abuse</a:t>
            </a:r>
          </a:p>
          <a:p>
            <a:pPr marL="742950" lvl="1" indent="-285750">
              <a:lnSpc>
                <a:spcPct val="120000"/>
              </a:lnSpc>
              <a:spcBef>
                <a:spcPts val="0"/>
              </a:spcBef>
              <a:spcAft>
                <a:spcPts val="600"/>
              </a:spcAft>
            </a:pPr>
            <a:r>
              <a:rPr lang="en-US" sz="2600" dirty="0">
                <a:solidFill>
                  <a:srgbClr val="000000"/>
                </a:solidFill>
              </a:rPr>
              <a:t>21% reported experiencing sexual assault</a:t>
            </a:r>
          </a:p>
          <a:p>
            <a:pPr marL="742950" lvl="1" indent="-285750">
              <a:lnSpc>
                <a:spcPct val="120000"/>
              </a:lnSpc>
              <a:spcBef>
                <a:spcPts val="0"/>
              </a:spcBef>
              <a:spcAft>
                <a:spcPts val="600"/>
              </a:spcAft>
            </a:pPr>
            <a:r>
              <a:rPr lang="en-US" sz="2600" dirty="0">
                <a:solidFill>
                  <a:srgbClr val="000000"/>
                </a:solidFill>
              </a:rPr>
              <a:t>11% reported experiencing psychological </a:t>
            </a:r>
            <a:r>
              <a:rPr lang="en-US" sz="2600" dirty="0" smtClean="0">
                <a:solidFill>
                  <a:srgbClr val="000000"/>
                </a:solidFill>
              </a:rPr>
              <a:t>abuse</a:t>
            </a:r>
          </a:p>
          <a:p>
            <a:pPr marL="457200" lvl="1" indent="0">
              <a:lnSpc>
                <a:spcPct val="120000"/>
              </a:lnSpc>
              <a:spcBef>
                <a:spcPts val="0"/>
              </a:spcBef>
              <a:spcAft>
                <a:spcPts val="600"/>
              </a:spcAft>
              <a:buNone/>
            </a:pPr>
            <a:endParaRPr lang="en-US" sz="1300" dirty="0">
              <a:solidFill>
                <a:srgbClr val="000000"/>
              </a:solidFill>
            </a:endParaRPr>
          </a:p>
          <a:p>
            <a:pPr marL="742950" lvl="1" indent="-285750">
              <a:lnSpc>
                <a:spcPct val="120000"/>
              </a:lnSpc>
              <a:spcBef>
                <a:spcPts val="0"/>
              </a:spcBef>
              <a:spcAft>
                <a:spcPts val="600"/>
              </a:spcAft>
            </a:pPr>
            <a:r>
              <a:rPr lang="en-US" sz="2600" b="1" dirty="0">
                <a:solidFill>
                  <a:srgbClr val="000000"/>
                </a:solidFill>
              </a:rPr>
              <a:t>66% had at least 1 ACE</a:t>
            </a:r>
          </a:p>
          <a:p>
            <a:pPr marL="742950" lvl="1" indent="-285750">
              <a:lnSpc>
                <a:spcPct val="120000"/>
              </a:lnSpc>
              <a:spcBef>
                <a:spcPts val="0"/>
              </a:spcBef>
              <a:spcAft>
                <a:spcPts val="600"/>
              </a:spcAft>
            </a:pPr>
            <a:r>
              <a:rPr lang="en-US" sz="2600" b="1" dirty="0">
                <a:solidFill>
                  <a:srgbClr val="000000"/>
                </a:solidFill>
              </a:rPr>
              <a:t>20% had 3 or more ACEs</a:t>
            </a:r>
          </a:p>
          <a:p>
            <a:pPr marL="742950" lvl="1" indent="-285750">
              <a:lnSpc>
                <a:spcPct val="120000"/>
              </a:lnSpc>
              <a:spcBef>
                <a:spcPts val="0"/>
              </a:spcBef>
              <a:spcAft>
                <a:spcPts val="600"/>
              </a:spcAft>
            </a:pPr>
            <a:r>
              <a:rPr lang="en-US" sz="2600" b="1" dirty="0">
                <a:solidFill>
                  <a:srgbClr val="000000"/>
                </a:solidFill>
              </a:rPr>
              <a:t>10% had 5 or more </a:t>
            </a:r>
            <a:r>
              <a:rPr lang="en-US" sz="2600" b="1" dirty="0" smtClean="0">
                <a:solidFill>
                  <a:srgbClr val="000000"/>
                </a:solidFill>
              </a:rPr>
              <a:t>ACEs</a:t>
            </a:r>
            <a:endParaRPr lang="en-US" sz="2600" b="1" dirty="0">
              <a:solidFill>
                <a:srgbClr val="000000"/>
              </a:solidFill>
            </a:endParaRPr>
          </a:p>
        </p:txBody>
      </p:sp>
    </p:spTree>
    <p:extLst>
      <p:ext uri="{BB962C8B-B14F-4D97-AF65-F5344CB8AC3E}">
        <p14:creationId xmlns:p14="http://schemas.microsoft.com/office/powerpoint/2010/main" val="358808490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9"/>
          <p:cNvSpPr txBox="1">
            <a:spLocks noChangeArrowheads="1"/>
          </p:cNvSpPr>
          <p:nvPr/>
        </p:nvSpPr>
        <p:spPr bwMode="auto">
          <a:xfrm>
            <a:off x="255588" y="284163"/>
            <a:ext cx="8632825" cy="1046162"/>
          </a:xfrm>
          <a:prstGeom prst="rect">
            <a:avLst/>
          </a:prstGeom>
          <a:noFill/>
          <a:ln w="34925">
            <a:solidFill>
              <a:srgbClr val="FDD946"/>
            </a:solidFill>
            <a:miter lim="800000"/>
            <a:headEnd/>
            <a:tailEnd/>
          </a:ln>
        </p:spPr>
        <p:txBody>
          <a:bodyPr lIns="91416" tIns="45708" rIns="91416" bIns="45708">
            <a:spAutoFit/>
          </a:bodyPr>
          <a:lstStyle/>
          <a:p>
            <a:pPr marL="115888" indent="-115888" algn="ctr">
              <a:defRPr/>
            </a:pPr>
            <a:r>
              <a:rPr lang="en-US" u="sng" dirty="0">
                <a:latin typeface="+mn-lt"/>
                <a:ea typeface="ＭＳ Ｐゴシック" charset="-128"/>
                <a:cs typeface="+mn-cs"/>
              </a:rPr>
              <a:t>Adverse Childhood Experiences</a:t>
            </a:r>
          </a:p>
          <a:p>
            <a:pPr marL="115888" indent="-115888" algn="ctr">
              <a:defRPr/>
            </a:pPr>
            <a:endParaRPr lang="en-US" sz="600" u="sng" dirty="0">
              <a:latin typeface="+mn-lt"/>
              <a:ea typeface="ＭＳ Ｐゴシック" charset="-128"/>
              <a:cs typeface="+mn-cs"/>
            </a:endParaRPr>
          </a:p>
          <a:p>
            <a:pPr marL="115888" indent="-115888" algn="ctr">
              <a:buFontTx/>
              <a:buChar char="•"/>
              <a:defRPr/>
            </a:pPr>
            <a:r>
              <a:rPr lang="en-US" sz="1600" b="0" dirty="0">
                <a:latin typeface="+mn-lt"/>
                <a:ea typeface="ＭＳ Ｐゴシック" charset="-128"/>
                <a:cs typeface="+mn-cs"/>
              </a:rPr>
              <a:t>Abuse and Neglect (e.g., psychological, physical, sexual)</a:t>
            </a:r>
          </a:p>
          <a:p>
            <a:pPr marL="115888" indent="-115888" algn="ctr">
              <a:buFontTx/>
              <a:buChar char="•"/>
              <a:defRPr/>
            </a:pPr>
            <a:r>
              <a:rPr lang="en-US" sz="1600" b="0" dirty="0">
                <a:latin typeface="+mn-lt"/>
                <a:ea typeface="ＭＳ Ｐゴシック" charset="-128"/>
                <a:cs typeface="+mn-cs"/>
              </a:rPr>
              <a:t>Household Dysfunction (e.g., domestic violence, substance abuse, mental illness)</a:t>
            </a:r>
          </a:p>
        </p:txBody>
      </p:sp>
      <p:sp>
        <p:nvSpPr>
          <p:cNvPr id="94210" name="Text Box 10"/>
          <p:cNvSpPr txBox="1">
            <a:spLocks noChangeArrowheads="1"/>
          </p:cNvSpPr>
          <p:nvPr/>
        </p:nvSpPr>
        <p:spPr bwMode="auto">
          <a:xfrm>
            <a:off x="212725" y="1884363"/>
            <a:ext cx="8686800" cy="1317625"/>
          </a:xfrm>
          <a:prstGeom prst="rect">
            <a:avLst/>
          </a:prstGeom>
          <a:noFill/>
          <a:ln w="34925">
            <a:solidFill>
              <a:srgbClr val="FDD946"/>
            </a:solidFill>
            <a:miter lim="800000"/>
            <a:headEnd/>
            <a:tailEnd/>
          </a:ln>
        </p:spPr>
        <p:txBody>
          <a:bodyPr lIns="91416" tIns="45708" rIns="91416" bIns="45708">
            <a:spAutoFit/>
          </a:bodyPr>
          <a:lstStyle/>
          <a:p>
            <a:pPr marL="115888" indent="-115888" algn="ctr"/>
            <a:r>
              <a:rPr lang="en-US" u="sng" dirty="0">
                <a:latin typeface="Franklin Gothic Book"/>
              </a:rPr>
              <a:t>Impact on Child Development</a:t>
            </a:r>
          </a:p>
          <a:p>
            <a:pPr marL="115888" indent="-115888" algn="ctr"/>
            <a:endParaRPr lang="en-US" sz="600" u="sng" dirty="0">
              <a:latin typeface="Franklin Gothic Book"/>
            </a:endParaRPr>
          </a:p>
          <a:p>
            <a:pPr marL="115888" indent="-115888" algn="ctr">
              <a:buFontTx/>
              <a:buChar char="•"/>
            </a:pPr>
            <a:r>
              <a:rPr lang="en-US" sz="1600" b="0" dirty="0">
                <a:latin typeface="Franklin Gothic Book"/>
              </a:rPr>
              <a:t>Neurobiological Effects (e.g., brain abnormalities, stress hormone dysregulation)</a:t>
            </a:r>
          </a:p>
          <a:p>
            <a:pPr marL="115888" indent="-115888" algn="ctr">
              <a:buFontTx/>
              <a:buChar char="•"/>
            </a:pPr>
            <a:r>
              <a:rPr lang="en-US" sz="1600" b="0" dirty="0">
                <a:latin typeface="Franklin Gothic Book"/>
              </a:rPr>
              <a:t>Psychosocial Effects (e.g., poor attachment, poor socialization, poor self-efficacy)</a:t>
            </a:r>
          </a:p>
          <a:p>
            <a:pPr marL="115888" indent="-115888" algn="ctr">
              <a:buFontTx/>
              <a:buChar char="•"/>
            </a:pPr>
            <a:r>
              <a:rPr lang="en-US" sz="1600" b="0" dirty="0">
                <a:latin typeface="Franklin Gothic Book"/>
              </a:rPr>
              <a:t>Health Risk Behaviors (e.g., smoking, obesity, substance abuse, promiscuity)</a:t>
            </a:r>
          </a:p>
        </p:txBody>
      </p:sp>
      <p:sp>
        <p:nvSpPr>
          <p:cNvPr id="86027" name="Text Box 11"/>
          <p:cNvSpPr txBox="1">
            <a:spLocks noChangeArrowheads="1"/>
          </p:cNvSpPr>
          <p:nvPr/>
        </p:nvSpPr>
        <p:spPr bwMode="auto">
          <a:xfrm>
            <a:off x="255588" y="3657600"/>
            <a:ext cx="8613775" cy="2347913"/>
          </a:xfrm>
          <a:prstGeom prst="rect">
            <a:avLst/>
          </a:prstGeom>
          <a:noFill/>
          <a:ln w="34925">
            <a:solidFill>
              <a:srgbClr val="FDD946"/>
            </a:solidFill>
            <a:miter lim="800000"/>
            <a:headEnd/>
            <a:tailEnd/>
          </a:ln>
          <a:effectLst/>
        </p:spPr>
        <p:txBody>
          <a:bodyPr lIns="91416" tIns="45708" rIns="91416" bIns="45708">
            <a:spAutoFit/>
          </a:bodyPr>
          <a:lstStyle/>
          <a:p>
            <a:pPr algn="ctr">
              <a:defRPr/>
            </a:pPr>
            <a:r>
              <a:rPr lang="en-US" u="sng" dirty="0">
                <a:latin typeface="+mn-lt"/>
                <a:ea typeface="ＭＳ Ｐゴシック" pitchFamily="-111" charset="-128"/>
                <a:cs typeface="Arial" charset="0"/>
              </a:rPr>
              <a:t>Long-Term Consequences</a:t>
            </a:r>
          </a:p>
          <a:p>
            <a:pPr algn="ctr">
              <a:defRPr/>
            </a:pPr>
            <a:endParaRPr lang="en-US" sz="1800" u="sng" dirty="0">
              <a:solidFill>
                <a:schemeClr val="bg1"/>
              </a:solidFill>
              <a:latin typeface="+mn-lt"/>
              <a:ea typeface="ＭＳ Ｐゴシック" pitchFamily="-111" charset="-128"/>
              <a:cs typeface="Arial" charset="0"/>
            </a:endParaRPr>
          </a:p>
          <a:p>
            <a:pPr algn="ctr">
              <a:defRPr/>
            </a:pPr>
            <a:endParaRPr lang="en-US" sz="1400" dirty="0">
              <a:effectLst>
                <a:outerShdw blurRad="38100" dist="38100" dir="2700000" algn="tl">
                  <a:srgbClr val="FFFFFF"/>
                </a:outerShdw>
              </a:effectLst>
              <a:latin typeface="+mn-lt"/>
              <a:ea typeface="ＭＳ Ｐゴシック" pitchFamily="-111" charset="-128"/>
              <a:cs typeface="Arial" charset="0"/>
            </a:endParaRPr>
          </a:p>
          <a:p>
            <a:pPr algn="ctr">
              <a:defRPr/>
            </a:pPr>
            <a:endParaRPr lang="en-US" sz="1400" dirty="0">
              <a:effectLst>
                <a:outerShdw blurRad="38100" dist="38100" dir="2700000" algn="tl">
                  <a:srgbClr val="FFFFFF"/>
                </a:outerShdw>
              </a:effectLst>
              <a:latin typeface="+mn-lt"/>
              <a:ea typeface="ＭＳ Ｐゴシック" pitchFamily="-111" charset="-128"/>
              <a:cs typeface="Arial" charset="0"/>
            </a:endParaRPr>
          </a:p>
          <a:p>
            <a:pPr algn="ctr">
              <a:defRPr/>
            </a:pPr>
            <a:endParaRPr lang="en-US" sz="1400" dirty="0">
              <a:effectLst>
                <a:outerShdw blurRad="38100" dist="38100" dir="2700000" algn="tl">
                  <a:srgbClr val="FFFFFF"/>
                </a:outerShdw>
              </a:effectLst>
              <a:latin typeface="+mn-lt"/>
              <a:ea typeface="ＭＳ Ｐゴシック" pitchFamily="-111" charset="-128"/>
              <a:cs typeface="Arial" charset="0"/>
            </a:endParaRPr>
          </a:p>
          <a:p>
            <a:pPr algn="ctr">
              <a:defRPr/>
            </a:pPr>
            <a:endParaRPr lang="en-US" sz="1400" dirty="0">
              <a:effectLst>
                <a:outerShdw blurRad="38100" dist="38100" dir="2700000" algn="tl">
                  <a:srgbClr val="FFFFFF"/>
                </a:outerShdw>
              </a:effectLst>
              <a:latin typeface="+mn-lt"/>
              <a:ea typeface="ＭＳ Ｐゴシック" pitchFamily="-111" charset="-128"/>
              <a:cs typeface="Arial" charset="0"/>
            </a:endParaRPr>
          </a:p>
          <a:p>
            <a:pPr algn="ctr">
              <a:defRPr/>
            </a:pPr>
            <a:endParaRPr lang="en-US" sz="1400" dirty="0">
              <a:effectLst>
                <a:outerShdw blurRad="38100" dist="38100" dir="2700000" algn="tl">
                  <a:srgbClr val="FFFFFF"/>
                </a:outerShdw>
              </a:effectLst>
              <a:latin typeface="+mn-lt"/>
              <a:ea typeface="ＭＳ Ｐゴシック" pitchFamily="-111" charset="-128"/>
              <a:cs typeface="Arial" charset="0"/>
            </a:endParaRPr>
          </a:p>
          <a:p>
            <a:pPr algn="ctr">
              <a:defRPr/>
            </a:pPr>
            <a:endParaRPr lang="en-US" sz="1400" dirty="0">
              <a:effectLst>
                <a:outerShdw blurRad="38100" dist="38100" dir="2700000" algn="tl">
                  <a:srgbClr val="FFFFFF"/>
                </a:outerShdw>
              </a:effectLst>
              <a:latin typeface="+mn-lt"/>
              <a:ea typeface="ＭＳ Ｐゴシック" pitchFamily="-111" charset="-128"/>
              <a:cs typeface="Arial" charset="0"/>
            </a:endParaRPr>
          </a:p>
          <a:p>
            <a:pPr algn="ctr">
              <a:defRPr/>
            </a:pPr>
            <a:endParaRPr lang="en-US" sz="1400" dirty="0">
              <a:effectLst>
                <a:outerShdw blurRad="38100" dist="38100" dir="2700000" algn="tl">
                  <a:srgbClr val="FFFFFF"/>
                </a:outerShdw>
              </a:effectLst>
              <a:ea typeface="ＭＳ Ｐゴシック" pitchFamily="-111" charset="-128"/>
              <a:cs typeface="Arial" charset="0"/>
            </a:endParaRPr>
          </a:p>
          <a:p>
            <a:pPr algn="ctr">
              <a:defRPr/>
            </a:pPr>
            <a:endParaRPr lang="en-US" sz="600" dirty="0">
              <a:effectLst>
                <a:outerShdw blurRad="38100" dist="38100" dir="2700000" algn="tl">
                  <a:srgbClr val="FFFFFF"/>
                </a:outerShdw>
              </a:effectLst>
              <a:ea typeface="ＭＳ Ｐゴシック" pitchFamily="-111" charset="-128"/>
              <a:cs typeface="Arial" charset="0"/>
            </a:endParaRPr>
          </a:p>
        </p:txBody>
      </p:sp>
      <p:sp>
        <p:nvSpPr>
          <p:cNvPr id="94212" name="Text Box 12"/>
          <p:cNvSpPr txBox="1">
            <a:spLocks noChangeArrowheads="1"/>
          </p:cNvSpPr>
          <p:nvPr/>
        </p:nvSpPr>
        <p:spPr bwMode="auto">
          <a:xfrm>
            <a:off x="255588" y="3981450"/>
            <a:ext cx="3808412" cy="2292350"/>
          </a:xfrm>
          <a:prstGeom prst="rect">
            <a:avLst/>
          </a:prstGeom>
          <a:noFill/>
          <a:ln w="9525">
            <a:noFill/>
            <a:miter lim="800000"/>
            <a:headEnd/>
            <a:tailEnd/>
          </a:ln>
        </p:spPr>
        <p:txBody>
          <a:bodyPr lIns="91416" tIns="45708" rIns="91416" bIns="45708">
            <a:spAutoFit/>
          </a:bodyPr>
          <a:lstStyle/>
          <a:p>
            <a:pPr marL="115888" indent="-115888"/>
            <a:r>
              <a:rPr lang="en-US" sz="1600" u="sng">
                <a:latin typeface="Franklin Gothic Book"/>
              </a:rPr>
              <a:t>Disease and Disability</a:t>
            </a:r>
            <a:endParaRPr lang="en-US" sz="300" u="sng">
              <a:latin typeface="Franklin Gothic Book"/>
            </a:endParaRPr>
          </a:p>
          <a:p>
            <a:pPr marL="115888" indent="-115888">
              <a:buFontTx/>
              <a:buChar char="•"/>
            </a:pPr>
            <a:r>
              <a:rPr lang="en-US" sz="1600" b="0">
                <a:latin typeface="Franklin Gothic Book"/>
              </a:rPr>
              <a:t>Major Depression, Suicide, PTSD</a:t>
            </a:r>
          </a:p>
          <a:p>
            <a:pPr marL="115888" indent="-115888">
              <a:buFontTx/>
              <a:buChar char="•"/>
            </a:pPr>
            <a:r>
              <a:rPr lang="en-US" sz="1600" b="0">
                <a:latin typeface="Franklin Gothic Book"/>
              </a:rPr>
              <a:t>Drug and Alcohol Abuse</a:t>
            </a:r>
          </a:p>
          <a:p>
            <a:pPr marL="115888" indent="-115888">
              <a:buFontTx/>
              <a:buChar char="•"/>
            </a:pPr>
            <a:r>
              <a:rPr lang="en-US" sz="1600" b="0">
                <a:latin typeface="Franklin Gothic Book"/>
              </a:rPr>
              <a:t>Heart Disease</a:t>
            </a:r>
          </a:p>
          <a:p>
            <a:pPr marL="115888" indent="-115888">
              <a:buFontTx/>
              <a:buChar char="•"/>
            </a:pPr>
            <a:r>
              <a:rPr lang="en-US" sz="1600" b="0">
                <a:latin typeface="Franklin Gothic Book"/>
              </a:rPr>
              <a:t>Cancer</a:t>
            </a:r>
          </a:p>
          <a:p>
            <a:pPr marL="115888" indent="-115888">
              <a:buFontTx/>
              <a:buChar char="•"/>
            </a:pPr>
            <a:r>
              <a:rPr lang="en-US" sz="1600" b="0">
                <a:latin typeface="Franklin Gothic Book"/>
              </a:rPr>
              <a:t>Chronic Lung Disease</a:t>
            </a:r>
          </a:p>
          <a:p>
            <a:pPr marL="115888" indent="-115888">
              <a:buFontTx/>
              <a:buChar char="•"/>
            </a:pPr>
            <a:r>
              <a:rPr lang="en-US" sz="1600" b="0">
                <a:latin typeface="Franklin Gothic Book"/>
              </a:rPr>
              <a:t>Sexually Transmitted Diseases</a:t>
            </a:r>
          </a:p>
          <a:p>
            <a:pPr marL="115888" indent="-115888">
              <a:buFontTx/>
              <a:buChar char="•"/>
            </a:pPr>
            <a:r>
              <a:rPr lang="en-US" sz="1600" b="0">
                <a:latin typeface="Franklin Gothic Book"/>
              </a:rPr>
              <a:t>Intergenerational transmission of abuse</a:t>
            </a:r>
          </a:p>
        </p:txBody>
      </p:sp>
      <p:sp>
        <p:nvSpPr>
          <p:cNvPr id="43014" name="Text Box 13"/>
          <p:cNvSpPr txBox="1">
            <a:spLocks noChangeArrowheads="1"/>
          </p:cNvSpPr>
          <p:nvPr/>
        </p:nvSpPr>
        <p:spPr bwMode="auto">
          <a:xfrm>
            <a:off x="4525963" y="3941763"/>
            <a:ext cx="4289425" cy="2154237"/>
          </a:xfrm>
          <a:prstGeom prst="rect">
            <a:avLst/>
          </a:prstGeom>
          <a:noFill/>
          <a:ln w="9525">
            <a:noFill/>
            <a:miter lim="800000"/>
            <a:headEnd/>
            <a:tailEnd/>
          </a:ln>
        </p:spPr>
        <p:txBody>
          <a:bodyPr lIns="91416" tIns="45708" rIns="91416" bIns="45708">
            <a:spAutoFit/>
          </a:bodyPr>
          <a:lstStyle/>
          <a:p>
            <a:pPr marL="115888" indent="-115888" algn="ctr">
              <a:defRPr/>
            </a:pPr>
            <a:endParaRPr lang="en-US" sz="300" u="sng" dirty="0">
              <a:ea typeface="ＭＳ Ｐゴシック" charset="-128"/>
              <a:cs typeface="+mn-cs"/>
            </a:endParaRPr>
          </a:p>
          <a:p>
            <a:pPr marL="115888" indent="-115888" algn="r">
              <a:defRPr/>
            </a:pPr>
            <a:r>
              <a:rPr lang="en-US" sz="1600" u="sng" dirty="0">
                <a:latin typeface="+mn-lt"/>
                <a:ea typeface="ＭＳ Ｐゴシック" charset="-128"/>
                <a:cs typeface="+mn-cs"/>
              </a:rPr>
              <a:t>Social Problems</a:t>
            </a:r>
          </a:p>
          <a:p>
            <a:pPr marL="115888" indent="-115888" algn="r">
              <a:defRPr/>
            </a:pPr>
            <a:endParaRPr lang="en-US" sz="300" u="sng" dirty="0">
              <a:latin typeface="+mn-lt"/>
              <a:ea typeface="ＭＳ Ｐゴシック" charset="-128"/>
              <a:cs typeface="+mn-cs"/>
            </a:endParaRPr>
          </a:p>
          <a:p>
            <a:pPr marL="115888" indent="-115888" algn="r">
              <a:buFontTx/>
              <a:buChar char="•"/>
              <a:defRPr/>
            </a:pPr>
            <a:r>
              <a:rPr lang="en-US" sz="1600" b="0" dirty="0">
                <a:latin typeface="+mn-lt"/>
                <a:ea typeface="ＭＳ Ｐゴシック" charset="-128"/>
                <a:cs typeface="+mn-cs"/>
              </a:rPr>
              <a:t>Homelessness</a:t>
            </a:r>
          </a:p>
          <a:p>
            <a:pPr marL="115888" indent="-115888" algn="r">
              <a:buFontTx/>
              <a:buChar char="•"/>
              <a:defRPr/>
            </a:pPr>
            <a:r>
              <a:rPr lang="en-US" sz="1600" b="0" dirty="0">
                <a:latin typeface="+mn-lt"/>
                <a:ea typeface="ＭＳ Ｐゴシック" charset="-128"/>
                <a:cs typeface="+mn-cs"/>
              </a:rPr>
              <a:t>Prostitution</a:t>
            </a:r>
          </a:p>
          <a:p>
            <a:pPr marL="115888" indent="-115888" algn="r">
              <a:buFontTx/>
              <a:buChar char="•"/>
              <a:defRPr/>
            </a:pPr>
            <a:r>
              <a:rPr lang="en-US" sz="1600" b="0" dirty="0">
                <a:latin typeface="+mn-lt"/>
                <a:ea typeface="ＭＳ Ｐゴシック" charset="-128"/>
                <a:cs typeface="+mn-cs"/>
              </a:rPr>
              <a:t>Criminal Behavior</a:t>
            </a:r>
          </a:p>
          <a:p>
            <a:pPr marL="115888" indent="-115888" algn="r">
              <a:buFontTx/>
              <a:buChar char="•"/>
              <a:defRPr/>
            </a:pPr>
            <a:r>
              <a:rPr lang="en-US" sz="1600" b="0" dirty="0">
                <a:latin typeface="+mn-lt"/>
                <a:ea typeface="ＭＳ Ｐゴシック" charset="-128"/>
                <a:cs typeface="+mn-cs"/>
              </a:rPr>
              <a:t>Unemployment</a:t>
            </a:r>
          </a:p>
          <a:p>
            <a:pPr marL="115888" indent="-115888" algn="r">
              <a:buFontTx/>
              <a:buChar char="•"/>
              <a:defRPr/>
            </a:pPr>
            <a:r>
              <a:rPr lang="en-US" sz="1600" b="0" dirty="0">
                <a:latin typeface="+mn-lt"/>
                <a:ea typeface="ＭＳ Ｐゴシック" charset="-128"/>
                <a:cs typeface="+mn-cs"/>
              </a:rPr>
              <a:t>Parenting problems</a:t>
            </a:r>
          </a:p>
          <a:p>
            <a:pPr marL="115888" indent="-115888" algn="r">
              <a:buFontTx/>
              <a:buChar char="•"/>
              <a:defRPr/>
            </a:pPr>
            <a:r>
              <a:rPr lang="en-US" sz="1600" b="0" dirty="0">
                <a:latin typeface="+mn-lt"/>
                <a:ea typeface="ＭＳ Ｐゴシック" charset="-128"/>
                <a:cs typeface="+mn-cs"/>
              </a:rPr>
              <a:t>Family violence</a:t>
            </a:r>
          </a:p>
          <a:p>
            <a:pPr marL="115888" indent="-115888" algn="r">
              <a:buFontTx/>
              <a:buChar char="•"/>
              <a:defRPr/>
            </a:pPr>
            <a:r>
              <a:rPr lang="en-US" sz="1600" b="0" dirty="0">
                <a:latin typeface="+mn-lt"/>
                <a:ea typeface="ＭＳ Ｐゴシック" charset="-128"/>
                <a:cs typeface="+mn-cs"/>
              </a:rPr>
              <a:t>High utilization of health and social services</a:t>
            </a:r>
          </a:p>
        </p:txBody>
      </p:sp>
      <p:sp>
        <p:nvSpPr>
          <p:cNvPr id="86030" name="AutoShape 14"/>
          <p:cNvSpPr>
            <a:spLocks noChangeArrowheads="1"/>
          </p:cNvSpPr>
          <p:nvPr/>
        </p:nvSpPr>
        <p:spPr bwMode="auto">
          <a:xfrm>
            <a:off x="4237038" y="1330325"/>
            <a:ext cx="669925" cy="554038"/>
          </a:xfrm>
          <a:prstGeom prst="downArrow">
            <a:avLst>
              <a:gd name="adj1" fmla="val 49676"/>
              <a:gd name="adj2" fmla="val 43337"/>
            </a:avLst>
          </a:prstGeom>
          <a:solidFill>
            <a:srgbClr val="FDD946"/>
          </a:solidFill>
          <a:ln w="9525">
            <a:noFill/>
            <a:miter lim="800000"/>
            <a:headEnd/>
            <a:tailEnd/>
          </a:ln>
          <a:effectLst/>
        </p:spPr>
        <p:txBody>
          <a:bodyPr vert="eaVert" wrap="none" lIns="91416" tIns="45708" rIns="91416" bIns="45708" anchor="ctr"/>
          <a:lstStyle/>
          <a:p>
            <a:pPr algn="ctr">
              <a:defRPr/>
            </a:pPr>
            <a:endParaRPr lang="en-US">
              <a:solidFill>
                <a:srgbClr val="FFFF00"/>
              </a:solidFill>
              <a:effectLst>
                <a:outerShdw blurRad="38100" dist="38100" dir="2700000" algn="tl">
                  <a:srgbClr val="FFFFFF"/>
                </a:outerShdw>
              </a:effectLst>
              <a:latin typeface="Times New Roman" pitchFamily="18" charset="0"/>
              <a:ea typeface="ＭＳ Ｐゴシック" pitchFamily="-111" charset="-128"/>
              <a:cs typeface="Arial" charset="0"/>
            </a:endParaRPr>
          </a:p>
        </p:txBody>
      </p:sp>
      <p:sp>
        <p:nvSpPr>
          <p:cNvPr id="86031" name="AutoShape 15"/>
          <p:cNvSpPr>
            <a:spLocks noChangeArrowheads="1"/>
          </p:cNvSpPr>
          <p:nvPr/>
        </p:nvSpPr>
        <p:spPr bwMode="auto">
          <a:xfrm>
            <a:off x="4144963" y="3176588"/>
            <a:ext cx="854075" cy="566737"/>
          </a:xfrm>
          <a:prstGeom prst="downArrow">
            <a:avLst>
              <a:gd name="adj1" fmla="val 48028"/>
              <a:gd name="adj2" fmla="val 47917"/>
            </a:avLst>
          </a:prstGeom>
          <a:solidFill>
            <a:srgbClr val="FDD946"/>
          </a:solidFill>
          <a:ln w="9525">
            <a:noFill/>
            <a:miter lim="800000"/>
            <a:headEnd/>
            <a:tailEnd/>
          </a:ln>
          <a:effectLst/>
        </p:spPr>
        <p:txBody>
          <a:bodyPr vert="eaVert" wrap="none" lIns="91416" tIns="45708" rIns="91416" bIns="45708" anchor="ctr"/>
          <a:lstStyle/>
          <a:p>
            <a:pPr algn="ctr">
              <a:defRPr/>
            </a:pPr>
            <a:endParaRPr lang="en-US">
              <a:effectLst>
                <a:outerShdw blurRad="38100" dist="38100" dir="2700000" algn="tl">
                  <a:srgbClr val="FFFFFF"/>
                </a:outerShdw>
              </a:effectLst>
              <a:latin typeface="Times New Roman" pitchFamily="18" charset="0"/>
              <a:ea typeface="ＭＳ Ｐゴシック" pitchFamily="-111" charset="-128"/>
              <a:cs typeface="Arial" charset="0"/>
            </a:endParaRPr>
          </a:p>
        </p:txBody>
      </p:sp>
      <p:sp>
        <p:nvSpPr>
          <p:cNvPr id="94216" name="Slide Number Placeholder 3"/>
          <p:cNvSpPr>
            <a:spLocks noGrp="1"/>
          </p:cNvSpPr>
          <p:nvPr>
            <p:ph type="sldNum" sz="quarter" idx="10"/>
          </p:nvPr>
        </p:nvSpPr>
        <p:spPr>
          <a:xfrm>
            <a:off x="0" y="6400800"/>
            <a:ext cx="457200" cy="228600"/>
          </a:xfrm>
          <a:noFill/>
          <a:ln>
            <a:miter lim="800000"/>
            <a:headEnd/>
            <a:tailEnd/>
          </a:ln>
        </p:spPr>
        <p:txBody>
          <a:bodyPr/>
          <a:lstStyle/>
          <a:p>
            <a:fld id="{FC2D44C7-9EBD-4221-863E-369688F8D48D}" type="slidenum">
              <a:rPr lang="en-US" smtClean="0">
                <a:latin typeface="Franklin Gothic Book"/>
                <a:ea typeface="ＭＳ Ｐゴシック"/>
                <a:cs typeface="ＭＳ Ｐゴシック"/>
              </a:rPr>
              <a:pPr/>
              <a:t>11</a:t>
            </a:fld>
            <a:endParaRPr lang="en-US" smtClean="0">
              <a:latin typeface="Franklin Gothic Book"/>
              <a:ea typeface="ＭＳ Ｐゴシック"/>
              <a:cs typeface="ＭＳ Ｐゴシック"/>
            </a:endParaRPr>
          </a:p>
        </p:txBody>
      </p:sp>
      <p:sp>
        <p:nvSpPr>
          <p:cNvPr id="10" name="Text Box 8"/>
          <p:cNvSpPr txBox="1">
            <a:spLocks noChangeArrowheads="1"/>
          </p:cNvSpPr>
          <p:nvPr/>
        </p:nvSpPr>
        <p:spPr bwMode="auto">
          <a:xfrm>
            <a:off x="457200" y="6248400"/>
            <a:ext cx="8458200" cy="369888"/>
          </a:xfrm>
          <a:prstGeom prst="rect">
            <a:avLst/>
          </a:prstGeom>
          <a:noFill/>
          <a:ln w="9525">
            <a:noFill/>
            <a:miter lim="800000"/>
            <a:headEnd/>
            <a:tailEnd/>
          </a:ln>
        </p:spPr>
        <p:txBody>
          <a:bodyPr lIns="91416" tIns="45708" rIns="91416" bIns="45708">
            <a:spAutoFit/>
          </a:bodyPr>
          <a:lstStyle/>
          <a:p>
            <a:pPr algn="r">
              <a:defRPr/>
            </a:pPr>
            <a:r>
              <a:rPr lang="en-US" sz="900" b="0" dirty="0">
                <a:latin typeface="+mn-lt"/>
                <a:ea typeface="ＭＳ Ｐゴシック" charset="-128"/>
                <a:cs typeface="+mn-cs"/>
              </a:rPr>
              <a:t>Source: </a:t>
            </a:r>
            <a:r>
              <a:rPr lang="en-US" sz="900" b="0" i="1" dirty="0">
                <a:latin typeface="+mn-lt"/>
                <a:ea typeface="ＭＳ Ｐゴシック" charset="-128"/>
                <a:cs typeface="+mn-cs"/>
              </a:rPr>
              <a:t> </a:t>
            </a:r>
            <a:r>
              <a:rPr lang="en-US" sz="900" b="0" dirty="0">
                <a:latin typeface="+mn-lt"/>
                <a:ea typeface="ＭＳ Ｐゴシック" charset="-128"/>
                <a:cs typeface="+mn-cs"/>
              </a:rPr>
              <a:t>Putnam, F.,&amp; Harris, W. (2008). Opportunities to change the outcomes of traumatized children: Draft narrative. Retrieved from http://ohiocando4kids.org/Outcomes_of_Traumatized_Children</a:t>
            </a:r>
          </a:p>
        </p:txBody>
      </p:sp>
    </p:spTree>
    <p:extLst>
      <p:ext uri="{BB962C8B-B14F-4D97-AF65-F5344CB8AC3E}">
        <p14:creationId xmlns:p14="http://schemas.microsoft.com/office/powerpoint/2010/main" val="1498953207"/>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txBox="1">
            <a:spLocks noChangeArrowheads="1"/>
          </p:cNvSpPr>
          <p:nvPr/>
        </p:nvSpPr>
        <p:spPr bwMode="auto">
          <a:xfrm>
            <a:off x="457200" y="92074"/>
            <a:ext cx="8229600" cy="822325"/>
          </a:xfrm>
          <a:prstGeom prst="rect">
            <a:avLst/>
          </a:prstGeom>
          <a:noFill/>
          <a:ln w="9525">
            <a:noFill/>
            <a:miter lim="800000"/>
            <a:headEnd/>
            <a:tailEnd/>
          </a:ln>
        </p:spPr>
        <p:txBody>
          <a:bodyPr lIns="91416" tIns="45708" rIns="91416" bIns="45708" anchor="ctr"/>
          <a:lstStyle/>
          <a:p>
            <a:pPr algn="ctr">
              <a:lnSpc>
                <a:spcPct val="90000"/>
              </a:lnSpc>
            </a:pPr>
            <a:r>
              <a:rPr lang="en-US" sz="3200" b="0" dirty="0">
                <a:latin typeface="Franklin Gothic Book"/>
              </a:rPr>
              <a:t>Long-Term </a:t>
            </a:r>
            <a:r>
              <a:rPr lang="en-US" sz="3200" b="0" dirty="0" smtClean="0">
                <a:latin typeface="Franklin Gothic Book"/>
              </a:rPr>
              <a:t>Impact of ACEs: CDC Pyramid</a:t>
            </a:r>
            <a:endParaRPr lang="en-US" sz="3200" b="0" dirty="0">
              <a:latin typeface="Franklin Gothic Book"/>
            </a:endParaRPr>
          </a:p>
        </p:txBody>
      </p:sp>
      <p:graphicFrame>
        <p:nvGraphicFramePr>
          <p:cNvPr id="6" name="Diagram 5"/>
          <p:cNvGraphicFramePr/>
          <p:nvPr>
            <p:extLst>
              <p:ext uri="{D42A27DB-BD31-4B8C-83A1-F6EECF244321}">
                <p14:modId xmlns:p14="http://schemas.microsoft.com/office/powerpoint/2010/main" val="1367310426"/>
              </p:ext>
            </p:extLst>
          </p:nvPr>
        </p:nvGraphicFramePr>
        <p:xfrm>
          <a:off x="2057400" y="914400"/>
          <a:ext cx="6858000" cy="48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p:cNvSpPr txBox="1"/>
          <p:nvPr/>
        </p:nvSpPr>
        <p:spPr>
          <a:xfrm>
            <a:off x="2057400" y="5715000"/>
            <a:ext cx="6858000" cy="707886"/>
          </a:xfrm>
          <a:prstGeom prst="rect">
            <a:avLst/>
          </a:prstGeom>
          <a:noFill/>
        </p:spPr>
        <p:txBody>
          <a:bodyPr>
            <a:spAutoFit/>
          </a:bodyPr>
          <a:lstStyle/>
          <a:p>
            <a:pPr algn="ctr">
              <a:defRPr/>
            </a:pPr>
            <a:r>
              <a:rPr lang="en-US" sz="2000" b="0" dirty="0">
                <a:latin typeface="+mn-lt"/>
                <a:ea typeface="ＭＳ Ｐゴシック" charset="-128"/>
                <a:cs typeface="+mn-cs"/>
              </a:rPr>
              <a:t>Mechanisms by Which Adverse Childhood Experiences Influence</a:t>
            </a:r>
          </a:p>
          <a:p>
            <a:pPr algn="ctr">
              <a:defRPr/>
            </a:pPr>
            <a:r>
              <a:rPr lang="en-US" sz="2000" b="0" dirty="0">
                <a:latin typeface="+mn-lt"/>
                <a:ea typeface="ＭＳ Ｐゴシック" charset="-128"/>
                <a:cs typeface="+mn-cs"/>
              </a:rPr>
              <a:t> Health and Well-being Throughout the Lifespan </a:t>
            </a:r>
          </a:p>
        </p:txBody>
      </p:sp>
      <p:sp>
        <p:nvSpPr>
          <p:cNvPr id="93189" name="Up Arrow 7"/>
          <p:cNvSpPr>
            <a:spLocks noChangeArrowheads="1"/>
          </p:cNvSpPr>
          <p:nvPr/>
        </p:nvSpPr>
        <p:spPr bwMode="auto">
          <a:xfrm>
            <a:off x="990600" y="1524279"/>
            <a:ext cx="381000" cy="3962400"/>
          </a:xfrm>
          <a:prstGeom prst="upArrow">
            <a:avLst>
              <a:gd name="adj1" fmla="val 50000"/>
              <a:gd name="adj2" fmla="val 49978"/>
            </a:avLst>
          </a:prstGeom>
          <a:solidFill>
            <a:srgbClr val="F4C602"/>
          </a:solidFill>
          <a:ln w="9525" algn="ctr">
            <a:noFill/>
            <a:round/>
            <a:headEnd/>
            <a:tailEnd/>
          </a:ln>
        </p:spPr>
        <p:txBody>
          <a:bodyPr/>
          <a:lstStyle/>
          <a:p>
            <a:pPr algn="ctr"/>
            <a:endParaRPr lang="en-US" sz="1800"/>
          </a:p>
        </p:txBody>
      </p:sp>
      <p:sp>
        <p:nvSpPr>
          <p:cNvPr id="9" name="TextBox 8"/>
          <p:cNvSpPr txBox="1"/>
          <p:nvPr/>
        </p:nvSpPr>
        <p:spPr>
          <a:xfrm>
            <a:off x="304800" y="5514111"/>
            <a:ext cx="1752600" cy="369888"/>
          </a:xfrm>
          <a:prstGeom prst="rect">
            <a:avLst/>
          </a:prstGeom>
          <a:noFill/>
        </p:spPr>
        <p:txBody>
          <a:bodyPr>
            <a:spAutoFit/>
          </a:bodyPr>
          <a:lstStyle/>
          <a:p>
            <a:pPr algn="ctr">
              <a:defRPr/>
            </a:pPr>
            <a:r>
              <a:rPr lang="en-US" sz="1800" b="0" dirty="0">
                <a:latin typeface="+mn-lt"/>
                <a:ea typeface="ＭＳ Ｐゴシック" charset="-128"/>
                <a:cs typeface="+mn-cs"/>
              </a:rPr>
              <a:t>Conception</a:t>
            </a:r>
          </a:p>
        </p:txBody>
      </p:sp>
      <p:sp>
        <p:nvSpPr>
          <p:cNvPr id="10" name="TextBox 9"/>
          <p:cNvSpPr txBox="1"/>
          <p:nvPr/>
        </p:nvSpPr>
        <p:spPr>
          <a:xfrm>
            <a:off x="583692" y="985392"/>
            <a:ext cx="1219200" cy="400050"/>
          </a:xfrm>
          <a:prstGeom prst="rect">
            <a:avLst/>
          </a:prstGeom>
          <a:noFill/>
        </p:spPr>
        <p:txBody>
          <a:bodyPr>
            <a:spAutoFit/>
          </a:bodyPr>
          <a:lstStyle/>
          <a:p>
            <a:pPr algn="ctr">
              <a:defRPr/>
            </a:pPr>
            <a:r>
              <a:rPr lang="en-US" sz="2000" b="0" dirty="0">
                <a:latin typeface="+mn-lt"/>
                <a:ea typeface="ＭＳ Ｐゴシック" charset="-128"/>
                <a:cs typeface="+mn-cs"/>
              </a:rPr>
              <a:t>Death</a:t>
            </a:r>
          </a:p>
        </p:txBody>
      </p:sp>
    </p:spTree>
    <p:extLst>
      <p:ext uri="{BB962C8B-B14F-4D97-AF65-F5344CB8AC3E}">
        <p14:creationId xmlns:p14="http://schemas.microsoft.com/office/powerpoint/2010/main" val="1488798883"/>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bwMode="auto">
          <a:xfrm>
            <a:off x="762000" y="228600"/>
            <a:ext cx="7741920" cy="1143000"/>
          </a:xfrm>
          <a:ln>
            <a:miter lim="800000"/>
            <a:headEnd/>
            <a:tailEnd/>
          </a:ln>
        </p:spPr>
        <p:txBody>
          <a:bodyPr vert="horz" wrap="square" lIns="86493" tIns="43247" rIns="86493" bIns="43247" numCol="1" anchor="t" anchorCtr="0" compatLnSpc="1">
            <a:prstTxWarp prst="textNoShape">
              <a:avLst/>
            </a:prstTxWarp>
            <a:normAutofit/>
          </a:bodyPr>
          <a:lstStyle/>
          <a:p>
            <a:pPr algn="ctr" eaLnBrk="1" hangingPunct="1"/>
            <a:r>
              <a:rPr lang="en-US" sz="4800" dirty="0" smtClean="0">
                <a:latin typeface="Franklin Gothic Book" pitchFamily="34" charset="0"/>
              </a:rPr>
              <a:t>Types of Trauma Exposure</a:t>
            </a:r>
            <a:endParaRPr lang="en-US" sz="4800" dirty="0" smtClean="0">
              <a:effectLst>
                <a:outerShdw blurRad="38100" dist="38100" dir="2700000" algn="tl">
                  <a:srgbClr val="000000">
                    <a:alpha val="43137"/>
                  </a:srgbClr>
                </a:outerShdw>
              </a:effectLst>
              <a:latin typeface="Franklin Gothic Book" pitchFamily="34" charset="0"/>
            </a:endParaRPr>
          </a:p>
        </p:txBody>
      </p:sp>
      <p:sp>
        <p:nvSpPr>
          <p:cNvPr id="5" name="TextBox 4"/>
          <p:cNvSpPr txBox="1"/>
          <p:nvPr/>
        </p:nvSpPr>
        <p:spPr>
          <a:xfrm>
            <a:off x="938939" y="1219200"/>
            <a:ext cx="7589520" cy="5139869"/>
          </a:xfrm>
          <a:prstGeom prst="rect">
            <a:avLst/>
          </a:prstGeom>
          <a:noFill/>
        </p:spPr>
        <p:txBody>
          <a:bodyPr wrap="square" anchor="ctr">
            <a:spAutoFit/>
          </a:bodyPr>
          <a:lstStyle>
            <a:lvl1pPr marL="166688" indent="-166688">
              <a:defRPr>
                <a:solidFill>
                  <a:schemeClr val="tx1"/>
                </a:solidFill>
                <a:latin typeface="Arial" pitchFamily="34" charset="0"/>
                <a:ea typeface="ＭＳ Ｐゴシック" pitchFamily="34" charset="-128"/>
              </a:defRPr>
            </a:lvl1pPr>
            <a:lvl2pPr marL="37931725" indent="-37474525">
              <a:defRPr>
                <a:solidFill>
                  <a:schemeClr val="tx1"/>
                </a:solidFill>
                <a:latin typeface="Arial" pitchFamily="34" charset="0"/>
                <a:ea typeface="ＭＳ Ｐゴシック" pitchFamily="34" charset="-128"/>
              </a:defRPr>
            </a:lvl2pPr>
            <a:lvl3pPr>
              <a:defRPr>
                <a:solidFill>
                  <a:schemeClr val="tx1"/>
                </a:solidFill>
                <a:latin typeface="Arial" pitchFamily="34" charset="0"/>
                <a:ea typeface="ＭＳ Ｐゴシック" pitchFamily="34" charset="-128"/>
              </a:defRPr>
            </a:lvl3pPr>
            <a:lvl4pPr>
              <a:defRPr>
                <a:solidFill>
                  <a:schemeClr val="tx1"/>
                </a:solidFill>
                <a:latin typeface="Arial" pitchFamily="34" charset="0"/>
                <a:ea typeface="ＭＳ Ｐゴシック" pitchFamily="34" charset="-128"/>
              </a:defRPr>
            </a:lvl4pPr>
            <a:lvl5pPr>
              <a:defRPr>
                <a:solidFill>
                  <a:schemeClr val="tx1"/>
                </a:solidFill>
                <a:latin typeface="Arial" pitchFamily="34" charset="0"/>
                <a:ea typeface="ＭＳ Ｐゴシック" pitchFamily="34" charset="-128"/>
              </a:defRPr>
            </a:lvl5pPr>
            <a:lvl6pPr marL="457200" fontAlgn="base">
              <a:spcBef>
                <a:spcPct val="0"/>
              </a:spcBef>
              <a:spcAft>
                <a:spcPct val="0"/>
              </a:spcAft>
              <a:defRPr>
                <a:solidFill>
                  <a:schemeClr val="tx1"/>
                </a:solidFill>
                <a:latin typeface="Arial" pitchFamily="34" charset="0"/>
                <a:ea typeface="ＭＳ Ｐゴシック" pitchFamily="34" charset="-128"/>
              </a:defRPr>
            </a:lvl6pPr>
            <a:lvl7pPr marL="914400" fontAlgn="base">
              <a:spcBef>
                <a:spcPct val="0"/>
              </a:spcBef>
              <a:spcAft>
                <a:spcPct val="0"/>
              </a:spcAft>
              <a:defRPr>
                <a:solidFill>
                  <a:schemeClr val="tx1"/>
                </a:solidFill>
                <a:latin typeface="Arial" pitchFamily="34" charset="0"/>
                <a:ea typeface="ＭＳ Ｐゴシック" pitchFamily="34" charset="-128"/>
              </a:defRPr>
            </a:lvl7pPr>
            <a:lvl8pPr marL="1371600" fontAlgn="base">
              <a:spcBef>
                <a:spcPct val="0"/>
              </a:spcBef>
              <a:spcAft>
                <a:spcPct val="0"/>
              </a:spcAft>
              <a:defRPr>
                <a:solidFill>
                  <a:schemeClr val="tx1"/>
                </a:solidFill>
                <a:latin typeface="Arial" pitchFamily="34" charset="0"/>
                <a:ea typeface="ＭＳ Ｐゴシック" pitchFamily="34" charset="-128"/>
              </a:defRPr>
            </a:lvl8pPr>
            <a:lvl9pPr marL="1828800" fontAlgn="base">
              <a:spcBef>
                <a:spcPct val="0"/>
              </a:spcBef>
              <a:spcAft>
                <a:spcPct val="0"/>
              </a:spcAft>
              <a:defRPr>
                <a:solidFill>
                  <a:schemeClr val="tx1"/>
                </a:solidFill>
                <a:latin typeface="Arial" pitchFamily="34" charset="0"/>
                <a:ea typeface="ＭＳ Ｐゴシック" pitchFamily="34" charset="-128"/>
              </a:defRPr>
            </a:lvl9pPr>
          </a:lstStyle>
          <a:p>
            <a:pPr marL="457200" indent="-457200" fontAlgn="base">
              <a:spcBef>
                <a:spcPct val="0"/>
              </a:spcBef>
              <a:spcAft>
                <a:spcPts val="1200"/>
              </a:spcAft>
              <a:buFont typeface="Arial" panose="020B0604020202020204" pitchFamily="34" charset="0"/>
              <a:buChar char="•"/>
            </a:pPr>
            <a:r>
              <a:rPr lang="en-US" altLang="en-US" sz="2800" b="1" dirty="0" smtClean="0">
                <a:latin typeface="Franklin Gothic Book" pitchFamily="-108" charset="0"/>
                <a:ea typeface="ＭＳ Ｐゴシック" pitchFamily="-108" charset="-128"/>
              </a:rPr>
              <a:t>Acute: </a:t>
            </a:r>
            <a:r>
              <a:rPr lang="en-US" altLang="en-US" sz="2800" dirty="0" smtClean="0">
                <a:latin typeface="Franklin Gothic Book" pitchFamily="-108" charset="0"/>
                <a:ea typeface="ＭＳ Ｐゴシック" pitchFamily="-108" charset="-128"/>
              </a:rPr>
              <a:t>single event, time limited</a:t>
            </a:r>
          </a:p>
          <a:p>
            <a:pPr marL="457200" indent="-457200" fontAlgn="base">
              <a:spcBef>
                <a:spcPct val="0"/>
              </a:spcBef>
              <a:spcAft>
                <a:spcPts val="1200"/>
              </a:spcAft>
              <a:buFont typeface="Arial" panose="020B0604020202020204" pitchFamily="34" charset="0"/>
              <a:buChar char="•"/>
            </a:pPr>
            <a:r>
              <a:rPr lang="en-US" altLang="en-US" sz="2800" b="1" dirty="0" smtClean="0">
                <a:latin typeface="Franklin Gothic Book" pitchFamily="-108" charset="0"/>
                <a:ea typeface="ＭＳ Ｐゴシック" pitchFamily="-108" charset="-128"/>
              </a:rPr>
              <a:t>Chronic: </a:t>
            </a:r>
            <a:r>
              <a:rPr lang="en-US" altLang="en-US" sz="2800" dirty="0" smtClean="0">
                <a:latin typeface="Franklin Gothic Book" pitchFamily="-108" charset="0"/>
                <a:ea typeface="ＭＳ Ｐゴシック" pitchFamily="-108" charset="-128"/>
              </a:rPr>
              <a:t>multiple events (may be multiple types or same type over time); cumulative effect</a:t>
            </a:r>
          </a:p>
          <a:p>
            <a:pPr marL="457200" indent="-457200" fontAlgn="base">
              <a:spcBef>
                <a:spcPct val="0"/>
              </a:spcBef>
              <a:spcAft>
                <a:spcPts val="1200"/>
              </a:spcAft>
              <a:buFont typeface="Arial" panose="020B0604020202020204" pitchFamily="34" charset="0"/>
              <a:buChar char="•"/>
            </a:pPr>
            <a:r>
              <a:rPr lang="en-US" altLang="en-US" sz="2800" b="1" dirty="0" smtClean="0">
                <a:latin typeface="Franklin Gothic Book" pitchFamily="-108" charset="0"/>
                <a:ea typeface="ＭＳ Ｐゴシック" pitchFamily="-108" charset="-128"/>
              </a:rPr>
              <a:t>Complex: </a:t>
            </a:r>
            <a:r>
              <a:rPr lang="en-US" altLang="en-US" sz="2800" dirty="0" smtClean="0">
                <a:latin typeface="Franklin Gothic Book" pitchFamily="-108" charset="0"/>
                <a:ea typeface="ＭＳ Ｐゴシック" pitchFamily="-108" charset="-128"/>
              </a:rPr>
              <a:t>ongoing interpersonal trauma from a very young age; the people who should protect the child do not for some reason, impairing the development of appropriate attachment; this causes impaired ability to self-regulate which results in persistent negative effect on the child’s development and functioning</a:t>
            </a:r>
          </a:p>
        </p:txBody>
      </p:sp>
    </p:spTree>
    <p:extLst>
      <p:ext uri="{BB962C8B-B14F-4D97-AF65-F5344CB8AC3E}">
        <p14:creationId xmlns:p14="http://schemas.microsoft.com/office/powerpoint/2010/main" val="211058513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26625"/>
                                        </p:tgtEl>
                                        <p:attrNameLst>
                                          <p:attrName>style.visibility</p:attrName>
                                        </p:attrNameLst>
                                      </p:cBhvr>
                                      <p:to>
                                        <p:strVal val="visible"/>
                                      </p:to>
                                    </p:set>
                                    <p:anim calcmode="lin" valueType="num">
                                      <p:cBhvr>
                                        <p:cTn id="7" dur="2000" fill="hold"/>
                                        <p:tgtEl>
                                          <p:spTgt spid="26625"/>
                                        </p:tgtEl>
                                        <p:attrNameLst>
                                          <p:attrName>ppt_x</p:attrName>
                                        </p:attrNameLst>
                                      </p:cBhvr>
                                      <p:tavLst>
                                        <p:tav tm="0">
                                          <p:val>
                                            <p:strVal val="#ppt_x-.2"/>
                                          </p:val>
                                        </p:tav>
                                        <p:tav tm="100000">
                                          <p:val>
                                            <p:strVal val="#ppt_x"/>
                                          </p:val>
                                        </p:tav>
                                      </p:tavLst>
                                    </p:anim>
                                    <p:anim calcmode="lin" valueType="num">
                                      <p:cBhvr>
                                        <p:cTn id="8" dur="2000" fill="hold"/>
                                        <p:tgtEl>
                                          <p:spTgt spid="26625"/>
                                        </p:tgtEl>
                                        <p:attrNameLst>
                                          <p:attrName>ppt_y</p:attrName>
                                        </p:attrNameLst>
                                      </p:cBhvr>
                                      <p:tavLst>
                                        <p:tav tm="0">
                                          <p:val>
                                            <p:strVal val="#ppt_y"/>
                                          </p:val>
                                        </p:tav>
                                        <p:tav tm="100000">
                                          <p:val>
                                            <p:strVal val="#ppt_y"/>
                                          </p:val>
                                        </p:tav>
                                      </p:tavLst>
                                    </p:anim>
                                    <p:animEffect transition="in" filter="wipe(right)" prLst="gradientSize: 0.1">
                                      <p:cBhvr>
                                        <p:cTn id="9" dur="2000"/>
                                        <p:tgtEl>
                                          <p:spTgt spid="26625"/>
                                        </p:tgtEl>
                                      </p:cBhvr>
                                    </p:animEffect>
                                  </p:childTnLst>
                                </p:cTn>
                              </p:par>
                            </p:childTnLst>
                          </p:cTn>
                        </p:par>
                        <p:par>
                          <p:cTn id="10" fill="hold" nodeType="afterGroup">
                            <p:stCondLst>
                              <p:cond delay="2000"/>
                            </p:stCondLst>
                            <p:childTnLst>
                              <p:par>
                                <p:cTn id="11" presetID="29" presetClass="entr" presetSubtype="0" fill="hold" grpId="0" nodeType="afterEffect">
                                  <p:stCondLst>
                                    <p:cond delay="2000"/>
                                  </p:stCondLst>
                                  <p:childTnLst>
                                    <p:set>
                                      <p:cBhvr>
                                        <p:cTn id="12" dur="1" fill="hold">
                                          <p:stCondLst>
                                            <p:cond delay="0"/>
                                          </p:stCondLst>
                                        </p:cTn>
                                        <p:tgtEl>
                                          <p:spTgt spid="5"/>
                                        </p:tgtEl>
                                        <p:attrNameLst>
                                          <p:attrName>style.visibility</p:attrName>
                                        </p:attrNameLst>
                                      </p:cBhvr>
                                      <p:to>
                                        <p:strVal val="visible"/>
                                      </p:to>
                                    </p:set>
                                    <p:anim calcmode="lin" valueType="num">
                                      <p:cBhvr>
                                        <p:cTn id="13" dur="2000" fill="hold"/>
                                        <p:tgtEl>
                                          <p:spTgt spid="5"/>
                                        </p:tgtEl>
                                        <p:attrNameLst>
                                          <p:attrName>ppt_x</p:attrName>
                                        </p:attrNameLst>
                                      </p:cBhvr>
                                      <p:tavLst>
                                        <p:tav tm="0">
                                          <p:val>
                                            <p:strVal val="#ppt_x-.2"/>
                                          </p:val>
                                        </p:tav>
                                        <p:tav tm="100000">
                                          <p:val>
                                            <p:strVal val="#ppt_x"/>
                                          </p:val>
                                        </p:tav>
                                      </p:tavLst>
                                    </p:anim>
                                    <p:anim calcmode="lin" valueType="num">
                                      <p:cBhvr>
                                        <p:cTn id="14" dur="2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15"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5" grpId="0" animBg="1"/>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bwMode="auto">
          <a:xfrm>
            <a:off x="762000" y="228600"/>
            <a:ext cx="7741920" cy="1143000"/>
          </a:xfrm>
          <a:ln>
            <a:miter lim="800000"/>
            <a:headEnd/>
            <a:tailEnd/>
          </a:ln>
        </p:spPr>
        <p:txBody>
          <a:bodyPr vert="horz" wrap="square" lIns="86493" tIns="43247" rIns="86493" bIns="43247" numCol="1" anchor="t" anchorCtr="0" compatLnSpc="1">
            <a:prstTxWarp prst="textNoShape">
              <a:avLst/>
            </a:prstTxWarp>
            <a:normAutofit/>
          </a:bodyPr>
          <a:lstStyle/>
          <a:p>
            <a:pPr algn="ctr" eaLnBrk="1" hangingPunct="1"/>
            <a:r>
              <a:rPr lang="en-US" sz="4800" dirty="0" smtClean="0">
                <a:latin typeface="Franklin Gothic Book" pitchFamily="34" charset="0"/>
              </a:rPr>
              <a:t>How Common is Trauma? </a:t>
            </a:r>
            <a:endParaRPr lang="en-US" sz="4800" dirty="0" smtClean="0">
              <a:effectLst>
                <a:outerShdw blurRad="38100" dist="38100" dir="2700000" algn="tl">
                  <a:srgbClr val="000000">
                    <a:alpha val="43137"/>
                  </a:srgbClr>
                </a:outerShdw>
              </a:effectLst>
              <a:latin typeface="Franklin Gothic Book" pitchFamily="34" charset="0"/>
            </a:endParaRPr>
          </a:p>
        </p:txBody>
      </p:sp>
      <p:sp>
        <p:nvSpPr>
          <p:cNvPr id="5" name="TextBox 4"/>
          <p:cNvSpPr txBox="1"/>
          <p:nvPr/>
        </p:nvSpPr>
        <p:spPr>
          <a:xfrm>
            <a:off x="359664" y="1144488"/>
            <a:ext cx="8403336" cy="5262979"/>
          </a:xfrm>
          <a:prstGeom prst="rect">
            <a:avLst/>
          </a:prstGeom>
          <a:noFill/>
        </p:spPr>
        <p:txBody>
          <a:bodyPr wrap="square" anchor="ctr">
            <a:spAutoFit/>
          </a:bodyPr>
          <a:lstStyle>
            <a:lvl1pPr marL="166688" indent="-166688">
              <a:defRPr>
                <a:solidFill>
                  <a:schemeClr val="tx1"/>
                </a:solidFill>
                <a:latin typeface="Arial" pitchFamily="34" charset="0"/>
                <a:ea typeface="ＭＳ Ｐゴシック" pitchFamily="34" charset="-128"/>
              </a:defRPr>
            </a:lvl1pPr>
            <a:lvl2pPr marL="37931725" indent="-37474525">
              <a:defRPr>
                <a:solidFill>
                  <a:schemeClr val="tx1"/>
                </a:solidFill>
                <a:latin typeface="Arial" pitchFamily="34" charset="0"/>
                <a:ea typeface="ＭＳ Ｐゴシック" pitchFamily="34" charset="-128"/>
              </a:defRPr>
            </a:lvl2pPr>
            <a:lvl3pPr>
              <a:defRPr>
                <a:solidFill>
                  <a:schemeClr val="tx1"/>
                </a:solidFill>
                <a:latin typeface="Arial" pitchFamily="34" charset="0"/>
                <a:ea typeface="ＭＳ Ｐゴシック" pitchFamily="34" charset="-128"/>
              </a:defRPr>
            </a:lvl3pPr>
            <a:lvl4pPr>
              <a:defRPr>
                <a:solidFill>
                  <a:schemeClr val="tx1"/>
                </a:solidFill>
                <a:latin typeface="Arial" pitchFamily="34" charset="0"/>
                <a:ea typeface="ＭＳ Ｐゴシック" pitchFamily="34" charset="-128"/>
              </a:defRPr>
            </a:lvl4pPr>
            <a:lvl5pPr>
              <a:defRPr>
                <a:solidFill>
                  <a:schemeClr val="tx1"/>
                </a:solidFill>
                <a:latin typeface="Arial" pitchFamily="34" charset="0"/>
                <a:ea typeface="ＭＳ Ｐゴシック" pitchFamily="34" charset="-128"/>
              </a:defRPr>
            </a:lvl5pPr>
            <a:lvl6pPr marL="457200" fontAlgn="base">
              <a:spcBef>
                <a:spcPct val="0"/>
              </a:spcBef>
              <a:spcAft>
                <a:spcPct val="0"/>
              </a:spcAft>
              <a:defRPr>
                <a:solidFill>
                  <a:schemeClr val="tx1"/>
                </a:solidFill>
                <a:latin typeface="Arial" pitchFamily="34" charset="0"/>
                <a:ea typeface="ＭＳ Ｐゴシック" pitchFamily="34" charset="-128"/>
              </a:defRPr>
            </a:lvl6pPr>
            <a:lvl7pPr marL="914400" fontAlgn="base">
              <a:spcBef>
                <a:spcPct val="0"/>
              </a:spcBef>
              <a:spcAft>
                <a:spcPct val="0"/>
              </a:spcAft>
              <a:defRPr>
                <a:solidFill>
                  <a:schemeClr val="tx1"/>
                </a:solidFill>
                <a:latin typeface="Arial" pitchFamily="34" charset="0"/>
                <a:ea typeface="ＭＳ Ｐゴシック" pitchFamily="34" charset="-128"/>
              </a:defRPr>
            </a:lvl7pPr>
            <a:lvl8pPr marL="1371600" fontAlgn="base">
              <a:spcBef>
                <a:spcPct val="0"/>
              </a:spcBef>
              <a:spcAft>
                <a:spcPct val="0"/>
              </a:spcAft>
              <a:defRPr>
                <a:solidFill>
                  <a:schemeClr val="tx1"/>
                </a:solidFill>
                <a:latin typeface="Arial" pitchFamily="34" charset="0"/>
                <a:ea typeface="ＭＳ Ｐゴシック" pitchFamily="34" charset="-128"/>
              </a:defRPr>
            </a:lvl8pPr>
            <a:lvl9pPr marL="1828800" fontAlgn="base">
              <a:spcBef>
                <a:spcPct val="0"/>
              </a:spcBef>
              <a:spcAft>
                <a:spcPct val="0"/>
              </a:spcAft>
              <a:defRPr>
                <a:solidFill>
                  <a:schemeClr val="tx1"/>
                </a:solidFill>
                <a:latin typeface="Arial" pitchFamily="34" charset="0"/>
                <a:ea typeface="ＭＳ Ｐゴシック" pitchFamily="34" charset="-128"/>
              </a:defRPr>
            </a:lvl9pPr>
          </a:lstStyle>
          <a:p>
            <a:pPr marL="342900" indent="-342900" fontAlgn="base">
              <a:spcBef>
                <a:spcPts val="1200"/>
              </a:spcBef>
              <a:spcAft>
                <a:spcPct val="0"/>
              </a:spcAft>
              <a:buFont typeface="Arial" panose="020B0604020202020204" pitchFamily="34" charset="0"/>
              <a:buChar char="•"/>
            </a:pPr>
            <a:r>
              <a:rPr lang="en-US" sz="2000" dirty="0"/>
              <a:t>In </a:t>
            </a:r>
            <a:r>
              <a:rPr lang="en-US" sz="2000" dirty="0" smtClean="0"/>
              <a:t>2016, 20,010 </a:t>
            </a:r>
            <a:r>
              <a:rPr lang="en-US" sz="2000" dirty="0"/>
              <a:t>children were victims of abuse or neglect in Kentucky, a rate of </a:t>
            </a:r>
            <a:r>
              <a:rPr lang="en-US" sz="2000" dirty="0" smtClean="0"/>
              <a:t>19.8 </a:t>
            </a:r>
            <a:r>
              <a:rPr lang="en-US" sz="2000" dirty="0"/>
              <a:t>per 1,000 children, representing a </a:t>
            </a:r>
            <a:r>
              <a:rPr lang="en-US" sz="2000" dirty="0" smtClean="0"/>
              <a:t>5.9% </a:t>
            </a:r>
            <a:r>
              <a:rPr lang="en-US" sz="2000" dirty="0"/>
              <a:t>increase from </a:t>
            </a:r>
            <a:r>
              <a:rPr lang="en-US" sz="2000" dirty="0" smtClean="0"/>
              <a:t>2015. This placed Kentucky second highest in the nation for 2016. </a:t>
            </a:r>
          </a:p>
          <a:p>
            <a:pPr marL="342900" indent="-342900" fontAlgn="base">
              <a:spcBef>
                <a:spcPts val="1200"/>
              </a:spcBef>
              <a:spcAft>
                <a:spcPct val="0"/>
              </a:spcAft>
              <a:buFont typeface="Arial" panose="020B0604020202020204" pitchFamily="34" charset="0"/>
              <a:buChar char="•"/>
            </a:pPr>
            <a:r>
              <a:rPr lang="en-US" sz="2000" dirty="0" smtClean="0"/>
              <a:t>Of </a:t>
            </a:r>
            <a:r>
              <a:rPr lang="en-US" sz="2000" dirty="0"/>
              <a:t>these children, </a:t>
            </a:r>
            <a:r>
              <a:rPr lang="en-US" sz="2000" dirty="0" smtClean="0"/>
              <a:t>93.4% </a:t>
            </a:r>
            <a:r>
              <a:rPr lang="en-US" sz="2000" dirty="0"/>
              <a:t>were neglected, </a:t>
            </a:r>
            <a:r>
              <a:rPr lang="en-US" sz="2000" dirty="0" smtClean="0"/>
              <a:t>7.8% </a:t>
            </a:r>
            <a:r>
              <a:rPr lang="en-US" sz="2000" dirty="0"/>
              <a:t>were physically abused, and </a:t>
            </a:r>
            <a:r>
              <a:rPr lang="en-US" sz="2000" dirty="0" smtClean="0"/>
              <a:t>3.9% </a:t>
            </a:r>
            <a:r>
              <a:rPr lang="en-US" sz="2000" dirty="0"/>
              <a:t>were sexually abused. </a:t>
            </a:r>
            <a:endParaRPr lang="en-US" sz="2000" dirty="0" smtClean="0"/>
          </a:p>
          <a:p>
            <a:pPr marL="342900" indent="-342900" fontAlgn="base">
              <a:spcBef>
                <a:spcPts val="1200"/>
              </a:spcBef>
              <a:spcAft>
                <a:spcPct val="0"/>
              </a:spcAft>
              <a:buFont typeface="Arial" panose="020B0604020202020204" pitchFamily="34" charset="0"/>
              <a:buChar char="•"/>
            </a:pPr>
            <a:r>
              <a:rPr lang="en-US" sz="2000" dirty="0" smtClean="0"/>
              <a:t>In </a:t>
            </a:r>
            <a:r>
              <a:rPr lang="en-US" sz="2000" dirty="0"/>
              <a:t>2016, approximately 55,381 grandparents in Kentucky had the primary responsibility of caring for their grandchildren. </a:t>
            </a:r>
          </a:p>
          <a:p>
            <a:pPr marL="342900" indent="-342900" fontAlgn="base">
              <a:spcBef>
                <a:spcPts val="1200"/>
              </a:spcBef>
              <a:spcAft>
                <a:spcPct val="0"/>
              </a:spcAft>
              <a:buFont typeface="Arial" panose="020B0604020202020204" pitchFamily="34" charset="0"/>
              <a:buChar char="•"/>
            </a:pPr>
            <a:r>
              <a:rPr lang="en-US" sz="2000" dirty="0" smtClean="0"/>
              <a:t>In 2016 there were 102,990 referral for child maltreatment; 51,879 were referred for investigation.</a:t>
            </a:r>
          </a:p>
          <a:p>
            <a:pPr marL="342900" indent="-342900" fontAlgn="base">
              <a:spcBef>
                <a:spcPts val="1200"/>
              </a:spcBef>
              <a:spcAft>
                <a:spcPct val="0"/>
              </a:spcAft>
              <a:buFont typeface="Arial" panose="020B0604020202020204" pitchFamily="34" charset="0"/>
              <a:buChar char="•"/>
            </a:pPr>
            <a:r>
              <a:rPr lang="en-US" sz="2000" dirty="0" smtClean="0"/>
              <a:t>In 2016, </a:t>
            </a:r>
            <a:r>
              <a:rPr lang="en-US" sz="2000" dirty="0"/>
              <a:t>7,812 children in Kentucky lived apart from their families in </a:t>
            </a:r>
            <a:r>
              <a:rPr lang="en-US" sz="2000" dirty="0" smtClean="0"/>
              <a:t>out-of-home care.  By 2018 that number was nearly 10,000 (9,891)*.</a:t>
            </a:r>
          </a:p>
          <a:p>
            <a:pPr marL="0" indent="0" algn="r" fontAlgn="base">
              <a:spcBef>
                <a:spcPts val="1200"/>
              </a:spcBef>
              <a:spcAft>
                <a:spcPct val="0"/>
              </a:spcAft>
            </a:pPr>
            <a:r>
              <a:rPr lang="en-US" altLang="ja-JP" sz="1400" i="1" dirty="0" smtClean="0">
                <a:latin typeface="Franklin Gothic Book" pitchFamily="-108" charset="0"/>
                <a:ea typeface="ＭＳ Ｐゴシック" pitchFamily="-108" charset="-128"/>
              </a:rPr>
              <a:t>Child Welfare League of America, data from the US Department of Health and Human Services, 2018, available at: </a:t>
            </a:r>
            <a:r>
              <a:rPr lang="en-US" altLang="ja-JP" sz="1400" i="1" dirty="0" smtClean="0">
                <a:latin typeface="Franklin Gothic Book" pitchFamily="-108" charset="0"/>
                <a:ea typeface="ＭＳ Ｐゴシック" pitchFamily="-108" charset="-128"/>
                <a:hlinkClick r:id="rId3"/>
              </a:rPr>
              <a:t>https</a:t>
            </a:r>
            <a:r>
              <a:rPr lang="en-US" altLang="ja-JP" sz="1400" i="1" dirty="0">
                <a:latin typeface="Franklin Gothic Book" pitchFamily="-108" charset="0"/>
                <a:ea typeface="ＭＳ Ｐゴシック" pitchFamily="-108" charset="-128"/>
                <a:hlinkClick r:id="rId3"/>
              </a:rPr>
              <a:t>://</a:t>
            </a:r>
            <a:r>
              <a:rPr lang="en-US" altLang="ja-JP" sz="1400" i="1" dirty="0" smtClean="0">
                <a:latin typeface="Franklin Gothic Book" pitchFamily="-108" charset="0"/>
                <a:ea typeface="ＭＳ Ｐゴシック" pitchFamily="-108" charset="-128"/>
                <a:hlinkClick r:id="rId3"/>
              </a:rPr>
              <a:t>www.cwla.org/wp-content/uploads/2018/04/Kentucky.pdf</a:t>
            </a:r>
            <a:endParaRPr lang="en-US" altLang="ja-JP" sz="1400" i="1" dirty="0" smtClean="0">
              <a:latin typeface="Franklin Gothic Book" pitchFamily="-108" charset="0"/>
              <a:ea typeface="ＭＳ Ｐゴシック" pitchFamily="-108" charset="-128"/>
            </a:endParaRPr>
          </a:p>
          <a:p>
            <a:pPr marL="0" indent="0" algn="r" fontAlgn="base">
              <a:spcBef>
                <a:spcPts val="1200"/>
              </a:spcBef>
              <a:spcAft>
                <a:spcPct val="0"/>
              </a:spcAft>
            </a:pPr>
            <a:r>
              <a:rPr lang="en-US" altLang="ja-JP" sz="1400" i="1" dirty="0" smtClean="0">
                <a:latin typeface="Franklin Gothic Book" pitchFamily="-108" charset="0"/>
                <a:ea typeface="ＭＳ Ｐゴシック" pitchFamily="-108" charset="-128"/>
              </a:rPr>
              <a:t>*from Statewide Foster Care FACTS, 2018</a:t>
            </a:r>
            <a:r>
              <a:rPr lang="en-US" altLang="ja-JP" sz="1400" i="1" dirty="0">
                <a:latin typeface="Franklin Gothic Book" pitchFamily="-108" charset="0"/>
                <a:ea typeface="ＭＳ Ｐゴシック" pitchFamily="-108" charset="-128"/>
              </a:rPr>
              <a:t>, available at: </a:t>
            </a:r>
            <a:r>
              <a:rPr lang="en-US" altLang="ja-JP" sz="1400" i="1" dirty="0">
                <a:latin typeface="Franklin Gothic Book" pitchFamily="-108" charset="0"/>
                <a:ea typeface="ＭＳ Ｐゴシック" pitchFamily="-108" charset="-128"/>
                <a:hlinkClick r:id="rId4"/>
              </a:rPr>
              <a:t>https://</a:t>
            </a:r>
            <a:r>
              <a:rPr lang="en-US" altLang="ja-JP" sz="1400" i="1" dirty="0" smtClean="0">
                <a:latin typeface="Franklin Gothic Book" pitchFamily="-108" charset="0"/>
                <a:ea typeface="ＭＳ Ｐゴシック" pitchFamily="-108" charset="-128"/>
                <a:hlinkClick r:id="rId4"/>
              </a:rPr>
              <a:t>chfs.ky.gov/agencies/dcbs/dpp/Documents/StatewideFosterCareFactsSheetsOctober2018.pdf</a:t>
            </a:r>
            <a:r>
              <a:rPr lang="en-US" altLang="ja-JP" sz="1400" i="1" dirty="0" smtClean="0">
                <a:latin typeface="Franklin Gothic Book" pitchFamily="-108" charset="0"/>
                <a:ea typeface="ＭＳ Ｐゴシック" pitchFamily="-108" charset="-128"/>
              </a:rPr>
              <a:t>   </a:t>
            </a:r>
            <a:endParaRPr lang="en-US" altLang="ja-JP" sz="1400" i="1" dirty="0">
              <a:latin typeface="Franklin Gothic Book" pitchFamily="-108" charset="0"/>
              <a:ea typeface="ＭＳ Ｐゴシック" pitchFamily="-108" charset="-128"/>
            </a:endParaRPr>
          </a:p>
        </p:txBody>
      </p:sp>
    </p:spTree>
    <p:extLst>
      <p:ext uri="{BB962C8B-B14F-4D97-AF65-F5344CB8AC3E}">
        <p14:creationId xmlns:p14="http://schemas.microsoft.com/office/powerpoint/2010/main" val="35750480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26625"/>
                                        </p:tgtEl>
                                        <p:attrNameLst>
                                          <p:attrName>style.visibility</p:attrName>
                                        </p:attrNameLst>
                                      </p:cBhvr>
                                      <p:to>
                                        <p:strVal val="visible"/>
                                      </p:to>
                                    </p:set>
                                    <p:anim calcmode="lin" valueType="num">
                                      <p:cBhvr>
                                        <p:cTn id="7" dur="2000" fill="hold"/>
                                        <p:tgtEl>
                                          <p:spTgt spid="26625"/>
                                        </p:tgtEl>
                                        <p:attrNameLst>
                                          <p:attrName>ppt_x</p:attrName>
                                        </p:attrNameLst>
                                      </p:cBhvr>
                                      <p:tavLst>
                                        <p:tav tm="0">
                                          <p:val>
                                            <p:strVal val="#ppt_x-.2"/>
                                          </p:val>
                                        </p:tav>
                                        <p:tav tm="100000">
                                          <p:val>
                                            <p:strVal val="#ppt_x"/>
                                          </p:val>
                                        </p:tav>
                                      </p:tavLst>
                                    </p:anim>
                                    <p:anim calcmode="lin" valueType="num">
                                      <p:cBhvr>
                                        <p:cTn id="8" dur="2000" fill="hold"/>
                                        <p:tgtEl>
                                          <p:spTgt spid="26625"/>
                                        </p:tgtEl>
                                        <p:attrNameLst>
                                          <p:attrName>ppt_y</p:attrName>
                                        </p:attrNameLst>
                                      </p:cBhvr>
                                      <p:tavLst>
                                        <p:tav tm="0">
                                          <p:val>
                                            <p:strVal val="#ppt_y"/>
                                          </p:val>
                                        </p:tav>
                                        <p:tav tm="100000">
                                          <p:val>
                                            <p:strVal val="#ppt_y"/>
                                          </p:val>
                                        </p:tav>
                                      </p:tavLst>
                                    </p:anim>
                                    <p:animEffect transition="in" filter="wipe(right)" prLst="gradientSize: 0.1">
                                      <p:cBhvr>
                                        <p:cTn id="9" dur="2000"/>
                                        <p:tgtEl>
                                          <p:spTgt spid="26625"/>
                                        </p:tgtEl>
                                      </p:cBhvr>
                                    </p:animEffect>
                                  </p:childTnLst>
                                </p:cTn>
                              </p:par>
                            </p:childTnLst>
                          </p:cTn>
                        </p:par>
                        <p:par>
                          <p:cTn id="10" fill="hold" nodeType="afterGroup">
                            <p:stCondLst>
                              <p:cond delay="2000"/>
                            </p:stCondLst>
                            <p:childTnLst>
                              <p:par>
                                <p:cTn id="11" presetID="29" presetClass="entr" presetSubtype="0" fill="hold" grpId="0" nodeType="afterEffect">
                                  <p:stCondLst>
                                    <p:cond delay="2000"/>
                                  </p:stCondLst>
                                  <p:childTnLst>
                                    <p:set>
                                      <p:cBhvr>
                                        <p:cTn id="12" dur="1" fill="hold">
                                          <p:stCondLst>
                                            <p:cond delay="0"/>
                                          </p:stCondLst>
                                        </p:cTn>
                                        <p:tgtEl>
                                          <p:spTgt spid="5"/>
                                        </p:tgtEl>
                                        <p:attrNameLst>
                                          <p:attrName>style.visibility</p:attrName>
                                        </p:attrNameLst>
                                      </p:cBhvr>
                                      <p:to>
                                        <p:strVal val="visible"/>
                                      </p:to>
                                    </p:set>
                                    <p:anim calcmode="lin" valueType="num">
                                      <p:cBhvr>
                                        <p:cTn id="13" dur="2000" fill="hold"/>
                                        <p:tgtEl>
                                          <p:spTgt spid="5"/>
                                        </p:tgtEl>
                                        <p:attrNameLst>
                                          <p:attrName>ppt_x</p:attrName>
                                        </p:attrNameLst>
                                      </p:cBhvr>
                                      <p:tavLst>
                                        <p:tav tm="0">
                                          <p:val>
                                            <p:strVal val="#ppt_x-.2"/>
                                          </p:val>
                                        </p:tav>
                                        <p:tav tm="100000">
                                          <p:val>
                                            <p:strVal val="#ppt_x"/>
                                          </p:val>
                                        </p:tav>
                                      </p:tavLst>
                                    </p:anim>
                                    <p:anim calcmode="lin" valueType="num">
                                      <p:cBhvr>
                                        <p:cTn id="14" dur="2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15"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5" grpId="0" animBg="1"/>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bwMode="auto">
          <a:xfrm>
            <a:off x="594360" y="304800"/>
            <a:ext cx="8229600" cy="1143000"/>
          </a:xfrm>
          <a:ln>
            <a:miter lim="800000"/>
            <a:headEnd/>
            <a:tailEnd/>
          </a:ln>
        </p:spPr>
        <p:txBody>
          <a:bodyPr vert="horz" wrap="square" lIns="86493" tIns="43247" rIns="86493" bIns="43247" numCol="1" anchor="t" anchorCtr="0" compatLnSpc="1">
            <a:prstTxWarp prst="textNoShape">
              <a:avLst/>
            </a:prstTxWarp>
            <a:normAutofit fontScale="90000"/>
          </a:bodyPr>
          <a:lstStyle/>
          <a:p>
            <a:pPr algn="ctr" eaLnBrk="1" hangingPunct="1"/>
            <a:r>
              <a:rPr lang="en-US" sz="4800" dirty="0" smtClean="0">
                <a:latin typeface="Franklin Gothic Book" pitchFamily="34" charset="0"/>
              </a:rPr>
              <a:t>Areas Which May be </a:t>
            </a:r>
            <a:br>
              <a:rPr lang="en-US" sz="4800" dirty="0" smtClean="0">
                <a:latin typeface="Franklin Gothic Book" pitchFamily="34" charset="0"/>
              </a:rPr>
            </a:br>
            <a:r>
              <a:rPr lang="en-US" sz="4800" dirty="0" smtClean="0">
                <a:latin typeface="Franklin Gothic Book" pitchFamily="34" charset="0"/>
              </a:rPr>
              <a:t>Influenced by Trauma</a:t>
            </a:r>
            <a:endParaRPr lang="en-US" sz="4800" dirty="0" smtClean="0">
              <a:effectLst>
                <a:outerShdw blurRad="38100" dist="38100" dir="2700000" algn="tl">
                  <a:srgbClr val="000000">
                    <a:alpha val="43137"/>
                  </a:srgbClr>
                </a:outerShdw>
              </a:effectLst>
              <a:latin typeface="Franklin Gothic Book" pitchFamily="34" charset="0"/>
            </a:endParaRPr>
          </a:p>
        </p:txBody>
      </p:sp>
      <p:sp>
        <p:nvSpPr>
          <p:cNvPr id="7" name="Content Placeholder 2"/>
          <p:cNvSpPr>
            <a:spLocks noGrp="1"/>
          </p:cNvSpPr>
          <p:nvPr>
            <p:ph sz="half" idx="1"/>
          </p:nvPr>
        </p:nvSpPr>
        <p:spPr>
          <a:xfrm>
            <a:off x="762000" y="1905000"/>
            <a:ext cx="7696200" cy="4343400"/>
          </a:xfrm>
        </p:spPr>
        <p:txBody>
          <a:bodyPr/>
          <a:lstStyle/>
          <a:p>
            <a:pPr>
              <a:spcAft>
                <a:spcPts val="1200"/>
              </a:spcAft>
            </a:pPr>
            <a:r>
              <a:rPr lang="en-US" dirty="0" smtClean="0"/>
              <a:t>Attachment and Relationships</a:t>
            </a:r>
          </a:p>
          <a:p>
            <a:pPr>
              <a:spcAft>
                <a:spcPts val="1200"/>
              </a:spcAft>
            </a:pPr>
            <a:r>
              <a:rPr lang="en-US" dirty="0" smtClean="0"/>
              <a:t>Physical Health</a:t>
            </a:r>
          </a:p>
          <a:p>
            <a:pPr>
              <a:spcAft>
                <a:spcPts val="1200"/>
              </a:spcAft>
            </a:pPr>
            <a:r>
              <a:rPr lang="en-US" dirty="0" smtClean="0"/>
              <a:t>Emotional Regulation</a:t>
            </a:r>
          </a:p>
          <a:p>
            <a:pPr>
              <a:spcAft>
                <a:spcPts val="1200"/>
              </a:spcAft>
            </a:pPr>
            <a:r>
              <a:rPr lang="en-US" dirty="0" smtClean="0"/>
              <a:t>Behavior</a:t>
            </a:r>
          </a:p>
          <a:p>
            <a:pPr>
              <a:spcAft>
                <a:spcPts val="1200"/>
              </a:spcAft>
            </a:pPr>
            <a:r>
              <a:rPr lang="en-US" dirty="0" smtClean="0"/>
              <a:t>Cognitions</a:t>
            </a:r>
          </a:p>
          <a:p>
            <a:pPr>
              <a:spcAft>
                <a:spcPts val="1200"/>
              </a:spcAft>
            </a:pPr>
            <a:r>
              <a:rPr lang="en-US" dirty="0" smtClean="0"/>
              <a:t>Self-Concept and Future Orientation</a:t>
            </a:r>
            <a:r>
              <a:rPr lang="en-US" sz="1600" dirty="0">
                <a:solidFill>
                  <a:srgbClr val="FFFFFF"/>
                </a:solidFill>
              </a:rPr>
              <a:t> </a:t>
            </a:r>
            <a:endParaRPr lang="en-US" sz="1600" dirty="0" smtClean="0">
              <a:solidFill>
                <a:srgbClr val="FFFFFF"/>
              </a:solidFill>
            </a:endParaRPr>
          </a:p>
        </p:txBody>
      </p:sp>
    </p:spTree>
    <p:extLst>
      <p:ext uri="{BB962C8B-B14F-4D97-AF65-F5344CB8AC3E}">
        <p14:creationId xmlns:p14="http://schemas.microsoft.com/office/powerpoint/2010/main" val="185489402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26625"/>
                                        </p:tgtEl>
                                        <p:attrNameLst>
                                          <p:attrName>style.visibility</p:attrName>
                                        </p:attrNameLst>
                                      </p:cBhvr>
                                      <p:to>
                                        <p:strVal val="visible"/>
                                      </p:to>
                                    </p:set>
                                    <p:anim calcmode="lin" valueType="num">
                                      <p:cBhvr>
                                        <p:cTn id="7" dur="2000" fill="hold"/>
                                        <p:tgtEl>
                                          <p:spTgt spid="26625"/>
                                        </p:tgtEl>
                                        <p:attrNameLst>
                                          <p:attrName>ppt_x</p:attrName>
                                        </p:attrNameLst>
                                      </p:cBhvr>
                                      <p:tavLst>
                                        <p:tav tm="0">
                                          <p:val>
                                            <p:strVal val="#ppt_x-.2"/>
                                          </p:val>
                                        </p:tav>
                                        <p:tav tm="100000">
                                          <p:val>
                                            <p:strVal val="#ppt_x"/>
                                          </p:val>
                                        </p:tav>
                                      </p:tavLst>
                                    </p:anim>
                                    <p:anim calcmode="lin" valueType="num">
                                      <p:cBhvr>
                                        <p:cTn id="8" dur="2000" fill="hold"/>
                                        <p:tgtEl>
                                          <p:spTgt spid="26625"/>
                                        </p:tgtEl>
                                        <p:attrNameLst>
                                          <p:attrName>ppt_y</p:attrName>
                                        </p:attrNameLst>
                                      </p:cBhvr>
                                      <p:tavLst>
                                        <p:tav tm="0">
                                          <p:val>
                                            <p:strVal val="#ppt_y"/>
                                          </p:val>
                                        </p:tav>
                                        <p:tav tm="100000">
                                          <p:val>
                                            <p:strVal val="#ppt_y"/>
                                          </p:val>
                                        </p:tav>
                                      </p:tavLst>
                                    </p:anim>
                                    <p:animEffect transition="in" filter="wipe(right)" prLst="gradientSize: 0.1">
                                      <p:cBhvr>
                                        <p:cTn id="9" dur="2000"/>
                                        <p:tgtEl>
                                          <p:spTgt spid="266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bwMode="auto">
          <a:xfrm>
            <a:off x="594360" y="304800"/>
            <a:ext cx="8229600" cy="1143000"/>
          </a:xfrm>
          <a:ln>
            <a:miter lim="800000"/>
            <a:headEnd/>
            <a:tailEnd/>
          </a:ln>
        </p:spPr>
        <p:txBody>
          <a:bodyPr vert="horz" wrap="square" lIns="86493" tIns="43247" rIns="86493" bIns="43247" numCol="1" anchor="t" anchorCtr="0" compatLnSpc="1">
            <a:prstTxWarp prst="textNoShape">
              <a:avLst/>
            </a:prstTxWarp>
            <a:normAutofit/>
          </a:bodyPr>
          <a:lstStyle/>
          <a:p>
            <a:pPr algn="ctr" eaLnBrk="1" hangingPunct="1"/>
            <a:r>
              <a:rPr lang="en-US" sz="4800" dirty="0" smtClean="0">
                <a:latin typeface="Franklin Gothic Book" pitchFamily="34" charset="0"/>
              </a:rPr>
              <a:t>Effects of Trauma</a:t>
            </a:r>
            <a:endParaRPr lang="en-US" sz="4800" dirty="0" smtClean="0">
              <a:effectLst>
                <a:outerShdw blurRad="38100" dist="38100" dir="2700000" algn="tl">
                  <a:srgbClr val="000000">
                    <a:alpha val="43137"/>
                  </a:srgbClr>
                </a:outerShdw>
              </a:effectLst>
              <a:latin typeface="Franklin Gothic Book" pitchFamily="34" charset="0"/>
            </a:endParaRPr>
          </a:p>
        </p:txBody>
      </p:sp>
      <p:sp>
        <p:nvSpPr>
          <p:cNvPr id="5" name="Rectangle 3"/>
          <p:cNvSpPr txBox="1">
            <a:spLocks noChangeArrowheads="1"/>
          </p:cNvSpPr>
          <p:nvPr/>
        </p:nvSpPr>
        <p:spPr>
          <a:xfrm>
            <a:off x="335280" y="1676400"/>
            <a:ext cx="8458200" cy="41910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2100"/>
              </a:spcAft>
              <a:defRPr/>
            </a:pPr>
            <a:r>
              <a:rPr lang="en-US" dirty="0" smtClean="0"/>
              <a:t>Trauma-exposed children may exhibit a range of responses:</a:t>
            </a:r>
          </a:p>
          <a:p>
            <a:pPr lvl="1">
              <a:spcBef>
                <a:spcPts val="0"/>
              </a:spcBef>
              <a:spcAft>
                <a:spcPts val="2100"/>
              </a:spcAft>
              <a:defRPr/>
            </a:pPr>
            <a:r>
              <a:rPr lang="en-US" b="1" i="1" dirty="0" smtClean="0"/>
              <a:t>Over-controlled behavior</a:t>
            </a:r>
            <a:r>
              <a:rPr lang="en-US" i="1" dirty="0" smtClean="0"/>
              <a:t> </a:t>
            </a:r>
            <a:r>
              <a:rPr lang="en-US" dirty="0" smtClean="0"/>
              <a:t>as a result of conscious or unconscious attempts to counteract feelings of helplessness and impotence  </a:t>
            </a:r>
            <a:r>
              <a:rPr lang="en-US" b="1" dirty="0" smtClean="0"/>
              <a:t>OR  </a:t>
            </a:r>
            <a:r>
              <a:rPr lang="en-US" b="1" i="1" dirty="0" smtClean="0"/>
              <a:t>Under-controlled behavior</a:t>
            </a:r>
            <a:r>
              <a:rPr lang="en-US" i="1" dirty="0" smtClean="0"/>
              <a:t> </a:t>
            </a:r>
            <a:r>
              <a:rPr lang="en-US" dirty="0" smtClean="0"/>
              <a:t>due to cognitive delays or deficits in planning, organizing, delaying gratification, and exerting control over behavior</a:t>
            </a:r>
          </a:p>
          <a:p>
            <a:pPr lvl="1">
              <a:spcBef>
                <a:spcPts val="0"/>
              </a:spcBef>
              <a:spcAft>
                <a:spcPts val="2100"/>
              </a:spcAft>
              <a:defRPr/>
            </a:pPr>
            <a:r>
              <a:rPr lang="en-US" b="1" dirty="0" smtClean="0"/>
              <a:t>Withdrawal and depression </a:t>
            </a:r>
            <a:r>
              <a:rPr lang="en-US" b="1" i="1" dirty="0" smtClean="0"/>
              <a:t>OR </a:t>
            </a:r>
            <a:r>
              <a:rPr lang="en-US" b="1" dirty="0" smtClean="0"/>
              <a:t>acting out and aggression</a:t>
            </a:r>
          </a:p>
          <a:p>
            <a:pPr lvl="1">
              <a:spcBef>
                <a:spcPts val="0"/>
              </a:spcBef>
              <a:spcAft>
                <a:spcPts val="2100"/>
              </a:spcAft>
              <a:defRPr/>
            </a:pPr>
            <a:r>
              <a:rPr lang="en-US" b="1" dirty="0" smtClean="0"/>
              <a:t>Anxiety </a:t>
            </a:r>
            <a:r>
              <a:rPr lang="en-US" b="1" i="1" dirty="0" smtClean="0"/>
              <a:t>OR </a:t>
            </a:r>
            <a:r>
              <a:rPr lang="en-US" b="1" dirty="0" smtClean="0"/>
              <a:t>risk-taking</a:t>
            </a:r>
            <a:endParaRPr lang="en-US" b="1" dirty="0"/>
          </a:p>
        </p:txBody>
      </p:sp>
    </p:spTree>
    <p:extLst>
      <p:ext uri="{BB962C8B-B14F-4D97-AF65-F5344CB8AC3E}">
        <p14:creationId xmlns:p14="http://schemas.microsoft.com/office/powerpoint/2010/main" val="213515420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26625"/>
                                        </p:tgtEl>
                                        <p:attrNameLst>
                                          <p:attrName>style.visibility</p:attrName>
                                        </p:attrNameLst>
                                      </p:cBhvr>
                                      <p:to>
                                        <p:strVal val="visible"/>
                                      </p:to>
                                    </p:set>
                                    <p:anim calcmode="lin" valueType="num">
                                      <p:cBhvr>
                                        <p:cTn id="7" dur="2000" fill="hold"/>
                                        <p:tgtEl>
                                          <p:spTgt spid="26625"/>
                                        </p:tgtEl>
                                        <p:attrNameLst>
                                          <p:attrName>ppt_x</p:attrName>
                                        </p:attrNameLst>
                                      </p:cBhvr>
                                      <p:tavLst>
                                        <p:tav tm="0">
                                          <p:val>
                                            <p:strVal val="#ppt_x-.2"/>
                                          </p:val>
                                        </p:tav>
                                        <p:tav tm="100000">
                                          <p:val>
                                            <p:strVal val="#ppt_x"/>
                                          </p:val>
                                        </p:tav>
                                      </p:tavLst>
                                    </p:anim>
                                    <p:anim calcmode="lin" valueType="num">
                                      <p:cBhvr>
                                        <p:cTn id="8" dur="2000" fill="hold"/>
                                        <p:tgtEl>
                                          <p:spTgt spid="26625"/>
                                        </p:tgtEl>
                                        <p:attrNameLst>
                                          <p:attrName>ppt_y</p:attrName>
                                        </p:attrNameLst>
                                      </p:cBhvr>
                                      <p:tavLst>
                                        <p:tav tm="0">
                                          <p:val>
                                            <p:strVal val="#ppt_y"/>
                                          </p:val>
                                        </p:tav>
                                        <p:tav tm="100000">
                                          <p:val>
                                            <p:strVal val="#ppt_y"/>
                                          </p:val>
                                        </p:tav>
                                      </p:tavLst>
                                    </p:anim>
                                    <p:animEffect transition="in" filter="wipe(right)" prLst="gradientSize: 0.1">
                                      <p:cBhvr>
                                        <p:cTn id="9" dur="2000"/>
                                        <p:tgtEl>
                                          <p:spTgt spid="266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bwMode="auto">
          <a:xfrm>
            <a:off x="594360" y="304800"/>
            <a:ext cx="8229600" cy="1143000"/>
          </a:xfrm>
          <a:ln>
            <a:miter lim="800000"/>
            <a:headEnd/>
            <a:tailEnd/>
          </a:ln>
        </p:spPr>
        <p:txBody>
          <a:bodyPr vert="horz" wrap="square" lIns="86493" tIns="43247" rIns="86493" bIns="43247" numCol="1" anchor="t" anchorCtr="0" compatLnSpc="1">
            <a:prstTxWarp prst="textNoShape">
              <a:avLst/>
            </a:prstTxWarp>
            <a:normAutofit fontScale="90000"/>
          </a:bodyPr>
          <a:lstStyle/>
          <a:p>
            <a:pPr algn="ctr" eaLnBrk="1" hangingPunct="1"/>
            <a:r>
              <a:rPr lang="en-US" sz="4800" dirty="0" smtClean="0">
                <a:latin typeface="Franklin Gothic Book" pitchFamily="34" charset="0"/>
              </a:rPr>
              <a:t>Common Diagnoses of Children</a:t>
            </a:r>
            <a:endParaRPr lang="en-US" sz="4800" dirty="0" smtClean="0">
              <a:effectLst>
                <a:outerShdw blurRad="38100" dist="38100" dir="2700000" algn="tl">
                  <a:srgbClr val="000000">
                    <a:alpha val="43137"/>
                  </a:srgbClr>
                </a:outerShdw>
              </a:effectLst>
              <a:latin typeface="Franklin Gothic Book" pitchFamily="34" charset="0"/>
            </a:endParaRPr>
          </a:p>
        </p:txBody>
      </p:sp>
      <p:sp>
        <p:nvSpPr>
          <p:cNvPr id="2" name="Content Placeholder 1"/>
          <p:cNvSpPr>
            <a:spLocks noGrp="1"/>
          </p:cNvSpPr>
          <p:nvPr>
            <p:ph idx="1"/>
          </p:nvPr>
        </p:nvSpPr>
        <p:spPr>
          <a:xfrm>
            <a:off x="765810" y="1596231"/>
            <a:ext cx="7311390" cy="4351338"/>
          </a:xfrm>
        </p:spPr>
        <p:txBody>
          <a:bodyPr/>
          <a:lstStyle/>
          <a:p>
            <a:r>
              <a:rPr lang="en-US" dirty="0" smtClean="0"/>
              <a:t>Attention Deficit Hyperactivity Disorder</a:t>
            </a:r>
          </a:p>
          <a:p>
            <a:r>
              <a:rPr lang="en-US" dirty="0" smtClean="0"/>
              <a:t>Oppositional Defiant Disorder</a:t>
            </a:r>
          </a:p>
          <a:p>
            <a:r>
              <a:rPr lang="en-US" dirty="0" smtClean="0"/>
              <a:t>Conduct Disorder</a:t>
            </a:r>
          </a:p>
          <a:p>
            <a:r>
              <a:rPr lang="en-US" dirty="0" smtClean="0"/>
              <a:t>Reactive Attachment Disorder</a:t>
            </a:r>
          </a:p>
          <a:p>
            <a:r>
              <a:rPr lang="en-US" dirty="0" smtClean="0"/>
              <a:t>Bipolar Disorder</a:t>
            </a:r>
          </a:p>
          <a:p>
            <a:r>
              <a:rPr lang="en-US" dirty="0" smtClean="0"/>
              <a:t>Depression</a:t>
            </a:r>
          </a:p>
          <a:p>
            <a:r>
              <a:rPr lang="en-US" dirty="0" smtClean="0"/>
              <a:t>Anxiety</a:t>
            </a:r>
          </a:p>
          <a:p>
            <a:endParaRPr lang="en-US" dirty="0"/>
          </a:p>
        </p:txBody>
      </p:sp>
    </p:spTree>
    <p:extLst>
      <p:ext uri="{BB962C8B-B14F-4D97-AF65-F5344CB8AC3E}">
        <p14:creationId xmlns:p14="http://schemas.microsoft.com/office/powerpoint/2010/main" val="104869146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26625"/>
                                        </p:tgtEl>
                                        <p:attrNameLst>
                                          <p:attrName>style.visibility</p:attrName>
                                        </p:attrNameLst>
                                      </p:cBhvr>
                                      <p:to>
                                        <p:strVal val="visible"/>
                                      </p:to>
                                    </p:set>
                                    <p:anim calcmode="lin" valueType="num">
                                      <p:cBhvr>
                                        <p:cTn id="7" dur="2000" fill="hold"/>
                                        <p:tgtEl>
                                          <p:spTgt spid="26625"/>
                                        </p:tgtEl>
                                        <p:attrNameLst>
                                          <p:attrName>ppt_x</p:attrName>
                                        </p:attrNameLst>
                                      </p:cBhvr>
                                      <p:tavLst>
                                        <p:tav tm="0">
                                          <p:val>
                                            <p:strVal val="#ppt_x-.2"/>
                                          </p:val>
                                        </p:tav>
                                        <p:tav tm="100000">
                                          <p:val>
                                            <p:strVal val="#ppt_x"/>
                                          </p:val>
                                        </p:tav>
                                      </p:tavLst>
                                    </p:anim>
                                    <p:anim calcmode="lin" valueType="num">
                                      <p:cBhvr>
                                        <p:cTn id="8" dur="2000" fill="hold"/>
                                        <p:tgtEl>
                                          <p:spTgt spid="26625"/>
                                        </p:tgtEl>
                                        <p:attrNameLst>
                                          <p:attrName>ppt_y</p:attrName>
                                        </p:attrNameLst>
                                      </p:cBhvr>
                                      <p:tavLst>
                                        <p:tav tm="0">
                                          <p:val>
                                            <p:strVal val="#ppt_y"/>
                                          </p:val>
                                        </p:tav>
                                        <p:tav tm="100000">
                                          <p:val>
                                            <p:strVal val="#ppt_y"/>
                                          </p:val>
                                        </p:tav>
                                      </p:tavLst>
                                    </p:anim>
                                    <p:animEffect transition="in" filter="wipe(right)" prLst="gradientSize: 0.1">
                                      <p:cBhvr>
                                        <p:cTn id="9" dur="2000"/>
                                        <p:tgtEl>
                                          <p:spTgt spid="266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bwMode="auto">
          <a:xfrm>
            <a:off x="762000" y="228600"/>
            <a:ext cx="7741920" cy="1676400"/>
          </a:xfrm>
          <a:ln>
            <a:miter lim="800000"/>
            <a:headEnd/>
            <a:tailEnd/>
          </a:ln>
        </p:spPr>
        <p:txBody>
          <a:bodyPr vert="horz" wrap="square" lIns="86493" tIns="43247" rIns="86493" bIns="43247" numCol="1" anchor="t" anchorCtr="0" compatLnSpc="1">
            <a:prstTxWarp prst="textNoShape">
              <a:avLst/>
            </a:prstTxWarp>
            <a:noAutofit/>
          </a:bodyPr>
          <a:lstStyle/>
          <a:p>
            <a:pPr algn="ctr" eaLnBrk="1" hangingPunct="1"/>
            <a:r>
              <a:rPr lang="en-US" sz="4800" dirty="0" smtClean="0">
                <a:latin typeface="Franklin Gothic Book" pitchFamily="34" charset="0"/>
              </a:rPr>
              <a:t>Trauma Lens</a:t>
            </a:r>
            <a:endParaRPr lang="en-US" sz="4800" dirty="0" smtClean="0">
              <a:effectLst>
                <a:outerShdw blurRad="38100" dist="38100" dir="2700000" algn="tl">
                  <a:srgbClr val="000000">
                    <a:alpha val="43137"/>
                  </a:srgbClr>
                </a:outerShdw>
              </a:effectLst>
              <a:latin typeface="Franklin Gothic Book" pitchFamily="34" charset="0"/>
            </a:endParaRPr>
          </a:p>
        </p:txBody>
      </p:sp>
      <p:sp>
        <p:nvSpPr>
          <p:cNvPr id="5" name="TextBox 4"/>
          <p:cNvSpPr txBox="1"/>
          <p:nvPr/>
        </p:nvSpPr>
        <p:spPr>
          <a:xfrm>
            <a:off x="914400" y="1066800"/>
            <a:ext cx="7589520" cy="5355312"/>
          </a:xfrm>
          <a:prstGeom prst="rect">
            <a:avLst/>
          </a:prstGeom>
          <a:noFill/>
        </p:spPr>
        <p:txBody>
          <a:bodyPr wrap="square" anchor="ctr">
            <a:spAutoFit/>
          </a:bodyPr>
          <a:lstStyle>
            <a:lvl1pPr marL="166688" indent="-166688">
              <a:defRPr>
                <a:solidFill>
                  <a:schemeClr val="tx1"/>
                </a:solidFill>
                <a:latin typeface="Arial" pitchFamily="34" charset="0"/>
                <a:ea typeface="ＭＳ Ｐゴシック" pitchFamily="34" charset="-128"/>
              </a:defRPr>
            </a:lvl1pPr>
            <a:lvl2pPr marL="37931725" indent="-37474525">
              <a:defRPr>
                <a:solidFill>
                  <a:schemeClr val="tx1"/>
                </a:solidFill>
                <a:latin typeface="Arial" pitchFamily="34" charset="0"/>
                <a:ea typeface="ＭＳ Ｐゴシック" pitchFamily="34" charset="-128"/>
              </a:defRPr>
            </a:lvl2pPr>
            <a:lvl3pPr>
              <a:defRPr>
                <a:solidFill>
                  <a:schemeClr val="tx1"/>
                </a:solidFill>
                <a:latin typeface="Arial" pitchFamily="34" charset="0"/>
                <a:ea typeface="ＭＳ Ｐゴシック" pitchFamily="34" charset="-128"/>
              </a:defRPr>
            </a:lvl3pPr>
            <a:lvl4pPr>
              <a:defRPr>
                <a:solidFill>
                  <a:schemeClr val="tx1"/>
                </a:solidFill>
                <a:latin typeface="Arial" pitchFamily="34" charset="0"/>
                <a:ea typeface="ＭＳ Ｐゴシック" pitchFamily="34" charset="-128"/>
              </a:defRPr>
            </a:lvl4pPr>
            <a:lvl5pPr>
              <a:defRPr>
                <a:solidFill>
                  <a:schemeClr val="tx1"/>
                </a:solidFill>
                <a:latin typeface="Arial" pitchFamily="34" charset="0"/>
                <a:ea typeface="ＭＳ Ｐゴシック" pitchFamily="34" charset="-128"/>
              </a:defRPr>
            </a:lvl5pPr>
            <a:lvl6pPr marL="457200" fontAlgn="base">
              <a:spcBef>
                <a:spcPct val="0"/>
              </a:spcBef>
              <a:spcAft>
                <a:spcPct val="0"/>
              </a:spcAft>
              <a:defRPr>
                <a:solidFill>
                  <a:schemeClr val="tx1"/>
                </a:solidFill>
                <a:latin typeface="Arial" pitchFamily="34" charset="0"/>
                <a:ea typeface="ＭＳ Ｐゴシック" pitchFamily="34" charset="-128"/>
              </a:defRPr>
            </a:lvl6pPr>
            <a:lvl7pPr marL="914400" fontAlgn="base">
              <a:spcBef>
                <a:spcPct val="0"/>
              </a:spcBef>
              <a:spcAft>
                <a:spcPct val="0"/>
              </a:spcAft>
              <a:defRPr>
                <a:solidFill>
                  <a:schemeClr val="tx1"/>
                </a:solidFill>
                <a:latin typeface="Arial" pitchFamily="34" charset="0"/>
                <a:ea typeface="ＭＳ Ｐゴシック" pitchFamily="34" charset="-128"/>
              </a:defRPr>
            </a:lvl7pPr>
            <a:lvl8pPr marL="1371600" fontAlgn="base">
              <a:spcBef>
                <a:spcPct val="0"/>
              </a:spcBef>
              <a:spcAft>
                <a:spcPct val="0"/>
              </a:spcAft>
              <a:defRPr>
                <a:solidFill>
                  <a:schemeClr val="tx1"/>
                </a:solidFill>
                <a:latin typeface="Arial" pitchFamily="34" charset="0"/>
                <a:ea typeface="ＭＳ Ｐゴシック" pitchFamily="34" charset="-128"/>
              </a:defRPr>
            </a:lvl8pPr>
            <a:lvl9pPr marL="1828800" fontAlgn="base">
              <a:spcBef>
                <a:spcPct val="0"/>
              </a:spcBef>
              <a:spcAft>
                <a:spcPct val="0"/>
              </a:spcAft>
              <a:defRPr>
                <a:solidFill>
                  <a:schemeClr val="tx1"/>
                </a:solidFill>
                <a:latin typeface="Arial" pitchFamily="34" charset="0"/>
                <a:ea typeface="ＭＳ Ｐゴシック" pitchFamily="34" charset="-128"/>
              </a:defRPr>
            </a:lvl9pPr>
          </a:lstStyle>
          <a:p>
            <a:pPr marL="342900" indent="-342900" fontAlgn="base">
              <a:spcBef>
                <a:spcPts val="1200"/>
              </a:spcBef>
              <a:spcAft>
                <a:spcPct val="0"/>
              </a:spcAft>
              <a:buFont typeface="Arial" panose="020B0604020202020204" pitchFamily="34" charset="0"/>
              <a:buChar char="•"/>
            </a:pPr>
            <a:r>
              <a:rPr lang="en-US" altLang="ja-JP" sz="2400" dirty="0" smtClean="0">
                <a:latin typeface="Franklin Gothic Book" pitchFamily="-108" charset="0"/>
                <a:ea typeface="ＭＳ Ｐゴシック" pitchFamily="-108" charset="-128"/>
              </a:rPr>
              <a:t>Trauma exposure may result in a profound shift in world view: a child may lose trust in the world as a safe place and no longer trust that people will protect them</a:t>
            </a:r>
          </a:p>
          <a:p>
            <a:pPr marL="342900" indent="-342900" fontAlgn="base">
              <a:spcBef>
                <a:spcPts val="1200"/>
              </a:spcBef>
              <a:spcAft>
                <a:spcPct val="0"/>
              </a:spcAft>
              <a:buFont typeface="Arial" panose="020B0604020202020204" pitchFamily="34" charset="0"/>
              <a:buChar char="•"/>
            </a:pPr>
            <a:r>
              <a:rPr lang="en-US" altLang="ja-JP" sz="2400" dirty="0" smtClean="0">
                <a:latin typeface="Franklin Gothic Book" pitchFamily="-108" charset="0"/>
                <a:ea typeface="ＭＳ Ｐゴシック" pitchFamily="-108" charset="-128"/>
              </a:rPr>
              <a:t>This shift can last long after the trauma has passed and impact relationships and situations that are unconnected to the initial trauma</a:t>
            </a:r>
          </a:p>
          <a:p>
            <a:pPr marL="342900" indent="-342900" fontAlgn="base">
              <a:spcBef>
                <a:spcPts val="1200"/>
              </a:spcBef>
              <a:spcAft>
                <a:spcPct val="0"/>
              </a:spcAft>
              <a:buFont typeface="Arial" panose="020B0604020202020204" pitchFamily="34" charset="0"/>
              <a:buChar char="•"/>
            </a:pPr>
            <a:r>
              <a:rPr lang="en-US" altLang="ja-JP" sz="2400" dirty="0" smtClean="0">
                <a:latin typeface="Franklin Gothic Book" pitchFamily="-108" charset="0"/>
                <a:ea typeface="ＭＳ Ｐゴシック" pitchFamily="-108" charset="-128"/>
              </a:rPr>
              <a:t>The Trauma Lens allows us to understand and recognize the role past and present trauma exposure may have in the current behavior and functioning of a student</a:t>
            </a:r>
          </a:p>
          <a:p>
            <a:pPr marL="342900" indent="-342900" fontAlgn="base">
              <a:spcBef>
                <a:spcPts val="1200"/>
              </a:spcBef>
              <a:spcAft>
                <a:spcPct val="0"/>
              </a:spcAft>
              <a:buFont typeface="Arial" panose="020B0604020202020204" pitchFamily="34" charset="0"/>
              <a:buChar char="•"/>
            </a:pPr>
            <a:r>
              <a:rPr lang="en-US" altLang="ja-JP" sz="2400" dirty="0" smtClean="0">
                <a:latin typeface="Franklin Gothic Book" pitchFamily="-108" charset="0"/>
                <a:ea typeface="ＭＳ Ｐゴシック" pitchFamily="-108" charset="-128"/>
              </a:rPr>
              <a:t>The Trauma Lens appreciates that trauma can cause a pervasive shift in the way youth perceive and relate to every aspect of the world</a:t>
            </a:r>
            <a:endParaRPr lang="en-US" altLang="ja-JP" sz="2400" b="1" i="1" dirty="0">
              <a:latin typeface="Franklin Gothic Book" pitchFamily="-108" charset="0"/>
              <a:ea typeface="ＭＳ Ｐゴシック" pitchFamily="-108" charset="-128"/>
            </a:endParaRPr>
          </a:p>
        </p:txBody>
      </p:sp>
    </p:spTree>
    <p:extLst>
      <p:ext uri="{BB962C8B-B14F-4D97-AF65-F5344CB8AC3E}">
        <p14:creationId xmlns:p14="http://schemas.microsoft.com/office/powerpoint/2010/main" val="638896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26625"/>
                                        </p:tgtEl>
                                        <p:attrNameLst>
                                          <p:attrName>style.visibility</p:attrName>
                                        </p:attrNameLst>
                                      </p:cBhvr>
                                      <p:to>
                                        <p:strVal val="visible"/>
                                      </p:to>
                                    </p:set>
                                    <p:anim calcmode="lin" valueType="num">
                                      <p:cBhvr>
                                        <p:cTn id="7" dur="2000" fill="hold"/>
                                        <p:tgtEl>
                                          <p:spTgt spid="26625"/>
                                        </p:tgtEl>
                                        <p:attrNameLst>
                                          <p:attrName>ppt_x</p:attrName>
                                        </p:attrNameLst>
                                      </p:cBhvr>
                                      <p:tavLst>
                                        <p:tav tm="0">
                                          <p:val>
                                            <p:strVal val="#ppt_x-.2"/>
                                          </p:val>
                                        </p:tav>
                                        <p:tav tm="100000">
                                          <p:val>
                                            <p:strVal val="#ppt_x"/>
                                          </p:val>
                                        </p:tav>
                                      </p:tavLst>
                                    </p:anim>
                                    <p:anim calcmode="lin" valueType="num">
                                      <p:cBhvr>
                                        <p:cTn id="8" dur="2000" fill="hold"/>
                                        <p:tgtEl>
                                          <p:spTgt spid="26625"/>
                                        </p:tgtEl>
                                        <p:attrNameLst>
                                          <p:attrName>ppt_y</p:attrName>
                                        </p:attrNameLst>
                                      </p:cBhvr>
                                      <p:tavLst>
                                        <p:tav tm="0">
                                          <p:val>
                                            <p:strVal val="#ppt_y"/>
                                          </p:val>
                                        </p:tav>
                                        <p:tav tm="100000">
                                          <p:val>
                                            <p:strVal val="#ppt_y"/>
                                          </p:val>
                                        </p:tav>
                                      </p:tavLst>
                                    </p:anim>
                                    <p:animEffect transition="in" filter="wipe(right)" prLst="gradientSize: 0.1">
                                      <p:cBhvr>
                                        <p:cTn id="9" dur="2000"/>
                                        <p:tgtEl>
                                          <p:spTgt spid="26625"/>
                                        </p:tgtEl>
                                      </p:cBhvr>
                                    </p:animEffect>
                                  </p:childTnLst>
                                </p:cTn>
                              </p:par>
                            </p:childTnLst>
                          </p:cTn>
                        </p:par>
                        <p:par>
                          <p:cTn id="10" fill="hold" nodeType="afterGroup">
                            <p:stCondLst>
                              <p:cond delay="2000"/>
                            </p:stCondLst>
                            <p:childTnLst>
                              <p:par>
                                <p:cTn id="11" presetID="29" presetClass="entr" presetSubtype="0" fill="hold" grpId="0" nodeType="afterEffect">
                                  <p:stCondLst>
                                    <p:cond delay="2000"/>
                                  </p:stCondLst>
                                  <p:childTnLst>
                                    <p:set>
                                      <p:cBhvr>
                                        <p:cTn id="12" dur="1" fill="hold">
                                          <p:stCondLst>
                                            <p:cond delay="0"/>
                                          </p:stCondLst>
                                        </p:cTn>
                                        <p:tgtEl>
                                          <p:spTgt spid="5"/>
                                        </p:tgtEl>
                                        <p:attrNameLst>
                                          <p:attrName>style.visibility</p:attrName>
                                        </p:attrNameLst>
                                      </p:cBhvr>
                                      <p:to>
                                        <p:strVal val="visible"/>
                                      </p:to>
                                    </p:set>
                                    <p:anim calcmode="lin" valueType="num">
                                      <p:cBhvr>
                                        <p:cTn id="13" dur="2000" fill="hold"/>
                                        <p:tgtEl>
                                          <p:spTgt spid="5"/>
                                        </p:tgtEl>
                                        <p:attrNameLst>
                                          <p:attrName>ppt_x</p:attrName>
                                        </p:attrNameLst>
                                      </p:cBhvr>
                                      <p:tavLst>
                                        <p:tav tm="0">
                                          <p:val>
                                            <p:strVal val="#ppt_x-.2"/>
                                          </p:val>
                                        </p:tav>
                                        <p:tav tm="100000">
                                          <p:val>
                                            <p:strVal val="#ppt_x"/>
                                          </p:val>
                                        </p:tav>
                                      </p:tavLst>
                                    </p:anim>
                                    <p:anim calcmode="lin" valueType="num">
                                      <p:cBhvr>
                                        <p:cTn id="14" dur="2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15"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5" grpId="0" animBg="1"/>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bwMode="auto">
          <a:xfrm>
            <a:off x="762000" y="228600"/>
            <a:ext cx="8229600" cy="1143000"/>
          </a:xfrm>
          <a:ln>
            <a:miter lim="800000"/>
            <a:headEnd/>
            <a:tailEnd/>
          </a:ln>
        </p:spPr>
        <p:txBody>
          <a:bodyPr vert="horz" wrap="square" lIns="86493" tIns="43247" rIns="86493" bIns="43247" numCol="1" anchor="t" anchorCtr="0" compatLnSpc="1">
            <a:prstTxWarp prst="textNoShape">
              <a:avLst/>
            </a:prstTxWarp>
            <a:normAutofit fontScale="90000"/>
          </a:bodyPr>
          <a:lstStyle/>
          <a:p>
            <a:pPr algn="ctr" eaLnBrk="1" hangingPunct="1"/>
            <a:r>
              <a:rPr lang="en-US" sz="4800" dirty="0" smtClean="0">
                <a:latin typeface="Franklin Gothic Book" pitchFamily="34" charset="0"/>
              </a:rPr>
              <a:t>Bringing it Back to School:</a:t>
            </a:r>
            <a:br>
              <a:rPr lang="en-US" sz="4800" dirty="0" smtClean="0">
                <a:latin typeface="Franklin Gothic Book" pitchFamily="34" charset="0"/>
              </a:rPr>
            </a:br>
            <a:r>
              <a:rPr lang="en-US" sz="4800" dirty="0" smtClean="0">
                <a:latin typeface="Franklin Gothic Book" pitchFamily="34" charset="0"/>
              </a:rPr>
              <a:t>Creating Trauma Sensitive Schools</a:t>
            </a:r>
            <a:endParaRPr lang="en-US" sz="4800" dirty="0" smtClean="0">
              <a:effectLst>
                <a:outerShdw blurRad="38100" dist="38100" dir="2700000" algn="tl">
                  <a:srgbClr val="000000">
                    <a:alpha val="43137"/>
                  </a:srgbClr>
                </a:outerShdw>
              </a:effectLst>
              <a:latin typeface="Franklin Gothic Book" pitchFamily="34" charset="0"/>
            </a:endParaRPr>
          </a:p>
        </p:txBody>
      </p:sp>
      <p:sp>
        <p:nvSpPr>
          <p:cNvPr id="5" name="TextBox 4"/>
          <p:cNvSpPr txBox="1"/>
          <p:nvPr/>
        </p:nvSpPr>
        <p:spPr>
          <a:xfrm>
            <a:off x="762000" y="2031831"/>
            <a:ext cx="7772400" cy="4154984"/>
          </a:xfrm>
          <a:prstGeom prst="rect">
            <a:avLst/>
          </a:prstGeom>
          <a:noFill/>
        </p:spPr>
        <p:txBody>
          <a:bodyPr wrap="square" anchor="ctr">
            <a:spAutoFit/>
          </a:bodyPr>
          <a:lstStyle>
            <a:lvl1pPr marL="166688" indent="-166688">
              <a:defRPr>
                <a:solidFill>
                  <a:schemeClr val="tx1"/>
                </a:solidFill>
                <a:latin typeface="Arial" pitchFamily="34" charset="0"/>
                <a:ea typeface="ＭＳ Ｐゴシック" pitchFamily="34" charset="-128"/>
              </a:defRPr>
            </a:lvl1pPr>
            <a:lvl2pPr marL="37931725" indent="-37474525">
              <a:defRPr>
                <a:solidFill>
                  <a:schemeClr val="tx1"/>
                </a:solidFill>
                <a:latin typeface="Arial" pitchFamily="34" charset="0"/>
                <a:ea typeface="ＭＳ Ｐゴシック" pitchFamily="34" charset="-128"/>
              </a:defRPr>
            </a:lvl2pPr>
            <a:lvl3pPr>
              <a:defRPr>
                <a:solidFill>
                  <a:schemeClr val="tx1"/>
                </a:solidFill>
                <a:latin typeface="Arial" pitchFamily="34" charset="0"/>
                <a:ea typeface="ＭＳ Ｐゴシック" pitchFamily="34" charset="-128"/>
              </a:defRPr>
            </a:lvl3pPr>
            <a:lvl4pPr>
              <a:defRPr>
                <a:solidFill>
                  <a:schemeClr val="tx1"/>
                </a:solidFill>
                <a:latin typeface="Arial" pitchFamily="34" charset="0"/>
                <a:ea typeface="ＭＳ Ｐゴシック" pitchFamily="34" charset="-128"/>
              </a:defRPr>
            </a:lvl4pPr>
            <a:lvl5pPr>
              <a:defRPr>
                <a:solidFill>
                  <a:schemeClr val="tx1"/>
                </a:solidFill>
                <a:latin typeface="Arial" pitchFamily="34" charset="0"/>
                <a:ea typeface="ＭＳ Ｐゴシック" pitchFamily="34" charset="-128"/>
              </a:defRPr>
            </a:lvl5pPr>
            <a:lvl6pPr marL="457200" fontAlgn="base">
              <a:spcBef>
                <a:spcPct val="0"/>
              </a:spcBef>
              <a:spcAft>
                <a:spcPct val="0"/>
              </a:spcAft>
              <a:defRPr>
                <a:solidFill>
                  <a:schemeClr val="tx1"/>
                </a:solidFill>
                <a:latin typeface="Arial" pitchFamily="34" charset="0"/>
                <a:ea typeface="ＭＳ Ｐゴシック" pitchFamily="34" charset="-128"/>
              </a:defRPr>
            </a:lvl6pPr>
            <a:lvl7pPr marL="914400" fontAlgn="base">
              <a:spcBef>
                <a:spcPct val="0"/>
              </a:spcBef>
              <a:spcAft>
                <a:spcPct val="0"/>
              </a:spcAft>
              <a:defRPr>
                <a:solidFill>
                  <a:schemeClr val="tx1"/>
                </a:solidFill>
                <a:latin typeface="Arial" pitchFamily="34" charset="0"/>
                <a:ea typeface="ＭＳ Ｐゴシック" pitchFamily="34" charset="-128"/>
              </a:defRPr>
            </a:lvl7pPr>
            <a:lvl8pPr marL="1371600" fontAlgn="base">
              <a:spcBef>
                <a:spcPct val="0"/>
              </a:spcBef>
              <a:spcAft>
                <a:spcPct val="0"/>
              </a:spcAft>
              <a:defRPr>
                <a:solidFill>
                  <a:schemeClr val="tx1"/>
                </a:solidFill>
                <a:latin typeface="Arial" pitchFamily="34" charset="0"/>
                <a:ea typeface="ＭＳ Ｐゴシック" pitchFamily="34" charset="-128"/>
              </a:defRPr>
            </a:lvl8pPr>
            <a:lvl9pPr marL="1828800" fontAlgn="base">
              <a:spcBef>
                <a:spcPct val="0"/>
              </a:spcBef>
              <a:spcAft>
                <a:spcPct val="0"/>
              </a:spcAft>
              <a:defRPr>
                <a:solidFill>
                  <a:schemeClr val="tx1"/>
                </a:solidFill>
                <a:latin typeface="Arial" pitchFamily="34" charset="0"/>
                <a:ea typeface="ＭＳ Ｐゴシック" pitchFamily="34" charset="-128"/>
              </a:defRPr>
            </a:lvl9pPr>
          </a:lstStyle>
          <a:p>
            <a:pPr marL="0" indent="0">
              <a:buNone/>
            </a:pPr>
            <a:r>
              <a:rPr lang="en-US" sz="2400" dirty="0"/>
              <a:t>A </a:t>
            </a:r>
            <a:r>
              <a:rPr lang="en-US" sz="2400" dirty="0" smtClean="0"/>
              <a:t>trauma sensitive school </a:t>
            </a:r>
            <a:r>
              <a:rPr lang="en-US" sz="2400" dirty="0"/>
              <a:t>has a shared understanding among all staff </a:t>
            </a:r>
            <a:r>
              <a:rPr lang="en-US" sz="2400" dirty="0" smtClean="0"/>
              <a:t>that trauma </a:t>
            </a:r>
            <a:r>
              <a:rPr lang="en-US" sz="2400" dirty="0"/>
              <a:t>can impact learning, behavior </a:t>
            </a:r>
            <a:r>
              <a:rPr lang="en-US" sz="2400" dirty="0" smtClean="0"/>
              <a:t>and </a:t>
            </a:r>
            <a:r>
              <a:rPr lang="en-US" sz="2400" dirty="0"/>
              <a:t>relationships at </a:t>
            </a:r>
            <a:r>
              <a:rPr lang="en-US" sz="2400" dirty="0" smtClean="0"/>
              <a:t>school.</a:t>
            </a:r>
          </a:p>
          <a:p>
            <a:pPr marL="0" indent="0">
              <a:buNone/>
            </a:pPr>
            <a:r>
              <a:rPr lang="en-US" sz="2400" dirty="0" smtClean="0"/>
              <a:t> </a:t>
            </a:r>
          </a:p>
          <a:p>
            <a:pPr marL="0" indent="0">
              <a:buNone/>
            </a:pPr>
            <a:r>
              <a:rPr lang="en-US" sz="2400" dirty="0" smtClean="0"/>
              <a:t>Trauma sensitive schools use a trauma responsive approach to </a:t>
            </a:r>
            <a:r>
              <a:rPr lang="en-US" sz="2400" dirty="0"/>
              <a:t>helping students </a:t>
            </a:r>
            <a:r>
              <a:rPr lang="en-US" sz="2400" dirty="0" smtClean="0"/>
              <a:t>and staff feel </a:t>
            </a:r>
            <a:r>
              <a:rPr lang="en-US" sz="2400" dirty="0"/>
              <a:t>safe physically, socially, emotionally and academically will enhance academic competence, self-regulation, and physical and emotional well-being</a:t>
            </a:r>
            <a:r>
              <a:rPr lang="en-US" sz="2400" dirty="0" smtClean="0"/>
              <a:t>.</a:t>
            </a:r>
          </a:p>
          <a:p>
            <a:pPr marL="0" indent="0">
              <a:buNone/>
            </a:pPr>
            <a:endParaRPr lang="en-US" sz="2400" dirty="0"/>
          </a:p>
          <a:p>
            <a:pPr marL="0" indent="0">
              <a:buNone/>
            </a:pPr>
            <a:r>
              <a:rPr lang="en-US" sz="2400" dirty="0">
                <a:hlinkClick r:id="rId3"/>
              </a:rPr>
              <a:t>https://</a:t>
            </a:r>
            <a:r>
              <a:rPr lang="en-US" sz="2400" dirty="0" smtClean="0">
                <a:hlinkClick r:id="rId3"/>
              </a:rPr>
              <a:t>www.youtube.com/watch?v=iydalwamBtg&amp;t=35s</a:t>
            </a:r>
            <a:r>
              <a:rPr lang="en-US" sz="2400" dirty="0" smtClean="0"/>
              <a:t> </a:t>
            </a:r>
            <a:endParaRPr lang="en-US" sz="2400" dirty="0"/>
          </a:p>
        </p:txBody>
      </p:sp>
    </p:spTree>
    <p:extLst>
      <p:ext uri="{BB962C8B-B14F-4D97-AF65-F5344CB8AC3E}">
        <p14:creationId xmlns:p14="http://schemas.microsoft.com/office/powerpoint/2010/main" val="324731208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26625"/>
                                        </p:tgtEl>
                                        <p:attrNameLst>
                                          <p:attrName>style.visibility</p:attrName>
                                        </p:attrNameLst>
                                      </p:cBhvr>
                                      <p:to>
                                        <p:strVal val="visible"/>
                                      </p:to>
                                    </p:set>
                                    <p:anim calcmode="lin" valueType="num">
                                      <p:cBhvr>
                                        <p:cTn id="7" dur="2000" fill="hold"/>
                                        <p:tgtEl>
                                          <p:spTgt spid="26625"/>
                                        </p:tgtEl>
                                        <p:attrNameLst>
                                          <p:attrName>ppt_x</p:attrName>
                                        </p:attrNameLst>
                                      </p:cBhvr>
                                      <p:tavLst>
                                        <p:tav tm="0">
                                          <p:val>
                                            <p:strVal val="#ppt_x-.2"/>
                                          </p:val>
                                        </p:tav>
                                        <p:tav tm="100000">
                                          <p:val>
                                            <p:strVal val="#ppt_x"/>
                                          </p:val>
                                        </p:tav>
                                      </p:tavLst>
                                    </p:anim>
                                    <p:anim calcmode="lin" valueType="num">
                                      <p:cBhvr>
                                        <p:cTn id="8" dur="2000" fill="hold"/>
                                        <p:tgtEl>
                                          <p:spTgt spid="26625"/>
                                        </p:tgtEl>
                                        <p:attrNameLst>
                                          <p:attrName>ppt_y</p:attrName>
                                        </p:attrNameLst>
                                      </p:cBhvr>
                                      <p:tavLst>
                                        <p:tav tm="0">
                                          <p:val>
                                            <p:strVal val="#ppt_y"/>
                                          </p:val>
                                        </p:tav>
                                        <p:tav tm="100000">
                                          <p:val>
                                            <p:strVal val="#ppt_y"/>
                                          </p:val>
                                        </p:tav>
                                      </p:tavLst>
                                    </p:anim>
                                    <p:animEffect transition="in" filter="wipe(right)" prLst="gradientSize: 0.1">
                                      <p:cBhvr>
                                        <p:cTn id="9" dur="2000"/>
                                        <p:tgtEl>
                                          <p:spTgt spid="26625"/>
                                        </p:tgtEl>
                                      </p:cBhvr>
                                    </p:animEffect>
                                  </p:childTnLst>
                                </p:cTn>
                              </p:par>
                            </p:childTnLst>
                          </p:cTn>
                        </p:par>
                        <p:par>
                          <p:cTn id="10" fill="hold" nodeType="afterGroup">
                            <p:stCondLst>
                              <p:cond delay="2000"/>
                            </p:stCondLst>
                            <p:childTnLst>
                              <p:par>
                                <p:cTn id="11" presetID="29" presetClass="entr" presetSubtype="0" fill="hold" grpId="0" nodeType="afterEffect">
                                  <p:stCondLst>
                                    <p:cond delay="2000"/>
                                  </p:stCondLst>
                                  <p:childTnLst>
                                    <p:set>
                                      <p:cBhvr>
                                        <p:cTn id="12" dur="1" fill="hold">
                                          <p:stCondLst>
                                            <p:cond delay="0"/>
                                          </p:stCondLst>
                                        </p:cTn>
                                        <p:tgtEl>
                                          <p:spTgt spid="5"/>
                                        </p:tgtEl>
                                        <p:attrNameLst>
                                          <p:attrName>style.visibility</p:attrName>
                                        </p:attrNameLst>
                                      </p:cBhvr>
                                      <p:to>
                                        <p:strVal val="visible"/>
                                      </p:to>
                                    </p:set>
                                    <p:anim calcmode="lin" valueType="num">
                                      <p:cBhvr>
                                        <p:cTn id="13" dur="2000" fill="hold"/>
                                        <p:tgtEl>
                                          <p:spTgt spid="5"/>
                                        </p:tgtEl>
                                        <p:attrNameLst>
                                          <p:attrName>ppt_x</p:attrName>
                                        </p:attrNameLst>
                                      </p:cBhvr>
                                      <p:tavLst>
                                        <p:tav tm="0">
                                          <p:val>
                                            <p:strVal val="#ppt_x-.2"/>
                                          </p:val>
                                        </p:tav>
                                        <p:tav tm="100000">
                                          <p:val>
                                            <p:strVal val="#ppt_x"/>
                                          </p:val>
                                        </p:tav>
                                      </p:tavLst>
                                    </p:anim>
                                    <p:anim calcmode="lin" valueType="num">
                                      <p:cBhvr>
                                        <p:cTn id="14" dur="2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15"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5" grpId="0" animBg="1"/>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685800" y="1752600"/>
            <a:ext cx="7772400" cy="2590800"/>
          </a:xfrm>
        </p:spPr>
        <p:txBody>
          <a:bodyPr>
            <a:normAutofit/>
          </a:bodyPr>
          <a:lstStyle/>
          <a:p>
            <a:pPr algn="ctr"/>
            <a:r>
              <a:rPr lang="en-US" sz="4400" b="1" dirty="0" smtClean="0">
                <a:latin typeface="Calibri" panose="020F0502020204030204" pitchFamily="34" charset="0"/>
                <a:cs typeface="Calibri" panose="020F0502020204030204" pitchFamily="34" charset="0"/>
              </a:rPr>
              <a:t>Module 2a: </a:t>
            </a:r>
            <a:br>
              <a:rPr lang="en-US" sz="4400" b="1" dirty="0" smtClean="0">
                <a:latin typeface="Calibri" panose="020F0502020204030204" pitchFamily="34" charset="0"/>
                <a:cs typeface="Calibri" panose="020F0502020204030204" pitchFamily="34" charset="0"/>
              </a:rPr>
            </a:br>
            <a:r>
              <a:rPr lang="en-US" sz="4400" b="1" dirty="0">
                <a:latin typeface="Calibri" panose="020F0502020204030204" pitchFamily="34" charset="0"/>
                <a:cs typeface="Calibri" panose="020F0502020204030204" pitchFamily="34" charset="0"/>
              </a:rPr>
              <a:t/>
            </a:r>
            <a:br>
              <a:rPr lang="en-US" sz="4400" b="1" dirty="0">
                <a:latin typeface="Calibri" panose="020F0502020204030204" pitchFamily="34" charset="0"/>
                <a:cs typeface="Calibri" panose="020F0502020204030204" pitchFamily="34" charset="0"/>
              </a:rPr>
            </a:br>
            <a:r>
              <a:rPr lang="en-US" sz="4400" b="1" dirty="0" smtClean="0">
                <a:latin typeface="Calibri" panose="020F0502020204030204" pitchFamily="34" charset="0"/>
                <a:cs typeface="Calibri" panose="020F0502020204030204" pitchFamily="34" charset="0"/>
              </a:rPr>
              <a:t>Understanding Challenging Behaviors </a:t>
            </a:r>
            <a:endParaRPr lang="en-US" sz="44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8798642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bwMode="auto">
          <a:xfrm>
            <a:off x="594360" y="304800"/>
            <a:ext cx="8229600" cy="1143000"/>
          </a:xfrm>
          <a:ln>
            <a:miter lim="800000"/>
            <a:headEnd/>
            <a:tailEnd/>
          </a:ln>
        </p:spPr>
        <p:txBody>
          <a:bodyPr vert="horz" wrap="square" lIns="86493" tIns="43247" rIns="86493" bIns="43247" numCol="1" anchor="t" anchorCtr="0" compatLnSpc="1">
            <a:prstTxWarp prst="textNoShape">
              <a:avLst/>
            </a:prstTxWarp>
            <a:normAutofit/>
          </a:bodyPr>
          <a:lstStyle/>
          <a:p>
            <a:pPr algn="ctr" eaLnBrk="1" hangingPunct="1"/>
            <a:r>
              <a:rPr lang="en-US" sz="4800" dirty="0" smtClean="0">
                <a:latin typeface="Franklin Gothic Book" pitchFamily="34" charset="0"/>
              </a:rPr>
              <a:t>What’s Behind Behavior? </a:t>
            </a:r>
            <a:endParaRPr lang="en-US" sz="4800" dirty="0" smtClean="0">
              <a:effectLst>
                <a:outerShdw blurRad="38100" dist="38100" dir="2700000" algn="tl">
                  <a:srgbClr val="000000">
                    <a:alpha val="43137"/>
                  </a:srgbClr>
                </a:outerShdw>
              </a:effectLst>
              <a:latin typeface="Franklin Gothic Book" pitchFamily="34" charset="0"/>
            </a:endParaRPr>
          </a:p>
        </p:txBody>
      </p:sp>
      <p:sp>
        <p:nvSpPr>
          <p:cNvPr id="2" name="Content Placeholder 1"/>
          <p:cNvSpPr>
            <a:spLocks noGrp="1"/>
          </p:cNvSpPr>
          <p:nvPr>
            <p:ph idx="1"/>
          </p:nvPr>
        </p:nvSpPr>
        <p:spPr>
          <a:xfrm>
            <a:off x="765810" y="1904999"/>
            <a:ext cx="7886700" cy="4042569"/>
          </a:xfrm>
        </p:spPr>
        <p:txBody>
          <a:bodyPr>
            <a:normAutofit/>
          </a:bodyPr>
          <a:lstStyle/>
          <a:p>
            <a:pPr>
              <a:lnSpc>
                <a:spcPct val="100000"/>
              </a:lnSpc>
              <a:spcBef>
                <a:spcPts val="1800"/>
              </a:spcBef>
            </a:pPr>
            <a:r>
              <a:rPr lang="en-US" dirty="0" smtClean="0"/>
              <a:t>All behavior is communication, is purposeful, and serves a function.</a:t>
            </a:r>
          </a:p>
          <a:p>
            <a:pPr>
              <a:lnSpc>
                <a:spcPct val="100000"/>
              </a:lnSpc>
              <a:spcBef>
                <a:spcPts val="1800"/>
              </a:spcBef>
            </a:pPr>
            <a:r>
              <a:rPr lang="en-US" dirty="0" smtClean="0"/>
              <a:t>Thoughts can be negatively impacted by trauma exposure (cognitive distortions)</a:t>
            </a:r>
          </a:p>
          <a:p>
            <a:pPr>
              <a:lnSpc>
                <a:spcPct val="100000"/>
              </a:lnSpc>
              <a:spcBef>
                <a:spcPts val="1800"/>
              </a:spcBef>
            </a:pPr>
            <a:r>
              <a:rPr lang="en-US" dirty="0" smtClean="0"/>
              <a:t>Changing thoughts can change behavior and feelings</a:t>
            </a:r>
            <a:endParaRPr lang="en-US" dirty="0"/>
          </a:p>
        </p:txBody>
      </p:sp>
    </p:spTree>
    <p:extLst>
      <p:ext uri="{BB962C8B-B14F-4D97-AF65-F5344CB8AC3E}">
        <p14:creationId xmlns:p14="http://schemas.microsoft.com/office/powerpoint/2010/main" val="419147458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26625"/>
                                        </p:tgtEl>
                                        <p:attrNameLst>
                                          <p:attrName>style.visibility</p:attrName>
                                        </p:attrNameLst>
                                      </p:cBhvr>
                                      <p:to>
                                        <p:strVal val="visible"/>
                                      </p:to>
                                    </p:set>
                                    <p:anim calcmode="lin" valueType="num">
                                      <p:cBhvr>
                                        <p:cTn id="7" dur="2000" fill="hold"/>
                                        <p:tgtEl>
                                          <p:spTgt spid="26625"/>
                                        </p:tgtEl>
                                        <p:attrNameLst>
                                          <p:attrName>ppt_x</p:attrName>
                                        </p:attrNameLst>
                                      </p:cBhvr>
                                      <p:tavLst>
                                        <p:tav tm="0">
                                          <p:val>
                                            <p:strVal val="#ppt_x-.2"/>
                                          </p:val>
                                        </p:tav>
                                        <p:tav tm="100000">
                                          <p:val>
                                            <p:strVal val="#ppt_x"/>
                                          </p:val>
                                        </p:tav>
                                      </p:tavLst>
                                    </p:anim>
                                    <p:anim calcmode="lin" valueType="num">
                                      <p:cBhvr>
                                        <p:cTn id="8" dur="2000" fill="hold"/>
                                        <p:tgtEl>
                                          <p:spTgt spid="26625"/>
                                        </p:tgtEl>
                                        <p:attrNameLst>
                                          <p:attrName>ppt_y</p:attrName>
                                        </p:attrNameLst>
                                      </p:cBhvr>
                                      <p:tavLst>
                                        <p:tav tm="0">
                                          <p:val>
                                            <p:strVal val="#ppt_y"/>
                                          </p:val>
                                        </p:tav>
                                        <p:tav tm="100000">
                                          <p:val>
                                            <p:strVal val="#ppt_y"/>
                                          </p:val>
                                        </p:tav>
                                      </p:tavLst>
                                    </p:anim>
                                    <p:animEffect transition="in" filter="wipe(right)" prLst="gradientSize: 0.1">
                                      <p:cBhvr>
                                        <p:cTn id="9" dur="2000"/>
                                        <p:tgtEl>
                                          <p:spTgt spid="266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Invisible Backpack</a:t>
            </a:r>
            <a:endParaRPr lang="en-US" dirty="0"/>
          </a:p>
        </p:txBody>
      </p:sp>
      <p:pic>
        <p:nvPicPr>
          <p:cNvPr id="5" name="Content Placeholder 4"/>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1107510" y="1850889"/>
            <a:ext cx="2454154" cy="4351338"/>
          </a:xfrm>
        </p:spPr>
      </p:pic>
      <p:sp>
        <p:nvSpPr>
          <p:cNvPr id="8" name="TextBox 7"/>
          <p:cNvSpPr txBox="1"/>
          <p:nvPr/>
        </p:nvSpPr>
        <p:spPr>
          <a:xfrm rot="527316">
            <a:off x="6240770" y="5673584"/>
            <a:ext cx="2514600" cy="369332"/>
          </a:xfrm>
          <a:prstGeom prst="rect">
            <a:avLst/>
          </a:prstGeom>
          <a:noFill/>
        </p:spPr>
        <p:txBody>
          <a:bodyPr wrap="square" rtlCol="0">
            <a:spAutoFit/>
          </a:bodyPr>
          <a:lstStyle/>
          <a:p>
            <a:r>
              <a:rPr lang="en-US" dirty="0" smtClean="0"/>
              <a:t>“grownups lie”</a:t>
            </a:r>
            <a:endParaRPr lang="en-US" dirty="0"/>
          </a:p>
        </p:txBody>
      </p:sp>
      <p:sp>
        <p:nvSpPr>
          <p:cNvPr id="9" name="TextBox 8"/>
          <p:cNvSpPr txBox="1"/>
          <p:nvPr/>
        </p:nvSpPr>
        <p:spPr>
          <a:xfrm rot="20796219">
            <a:off x="5695950" y="3340298"/>
            <a:ext cx="3276600" cy="369332"/>
          </a:xfrm>
          <a:prstGeom prst="rect">
            <a:avLst/>
          </a:prstGeom>
          <a:noFill/>
        </p:spPr>
        <p:txBody>
          <a:bodyPr wrap="square" rtlCol="0">
            <a:spAutoFit/>
          </a:bodyPr>
          <a:lstStyle/>
          <a:p>
            <a:r>
              <a:rPr lang="en-US" dirty="0" smtClean="0"/>
              <a:t>“get them before they get you”</a:t>
            </a:r>
            <a:endParaRPr lang="en-US" dirty="0"/>
          </a:p>
        </p:txBody>
      </p:sp>
      <p:sp>
        <p:nvSpPr>
          <p:cNvPr id="10" name="TextBox 9"/>
          <p:cNvSpPr txBox="1"/>
          <p:nvPr/>
        </p:nvSpPr>
        <p:spPr>
          <a:xfrm rot="924869">
            <a:off x="4214112" y="4208268"/>
            <a:ext cx="2514600" cy="369332"/>
          </a:xfrm>
          <a:prstGeom prst="rect">
            <a:avLst/>
          </a:prstGeom>
          <a:noFill/>
        </p:spPr>
        <p:txBody>
          <a:bodyPr wrap="square" rtlCol="0">
            <a:spAutoFit/>
          </a:bodyPr>
          <a:lstStyle/>
          <a:p>
            <a:r>
              <a:rPr lang="en-US" dirty="0" smtClean="0"/>
              <a:t>“It’s all my fault”</a:t>
            </a:r>
            <a:endParaRPr lang="en-US" dirty="0"/>
          </a:p>
        </p:txBody>
      </p:sp>
      <p:sp>
        <p:nvSpPr>
          <p:cNvPr id="11" name="TextBox 10"/>
          <p:cNvSpPr txBox="1"/>
          <p:nvPr/>
        </p:nvSpPr>
        <p:spPr>
          <a:xfrm>
            <a:off x="4712970" y="5025659"/>
            <a:ext cx="2514600" cy="369332"/>
          </a:xfrm>
          <a:prstGeom prst="rect">
            <a:avLst/>
          </a:prstGeom>
          <a:noFill/>
        </p:spPr>
        <p:txBody>
          <a:bodyPr wrap="square" rtlCol="0">
            <a:spAutoFit/>
          </a:bodyPr>
          <a:lstStyle/>
          <a:p>
            <a:r>
              <a:rPr lang="en-US" dirty="0" smtClean="0"/>
              <a:t>“I’m stupid”</a:t>
            </a:r>
            <a:endParaRPr lang="en-US" dirty="0"/>
          </a:p>
        </p:txBody>
      </p:sp>
      <p:sp>
        <p:nvSpPr>
          <p:cNvPr id="12" name="TextBox 11"/>
          <p:cNvSpPr txBox="1"/>
          <p:nvPr/>
        </p:nvSpPr>
        <p:spPr>
          <a:xfrm rot="20733058">
            <a:off x="4743450" y="1793214"/>
            <a:ext cx="2514600" cy="369332"/>
          </a:xfrm>
          <a:prstGeom prst="rect">
            <a:avLst/>
          </a:prstGeom>
          <a:noFill/>
        </p:spPr>
        <p:txBody>
          <a:bodyPr wrap="square" rtlCol="0">
            <a:spAutoFit/>
          </a:bodyPr>
          <a:lstStyle/>
          <a:p>
            <a:r>
              <a:rPr lang="en-US" dirty="0" smtClean="0"/>
              <a:t>“I am bad”</a:t>
            </a:r>
            <a:endParaRPr lang="en-US" dirty="0"/>
          </a:p>
        </p:txBody>
      </p:sp>
      <p:sp>
        <p:nvSpPr>
          <p:cNvPr id="14" name="TextBox 13"/>
          <p:cNvSpPr txBox="1"/>
          <p:nvPr/>
        </p:nvSpPr>
        <p:spPr>
          <a:xfrm rot="280224">
            <a:off x="5486400" y="2609174"/>
            <a:ext cx="1943100" cy="369332"/>
          </a:xfrm>
          <a:prstGeom prst="rect">
            <a:avLst/>
          </a:prstGeom>
          <a:noFill/>
        </p:spPr>
        <p:txBody>
          <a:bodyPr wrap="square" rtlCol="0">
            <a:spAutoFit/>
          </a:bodyPr>
          <a:lstStyle/>
          <a:p>
            <a:r>
              <a:rPr lang="en-US" dirty="0" smtClean="0"/>
              <a:t>“I am unseen”</a:t>
            </a:r>
            <a:endParaRPr lang="en-US" dirty="0"/>
          </a:p>
        </p:txBody>
      </p:sp>
      <p:sp>
        <p:nvSpPr>
          <p:cNvPr id="15" name="TextBox 14"/>
          <p:cNvSpPr txBox="1"/>
          <p:nvPr/>
        </p:nvSpPr>
        <p:spPr>
          <a:xfrm rot="524765">
            <a:off x="6126470" y="4608280"/>
            <a:ext cx="2743200" cy="369332"/>
          </a:xfrm>
          <a:prstGeom prst="rect">
            <a:avLst/>
          </a:prstGeom>
          <a:noFill/>
        </p:spPr>
        <p:txBody>
          <a:bodyPr wrap="square" rtlCol="0">
            <a:spAutoFit/>
          </a:bodyPr>
          <a:lstStyle/>
          <a:p>
            <a:r>
              <a:rPr lang="en-US" dirty="0" smtClean="0"/>
              <a:t>“you’re going to hurt me”</a:t>
            </a:r>
            <a:endParaRPr lang="en-US" dirty="0"/>
          </a:p>
        </p:txBody>
      </p:sp>
      <p:sp>
        <p:nvSpPr>
          <p:cNvPr id="16" name="TextBox 15"/>
          <p:cNvSpPr txBox="1"/>
          <p:nvPr/>
        </p:nvSpPr>
        <p:spPr>
          <a:xfrm rot="1052379">
            <a:off x="6639033" y="1972265"/>
            <a:ext cx="1943100" cy="369332"/>
          </a:xfrm>
          <a:prstGeom prst="rect">
            <a:avLst/>
          </a:prstGeom>
          <a:noFill/>
        </p:spPr>
        <p:txBody>
          <a:bodyPr wrap="square" rtlCol="0">
            <a:spAutoFit/>
          </a:bodyPr>
          <a:lstStyle/>
          <a:p>
            <a:r>
              <a:rPr lang="en-US" dirty="0" smtClean="0"/>
              <a:t>“no one loves me”</a:t>
            </a:r>
            <a:endParaRPr lang="en-US" dirty="0"/>
          </a:p>
        </p:txBody>
      </p:sp>
    </p:spTree>
    <p:extLst>
      <p:ext uri="{BB962C8B-B14F-4D97-AF65-F5344CB8AC3E}">
        <p14:creationId xmlns:p14="http://schemas.microsoft.com/office/powerpoint/2010/main" val="362618209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Repacking the Invisible Backpack</a:t>
            </a:r>
            <a:endParaRPr lang="en-US" dirty="0"/>
          </a:p>
        </p:txBody>
      </p:sp>
      <p:sp>
        <p:nvSpPr>
          <p:cNvPr id="3" name="Content Placeholder 2"/>
          <p:cNvSpPr>
            <a:spLocks noGrp="1"/>
          </p:cNvSpPr>
          <p:nvPr>
            <p:ph idx="1"/>
          </p:nvPr>
        </p:nvSpPr>
        <p:spPr>
          <a:xfrm>
            <a:off x="628650" y="1825625"/>
            <a:ext cx="7886700" cy="2365375"/>
          </a:xfrm>
        </p:spPr>
        <p:txBody>
          <a:bodyPr/>
          <a:lstStyle/>
          <a:p>
            <a:r>
              <a:rPr lang="en-US" dirty="0" smtClean="0"/>
              <a:t>Our job is to replace the negative thoughts</a:t>
            </a:r>
          </a:p>
          <a:p>
            <a:r>
              <a:rPr lang="en-US" dirty="0" smtClean="0"/>
              <a:t>Replacement thoughts must be realistic and practical</a:t>
            </a:r>
          </a:p>
          <a:p>
            <a:r>
              <a:rPr lang="en-US" dirty="0" smtClean="0"/>
              <a:t>Takes many positive thoughts to replace one negative thought</a:t>
            </a:r>
          </a:p>
          <a:p>
            <a:endParaRPr lang="en-US" dirty="0"/>
          </a:p>
          <a:p>
            <a:pPr marL="0" indent="0">
              <a:buNone/>
            </a:pPr>
            <a:endParaRPr lang="en-US" dirty="0"/>
          </a:p>
        </p:txBody>
      </p:sp>
      <p:sp>
        <p:nvSpPr>
          <p:cNvPr id="5" name="TextBox 4"/>
          <p:cNvSpPr txBox="1"/>
          <p:nvPr/>
        </p:nvSpPr>
        <p:spPr>
          <a:xfrm>
            <a:off x="1371600" y="5339834"/>
            <a:ext cx="3581400" cy="369332"/>
          </a:xfrm>
          <a:prstGeom prst="rect">
            <a:avLst/>
          </a:prstGeom>
          <a:noFill/>
        </p:spPr>
        <p:txBody>
          <a:bodyPr wrap="square" rtlCol="0">
            <a:spAutoFit/>
          </a:bodyPr>
          <a:lstStyle/>
          <a:p>
            <a:r>
              <a:rPr lang="en-US" dirty="0" smtClean="0"/>
              <a:t>“I miss you when you’re not here”</a:t>
            </a:r>
            <a:endParaRPr lang="en-US" dirty="0"/>
          </a:p>
        </p:txBody>
      </p:sp>
      <p:sp>
        <p:nvSpPr>
          <p:cNvPr id="6" name="TextBox 5"/>
          <p:cNvSpPr txBox="1"/>
          <p:nvPr/>
        </p:nvSpPr>
        <p:spPr>
          <a:xfrm>
            <a:off x="2560320" y="5987534"/>
            <a:ext cx="2362200" cy="369332"/>
          </a:xfrm>
          <a:prstGeom prst="rect">
            <a:avLst/>
          </a:prstGeom>
          <a:noFill/>
        </p:spPr>
        <p:txBody>
          <a:bodyPr wrap="square" rtlCol="0">
            <a:spAutoFit/>
          </a:bodyPr>
          <a:lstStyle/>
          <a:p>
            <a:r>
              <a:rPr lang="en-US" dirty="0" smtClean="0"/>
              <a:t>“You are smart”</a:t>
            </a:r>
            <a:endParaRPr lang="en-US" dirty="0"/>
          </a:p>
        </p:txBody>
      </p:sp>
      <p:sp>
        <p:nvSpPr>
          <p:cNvPr id="7" name="TextBox 6"/>
          <p:cNvSpPr txBox="1"/>
          <p:nvPr/>
        </p:nvSpPr>
        <p:spPr>
          <a:xfrm>
            <a:off x="5334000" y="5776436"/>
            <a:ext cx="2362200" cy="369332"/>
          </a:xfrm>
          <a:prstGeom prst="rect">
            <a:avLst/>
          </a:prstGeom>
          <a:noFill/>
        </p:spPr>
        <p:txBody>
          <a:bodyPr wrap="square" rtlCol="0">
            <a:spAutoFit/>
          </a:bodyPr>
          <a:lstStyle/>
          <a:p>
            <a:r>
              <a:rPr lang="en-US" dirty="0" smtClean="0"/>
              <a:t>“I care about you”</a:t>
            </a:r>
            <a:endParaRPr lang="en-US" dirty="0"/>
          </a:p>
        </p:txBody>
      </p:sp>
      <p:sp>
        <p:nvSpPr>
          <p:cNvPr id="8" name="TextBox 7"/>
          <p:cNvSpPr txBox="1"/>
          <p:nvPr/>
        </p:nvSpPr>
        <p:spPr>
          <a:xfrm>
            <a:off x="1143000" y="4692134"/>
            <a:ext cx="2362200" cy="369332"/>
          </a:xfrm>
          <a:prstGeom prst="rect">
            <a:avLst/>
          </a:prstGeom>
          <a:noFill/>
        </p:spPr>
        <p:txBody>
          <a:bodyPr wrap="square" rtlCol="0">
            <a:spAutoFit/>
          </a:bodyPr>
          <a:lstStyle/>
          <a:p>
            <a:r>
              <a:rPr lang="en-US" dirty="0" smtClean="0"/>
              <a:t>“It’s good to see you”</a:t>
            </a:r>
            <a:endParaRPr lang="en-US" dirty="0"/>
          </a:p>
        </p:txBody>
      </p:sp>
      <p:sp>
        <p:nvSpPr>
          <p:cNvPr id="9" name="TextBox 8"/>
          <p:cNvSpPr txBox="1"/>
          <p:nvPr/>
        </p:nvSpPr>
        <p:spPr>
          <a:xfrm>
            <a:off x="5943600" y="4736068"/>
            <a:ext cx="2362200" cy="369332"/>
          </a:xfrm>
          <a:prstGeom prst="rect">
            <a:avLst/>
          </a:prstGeom>
          <a:noFill/>
        </p:spPr>
        <p:txBody>
          <a:bodyPr wrap="square" rtlCol="0">
            <a:spAutoFit/>
          </a:bodyPr>
          <a:lstStyle/>
          <a:p>
            <a:r>
              <a:rPr lang="en-US" dirty="0" smtClean="0"/>
              <a:t>“You are special to me”</a:t>
            </a:r>
            <a:endParaRPr lang="en-US" dirty="0"/>
          </a:p>
        </p:txBody>
      </p:sp>
      <p:sp>
        <p:nvSpPr>
          <p:cNvPr id="10" name="TextBox 9"/>
          <p:cNvSpPr txBox="1"/>
          <p:nvPr/>
        </p:nvSpPr>
        <p:spPr>
          <a:xfrm>
            <a:off x="5715000" y="5231368"/>
            <a:ext cx="2362200" cy="369332"/>
          </a:xfrm>
          <a:prstGeom prst="rect">
            <a:avLst/>
          </a:prstGeom>
          <a:noFill/>
        </p:spPr>
        <p:txBody>
          <a:bodyPr wrap="square" rtlCol="0">
            <a:spAutoFit/>
          </a:bodyPr>
          <a:lstStyle/>
          <a:p>
            <a:r>
              <a:rPr lang="en-US" dirty="0" smtClean="0"/>
              <a:t>“I will never hurt you”</a:t>
            </a:r>
            <a:endParaRPr lang="en-US" dirty="0"/>
          </a:p>
        </p:txBody>
      </p:sp>
    </p:spTree>
    <p:extLst>
      <p:ext uri="{BB962C8B-B14F-4D97-AF65-F5344CB8AC3E}">
        <p14:creationId xmlns:p14="http://schemas.microsoft.com/office/powerpoint/2010/main" val="408912950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8800" y="0"/>
            <a:ext cx="5486400" cy="6858000"/>
          </a:xfrm>
          <a:prstGeom prst="rect">
            <a:avLst/>
          </a:prstGeom>
        </p:spPr>
      </p:pic>
    </p:spTree>
    <p:extLst>
      <p:ext uri="{BB962C8B-B14F-4D97-AF65-F5344CB8AC3E}">
        <p14:creationId xmlns:p14="http://schemas.microsoft.com/office/powerpoint/2010/main" val="17272697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Trauma Reminders	</a:t>
            </a:r>
            <a:endParaRPr lang="en-US" dirty="0"/>
          </a:p>
        </p:txBody>
      </p:sp>
      <p:sp>
        <p:nvSpPr>
          <p:cNvPr id="3" name="Content Placeholder 2"/>
          <p:cNvSpPr>
            <a:spLocks noGrp="1"/>
          </p:cNvSpPr>
          <p:nvPr>
            <p:ph idx="1"/>
          </p:nvPr>
        </p:nvSpPr>
        <p:spPr/>
        <p:txBody>
          <a:bodyPr>
            <a:normAutofit/>
          </a:bodyPr>
          <a:lstStyle/>
          <a:p>
            <a:r>
              <a:rPr lang="en-US" dirty="0" smtClean="0"/>
              <a:t>Remember the applesauce?</a:t>
            </a:r>
          </a:p>
          <a:p>
            <a:endParaRPr lang="en-US" dirty="0"/>
          </a:p>
          <a:p>
            <a:r>
              <a:rPr lang="en-US" dirty="0" smtClean="0"/>
              <a:t>Five senses – see, smell, hear, taste, feel</a:t>
            </a:r>
          </a:p>
          <a:p>
            <a:r>
              <a:rPr lang="en-US" dirty="0" smtClean="0"/>
              <a:t>External – people, places, things</a:t>
            </a:r>
          </a:p>
          <a:p>
            <a:r>
              <a:rPr lang="en-US" dirty="0" smtClean="0"/>
              <a:t>Internal – feelings, thoughts</a:t>
            </a:r>
            <a:endParaRPr lang="en-US" dirty="0"/>
          </a:p>
        </p:txBody>
      </p:sp>
    </p:spTree>
    <p:extLst>
      <p:ext uri="{BB962C8B-B14F-4D97-AF65-F5344CB8AC3E}">
        <p14:creationId xmlns:p14="http://schemas.microsoft.com/office/powerpoint/2010/main" val="235732653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Fear Response</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57939" y="2362200"/>
            <a:ext cx="7828121" cy="2778284"/>
          </a:xfrm>
        </p:spPr>
      </p:pic>
    </p:spTree>
    <p:extLst>
      <p:ext uri="{BB962C8B-B14F-4D97-AF65-F5344CB8AC3E}">
        <p14:creationId xmlns:p14="http://schemas.microsoft.com/office/powerpoint/2010/main" val="377097669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943" y="457200"/>
            <a:ext cx="8984817" cy="5994559"/>
          </a:xfrm>
          <a:prstGeom prst="rect">
            <a:avLst/>
          </a:prstGeom>
        </p:spPr>
      </p:pic>
    </p:spTree>
    <p:extLst>
      <p:ext uri="{BB962C8B-B14F-4D97-AF65-F5344CB8AC3E}">
        <p14:creationId xmlns:p14="http://schemas.microsoft.com/office/powerpoint/2010/main" val="131164627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5469"/>
            <a:ext cx="9144000" cy="6087062"/>
          </a:xfrm>
          <a:prstGeom prst="rect">
            <a:avLst/>
          </a:prstGeom>
        </p:spPr>
      </p:pic>
    </p:spTree>
    <p:extLst>
      <p:ext uri="{BB962C8B-B14F-4D97-AF65-F5344CB8AC3E}">
        <p14:creationId xmlns:p14="http://schemas.microsoft.com/office/powerpoint/2010/main" val="344480981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bwMode="auto">
          <a:xfrm>
            <a:off x="594360" y="304800"/>
            <a:ext cx="8229600" cy="1143000"/>
          </a:xfrm>
          <a:ln>
            <a:miter lim="800000"/>
            <a:headEnd/>
            <a:tailEnd/>
          </a:ln>
        </p:spPr>
        <p:txBody>
          <a:bodyPr vert="horz" wrap="square" lIns="86493" tIns="43247" rIns="86493" bIns="43247" numCol="1" anchor="t" anchorCtr="0" compatLnSpc="1">
            <a:prstTxWarp prst="textNoShape">
              <a:avLst/>
            </a:prstTxWarp>
            <a:normAutofit/>
          </a:bodyPr>
          <a:lstStyle/>
          <a:p>
            <a:pPr algn="ctr" eaLnBrk="1" hangingPunct="1"/>
            <a:endParaRPr lang="en-US" sz="4800" dirty="0" smtClean="0">
              <a:effectLst>
                <a:outerShdw blurRad="38100" dist="38100" dir="2700000" algn="tl">
                  <a:srgbClr val="000000">
                    <a:alpha val="43137"/>
                  </a:srgbClr>
                </a:outerShdw>
              </a:effectLst>
              <a:latin typeface="Franklin Gothic Book" pitchFamily="34" charset="0"/>
            </a:endParaRPr>
          </a:p>
        </p:txBody>
      </p:sp>
      <p:sp>
        <p:nvSpPr>
          <p:cNvPr id="2" name="Content Placeholder 1"/>
          <p:cNvSpPr>
            <a:spLocks noGrp="1"/>
          </p:cNvSpPr>
          <p:nvPr>
            <p:ph idx="1"/>
          </p:nvPr>
        </p:nvSpPr>
        <p:spPr>
          <a:xfrm>
            <a:off x="765810" y="1596231"/>
            <a:ext cx="7886700" cy="4351338"/>
          </a:xfrm>
        </p:spPr>
        <p:txBody>
          <a:bodyPr>
            <a:normAutofit/>
          </a:bodyPr>
          <a:lstStyle/>
          <a:p>
            <a:pPr>
              <a:spcBef>
                <a:spcPts val="1800"/>
              </a:spcBef>
            </a:pPr>
            <a:r>
              <a:rPr lang="en-US" dirty="0" smtClean="0"/>
              <a:t>What is a trauma reminder?  </a:t>
            </a:r>
          </a:p>
          <a:p>
            <a:pPr>
              <a:spcBef>
                <a:spcPts val="1800"/>
              </a:spcBef>
            </a:pP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3880" y="1060450"/>
            <a:ext cx="8128000" cy="5422900"/>
          </a:xfrm>
          <a:prstGeom prst="rect">
            <a:avLst/>
          </a:prstGeom>
        </p:spPr>
      </p:pic>
      <p:pic>
        <p:nvPicPr>
          <p:cNvPr id="5"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943" y="457200"/>
            <a:ext cx="8984817" cy="5994559"/>
          </a:xfrm>
          <a:prstGeom prst="rect">
            <a:avLst/>
          </a:prstGeom>
        </p:spPr>
      </p:pic>
    </p:spTree>
    <p:extLst>
      <p:ext uri="{BB962C8B-B14F-4D97-AF65-F5344CB8AC3E}">
        <p14:creationId xmlns:p14="http://schemas.microsoft.com/office/powerpoint/2010/main" val="238657088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26625"/>
                                        </p:tgtEl>
                                        <p:attrNameLst>
                                          <p:attrName>style.visibility</p:attrName>
                                        </p:attrNameLst>
                                      </p:cBhvr>
                                      <p:to>
                                        <p:strVal val="visible"/>
                                      </p:to>
                                    </p:set>
                                    <p:anim calcmode="lin" valueType="num">
                                      <p:cBhvr>
                                        <p:cTn id="7" dur="2000" fill="hold"/>
                                        <p:tgtEl>
                                          <p:spTgt spid="26625"/>
                                        </p:tgtEl>
                                        <p:attrNameLst>
                                          <p:attrName>ppt_x</p:attrName>
                                        </p:attrNameLst>
                                      </p:cBhvr>
                                      <p:tavLst>
                                        <p:tav tm="0">
                                          <p:val>
                                            <p:strVal val="#ppt_x-.2"/>
                                          </p:val>
                                        </p:tav>
                                        <p:tav tm="100000">
                                          <p:val>
                                            <p:strVal val="#ppt_x"/>
                                          </p:val>
                                        </p:tav>
                                      </p:tavLst>
                                    </p:anim>
                                    <p:anim calcmode="lin" valueType="num">
                                      <p:cBhvr>
                                        <p:cTn id="8" dur="2000" fill="hold"/>
                                        <p:tgtEl>
                                          <p:spTgt spid="26625"/>
                                        </p:tgtEl>
                                        <p:attrNameLst>
                                          <p:attrName>ppt_y</p:attrName>
                                        </p:attrNameLst>
                                      </p:cBhvr>
                                      <p:tavLst>
                                        <p:tav tm="0">
                                          <p:val>
                                            <p:strVal val="#ppt_y"/>
                                          </p:val>
                                        </p:tav>
                                        <p:tav tm="100000">
                                          <p:val>
                                            <p:strVal val="#ppt_y"/>
                                          </p:val>
                                        </p:tav>
                                      </p:tavLst>
                                    </p:anim>
                                    <p:animEffect transition="in" filter="wipe(right)" prLst="gradientSize: 0.1">
                                      <p:cBhvr>
                                        <p:cTn id="9" dur="2000"/>
                                        <p:tgtEl>
                                          <p:spTgt spid="266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6" descr="Image result for police behind you"/>
          <p:cNvSpPr>
            <a:spLocks noChangeAspect="1" noChangeArrowheads="1"/>
          </p:cNvSpPr>
          <p:nvPr/>
        </p:nvSpPr>
        <p:spPr bwMode="auto">
          <a:xfrm>
            <a:off x="4419600" y="380992"/>
            <a:ext cx="3048000" cy="304801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32" name="Picture 8" descr="https://blackawakeningmovement.files.wordpress.com/2014/10/police-behind-you.jpg?w=64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457326"/>
            <a:ext cx="8530785" cy="39433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885496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Image result for police flashing light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066800"/>
            <a:ext cx="8458200" cy="47595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880609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775"/>
        <p:cNvGrpSpPr/>
        <p:nvPr/>
      </p:nvGrpSpPr>
      <p:grpSpPr>
        <a:xfrm>
          <a:off x="0" y="0"/>
          <a:ext cx="0" cy="0"/>
          <a:chOff x="0" y="0"/>
          <a:chExt cx="0" cy="0"/>
        </a:xfrm>
      </p:grpSpPr>
      <p:sp>
        <p:nvSpPr>
          <p:cNvPr id="776" name="Google Shape;776;p119"/>
          <p:cNvSpPr txBox="1">
            <a:spLocks noGrp="1"/>
          </p:cNvSpPr>
          <p:nvPr>
            <p:ph type="ctrTitle"/>
          </p:nvPr>
        </p:nvSpPr>
        <p:spPr>
          <a:xfrm>
            <a:off x="685800" y="1752600"/>
            <a:ext cx="7772400" cy="2155825"/>
          </a:xfrm>
          <a:prstGeom prst="rect">
            <a:avLst/>
          </a:prstGeom>
          <a:noFill/>
          <a:ln>
            <a:noFill/>
          </a:ln>
        </p:spPr>
        <p:txBody>
          <a:bodyPr spcFirstLastPara="1" wrap="square" lIns="91425" tIns="45700" rIns="91425" bIns="45700" anchor="b" anchorCtr="0">
            <a:noAutofit/>
          </a:bodyPr>
          <a:lstStyle/>
          <a:p>
            <a:pPr marL="0" marR="0" lvl="0" indent="0" algn="ctr" rtl="0">
              <a:lnSpc>
                <a:spcPct val="90000"/>
              </a:lnSpc>
              <a:spcBef>
                <a:spcPts val="0"/>
              </a:spcBef>
              <a:spcAft>
                <a:spcPts val="0"/>
              </a:spcAft>
              <a:buClr>
                <a:schemeClr val="dk1"/>
              </a:buClr>
              <a:buSzPts val="4400"/>
              <a:buFont typeface="Calibri"/>
              <a:buNone/>
            </a:pPr>
            <a:r>
              <a:rPr lang="en-US" sz="4400" b="1" i="0" u="none" strike="noStrike" cap="none" dirty="0">
                <a:solidFill>
                  <a:schemeClr val="dk1"/>
                </a:solidFill>
                <a:latin typeface="Calibri"/>
                <a:ea typeface="Calibri"/>
                <a:cs typeface="Calibri"/>
                <a:sym typeface="Calibri"/>
              </a:rPr>
              <a:t>Module 2b: </a:t>
            </a:r>
            <a:br>
              <a:rPr lang="en-US" sz="4400" b="1" i="0" u="none" strike="noStrike" cap="none" dirty="0">
                <a:solidFill>
                  <a:schemeClr val="dk1"/>
                </a:solidFill>
                <a:latin typeface="Calibri"/>
                <a:ea typeface="Calibri"/>
                <a:cs typeface="Calibri"/>
                <a:sym typeface="Calibri"/>
              </a:rPr>
            </a:br>
            <a:r>
              <a:rPr lang="en-US" sz="4400" b="1" i="0" u="none" strike="noStrike" cap="none" dirty="0">
                <a:solidFill>
                  <a:schemeClr val="dk1"/>
                </a:solidFill>
                <a:latin typeface="Calibri"/>
                <a:ea typeface="Calibri"/>
                <a:cs typeface="Calibri"/>
                <a:sym typeface="Calibri"/>
              </a:rPr>
              <a:t/>
            </a:r>
            <a:br>
              <a:rPr lang="en-US" sz="4400" b="1" i="0" u="none" strike="noStrike" cap="none" dirty="0">
                <a:solidFill>
                  <a:schemeClr val="dk1"/>
                </a:solidFill>
                <a:latin typeface="Calibri"/>
                <a:ea typeface="Calibri"/>
                <a:cs typeface="Calibri"/>
                <a:sym typeface="Calibri"/>
              </a:rPr>
            </a:br>
            <a:r>
              <a:rPr lang="en-US" sz="4400" b="1" i="0" u="none" strike="noStrike" cap="none" dirty="0">
                <a:solidFill>
                  <a:schemeClr val="dk1"/>
                </a:solidFill>
                <a:latin typeface="Calibri"/>
                <a:ea typeface="Calibri"/>
                <a:cs typeface="Calibri"/>
                <a:sym typeface="Calibri"/>
              </a:rPr>
              <a:t>Effects of Trauma on the Brain</a:t>
            </a:r>
            <a:endParaRPr sz="4400" b="1"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24506227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791"/>
        <p:cNvGrpSpPr/>
        <p:nvPr/>
      </p:nvGrpSpPr>
      <p:grpSpPr>
        <a:xfrm>
          <a:off x="0" y="0"/>
          <a:ext cx="0" cy="0"/>
          <a:chOff x="0" y="0"/>
          <a:chExt cx="0" cy="0"/>
        </a:xfrm>
      </p:grpSpPr>
      <p:sp>
        <p:nvSpPr>
          <p:cNvPr id="792" name="Google Shape;792;p121"/>
          <p:cNvSpPr txBox="1">
            <a:spLocks noGrp="1"/>
          </p:cNvSpPr>
          <p:nvPr>
            <p:ph type="title"/>
          </p:nvPr>
        </p:nvSpPr>
        <p:spPr>
          <a:xfrm>
            <a:off x="457200" y="92075"/>
            <a:ext cx="8458200" cy="914400"/>
          </a:xfrm>
          <a:prstGeom prst="rect">
            <a:avLst/>
          </a:prstGeom>
          <a:noFill/>
          <a:ln>
            <a:noFill/>
          </a:ln>
        </p:spPr>
        <p:txBody>
          <a:bodyPr spcFirstLastPara="1" wrap="square" lIns="91575" tIns="45025" rIns="91575" bIns="45025" anchor="ctr" anchorCtr="0">
            <a:noAutofit/>
          </a:bodyPr>
          <a:lstStyle/>
          <a:p>
            <a:pPr marL="0" marR="0" lvl="0" indent="0" algn="ctr" rtl="0">
              <a:lnSpc>
                <a:spcPct val="90000"/>
              </a:lnSpc>
              <a:spcBef>
                <a:spcPts val="0"/>
              </a:spcBef>
              <a:spcAft>
                <a:spcPts val="0"/>
              </a:spcAft>
              <a:buClr>
                <a:schemeClr val="dk1"/>
              </a:buClr>
              <a:buSzPts val="4400"/>
              <a:buFont typeface="Calibri"/>
              <a:buNone/>
            </a:pPr>
            <a:r>
              <a:rPr lang="en-US" sz="4400" b="1" i="0" u="none" strike="noStrike" cap="none">
                <a:solidFill>
                  <a:schemeClr val="dk1"/>
                </a:solidFill>
                <a:latin typeface="Calibri"/>
                <a:ea typeface="Calibri"/>
                <a:cs typeface="Calibri"/>
                <a:sym typeface="Calibri"/>
              </a:rPr>
              <a:t>Experience Grows the Brain</a:t>
            </a:r>
            <a:endParaRPr sz="1800" b="1" i="1" u="none" strike="noStrike" cap="none">
              <a:solidFill>
                <a:schemeClr val="dk1"/>
              </a:solidFill>
              <a:latin typeface="Calibri"/>
              <a:ea typeface="Calibri"/>
              <a:cs typeface="Calibri"/>
              <a:sym typeface="Calibri"/>
            </a:endParaRPr>
          </a:p>
        </p:txBody>
      </p:sp>
      <p:sp>
        <p:nvSpPr>
          <p:cNvPr id="793" name="Google Shape;793;p121"/>
          <p:cNvSpPr txBox="1">
            <a:spLocks noGrp="1"/>
          </p:cNvSpPr>
          <p:nvPr>
            <p:ph type="body" idx="1"/>
          </p:nvPr>
        </p:nvSpPr>
        <p:spPr>
          <a:xfrm>
            <a:off x="279247" y="1583981"/>
            <a:ext cx="3850653" cy="3766213"/>
          </a:xfrm>
          <a:prstGeom prst="rect">
            <a:avLst/>
          </a:prstGeom>
          <a:noFill/>
          <a:ln>
            <a:noFill/>
          </a:ln>
        </p:spPr>
        <p:txBody>
          <a:bodyPr spcFirstLastPara="1" wrap="square" lIns="91575" tIns="45025" rIns="91575" bIns="45025" anchor="t" anchorCtr="0">
            <a:noAutofit/>
          </a:bodyPr>
          <a:lstStyle/>
          <a:p>
            <a:pPr marL="228600" marR="0" lvl="0" indent="-228600" algn="l" rtl="0">
              <a:lnSpc>
                <a:spcPct val="100000"/>
              </a:lnSpc>
              <a:spcBef>
                <a:spcPts val="0"/>
              </a:spcBef>
              <a:spcAft>
                <a:spcPts val="0"/>
              </a:spcAft>
              <a:buClr>
                <a:schemeClr val="dk1"/>
              </a:buClr>
              <a:buSzPts val="2170"/>
              <a:buFont typeface="Arial"/>
              <a:buChar char="•"/>
            </a:pPr>
            <a:r>
              <a:rPr lang="en-US" sz="2170" b="0" i="0" u="none" strike="noStrike" cap="none">
                <a:solidFill>
                  <a:schemeClr val="dk1"/>
                </a:solidFill>
                <a:latin typeface="Calibri"/>
                <a:ea typeface="Calibri"/>
                <a:cs typeface="Calibri"/>
                <a:sym typeface="Calibri"/>
              </a:rPr>
              <a:t>The brain develops by forming connections.</a:t>
            </a:r>
            <a:endParaRPr/>
          </a:p>
          <a:p>
            <a:pPr marL="228600" marR="0" lvl="0" indent="-228600" algn="l" rtl="0">
              <a:lnSpc>
                <a:spcPct val="100000"/>
              </a:lnSpc>
              <a:spcBef>
                <a:spcPts val="1000"/>
              </a:spcBef>
              <a:spcAft>
                <a:spcPts val="0"/>
              </a:spcAft>
              <a:buClr>
                <a:schemeClr val="dk1"/>
              </a:buClr>
              <a:buSzPts val="2170"/>
              <a:buFont typeface="Arial"/>
              <a:buChar char="•"/>
            </a:pPr>
            <a:r>
              <a:rPr lang="en-US" sz="2170" b="0" i="0" u="none" strike="noStrike" cap="none">
                <a:solidFill>
                  <a:schemeClr val="dk1"/>
                </a:solidFill>
                <a:latin typeface="Calibri"/>
                <a:ea typeface="Calibri"/>
                <a:cs typeface="Calibri"/>
                <a:sym typeface="Calibri"/>
              </a:rPr>
              <a:t>The more an experience is repeated, the stronger the connections become; if an experience stops occurring, the connection weakens </a:t>
            </a:r>
            <a:endParaRPr/>
          </a:p>
          <a:p>
            <a:pPr marL="228600" marR="0" lvl="0" indent="-228600" algn="l" rtl="0">
              <a:lnSpc>
                <a:spcPct val="100000"/>
              </a:lnSpc>
              <a:spcBef>
                <a:spcPts val="1000"/>
              </a:spcBef>
              <a:spcAft>
                <a:spcPts val="0"/>
              </a:spcAft>
              <a:buClr>
                <a:schemeClr val="dk1"/>
              </a:buClr>
              <a:buSzPts val="2170"/>
              <a:buFont typeface="Arial"/>
              <a:buChar char="•"/>
            </a:pPr>
            <a:r>
              <a:rPr lang="en-US" sz="2170" b="0" i="0" u="none" strike="noStrike" cap="none">
                <a:solidFill>
                  <a:schemeClr val="dk1"/>
                </a:solidFill>
                <a:latin typeface="Calibri"/>
                <a:ea typeface="Calibri"/>
                <a:cs typeface="Calibri"/>
                <a:sym typeface="Calibri"/>
              </a:rPr>
              <a:t>Interactions with </a:t>
            </a:r>
            <a:br>
              <a:rPr lang="en-US" sz="2170" b="0" i="0" u="none" strike="noStrike" cap="none">
                <a:solidFill>
                  <a:schemeClr val="dk1"/>
                </a:solidFill>
                <a:latin typeface="Calibri"/>
                <a:ea typeface="Calibri"/>
                <a:cs typeface="Calibri"/>
                <a:sym typeface="Calibri"/>
              </a:rPr>
            </a:br>
            <a:r>
              <a:rPr lang="en-US" sz="2170" b="0" i="0" u="none" strike="noStrike" cap="none">
                <a:solidFill>
                  <a:schemeClr val="dk1"/>
                </a:solidFill>
                <a:latin typeface="Calibri"/>
                <a:ea typeface="Calibri"/>
                <a:cs typeface="Calibri"/>
                <a:sym typeface="Calibri"/>
              </a:rPr>
              <a:t>caregivers are critical to</a:t>
            </a:r>
            <a:br>
              <a:rPr lang="en-US" sz="2170" b="0" i="0" u="none" strike="noStrike" cap="none">
                <a:solidFill>
                  <a:schemeClr val="dk1"/>
                </a:solidFill>
                <a:latin typeface="Calibri"/>
                <a:ea typeface="Calibri"/>
                <a:cs typeface="Calibri"/>
                <a:sym typeface="Calibri"/>
              </a:rPr>
            </a:br>
            <a:r>
              <a:rPr lang="en-US" sz="2170" b="0" i="0" u="none" strike="noStrike" cap="none">
                <a:solidFill>
                  <a:schemeClr val="dk1"/>
                </a:solidFill>
                <a:latin typeface="Calibri"/>
                <a:ea typeface="Calibri"/>
                <a:cs typeface="Calibri"/>
                <a:sym typeface="Calibri"/>
              </a:rPr>
              <a:t>healthy brain development </a:t>
            </a:r>
            <a:endParaRPr/>
          </a:p>
        </p:txBody>
      </p:sp>
      <p:pic>
        <p:nvPicPr>
          <p:cNvPr id="794" name="Google Shape;794;p121" descr="black+whitearrows"/>
          <p:cNvPicPr preferRelativeResize="0"/>
          <p:nvPr/>
        </p:nvPicPr>
        <p:blipFill rotWithShape="1">
          <a:blip r:embed="rId3">
            <a:alphaModFix/>
          </a:blip>
          <a:srcRect/>
          <a:stretch/>
        </p:blipFill>
        <p:spPr>
          <a:xfrm rot="-2371027" flipH="1">
            <a:off x="4882017" y="1766725"/>
            <a:ext cx="2156549" cy="2089761"/>
          </a:xfrm>
          <a:prstGeom prst="rect">
            <a:avLst/>
          </a:prstGeom>
          <a:noFill/>
          <a:ln>
            <a:noFill/>
          </a:ln>
        </p:spPr>
      </p:pic>
      <p:grpSp>
        <p:nvGrpSpPr>
          <p:cNvPr id="795" name="Google Shape;795;p121"/>
          <p:cNvGrpSpPr/>
          <p:nvPr/>
        </p:nvGrpSpPr>
        <p:grpSpPr>
          <a:xfrm>
            <a:off x="4194175" y="894577"/>
            <a:ext cx="5129179" cy="4614885"/>
            <a:chOff x="4319512" y="1461314"/>
            <a:chExt cx="5129259" cy="4614885"/>
          </a:xfrm>
        </p:grpSpPr>
        <p:grpSp>
          <p:nvGrpSpPr>
            <p:cNvPr id="796" name="Google Shape;796;p121"/>
            <p:cNvGrpSpPr/>
            <p:nvPr/>
          </p:nvGrpSpPr>
          <p:grpSpPr>
            <a:xfrm>
              <a:off x="4319512" y="1785937"/>
              <a:ext cx="4824488" cy="4286250"/>
              <a:chOff x="2857" y="1248"/>
              <a:chExt cx="2807" cy="2617"/>
            </a:xfrm>
          </p:grpSpPr>
          <p:sp>
            <p:nvSpPr>
              <p:cNvPr id="797" name="Google Shape;797;p121"/>
              <p:cNvSpPr/>
              <p:nvPr/>
            </p:nvSpPr>
            <p:spPr>
              <a:xfrm>
                <a:off x="2880" y="1248"/>
                <a:ext cx="2784" cy="2592"/>
              </a:xfrm>
              <a:custGeom>
                <a:avLst/>
                <a:gdLst/>
                <a:ahLst/>
                <a:cxnLst/>
                <a:rect l="l" t="t" r="r" b="b"/>
                <a:pathLst>
                  <a:path w="120000" h="120000" extrusionOk="0">
                    <a:moveTo>
                      <a:pt x="64178" y="120000"/>
                    </a:moveTo>
                    <a:lnTo>
                      <a:pt x="63922" y="119794"/>
                    </a:lnTo>
                    <a:lnTo>
                      <a:pt x="63666" y="119639"/>
                    </a:lnTo>
                    <a:lnTo>
                      <a:pt x="63154" y="119228"/>
                    </a:lnTo>
                    <a:lnTo>
                      <a:pt x="62898" y="119073"/>
                    </a:lnTo>
                    <a:lnTo>
                      <a:pt x="62642" y="118867"/>
                    </a:lnTo>
                    <a:lnTo>
                      <a:pt x="62409" y="118662"/>
                    </a:lnTo>
                    <a:lnTo>
                      <a:pt x="62153" y="118507"/>
                    </a:lnTo>
                    <a:lnTo>
                      <a:pt x="61827" y="118481"/>
                    </a:lnTo>
                    <a:lnTo>
                      <a:pt x="60942" y="118353"/>
                    </a:lnTo>
                    <a:lnTo>
                      <a:pt x="60430" y="118276"/>
                    </a:lnTo>
                    <a:lnTo>
                      <a:pt x="60174" y="118198"/>
                    </a:lnTo>
                    <a:lnTo>
                      <a:pt x="59965" y="118147"/>
                    </a:lnTo>
                    <a:lnTo>
                      <a:pt x="59755" y="118070"/>
                    </a:lnTo>
                    <a:lnTo>
                      <a:pt x="59569" y="118018"/>
                    </a:lnTo>
                    <a:lnTo>
                      <a:pt x="59383" y="117941"/>
                    </a:lnTo>
                    <a:lnTo>
                      <a:pt x="59196" y="117813"/>
                    </a:lnTo>
                    <a:lnTo>
                      <a:pt x="59057" y="117735"/>
                    </a:lnTo>
                    <a:lnTo>
                      <a:pt x="58894" y="117632"/>
                    </a:lnTo>
                    <a:lnTo>
                      <a:pt x="58754" y="117530"/>
                    </a:lnTo>
                    <a:lnTo>
                      <a:pt x="58638" y="117427"/>
                    </a:lnTo>
                    <a:lnTo>
                      <a:pt x="58545" y="117246"/>
                    </a:lnTo>
                    <a:lnTo>
                      <a:pt x="58475" y="117144"/>
                    </a:lnTo>
                    <a:lnTo>
                      <a:pt x="58312" y="116809"/>
                    </a:lnTo>
                    <a:lnTo>
                      <a:pt x="58289" y="116655"/>
                    </a:lnTo>
                    <a:lnTo>
                      <a:pt x="58219" y="116243"/>
                    </a:lnTo>
                    <a:lnTo>
                      <a:pt x="58219" y="115831"/>
                    </a:lnTo>
                    <a:lnTo>
                      <a:pt x="58242" y="115600"/>
                    </a:lnTo>
                    <a:lnTo>
                      <a:pt x="58289" y="115317"/>
                    </a:lnTo>
                    <a:lnTo>
                      <a:pt x="58312" y="115085"/>
                    </a:lnTo>
                    <a:lnTo>
                      <a:pt x="58382" y="114802"/>
                    </a:lnTo>
                    <a:lnTo>
                      <a:pt x="58475" y="114468"/>
                    </a:lnTo>
                    <a:lnTo>
                      <a:pt x="58568" y="114185"/>
                    </a:lnTo>
                    <a:lnTo>
                      <a:pt x="58684" y="113825"/>
                    </a:lnTo>
                    <a:lnTo>
                      <a:pt x="58638" y="113181"/>
                    </a:lnTo>
                    <a:lnTo>
                      <a:pt x="58568" y="112538"/>
                    </a:lnTo>
                    <a:lnTo>
                      <a:pt x="58545" y="111843"/>
                    </a:lnTo>
                    <a:lnTo>
                      <a:pt x="58498" y="111200"/>
                    </a:lnTo>
                    <a:lnTo>
                      <a:pt x="58428" y="110557"/>
                    </a:lnTo>
                    <a:lnTo>
                      <a:pt x="58382" y="109862"/>
                    </a:lnTo>
                    <a:lnTo>
                      <a:pt x="58312" y="108576"/>
                    </a:lnTo>
                    <a:lnTo>
                      <a:pt x="58312" y="95506"/>
                    </a:lnTo>
                    <a:lnTo>
                      <a:pt x="58289" y="94656"/>
                    </a:lnTo>
                    <a:lnTo>
                      <a:pt x="58289" y="92753"/>
                    </a:lnTo>
                    <a:lnTo>
                      <a:pt x="58242" y="92572"/>
                    </a:lnTo>
                    <a:lnTo>
                      <a:pt x="58242" y="92392"/>
                    </a:lnTo>
                    <a:lnTo>
                      <a:pt x="58219" y="92289"/>
                    </a:lnTo>
                    <a:lnTo>
                      <a:pt x="58219" y="92186"/>
                    </a:lnTo>
                    <a:lnTo>
                      <a:pt x="58126" y="92161"/>
                    </a:lnTo>
                    <a:lnTo>
                      <a:pt x="57870" y="92161"/>
                    </a:lnTo>
                    <a:lnTo>
                      <a:pt x="57846" y="91749"/>
                    </a:lnTo>
                    <a:lnTo>
                      <a:pt x="57730" y="91440"/>
                    </a:lnTo>
                    <a:lnTo>
                      <a:pt x="57660" y="91106"/>
                    </a:lnTo>
                    <a:lnTo>
                      <a:pt x="57590" y="90823"/>
                    </a:lnTo>
                    <a:lnTo>
                      <a:pt x="57357" y="90334"/>
                    </a:lnTo>
                    <a:lnTo>
                      <a:pt x="57264" y="90128"/>
                    </a:lnTo>
                    <a:lnTo>
                      <a:pt x="56822" y="89639"/>
                    </a:lnTo>
                    <a:lnTo>
                      <a:pt x="56519" y="89408"/>
                    </a:lnTo>
                    <a:lnTo>
                      <a:pt x="56170" y="89253"/>
                    </a:lnTo>
                    <a:lnTo>
                      <a:pt x="55984" y="89125"/>
                    </a:lnTo>
                    <a:lnTo>
                      <a:pt x="55821" y="89073"/>
                    </a:lnTo>
                    <a:lnTo>
                      <a:pt x="55425" y="88970"/>
                    </a:lnTo>
                    <a:lnTo>
                      <a:pt x="55053" y="88842"/>
                    </a:lnTo>
                    <a:lnTo>
                      <a:pt x="54843" y="88765"/>
                    </a:lnTo>
                    <a:lnTo>
                      <a:pt x="54657" y="88713"/>
                    </a:lnTo>
                    <a:lnTo>
                      <a:pt x="54448" y="88636"/>
                    </a:lnTo>
                    <a:lnTo>
                      <a:pt x="54261" y="88559"/>
                    </a:lnTo>
                    <a:lnTo>
                      <a:pt x="54052" y="88481"/>
                    </a:lnTo>
                    <a:lnTo>
                      <a:pt x="53866" y="88353"/>
                    </a:lnTo>
                    <a:lnTo>
                      <a:pt x="53633" y="88276"/>
                    </a:lnTo>
                    <a:lnTo>
                      <a:pt x="53447" y="88147"/>
                    </a:lnTo>
                    <a:lnTo>
                      <a:pt x="53237" y="88044"/>
                    </a:lnTo>
                    <a:lnTo>
                      <a:pt x="53051" y="87864"/>
                    </a:lnTo>
                    <a:lnTo>
                      <a:pt x="52865" y="87658"/>
                    </a:lnTo>
                    <a:lnTo>
                      <a:pt x="52678" y="87504"/>
                    </a:lnTo>
                    <a:lnTo>
                      <a:pt x="51957" y="87298"/>
                    </a:lnTo>
                    <a:lnTo>
                      <a:pt x="51328" y="87092"/>
                    </a:lnTo>
                    <a:lnTo>
                      <a:pt x="50746" y="86938"/>
                    </a:lnTo>
                    <a:lnTo>
                      <a:pt x="50234" y="86783"/>
                    </a:lnTo>
                    <a:lnTo>
                      <a:pt x="50025" y="86706"/>
                    </a:lnTo>
                    <a:lnTo>
                      <a:pt x="49792" y="86578"/>
                    </a:lnTo>
                    <a:lnTo>
                      <a:pt x="49582" y="86500"/>
                    </a:lnTo>
                    <a:lnTo>
                      <a:pt x="49396" y="86423"/>
                    </a:lnTo>
                    <a:lnTo>
                      <a:pt x="49187" y="86346"/>
                    </a:lnTo>
                    <a:lnTo>
                      <a:pt x="49000" y="86217"/>
                    </a:lnTo>
                    <a:lnTo>
                      <a:pt x="48838" y="86089"/>
                    </a:lnTo>
                    <a:lnTo>
                      <a:pt x="48675" y="86012"/>
                    </a:lnTo>
                    <a:lnTo>
                      <a:pt x="48512" y="85857"/>
                    </a:lnTo>
                    <a:lnTo>
                      <a:pt x="48325" y="85728"/>
                    </a:lnTo>
                    <a:lnTo>
                      <a:pt x="48186" y="85574"/>
                    </a:lnTo>
                    <a:lnTo>
                      <a:pt x="48046" y="85445"/>
                    </a:lnTo>
                    <a:lnTo>
                      <a:pt x="47906" y="85291"/>
                    </a:lnTo>
                    <a:lnTo>
                      <a:pt x="47743" y="85085"/>
                    </a:lnTo>
                    <a:lnTo>
                      <a:pt x="47418" y="84725"/>
                    </a:lnTo>
                    <a:lnTo>
                      <a:pt x="47278" y="84468"/>
                    </a:lnTo>
                    <a:lnTo>
                      <a:pt x="47138" y="84262"/>
                    </a:lnTo>
                    <a:lnTo>
                      <a:pt x="46952" y="84030"/>
                    </a:lnTo>
                    <a:lnTo>
                      <a:pt x="46393" y="83181"/>
                    </a:lnTo>
                    <a:lnTo>
                      <a:pt x="45998" y="82487"/>
                    </a:lnTo>
                    <a:lnTo>
                      <a:pt x="45928" y="82307"/>
                    </a:lnTo>
                    <a:lnTo>
                      <a:pt x="45858" y="82126"/>
                    </a:lnTo>
                    <a:lnTo>
                      <a:pt x="45695" y="81740"/>
                    </a:lnTo>
                    <a:lnTo>
                      <a:pt x="45555" y="81355"/>
                    </a:lnTo>
                    <a:lnTo>
                      <a:pt x="45439" y="80994"/>
                    </a:lnTo>
                    <a:lnTo>
                      <a:pt x="45369" y="80634"/>
                    </a:lnTo>
                    <a:lnTo>
                      <a:pt x="45253" y="80274"/>
                    </a:lnTo>
                    <a:lnTo>
                      <a:pt x="45183" y="79939"/>
                    </a:lnTo>
                    <a:lnTo>
                      <a:pt x="45113" y="79579"/>
                    </a:lnTo>
                    <a:lnTo>
                      <a:pt x="44997" y="78910"/>
                    </a:lnTo>
                    <a:lnTo>
                      <a:pt x="44857" y="78216"/>
                    </a:lnTo>
                    <a:lnTo>
                      <a:pt x="44787" y="77881"/>
                    </a:lnTo>
                    <a:lnTo>
                      <a:pt x="44647" y="77161"/>
                    </a:lnTo>
                    <a:lnTo>
                      <a:pt x="44531" y="76826"/>
                    </a:lnTo>
                    <a:lnTo>
                      <a:pt x="43879" y="77212"/>
                    </a:lnTo>
                    <a:lnTo>
                      <a:pt x="42971" y="77598"/>
                    </a:lnTo>
                    <a:lnTo>
                      <a:pt x="42808" y="77650"/>
                    </a:lnTo>
                    <a:lnTo>
                      <a:pt x="42273" y="77778"/>
                    </a:lnTo>
                    <a:lnTo>
                      <a:pt x="42087" y="77778"/>
                    </a:lnTo>
                    <a:lnTo>
                      <a:pt x="41854" y="77804"/>
                    </a:lnTo>
                    <a:lnTo>
                      <a:pt x="41458" y="77804"/>
                    </a:lnTo>
                    <a:lnTo>
                      <a:pt x="40806" y="78087"/>
                    </a:lnTo>
                    <a:lnTo>
                      <a:pt x="40108" y="78344"/>
                    </a:lnTo>
                    <a:lnTo>
                      <a:pt x="39456" y="78524"/>
                    </a:lnTo>
                    <a:lnTo>
                      <a:pt x="38758" y="78704"/>
                    </a:lnTo>
                    <a:lnTo>
                      <a:pt x="38106" y="78859"/>
                    </a:lnTo>
                    <a:lnTo>
                      <a:pt x="36709" y="79013"/>
                    </a:lnTo>
                    <a:lnTo>
                      <a:pt x="36058" y="79065"/>
                    </a:lnTo>
                    <a:lnTo>
                      <a:pt x="34661" y="79065"/>
                    </a:lnTo>
                    <a:lnTo>
                      <a:pt x="33963" y="79013"/>
                    </a:lnTo>
                    <a:lnTo>
                      <a:pt x="33311" y="78910"/>
                    </a:lnTo>
                    <a:lnTo>
                      <a:pt x="32612" y="78807"/>
                    </a:lnTo>
                    <a:lnTo>
                      <a:pt x="31286" y="78499"/>
                    </a:lnTo>
                    <a:lnTo>
                      <a:pt x="30634" y="78293"/>
                    </a:lnTo>
                    <a:lnTo>
                      <a:pt x="30005" y="78061"/>
                    </a:lnTo>
                    <a:lnTo>
                      <a:pt x="29354" y="77778"/>
                    </a:lnTo>
                    <a:lnTo>
                      <a:pt x="28772" y="77495"/>
                    </a:lnTo>
                    <a:lnTo>
                      <a:pt x="28143" y="77161"/>
                    </a:lnTo>
                    <a:lnTo>
                      <a:pt x="26979" y="76440"/>
                    </a:lnTo>
                    <a:lnTo>
                      <a:pt x="26420" y="76029"/>
                    </a:lnTo>
                    <a:lnTo>
                      <a:pt x="25885" y="75591"/>
                    </a:lnTo>
                    <a:lnTo>
                      <a:pt x="25373" y="75128"/>
                    </a:lnTo>
                    <a:lnTo>
                      <a:pt x="24861" y="74665"/>
                    </a:lnTo>
                    <a:lnTo>
                      <a:pt x="24395" y="74125"/>
                    </a:lnTo>
                    <a:lnTo>
                      <a:pt x="23953" y="73610"/>
                    </a:lnTo>
                    <a:lnTo>
                      <a:pt x="23511" y="73044"/>
                    </a:lnTo>
                    <a:lnTo>
                      <a:pt x="23115" y="72427"/>
                    </a:lnTo>
                    <a:lnTo>
                      <a:pt x="22742" y="71835"/>
                    </a:lnTo>
                    <a:lnTo>
                      <a:pt x="22370" y="71166"/>
                    </a:lnTo>
                    <a:lnTo>
                      <a:pt x="22184" y="70986"/>
                    </a:lnTo>
                    <a:lnTo>
                      <a:pt x="22044" y="70780"/>
                    </a:lnTo>
                    <a:lnTo>
                      <a:pt x="21858" y="70600"/>
                    </a:lnTo>
                    <a:lnTo>
                      <a:pt x="21579" y="70214"/>
                    </a:lnTo>
                    <a:lnTo>
                      <a:pt x="21462" y="70034"/>
                    </a:lnTo>
                    <a:lnTo>
                      <a:pt x="21322" y="69854"/>
                    </a:lnTo>
                    <a:lnTo>
                      <a:pt x="21206" y="69674"/>
                    </a:lnTo>
                    <a:lnTo>
                      <a:pt x="21090" y="69468"/>
                    </a:lnTo>
                    <a:lnTo>
                      <a:pt x="21020" y="69313"/>
                    </a:lnTo>
                    <a:lnTo>
                      <a:pt x="20717" y="68516"/>
                    </a:lnTo>
                    <a:lnTo>
                      <a:pt x="20694" y="68310"/>
                    </a:lnTo>
                    <a:lnTo>
                      <a:pt x="20647" y="68053"/>
                    </a:lnTo>
                    <a:lnTo>
                      <a:pt x="20368" y="68104"/>
                    </a:lnTo>
                    <a:lnTo>
                      <a:pt x="20112" y="68156"/>
                    </a:lnTo>
                    <a:lnTo>
                      <a:pt x="19879" y="68156"/>
                    </a:lnTo>
                    <a:lnTo>
                      <a:pt x="19670" y="68233"/>
                    </a:lnTo>
                    <a:lnTo>
                      <a:pt x="19018" y="68336"/>
                    </a:lnTo>
                    <a:lnTo>
                      <a:pt x="18715" y="68336"/>
                    </a:lnTo>
                    <a:lnTo>
                      <a:pt x="18413" y="68259"/>
                    </a:lnTo>
                    <a:lnTo>
                      <a:pt x="18157" y="68233"/>
                    </a:lnTo>
                    <a:lnTo>
                      <a:pt x="16993" y="67898"/>
                    </a:lnTo>
                    <a:lnTo>
                      <a:pt x="16737" y="67770"/>
                    </a:lnTo>
                    <a:lnTo>
                      <a:pt x="16457" y="67692"/>
                    </a:lnTo>
                    <a:lnTo>
                      <a:pt x="15945" y="67461"/>
                    </a:lnTo>
                    <a:lnTo>
                      <a:pt x="15689" y="67307"/>
                    </a:lnTo>
                    <a:lnTo>
                      <a:pt x="15177" y="67049"/>
                    </a:lnTo>
                    <a:lnTo>
                      <a:pt x="14409" y="66560"/>
                    </a:lnTo>
                    <a:lnTo>
                      <a:pt x="14176" y="66406"/>
                    </a:lnTo>
                    <a:lnTo>
                      <a:pt x="13920" y="66252"/>
                    </a:lnTo>
                    <a:lnTo>
                      <a:pt x="13710" y="66097"/>
                    </a:lnTo>
                    <a:lnTo>
                      <a:pt x="13478" y="65891"/>
                    </a:lnTo>
                    <a:lnTo>
                      <a:pt x="13268" y="65711"/>
                    </a:lnTo>
                    <a:lnTo>
                      <a:pt x="12826" y="65325"/>
                    </a:lnTo>
                    <a:lnTo>
                      <a:pt x="12640" y="65120"/>
                    </a:lnTo>
                    <a:lnTo>
                      <a:pt x="12430" y="64914"/>
                    </a:lnTo>
                    <a:lnTo>
                      <a:pt x="12244" y="64708"/>
                    </a:lnTo>
                    <a:lnTo>
                      <a:pt x="12058" y="64476"/>
                    </a:lnTo>
                    <a:lnTo>
                      <a:pt x="11848" y="64271"/>
                    </a:lnTo>
                    <a:lnTo>
                      <a:pt x="11685" y="64013"/>
                    </a:lnTo>
                    <a:lnTo>
                      <a:pt x="11522" y="63833"/>
                    </a:lnTo>
                    <a:lnTo>
                      <a:pt x="11336" y="63576"/>
                    </a:lnTo>
                    <a:lnTo>
                      <a:pt x="11173" y="63344"/>
                    </a:lnTo>
                    <a:lnTo>
                      <a:pt x="10661" y="63164"/>
                    </a:lnTo>
                    <a:lnTo>
                      <a:pt x="10242" y="63061"/>
                    </a:lnTo>
                    <a:lnTo>
                      <a:pt x="9753" y="62881"/>
                    </a:lnTo>
                    <a:lnTo>
                      <a:pt x="9311" y="62727"/>
                    </a:lnTo>
                    <a:lnTo>
                      <a:pt x="8869" y="62521"/>
                    </a:lnTo>
                    <a:lnTo>
                      <a:pt x="8450" y="62367"/>
                    </a:lnTo>
                    <a:lnTo>
                      <a:pt x="7635" y="61955"/>
                    </a:lnTo>
                    <a:lnTo>
                      <a:pt x="7262" y="61801"/>
                    </a:lnTo>
                    <a:lnTo>
                      <a:pt x="6867" y="61569"/>
                    </a:lnTo>
                    <a:lnTo>
                      <a:pt x="6494" y="61363"/>
                    </a:lnTo>
                    <a:lnTo>
                      <a:pt x="5842" y="60874"/>
                    </a:lnTo>
                    <a:lnTo>
                      <a:pt x="5516" y="60591"/>
                    </a:lnTo>
                    <a:lnTo>
                      <a:pt x="5191" y="60334"/>
                    </a:lnTo>
                    <a:lnTo>
                      <a:pt x="4888" y="60051"/>
                    </a:lnTo>
                    <a:lnTo>
                      <a:pt x="4609" y="59742"/>
                    </a:lnTo>
                    <a:lnTo>
                      <a:pt x="4306" y="59459"/>
                    </a:lnTo>
                    <a:lnTo>
                      <a:pt x="3794" y="58816"/>
                    </a:lnTo>
                    <a:lnTo>
                      <a:pt x="3538" y="58456"/>
                    </a:lnTo>
                    <a:lnTo>
                      <a:pt x="3096" y="57710"/>
                    </a:lnTo>
                    <a:lnTo>
                      <a:pt x="2886" y="57324"/>
                    </a:lnTo>
                    <a:lnTo>
                      <a:pt x="2700" y="56938"/>
                    </a:lnTo>
                    <a:lnTo>
                      <a:pt x="2490" y="56500"/>
                    </a:lnTo>
                    <a:lnTo>
                      <a:pt x="2327" y="56063"/>
                    </a:lnTo>
                    <a:lnTo>
                      <a:pt x="2141" y="55626"/>
                    </a:lnTo>
                    <a:lnTo>
                      <a:pt x="2001" y="55137"/>
                    </a:lnTo>
                    <a:lnTo>
                      <a:pt x="1885" y="54648"/>
                    </a:lnTo>
                    <a:lnTo>
                      <a:pt x="1745" y="54108"/>
                    </a:lnTo>
                    <a:lnTo>
                      <a:pt x="1629" y="53644"/>
                    </a:lnTo>
                    <a:lnTo>
                      <a:pt x="1676" y="53181"/>
                    </a:lnTo>
                    <a:lnTo>
                      <a:pt x="1676" y="52821"/>
                    </a:lnTo>
                    <a:lnTo>
                      <a:pt x="1722" y="52435"/>
                    </a:lnTo>
                    <a:lnTo>
                      <a:pt x="1722" y="52024"/>
                    </a:lnTo>
                    <a:lnTo>
                      <a:pt x="1792" y="51200"/>
                    </a:lnTo>
                    <a:lnTo>
                      <a:pt x="1792" y="50840"/>
                    </a:lnTo>
                    <a:lnTo>
                      <a:pt x="1815" y="50454"/>
                    </a:lnTo>
                    <a:lnTo>
                      <a:pt x="1466" y="49785"/>
                    </a:lnTo>
                    <a:lnTo>
                      <a:pt x="1280" y="49425"/>
                    </a:lnTo>
                    <a:lnTo>
                      <a:pt x="1117" y="49065"/>
                    </a:lnTo>
                    <a:lnTo>
                      <a:pt x="698" y="47855"/>
                    </a:lnTo>
                    <a:lnTo>
                      <a:pt x="581" y="47444"/>
                    </a:lnTo>
                    <a:lnTo>
                      <a:pt x="349" y="46569"/>
                    </a:lnTo>
                    <a:lnTo>
                      <a:pt x="69" y="44794"/>
                    </a:lnTo>
                    <a:lnTo>
                      <a:pt x="23" y="44331"/>
                    </a:lnTo>
                    <a:lnTo>
                      <a:pt x="23" y="43842"/>
                    </a:lnTo>
                    <a:lnTo>
                      <a:pt x="0" y="43404"/>
                    </a:lnTo>
                    <a:lnTo>
                      <a:pt x="0" y="42967"/>
                    </a:lnTo>
                    <a:lnTo>
                      <a:pt x="69" y="42066"/>
                    </a:lnTo>
                    <a:lnTo>
                      <a:pt x="93" y="41680"/>
                    </a:lnTo>
                    <a:lnTo>
                      <a:pt x="186" y="41217"/>
                    </a:lnTo>
                    <a:lnTo>
                      <a:pt x="256" y="40831"/>
                    </a:lnTo>
                    <a:lnTo>
                      <a:pt x="349" y="40420"/>
                    </a:lnTo>
                    <a:lnTo>
                      <a:pt x="465" y="40060"/>
                    </a:lnTo>
                    <a:lnTo>
                      <a:pt x="605" y="39648"/>
                    </a:lnTo>
                    <a:lnTo>
                      <a:pt x="768" y="39288"/>
                    </a:lnTo>
                    <a:lnTo>
                      <a:pt x="1117" y="38644"/>
                    </a:lnTo>
                    <a:lnTo>
                      <a:pt x="1350" y="38310"/>
                    </a:lnTo>
                    <a:lnTo>
                      <a:pt x="1559" y="38027"/>
                    </a:lnTo>
                    <a:lnTo>
                      <a:pt x="1815" y="37795"/>
                    </a:lnTo>
                    <a:lnTo>
                      <a:pt x="1815" y="37178"/>
                    </a:lnTo>
                    <a:lnTo>
                      <a:pt x="1792" y="36586"/>
                    </a:lnTo>
                    <a:lnTo>
                      <a:pt x="1792" y="34528"/>
                    </a:lnTo>
                    <a:lnTo>
                      <a:pt x="1815" y="34271"/>
                    </a:lnTo>
                    <a:lnTo>
                      <a:pt x="1815" y="34039"/>
                    </a:lnTo>
                    <a:lnTo>
                      <a:pt x="1862" y="33833"/>
                    </a:lnTo>
                    <a:lnTo>
                      <a:pt x="1932" y="33344"/>
                    </a:lnTo>
                    <a:lnTo>
                      <a:pt x="1978" y="33138"/>
                    </a:lnTo>
                    <a:lnTo>
                      <a:pt x="2001" y="32907"/>
                    </a:lnTo>
                    <a:lnTo>
                      <a:pt x="2071" y="32701"/>
                    </a:lnTo>
                    <a:lnTo>
                      <a:pt x="2118" y="32444"/>
                    </a:lnTo>
                    <a:lnTo>
                      <a:pt x="2188" y="32264"/>
                    </a:lnTo>
                    <a:lnTo>
                      <a:pt x="2327" y="31775"/>
                    </a:lnTo>
                    <a:lnTo>
                      <a:pt x="2444" y="31569"/>
                    </a:lnTo>
                    <a:lnTo>
                      <a:pt x="2514" y="31312"/>
                    </a:lnTo>
                    <a:lnTo>
                      <a:pt x="2746" y="30849"/>
                    </a:lnTo>
                    <a:lnTo>
                      <a:pt x="2839" y="30643"/>
                    </a:lnTo>
                    <a:lnTo>
                      <a:pt x="3002" y="30360"/>
                    </a:lnTo>
                    <a:lnTo>
                      <a:pt x="3096" y="30102"/>
                    </a:lnTo>
                    <a:lnTo>
                      <a:pt x="3258" y="29871"/>
                    </a:lnTo>
                    <a:lnTo>
                      <a:pt x="3282" y="29305"/>
                    </a:lnTo>
                    <a:lnTo>
                      <a:pt x="3328" y="28816"/>
                    </a:lnTo>
                    <a:lnTo>
                      <a:pt x="3398" y="28301"/>
                    </a:lnTo>
                    <a:lnTo>
                      <a:pt x="3468" y="27401"/>
                    </a:lnTo>
                    <a:lnTo>
                      <a:pt x="3538" y="26989"/>
                    </a:lnTo>
                    <a:lnTo>
                      <a:pt x="3584" y="26603"/>
                    </a:lnTo>
                    <a:lnTo>
                      <a:pt x="3654" y="26217"/>
                    </a:lnTo>
                    <a:lnTo>
                      <a:pt x="3677" y="25857"/>
                    </a:lnTo>
                    <a:lnTo>
                      <a:pt x="3840" y="25214"/>
                    </a:lnTo>
                    <a:lnTo>
                      <a:pt x="3934" y="24931"/>
                    </a:lnTo>
                    <a:lnTo>
                      <a:pt x="4027" y="24648"/>
                    </a:lnTo>
                    <a:lnTo>
                      <a:pt x="4353" y="23799"/>
                    </a:lnTo>
                    <a:lnTo>
                      <a:pt x="4446" y="23567"/>
                    </a:lnTo>
                    <a:lnTo>
                      <a:pt x="4609" y="23284"/>
                    </a:lnTo>
                    <a:lnTo>
                      <a:pt x="4748" y="23027"/>
                    </a:lnTo>
                    <a:lnTo>
                      <a:pt x="4935" y="22744"/>
                    </a:lnTo>
                    <a:lnTo>
                      <a:pt x="5074" y="22512"/>
                    </a:lnTo>
                    <a:lnTo>
                      <a:pt x="5260" y="22229"/>
                    </a:lnTo>
                    <a:lnTo>
                      <a:pt x="6145" y="21097"/>
                    </a:lnTo>
                    <a:lnTo>
                      <a:pt x="6424" y="20763"/>
                    </a:lnTo>
                    <a:lnTo>
                      <a:pt x="6680" y="20454"/>
                    </a:lnTo>
                    <a:lnTo>
                      <a:pt x="7309" y="19734"/>
                    </a:lnTo>
                    <a:lnTo>
                      <a:pt x="7961" y="18910"/>
                    </a:lnTo>
                    <a:lnTo>
                      <a:pt x="8217" y="18756"/>
                    </a:lnTo>
                    <a:lnTo>
                      <a:pt x="8450" y="18627"/>
                    </a:lnTo>
                    <a:lnTo>
                      <a:pt x="8659" y="18473"/>
                    </a:lnTo>
                    <a:lnTo>
                      <a:pt x="9171" y="18216"/>
                    </a:lnTo>
                    <a:lnTo>
                      <a:pt x="9381" y="18061"/>
                    </a:lnTo>
                    <a:lnTo>
                      <a:pt x="9637" y="17933"/>
                    </a:lnTo>
                    <a:lnTo>
                      <a:pt x="9870" y="17830"/>
                    </a:lnTo>
                    <a:lnTo>
                      <a:pt x="10149" y="17084"/>
                    </a:lnTo>
                    <a:lnTo>
                      <a:pt x="10405" y="16440"/>
                    </a:lnTo>
                    <a:lnTo>
                      <a:pt x="10708" y="15849"/>
                    </a:lnTo>
                    <a:lnTo>
                      <a:pt x="11033" y="15231"/>
                    </a:lnTo>
                    <a:lnTo>
                      <a:pt x="11359" y="14665"/>
                    </a:lnTo>
                    <a:lnTo>
                      <a:pt x="11685" y="14150"/>
                    </a:lnTo>
                    <a:lnTo>
                      <a:pt x="12034" y="13662"/>
                    </a:lnTo>
                    <a:lnTo>
                      <a:pt x="12384" y="13173"/>
                    </a:lnTo>
                    <a:lnTo>
                      <a:pt x="12756" y="12761"/>
                    </a:lnTo>
                    <a:lnTo>
                      <a:pt x="13152" y="12375"/>
                    </a:lnTo>
                    <a:lnTo>
                      <a:pt x="13524" y="11989"/>
                    </a:lnTo>
                    <a:lnTo>
                      <a:pt x="13920" y="11629"/>
                    </a:lnTo>
                    <a:lnTo>
                      <a:pt x="14362" y="11320"/>
                    </a:lnTo>
                    <a:lnTo>
                      <a:pt x="14805" y="11037"/>
                    </a:lnTo>
                    <a:lnTo>
                      <a:pt x="15689" y="10548"/>
                    </a:lnTo>
                    <a:lnTo>
                      <a:pt x="16620" y="10137"/>
                    </a:lnTo>
                    <a:lnTo>
                      <a:pt x="17132" y="9982"/>
                    </a:lnTo>
                    <a:lnTo>
                      <a:pt x="18157" y="9725"/>
                    </a:lnTo>
                    <a:lnTo>
                      <a:pt x="19809" y="9493"/>
                    </a:lnTo>
                    <a:lnTo>
                      <a:pt x="20391" y="9442"/>
                    </a:lnTo>
                    <a:lnTo>
                      <a:pt x="22184" y="9442"/>
                    </a:lnTo>
                    <a:lnTo>
                      <a:pt x="23441" y="9545"/>
                    </a:lnTo>
                    <a:lnTo>
                      <a:pt x="24744" y="9699"/>
                    </a:lnTo>
                    <a:lnTo>
                      <a:pt x="25257" y="8722"/>
                    </a:lnTo>
                    <a:lnTo>
                      <a:pt x="25513" y="8310"/>
                    </a:lnTo>
                    <a:lnTo>
                      <a:pt x="25769" y="7873"/>
                    </a:lnTo>
                    <a:lnTo>
                      <a:pt x="26025" y="7461"/>
                    </a:lnTo>
                    <a:lnTo>
                      <a:pt x="26281" y="7101"/>
                    </a:lnTo>
                    <a:lnTo>
                      <a:pt x="26583" y="6740"/>
                    </a:lnTo>
                    <a:lnTo>
                      <a:pt x="26839" y="6432"/>
                    </a:lnTo>
                    <a:lnTo>
                      <a:pt x="27119" y="6097"/>
                    </a:lnTo>
                    <a:lnTo>
                      <a:pt x="27421" y="5814"/>
                    </a:lnTo>
                    <a:lnTo>
                      <a:pt x="27747" y="5531"/>
                    </a:lnTo>
                    <a:lnTo>
                      <a:pt x="28050" y="5300"/>
                    </a:lnTo>
                    <a:lnTo>
                      <a:pt x="28702" y="4811"/>
                    </a:lnTo>
                    <a:lnTo>
                      <a:pt x="29354" y="4399"/>
                    </a:lnTo>
                    <a:lnTo>
                      <a:pt x="29726" y="4245"/>
                    </a:lnTo>
                    <a:lnTo>
                      <a:pt x="30052" y="4090"/>
                    </a:lnTo>
                    <a:lnTo>
                      <a:pt x="30424" y="3910"/>
                    </a:lnTo>
                    <a:lnTo>
                      <a:pt x="30820" y="3807"/>
                    </a:lnTo>
                    <a:lnTo>
                      <a:pt x="31193" y="3679"/>
                    </a:lnTo>
                    <a:lnTo>
                      <a:pt x="31588" y="3550"/>
                    </a:lnTo>
                    <a:lnTo>
                      <a:pt x="32799" y="3319"/>
                    </a:lnTo>
                    <a:lnTo>
                      <a:pt x="33241" y="3241"/>
                    </a:lnTo>
                    <a:lnTo>
                      <a:pt x="34102" y="3138"/>
                    </a:lnTo>
                    <a:lnTo>
                      <a:pt x="34591" y="3113"/>
                    </a:lnTo>
                    <a:lnTo>
                      <a:pt x="35057" y="3113"/>
                    </a:lnTo>
                    <a:lnTo>
                      <a:pt x="35546" y="3061"/>
                    </a:lnTo>
                    <a:lnTo>
                      <a:pt x="36058" y="3061"/>
                    </a:lnTo>
                    <a:lnTo>
                      <a:pt x="37804" y="2572"/>
                    </a:lnTo>
                    <a:lnTo>
                      <a:pt x="38199" y="2469"/>
                    </a:lnTo>
                    <a:lnTo>
                      <a:pt x="39084" y="2212"/>
                    </a:lnTo>
                    <a:lnTo>
                      <a:pt x="40830" y="1903"/>
                    </a:lnTo>
                    <a:lnTo>
                      <a:pt x="41319" y="1826"/>
                    </a:lnTo>
                    <a:lnTo>
                      <a:pt x="42273" y="1723"/>
                    </a:lnTo>
                    <a:lnTo>
                      <a:pt x="43251" y="1723"/>
                    </a:lnTo>
                    <a:lnTo>
                      <a:pt x="44205" y="1903"/>
                    </a:lnTo>
                    <a:lnTo>
                      <a:pt x="44903" y="2058"/>
                    </a:lnTo>
                    <a:lnTo>
                      <a:pt x="45439" y="2186"/>
                    </a:lnTo>
                    <a:lnTo>
                      <a:pt x="45858" y="2212"/>
                    </a:lnTo>
                    <a:lnTo>
                      <a:pt x="46184" y="2264"/>
                    </a:lnTo>
                    <a:lnTo>
                      <a:pt x="46440" y="2289"/>
                    </a:lnTo>
                    <a:lnTo>
                      <a:pt x="46975" y="2289"/>
                    </a:lnTo>
                    <a:lnTo>
                      <a:pt x="47418" y="2058"/>
                    </a:lnTo>
                    <a:lnTo>
                      <a:pt x="47906" y="1826"/>
                    </a:lnTo>
                    <a:lnTo>
                      <a:pt x="48325" y="1569"/>
                    </a:lnTo>
                    <a:lnTo>
                      <a:pt x="49280" y="1157"/>
                    </a:lnTo>
                    <a:lnTo>
                      <a:pt x="49722" y="977"/>
                    </a:lnTo>
                    <a:lnTo>
                      <a:pt x="50677" y="643"/>
                    </a:lnTo>
                    <a:lnTo>
                      <a:pt x="52096" y="283"/>
                    </a:lnTo>
                    <a:lnTo>
                      <a:pt x="53051" y="128"/>
                    </a:lnTo>
                    <a:lnTo>
                      <a:pt x="54471" y="0"/>
                    </a:lnTo>
                    <a:lnTo>
                      <a:pt x="55472" y="0"/>
                    </a:lnTo>
                    <a:lnTo>
                      <a:pt x="56892" y="128"/>
                    </a:lnTo>
                    <a:lnTo>
                      <a:pt x="57404" y="205"/>
                    </a:lnTo>
                    <a:lnTo>
                      <a:pt x="57870" y="283"/>
                    </a:lnTo>
                    <a:lnTo>
                      <a:pt x="58824" y="514"/>
                    </a:lnTo>
                    <a:lnTo>
                      <a:pt x="59778" y="849"/>
                    </a:lnTo>
                    <a:lnTo>
                      <a:pt x="60290" y="1003"/>
                    </a:lnTo>
                    <a:lnTo>
                      <a:pt x="60779" y="1209"/>
                    </a:lnTo>
                    <a:lnTo>
                      <a:pt x="61245" y="1440"/>
                    </a:lnTo>
                    <a:lnTo>
                      <a:pt x="61710" y="1646"/>
                    </a:lnTo>
                    <a:lnTo>
                      <a:pt x="62199" y="1929"/>
                    </a:lnTo>
                    <a:lnTo>
                      <a:pt x="62525" y="1929"/>
                    </a:lnTo>
                    <a:lnTo>
                      <a:pt x="62828" y="1903"/>
                    </a:lnTo>
                    <a:lnTo>
                      <a:pt x="63433" y="1903"/>
                    </a:lnTo>
                    <a:lnTo>
                      <a:pt x="64108" y="1852"/>
                    </a:lnTo>
                    <a:lnTo>
                      <a:pt x="64760" y="1775"/>
                    </a:lnTo>
                    <a:lnTo>
                      <a:pt x="66133" y="1698"/>
                    </a:lnTo>
                    <a:lnTo>
                      <a:pt x="66832" y="1698"/>
                    </a:lnTo>
                    <a:lnTo>
                      <a:pt x="67204" y="1646"/>
                    </a:lnTo>
                    <a:lnTo>
                      <a:pt x="67577" y="1646"/>
                    </a:lnTo>
                    <a:lnTo>
                      <a:pt x="67903" y="1698"/>
                    </a:lnTo>
                    <a:lnTo>
                      <a:pt x="68624" y="1698"/>
                    </a:lnTo>
                    <a:lnTo>
                      <a:pt x="68950" y="1723"/>
                    </a:lnTo>
                    <a:lnTo>
                      <a:pt x="69322" y="1775"/>
                    </a:lnTo>
                    <a:lnTo>
                      <a:pt x="69648" y="1826"/>
                    </a:lnTo>
                    <a:lnTo>
                      <a:pt x="69974" y="1903"/>
                    </a:lnTo>
                    <a:lnTo>
                      <a:pt x="70347" y="1929"/>
                    </a:lnTo>
                    <a:lnTo>
                      <a:pt x="70673" y="2058"/>
                    </a:lnTo>
                    <a:lnTo>
                      <a:pt x="70999" y="2135"/>
                    </a:lnTo>
                    <a:lnTo>
                      <a:pt x="71674" y="2392"/>
                    </a:lnTo>
                    <a:lnTo>
                      <a:pt x="72000" y="2547"/>
                    </a:lnTo>
                    <a:lnTo>
                      <a:pt x="72279" y="2701"/>
                    </a:lnTo>
                    <a:lnTo>
                      <a:pt x="72628" y="2855"/>
                    </a:lnTo>
                    <a:lnTo>
                      <a:pt x="72907" y="3061"/>
                    </a:lnTo>
                    <a:lnTo>
                      <a:pt x="73280" y="3061"/>
                    </a:lnTo>
                    <a:lnTo>
                      <a:pt x="73676" y="3036"/>
                    </a:lnTo>
                    <a:lnTo>
                      <a:pt x="74071" y="3036"/>
                    </a:lnTo>
                    <a:lnTo>
                      <a:pt x="74490" y="2984"/>
                    </a:lnTo>
                    <a:lnTo>
                      <a:pt x="74839" y="2958"/>
                    </a:lnTo>
                    <a:lnTo>
                      <a:pt x="75258" y="2958"/>
                    </a:lnTo>
                    <a:lnTo>
                      <a:pt x="75654" y="2907"/>
                    </a:lnTo>
                    <a:lnTo>
                      <a:pt x="76050" y="2907"/>
                    </a:lnTo>
                    <a:lnTo>
                      <a:pt x="76422" y="2855"/>
                    </a:lnTo>
                    <a:lnTo>
                      <a:pt x="76818" y="2855"/>
                    </a:lnTo>
                    <a:lnTo>
                      <a:pt x="77214" y="2830"/>
                    </a:lnTo>
                    <a:lnTo>
                      <a:pt x="77586" y="2830"/>
                    </a:lnTo>
                    <a:lnTo>
                      <a:pt x="77982" y="2778"/>
                    </a:lnTo>
                    <a:lnTo>
                      <a:pt x="78401" y="2778"/>
                    </a:lnTo>
                    <a:lnTo>
                      <a:pt x="78797" y="2753"/>
                    </a:lnTo>
                    <a:lnTo>
                      <a:pt x="79169" y="2701"/>
                    </a:lnTo>
                    <a:lnTo>
                      <a:pt x="79635" y="2855"/>
                    </a:lnTo>
                    <a:lnTo>
                      <a:pt x="80519" y="3190"/>
                    </a:lnTo>
                    <a:lnTo>
                      <a:pt x="81311" y="3524"/>
                    </a:lnTo>
                    <a:lnTo>
                      <a:pt x="81683" y="3679"/>
                    </a:lnTo>
                    <a:lnTo>
                      <a:pt x="82079" y="3833"/>
                    </a:lnTo>
                    <a:lnTo>
                      <a:pt x="82451" y="3987"/>
                    </a:lnTo>
                    <a:lnTo>
                      <a:pt x="82847" y="4193"/>
                    </a:lnTo>
                    <a:lnTo>
                      <a:pt x="83592" y="4605"/>
                    </a:lnTo>
                    <a:lnTo>
                      <a:pt x="84384" y="5094"/>
                    </a:lnTo>
                    <a:lnTo>
                      <a:pt x="84826" y="5377"/>
                    </a:lnTo>
                    <a:lnTo>
                      <a:pt x="85222" y="5660"/>
                    </a:lnTo>
                    <a:lnTo>
                      <a:pt x="85710" y="5969"/>
                    </a:lnTo>
                    <a:lnTo>
                      <a:pt x="86432" y="6663"/>
                    </a:lnTo>
                    <a:lnTo>
                      <a:pt x="86991" y="7204"/>
                    </a:lnTo>
                    <a:lnTo>
                      <a:pt x="87712" y="7795"/>
                    </a:lnTo>
                    <a:lnTo>
                      <a:pt x="87829" y="7924"/>
                    </a:lnTo>
                    <a:lnTo>
                      <a:pt x="87899" y="7950"/>
                    </a:lnTo>
                    <a:lnTo>
                      <a:pt x="87968" y="8027"/>
                    </a:lnTo>
                    <a:lnTo>
                      <a:pt x="88038" y="8078"/>
                    </a:lnTo>
                    <a:lnTo>
                      <a:pt x="88155" y="8130"/>
                    </a:lnTo>
                    <a:lnTo>
                      <a:pt x="88294" y="8156"/>
                    </a:lnTo>
                    <a:lnTo>
                      <a:pt x="88294" y="8490"/>
                    </a:lnTo>
                    <a:lnTo>
                      <a:pt x="88387" y="8516"/>
                    </a:lnTo>
                    <a:lnTo>
                      <a:pt x="88457" y="8516"/>
                    </a:lnTo>
                    <a:lnTo>
                      <a:pt x="88550" y="8644"/>
                    </a:lnTo>
                    <a:lnTo>
                      <a:pt x="88667" y="8722"/>
                    </a:lnTo>
                    <a:lnTo>
                      <a:pt x="88923" y="9005"/>
                    </a:lnTo>
                    <a:lnTo>
                      <a:pt x="89109" y="9262"/>
                    </a:lnTo>
                    <a:lnTo>
                      <a:pt x="89319" y="9545"/>
                    </a:lnTo>
                    <a:lnTo>
                      <a:pt x="89761" y="10188"/>
                    </a:lnTo>
                    <a:lnTo>
                      <a:pt x="90203" y="10857"/>
                    </a:lnTo>
                    <a:lnTo>
                      <a:pt x="90599" y="11526"/>
                    </a:lnTo>
                    <a:lnTo>
                      <a:pt x="90971" y="12092"/>
                    </a:lnTo>
                    <a:lnTo>
                      <a:pt x="91227" y="12478"/>
                    </a:lnTo>
                    <a:lnTo>
                      <a:pt x="91926" y="12530"/>
                    </a:lnTo>
                    <a:lnTo>
                      <a:pt x="92554" y="12555"/>
                    </a:lnTo>
                    <a:lnTo>
                      <a:pt x="93206" y="12607"/>
                    </a:lnTo>
                    <a:lnTo>
                      <a:pt x="93788" y="12658"/>
                    </a:lnTo>
                    <a:lnTo>
                      <a:pt x="94952" y="12813"/>
                    </a:lnTo>
                    <a:lnTo>
                      <a:pt x="95511" y="12890"/>
                    </a:lnTo>
                    <a:lnTo>
                      <a:pt x="96023" y="13018"/>
                    </a:lnTo>
                    <a:lnTo>
                      <a:pt x="96535" y="13173"/>
                    </a:lnTo>
                    <a:lnTo>
                      <a:pt x="97000" y="13301"/>
                    </a:lnTo>
                    <a:lnTo>
                      <a:pt x="97513" y="13456"/>
                    </a:lnTo>
                    <a:lnTo>
                      <a:pt x="97955" y="13662"/>
                    </a:lnTo>
                    <a:lnTo>
                      <a:pt x="98444" y="13867"/>
                    </a:lnTo>
                    <a:lnTo>
                      <a:pt x="98839" y="14099"/>
                    </a:lnTo>
                    <a:lnTo>
                      <a:pt x="99282" y="14305"/>
                    </a:lnTo>
                    <a:lnTo>
                      <a:pt x="100073" y="14871"/>
                    </a:lnTo>
                    <a:lnTo>
                      <a:pt x="100492" y="15205"/>
                    </a:lnTo>
                    <a:lnTo>
                      <a:pt x="100841" y="15514"/>
                    </a:lnTo>
                    <a:lnTo>
                      <a:pt x="101214" y="15874"/>
                    </a:lnTo>
                    <a:lnTo>
                      <a:pt x="101586" y="16286"/>
                    </a:lnTo>
                    <a:lnTo>
                      <a:pt x="101935" y="16723"/>
                    </a:lnTo>
                    <a:lnTo>
                      <a:pt x="102611" y="17624"/>
                    </a:lnTo>
                    <a:lnTo>
                      <a:pt x="103262" y="18679"/>
                    </a:lnTo>
                    <a:lnTo>
                      <a:pt x="103588" y="19245"/>
                    </a:lnTo>
                    <a:lnTo>
                      <a:pt x="103914" y="19837"/>
                    </a:lnTo>
                    <a:lnTo>
                      <a:pt x="104217" y="20454"/>
                    </a:lnTo>
                    <a:lnTo>
                      <a:pt x="104869" y="21818"/>
                    </a:lnTo>
                    <a:lnTo>
                      <a:pt x="105171" y="22538"/>
                    </a:lnTo>
                    <a:lnTo>
                      <a:pt x="105311" y="23284"/>
                    </a:lnTo>
                    <a:lnTo>
                      <a:pt x="105427" y="23850"/>
                    </a:lnTo>
                    <a:lnTo>
                      <a:pt x="105451" y="24056"/>
                    </a:lnTo>
                    <a:lnTo>
                      <a:pt x="105497" y="24288"/>
                    </a:lnTo>
                    <a:lnTo>
                      <a:pt x="105637" y="24622"/>
                    </a:lnTo>
                    <a:lnTo>
                      <a:pt x="105707" y="24699"/>
                    </a:lnTo>
                    <a:lnTo>
                      <a:pt x="105753" y="24777"/>
                    </a:lnTo>
                    <a:lnTo>
                      <a:pt x="106009" y="25060"/>
                    </a:lnTo>
                    <a:lnTo>
                      <a:pt x="106079" y="25085"/>
                    </a:lnTo>
                    <a:lnTo>
                      <a:pt x="106405" y="25343"/>
                    </a:lnTo>
                    <a:lnTo>
                      <a:pt x="106661" y="25497"/>
                    </a:lnTo>
                    <a:lnTo>
                      <a:pt x="106964" y="25651"/>
                    </a:lnTo>
                    <a:lnTo>
                      <a:pt x="107290" y="25857"/>
                    </a:lnTo>
                    <a:lnTo>
                      <a:pt x="107569" y="26217"/>
                    </a:lnTo>
                    <a:lnTo>
                      <a:pt x="107825" y="26475"/>
                    </a:lnTo>
                    <a:lnTo>
                      <a:pt x="108011" y="26680"/>
                    </a:lnTo>
                    <a:lnTo>
                      <a:pt x="108151" y="26783"/>
                    </a:lnTo>
                    <a:lnTo>
                      <a:pt x="108267" y="26912"/>
                    </a:lnTo>
                    <a:lnTo>
                      <a:pt x="108407" y="26989"/>
                    </a:lnTo>
                    <a:lnTo>
                      <a:pt x="108523" y="27066"/>
                    </a:lnTo>
                    <a:lnTo>
                      <a:pt x="108663" y="27169"/>
                    </a:lnTo>
                    <a:lnTo>
                      <a:pt x="108663" y="27349"/>
                    </a:lnTo>
                    <a:lnTo>
                      <a:pt x="108709" y="27478"/>
                    </a:lnTo>
                    <a:lnTo>
                      <a:pt x="109012" y="27735"/>
                    </a:lnTo>
                    <a:lnTo>
                      <a:pt x="109338" y="28018"/>
                    </a:lnTo>
                    <a:lnTo>
                      <a:pt x="109617" y="28301"/>
                    </a:lnTo>
                    <a:lnTo>
                      <a:pt x="109920" y="28610"/>
                    </a:lnTo>
                    <a:lnTo>
                      <a:pt x="110502" y="29331"/>
                    </a:lnTo>
                    <a:lnTo>
                      <a:pt x="110758" y="29742"/>
                    </a:lnTo>
                    <a:lnTo>
                      <a:pt x="111061" y="30180"/>
                    </a:lnTo>
                    <a:lnTo>
                      <a:pt x="111573" y="31080"/>
                    </a:lnTo>
                    <a:lnTo>
                      <a:pt x="111782" y="31569"/>
                    </a:lnTo>
                    <a:lnTo>
                      <a:pt x="112038" y="32058"/>
                    </a:lnTo>
                    <a:lnTo>
                      <a:pt x="112248" y="32547"/>
                    </a:lnTo>
                    <a:lnTo>
                      <a:pt x="112481" y="33061"/>
                    </a:lnTo>
                    <a:lnTo>
                      <a:pt x="112667" y="33550"/>
                    </a:lnTo>
                    <a:lnTo>
                      <a:pt x="113016" y="34605"/>
                    </a:lnTo>
                    <a:lnTo>
                      <a:pt x="113179" y="35171"/>
                    </a:lnTo>
                    <a:lnTo>
                      <a:pt x="113319" y="35686"/>
                    </a:lnTo>
                    <a:lnTo>
                      <a:pt x="113435" y="36226"/>
                    </a:lnTo>
                    <a:lnTo>
                      <a:pt x="113528" y="36792"/>
                    </a:lnTo>
                    <a:lnTo>
                      <a:pt x="113645" y="37307"/>
                    </a:lnTo>
                    <a:lnTo>
                      <a:pt x="113691" y="37821"/>
                    </a:lnTo>
                    <a:lnTo>
                      <a:pt x="113761" y="38361"/>
                    </a:lnTo>
                    <a:lnTo>
                      <a:pt x="113784" y="38876"/>
                    </a:lnTo>
                    <a:lnTo>
                      <a:pt x="113784" y="39931"/>
                    </a:lnTo>
                    <a:lnTo>
                      <a:pt x="113761" y="40420"/>
                    </a:lnTo>
                    <a:lnTo>
                      <a:pt x="113691" y="40909"/>
                    </a:lnTo>
                    <a:lnTo>
                      <a:pt x="113621" y="41346"/>
                    </a:lnTo>
                    <a:lnTo>
                      <a:pt x="113505" y="41783"/>
                    </a:lnTo>
                    <a:lnTo>
                      <a:pt x="113365" y="42246"/>
                    </a:lnTo>
                    <a:lnTo>
                      <a:pt x="113458" y="42349"/>
                    </a:lnTo>
                    <a:lnTo>
                      <a:pt x="113621" y="42684"/>
                    </a:lnTo>
                    <a:lnTo>
                      <a:pt x="113691" y="42813"/>
                    </a:lnTo>
                    <a:lnTo>
                      <a:pt x="114157" y="43198"/>
                    </a:lnTo>
                    <a:lnTo>
                      <a:pt x="114599" y="43610"/>
                    </a:lnTo>
                    <a:lnTo>
                      <a:pt x="114808" y="43765"/>
                    </a:lnTo>
                    <a:lnTo>
                      <a:pt x="115041" y="43970"/>
                    </a:lnTo>
                    <a:lnTo>
                      <a:pt x="115577" y="44588"/>
                    </a:lnTo>
                    <a:lnTo>
                      <a:pt x="115763" y="44742"/>
                    </a:lnTo>
                    <a:lnTo>
                      <a:pt x="115949" y="44974"/>
                    </a:lnTo>
                    <a:lnTo>
                      <a:pt x="116135" y="45180"/>
                    </a:lnTo>
                    <a:lnTo>
                      <a:pt x="116578" y="45797"/>
                    </a:lnTo>
                    <a:lnTo>
                      <a:pt x="116857" y="46286"/>
                    </a:lnTo>
                    <a:lnTo>
                      <a:pt x="116973" y="46492"/>
                    </a:lnTo>
                    <a:lnTo>
                      <a:pt x="117183" y="46955"/>
                    </a:lnTo>
                    <a:lnTo>
                      <a:pt x="117299" y="47238"/>
                    </a:lnTo>
                    <a:lnTo>
                      <a:pt x="117369" y="47495"/>
                    </a:lnTo>
                    <a:lnTo>
                      <a:pt x="117485" y="47778"/>
                    </a:lnTo>
                    <a:lnTo>
                      <a:pt x="117625" y="48344"/>
                    </a:lnTo>
                    <a:lnTo>
                      <a:pt x="117672" y="48627"/>
                    </a:lnTo>
                    <a:lnTo>
                      <a:pt x="117741" y="48936"/>
                    </a:lnTo>
                    <a:lnTo>
                      <a:pt x="117788" y="49219"/>
                    </a:lnTo>
                    <a:lnTo>
                      <a:pt x="117811" y="49554"/>
                    </a:lnTo>
                    <a:lnTo>
                      <a:pt x="117811" y="49914"/>
                    </a:lnTo>
                    <a:lnTo>
                      <a:pt x="117858" y="50248"/>
                    </a:lnTo>
                    <a:lnTo>
                      <a:pt x="117858" y="50608"/>
                    </a:lnTo>
                    <a:lnTo>
                      <a:pt x="118184" y="51303"/>
                    </a:lnTo>
                    <a:lnTo>
                      <a:pt x="118766" y="52512"/>
                    </a:lnTo>
                    <a:lnTo>
                      <a:pt x="118975" y="53027"/>
                    </a:lnTo>
                    <a:lnTo>
                      <a:pt x="119092" y="53259"/>
                    </a:lnTo>
                    <a:lnTo>
                      <a:pt x="119208" y="53542"/>
                    </a:lnTo>
                    <a:lnTo>
                      <a:pt x="119278" y="53799"/>
                    </a:lnTo>
                    <a:lnTo>
                      <a:pt x="119394" y="54030"/>
                    </a:lnTo>
                    <a:lnTo>
                      <a:pt x="119604" y="54777"/>
                    </a:lnTo>
                    <a:lnTo>
                      <a:pt x="119650" y="55008"/>
                    </a:lnTo>
                    <a:lnTo>
                      <a:pt x="119720" y="55240"/>
                    </a:lnTo>
                    <a:lnTo>
                      <a:pt x="119790" y="55728"/>
                    </a:lnTo>
                    <a:lnTo>
                      <a:pt x="119860" y="56012"/>
                    </a:lnTo>
                    <a:lnTo>
                      <a:pt x="119860" y="56269"/>
                    </a:lnTo>
                    <a:lnTo>
                      <a:pt x="119976" y="57118"/>
                    </a:lnTo>
                    <a:lnTo>
                      <a:pt x="119976" y="57710"/>
                    </a:lnTo>
                    <a:lnTo>
                      <a:pt x="120000" y="58070"/>
                    </a:lnTo>
                    <a:lnTo>
                      <a:pt x="120000" y="59948"/>
                    </a:lnTo>
                    <a:lnTo>
                      <a:pt x="119860" y="60540"/>
                    </a:lnTo>
                    <a:lnTo>
                      <a:pt x="119743" y="61080"/>
                    </a:lnTo>
                    <a:lnTo>
                      <a:pt x="119674" y="61518"/>
                    </a:lnTo>
                    <a:lnTo>
                      <a:pt x="119580" y="61955"/>
                    </a:lnTo>
                    <a:lnTo>
                      <a:pt x="119487" y="62315"/>
                    </a:lnTo>
                    <a:lnTo>
                      <a:pt x="119464" y="62650"/>
                    </a:lnTo>
                    <a:lnTo>
                      <a:pt x="119394" y="62984"/>
                    </a:lnTo>
                    <a:lnTo>
                      <a:pt x="119348" y="63293"/>
                    </a:lnTo>
                    <a:lnTo>
                      <a:pt x="119278" y="63627"/>
                    </a:lnTo>
                    <a:lnTo>
                      <a:pt x="119231" y="63936"/>
                    </a:lnTo>
                    <a:lnTo>
                      <a:pt x="119208" y="64296"/>
                    </a:lnTo>
                    <a:lnTo>
                      <a:pt x="119138" y="64682"/>
                    </a:lnTo>
                    <a:lnTo>
                      <a:pt x="119092" y="65068"/>
                    </a:lnTo>
                    <a:lnTo>
                      <a:pt x="119068" y="65557"/>
                    </a:lnTo>
                    <a:lnTo>
                      <a:pt x="118975" y="66097"/>
                    </a:lnTo>
                    <a:lnTo>
                      <a:pt x="118905" y="66663"/>
                    </a:lnTo>
                    <a:lnTo>
                      <a:pt x="118719" y="67229"/>
                    </a:lnTo>
                    <a:lnTo>
                      <a:pt x="118207" y="68593"/>
                    </a:lnTo>
                    <a:lnTo>
                      <a:pt x="117928" y="69365"/>
                    </a:lnTo>
                    <a:lnTo>
                      <a:pt x="117788" y="69725"/>
                    </a:lnTo>
                    <a:lnTo>
                      <a:pt x="117625" y="70137"/>
                    </a:lnTo>
                    <a:lnTo>
                      <a:pt x="116903" y="71732"/>
                    </a:lnTo>
                    <a:lnTo>
                      <a:pt x="116717" y="72118"/>
                    </a:lnTo>
                    <a:lnTo>
                      <a:pt x="116508" y="72504"/>
                    </a:lnTo>
                    <a:lnTo>
                      <a:pt x="116322" y="72915"/>
                    </a:lnTo>
                    <a:lnTo>
                      <a:pt x="116089" y="73276"/>
                    </a:lnTo>
                    <a:lnTo>
                      <a:pt x="115879" y="73687"/>
                    </a:lnTo>
                    <a:lnTo>
                      <a:pt x="115646" y="74048"/>
                    </a:lnTo>
                    <a:lnTo>
                      <a:pt x="115390" y="74382"/>
                    </a:lnTo>
                    <a:lnTo>
                      <a:pt x="115181" y="74691"/>
                    </a:lnTo>
                    <a:lnTo>
                      <a:pt x="114669" y="75334"/>
                    </a:lnTo>
                    <a:lnTo>
                      <a:pt x="114157" y="75900"/>
                    </a:lnTo>
                    <a:lnTo>
                      <a:pt x="113901" y="76157"/>
                    </a:lnTo>
                    <a:lnTo>
                      <a:pt x="113621" y="76363"/>
                    </a:lnTo>
                    <a:lnTo>
                      <a:pt x="113365" y="76543"/>
                    </a:lnTo>
                    <a:lnTo>
                      <a:pt x="112760" y="76878"/>
                    </a:lnTo>
                    <a:lnTo>
                      <a:pt x="112481" y="76955"/>
                    </a:lnTo>
                    <a:lnTo>
                      <a:pt x="112038" y="77804"/>
                    </a:lnTo>
                    <a:lnTo>
                      <a:pt x="111899" y="78061"/>
                    </a:lnTo>
                    <a:lnTo>
                      <a:pt x="111736" y="78344"/>
                    </a:lnTo>
                    <a:lnTo>
                      <a:pt x="111573" y="78627"/>
                    </a:lnTo>
                    <a:lnTo>
                      <a:pt x="111410" y="78910"/>
                    </a:lnTo>
                    <a:lnTo>
                      <a:pt x="111224" y="79142"/>
                    </a:lnTo>
                    <a:lnTo>
                      <a:pt x="110874" y="79708"/>
                    </a:lnTo>
                    <a:lnTo>
                      <a:pt x="110688" y="79939"/>
                    </a:lnTo>
                    <a:lnTo>
                      <a:pt x="110316" y="80506"/>
                    </a:lnTo>
                    <a:lnTo>
                      <a:pt x="110106" y="80763"/>
                    </a:lnTo>
                    <a:lnTo>
                      <a:pt x="109920" y="80994"/>
                    </a:lnTo>
                    <a:lnTo>
                      <a:pt x="109687" y="81252"/>
                    </a:lnTo>
                    <a:lnTo>
                      <a:pt x="109478" y="81535"/>
                    </a:lnTo>
                    <a:lnTo>
                      <a:pt x="109268" y="81766"/>
                    </a:lnTo>
                    <a:lnTo>
                      <a:pt x="109035" y="81972"/>
                    </a:lnTo>
                    <a:lnTo>
                      <a:pt x="108826" y="82204"/>
                    </a:lnTo>
                    <a:lnTo>
                      <a:pt x="108593" y="82409"/>
                    </a:lnTo>
                    <a:lnTo>
                      <a:pt x="108384" y="82667"/>
                    </a:lnTo>
                    <a:lnTo>
                      <a:pt x="107871" y="83053"/>
                    </a:lnTo>
                    <a:lnTo>
                      <a:pt x="107639" y="83233"/>
                    </a:lnTo>
                    <a:lnTo>
                      <a:pt x="107383" y="83413"/>
                    </a:lnTo>
                    <a:lnTo>
                      <a:pt x="106614" y="83902"/>
                    </a:lnTo>
                    <a:lnTo>
                      <a:pt x="106102" y="84159"/>
                    </a:lnTo>
                    <a:lnTo>
                      <a:pt x="105823" y="84262"/>
                    </a:lnTo>
                    <a:lnTo>
                      <a:pt x="105567" y="84725"/>
                    </a:lnTo>
                    <a:lnTo>
                      <a:pt x="105241" y="85111"/>
                    </a:lnTo>
                    <a:lnTo>
                      <a:pt x="104938" y="85523"/>
                    </a:lnTo>
                    <a:lnTo>
                      <a:pt x="104287" y="86346"/>
                    </a:lnTo>
                    <a:lnTo>
                      <a:pt x="102820" y="87787"/>
                    </a:lnTo>
                    <a:lnTo>
                      <a:pt x="102424" y="88121"/>
                    </a:lnTo>
                    <a:lnTo>
                      <a:pt x="102052" y="88430"/>
                    </a:lnTo>
                    <a:lnTo>
                      <a:pt x="101656" y="88765"/>
                    </a:lnTo>
                    <a:lnTo>
                      <a:pt x="101214" y="89073"/>
                    </a:lnTo>
                    <a:lnTo>
                      <a:pt x="100818" y="89408"/>
                    </a:lnTo>
                    <a:lnTo>
                      <a:pt x="99491" y="90257"/>
                    </a:lnTo>
                    <a:lnTo>
                      <a:pt x="99049" y="90488"/>
                    </a:lnTo>
                    <a:lnTo>
                      <a:pt x="98607" y="90771"/>
                    </a:lnTo>
                    <a:lnTo>
                      <a:pt x="98188" y="91029"/>
                    </a:lnTo>
                    <a:lnTo>
                      <a:pt x="97699" y="91260"/>
                    </a:lnTo>
                    <a:lnTo>
                      <a:pt x="96814" y="91749"/>
                    </a:lnTo>
                    <a:lnTo>
                      <a:pt x="96349" y="91955"/>
                    </a:lnTo>
                    <a:lnTo>
                      <a:pt x="95906" y="92161"/>
                    </a:lnTo>
                    <a:lnTo>
                      <a:pt x="95441" y="92367"/>
                    </a:lnTo>
                    <a:lnTo>
                      <a:pt x="94999" y="92572"/>
                    </a:lnTo>
                    <a:lnTo>
                      <a:pt x="94533" y="92753"/>
                    </a:lnTo>
                    <a:lnTo>
                      <a:pt x="94091" y="92933"/>
                    </a:lnTo>
                    <a:lnTo>
                      <a:pt x="93648" y="93138"/>
                    </a:lnTo>
                    <a:lnTo>
                      <a:pt x="92764" y="93447"/>
                    </a:lnTo>
                    <a:lnTo>
                      <a:pt x="91996" y="94168"/>
                    </a:lnTo>
                    <a:lnTo>
                      <a:pt x="90459" y="95403"/>
                    </a:lnTo>
                    <a:lnTo>
                      <a:pt x="89947" y="95711"/>
                    </a:lnTo>
                    <a:lnTo>
                      <a:pt x="89668" y="95917"/>
                    </a:lnTo>
                    <a:lnTo>
                      <a:pt x="89412" y="96046"/>
                    </a:lnTo>
                    <a:lnTo>
                      <a:pt x="89109" y="96200"/>
                    </a:lnTo>
                    <a:lnTo>
                      <a:pt x="88853" y="96355"/>
                    </a:lnTo>
                    <a:lnTo>
                      <a:pt x="88550" y="96483"/>
                    </a:lnTo>
                    <a:lnTo>
                      <a:pt x="88294" y="96638"/>
                    </a:lnTo>
                    <a:lnTo>
                      <a:pt x="87433" y="96998"/>
                    </a:lnTo>
                    <a:lnTo>
                      <a:pt x="87177" y="97101"/>
                    </a:lnTo>
                    <a:lnTo>
                      <a:pt x="86874" y="97204"/>
                    </a:lnTo>
                    <a:lnTo>
                      <a:pt x="86595" y="97281"/>
                    </a:lnTo>
                    <a:lnTo>
                      <a:pt x="86292" y="97409"/>
                    </a:lnTo>
                    <a:lnTo>
                      <a:pt x="85967" y="97487"/>
                    </a:lnTo>
                    <a:lnTo>
                      <a:pt x="85710" y="97564"/>
                    </a:lnTo>
                    <a:lnTo>
                      <a:pt x="85385" y="97615"/>
                    </a:lnTo>
                    <a:lnTo>
                      <a:pt x="85082" y="97692"/>
                    </a:lnTo>
                    <a:lnTo>
                      <a:pt x="84756" y="97770"/>
                    </a:lnTo>
                    <a:lnTo>
                      <a:pt x="84477" y="97821"/>
                    </a:lnTo>
                    <a:lnTo>
                      <a:pt x="84128" y="97898"/>
                    </a:lnTo>
                    <a:lnTo>
                      <a:pt x="83848" y="97924"/>
                    </a:lnTo>
                    <a:lnTo>
                      <a:pt x="83848" y="98027"/>
                    </a:lnTo>
                    <a:lnTo>
                      <a:pt x="83802" y="98104"/>
                    </a:lnTo>
                    <a:lnTo>
                      <a:pt x="83802" y="98259"/>
                    </a:lnTo>
                    <a:lnTo>
                      <a:pt x="83709" y="98310"/>
                    </a:lnTo>
                    <a:lnTo>
                      <a:pt x="83546" y="98336"/>
                    </a:lnTo>
                    <a:lnTo>
                      <a:pt x="83452" y="98387"/>
                    </a:lnTo>
                    <a:lnTo>
                      <a:pt x="83290" y="98464"/>
                    </a:lnTo>
                    <a:lnTo>
                      <a:pt x="83033" y="98542"/>
                    </a:lnTo>
                    <a:lnTo>
                      <a:pt x="82777" y="98670"/>
                    </a:lnTo>
                    <a:lnTo>
                      <a:pt x="82312" y="98953"/>
                    </a:lnTo>
                    <a:lnTo>
                      <a:pt x="81800" y="99236"/>
                    </a:lnTo>
                    <a:lnTo>
                      <a:pt x="81544" y="99339"/>
                    </a:lnTo>
                    <a:lnTo>
                      <a:pt x="81288" y="99519"/>
                    </a:lnTo>
                    <a:lnTo>
                      <a:pt x="81032" y="99622"/>
                    </a:lnTo>
                    <a:lnTo>
                      <a:pt x="80729" y="99751"/>
                    </a:lnTo>
                    <a:lnTo>
                      <a:pt x="80589" y="99802"/>
                    </a:lnTo>
                    <a:lnTo>
                      <a:pt x="80473" y="99879"/>
                    </a:lnTo>
                    <a:lnTo>
                      <a:pt x="80193" y="99957"/>
                    </a:lnTo>
                    <a:lnTo>
                      <a:pt x="80007" y="100008"/>
                    </a:lnTo>
                    <a:lnTo>
                      <a:pt x="79705" y="100085"/>
                    </a:lnTo>
                    <a:lnTo>
                      <a:pt x="79565" y="100085"/>
                    </a:lnTo>
                    <a:lnTo>
                      <a:pt x="79309" y="100523"/>
                    </a:lnTo>
                    <a:lnTo>
                      <a:pt x="79053" y="100883"/>
                    </a:lnTo>
                    <a:lnTo>
                      <a:pt x="78680" y="101449"/>
                    </a:lnTo>
                    <a:lnTo>
                      <a:pt x="78494" y="101706"/>
                    </a:lnTo>
                    <a:lnTo>
                      <a:pt x="78354" y="101886"/>
                    </a:lnTo>
                    <a:lnTo>
                      <a:pt x="78331" y="102015"/>
                    </a:lnTo>
                    <a:lnTo>
                      <a:pt x="78238" y="102092"/>
                    </a:lnTo>
                    <a:lnTo>
                      <a:pt x="78168" y="102272"/>
                    </a:lnTo>
                    <a:lnTo>
                      <a:pt x="77586" y="102581"/>
                    </a:lnTo>
                    <a:lnTo>
                      <a:pt x="76050" y="103559"/>
                    </a:lnTo>
                    <a:lnTo>
                      <a:pt x="75096" y="104202"/>
                    </a:lnTo>
                    <a:lnTo>
                      <a:pt x="74677" y="104536"/>
                    </a:lnTo>
                    <a:lnTo>
                      <a:pt x="74258" y="104897"/>
                    </a:lnTo>
                    <a:lnTo>
                      <a:pt x="73862" y="105205"/>
                    </a:lnTo>
                    <a:lnTo>
                      <a:pt x="73466" y="105566"/>
                    </a:lnTo>
                    <a:lnTo>
                      <a:pt x="73094" y="105900"/>
                    </a:lnTo>
                    <a:lnTo>
                      <a:pt x="72721" y="106260"/>
                    </a:lnTo>
                    <a:lnTo>
                      <a:pt x="72069" y="106981"/>
                    </a:lnTo>
                    <a:lnTo>
                      <a:pt x="71767" y="107392"/>
                    </a:lnTo>
                    <a:lnTo>
                      <a:pt x="71487" y="107753"/>
                    </a:lnTo>
                    <a:lnTo>
                      <a:pt x="71231" y="108216"/>
                    </a:lnTo>
                    <a:lnTo>
                      <a:pt x="70975" y="108602"/>
                    </a:lnTo>
                    <a:lnTo>
                      <a:pt x="70533" y="109502"/>
                    </a:lnTo>
                    <a:lnTo>
                      <a:pt x="70323" y="109991"/>
                    </a:lnTo>
                    <a:lnTo>
                      <a:pt x="70137" y="110480"/>
                    </a:lnTo>
                    <a:lnTo>
                      <a:pt x="69835" y="111509"/>
                    </a:lnTo>
                    <a:lnTo>
                      <a:pt x="69695" y="112075"/>
                    </a:lnTo>
                    <a:lnTo>
                      <a:pt x="69579" y="112641"/>
                    </a:lnTo>
                    <a:lnTo>
                      <a:pt x="69462" y="113259"/>
                    </a:lnTo>
                    <a:lnTo>
                      <a:pt x="69369" y="113902"/>
                    </a:lnTo>
                    <a:lnTo>
                      <a:pt x="69206" y="115188"/>
                    </a:lnTo>
                    <a:lnTo>
                      <a:pt x="69136" y="116655"/>
                    </a:lnTo>
                    <a:lnTo>
                      <a:pt x="68880" y="116655"/>
                    </a:lnTo>
                    <a:lnTo>
                      <a:pt x="68810" y="116680"/>
                    </a:lnTo>
                    <a:lnTo>
                      <a:pt x="68787" y="116861"/>
                    </a:lnTo>
                    <a:lnTo>
                      <a:pt x="68694" y="117015"/>
                    </a:lnTo>
                    <a:lnTo>
                      <a:pt x="68671" y="117144"/>
                    </a:lnTo>
                    <a:lnTo>
                      <a:pt x="68601" y="117246"/>
                    </a:lnTo>
                    <a:lnTo>
                      <a:pt x="68531" y="117427"/>
                    </a:lnTo>
                    <a:lnTo>
                      <a:pt x="68368" y="117658"/>
                    </a:lnTo>
                    <a:lnTo>
                      <a:pt x="68275" y="117787"/>
                    </a:lnTo>
                    <a:lnTo>
                      <a:pt x="68112" y="118018"/>
                    </a:lnTo>
                    <a:lnTo>
                      <a:pt x="68019" y="118147"/>
                    </a:lnTo>
                    <a:lnTo>
                      <a:pt x="67903" y="118224"/>
                    </a:lnTo>
                    <a:lnTo>
                      <a:pt x="67833" y="118353"/>
                    </a:lnTo>
                    <a:lnTo>
                      <a:pt x="67716" y="118430"/>
                    </a:lnTo>
                    <a:lnTo>
                      <a:pt x="67600" y="118559"/>
                    </a:lnTo>
                    <a:lnTo>
                      <a:pt x="67158" y="118867"/>
                    </a:lnTo>
                    <a:lnTo>
                      <a:pt x="66808" y="119073"/>
                    </a:lnTo>
                    <a:lnTo>
                      <a:pt x="66552" y="119228"/>
                    </a:lnTo>
                    <a:lnTo>
                      <a:pt x="66296" y="119356"/>
                    </a:lnTo>
                    <a:lnTo>
                      <a:pt x="66040" y="119433"/>
                    </a:lnTo>
                    <a:lnTo>
                      <a:pt x="65738" y="119511"/>
                    </a:lnTo>
                    <a:lnTo>
                      <a:pt x="65482" y="119639"/>
                    </a:lnTo>
                    <a:lnTo>
                      <a:pt x="65458" y="119716"/>
                    </a:lnTo>
                    <a:lnTo>
                      <a:pt x="65458" y="119794"/>
                    </a:lnTo>
                    <a:lnTo>
                      <a:pt x="65412" y="119897"/>
                    </a:lnTo>
                    <a:lnTo>
                      <a:pt x="65365" y="120000"/>
                    </a:lnTo>
                    <a:lnTo>
                      <a:pt x="64178" y="120000"/>
                    </a:lnTo>
                    <a:close/>
                  </a:path>
                </a:pathLst>
              </a:custGeom>
              <a:solidFill>
                <a:srgbClr val="FFFFCC"/>
              </a:solidFill>
              <a:ln w="9525" cap="flat" cmpd="sng">
                <a:solidFill>
                  <a:srgbClr val="B2B2B2"/>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98" name="Google Shape;798;p121"/>
              <p:cNvSpPr/>
              <p:nvPr/>
            </p:nvSpPr>
            <p:spPr>
              <a:xfrm>
                <a:off x="4420" y="3340"/>
                <a:ext cx="244" cy="525"/>
              </a:xfrm>
              <a:custGeom>
                <a:avLst/>
                <a:gdLst/>
                <a:ahLst/>
                <a:cxnLst/>
                <a:rect l="l" t="t" r="r" b="b"/>
                <a:pathLst>
                  <a:path w="120000" h="120000" extrusionOk="0">
                    <a:moveTo>
                      <a:pt x="2191" y="120000"/>
                    </a:moveTo>
                    <a:lnTo>
                      <a:pt x="1643" y="117505"/>
                    </a:lnTo>
                    <a:lnTo>
                      <a:pt x="1643" y="115273"/>
                    </a:lnTo>
                    <a:lnTo>
                      <a:pt x="1369" y="112778"/>
                    </a:lnTo>
                    <a:lnTo>
                      <a:pt x="1369" y="110284"/>
                    </a:lnTo>
                    <a:lnTo>
                      <a:pt x="547" y="105426"/>
                    </a:lnTo>
                    <a:lnTo>
                      <a:pt x="547" y="100568"/>
                    </a:lnTo>
                    <a:lnTo>
                      <a:pt x="0" y="98205"/>
                    </a:lnTo>
                    <a:lnTo>
                      <a:pt x="547" y="95711"/>
                    </a:lnTo>
                    <a:lnTo>
                      <a:pt x="547" y="93347"/>
                    </a:lnTo>
                    <a:lnTo>
                      <a:pt x="821" y="91115"/>
                    </a:lnTo>
                    <a:lnTo>
                      <a:pt x="821" y="89934"/>
                    </a:lnTo>
                    <a:lnTo>
                      <a:pt x="3561" y="83763"/>
                    </a:lnTo>
                    <a:lnTo>
                      <a:pt x="4383" y="82713"/>
                    </a:lnTo>
                    <a:lnTo>
                      <a:pt x="8219" y="82713"/>
                    </a:lnTo>
                    <a:lnTo>
                      <a:pt x="12054" y="78380"/>
                    </a:lnTo>
                    <a:lnTo>
                      <a:pt x="13424" y="76673"/>
                    </a:lnTo>
                    <a:lnTo>
                      <a:pt x="16438" y="73785"/>
                    </a:lnTo>
                    <a:lnTo>
                      <a:pt x="18904" y="70897"/>
                    </a:lnTo>
                    <a:lnTo>
                      <a:pt x="21917" y="68008"/>
                    </a:lnTo>
                    <a:lnTo>
                      <a:pt x="24657" y="65120"/>
                    </a:lnTo>
                    <a:lnTo>
                      <a:pt x="26301" y="62231"/>
                    </a:lnTo>
                    <a:lnTo>
                      <a:pt x="27671" y="60787"/>
                    </a:lnTo>
                    <a:lnTo>
                      <a:pt x="28493" y="59606"/>
                    </a:lnTo>
                    <a:lnTo>
                      <a:pt x="30684" y="60656"/>
                    </a:lnTo>
                    <a:lnTo>
                      <a:pt x="31506" y="58949"/>
                    </a:lnTo>
                    <a:lnTo>
                      <a:pt x="35342" y="53960"/>
                    </a:lnTo>
                    <a:lnTo>
                      <a:pt x="36164" y="52385"/>
                    </a:lnTo>
                    <a:lnTo>
                      <a:pt x="40000" y="47396"/>
                    </a:lnTo>
                    <a:lnTo>
                      <a:pt x="43835" y="47396"/>
                    </a:lnTo>
                    <a:lnTo>
                      <a:pt x="45753" y="46214"/>
                    </a:lnTo>
                    <a:lnTo>
                      <a:pt x="46849" y="44770"/>
                    </a:lnTo>
                    <a:lnTo>
                      <a:pt x="50410" y="42275"/>
                    </a:lnTo>
                    <a:lnTo>
                      <a:pt x="51780" y="40962"/>
                    </a:lnTo>
                    <a:lnTo>
                      <a:pt x="55068" y="38599"/>
                    </a:lnTo>
                    <a:lnTo>
                      <a:pt x="56438" y="37286"/>
                    </a:lnTo>
                    <a:lnTo>
                      <a:pt x="61095" y="37286"/>
                    </a:lnTo>
                    <a:lnTo>
                      <a:pt x="63835" y="35054"/>
                    </a:lnTo>
                    <a:lnTo>
                      <a:pt x="66849" y="32822"/>
                    </a:lnTo>
                    <a:lnTo>
                      <a:pt x="69315" y="30722"/>
                    </a:lnTo>
                    <a:lnTo>
                      <a:pt x="71780" y="28490"/>
                    </a:lnTo>
                    <a:lnTo>
                      <a:pt x="74520" y="26389"/>
                    </a:lnTo>
                    <a:lnTo>
                      <a:pt x="76712" y="24288"/>
                    </a:lnTo>
                    <a:lnTo>
                      <a:pt x="79178" y="22056"/>
                    </a:lnTo>
                    <a:lnTo>
                      <a:pt x="83561" y="17855"/>
                    </a:lnTo>
                    <a:lnTo>
                      <a:pt x="85205" y="15623"/>
                    </a:lnTo>
                    <a:lnTo>
                      <a:pt x="87397" y="13654"/>
                    </a:lnTo>
                    <a:lnTo>
                      <a:pt x="88767" y="11291"/>
                    </a:lnTo>
                    <a:lnTo>
                      <a:pt x="92054" y="6827"/>
                    </a:lnTo>
                    <a:lnTo>
                      <a:pt x="93424" y="4463"/>
                    </a:lnTo>
                    <a:lnTo>
                      <a:pt x="94246" y="2100"/>
                    </a:lnTo>
                    <a:lnTo>
                      <a:pt x="98630" y="1444"/>
                    </a:lnTo>
                    <a:lnTo>
                      <a:pt x="101643" y="787"/>
                    </a:lnTo>
                    <a:lnTo>
                      <a:pt x="105479" y="131"/>
                    </a:lnTo>
                    <a:lnTo>
                      <a:pt x="106301" y="0"/>
                    </a:lnTo>
                    <a:lnTo>
                      <a:pt x="109041" y="0"/>
                    </a:lnTo>
                    <a:lnTo>
                      <a:pt x="110136" y="131"/>
                    </a:lnTo>
                    <a:lnTo>
                      <a:pt x="112054" y="131"/>
                    </a:lnTo>
                    <a:lnTo>
                      <a:pt x="113698" y="656"/>
                    </a:lnTo>
                    <a:lnTo>
                      <a:pt x="115342" y="787"/>
                    </a:lnTo>
                    <a:lnTo>
                      <a:pt x="117534" y="1181"/>
                    </a:lnTo>
                    <a:lnTo>
                      <a:pt x="120000" y="1575"/>
                    </a:lnTo>
                    <a:lnTo>
                      <a:pt x="120000" y="2625"/>
                    </a:lnTo>
                    <a:lnTo>
                      <a:pt x="119726" y="3544"/>
                    </a:lnTo>
                    <a:lnTo>
                      <a:pt x="119726" y="4332"/>
                    </a:lnTo>
                    <a:lnTo>
                      <a:pt x="118356" y="6827"/>
                    </a:lnTo>
                    <a:lnTo>
                      <a:pt x="117534" y="7614"/>
                    </a:lnTo>
                    <a:lnTo>
                      <a:pt x="116986" y="8402"/>
                    </a:lnTo>
                    <a:lnTo>
                      <a:pt x="113698" y="11684"/>
                    </a:lnTo>
                    <a:lnTo>
                      <a:pt x="109315" y="15098"/>
                    </a:lnTo>
                    <a:lnTo>
                      <a:pt x="104109" y="18380"/>
                    </a:lnTo>
                    <a:lnTo>
                      <a:pt x="101643" y="19824"/>
                    </a:lnTo>
                    <a:lnTo>
                      <a:pt x="98904" y="21400"/>
                    </a:lnTo>
                    <a:lnTo>
                      <a:pt x="93972" y="24288"/>
                    </a:lnTo>
                    <a:lnTo>
                      <a:pt x="89041" y="27439"/>
                    </a:lnTo>
                    <a:lnTo>
                      <a:pt x="84383" y="32297"/>
                    </a:lnTo>
                    <a:lnTo>
                      <a:pt x="80000" y="37286"/>
                    </a:lnTo>
                    <a:lnTo>
                      <a:pt x="75342" y="42407"/>
                    </a:lnTo>
                    <a:lnTo>
                      <a:pt x="70958" y="47396"/>
                    </a:lnTo>
                    <a:lnTo>
                      <a:pt x="66849" y="52122"/>
                    </a:lnTo>
                    <a:lnTo>
                      <a:pt x="62465" y="57111"/>
                    </a:lnTo>
                    <a:lnTo>
                      <a:pt x="54794" y="66958"/>
                    </a:lnTo>
                    <a:lnTo>
                      <a:pt x="52602" y="69452"/>
                    </a:lnTo>
                    <a:lnTo>
                      <a:pt x="50684" y="72210"/>
                    </a:lnTo>
                    <a:lnTo>
                      <a:pt x="45753" y="79562"/>
                    </a:lnTo>
                    <a:lnTo>
                      <a:pt x="43835" y="82319"/>
                    </a:lnTo>
                    <a:lnTo>
                      <a:pt x="42191" y="84814"/>
                    </a:lnTo>
                    <a:lnTo>
                      <a:pt x="40547" y="87439"/>
                    </a:lnTo>
                    <a:lnTo>
                      <a:pt x="39178" y="89934"/>
                    </a:lnTo>
                    <a:lnTo>
                      <a:pt x="37534" y="92560"/>
                    </a:lnTo>
                    <a:lnTo>
                      <a:pt x="33698" y="100568"/>
                    </a:lnTo>
                    <a:lnTo>
                      <a:pt x="32602" y="103326"/>
                    </a:lnTo>
                    <a:lnTo>
                      <a:pt x="31506" y="106214"/>
                    </a:lnTo>
                    <a:lnTo>
                      <a:pt x="30684" y="108840"/>
                    </a:lnTo>
                    <a:lnTo>
                      <a:pt x="28767" y="109890"/>
                    </a:lnTo>
                    <a:lnTo>
                      <a:pt x="23561" y="112385"/>
                    </a:lnTo>
                    <a:lnTo>
                      <a:pt x="22465" y="113172"/>
                    </a:lnTo>
                    <a:lnTo>
                      <a:pt x="18904" y="114485"/>
                    </a:lnTo>
                    <a:lnTo>
                      <a:pt x="15890" y="115929"/>
                    </a:lnTo>
                    <a:lnTo>
                      <a:pt x="14246" y="116323"/>
                    </a:lnTo>
                    <a:lnTo>
                      <a:pt x="12602" y="116980"/>
                    </a:lnTo>
                    <a:lnTo>
                      <a:pt x="10410" y="117505"/>
                    </a:lnTo>
                    <a:lnTo>
                      <a:pt x="8493" y="118161"/>
                    </a:lnTo>
                    <a:lnTo>
                      <a:pt x="2191" y="120000"/>
                    </a:lnTo>
                    <a:close/>
                  </a:path>
                </a:pathLst>
              </a:custGeom>
              <a:solidFill>
                <a:srgbClr val="FFFFCC"/>
              </a:solidFill>
              <a:ln w="9525" cap="flat" cmpd="sng">
                <a:solidFill>
                  <a:srgbClr val="B2B2B2"/>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99" name="Google Shape;799;p121"/>
              <p:cNvSpPr/>
              <p:nvPr/>
            </p:nvSpPr>
            <p:spPr>
              <a:xfrm>
                <a:off x="4224" y="3168"/>
                <a:ext cx="110" cy="673"/>
              </a:xfrm>
              <a:custGeom>
                <a:avLst/>
                <a:gdLst/>
                <a:ahLst/>
                <a:cxnLst/>
                <a:rect l="l" t="t" r="r" b="b"/>
                <a:pathLst>
                  <a:path w="120000" h="120000" extrusionOk="0">
                    <a:moveTo>
                      <a:pt x="119381" y="120000"/>
                    </a:moveTo>
                    <a:lnTo>
                      <a:pt x="116288" y="119693"/>
                    </a:lnTo>
                    <a:lnTo>
                      <a:pt x="113195" y="119590"/>
                    </a:lnTo>
                    <a:lnTo>
                      <a:pt x="109484" y="119283"/>
                    </a:lnTo>
                    <a:lnTo>
                      <a:pt x="106391" y="118874"/>
                    </a:lnTo>
                    <a:lnTo>
                      <a:pt x="103917" y="118772"/>
                    </a:lnTo>
                    <a:lnTo>
                      <a:pt x="100824" y="118465"/>
                    </a:lnTo>
                    <a:lnTo>
                      <a:pt x="89072" y="117749"/>
                    </a:lnTo>
                    <a:lnTo>
                      <a:pt x="65567" y="117135"/>
                    </a:lnTo>
                    <a:lnTo>
                      <a:pt x="54432" y="117135"/>
                    </a:lnTo>
                    <a:lnTo>
                      <a:pt x="48247" y="117033"/>
                    </a:lnTo>
                    <a:lnTo>
                      <a:pt x="24742" y="117033"/>
                    </a:lnTo>
                    <a:lnTo>
                      <a:pt x="24123" y="115396"/>
                    </a:lnTo>
                    <a:lnTo>
                      <a:pt x="24123" y="112327"/>
                    </a:lnTo>
                    <a:lnTo>
                      <a:pt x="24742" y="111815"/>
                    </a:lnTo>
                    <a:lnTo>
                      <a:pt x="25979" y="110895"/>
                    </a:lnTo>
                    <a:lnTo>
                      <a:pt x="27216" y="109769"/>
                    </a:lnTo>
                    <a:lnTo>
                      <a:pt x="29072" y="108644"/>
                    </a:lnTo>
                    <a:lnTo>
                      <a:pt x="30927" y="107314"/>
                    </a:lnTo>
                    <a:lnTo>
                      <a:pt x="30927" y="104654"/>
                    </a:lnTo>
                    <a:lnTo>
                      <a:pt x="29072" y="101687"/>
                    </a:lnTo>
                    <a:lnTo>
                      <a:pt x="27835" y="98721"/>
                    </a:lnTo>
                    <a:lnTo>
                      <a:pt x="25979" y="95447"/>
                    </a:lnTo>
                    <a:lnTo>
                      <a:pt x="24123" y="92583"/>
                    </a:lnTo>
                    <a:lnTo>
                      <a:pt x="24123" y="87263"/>
                    </a:lnTo>
                    <a:lnTo>
                      <a:pt x="24742" y="86649"/>
                    </a:lnTo>
                    <a:lnTo>
                      <a:pt x="24742" y="86138"/>
                    </a:lnTo>
                    <a:lnTo>
                      <a:pt x="27216" y="85217"/>
                    </a:lnTo>
                    <a:lnTo>
                      <a:pt x="27216" y="76010"/>
                    </a:lnTo>
                    <a:lnTo>
                      <a:pt x="27835" y="71508"/>
                    </a:lnTo>
                    <a:lnTo>
                      <a:pt x="29072" y="66803"/>
                    </a:lnTo>
                    <a:lnTo>
                      <a:pt x="29072" y="62301"/>
                    </a:lnTo>
                    <a:lnTo>
                      <a:pt x="29690" y="57698"/>
                    </a:lnTo>
                    <a:lnTo>
                      <a:pt x="30927" y="53196"/>
                    </a:lnTo>
                    <a:lnTo>
                      <a:pt x="30927" y="48695"/>
                    </a:lnTo>
                    <a:lnTo>
                      <a:pt x="31546" y="44194"/>
                    </a:lnTo>
                    <a:lnTo>
                      <a:pt x="31546" y="37442"/>
                    </a:lnTo>
                    <a:lnTo>
                      <a:pt x="30927" y="35191"/>
                    </a:lnTo>
                    <a:lnTo>
                      <a:pt x="30927" y="30690"/>
                    </a:lnTo>
                    <a:lnTo>
                      <a:pt x="29690" y="28644"/>
                    </a:lnTo>
                    <a:lnTo>
                      <a:pt x="29072" y="26393"/>
                    </a:lnTo>
                    <a:lnTo>
                      <a:pt x="29072" y="24143"/>
                    </a:lnTo>
                    <a:lnTo>
                      <a:pt x="27835" y="21994"/>
                    </a:lnTo>
                    <a:lnTo>
                      <a:pt x="25979" y="19744"/>
                    </a:lnTo>
                    <a:lnTo>
                      <a:pt x="24742" y="17493"/>
                    </a:lnTo>
                    <a:lnTo>
                      <a:pt x="22886" y="15447"/>
                    </a:lnTo>
                    <a:lnTo>
                      <a:pt x="22268" y="13196"/>
                    </a:lnTo>
                    <a:lnTo>
                      <a:pt x="13608" y="10434"/>
                    </a:lnTo>
                    <a:lnTo>
                      <a:pt x="5567" y="8491"/>
                    </a:lnTo>
                    <a:lnTo>
                      <a:pt x="3711" y="7672"/>
                    </a:lnTo>
                    <a:lnTo>
                      <a:pt x="0" y="6445"/>
                    </a:lnTo>
                    <a:lnTo>
                      <a:pt x="0" y="4808"/>
                    </a:lnTo>
                    <a:lnTo>
                      <a:pt x="618" y="4501"/>
                    </a:lnTo>
                    <a:lnTo>
                      <a:pt x="1855" y="4296"/>
                    </a:lnTo>
                    <a:lnTo>
                      <a:pt x="3711" y="3682"/>
                    </a:lnTo>
                    <a:lnTo>
                      <a:pt x="6804" y="2864"/>
                    </a:lnTo>
                    <a:lnTo>
                      <a:pt x="10515" y="2046"/>
                    </a:lnTo>
                    <a:lnTo>
                      <a:pt x="15463" y="1125"/>
                    </a:lnTo>
                    <a:lnTo>
                      <a:pt x="20412" y="0"/>
                    </a:lnTo>
                    <a:lnTo>
                      <a:pt x="25979" y="2250"/>
                    </a:lnTo>
                    <a:lnTo>
                      <a:pt x="30927" y="4501"/>
                    </a:lnTo>
                    <a:lnTo>
                      <a:pt x="36494" y="6854"/>
                    </a:lnTo>
                    <a:lnTo>
                      <a:pt x="41443" y="9104"/>
                    </a:lnTo>
                    <a:lnTo>
                      <a:pt x="47628" y="11355"/>
                    </a:lnTo>
                    <a:lnTo>
                      <a:pt x="51958" y="13606"/>
                    </a:lnTo>
                    <a:lnTo>
                      <a:pt x="58144" y="15856"/>
                    </a:lnTo>
                    <a:lnTo>
                      <a:pt x="63092" y="18107"/>
                    </a:lnTo>
                    <a:lnTo>
                      <a:pt x="68041" y="20562"/>
                    </a:lnTo>
                    <a:lnTo>
                      <a:pt x="73608" y="22813"/>
                    </a:lnTo>
                    <a:lnTo>
                      <a:pt x="78556" y="25268"/>
                    </a:lnTo>
                    <a:lnTo>
                      <a:pt x="83505" y="27519"/>
                    </a:lnTo>
                    <a:lnTo>
                      <a:pt x="88453" y="29872"/>
                    </a:lnTo>
                    <a:lnTo>
                      <a:pt x="92783" y="32429"/>
                    </a:lnTo>
                    <a:lnTo>
                      <a:pt x="97731" y="34884"/>
                    </a:lnTo>
                    <a:lnTo>
                      <a:pt x="102061" y="37647"/>
                    </a:lnTo>
                    <a:lnTo>
                      <a:pt x="102061" y="72429"/>
                    </a:lnTo>
                    <a:lnTo>
                      <a:pt x="105773" y="80306"/>
                    </a:lnTo>
                    <a:lnTo>
                      <a:pt x="108865" y="87058"/>
                    </a:lnTo>
                    <a:lnTo>
                      <a:pt x="111340" y="93094"/>
                    </a:lnTo>
                    <a:lnTo>
                      <a:pt x="113195" y="98209"/>
                    </a:lnTo>
                    <a:lnTo>
                      <a:pt x="115670" y="102506"/>
                    </a:lnTo>
                    <a:lnTo>
                      <a:pt x="116288" y="106189"/>
                    </a:lnTo>
                    <a:lnTo>
                      <a:pt x="118144" y="109258"/>
                    </a:lnTo>
                    <a:lnTo>
                      <a:pt x="119381" y="111713"/>
                    </a:lnTo>
                    <a:lnTo>
                      <a:pt x="119381" y="113657"/>
                    </a:lnTo>
                    <a:lnTo>
                      <a:pt x="120000" y="115191"/>
                    </a:lnTo>
                    <a:lnTo>
                      <a:pt x="120000" y="118874"/>
                    </a:lnTo>
                    <a:lnTo>
                      <a:pt x="119381" y="119590"/>
                    </a:lnTo>
                    <a:lnTo>
                      <a:pt x="119381" y="120000"/>
                    </a:lnTo>
                    <a:close/>
                  </a:path>
                </a:pathLst>
              </a:custGeom>
              <a:solidFill>
                <a:srgbClr val="FFFFCC"/>
              </a:solidFill>
              <a:ln w="9525" cap="flat" cmpd="sng">
                <a:solidFill>
                  <a:srgbClr val="B2B2B2"/>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00" name="Google Shape;800;p121"/>
              <p:cNvSpPr/>
              <p:nvPr/>
            </p:nvSpPr>
            <p:spPr>
              <a:xfrm>
                <a:off x="4586" y="3123"/>
                <a:ext cx="756" cy="446"/>
              </a:xfrm>
              <a:custGeom>
                <a:avLst/>
                <a:gdLst/>
                <a:ahLst/>
                <a:cxnLst/>
                <a:rect l="l" t="t" r="r" b="b"/>
                <a:pathLst>
                  <a:path w="120000" h="120000" extrusionOk="0">
                    <a:moveTo>
                      <a:pt x="0" y="120000"/>
                    </a:moveTo>
                    <a:lnTo>
                      <a:pt x="355" y="117848"/>
                    </a:lnTo>
                    <a:lnTo>
                      <a:pt x="976" y="115390"/>
                    </a:lnTo>
                    <a:lnTo>
                      <a:pt x="1331" y="113239"/>
                    </a:lnTo>
                    <a:lnTo>
                      <a:pt x="1952" y="111241"/>
                    </a:lnTo>
                    <a:lnTo>
                      <a:pt x="3017" y="106939"/>
                    </a:lnTo>
                    <a:lnTo>
                      <a:pt x="3550" y="104942"/>
                    </a:lnTo>
                    <a:lnTo>
                      <a:pt x="4260" y="102791"/>
                    </a:lnTo>
                    <a:lnTo>
                      <a:pt x="4881" y="100947"/>
                    </a:lnTo>
                    <a:lnTo>
                      <a:pt x="5502" y="98950"/>
                    </a:lnTo>
                    <a:lnTo>
                      <a:pt x="6124" y="97106"/>
                    </a:lnTo>
                    <a:lnTo>
                      <a:pt x="11005" y="83585"/>
                    </a:lnTo>
                    <a:lnTo>
                      <a:pt x="12248" y="79590"/>
                    </a:lnTo>
                    <a:lnTo>
                      <a:pt x="13579" y="75749"/>
                    </a:lnTo>
                    <a:lnTo>
                      <a:pt x="14201" y="73905"/>
                    </a:lnTo>
                    <a:lnTo>
                      <a:pt x="14911" y="71907"/>
                    </a:lnTo>
                    <a:lnTo>
                      <a:pt x="15443" y="69756"/>
                    </a:lnTo>
                    <a:lnTo>
                      <a:pt x="16508" y="65915"/>
                    </a:lnTo>
                    <a:lnTo>
                      <a:pt x="17130" y="63764"/>
                    </a:lnTo>
                    <a:lnTo>
                      <a:pt x="17662" y="61766"/>
                    </a:lnTo>
                    <a:lnTo>
                      <a:pt x="18195" y="59615"/>
                    </a:lnTo>
                    <a:lnTo>
                      <a:pt x="19082" y="55313"/>
                    </a:lnTo>
                    <a:lnTo>
                      <a:pt x="22988" y="53316"/>
                    </a:lnTo>
                    <a:lnTo>
                      <a:pt x="23786" y="52701"/>
                    </a:lnTo>
                    <a:lnTo>
                      <a:pt x="24674" y="52087"/>
                    </a:lnTo>
                    <a:lnTo>
                      <a:pt x="25650" y="51626"/>
                    </a:lnTo>
                    <a:lnTo>
                      <a:pt x="26449" y="51011"/>
                    </a:lnTo>
                    <a:lnTo>
                      <a:pt x="27248" y="50396"/>
                    </a:lnTo>
                    <a:lnTo>
                      <a:pt x="28136" y="49782"/>
                    </a:lnTo>
                    <a:lnTo>
                      <a:pt x="28846" y="49014"/>
                    </a:lnTo>
                    <a:lnTo>
                      <a:pt x="29644" y="48092"/>
                    </a:lnTo>
                    <a:lnTo>
                      <a:pt x="30355" y="47016"/>
                    </a:lnTo>
                    <a:lnTo>
                      <a:pt x="31153" y="46094"/>
                    </a:lnTo>
                    <a:lnTo>
                      <a:pt x="31863" y="45172"/>
                    </a:lnTo>
                    <a:lnTo>
                      <a:pt x="32573" y="43943"/>
                    </a:lnTo>
                    <a:lnTo>
                      <a:pt x="46686" y="43943"/>
                    </a:lnTo>
                    <a:lnTo>
                      <a:pt x="47928" y="43636"/>
                    </a:lnTo>
                    <a:lnTo>
                      <a:pt x="49349" y="43636"/>
                    </a:lnTo>
                    <a:lnTo>
                      <a:pt x="50680" y="43482"/>
                    </a:lnTo>
                    <a:lnTo>
                      <a:pt x="51923" y="43175"/>
                    </a:lnTo>
                    <a:lnTo>
                      <a:pt x="53343" y="43021"/>
                    </a:lnTo>
                    <a:lnTo>
                      <a:pt x="54585" y="42560"/>
                    </a:lnTo>
                    <a:lnTo>
                      <a:pt x="56005" y="41946"/>
                    </a:lnTo>
                    <a:lnTo>
                      <a:pt x="58491" y="41024"/>
                    </a:lnTo>
                    <a:lnTo>
                      <a:pt x="61065" y="39641"/>
                    </a:lnTo>
                    <a:lnTo>
                      <a:pt x="62307" y="38565"/>
                    </a:lnTo>
                    <a:lnTo>
                      <a:pt x="63372" y="37644"/>
                    </a:lnTo>
                    <a:lnTo>
                      <a:pt x="64615" y="36722"/>
                    </a:lnTo>
                    <a:lnTo>
                      <a:pt x="65769" y="35492"/>
                    </a:lnTo>
                    <a:lnTo>
                      <a:pt x="67011" y="34263"/>
                    </a:lnTo>
                    <a:lnTo>
                      <a:pt x="68165" y="32880"/>
                    </a:lnTo>
                    <a:lnTo>
                      <a:pt x="70384" y="29500"/>
                    </a:lnTo>
                    <a:lnTo>
                      <a:pt x="72426" y="25813"/>
                    </a:lnTo>
                    <a:lnTo>
                      <a:pt x="73402" y="23661"/>
                    </a:lnTo>
                    <a:lnTo>
                      <a:pt x="76242" y="22893"/>
                    </a:lnTo>
                    <a:lnTo>
                      <a:pt x="78727" y="22279"/>
                    </a:lnTo>
                    <a:lnTo>
                      <a:pt x="81213" y="21203"/>
                    </a:lnTo>
                    <a:lnTo>
                      <a:pt x="82544" y="21049"/>
                    </a:lnTo>
                    <a:lnTo>
                      <a:pt x="85828" y="19513"/>
                    </a:lnTo>
                    <a:lnTo>
                      <a:pt x="86982" y="18898"/>
                    </a:lnTo>
                    <a:lnTo>
                      <a:pt x="89201" y="17823"/>
                    </a:lnTo>
                    <a:lnTo>
                      <a:pt x="90266" y="17208"/>
                    </a:lnTo>
                    <a:lnTo>
                      <a:pt x="91242" y="16594"/>
                    </a:lnTo>
                    <a:lnTo>
                      <a:pt x="92396" y="15979"/>
                    </a:lnTo>
                    <a:lnTo>
                      <a:pt x="94349" y="14443"/>
                    </a:lnTo>
                    <a:lnTo>
                      <a:pt x="95502" y="13828"/>
                    </a:lnTo>
                    <a:lnTo>
                      <a:pt x="96479" y="13060"/>
                    </a:lnTo>
                    <a:lnTo>
                      <a:pt x="97544" y="12138"/>
                    </a:lnTo>
                    <a:lnTo>
                      <a:pt x="98520" y="11370"/>
                    </a:lnTo>
                    <a:lnTo>
                      <a:pt x="99674" y="10448"/>
                    </a:lnTo>
                    <a:lnTo>
                      <a:pt x="100650" y="9372"/>
                    </a:lnTo>
                    <a:lnTo>
                      <a:pt x="101715" y="8450"/>
                    </a:lnTo>
                    <a:lnTo>
                      <a:pt x="102869" y="7221"/>
                    </a:lnTo>
                    <a:lnTo>
                      <a:pt x="103934" y="6299"/>
                    </a:lnTo>
                    <a:lnTo>
                      <a:pt x="104911" y="5070"/>
                    </a:lnTo>
                    <a:lnTo>
                      <a:pt x="106065" y="3841"/>
                    </a:lnTo>
                    <a:lnTo>
                      <a:pt x="107307" y="2612"/>
                    </a:lnTo>
                    <a:lnTo>
                      <a:pt x="108461" y="1382"/>
                    </a:lnTo>
                    <a:lnTo>
                      <a:pt x="109526" y="0"/>
                    </a:lnTo>
                    <a:lnTo>
                      <a:pt x="110946" y="0"/>
                    </a:lnTo>
                    <a:lnTo>
                      <a:pt x="112189" y="307"/>
                    </a:lnTo>
                    <a:lnTo>
                      <a:pt x="113431" y="307"/>
                    </a:lnTo>
                    <a:lnTo>
                      <a:pt x="114852" y="460"/>
                    </a:lnTo>
                    <a:lnTo>
                      <a:pt x="116094" y="460"/>
                    </a:lnTo>
                    <a:lnTo>
                      <a:pt x="117337" y="768"/>
                    </a:lnTo>
                    <a:lnTo>
                      <a:pt x="118757" y="768"/>
                    </a:lnTo>
                    <a:lnTo>
                      <a:pt x="120000" y="921"/>
                    </a:lnTo>
                    <a:lnTo>
                      <a:pt x="119556" y="2151"/>
                    </a:lnTo>
                    <a:lnTo>
                      <a:pt x="118491" y="5070"/>
                    </a:lnTo>
                    <a:lnTo>
                      <a:pt x="117603" y="6453"/>
                    </a:lnTo>
                    <a:lnTo>
                      <a:pt x="116982" y="7989"/>
                    </a:lnTo>
                    <a:lnTo>
                      <a:pt x="116005" y="9372"/>
                    </a:lnTo>
                    <a:lnTo>
                      <a:pt x="115118" y="10909"/>
                    </a:lnTo>
                    <a:lnTo>
                      <a:pt x="114053" y="12138"/>
                    </a:lnTo>
                    <a:lnTo>
                      <a:pt x="113076" y="13521"/>
                    </a:lnTo>
                    <a:lnTo>
                      <a:pt x="110769" y="16440"/>
                    </a:lnTo>
                    <a:lnTo>
                      <a:pt x="109526" y="17823"/>
                    </a:lnTo>
                    <a:lnTo>
                      <a:pt x="108284" y="19052"/>
                    </a:lnTo>
                    <a:lnTo>
                      <a:pt x="107041" y="20588"/>
                    </a:lnTo>
                    <a:lnTo>
                      <a:pt x="105798" y="21664"/>
                    </a:lnTo>
                    <a:lnTo>
                      <a:pt x="104556" y="23201"/>
                    </a:lnTo>
                    <a:lnTo>
                      <a:pt x="103136" y="24430"/>
                    </a:lnTo>
                    <a:lnTo>
                      <a:pt x="101893" y="25659"/>
                    </a:lnTo>
                    <a:lnTo>
                      <a:pt x="100473" y="26734"/>
                    </a:lnTo>
                    <a:lnTo>
                      <a:pt x="99230" y="27964"/>
                    </a:lnTo>
                    <a:lnTo>
                      <a:pt x="96568" y="30422"/>
                    </a:lnTo>
                    <a:lnTo>
                      <a:pt x="94171" y="32573"/>
                    </a:lnTo>
                    <a:lnTo>
                      <a:pt x="91863" y="34571"/>
                    </a:lnTo>
                    <a:lnTo>
                      <a:pt x="89644" y="36261"/>
                    </a:lnTo>
                    <a:lnTo>
                      <a:pt x="87692" y="37951"/>
                    </a:lnTo>
                    <a:lnTo>
                      <a:pt x="86005" y="39180"/>
                    </a:lnTo>
                    <a:lnTo>
                      <a:pt x="83786" y="40102"/>
                    </a:lnTo>
                    <a:lnTo>
                      <a:pt x="81568" y="40870"/>
                    </a:lnTo>
                    <a:lnTo>
                      <a:pt x="78639" y="42253"/>
                    </a:lnTo>
                    <a:lnTo>
                      <a:pt x="77751" y="43021"/>
                    </a:lnTo>
                    <a:lnTo>
                      <a:pt x="77218" y="43175"/>
                    </a:lnTo>
                    <a:lnTo>
                      <a:pt x="76775" y="43482"/>
                    </a:lnTo>
                    <a:lnTo>
                      <a:pt x="76331" y="43943"/>
                    </a:lnTo>
                    <a:lnTo>
                      <a:pt x="75976" y="44250"/>
                    </a:lnTo>
                    <a:lnTo>
                      <a:pt x="75088" y="45172"/>
                    </a:lnTo>
                    <a:lnTo>
                      <a:pt x="74822" y="45633"/>
                    </a:lnTo>
                    <a:lnTo>
                      <a:pt x="74378" y="46094"/>
                    </a:lnTo>
                    <a:lnTo>
                      <a:pt x="73313" y="48092"/>
                    </a:lnTo>
                    <a:lnTo>
                      <a:pt x="73047" y="48706"/>
                    </a:lnTo>
                    <a:lnTo>
                      <a:pt x="72603" y="49475"/>
                    </a:lnTo>
                    <a:lnTo>
                      <a:pt x="72337" y="50243"/>
                    </a:lnTo>
                    <a:lnTo>
                      <a:pt x="71804" y="52087"/>
                    </a:lnTo>
                    <a:lnTo>
                      <a:pt x="69230" y="54545"/>
                    </a:lnTo>
                    <a:lnTo>
                      <a:pt x="67988" y="56081"/>
                    </a:lnTo>
                    <a:lnTo>
                      <a:pt x="66479" y="57772"/>
                    </a:lnTo>
                    <a:lnTo>
                      <a:pt x="60355" y="63457"/>
                    </a:lnTo>
                    <a:lnTo>
                      <a:pt x="57781" y="65608"/>
                    </a:lnTo>
                    <a:lnTo>
                      <a:pt x="56183" y="66683"/>
                    </a:lnTo>
                    <a:lnTo>
                      <a:pt x="55473" y="67144"/>
                    </a:lnTo>
                    <a:lnTo>
                      <a:pt x="53786" y="68066"/>
                    </a:lnTo>
                    <a:lnTo>
                      <a:pt x="53076" y="68527"/>
                    </a:lnTo>
                    <a:lnTo>
                      <a:pt x="52278" y="68834"/>
                    </a:lnTo>
                    <a:lnTo>
                      <a:pt x="51568" y="68988"/>
                    </a:lnTo>
                    <a:lnTo>
                      <a:pt x="50680" y="69295"/>
                    </a:lnTo>
                    <a:lnTo>
                      <a:pt x="49970" y="69603"/>
                    </a:lnTo>
                    <a:lnTo>
                      <a:pt x="47928" y="69603"/>
                    </a:lnTo>
                    <a:lnTo>
                      <a:pt x="47751" y="67912"/>
                    </a:lnTo>
                    <a:lnTo>
                      <a:pt x="47662" y="66376"/>
                    </a:lnTo>
                    <a:lnTo>
                      <a:pt x="47662" y="65147"/>
                    </a:lnTo>
                    <a:lnTo>
                      <a:pt x="47485" y="63764"/>
                    </a:lnTo>
                    <a:lnTo>
                      <a:pt x="46952" y="63457"/>
                    </a:lnTo>
                    <a:lnTo>
                      <a:pt x="46686" y="63303"/>
                    </a:lnTo>
                    <a:lnTo>
                      <a:pt x="46242" y="62996"/>
                    </a:lnTo>
                    <a:lnTo>
                      <a:pt x="45976" y="62842"/>
                    </a:lnTo>
                    <a:lnTo>
                      <a:pt x="45710" y="62842"/>
                    </a:lnTo>
                    <a:lnTo>
                      <a:pt x="45177" y="63303"/>
                    </a:lnTo>
                    <a:lnTo>
                      <a:pt x="44733" y="63457"/>
                    </a:lnTo>
                    <a:lnTo>
                      <a:pt x="44467" y="64532"/>
                    </a:lnTo>
                    <a:lnTo>
                      <a:pt x="44023" y="65608"/>
                    </a:lnTo>
                    <a:lnTo>
                      <a:pt x="43757" y="66683"/>
                    </a:lnTo>
                    <a:lnTo>
                      <a:pt x="43313" y="67912"/>
                    </a:lnTo>
                    <a:lnTo>
                      <a:pt x="43047" y="68834"/>
                    </a:lnTo>
                    <a:lnTo>
                      <a:pt x="42248" y="70678"/>
                    </a:lnTo>
                    <a:lnTo>
                      <a:pt x="41804" y="71446"/>
                    </a:lnTo>
                    <a:lnTo>
                      <a:pt x="41360" y="72368"/>
                    </a:lnTo>
                    <a:lnTo>
                      <a:pt x="40562" y="73905"/>
                    </a:lnTo>
                    <a:lnTo>
                      <a:pt x="39940" y="74673"/>
                    </a:lnTo>
                    <a:lnTo>
                      <a:pt x="39585" y="75288"/>
                    </a:lnTo>
                    <a:lnTo>
                      <a:pt x="38964" y="76056"/>
                    </a:lnTo>
                    <a:lnTo>
                      <a:pt x="38609" y="76824"/>
                    </a:lnTo>
                    <a:lnTo>
                      <a:pt x="37455" y="77746"/>
                    </a:lnTo>
                    <a:lnTo>
                      <a:pt x="37011" y="78514"/>
                    </a:lnTo>
                    <a:lnTo>
                      <a:pt x="35946" y="79436"/>
                    </a:lnTo>
                    <a:lnTo>
                      <a:pt x="34704" y="80358"/>
                    </a:lnTo>
                    <a:lnTo>
                      <a:pt x="33550" y="81280"/>
                    </a:lnTo>
                    <a:lnTo>
                      <a:pt x="32307" y="82355"/>
                    </a:lnTo>
                    <a:lnTo>
                      <a:pt x="31153" y="82970"/>
                    </a:lnTo>
                    <a:lnTo>
                      <a:pt x="29911" y="83738"/>
                    </a:lnTo>
                    <a:lnTo>
                      <a:pt x="28668" y="84660"/>
                    </a:lnTo>
                    <a:lnTo>
                      <a:pt x="28846" y="82048"/>
                    </a:lnTo>
                    <a:lnTo>
                      <a:pt x="29112" y="79590"/>
                    </a:lnTo>
                    <a:lnTo>
                      <a:pt x="29201" y="78668"/>
                    </a:lnTo>
                    <a:lnTo>
                      <a:pt x="29201" y="77746"/>
                    </a:lnTo>
                    <a:lnTo>
                      <a:pt x="29378" y="76824"/>
                    </a:lnTo>
                    <a:lnTo>
                      <a:pt x="29378" y="74827"/>
                    </a:lnTo>
                    <a:lnTo>
                      <a:pt x="29201" y="74366"/>
                    </a:lnTo>
                    <a:lnTo>
                      <a:pt x="29201" y="73905"/>
                    </a:lnTo>
                    <a:lnTo>
                      <a:pt x="29112" y="73444"/>
                    </a:lnTo>
                    <a:lnTo>
                      <a:pt x="29112" y="73137"/>
                    </a:lnTo>
                    <a:lnTo>
                      <a:pt x="28846" y="72215"/>
                    </a:lnTo>
                    <a:lnTo>
                      <a:pt x="27869" y="70524"/>
                    </a:lnTo>
                    <a:lnTo>
                      <a:pt x="26982" y="69756"/>
                    </a:lnTo>
                    <a:lnTo>
                      <a:pt x="26893" y="69756"/>
                    </a:lnTo>
                    <a:lnTo>
                      <a:pt x="26715" y="70064"/>
                    </a:lnTo>
                    <a:lnTo>
                      <a:pt x="26715" y="70217"/>
                    </a:lnTo>
                    <a:lnTo>
                      <a:pt x="26005" y="72676"/>
                    </a:lnTo>
                    <a:lnTo>
                      <a:pt x="25473" y="75595"/>
                    </a:lnTo>
                    <a:lnTo>
                      <a:pt x="24763" y="78668"/>
                    </a:lnTo>
                    <a:lnTo>
                      <a:pt x="24053" y="82355"/>
                    </a:lnTo>
                    <a:lnTo>
                      <a:pt x="23343" y="85736"/>
                    </a:lnTo>
                    <a:lnTo>
                      <a:pt x="22988" y="87119"/>
                    </a:lnTo>
                    <a:lnTo>
                      <a:pt x="22721" y="88655"/>
                    </a:lnTo>
                    <a:lnTo>
                      <a:pt x="22100" y="90960"/>
                    </a:lnTo>
                    <a:lnTo>
                      <a:pt x="21390" y="92035"/>
                    </a:lnTo>
                    <a:lnTo>
                      <a:pt x="20325" y="94340"/>
                    </a:lnTo>
                    <a:lnTo>
                      <a:pt x="19615" y="95416"/>
                    </a:lnTo>
                    <a:lnTo>
                      <a:pt x="19082" y="96338"/>
                    </a:lnTo>
                    <a:lnTo>
                      <a:pt x="17662" y="98181"/>
                    </a:lnTo>
                    <a:lnTo>
                      <a:pt x="17130" y="99257"/>
                    </a:lnTo>
                    <a:lnTo>
                      <a:pt x="15710" y="101101"/>
                    </a:lnTo>
                    <a:lnTo>
                      <a:pt x="14289" y="102791"/>
                    </a:lnTo>
                    <a:lnTo>
                      <a:pt x="12958" y="104788"/>
                    </a:lnTo>
                    <a:lnTo>
                      <a:pt x="11538" y="106478"/>
                    </a:lnTo>
                    <a:lnTo>
                      <a:pt x="10029" y="108169"/>
                    </a:lnTo>
                    <a:lnTo>
                      <a:pt x="8609" y="109551"/>
                    </a:lnTo>
                    <a:lnTo>
                      <a:pt x="7100" y="111241"/>
                    </a:lnTo>
                    <a:lnTo>
                      <a:pt x="4260" y="114622"/>
                    </a:lnTo>
                    <a:lnTo>
                      <a:pt x="2751" y="116619"/>
                    </a:lnTo>
                    <a:lnTo>
                      <a:pt x="0" y="120000"/>
                    </a:lnTo>
                    <a:close/>
                  </a:path>
                </a:pathLst>
              </a:custGeom>
              <a:solidFill>
                <a:srgbClr val="FFFFCC"/>
              </a:solidFill>
              <a:ln w="9525" cap="flat" cmpd="sng">
                <a:solidFill>
                  <a:srgbClr val="B2B2B2"/>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01" name="Google Shape;801;p121"/>
              <p:cNvSpPr/>
              <p:nvPr/>
            </p:nvSpPr>
            <p:spPr>
              <a:xfrm>
                <a:off x="4369" y="2688"/>
                <a:ext cx="1103" cy="640"/>
              </a:xfrm>
              <a:custGeom>
                <a:avLst/>
                <a:gdLst/>
                <a:ahLst/>
                <a:cxnLst/>
                <a:rect l="l" t="t" r="r" b="b"/>
                <a:pathLst>
                  <a:path w="120000" h="120000" extrusionOk="0">
                    <a:moveTo>
                      <a:pt x="21287" y="120000"/>
                    </a:moveTo>
                    <a:lnTo>
                      <a:pt x="21165" y="119462"/>
                    </a:lnTo>
                    <a:lnTo>
                      <a:pt x="20983" y="118818"/>
                    </a:lnTo>
                    <a:lnTo>
                      <a:pt x="20800" y="118495"/>
                    </a:lnTo>
                    <a:lnTo>
                      <a:pt x="20253" y="117099"/>
                    </a:lnTo>
                    <a:lnTo>
                      <a:pt x="19645" y="116132"/>
                    </a:lnTo>
                    <a:lnTo>
                      <a:pt x="19280" y="115595"/>
                    </a:lnTo>
                    <a:lnTo>
                      <a:pt x="18976" y="115273"/>
                    </a:lnTo>
                    <a:lnTo>
                      <a:pt x="18246" y="114628"/>
                    </a:lnTo>
                    <a:lnTo>
                      <a:pt x="17942" y="114198"/>
                    </a:lnTo>
                    <a:lnTo>
                      <a:pt x="17577" y="113876"/>
                    </a:lnTo>
                    <a:lnTo>
                      <a:pt x="16908" y="113231"/>
                    </a:lnTo>
                    <a:lnTo>
                      <a:pt x="16239" y="112694"/>
                    </a:lnTo>
                    <a:lnTo>
                      <a:pt x="15995" y="113231"/>
                    </a:lnTo>
                    <a:lnTo>
                      <a:pt x="15935" y="113876"/>
                    </a:lnTo>
                    <a:lnTo>
                      <a:pt x="15752" y="114628"/>
                    </a:lnTo>
                    <a:lnTo>
                      <a:pt x="15631" y="115380"/>
                    </a:lnTo>
                    <a:lnTo>
                      <a:pt x="13563" y="114413"/>
                    </a:lnTo>
                    <a:lnTo>
                      <a:pt x="11616" y="113554"/>
                    </a:lnTo>
                    <a:lnTo>
                      <a:pt x="10643" y="113231"/>
                    </a:lnTo>
                    <a:lnTo>
                      <a:pt x="9913" y="112694"/>
                    </a:lnTo>
                    <a:lnTo>
                      <a:pt x="9062" y="112372"/>
                    </a:lnTo>
                    <a:lnTo>
                      <a:pt x="8393" y="111835"/>
                    </a:lnTo>
                    <a:lnTo>
                      <a:pt x="7602" y="111512"/>
                    </a:lnTo>
                    <a:lnTo>
                      <a:pt x="7055" y="111083"/>
                    </a:lnTo>
                    <a:lnTo>
                      <a:pt x="6386" y="110546"/>
                    </a:lnTo>
                    <a:lnTo>
                      <a:pt x="5899" y="110008"/>
                    </a:lnTo>
                    <a:lnTo>
                      <a:pt x="5291" y="109471"/>
                    </a:lnTo>
                    <a:lnTo>
                      <a:pt x="4865" y="109042"/>
                    </a:lnTo>
                    <a:lnTo>
                      <a:pt x="4379" y="108290"/>
                    </a:lnTo>
                    <a:lnTo>
                      <a:pt x="4014" y="107860"/>
                    </a:lnTo>
                    <a:lnTo>
                      <a:pt x="3588" y="107108"/>
                    </a:lnTo>
                    <a:lnTo>
                      <a:pt x="3223" y="106356"/>
                    </a:lnTo>
                    <a:lnTo>
                      <a:pt x="2858" y="105604"/>
                    </a:lnTo>
                    <a:lnTo>
                      <a:pt x="2554" y="104744"/>
                    </a:lnTo>
                    <a:lnTo>
                      <a:pt x="2250" y="103777"/>
                    </a:lnTo>
                    <a:lnTo>
                      <a:pt x="2007" y="102918"/>
                    </a:lnTo>
                    <a:lnTo>
                      <a:pt x="1702" y="101736"/>
                    </a:lnTo>
                    <a:lnTo>
                      <a:pt x="1520" y="100769"/>
                    </a:lnTo>
                    <a:lnTo>
                      <a:pt x="1216" y="99588"/>
                    </a:lnTo>
                    <a:lnTo>
                      <a:pt x="669" y="95505"/>
                    </a:lnTo>
                    <a:lnTo>
                      <a:pt x="425" y="93786"/>
                    </a:lnTo>
                    <a:lnTo>
                      <a:pt x="364" y="92282"/>
                    </a:lnTo>
                    <a:lnTo>
                      <a:pt x="0" y="88630"/>
                    </a:lnTo>
                    <a:lnTo>
                      <a:pt x="0" y="85729"/>
                    </a:lnTo>
                    <a:lnTo>
                      <a:pt x="60" y="84547"/>
                    </a:lnTo>
                    <a:lnTo>
                      <a:pt x="60" y="83151"/>
                    </a:lnTo>
                    <a:lnTo>
                      <a:pt x="182" y="82184"/>
                    </a:lnTo>
                    <a:lnTo>
                      <a:pt x="243" y="81002"/>
                    </a:lnTo>
                    <a:lnTo>
                      <a:pt x="364" y="79928"/>
                    </a:lnTo>
                    <a:lnTo>
                      <a:pt x="547" y="78746"/>
                    </a:lnTo>
                    <a:lnTo>
                      <a:pt x="1094" y="75738"/>
                    </a:lnTo>
                    <a:lnTo>
                      <a:pt x="2007" y="72730"/>
                    </a:lnTo>
                    <a:lnTo>
                      <a:pt x="2736" y="70367"/>
                    </a:lnTo>
                    <a:lnTo>
                      <a:pt x="2919" y="68648"/>
                    </a:lnTo>
                    <a:lnTo>
                      <a:pt x="3223" y="67036"/>
                    </a:lnTo>
                    <a:lnTo>
                      <a:pt x="3405" y="65102"/>
                    </a:lnTo>
                    <a:lnTo>
                      <a:pt x="3710" y="63276"/>
                    </a:lnTo>
                    <a:lnTo>
                      <a:pt x="4014" y="61235"/>
                    </a:lnTo>
                    <a:lnTo>
                      <a:pt x="4257" y="59409"/>
                    </a:lnTo>
                    <a:lnTo>
                      <a:pt x="4622" y="57582"/>
                    </a:lnTo>
                    <a:lnTo>
                      <a:pt x="5048" y="55541"/>
                    </a:lnTo>
                    <a:lnTo>
                      <a:pt x="5413" y="53822"/>
                    </a:lnTo>
                    <a:lnTo>
                      <a:pt x="5595" y="52855"/>
                    </a:lnTo>
                    <a:lnTo>
                      <a:pt x="5960" y="51136"/>
                    </a:lnTo>
                    <a:lnTo>
                      <a:pt x="6264" y="50277"/>
                    </a:lnTo>
                    <a:lnTo>
                      <a:pt x="6447" y="49418"/>
                    </a:lnTo>
                    <a:lnTo>
                      <a:pt x="6751" y="48558"/>
                    </a:lnTo>
                    <a:lnTo>
                      <a:pt x="7055" y="47914"/>
                    </a:lnTo>
                    <a:lnTo>
                      <a:pt x="7298" y="47054"/>
                    </a:lnTo>
                    <a:lnTo>
                      <a:pt x="7541" y="46410"/>
                    </a:lnTo>
                    <a:lnTo>
                      <a:pt x="8210" y="45228"/>
                    </a:lnTo>
                    <a:lnTo>
                      <a:pt x="8454" y="44583"/>
                    </a:lnTo>
                    <a:lnTo>
                      <a:pt x="8758" y="44046"/>
                    </a:lnTo>
                    <a:lnTo>
                      <a:pt x="9123" y="43509"/>
                    </a:lnTo>
                    <a:lnTo>
                      <a:pt x="9305" y="43724"/>
                    </a:lnTo>
                    <a:lnTo>
                      <a:pt x="9548" y="44368"/>
                    </a:lnTo>
                    <a:lnTo>
                      <a:pt x="9609" y="44583"/>
                    </a:lnTo>
                    <a:lnTo>
                      <a:pt x="9731" y="44905"/>
                    </a:lnTo>
                    <a:lnTo>
                      <a:pt x="9731" y="45228"/>
                    </a:lnTo>
                    <a:lnTo>
                      <a:pt x="9792" y="45550"/>
                    </a:lnTo>
                    <a:lnTo>
                      <a:pt x="9792" y="46410"/>
                    </a:lnTo>
                    <a:lnTo>
                      <a:pt x="9731" y="46732"/>
                    </a:lnTo>
                    <a:lnTo>
                      <a:pt x="9731" y="47054"/>
                    </a:lnTo>
                    <a:lnTo>
                      <a:pt x="9609" y="47699"/>
                    </a:lnTo>
                    <a:lnTo>
                      <a:pt x="9427" y="48236"/>
                    </a:lnTo>
                    <a:lnTo>
                      <a:pt x="9305" y="48880"/>
                    </a:lnTo>
                    <a:lnTo>
                      <a:pt x="9062" y="49632"/>
                    </a:lnTo>
                    <a:lnTo>
                      <a:pt x="8879" y="50062"/>
                    </a:lnTo>
                    <a:lnTo>
                      <a:pt x="8575" y="50814"/>
                    </a:lnTo>
                    <a:lnTo>
                      <a:pt x="8089" y="51996"/>
                    </a:lnTo>
                    <a:lnTo>
                      <a:pt x="7541" y="52963"/>
                    </a:lnTo>
                    <a:lnTo>
                      <a:pt x="7116" y="54682"/>
                    </a:lnTo>
                    <a:lnTo>
                      <a:pt x="6751" y="56186"/>
                    </a:lnTo>
                    <a:lnTo>
                      <a:pt x="6264" y="58012"/>
                    </a:lnTo>
                    <a:lnTo>
                      <a:pt x="5899" y="59946"/>
                    </a:lnTo>
                    <a:lnTo>
                      <a:pt x="5413" y="61880"/>
                    </a:lnTo>
                    <a:lnTo>
                      <a:pt x="5048" y="63921"/>
                    </a:lnTo>
                    <a:lnTo>
                      <a:pt x="4561" y="65962"/>
                    </a:lnTo>
                    <a:lnTo>
                      <a:pt x="4196" y="68218"/>
                    </a:lnTo>
                    <a:lnTo>
                      <a:pt x="3710" y="70152"/>
                    </a:lnTo>
                    <a:lnTo>
                      <a:pt x="3405" y="72408"/>
                    </a:lnTo>
                    <a:lnTo>
                      <a:pt x="3041" y="74449"/>
                    </a:lnTo>
                    <a:lnTo>
                      <a:pt x="2736" y="76598"/>
                    </a:lnTo>
                    <a:lnTo>
                      <a:pt x="2432" y="78639"/>
                    </a:lnTo>
                    <a:lnTo>
                      <a:pt x="2189" y="80465"/>
                    </a:lnTo>
                    <a:lnTo>
                      <a:pt x="2007" y="82506"/>
                    </a:lnTo>
                    <a:lnTo>
                      <a:pt x="1885" y="83366"/>
                    </a:lnTo>
                    <a:lnTo>
                      <a:pt x="1885" y="84333"/>
                    </a:lnTo>
                    <a:lnTo>
                      <a:pt x="2007" y="85514"/>
                    </a:lnTo>
                    <a:lnTo>
                      <a:pt x="2189" y="86589"/>
                    </a:lnTo>
                    <a:lnTo>
                      <a:pt x="2372" y="87770"/>
                    </a:lnTo>
                    <a:lnTo>
                      <a:pt x="2554" y="88737"/>
                    </a:lnTo>
                    <a:lnTo>
                      <a:pt x="2858" y="89919"/>
                    </a:lnTo>
                    <a:lnTo>
                      <a:pt x="3041" y="90993"/>
                    </a:lnTo>
                    <a:lnTo>
                      <a:pt x="3588" y="92927"/>
                    </a:lnTo>
                    <a:lnTo>
                      <a:pt x="3770" y="93786"/>
                    </a:lnTo>
                    <a:lnTo>
                      <a:pt x="4196" y="94861"/>
                    </a:lnTo>
                    <a:lnTo>
                      <a:pt x="4744" y="96472"/>
                    </a:lnTo>
                    <a:lnTo>
                      <a:pt x="5899" y="99051"/>
                    </a:lnTo>
                    <a:lnTo>
                      <a:pt x="7116" y="101199"/>
                    </a:lnTo>
                    <a:lnTo>
                      <a:pt x="8089" y="102596"/>
                    </a:lnTo>
                    <a:lnTo>
                      <a:pt x="8636" y="103133"/>
                    </a:lnTo>
                    <a:lnTo>
                      <a:pt x="9123" y="103777"/>
                    </a:lnTo>
                    <a:lnTo>
                      <a:pt x="10278" y="104744"/>
                    </a:lnTo>
                    <a:lnTo>
                      <a:pt x="10947" y="105282"/>
                    </a:lnTo>
                    <a:lnTo>
                      <a:pt x="11556" y="105819"/>
                    </a:lnTo>
                    <a:lnTo>
                      <a:pt x="12225" y="106141"/>
                    </a:lnTo>
                    <a:lnTo>
                      <a:pt x="12894" y="106678"/>
                    </a:lnTo>
                    <a:lnTo>
                      <a:pt x="13623" y="107000"/>
                    </a:lnTo>
                    <a:lnTo>
                      <a:pt x="14292" y="107323"/>
                    </a:lnTo>
                    <a:lnTo>
                      <a:pt x="15813" y="107967"/>
                    </a:lnTo>
                    <a:lnTo>
                      <a:pt x="17151" y="107538"/>
                    </a:lnTo>
                    <a:lnTo>
                      <a:pt x="19645" y="106786"/>
                    </a:lnTo>
                    <a:lnTo>
                      <a:pt x="20983" y="106678"/>
                    </a:lnTo>
                    <a:lnTo>
                      <a:pt x="22260" y="106356"/>
                    </a:lnTo>
                    <a:lnTo>
                      <a:pt x="26274" y="105819"/>
                    </a:lnTo>
                    <a:lnTo>
                      <a:pt x="27491" y="105604"/>
                    </a:lnTo>
                    <a:lnTo>
                      <a:pt x="28829" y="105282"/>
                    </a:lnTo>
                    <a:lnTo>
                      <a:pt x="30288" y="105174"/>
                    </a:lnTo>
                    <a:lnTo>
                      <a:pt x="31566" y="104959"/>
                    </a:lnTo>
                    <a:lnTo>
                      <a:pt x="32904" y="104637"/>
                    </a:lnTo>
                    <a:lnTo>
                      <a:pt x="34242" y="104422"/>
                    </a:lnTo>
                    <a:lnTo>
                      <a:pt x="37161" y="103777"/>
                    </a:lnTo>
                    <a:lnTo>
                      <a:pt x="39168" y="101736"/>
                    </a:lnTo>
                    <a:lnTo>
                      <a:pt x="39898" y="101092"/>
                    </a:lnTo>
                    <a:lnTo>
                      <a:pt x="40567" y="100555"/>
                    </a:lnTo>
                    <a:lnTo>
                      <a:pt x="41236" y="99910"/>
                    </a:lnTo>
                    <a:lnTo>
                      <a:pt x="42027" y="99265"/>
                    </a:lnTo>
                    <a:lnTo>
                      <a:pt x="42696" y="98728"/>
                    </a:lnTo>
                    <a:lnTo>
                      <a:pt x="42939" y="98084"/>
                    </a:lnTo>
                    <a:lnTo>
                      <a:pt x="43365" y="97332"/>
                    </a:lnTo>
                    <a:lnTo>
                      <a:pt x="43852" y="96902"/>
                    </a:lnTo>
                    <a:lnTo>
                      <a:pt x="44277" y="96472"/>
                    </a:lnTo>
                    <a:lnTo>
                      <a:pt x="44885" y="96042"/>
                    </a:lnTo>
                    <a:lnTo>
                      <a:pt x="45433" y="95828"/>
                    </a:lnTo>
                    <a:lnTo>
                      <a:pt x="46771" y="95183"/>
                    </a:lnTo>
                    <a:lnTo>
                      <a:pt x="48291" y="94861"/>
                    </a:lnTo>
                    <a:lnTo>
                      <a:pt x="50055" y="94538"/>
                    </a:lnTo>
                    <a:lnTo>
                      <a:pt x="53644" y="93786"/>
                    </a:lnTo>
                    <a:lnTo>
                      <a:pt x="57475" y="92497"/>
                    </a:lnTo>
                    <a:lnTo>
                      <a:pt x="58449" y="91960"/>
                    </a:lnTo>
                    <a:lnTo>
                      <a:pt x="59300" y="91423"/>
                    </a:lnTo>
                    <a:lnTo>
                      <a:pt x="60152" y="90778"/>
                    </a:lnTo>
                    <a:lnTo>
                      <a:pt x="61125" y="90134"/>
                    </a:lnTo>
                    <a:lnTo>
                      <a:pt x="61976" y="89274"/>
                    </a:lnTo>
                    <a:lnTo>
                      <a:pt x="63497" y="87233"/>
                    </a:lnTo>
                    <a:lnTo>
                      <a:pt x="64287" y="86051"/>
                    </a:lnTo>
                    <a:lnTo>
                      <a:pt x="65017" y="84655"/>
                    </a:lnTo>
                    <a:lnTo>
                      <a:pt x="65686" y="83366"/>
                    </a:lnTo>
                    <a:lnTo>
                      <a:pt x="66842" y="79928"/>
                    </a:lnTo>
                    <a:lnTo>
                      <a:pt x="68667" y="79820"/>
                    </a:lnTo>
                    <a:lnTo>
                      <a:pt x="70491" y="79820"/>
                    </a:lnTo>
                    <a:lnTo>
                      <a:pt x="72194" y="79606"/>
                    </a:lnTo>
                    <a:lnTo>
                      <a:pt x="73836" y="79498"/>
                    </a:lnTo>
                    <a:lnTo>
                      <a:pt x="79189" y="78316"/>
                    </a:lnTo>
                    <a:lnTo>
                      <a:pt x="79918" y="77994"/>
                    </a:lnTo>
                    <a:lnTo>
                      <a:pt x="80587" y="77779"/>
                    </a:lnTo>
                    <a:lnTo>
                      <a:pt x="82169" y="77135"/>
                    </a:lnTo>
                    <a:lnTo>
                      <a:pt x="82838" y="76812"/>
                    </a:lnTo>
                    <a:lnTo>
                      <a:pt x="83568" y="76383"/>
                    </a:lnTo>
                    <a:lnTo>
                      <a:pt x="84358" y="75953"/>
                    </a:lnTo>
                    <a:lnTo>
                      <a:pt x="85088" y="75631"/>
                    </a:lnTo>
                    <a:lnTo>
                      <a:pt x="87399" y="74019"/>
                    </a:lnTo>
                    <a:lnTo>
                      <a:pt x="88129" y="73375"/>
                    </a:lnTo>
                    <a:lnTo>
                      <a:pt x="88920" y="72837"/>
                    </a:lnTo>
                    <a:lnTo>
                      <a:pt x="90623" y="71548"/>
                    </a:lnTo>
                    <a:lnTo>
                      <a:pt x="91474" y="70689"/>
                    </a:lnTo>
                    <a:lnTo>
                      <a:pt x="92387" y="70044"/>
                    </a:lnTo>
                    <a:lnTo>
                      <a:pt x="98286" y="70044"/>
                    </a:lnTo>
                    <a:lnTo>
                      <a:pt x="98955" y="69507"/>
                    </a:lnTo>
                    <a:lnTo>
                      <a:pt x="99746" y="68970"/>
                    </a:lnTo>
                    <a:lnTo>
                      <a:pt x="100415" y="68540"/>
                    </a:lnTo>
                    <a:lnTo>
                      <a:pt x="101084" y="68218"/>
                    </a:lnTo>
                    <a:lnTo>
                      <a:pt x="101632" y="67788"/>
                    </a:lnTo>
                    <a:lnTo>
                      <a:pt x="102301" y="67681"/>
                    </a:lnTo>
                    <a:lnTo>
                      <a:pt x="102848" y="67358"/>
                    </a:lnTo>
                    <a:lnTo>
                      <a:pt x="103456" y="67144"/>
                    </a:lnTo>
                    <a:lnTo>
                      <a:pt x="104490" y="66606"/>
                    </a:lnTo>
                    <a:lnTo>
                      <a:pt x="105524" y="66284"/>
                    </a:lnTo>
                    <a:lnTo>
                      <a:pt x="106011" y="65962"/>
                    </a:lnTo>
                    <a:lnTo>
                      <a:pt x="106984" y="65640"/>
                    </a:lnTo>
                    <a:lnTo>
                      <a:pt x="107470" y="65317"/>
                    </a:lnTo>
                    <a:lnTo>
                      <a:pt x="107835" y="64995"/>
                    </a:lnTo>
                    <a:lnTo>
                      <a:pt x="108322" y="64673"/>
                    </a:lnTo>
                    <a:lnTo>
                      <a:pt x="108687" y="64243"/>
                    </a:lnTo>
                    <a:lnTo>
                      <a:pt x="109173" y="63813"/>
                    </a:lnTo>
                    <a:lnTo>
                      <a:pt x="109538" y="63276"/>
                    </a:lnTo>
                    <a:lnTo>
                      <a:pt x="110025" y="62632"/>
                    </a:lnTo>
                    <a:lnTo>
                      <a:pt x="110390" y="62094"/>
                    </a:lnTo>
                    <a:lnTo>
                      <a:pt x="110816" y="61235"/>
                    </a:lnTo>
                    <a:lnTo>
                      <a:pt x="111180" y="60590"/>
                    </a:lnTo>
                    <a:lnTo>
                      <a:pt x="111545" y="59516"/>
                    </a:lnTo>
                    <a:lnTo>
                      <a:pt x="111971" y="58764"/>
                    </a:lnTo>
                    <a:lnTo>
                      <a:pt x="112701" y="56401"/>
                    </a:lnTo>
                    <a:lnTo>
                      <a:pt x="113188" y="55004"/>
                    </a:lnTo>
                    <a:lnTo>
                      <a:pt x="113552" y="53607"/>
                    </a:lnTo>
                    <a:lnTo>
                      <a:pt x="113978" y="52103"/>
                    </a:lnTo>
                    <a:lnTo>
                      <a:pt x="114039" y="49095"/>
                    </a:lnTo>
                    <a:lnTo>
                      <a:pt x="114404" y="42972"/>
                    </a:lnTo>
                    <a:lnTo>
                      <a:pt x="114526" y="39856"/>
                    </a:lnTo>
                    <a:lnTo>
                      <a:pt x="114708" y="36741"/>
                    </a:lnTo>
                    <a:lnTo>
                      <a:pt x="114830" y="33733"/>
                    </a:lnTo>
                    <a:lnTo>
                      <a:pt x="114830" y="27609"/>
                    </a:lnTo>
                    <a:lnTo>
                      <a:pt x="114708" y="26320"/>
                    </a:lnTo>
                    <a:lnTo>
                      <a:pt x="114708" y="24816"/>
                    </a:lnTo>
                    <a:lnTo>
                      <a:pt x="114647" y="23419"/>
                    </a:lnTo>
                    <a:lnTo>
                      <a:pt x="114404" y="22130"/>
                    </a:lnTo>
                    <a:lnTo>
                      <a:pt x="114221" y="20519"/>
                    </a:lnTo>
                    <a:lnTo>
                      <a:pt x="114039" y="19230"/>
                    </a:lnTo>
                    <a:lnTo>
                      <a:pt x="113857" y="18048"/>
                    </a:lnTo>
                    <a:lnTo>
                      <a:pt x="113552" y="16651"/>
                    </a:lnTo>
                    <a:lnTo>
                      <a:pt x="113188" y="15470"/>
                    </a:lnTo>
                    <a:lnTo>
                      <a:pt x="112823" y="14180"/>
                    </a:lnTo>
                    <a:lnTo>
                      <a:pt x="112397" y="12999"/>
                    </a:lnTo>
                    <a:lnTo>
                      <a:pt x="111971" y="11817"/>
                    </a:lnTo>
                    <a:lnTo>
                      <a:pt x="111485" y="10743"/>
                    </a:lnTo>
                    <a:lnTo>
                      <a:pt x="110876" y="9776"/>
                    </a:lnTo>
                    <a:lnTo>
                      <a:pt x="109538" y="7735"/>
                    </a:lnTo>
                    <a:lnTo>
                      <a:pt x="109477" y="7412"/>
                    </a:lnTo>
                    <a:lnTo>
                      <a:pt x="109477" y="6553"/>
                    </a:lnTo>
                    <a:lnTo>
                      <a:pt x="109356" y="6230"/>
                    </a:lnTo>
                    <a:lnTo>
                      <a:pt x="108626" y="5586"/>
                    </a:lnTo>
                    <a:lnTo>
                      <a:pt x="107835" y="4726"/>
                    </a:lnTo>
                    <a:lnTo>
                      <a:pt x="107470" y="4404"/>
                    </a:lnTo>
                    <a:lnTo>
                      <a:pt x="106619" y="3330"/>
                    </a:lnTo>
                    <a:lnTo>
                      <a:pt x="106436" y="3008"/>
                    </a:lnTo>
                    <a:lnTo>
                      <a:pt x="106132" y="2685"/>
                    </a:lnTo>
                    <a:lnTo>
                      <a:pt x="105950" y="2148"/>
                    </a:lnTo>
                    <a:lnTo>
                      <a:pt x="105524" y="1504"/>
                    </a:lnTo>
                    <a:lnTo>
                      <a:pt x="104977" y="0"/>
                    </a:lnTo>
                    <a:lnTo>
                      <a:pt x="106132" y="0"/>
                    </a:lnTo>
                    <a:lnTo>
                      <a:pt x="107531" y="537"/>
                    </a:lnTo>
                    <a:lnTo>
                      <a:pt x="108018" y="859"/>
                    </a:lnTo>
                    <a:lnTo>
                      <a:pt x="108443" y="1181"/>
                    </a:lnTo>
                    <a:lnTo>
                      <a:pt x="108808" y="1718"/>
                    </a:lnTo>
                    <a:lnTo>
                      <a:pt x="109173" y="2041"/>
                    </a:lnTo>
                    <a:lnTo>
                      <a:pt x="109538" y="2685"/>
                    </a:lnTo>
                    <a:lnTo>
                      <a:pt x="109964" y="3222"/>
                    </a:lnTo>
                    <a:lnTo>
                      <a:pt x="110207" y="3652"/>
                    </a:lnTo>
                    <a:lnTo>
                      <a:pt x="110511" y="4404"/>
                    </a:lnTo>
                    <a:lnTo>
                      <a:pt x="110876" y="5049"/>
                    </a:lnTo>
                    <a:lnTo>
                      <a:pt x="112032" y="7735"/>
                    </a:lnTo>
                    <a:lnTo>
                      <a:pt x="112519" y="9239"/>
                    </a:lnTo>
                    <a:lnTo>
                      <a:pt x="113066" y="10635"/>
                    </a:lnTo>
                    <a:lnTo>
                      <a:pt x="113735" y="11924"/>
                    </a:lnTo>
                    <a:lnTo>
                      <a:pt x="114039" y="12676"/>
                    </a:lnTo>
                    <a:lnTo>
                      <a:pt x="115012" y="14288"/>
                    </a:lnTo>
                    <a:lnTo>
                      <a:pt x="115742" y="15362"/>
                    </a:lnTo>
                    <a:lnTo>
                      <a:pt x="116533" y="16007"/>
                    </a:lnTo>
                    <a:lnTo>
                      <a:pt x="116654" y="17833"/>
                    </a:lnTo>
                    <a:lnTo>
                      <a:pt x="116837" y="21915"/>
                    </a:lnTo>
                    <a:lnTo>
                      <a:pt x="116898" y="23742"/>
                    </a:lnTo>
                    <a:lnTo>
                      <a:pt x="117019" y="25783"/>
                    </a:lnTo>
                    <a:lnTo>
                      <a:pt x="117080" y="27609"/>
                    </a:lnTo>
                    <a:lnTo>
                      <a:pt x="117202" y="29650"/>
                    </a:lnTo>
                    <a:lnTo>
                      <a:pt x="117323" y="31584"/>
                    </a:lnTo>
                    <a:lnTo>
                      <a:pt x="117384" y="33518"/>
                    </a:lnTo>
                    <a:lnTo>
                      <a:pt x="117567" y="35452"/>
                    </a:lnTo>
                    <a:lnTo>
                      <a:pt x="117688" y="37493"/>
                    </a:lnTo>
                    <a:lnTo>
                      <a:pt x="117749" y="39319"/>
                    </a:lnTo>
                    <a:lnTo>
                      <a:pt x="117871" y="41360"/>
                    </a:lnTo>
                    <a:lnTo>
                      <a:pt x="117992" y="43187"/>
                    </a:lnTo>
                    <a:lnTo>
                      <a:pt x="118175" y="47269"/>
                    </a:lnTo>
                    <a:lnTo>
                      <a:pt x="118722" y="50922"/>
                    </a:lnTo>
                    <a:lnTo>
                      <a:pt x="119209" y="53607"/>
                    </a:lnTo>
                    <a:lnTo>
                      <a:pt x="119574" y="55863"/>
                    </a:lnTo>
                    <a:lnTo>
                      <a:pt x="119756" y="57367"/>
                    </a:lnTo>
                    <a:lnTo>
                      <a:pt x="119878" y="58334"/>
                    </a:lnTo>
                    <a:lnTo>
                      <a:pt x="120000" y="59194"/>
                    </a:lnTo>
                    <a:lnTo>
                      <a:pt x="120000" y="60698"/>
                    </a:lnTo>
                    <a:lnTo>
                      <a:pt x="119026" y="62309"/>
                    </a:lnTo>
                    <a:lnTo>
                      <a:pt x="118053" y="63598"/>
                    </a:lnTo>
                    <a:lnTo>
                      <a:pt x="116168" y="66606"/>
                    </a:lnTo>
                    <a:lnTo>
                      <a:pt x="115073" y="68218"/>
                    </a:lnTo>
                    <a:lnTo>
                      <a:pt x="114161" y="69507"/>
                    </a:lnTo>
                    <a:lnTo>
                      <a:pt x="112214" y="72515"/>
                    </a:lnTo>
                    <a:lnTo>
                      <a:pt x="111849" y="71226"/>
                    </a:lnTo>
                    <a:lnTo>
                      <a:pt x="112823" y="70367"/>
                    </a:lnTo>
                    <a:lnTo>
                      <a:pt x="113735" y="68648"/>
                    </a:lnTo>
                    <a:lnTo>
                      <a:pt x="114039" y="67788"/>
                    </a:lnTo>
                    <a:lnTo>
                      <a:pt x="114830" y="66177"/>
                    </a:lnTo>
                    <a:lnTo>
                      <a:pt x="115073" y="65102"/>
                    </a:lnTo>
                    <a:lnTo>
                      <a:pt x="115377" y="64243"/>
                    </a:lnTo>
                    <a:lnTo>
                      <a:pt x="115560" y="63276"/>
                    </a:lnTo>
                    <a:lnTo>
                      <a:pt x="115864" y="62417"/>
                    </a:lnTo>
                    <a:lnTo>
                      <a:pt x="115985" y="61557"/>
                    </a:lnTo>
                    <a:lnTo>
                      <a:pt x="116168" y="60590"/>
                    </a:lnTo>
                    <a:lnTo>
                      <a:pt x="116168" y="59946"/>
                    </a:lnTo>
                    <a:lnTo>
                      <a:pt x="116229" y="59516"/>
                    </a:lnTo>
                    <a:lnTo>
                      <a:pt x="116229" y="59194"/>
                    </a:lnTo>
                    <a:lnTo>
                      <a:pt x="114708" y="61557"/>
                    </a:lnTo>
                    <a:lnTo>
                      <a:pt x="114039" y="62739"/>
                    </a:lnTo>
                    <a:lnTo>
                      <a:pt x="113370" y="63813"/>
                    </a:lnTo>
                    <a:lnTo>
                      <a:pt x="112701" y="64673"/>
                    </a:lnTo>
                    <a:lnTo>
                      <a:pt x="112032" y="65640"/>
                    </a:lnTo>
                    <a:lnTo>
                      <a:pt x="111302" y="66499"/>
                    </a:lnTo>
                    <a:lnTo>
                      <a:pt x="110633" y="67358"/>
                    </a:lnTo>
                    <a:lnTo>
                      <a:pt x="110329" y="67681"/>
                    </a:lnTo>
                    <a:lnTo>
                      <a:pt x="108443" y="69400"/>
                    </a:lnTo>
                    <a:lnTo>
                      <a:pt x="108018" y="69507"/>
                    </a:lnTo>
                    <a:lnTo>
                      <a:pt x="107653" y="69829"/>
                    </a:lnTo>
                    <a:lnTo>
                      <a:pt x="107288" y="70044"/>
                    </a:lnTo>
                    <a:lnTo>
                      <a:pt x="106801" y="70367"/>
                    </a:lnTo>
                    <a:lnTo>
                      <a:pt x="106436" y="70581"/>
                    </a:lnTo>
                    <a:lnTo>
                      <a:pt x="105950" y="70689"/>
                    </a:lnTo>
                    <a:lnTo>
                      <a:pt x="105463" y="71011"/>
                    </a:lnTo>
                    <a:lnTo>
                      <a:pt x="104490" y="71333"/>
                    </a:lnTo>
                    <a:lnTo>
                      <a:pt x="104004" y="71333"/>
                    </a:lnTo>
                    <a:lnTo>
                      <a:pt x="104186" y="71871"/>
                    </a:lnTo>
                    <a:lnTo>
                      <a:pt x="104308" y="72408"/>
                    </a:lnTo>
                    <a:lnTo>
                      <a:pt x="104490" y="72730"/>
                    </a:lnTo>
                    <a:lnTo>
                      <a:pt x="104673" y="73267"/>
                    </a:lnTo>
                    <a:lnTo>
                      <a:pt x="105159" y="74019"/>
                    </a:lnTo>
                    <a:lnTo>
                      <a:pt x="105463" y="74234"/>
                    </a:lnTo>
                    <a:lnTo>
                      <a:pt x="105646" y="74449"/>
                    </a:lnTo>
                    <a:lnTo>
                      <a:pt x="105950" y="74556"/>
                    </a:lnTo>
                    <a:lnTo>
                      <a:pt x="106193" y="74879"/>
                    </a:lnTo>
                    <a:lnTo>
                      <a:pt x="107470" y="74449"/>
                    </a:lnTo>
                    <a:lnTo>
                      <a:pt x="108443" y="73912"/>
                    </a:lnTo>
                    <a:lnTo>
                      <a:pt x="109113" y="73589"/>
                    </a:lnTo>
                    <a:lnTo>
                      <a:pt x="109538" y="73375"/>
                    </a:lnTo>
                    <a:lnTo>
                      <a:pt x="109964" y="73375"/>
                    </a:lnTo>
                    <a:lnTo>
                      <a:pt x="110025" y="73589"/>
                    </a:lnTo>
                    <a:lnTo>
                      <a:pt x="110146" y="73589"/>
                    </a:lnTo>
                    <a:lnTo>
                      <a:pt x="110146" y="73697"/>
                    </a:lnTo>
                    <a:lnTo>
                      <a:pt x="110207" y="73912"/>
                    </a:lnTo>
                    <a:lnTo>
                      <a:pt x="108200" y="75416"/>
                    </a:lnTo>
                    <a:lnTo>
                      <a:pt x="107653" y="75738"/>
                    </a:lnTo>
                    <a:lnTo>
                      <a:pt x="106984" y="76060"/>
                    </a:lnTo>
                    <a:lnTo>
                      <a:pt x="106436" y="76383"/>
                    </a:lnTo>
                    <a:lnTo>
                      <a:pt x="105767" y="76598"/>
                    </a:lnTo>
                    <a:lnTo>
                      <a:pt x="104612" y="76920"/>
                    </a:lnTo>
                    <a:lnTo>
                      <a:pt x="103943" y="77135"/>
                    </a:lnTo>
                    <a:lnTo>
                      <a:pt x="103335" y="77242"/>
                    </a:lnTo>
                    <a:lnTo>
                      <a:pt x="102665" y="77457"/>
                    </a:lnTo>
                    <a:lnTo>
                      <a:pt x="101510" y="77564"/>
                    </a:lnTo>
                    <a:lnTo>
                      <a:pt x="100172" y="77994"/>
                    </a:lnTo>
                    <a:lnTo>
                      <a:pt x="100293" y="77135"/>
                    </a:lnTo>
                    <a:lnTo>
                      <a:pt x="100293" y="75738"/>
                    </a:lnTo>
                    <a:lnTo>
                      <a:pt x="100172" y="75201"/>
                    </a:lnTo>
                    <a:lnTo>
                      <a:pt x="100111" y="74556"/>
                    </a:lnTo>
                    <a:lnTo>
                      <a:pt x="99929" y="73912"/>
                    </a:lnTo>
                    <a:lnTo>
                      <a:pt x="99624" y="73052"/>
                    </a:lnTo>
                    <a:lnTo>
                      <a:pt x="98955" y="73052"/>
                    </a:lnTo>
                    <a:lnTo>
                      <a:pt x="98590" y="73267"/>
                    </a:lnTo>
                    <a:lnTo>
                      <a:pt x="98286" y="73267"/>
                    </a:lnTo>
                    <a:lnTo>
                      <a:pt x="97131" y="75631"/>
                    </a:lnTo>
                    <a:lnTo>
                      <a:pt x="96462" y="76812"/>
                    </a:lnTo>
                    <a:lnTo>
                      <a:pt x="95914" y="77994"/>
                    </a:lnTo>
                    <a:lnTo>
                      <a:pt x="94576" y="79928"/>
                    </a:lnTo>
                    <a:lnTo>
                      <a:pt x="93907" y="80787"/>
                    </a:lnTo>
                    <a:lnTo>
                      <a:pt x="93117" y="81862"/>
                    </a:lnTo>
                    <a:lnTo>
                      <a:pt x="92448" y="82721"/>
                    </a:lnTo>
                    <a:lnTo>
                      <a:pt x="90927" y="84333"/>
                    </a:lnTo>
                    <a:lnTo>
                      <a:pt x="87886" y="87018"/>
                    </a:lnTo>
                    <a:lnTo>
                      <a:pt x="87095" y="87555"/>
                    </a:lnTo>
                    <a:lnTo>
                      <a:pt x="86244" y="88200"/>
                    </a:lnTo>
                    <a:lnTo>
                      <a:pt x="85453" y="88737"/>
                    </a:lnTo>
                    <a:lnTo>
                      <a:pt x="84602" y="89059"/>
                    </a:lnTo>
                    <a:lnTo>
                      <a:pt x="83872" y="89597"/>
                    </a:lnTo>
                    <a:lnTo>
                      <a:pt x="81256" y="90564"/>
                    </a:lnTo>
                    <a:lnTo>
                      <a:pt x="80405" y="90778"/>
                    </a:lnTo>
                    <a:lnTo>
                      <a:pt x="79675" y="90993"/>
                    </a:lnTo>
                    <a:lnTo>
                      <a:pt x="77060" y="91423"/>
                    </a:lnTo>
                    <a:lnTo>
                      <a:pt x="75357" y="91423"/>
                    </a:lnTo>
                    <a:lnTo>
                      <a:pt x="74505" y="91316"/>
                    </a:lnTo>
                    <a:lnTo>
                      <a:pt x="73654" y="91316"/>
                    </a:lnTo>
                    <a:lnTo>
                      <a:pt x="73167" y="92605"/>
                    </a:lnTo>
                    <a:lnTo>
                      <a:pt x="72498" y="94001"/>
                    </a:lnTo>
                    <a:lnTo>
                      <a:pt x="71343" y="96365"/>
                    </a:lnTo>
                    <a:lnTo>
                      <a:pt x="70674" y="97332"/>
                    </a:lnTo>
                    <a:lnTo>
                      <a:pt x="70126" y="98406"/>
                    </a:lnTo>
                    <a:lnTo>
                      <a:pt x="69457" y="99373"/>
                    </a:lnTo>
                    <a:lnTo>
                      <a:pt x="68119" y="101092"/>
                    </a:lnTo>
                    <a:lnTo>
                      <a:pt x="67328" y="101736"/>
                    </a:lnTo>
                    <a:lnTo>
                      <a:pt x="66659" y="102381"/>
                    </a:lnTo>
                    <a:lnTo>
                      <a:pt x="65869" y="102918"/>
                    </a:lnTo>
                    <a:lnTo>
                      <a:pt x="65200" y="103563"/>
                    </a:lnTo>
                    <a:lnTo>
                      <a:pt x="64470" y="104100"/>
                    </a:lnTo>
                    <a:lnTo>
                      <a:pt x="63679" y="104422"/>
                    </a:lnTo>
                    <a:lnTo>
                      <a:pt x="62949" y="104959"/>
                    </a:lnTo>
                    <a:lnTo>
                      <a:pt x="61429" y="105604"/>
                    </a:lnTo>
                    <a:lnTo>
                      <a:pt x="60638" y="105819"/>
                    </a:lnTo>
                    <a:lnTo>
                      <a:pt x="59787" y="106141"/>
                    </a:lnTo>
                    <a:lnTo>
                      <a:pt x="58996" y="106356"/>
                    </a:lnTo>
                    <a:lnTo>
                      <a:pt x="58144" y="106463"/>
                    </a:lnTo>
                    <a:lnTo>
                      <a:pt x="57415" y="106678"/>
                    </a:lnTo>
                    <a:lnTo>
                      <a:pt x="56563" y="106786"/>
                    </a:lnTo>
                    <a:lnTo>
                      <a:pt x="55651" y="106786"/>
                    </a:lnTo>
                    <a:lnTo>
                      <a:pt x="54921" y="107000"/>
                    </a:lnTo>
                    <a:lnTo>
                      <a:pt x="51454" y="107000"/>
                    </a:lnTo>
                    <a:lnTo>
                      <a:pt x="49751" y="107108"/>
                    </a:lnTo>
                    <a:lnTo>
                      <a:pt x="46528" y="104315"/>
                    </a:lnTo>
                    <a:lnTo>
                      <a:pt x="45433" y="103240"/>
                    </a:lnTo>
                    <a:lnTo>
                      <a:pt x="44703" y="102811"/>
                    </a:lnTo>
                    <a:lnTo>
                      <a:pt x="44399" y="102381"/>
                    </a:lnTo>
                    <a:lnTo>
                      <a:pt x="44095" y="102273"/>
                    </a:lnTo>
                    <a:lnTo>
                      <a:pt x="43912" y="102273"/>
                    </a:lnTo>
                    <a:lnTo>
                      <a:pt x="43608" y="102059"/>
                    </a:lnTo>
                    <a:lnTo>
                      <a:pt x="43243" y="101951"/>
                    </a:lnTo>
                    <a:lnTo>
                      <a:pt x="42878" y="101951"/>
                    </a:lnTo>
                    <a:lnTo>
                      <a:pt x="42939" y="102596"/>
                    </a:lnTo>
                    <a:lnTo>
                      <a:pt x="43061" y="103133"/>
                    </a:lnTo>
                    <a:lnTo>
                      <a:pt x="43182" y="103992"/>
                    </a:lnTo>
                    <a:lnTo>
                      <a:pt x="43243" y="104637"/>
                    </a:lnTo>
                    <a:lnTo>
                      <a:pt x="43852" y="104959"/>
                    </a:lnTo>
                    <a:lnTo>
                      <a:pt x="44034" y="105282"/>
                    </a:lnTo>
                    <a:lnTo>
                      <a:pt x="44095" y="105282"/>
                    </a:lnTo>
                    <a:lnTo>
                      <a:pt x="44216" y="105604"/>
                    </a:lnTo>
                    <a:lnTo>
                      <a:pt x="44399" y="106678"/>
                    </a:lnTo>
                    <a:lnTo>
                      <a:pt x="44581" y="107538"/>
                    </a:lnTo>
                    <a:lnTo>
                      <a:pt x="44034" y="107538"/>
                    </a:lnTo>
                    <a:lnTo>
                      <a:pt x="43608" y="107645"/>
                    </a:lnTo>
                    <a:lnTo>
                      <a:pt x="43365" y="107645"/>
                    </a:lnTo>
                    <a:lnTo>
                      <a:pt x="43061" y="108290"/>
                    </a:lnTo>
                    <a:lnTo>
                      <a:pt x="42696" y="109042"/>
                    </a:lnTo>
                    <a:lnTo>
                      <a:pt x="42392" y="109686"/>
                    </a:lnTo>
                    <a:lnTo>
                      <a:pt x="42027" y="110223"/>
                    </a:lnTo>
                    <a:lnTo>
                      <a:pt x="41723" y="110653"/>
                    </a:lnTo>
                    <a:lnTo>
                      <a:pt x="39837" y="112372"/>
                    </a:lnTo>
                    <a:lnTo>
                      <a:pt x="39047" y="112694"/>
                    </a:lnTo>
                    <a:lnTo>
                      <a:pt x="38256" y="113231"/>
                    </a:lnTo>
                    <a:lnTo>
                      <a:pt x="36735" y="113876"/>
                    </a:lnTo>
                    <a:lnTo>
                      <a:pt x="36066" y="114198"/>
                    </a:lnTo>
                    <a:lnTo>
                      <a:pt x="35519" y="114950"/>
                    </a:lnTo>
                    <a:lnTo>
                      <a:pt x="35215" y="115058"/>
                    </a:lnTo>
                    <a:lnTo>
                      <a:pt x="34911" y="115380"/>
                    </a:lnTo>
                    <a:lnTo>
                      <a:pt x="34668" y="115917"/>
                    </a:lnTo>
                    <a:lnTo>
                      <a:pt x="34363" y="116239"/>
                    </a:lnTo>
                    <a:lnTo>
                      <a:pt x="33816" y="117743"/>
                    </a:lnTo>
                    <a:lnTo>
                      <a:pt x="33573" y="118495"/>
                    </a:lnTo>
                    <a:lnTo>
                      <a:pt x="33512" y="119140"/>
                    </a:lnTo>
                    <a:lnTo>
                      <a:pt x="33390" y="120000"/>
                    </a:lnTo>
                    <a:lnTo>
                      <a:pt x="32843" y="119677"/>
                    </a:lnTo>
                    <a:lnTo>
                      <a:pt x="32660" y="119462"/>
                    </a:lnTo>
                    <a:lnTo>
                      <a:pt x="32478" y="119140"/>
                    </a:lnTo>
                    <a:lnTo>
                      <a:pt x="31991" y="118818"/>
                    </a:lnTo>
                    <a:lnTo>
                      <a:pt x="31505" y="118281"/>
                    </a:lnTo>
                    <a:lnTo>
                      <a:pt x="30714" y="117314"/>
                    </a:lnTo>
                    <a:lnTo>
                      <a:pt x="30045" y="116132"/>
                    </a:lnTo>
                    <a:lnTo>
                      <a:pt x="29376" y="115058"/>
                    </a:lnTo>
                    <a:lnTo>
                      <a:pt x="28829" y="114198"/>
                    </a:lnTo>
                    <a:lnTo>
                      <a:pt x="28646" y="113876"/>
                    </a:lnTo>
                    <a:lnTo>
                      <a:pt x="28038" y="113446"/>
                    </a:lnTo>
                    <a:lnTo>
                      <a:pt x="28160" y="114628"/>
                    </a:lnTo>
                    <a:lnTo>
                      <a:pt x="28160" y="115810"/>
                    </a:lnTo>
                    <a:lnTo>
                      <a:pt x="28281" y="116991"/>
                    </a:lnTo>
                    <a:lnTo>
                      <a:pt x="28281" y="118173"/>
                    </a:lnTo>
                    <a:lnTo>
                      <a:pt x="27491" y="118603"/>
                    </a:lnTo>
                    <a:lnTo>
                      <a:pt x="26822" y="118925"/>
                    </a:lnTo>
                    <a:lnTo>
                      <a:pt x="25666" y="119355"/>
                    </a:lnTo>
                    <a:lnTo>
                      <a:pt x="24936" y="119462"/>
                    </a:lnTo>
                    <a:lnTo>
                      <a:pt x="24024" y="119677"/>
                    </a:lnTo>
                    <a:lnTo>
                      <a:pt x="22807" y="119785"/>
                    </a:lnTo>
                    <a:lnTo>
                      <a:pt x="21287" y="120000"/>
                    </a:lnTo>
                    <a:close/>
                  </a:path>
                </a:pathLst>
              </a:custGeom>
              <a:solidFill>
                <a:srgbClr val="FFFFCC"/>
              </a:solidFill>
              <a:ln w="9525" cap="flat" cmpd="sng">
                <a:solidFill>
                  <a:srgbClr val="B2B2B2"/>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02" name="Google Shape;802;p121"/>
              <p:cNvSpPr/>
              <p:nvPr/>
            </p:nvSpPr>
            <p:spPr>
              <a:xfrm>
                <a:off x="3817" y="2326"/>
                <a:ext cx="551" cy="842"/>
              </a:xfrm>
              <a:custGeom>
                <a:avLst/>
                <a:gdLst/>
                <a:ahLst/>
                <a:cxnLst/>
                <a:rect l="l" t="t" r="r" b="b"/>
                <a:pathLst>
                  <a:path w="120000" h="120000" extrusionOk="0">
                    <a:moveTo>
                      <a:pt x="77116" y="120000"/>
                    </a:moveTo>
                    <a:lnTo>
                      <a:pt x="72852" y="118612"/>
                    </a:lnTo>
                    <a:lnTo>
                      <a:pt x="71512" y="118204"/>
                    </a:lnTo>
                    <a:lnTo>
                      <a:pt x="70416" y="117959"/>
                    </a:lnTo>
                    <a:lnTo>
                      <a:pt x="68101" y="117142"/>
                    </a:lnTo>
                    <a:lnTo>
                      <a:pt x="66761" y="116816"/>
                    </a:lnTo>
                    <a:lnTo>
                      <a:pt x="65177" y="116408"/>
                    </a:lnTo>
                    <a:lnTo>
                      <a:pt x="63472" y="116000"/>
                    </a:lnTo>
                    <a:lnTo>
                      <a:pt x="61522" y="115510"/>
                    </a:lnTo>
                    <a:lnTo>
                      <a:pt x="59329" y="115020"/>
                    </a:lnTo>
                    <a:lnTo>
                      <a:pt x="56771" y="114367"/>
                    </a:lnTo>
                    <a:lnTo>
                      <a:pt x="50436" y="112979"/>
                    </a:lnTo>
                    <a:lnTo>
                      <a:pt x="46781" y="112081"/>
                    </a:lnTo>
                    <a:lnTo>
                      <a:pt x="44588" y="110612"/>
                    </a:lnTo>
                    <a:lnTo>
                      <a:pt x="42395" y="109387"/>
                    </a:lnTo>
                    <a:lnTo>
                      <a:pt x="40324" y="107918"/>
                    </a:lnTo>
                    <a:lnTo>
                      <a:pt x="36913" y="105142"/>
                    </a:lnTo>
                    <a:lnTo>
                      <a:pt x="35329" y="103591"/>
                    </a:lnTo>
                    <a:lnTo>
                      <a:pt x="33868" y="102204"/>
                    </a:lnTo>
                    <a:lnTo>
                      <a:pt x="32649" y="100653"/>
                    </a:lnTo>
                    <a:lnTo>
                      <a:pt x="31309" y="99102"/>
                    </a:lnTo>
                    <a:lnTo>
                      <a:pt x="29360" y="96000"/>
                    </a:lnTo>
                    <a:lnTo>
                      <a:pt x="28629" y="94448"/>
                    </a:lnTo>
                    <a:lnTo>
                      <a:pt x="27898" y="92816"/>
                    </a:lnTo>
                    <a:lnTo>
                      <a:pt x="27289" y="91265"/>
                    </a:lnTo>
                    <a:lnTo>
                      <a:pt x="26192" y="86285"/>
                    </a:lnTo>
                    <a:lnTo>
                      <a:pt x="25949" y="84571"/>
                    </a:lnTo>
                    <a:lnTo>
                      <a:pt x="25949" y="79591"/>
                    </a:lnTo>
                    <a:lnTo>
                      <a:pt x="26192" y="77959"/>
                    </a:lnTo>
                    <a:lnTo>
                      <a:pt x="26314" y="76163"/>
                    </a:lnTo>
                    <a:lnTo>
                      <a:pt x="27167" y="72816"/>
                    </a:lnTo>
                    <a:lnTo>
                      <a:pt x="27654" y="71102"/>
                    </a:lnTo>
                    <a:lnTo>
                      <a:pt x="28263" y="69306"/>
                    </a:lnTo>
                    <a:lnTo>
                      <a:pt x="28873" y="67673"/>
                    </a:lnTo>
                    <a:lnTo>
                      <a:pt x="29360" y="65877"/>
                    </a:lnTo>
                    <a:lnTo>
                      <a:pt x="30213" y="64244"/>
                    </a:lnTo>
                    <a:lnTo>
                      <a:pt x="30944" y="62448"/>
                    </a:lnTo>
                    <a:lnTo>
                      <a:pt x="31675" y="60734"/>
                    </a:lnTo>
                    <a:lnTo>
                      <a:pt x="34720" y="57387"/>
                    </a:lnTo>
                    <a:lnTo>
                      <a:pt x="35573" y="56734"/>
                    </a:lnTo>
                    <a:lnTo>
                      <a:pt x="37035" y="55265"/>
                    </a:lnTo>
                    <a:lnTo>
                      <a:pt x="38010" y="54448"/>
                    </a:lnTo>
                    <a:lnTo>
                      <a:pt x="38741" y="53795"/>
                    </a:lnTo>
                    <a:lnTo>
                      <a:pt x="39715" y="53061"/>
                    </a:lnTo>
                    <a:lnTo>
                      <a:pt x="40690" y="52408"/>
                    </a:lnTo>
                    <a:lnTo>
                      <a:pt x="41421" y="51755"/>
                    </a:lnTo>
                    <a:lnTo>
                      <a:pt x="42639" y="51102"/>
                    </a:lnTo>
                    <a:lnTo>
                      <a:pt x="43614" y="50612"/>
                    </a:lnTo>
                    <a:lnTo>
                      <a:pt x="44588" y="49959"/>
                    </a:lnTo>
                    <a:lnTo>
                      <a:pt x="45685" y="49469"/>
                    </a:lnTo>
                    <a:lnTo>
                      <a:pt x="47390" y="49306"/>
                    </a:lnTo>
                    <a:lnTo>
                      <a:pt x="48974" y="49224"/>
                    </a:lnTo>
                    <a:lnTo>
                      <a:pt x="50436" y="48979"/>
                    </a:lnTo>
                    <a:lnTo>
                      <a:pt x="51776" y="48734"/>
                    </a:lnTo>
                    <a:lnTo>
                      <a:pt x="53116" y="48571"/>
                    </a:lnTo>
                    <a:lnTo>
                      <a:pt x="55796" y="48081"/>
                    </a:lnTo>
                    <a:lnTo>
                      <a:pt x="59329" y="47265"/>
                    </a:lnTo>
                    <a:lnTo>
                      <a:pt x="61157" y="46938"/>
                    </a:lnTo>
                    <a:lnTo>
                      <a:pt x="62375" y="46775"/>
                    </a:lnTo>
                    <a:lnTo>
                      <a:pt x="63350" y="46612"/>
                    </a:lnTo>
                    <a:lnTo>
                      <a:pt x="64203" y="46612"/>
                    </a:lnTo>
                    <a:lnTo>
                      <a:pt x="65055" y="46530"/>
                    </a:lnTo>
                    <a:lnTo>
                      <a:pt x="66030" y="46612"/>
                    </a:lnTo>
                    <a:lnTo>
                      <a:pt x="66883" y="46612"/>
                    </a:lnTo>
                    <a:lnTo>
                      <a:pt x="67736" y="46775"/>
                    </a:lnTo>
                    <a:lnTo>
                      <a:pt x="68710" y="47020"/>
                    </a:lnTo>
                    <a:lnTo>
                      <a:pt x="69441" y="47428"/>
                    </a:lnTo>
                    <a:lnTo>
                      <a:pt x="70416" y="47673"/>
                    </a:lnTo>
                    <a:lnTo>
                      <a:pt x="71390" y="48163"/>
                    </a:lnTo>
                    <a:lnTo>
                      <a:pt x="73096" y="49306"/>
                    </a:lnTo>
                    <a:lnTo>
                      <a:pt x="74071" y="50122"/>
                    </a:lnTo>
                    <a:lnTo>
                      <a:pt x="74923" y="51020"/>
                    </a:lnTo>
                    <a:lnTo>
                      <a:pt x="76873" y="53061"/>
                    </a:lnTo>
                    <a:lnTo>
                      <a:pt x="77969" y="54367"/>
                    </a:lnTo>
                    <a:lnTo>
                      <a:pt x="80284" y="57142"/>
                    </a:lnTo>
                    <a:lnTo>
                      <a:pt x="80527" y="58040"/>
                    </a:lnTo>
                    <a:lnTo>
                      <a:pt x="80893" y="58938"/>
                    </a:lnTo>
                    <a:lnTo>
                      <a:pt x="81137" y="59755"/>
                    </a:lnTo>
                    <a:lnTo>
                      <a:pt x="81258" y="60653"/>
                    </a:lnTo>
                    <a:lnTo>
                      <a:pt x="81624" y="62285"/>
                    </a:lnTo>
                    <a:lnTo>
                      <a:pt x="81989" y="64081"/>
                    </a:lnTo>
                    <a:lnTo>
                      <a:pt x="82233" y="65714"/>
                    </a:lnTo>
                    <a:lnTo>
                      <a:pt x="82598" y="69306"/>
                    </a:lnTo>
                    <a:lnTo>
                      <a:pt x="82598" y="71020"/>
                    </a:lnTo>
                    <a:lnTo>
                      <a:pt x="82842" y="72816"/>
                    </a:lnTo>
                    <a:lnTo>
                      <a:pt x="82842" y="74612"/>
                    </a:lnTo>
                    <a:lnTo>
                      <a:pt x="82598" y="76408"/>
                    </a:lnTo>
                    <a:lnTo>
                      <a:pt x="82598" y="80000"/>
                    </a:lnTo>
                    <a:lnTo>
                      <a:pt x="82477" y="81877"/>
                    </a:lnTo>
                    <a:lnTo>
                      <a:pt x="82233" y="83673"/>
                    </a:lnTo>
                    <a:lnTo>
                      <a:pt x="81989" y="85632"/>
                    </a:lnTo>
                    <a:lnTo>
                      <a:pt x="80893" y="87020"/>
                    </a:lnTo>
                    <a:lnTo>
                      <a:pt x="79918" y="88081"/>
                    </a:lnTo>
                    <a:lnTo>
                      <a:pt x="79187" y="88979"/>
                    </a:lnTo>
                    <a:lnTo>
                      <a:pt x="78578" y="89714"/>
                    </a:lnTo>
                    <a:lnTo>
                      <a:pt x="77482" y="91673"/>
                    </a:lnTo>
                    <a:lnTo>
                      <a:pt x="77116" y="92571"/>
                    </a:lnTo>
                    <a:lnTo>
                      <a:pt x="79796" y="92571"/>
                    </a:lnTo>
                    <a:lnTo>
                      <a:pt x="80649" y="92653"/>
                    </a:lnTo>
                    <a:lnTo>
                      <a:pt x="83817" y="89632"/>
                    </a:lnTo>
                    <a:lnTo>
                      <a:pt x="85279" y="87918"/>
                    </a:lnTo>
                    <a:lnTo>
                      <a:pt x="86619" y="86285"/>
                    </a:lnTo>
                    <a:lnTo>
                      <a:pt x="88203" y="84571"/>
                    </a:lnTo>
                    <a:lnTo>
                      <a:pt x="89299" y="82938"/>
                    </a:lnTo>
                    <a:lnTo>
                      <a:pt x="89908" y="82040"/>
                    </a:lnTo>
                    <a:lnTo>
                      <a:pt x="91005" y="80489"/>
                    </a:lnTo>
                    <a:lnTo>
                      <a:pt x="91370" y="79755"/>
                    </a:lnTo>
                    <a:lnTo>
                      <a:pt x="92588" y="74693"/>
                    </a:lnTo>
                    <a:lnTo>
                      <a:pt x="93197" y="73224"/>
                    </a:lnTo>
                    <a:lnTo>
                      <a:pt x="94050" y="70122"/>
                    </a:lnTo>
                    <a:lnTo>
                      <a:pt x="94903" y="67020"/>
                    </a:lnTo>
                    <a:lnTo>
                      <a:pt x="95390" y="65632"/>
                    </a:lnTo>
                    <a:lnTo>
                      <a:pt x="96243" y="62775"/>
                    </a:lnTo>
                    <a:lnTo>
                      <a:pt x="96365" y="61387"/>
                    </a:lnTo>
                    <a:lnTo>
                      <a:pt x="96730" y="60081"/>
                    </a:lnTo>
                    <a:lnTo>
                      <a:pt x="96730" y="58857"/>
                    </a:lnTo>
                    <a:lnTo>
                      <a:pt x="96974" y="57551"/>
                    </a:lnTo>
                    <a:lnTo>
                      <a:pt x="96974" y="56244"/>
                    </a:lnTo>
                    <a:lnTo>
                      <a:pt x="96730" y="55102"/>
                    </a:lnTo>
                    <a:lnTo>
                      <a:pt x="96609" y="53795"/>
                    </a:lnTo>
                    <a:lnTo>
                      <a:pt x="96243" y="52816"/>
                    </a:lnTo>
                    <a:lnTo>
                      <a:pt x="95025" y="50530"/>
                    </a:lnTo>
                    <a:lnTo>
                      <a:pt x="94294" y="49469"/>
                    </a:lnTo>
                    <a:lnTo>
                      <a:pt x="93319" y="48408"/>
                    </a:lnTo>
                    <a:lnTo>
                      <a:pt x="91979" y="47428"/>
                    </a:lnTo>
                    <a:lnTo>
                      <a:pt x="90639" y="46530"/>
                    </a:lnTo>
                    <a:lnTo>
                      <a:pt x="89177" y="45632"/>
                    </a:lnTo>
                    <a:lnTo>
                      <a:pt x="87350" y="44571"/>
                    </a:lnTo>
                    <a:lnTo>
                      <a:pt x="85522" y="43836"/>
                    </a:lnTo>
                    <a:lnTo>
                      <a:pt x="83208" y="42938"/>
                    </a:lnTo>
                    <a:lnTo>
                      <a:pt x="80649" y="42122"/>
                    </a:lnTo>
                    <a:lnTo>
                      <a:pt x="77969" y="41387"/>
                    </a:lnTo>
                    <a:lnTo>
                      <a:pt x="75167" y="40653"/>
                    </a:lnTo>
                    <a:lnTo>
                      <a:pt x="72852" y="40653"/>
                    </a:lnTo>
                    <a:lnTo>
                      <a:pt x="70538" y="40734"/>
                    </a:lnTo>
                    <a:lnTo>
                      <a:pt x="68467" y="40734"/>
                    </a:lnTo>
                    <a:lnTo>
                      <a:pt x="66517" y="40897"/>
                    </a:lnTo>
                    <a:lnTo>
                      <a:pt x="64690" y="41142"/>
                    </a:lnTo>
                    <a:lnTo>
                      <a:pt x="62862" y="41224"/>
                    </a:lnTo>
                    <a:lnTo>
                      <a:pt x="57746" y="42040"/>
                    </a:lnTo>
                    <a:lnTo>
                      <a:pt x="56162" y="42448"/>
                    </a:lnTo>
                    <a:lnTo>
                      <a:pt x="54456" y="42693"/>
                    </a:lnTo>
                    <a:lnTo>
                      <a:pt x="51045" y="43428"/>
                    </a:lnTo>
                    <a:lnTo>
                      <a:pt x="49096" y="43836"/>
                    </a:lnTo>
                    <a:lnTo>
                      <a:pt x="47269" y="44326"/>
                    </a:lnTo>
                    <a:lnTo>
                      <a:pt x="45076" y="44734"/>
                    </a:lnTo>
                    <a:lnTo>
                      <a:pt x="45076" y="44326"/>
                    </a:lnTo>
                    <a:lnTo>
                      <a:pt x="44954" y="43918"/>
                    </a:lnTo>
                    <a:lnTo>
                      <a:pt x="44710" y="43673"/>
                    </a:lnTo>
                    <a:lnTo>
                      <a:pt x="44588" y="43346"/>
                    </a:lnTo>
                    <a:lnTo>
                      <a:pt x="44345" y="43020"/>
                    </a:lnTo>
                    <a:lnTo>
                      <a:pt x="44101" y="42693"/>
                    </a:lnTo>
                    <a:lnTo>
                      <a:pt x="43979" y="42448"/>
                    </a:lnTo>
                    <a:lnTo>
                      <a:pt x="42395" y="41387"/>
                    </a:lnTo>
                    <a:lnTo>
                      <a:pt x="42030" y="41224"/>
                    </a:lnTo>
                    <a:lnTo>
                      <a:pt x="41664" y="40979"/>
                    </a:lnTo>
                    <a:lnTo>
                      <a:pt x="41299" y="40897"/>
                    </a:lnTo>
                    <a:lnTo>
                      <a:pt x="40690" y="40734"/>
                    </a:lnTo>
                    <a:lnTo>
                      <a:pt x="39959" y="40489"/>
                    </a:lnTo>
                    <a:lnTo>
                      <a:pt x="39228" y="40326"/>
                    </a:lnTo>
                    <a:lnTo>
                      <a:pt x="37279" y="40081"/>
                    </a:lnTo>
                    <a:lnTo>
                      <a:pt x="35573" y="40000"/>
                    </a:lnTo>
                    <a:lnTo>
                      <a:pt x="33989" y="39755"/>
                    </a:lnTo>
                    <a:lnTo>
                      <a:pt x="33989" y="37142"/>
                    </a:lnTo>
                    <a:lnTo>
                      <a:pt x="34233" y="35755"/>
                    </a:lnTo>
                    <a:lnTo>
                      <a:pt x="34233" y="31510"/>
                    </a:lnTo>
                    <a:lnTo>
                      <a:pt x="33989" y="30857"/>
                    </a:lnTo>
                    <a:lnTo>
                      <a:pt x="33989" y="30204"/>
                    </a:lnTo>
                    <a:lnTo>
                      <a:pt x="33868" y="29714"/>
                    </a:lnTo>
                    <a:lnTo>
                      <a:pt x="33624" y="29061"/>
                    </a:lnTo>
                    <a:lnTo>
                      <a:pt x="33380" y="28571"/>
                    </a:lnTo>
                    <a:lnTo>
                      <a:pt x="33015" y="28081"/>
                    </a:lnTo>
                    <a:lnTo>
                      <a:pt x="32893" y="27673"/>
                    </a:lnTo>
                    <a:lnTo>
                      <a:pt x="32527" y="27265"/>
                    </a:lnTo>
                    <a:lnTo>
                      <a:pt x="31553" y="26612"/>
                    </a:lnTo>
                    <a:lnTo>
                      <a:pt x="30944" y="26367"/>
                    </a:lnTo>
                    <a:lnTo>
                      <a:pt x="30213" y="26285"/>
                    </a:lnTo>
                    <a:lnTo>
                      <a:pt x="29604" y="26122"/>
                    </a:lnTo>
                    <a:lnTo>
                      <a:pt x="28629" y="26122"/>
                    </a:lnTo>
                    <a:lnTo>
                      <a:pt x="27898" y="26285"/>
                    </a:lnTo>
                    <a:lnTo>
                      <a:pt x="26923" y="26367"/>
                    </a:lnTo>
                    <a:lnTo>
                      <a:pt x="24609" y="26857"/>
                    </a:lnTo>
                    <a:lnTo>
                      <a:pt x="23512" y="27265"/>
                    </a:lnTo>
                    <a:lnTo>
                      <a:pt x="22172" y="27755"/>
                    </a:lnTo>
                    <a:lnTo>
                      <a:pt x="19248" y="30448"/>
                    </a:lnTo>
                    <a:lnTo>
                      <a:pt x="18152" y="31346"/>
                    </a:lnTo>
                    <a:lnTo>
                      <a:pt x="17177" y="32244"/>
                    </a:lnTo>
                    <a:lnTo>
                      <a:pt x="16203" y="33306"/>
                    </a:lnTo>
                    <a:lnTo>
                      <a:pt x="15228" y="34204"/>
                    </a:lnTo>
                    <a:lnTo>
                      <a:pt x="14131" y="35102"/>
                    </a:lnTo>
                    <a:lnTo>
                      <a:pt x="10720" y="33061"/>
                    </a:lnTo>
                    <a:lnTo>
                      <a:pt x="9137" y="31918"/>
                    </a:lnTo>
                    <a:lnTo>
                      <a:pt x="7796" y="30775"/>
                    </a:lnTo>
                    <a:lnTo>
                      <a:pt x="6456" y="29714"/>
                    </a:lnTo>
                    <a:lnTo>
                      <a:pt x="5360" y="28571"/>
                    </a:lnTo>
                    <a:lnTo>
                      <a:pt x="4142" y="27265"/>
                    </a:lnTo>
                    <a:lnTo>
                      <a:pt x="3167" y="26122"/>
                    </a:lnTo>
                    <a:lnTo>
                      <a:pt x="1705" y="23836"/>
                    </a:lnTo>
                    <a:lnTo>
                      <a:pt x="1096" y="22530"/>
                    </a:lnTo>
                    <a:lnTo>
                      <a:pt x="730" y="21387"/>
                    </a:lnTo>
                    <a:lnTo>
                      <a:pt x="365" y="20081"/>
                    </a:lnTo>
                    <a:lnTo>
                      <a:pt x="0" y="17795"/>
                    </a:lnTo>
                    <a:lnTo>
                      <a:pt x="0" y="16489"/>
                    </a:lnTo>
                    <a:lnTo>
                      <a:pt x="121" y="15346"/>
                    </a:lnTo>
                    <a:lnTo>
                      <a:pt x="1340" y="11918"/>
                    </a:lnTo>
                    <a:lnTo>
                      <a:pt x="2071" y="10693"/>
                    </a:lnTo>
                    <a:lnTo>
                      <a:pt x="2680" y="9551"/>
                    </a:lnTo>
                    <a:lnTo>
                      <a:pt x="3532" y="8408"/>
                    </a:lnTo>
                    <a:lnTo>
                      <a:pt x="4507" y="7428"/>
                    </a:lnTo>
                    <a:lnTo>
                      <a:pt x="6822" y="5387"/>
                    </a:lnTo>
                    <a:lnTo>
                      <a:pt x="9746" y="3428"/>
                    </a:lnTo>
                    <a:lnTo>
                      <a:pt x="11451" y="2367"/>
                    </a:lnTo>
                    <a:lnTo>
                      <a:pt x="13157" y="1632"/>
                    </a:lnTo>
                    <a:lnTo>
                      <a:pt x="15106" y="734"/>
                    </a:lnTo>
                    <a:lnTo>
                      <a:pt x="16934" y="0"/>
                    </a:lnTo>
                    <a:lnTo>
                      <a:pt x="20954" y="0"/>
                    </a:lnTo>
                    <a:lnTo>
                      <a:pt x="19492" y="489"/>
                    </a:lnTo>
                    <a:lnTo>
                      <a:pt x="18152" y="979"/>
                    </a:lnTo>
                    <a:lnTo>
                      <a:pt x="15472" y="2285"/>
                    </a:lnTo>
                    <a:lnTo>
                      <a:pt x="14497" y="2938"/>
                    </a:lnTo>
                    <a:lnTo>
                      <a:pt x="13401" y="3591"/>
                    </a:lnTo>
                    <a:lnTo>
                      <a:pt x="12426" y="4163"/>
                    </a:lnTo>
                    <a:lnTo>
                      <a:pt x="11451" y="4979"/>
                    </a:lnTo>
                    <a:lnTo>
                      <a:pt x="10720" y="5632"/>
                    </a:lnTo>
                    <a:lnTo>
                      <a:pt x="9868" y="6367"/>
                    </a:lnTo>
                    <a:lnTo>
                      <a:pt x="9137" y="7265"/>
                    </a:lnTo>
                    <a:lnTo>
                      <a:pt x="8040" y="8816"/>
                    </a:lnTo>
                    <a:lnTo>
                      <a:pt x="7553" y="9551"/>
                    </a:lnTo>
                    <a:lnTo>
                      <a:pt x="6456" y="12244"/>
                    </a:lnTo>
                    <a:lnTo>
                      <a:pt x="5847" y="14938"/>
                    </a:lnTo>
                    <a:lnTo>
                      <a:pt x="5847" y="19836"/>
                    </a:lnTo>
                    <a:lnTo>
                      <a:pt x="6700" y="23918"/>
                    </a:lnTo>
                    <a:lnTo>
                      <a:pt x="6822" y="25061"/>
                    </a:lnTo>
                    <a:lnTo>
                      <a:pt x="7187" y="26122"/>
                    </a:lnTo>
                    <a:lnTo>
                      <a:pt x="7431" y="27183"/>
                    </a:lnTo>
                    <a:lnTo>
                      <a:pt x="8040" y="27510"/>
                    </a:lnTo>
                    <a:lnTo>
                      <a:pt x="9746" y="28326"/>
                    </a:lnTo>
                    <a:lnTo>
                      <a:pt x="10233" y="28408"/>
                    </a:lnTo>
                    <a:lnTo>
                      <a:pt x="10720" y="28571"/>
                    </a:lnTo>
                    <a:lnTo>
                      <a:pt x="11451" y="28653"/>
                    </a:lnTo>
                    <a:lnTo>
                      <a:pt x="13766" y="28653"/>
                    </a:lnTo>
                    <a:lnTo>
                      <a:pt x="16568" y="28081"/>
                    </a:lnTo>
                    <a:lnTo>
                      <a:pt x="17177" y="27755"/>
                    </a:lnTo>
                    <a:lnTo>
                      <a:pt x="17786" y="27673"/>
                    </a:lnTo>
                    <a:lnTo>
                      <a:pt x="18274" y="27428"/>
                    </a:lnTo>
                    <a:lnTo>
                      <a:pt x="19126" y="27183"/>
                    </a:lnTo>
                    <a:lnTo>
                      <a:pt x="21441" y="26122"/>
                    </a:lnTo>
                    <a:lnTo>
                      <a:pt x="23878" y="24979"/>
                    </a:lnTo>
                    <a:lnTo>
                      <a:pt x="26192" y="23836"/>
                    </a:lnTo>
                    <a:lnTo>
                      <a:pt x="26923" y="23673"/>
                    </a:lnTo>
                    <a:lnTo>
                      <a:pt x="28629" y="23673"/>
                    </a:lnTo>
                    <a:lnTo>
                      <a:pt x="29604" y="23591"/>
                    </a:lnTo>
                    <a:lnTo>
                      <a:pt x="31309" y="23591"/>
                    </a:lnTo>
                    <a:lnTo>
                      <a:pt x="32284" y="23428"/>
                    </a:lnTo>
                    <a:lnTo>
                      <a:pt x="33015" y="23428"/>
                    </a:lnTo>
                    <a:lnTo>
                      <a:pt x="33624" y="24163"/>
                    </a:lnTo>
                    <a:lnTo>
                      <a:pt x="33989" y="24979"/>
                    </a:lnTo>
                    <a:lnTo>
                      <a:pt x="34355" y="25632"/>
                    </a:lnTo>
                    <a:lnTo>
                      <a:pt x="34720" y="26367"/>
                    </a:lnTo>
                    <a:lnTo>
                      <a:pt x="34964" y="27020"/>
                    </a:lnTo>
                    <a:lnTo>
                      <a:pt x="35329" y="27673"/>
                    </a:lnTo>
                    <a:lnTo>
                      <a:pt x="35573" y="28326"/>
                    </a:lnTo>
                    <a:lnTo>
                      <a:pt x="35695" y="29061"/>
                    </a:lnTo>
                    <a:lnTo>
                      <a:pt x="35939" y="29714"/>
                    </a:lnTo>
                    <a:lnTo>
                      <a:pt x="35939" y="32816"/>
                    </a:lnTo>
                    <a:lnTo>
                      <a:pt x="35573" y="34612"/>
                    </a:lnTo>
                    <a:lnTo>
                      <a:pt x="35208" y="35591"/>
                    </a:lnTo>
                    <a:lnTo>
                      <a:pt x="36304" y="36897"/>
                    </a:lnTo>
                    <a:lnTo>
                      <a:pt x="36913" y="37387"/>
                    </a:lnTo>
                    <a:lnTo>
                      <a:pt x="37644" y="38040"/>
                    </a:lnTo>
                    <a:lnTo>
                      <a:pt x="39593" y="38040"/>
                    </a:lnTo>
                    <a:lnTo>
                      <a:pt x="40081" y="37632"/>
                    </a:lnTo>
                    <a:lnTo>
                      <a:pt x="40568" y="37306"/>
                    </a:lnTo>
                    <a:lnTo>
                      <a:pt x="41055" y="37061"/>
                    </a:lnTo>
                    <a:lnTo>
                      <a:pt x="41664" y="36653"/>
                    </a:lnTo>
                    <a:lnTo>
                      <a:pt x="42395" y="36244"/>
                    </a:lnTo>
                    <a:lnTo>
                      <a:pt x="43005" y="36000"/>
                    </a:lnTo>
                    <a:lnTo>
                      <a:pt x="43736" y="35591"/>
                    </a:lnTo>
                    <a:lnTo>
                      <a:pt x="44345" y="35346"/>
                    </a:lnTo>
                    <a:lnTo>
                      <a:pt x="45076" y="35102"/>
                    </a:lnTo>
                    <a:lnTo>
                      <a:pt x="45928" y="34693"/>
                    </a:lnTo>
                    <a:lnTo>
                      <a:pt x="48974" y="33714"/>
                    </a:lnTo>
                    <a:lnTo>
                      <a:pt x="50680" y="33142"/>
                    </a:lnTo>
                    <a:lnTo>
                      <a:pt x="52385" y="32816"/>
                    </a:lnTo>
                    <a:lnTo>
                      <a:pt x="54335" y="32408"/>
                    </a:lnTo>
                    <a:lnTo>
                      <a:pt x="57746" y="31673"/>
                    </a:lnTo>
                    <a:lnTo>
                      <a:pt x="59451" y="31346"/>
                    </a:lnTo>
                    <a:lnTo>
                      <a:pt x="61401" y="31102"/>
                    </a:lnTo>
                    <a:lnTo>
                      <a:pt x="63106" y="30857"/>
                    </a:lnTo>
                    <a:lnTo>
                      <a:pt x="64690" y="30612"/>
                    </a:lnTo>
                    <a:lnTo>
                      <a:pt x="68467" y="30775"/>
                    </a:lnTo>
                    <a:lnTo>
                      <a:pt x="71878" y="31102"/>
                    </a:lnTo>
                    <a:lnTo>
                      <a:pt x="75289" y="31346"/>
                    </a:lnTo>
                    <a:lnTo>
                      <a:pt x="78822" y="32000"/>
                    </a:lnTo>
                    <a:lnTo>
                      <a:pt x="81989" y="32571"/>
                    </a:lnTo>
                    <a:lnTo>
                      <a:pt x="85157" y="33142"/>
                    </a:lnTo>
                    <a:lnTo>
                      <a:pt x="87959" y="33959"/>
                    </a:lnTo>
                    <a:lnTo>
                      <a:pt x="90639" y="34693"/>
                    </a:lnTo>
                    <a:lnTo>
                      <a:pt x="93319" y="35591"/>
                    </a:lnTo>
                    <a:lnTo>
                      <a:pt x="96000" y="36653"/>
                    </a:lnTo>
                    <a:lnTo>
                      <a:pt x="98314" y="37632"/>
                    </a:lnTo>
                    <a:lnTo>
                      <a:pt x="100629" y="38857"/>
                    </a:lnTo>
                    <a:lnTo>
                      <a:pt x="102700" y="40000"/>
                    </a:lnTo>
                    <a:lnTo>
                      <a:pt x="106720" y="42693"/>
                    </a:lnTo>
                    <a:lnTo>
                      <a:pt x="108426" y="44244"/>
                    </a:lnTo>
                    <a:lnTo>
                      <a:pt x="110131" y="45632"/>
                    </a:lnTo>
                    <a:lnTo>
                      <a:pt x="111715" y="47265"/>
                    </a:lnTo>
                    <a:lnTo>
                      <a:pt x="114395" y="50612"/>
                    </a:lnTo>
                    <a:lnTo>
                      <a:pt x="115370" y="52571"/>
                    </a:lnTo>
                    <a:lnTo>
                      <a:pt x="116467" y="54367"/>
                    </a:lnTo>
                    <a:lnTo>
                      <a:pt x="117319" y="56244"/>
                    </a:lnTo>
                    <a:lnTo>
                      <a:pt x="118050" y="58285"/>
                    </a:lnTo>
                    <a:lnTo>
                      <a:pt x="118659" y="60326"/>
                    </a:lnTo>
                    <a:lnTo>
                      <a:pt x="119147" y="62530"/>
                    </a:lnTo>
                    <a:lnTo>
                      <a:pt x="119512" y="64734"/>
                    </a:lnTo>
                    <a:lnTo>
                      <a:pt x="120000" y="69306"/>
                    </a:lnTo>
                    <a:lnTo>
                      <a:pt x="120000" y="71755"/>
                    </a:lnTo>
                    <a:lnTo>
                      <a:pt x="119756" y="74204"/>
                    </a:lnTo>
                    <a:lnTo>
                      <a:pt x="119512" y="76816"/>
                    </a:lnTo>
                    <a:lnTo>
                      <a:pt x="118781" y="78448"/>
                    </a:lnTo>
                    <a:lnTo>
                      <a:pt x="118172" y="80244"/>
                    </a:lnTo>
                    <a:lnTo>
                      <a:pt x="117441" y="82040"/>
                    </a:lnTo>
                    <a:lnTo>
                      <a:pt x="116710" y="84000"/>
                    </a:lnTo>
                    <a:lnTo>
                      <a:pt x="116101" y="85877"/>
                    </a:lnTo>
                    <a:lnTo>
                      <a:pt x="115370" y="87836"/>
                    </a:lnTo>
                    <a:lnTo>
                      <a:pt x="114152" y="91428"/>
                    </a:lnTo>
                    <a:lnTo>
                      <a:pt x="113421" y="93224"/>
                    </a:lnTo>
                    <a:lnTo>
                      <a:pt x="113055" y="94857"/>
                    </a:lnTo>
                    <a:lnTo>
                      <a:pt x="112446" y="96408"/>
                    </a:lnTo>
                    <a:lnTo>
                      <a:pt x="111959" y="97795"/>
                    </a:lnTo>
                    <a:lnTo>
                      <a:pt x="111350" y="99102"/>
                    </a:lnTo>
                    <a:lnTo>
                      <a:pt x="110984" y="100244"/>
                    </a:lnTo>
                    <a:lnTo>
                      <a:pt x="110619" y="101142"/>
                    </a:lnTo>
                    <a:lnTo>
                      <a:pt x="110131" y="101795"/>
                    </a:lnTo>
                    <a:lnTo>
                      <a:pt x="109644" y="102448"/>
                    </a:lnTo>
                    <a:lnTo>
                      <a:pt x="108791" y="103102"/>
                    </a:lnTo>
                    <a:lnTo>
                      <a:pt x="108304" y="103673"/>
                    </a:lnTo>
                    <a:lnTo>
                      <a:pt x="107451" y="104326"/>
                    </a:lnTo>
                    <a:lnTo>
                      <a:pt x="106111" y="105469"/>
                    </a:lnTo>
                    <a:lnTo>
                      <a:pt x="103065" y="107836"/>
                    </a:lnTo>
                    <a:lnTo>
                      <a:pt x="99898" y="109959"/>
                    </a:lnTo>
                    <a:lnTo>
                      <a:pt x="98314" y="111183"/>
                    </a:lnTo>
                    <a:lnTo>
                      <a:pt x="96609" y="112163"/>
                    </a:lnTo>
                    <a:lnTo>
                      <a:pt x="93563" y="114448"/>
                    </a:lnTo>
                    <a:lnTo>
                      <a:pt x="92223" y="115510"/>
                    </a:lnTo>
                    <a:lnTo>
                      <a:pt x="91370" y="116000"/>
                    </a:lnTo>
                    <a:lnTo>
                      <a:pt x="90883" y="116653"/>
                    </a:lnTo>
                    <a:lnTo>
                      <a:pt x="90030" y="117142"/>
                    </a:lnTo>
                    <a:lnTo>
                      <a:pt x="89543" y="117714"/>
                    </a:lnTo>
                    <a:lnTo>
                      <a:pt x="88934" y="118367"/>
                    </a:lnTo>
                    <a:lnTo>
                      <a:pt x="88324" y="118857"/>
                    </a:lnTo>
                    <a:lnTo>
                      <a:pt x="87837" y="119510"/>
                    </a:lnTo>
                    <a:lnTo>
                      <a:pt x="87228" y="120000"/>
                    </a:lnTo>
                    <a:lnTo>
                      <a:pt x="77116" y="120000"/>
                    </a:lnTo>
                    <a:close/>
                  </a:path>
                </a:pathLst>
              </a:custGeom>
              <a:solidFill>
                <a:srgbClr val="FFFFCC"/>
              </a:solidFill>
              <a:ln w="9525" cap="flat" cmpd="sng">
                <a:solidFill>
                  <a:srgbClr val="B2B2B2"/>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03" name="Google Shape;803;p121"/>
              <p:cNvSpPr/>
              <p:nvPr/>
            </p:nvSpPr>
            <p:spPr>
              <a:xfrm>
                <a:off x="3408" y="1872"/>
                <a:ext cx="1297" cy="1054"/>
              </a:xfrm>
              <a:custGeom>
                <a:avLst/>
                <a:gdLst/>
                <a:ahLst/>
                <a:cxnLst/>
                <a:rect l="l" t="t" r="r" b="b"/>
                <a:pathLst>
                  <a:path w="120000" h="120000" extrusionOk="0">
                    <a:moveTo>
                      <a:pt x="27672" y="120000"/>
                    </a:moveTo>
                    <a:lnTo>
                      <a:pt x="26637" y="119804"/>
                    </a:lnTo>
                    <a:lnTo>
                      <a:pt x="20793" y="118566"/>
                    </a:lnTo>
                    <a:lnTo>
                      <a:pt x="19913" y="118241"/>
                    </a:lnTo>
                    <a:lnTo>
                      <a:pt x="18982" y="118045"/>
                    </a:lnTo>
                    <a:lnTo>
                      <a:pt x="17224" y="117394"/>
                    </a:lnTo>
                    <a:lnTo>
                      <a:pt x="16344" y="117003"/>
                    </a:lnTo>
                    <a:lnTo>
                      <a:pt x="15517" y="116612"/>
                    </a:lnTo>
                    <a:lnTo>
                      <a:pt x="14637" y="116221"/>
                    </a:lnTo>
                    <a:lnTo>
                      <a:pt x="13396" y="115570"/>
                    </a:lnTo>
                    <a:lnTo>
                      <a:pt x="12982" y="115244"/>
                    </a:lnTo>
                    <a:lnTo>
                      <a:pt x="12413" y="114788"/>
                    </a:lnTo>
                    <a:lnTo>
                      <a:pt x="11948" y="114267"/>
                    </a:lnTo>
                    <a:lnTo>
                      <a:pt x="11379" y="113811"/>
                    </a:lnTo>
                    <a:lnTo>
                      <a:pt x="10862" y="113355"/>
                    </a:lnTo>
                    <a:lnTo>
                      <a:pt x="9827" y="112508"/>
                    </a:lnTo>
                    <a:lnTo>
                      <a:pt x="6879" y="110358"/>
                    </a:lnTo>
                    <a:lnTo>
                      <a:pt x="6413" y="109967"/>
                    </a:lnTo>
                    <a:lnTo>
                      <a:pt x="6000" y="109641"/>
                    </a:lnTo>
                    <a:lnTo>
                      <a:pt x="5586" y="109250"/>
                    </a:lnTo>
                    <a:lnTo>
                      <a:pt x="5120" y="108925"/>
                    </a:lnTo>
                    <a:lnTo>
                      <a:pt x="4706" y="108534"/>
                    </a:lnTo>
                    <a:lnTo>
                      <a:pt x="4396" y="108078"/>
                    </a:lnTo>
                    <a:lnTo>
                      <a:pt x="3982" y="107687"/>
                    </a:lnTo>
                    <a:lnTo>
                      <a:pt x="3672" y="107296"/>
                    </a:lnTo>
                    <a:lnTo>
                      <a:pt x="3258" y="106905"/>
                    </a:lnTo>
                    <a:lnTo>
                      <a:pt x="3000" y="106384"/>
                    </a:lnTo>
                    <a:lnTo>
                      <a:pt x="2327" y="105342"/>
                    </a:lnTo>
                    <a:lnTo>
                      <a:pt x="1862" y="104104"/>
                    </a:lnTo>
                    <a:lnTo>
                      <a:pt x="1706" y="103517"/>
                    </a:lnTo>
                    <a:lnTo>
                      <a:pt x="1396" y="102084"/>
                    </a:lnTo>
                    <a:lnTo>
                      <a:pt x="1189" y="101237"/>
                    </a:lnTo>
                    <a:lnTo>
                      <a:pt x="1137" y="100456"/>
                    </a:lnTo>
                    <a:lnTo>
                      <a:pt x="1034" y="99543"/>
                    </a:lnTo>
                    <a:lnTo>
                      <a:pt x="1758" y="99804"/>
                    </a:lnTo>
                    <a:lnTo>
                      <a:pt x="2586" y="100130"/>
                    </a:lnTo>
                    <a:lnTo>
                      <a:pt x="4034" y="100716"/>
                    </a:lnTo>
                    <a:lnTo>
                      <a:pt x="4862" y="101042"/>
                    </a:lnTo>
                    <a:lnTo>
                      <a:pt x="5586" y="101368"/>
                    </a:lnTo>
                    <a:lnTo>
                      <a:pt x="6413" y="101693"/>
                    </a:lnTo>
                    <a:lnTo>
                      <a:pt x="7137" y="101954"/>
                    </a:lnTo>
                    <a:lnTo>
                      <a:pt x="6982" y="102605"/>
                    </a:lnTo>
                    <a:lnTo>
                      <a:pt x="6982" y="102866"/>
                    </a:lnTo>
                    <a:lnTo>
                      <a:pt x="6879" y="103192"/>
                    </a:lnTo>
                    <a:lnTo>
                      <a:pt x="6879" y="103713"/>
                    </a:lnTo>
                    <a:lnTo>
                      <a:pt x="6827" y="104429"/>
                    </a:lnTo>
                    <a:lnTo>
                      <a:pt x="6827" y="105342"/>
                    </a:lnTo>
                    <a:lnTo>
                      <a:pt x="6724" y="106449"/>
                    </a:lnTo>
                    <a:lnTo>
                      <a:pt x="7241" y="107100"/>
                    </a:lnTo>
                    <a:lnTo>
                      <a:pt x="7551" y="107296"/>
                    </a:lnTo>
                    <a:lnTo>
                      <a:pt x="7810" y="107622"/>
                    </a:lnTo>
                    <a:lnTo>
                      <a:pt x="8120" y="107882"/>
                    </a:lnTo>
                    <a:lnTo>
                      <a:pt x="8431" y="108078"/>
                    </a:lnTo>
                    <a:lnTo>
                      <a:pt x="8844" y="108338"/>
                    </a:lnTo>
                    <a:lnTo>
                      <a:pt x="9155" y="108599"/>
                    </a:lnTo>
                    <a:lnTo>
                      <a:pt x="9982" y="109120"/>
                    </a:lnTo>
                    <a:lnTo>
                      <a:pt x="10706" y="109511"/>
                    </a:lnTo>
                    <a:lnTo>
                      <a:pt x="11534" y="110032"/>
                    </a:lnTo>
                    <a:lnTo>
                      <a:pt x="12362" y="110488"/>
                    </a:lnTo>
                    <a:lnTo>
                      <a:pt x="12568" y="110749"/>
                    </a:lnTo>
                    <a:lnTo>
                      <a:pt x="12724" y="111074"/>
                    </a:lnTo>
                    <a:lnTo>
                      <a:pt x="12931" y="111465"/>
                    </a:lnTo>
                    <a:lnTo>
                      <a:pt x="13396" y="112117"/>
                    </a:lnTo>
                    <a:lnTo>
                      <a:pt x="13655" y="112312"/>
                    </a:lnTo>
                    <a:lnTo>
                      <a:pt x="13862" y="112638"/>
                    </a:lnTo>
                    <a:lnTo>
                      <a:pt x="14068" y="112899"/>
                    </a:lnTo>
                    <a:lnTo>
                      <a:pt x="14275" y="113094"/>
                    </a:lnTo>
                    <a:lnTo>
                      <a:pt x="14637" y="113420"/>
                    </a:lnTo>
                    <a:lnTo>
                      <a:pt x="14844" y="113615"/>
                    </a:lnTo>
                    <a:lnTo>
                      <a:pt x="15103" y="113941"/>
                    </a:lnTo>
                    <a:lnTo>
                      <a:pt x="15413" y="114136"/>
                    </a:lnTo>
                    <a:lnTo>
                      <a:pt x="15672" y="114332"/>
                    </a:lnTo>
                    <a:lnTo>
                      <a:pt x="15982" y="114527"/>
                    </a:lnTo>
                    <a:lnTo>
                      <a:pt x="16241" y="114657"/>
                    </a:lnTo>
                    <a:lnTo>
                      <a:pt x="16551" y="114853"/>
                    </a:lnTo>
                    <a:lnTo>
                      <a:pt x="16913" y="114983"/>
                    </a:lnTo>
                    <a:lnTo>
                      <a:pt x="17224" y="115179"/>
                    </a:lnTo>
                    <a:lnTo>
                      <a:pt x="18206" y="115504"/>
                    </a:lnTo>
                    <a:lnTo>
                      <a:pt x="18517" y="115504"/>
                    </a:lnTo>
                    <a:lnTo>
                      <a:pt x="18827" y="115570"/>
                    </a:lnTo>
                    <a:lnTo>
                      <a:pt x="19913" y="115570"/>
                    </a:lnTo>
                    <a:lnTo>
                      <a:pt x="20224" y="115504"/>
                    </a:lnTo>
                    <a:lnTo>
                      <a:pt x="20637" y="115504"/>
                    </a:lnTo>
                    <a:lnTo>
                      <a:pt x="21051" y="115374"/>
                    </a:lnTo>
                    <a:lnTo>
                      <a:pt x="21362" y="115244"/>
                    </a:lnTo>
                    <a:lnTo>
                      <a:pt x="21775" y="115179"/>
                    </a:lnTo>
                    <a:lnTo>
                      <a:pt x="21931" y="114527"/>
                    </a:lnTo>
                    <a:lnTo>
                      <a:pt x="22034" y="114136"/>
                    </a:lnTo>
                    <a:lnTo>
                      <a:pt x="22189" y="113550"/>
                    </a:lnTo>
                    <a:lnTo>
                      <a:pt x="22189" y="112833"/>
                    </a:lnTo>
                    <a:lnTo>
                      <a:pt x="22241" y="111921"/>
                    </a:lnTo>
                    <a:lnTo>
                      <a:pt x="22344" y="110488"/>
                    </a:lnTo>
                    <a:lnTo>
                      <a:pt x="22344" y="108729"/>
                    </a:lnTo>
                    <a:lnTo>
                      <a:pt x="22396" y="106254"/>
                    </a:lnTo>
                    <a:lnTo>
                      <a:pt x="23379" y="105537"/>
                    </a:lnTo>
                    <a:lnTo>
                      <a:pt x="27310" y="103061"/>
                    </a:lnTo>
                    <a:lnTo>
                      <a:pt x="28344" y="102475"/>
                    </a:lnTo>
                    <a:lnTo>
                      <a:pt x="29327" y="101889"/>
                    </a:lnTo>
                    <a:lnTo>
                      <a:pt x="30310" y="101368"/>
                    </a:lnTo>
                    <a:lnTo>
                      <a:pt x="31293" y="100716"/>
                    </a:lnTo>
                    <a:lnTo>
                      <a:pt x="32327" y="100260"/>
                    </a:lnTo>
                    <a:lnTo>
                      <a:pt x="33310" y="99609"/>
                    </a:lnTo>
                    <a:lnTo>
                      <a:pt x="34344" y="99087"/>
                    </a:lnTo>
                    <a:lnTo>
                      <a:pt x="35327" y="98501"/>
                    </a:lnTo>
                    <a:lnTo>
                      <a:pt x="37448" y="97263"/>
                    </a:lnTo>
                    <a:lnTo>
                      <a:pt x="38431" y="96677"/>
                    </a:lnTo>
                    <a:lnTo>
                      <a:pt x="38844" y="94723"/>
                    </a:lnTo>
                    <a:lnTo>
                      <a:pt x="39155" y="92833"/>
                    </a:lnTo>
                    <a:lnTo>
                      <a:pt x="39465" y="91205"/>
                    </a:lnTo>
                    <a:lnTo>
                      <a:pt x="39568" y="90423"/>
                    </a:lnTo>
                    <a:lnTo>
                      <a:pt x="39724" y="89576"/>
                    </a:lnTo>
                    <a:lnTo>
                      <a:pt x="39879" y="87947"/>
                    </a:lnTo>
                    <a:lnTo>
                      <a:pt x="39879" y="87100"/>
                    </a:lnTo>
                    <a:lnTo>
                      <a:pt x="40034" y="85472"/>
                    </a:lnTo>
                    <a:lnTo>
                      <a:pt x="40034" y="82801"/>
                    </a:lnTo>
                    <a:lnTo>
                      <a:pt x="39827" y="82736"/>
                    </a:lnTo>
                    <a:lnTo>
                      <a:pt x="39568" y="82540"/>
                    </a:lnTo>
                    <a:lnTo>
                      <a:pt x="39310" y="82410"/>
                    </a:lnTo>
                    <a:lnTo>
                      <a:pt x="39155" y="82345"/>
                    </a:lnTo>
                    <a:lnTo>
                      <a:pt x="38896" y="82345"/>
                    </a:lnTo>
                    <a:lnTo>
                      <a:pt x="38741" y="82214"/>
                    </a:lnTo>
                    <a:lnTo>
                      <a:pt x="38482" y="82214"/>
                    </a:lnTo>
                    <a:lnTo>
                      <a:pt x="38327" y="82084"/>
                    </a:lnTo>
                    <a:lnTo>
                      <a:pt x="38172" y="82084"/>
                    </a:lnTo>
                    <a:lnTo>
                      <a:pt x="38017" y="82214"/>
                    </a:lnTo>
                    <a:lnTo>
                      <a:pt x="37862" y="82214"/>
                    </a:lnTo>
                    <a:lnTo>
                      <a:pt x="37706" y="82345"/>
                    </a:lnTo>
                    <a:lnTo>
                      <a:pt x="37603" y="82345"/>
                    </a:lnTo>
                    <a:lnTo>
                      <a:pt x="37137" y="82605"/>
                    </a:lnTo>
                    <a:lnTo>
                      <a:pt x="36879" y="82801"/>
                    </a:lnTo>
                    <a:lnTo>
                      <a:pt x="36620" y="83127"/>
                    </a:lnTo>
                    <a:lnTo>
                      <a:pt x="36413" y="83322"/>
                    </a:lnTo>
                    <a:lnTo>
                      <a:pt x="35586" y="84364"/>
                    </a:lnTo>
                    <a:lnTo>
                      <a:pt x="35017" y="84951"/>
                    </a:lnTo>
                    <a:lnTo>
                      <a:pt x="34293" y="86188"/>
                    </a:lnTo>
                    <a:lnTo>
                      <a:pt x="33568" y="87361"/>
                    </a:lnTo>
                    <a:lnTo>
                      <a:pt x="32896" y="88338"/>
                    </a:lnTo>
                    <a:lnTo>
                      <a:pt x="32586" y="88664"/>
                    </a:lnTo>
                    <a:lnTo>
                      <a:pt x="32224" y="89055"/>
                    </a:lnTo>
                    <a:lnTo>
                      <a:pt x="32017" y="89250"/>
                    </a:lnTo>
                    <a:lnTo>
                      <a:pt x="31862" y="89511"/>
                    </a:lnTo>
                    <a:lnTo>
                      <a:pt x="31655" y="89576"/>
                    </a:lnTo>
                    <a:lnTo>
                      <a:pt x="31500" y="89771"/>
                    </a:lnTo>
                    <a:lnTo>
                      <a:pt x="31034" y="89967"/>
                    </a:lnTo>
                    <a:lnTo>
                      <a:pt x="30879" y="90228"/>
                    </a:lnTo>
                    <a:lnTo>
                      <a:pt x="29637" y="90684"/>
                    </a:lnTo>
                    <a:lnTo>
                      <a:pt x="29068" y="90944"/>
                    </a:lnTo>
                    <a:lnTo>
                      <a:pt x="28448" y="91009"/>
                    </a:lnTo>
                    <a:lnTo>
                      <a:pt x="28448" y="92052"/>
                    </a:lnTo>
                    <a:lnTo>
                      <a:pt x="27672" y="92052"/>
                    </a:lnTo>
                    <a:lnTo>
                      <a:pt x="27672" y="92964"/>
                    </a:lnTo>
                    <a:lnTo>
                      <a:pt x="27310" y="93159"/>
                    </a:lnTo>
                    <a:lnTo>
                      <a:pt x="26896" y="93485"/>
                    </a:lnTo>
                    <a:lnTo>
                      <a:pt x="26482" y="93680"/>
                    </a:lnTo>
                    <a:lnTo>
                      <a:pt x="25810" y="94071"/>
                    </a:lnTo>
                    <a:lnTo>
                      <a:pt x="25448" y="94267"/>
                    </a:lnTo>
                    <a:lnTo>
                      <a:pt x="25086" y="94592"/>
                    </a:lnTo>
                    <a:lnTo>
                      <a:pt x="24879" y="94788"/>
                    </a:lnTo>
                    <a:lnTo>
                      <a:pt x="24206" y="95309"/>
                    </a:lnTo>
                    <a:lnTo>
                      <a:pt x="23741" y="95830"/>
                    </a:lnTo>
                    <a:lnTo>
                      <a:pt x="23172" y="96351"/>
                    </a:lnTo>
                    <a:lnTo>
                      <a:pt x="22655" y="96872"/>
                    </a:lnTo>
                    <a:lnTo>
                      <a:pt x="20534" y="99087"/>
                    </a:lnTo>
                    <a:lnTo>
                      <a:pt x="20068" y="99609"/>
                    </a:lnTo>
                    <a:lnTo>
                      <a:pt x="19396" y="100130"/>
                    </a:lnTo>
                    <a:lnTo>
                      <a:pt x="18827" y="100716"/>
                    </a:lnTo>
                    <a:lnTo>
                      <a:pt x="18103" y="101237"/>
                    </a:lnTo>
                    <a:lnTo>
                      <a:pt x="17482" y="101433"/>
                    </a:lnTo>
                    <a:lnTo>
                      <a:pt x="16913" y="101563"/>
                    </a:lnTo>
                    <a:lnTo>
                      <a:pt x="16396" y="101693"/>
                    </a:lnTo>
                    <a:lnTo>
                      <a:pt x="15931" y="101693"/>
                    </a:lnTo>
                    <a:lnTo>
                      <a:pt x="15258" y="101758"/>
                    </a:lnTo>
                    <a:lnTo>
                      <a:pt x="12155" y="101758"/>
                    </a:lnTo>
                    <a:lnTo>
                      <a:pt x="12982" y="101433"/>
                    </a:lnTo>
                    <a:lnTo>
                      <a:pt x="13810" y="101042"/>
                    </a:lnTo>
                    <a:lnTo>
                      <a:pt x="14689" y="100716"/>
                    </a:lnTo>
                    <a:lnTo>
                      <a:pt x="15568" y="100260"/>
                    </a:lnTo>
                    <a:lnTo>
                      <a:pt x="16551" y="99804"/>
                    </a:lnTo>
                    <a:lnTo>
                      <a:pt x="17482" y="99283"/>
                    </a:lnTo>
                    <a:lnTo>
                      <a:pt x="17948" y="99087"/>
                    </a:lnTo>
                    <a:lnTo>
                      <a:pt x="18413" y="98827"/>
                    </a:lnTo>
                    <a:lnTo>
                      <a:pt x="18827" y="98501"/>
                    </a:lnTo>
                    <a:lnTo>
                      <a:pt x="19344" y="98175"/>
                    </a:lnTo>
                    <a:lnTo>
                      <a:pt x="19758" y="97850"/>
                    </a:lnTo>
                    <a:lnTo>
                      <a:pt x="20224" y="97589"/>
                    </a:lnTo>
                    <a:lnTo>
                      <a:pt x="20637" y="97263"/>
                    </a:lnTo>
                    <a:lnTo>
                      <a:pt x="21051" y="96872"/>
                    </a:lnTo>
                    <a:lnTo>
                      <a:pt x="21465" y="96547"/>
                    </a:lnTo>
                    <a:lnTo>
                      <a:pt x="21827" y="96156"/>
                    </a:lnTo>
                    <a:lnTo>
                      <a:pt x="22189" y="95700"/>
                    </a:lnTo>
                    <a:lnTo>
                      <a:pt x="22603" y="95309"/>
                    </a:lnTo>
                    <a:lnTo>
                      <a:pt x="22913" y="94918"/>
                    </a:lnTo>
                    <a:lnTo>
                      <a:pt x="23172" y="94527"/>
                    </a:lnTo>
                    <a:lnTo>
                      <a:pt x="23482" y="94071"/>
                    </a:lnTo>
                    <a:lnTo>
                      <a:pt x="23948" y="93094"/>
                    </a:lnTo>
                    <a:lnTo>
                      <a:pt x="24465" y="91530"/>
                    </a:lnTo>
                    <a:lnTo>
                      <a:pt x="25086" y="91335"/>
                    </a:lnTo>
                    <a:lnTo>
                      <a:pt x="25655" y="91205"/>
                    </a:lnTo>
                    <a:lnTo>
                      <a:pt x="27362" y="90618"/>
                    </a:lnTo>
                    <a:lnTo>
                      <a:pt x="28344" y="90228"/>
                    </a:lnTo>
                    <a:lnTo>
                      <a:pt x="28810" y="89902"/>
                    </a:lnTo>
                    <a:lnTo>
                      <a:pt x="29327" y="89706"/>
                    </a:lnTo>
                    <a:lnTo>
                      <a:pt x="29793" y="89381"/>
                    </a:lnTo>
                    <a:lnTo>
                      <a:pt x="31448" y="88143"/>
                    </a:lnTo>
                    <a:lnTo>
                      <a:pt x="31758" y="87752"/>
                    </a:lnTo>
                    <a:lnTo>
                      <a:pt x="32172" y="87361"/>
                    </a:lnTo>
                    <a:lnTo>
                      <a:pt x="32793" y="86514"/>
                    </a:lnTo>
                    <a:lnTo>
                      <a:pt x="33051" y="86123"/>
                    </a:lnTo>
                    <a:lnTo>
                      <a:pt x="33362" y="85602"/>
                    </a:lnTo>
                    <a:lnTo>
                      <a:pt x="34137" y="84039"/>
                    </a:lnTo>
                    <a:lnTo>
                      <a:pt x="34603" y="82801"/>
                    </a:lnTo>
                    <a:lnTo>
                      <a:pt x="35068" y="80977"/>
                    </a:lnTo>
                    <a:lnTo>
                      <a:pt x="35275" y="80260"/>
                    </a:lnTo>
                    <a:lnTo>
                      <a:pt x="35327" y="79543"/>
                    </a:lnTo>
                    <a:lnTo>
                      <a:pt x="35482" y="78762"/>
                    </a:lnTo>
                    <a:lnTo>
                      <a:pt x="35586" y="78045"/>
                    </a:lnTo>
                    <a:lnTo>
                      <a:pt x="36413" y="78045"/>
                    </a:lnTo>
                    <a:lnTo>
                      <a:pt x="36206" y="77003"/>
                    </a:lnTo>
                    <a:lnTo>
                      <a:pt x="36000" y="76091"/>
                    </a:lnTo>
                    <a:lnTo>
                      <a:pt x="35844" y="75244"/>
                    </a:lnTo>
                    <a:lnTo>
                      <a:pt x="35586" y="74332"/>
                    </a:lnTo>
                    <a:lnTo>
                      <a:pt x="35275" y="73615"/>
                    </a:lnTo>
                    <a:lnTo>
                      <a:pt x="34913" y="72768"/>
                    </a:lnTo>
                    <a:lnTo>
                      <a:pt x="34603" y="72052"/>
                    </a:lnTo>
                    <a:lnTo>
                      <a:pt x="34189" y="71335"/>
                    </a:lnTo>
                    <a:lnTo>
                      <a:pt x="33362" y="70162"/>
                    </a:lnTo>
                    <a:lnTo>
                      <a:pt x="31913" y="68599"/>
                    </a:lnTo>
                    <a:lnTo>
                      <a:pt x="31344" y="68208"/>
                    </a:lnTo>
                    <a:lnTo>
                      <a:pt x="30879" y="67752"/>
                    </a:lnTo>
                    <a:lnTo>
                      <a:pt x="29741" y="66970"/>
                    </a:lnTo>
                    <a:lnTo>
                      <a:pt x="29172" y="66775"/>
                    </a:lnTo>
                    <a:lnTo>
                      <a:pt x="28500" y="66449"/>
                    </a:lnTo>
                    <a:lnTo>
                      <a:pt x="27931" y="66123"/>
                    </a:lnTo>
                    <a:lnTo>
                      <a:pt x="27310" y="65928"/>
                    </a:lnTo>
                    <a:lnTo>
                      <a:pt x="26637" y="65863"/>
                    </a:lnTo>
                    <a:lnTo>
                      <a:pt x="26017" y="65602"/>
                    </a:lnTo>
                    <a:lnTo>
                      <a:pt x="24672" y="65407"/>
                    </a:lnTo>
                    <a:lnTo>
                      <a:pt x="22086" y="65407"/>
                    </a:lnTo>
                    <a:lnTo>
                      <a:pt x="20120" y="65732"/>
                    </a:lnTo>
                    <a:lnTo>
                      <a:pt x="19500" y="64690"/>
                    </a:lnTo>
                    <a:lnTo>
                      <a:pt x="18827" y="63778"/>
                    </a:lnTo>
                    <a:lnTo>
                      <a:pt x="18258" y="62866"/>
                    </a:lnTo>
                    <a:lnTo>
                      <a:pt x="17120" y="61237"/>
                    </a:lnTo>
                    <a:lnTo>
                      <a:pt x="16551" y="60521"/>
                    </a:lnTo>
                    <a:lnTo>
                      <a:pt x="15931" y="59804"/>
                    </a:lnTo>
                    <a:lnTo>
                      <a:pt x="15362" y="59218"/>
                    </a:lnTo>
                    <a:lnTo>
                      <a:pt x="14793" y="58501"/>
                    </a:lnTo>
                    <a:lnTo>
                      <a:pt x="14120" y="57980"/>
                    </a:lnTo>
                    <a:lnTo>
                      <a:pt x="13500" y="57328"/>
                    </a:lnTo>
                    <a:lnTo>
                      <a:pt x="12827" y="56807"/>
                    </a:lnTo>
                    <a:lnTo>
                      <a:pt x="11379" y="55830"/>
                    </a:lnTo>
                    <a:lnTo>
                      <a:pt x="10655" y="55179"/>
                    </a:lnTo>
                    <a:lnTo>
                      <a:pt x="9827" y="54657"/>
                    </a:lnTo>
                    <a:lnTo>
                      <a:pt x="8017" y="54267"/>
                    </a:lnTo>
                    <a:lnTo>
                      <a:pt x="5844" y="53680"/>
                    </a:lnTo>
                    <a:lnTo>
                      <a:pt x="5275" y="53485"/>
                    </a:lnTo>
                    <a:lnTo>
                      <a:pt x="4603" y="53159"/>
                    </a:lnTo>
                    <a:lnTo>
                      <a:pt x="3155" y="52508"/>
                    </a:lnTo>
                    <a:lnTo>
                      <a:pt x="2327" y="51921"/>
                    </a:lnTo>
                    <a:lnTo>
                      <a:pt x="1706" y="51335"/>
                    </a:lnTo>
                    <a:lnTo>
                      <a:pt x="1448" y="51009"/>
                    </a:lnTo>
                    <a:lnTo>
                      <a:pt x="1189" y="50618"/>
                    </a:lnTo>
                    <a:lnTo>
                      <a:pt x="1034" y="50162"/>
                    </a:lnTo>
                    <a:lnTo>
                      <a:pt x="827" y="49771"/>
                    </a:lnTo>
                    <a:lnTo>
                      <a:pt x="620" y="49381"/>
                    </a:lnTo>
                    <a:lnTo>
                      <a:pt x="568" y="48859"/>
                    </a:lnTo>
                    <a:lnTo>
                      <a:pt x="413" y="48338"/>
                    </a:lnTo>
                    <a:lnTo>
                      <a:pt x="310" y="47752"/>
                    </a:lnTo>
                    <a:lnTo>
                      <a:pt x="258" y="47231"/>
                    </a:lnTo>
                    <a:lnTo>
                      <a:pt x="155" y="46514"/>
                    </a:lnTo>
                    <a:lnTo>
                      <a:pt x="51" y="45863"/>
                    </a:lnTo>
                    <a:lnTo>
                      <a:pt x="51" y="43452"/>
                    </a:lnTo>
                    <a:lnTo>
                      <a:pt x="0" y="41563"/>
                    </a:lnTo>
                    <a:lnTo>
                      <a:pt x="0" y="39543"/>
                    </a:lnTo>
                    <a:lnTo>
                      <a:pt x="155" y="38697"/>
                    </a:lnTo>
                    <a:lnTo>
                      <a:pt x="310" y="37980"/>
                    </a:lnTo>
                    <a:lnTo>
                      <a:pt x="568" y="37394"/>
                    </a:lnTo>
                    <a:lnTo>
                      <a:pt x="724" y="36677"/>
                    </a:lnTo>
                    <a:lnTo>
                      <a:pt x="879" y="36026"/>
                    </a:lnTo>
                    <a:lnTo>
                      <a:pt x="1396" y="34853"/>
                    </a:lnTo>
                    <a:lnTo>
                      <a:pt x="1551" y="34201"/>
                    </a:lnTo>
                    <a:lnTo>
                      <a:pt x="1758" y="33615"/>
                    </a:lnTo>
                    <a:lnTo>
                      <a:pt x="2017" y="33094"/>
                    </a:lnTo>
                    <a:lnTo>
                      <a:pt x="2327" y="32442"/>
                    </a:lnTo>
                    <a:lnTo>
                      <a:pt x="2844" y="31465"/>
                    </a:lnTo>
                    <a:lnTo>
                      <a:pt x="3155" y="30944"/>
                    </a:lnTo>
                    <a:lnTo>
                      <a:pt x="3413" y="30423"/>
                    </a:lnTo>
                    <a:lnTo>
                      <a:pt x="3724" y="29902"/>
                    </a:lnTo>
                    <a:lnTo>
                      <a:pt x="4034" y="29511"/>
                    </a:lnTo>
                    <a:lnTo>
                      <a:pt x="4396" y="28990"/>
                    </a:lnTo>
                    <a:lnTo>
                      <a:pt x="4706" y="28599"/>
                    </a:lnTo>
                    <a:lnTo>
                      <a:pt x="5017" y="28078"/>
                    </a:lnTo>
                    <a:lnTo>
                      <a:pt x="5431" y="27687"/>
                    </a:lnTo>
                    <a:lnTo>
                      <a:pt x="6465" y="26319"/>
                    </a:lnTo>
                    <a:lnTo>
                      <a:pt x="7293" y="25537"/>
                    </a:lnTo>
                    <a:lnTo>
                      <a:pt x="8172" y="24625"/>
                    </a:lnTo>
                    <a:lnTo>
                      <a:pt x="9000" y="23778"/>
                    </a:lnTo>
                    <a:lnTo>
                      <a:pt x="9982" y="22866"/>
                    </a:lnTo>
                    <a:lnTo>
                      <a:pt x="9982" y="22540"/>
                    </a:lnTo>
                    <a:lnTo>
                      <a:pt x="10241" y="21302"/>
                    </a:lnTo>
                    <a:lnTo>
                      <a:pt x="8586" y="20912"/>
                    </a:lnTo>
                    <a:lnTo>
                      <a:pt x="9568" y="18241"/>
                    </a:lnTo>
                    <a:lnTo>
                      <a:pt x="11017" y="16026"/>
                    </a:lnTo>
                    <a:lnTo>
                      <a:pt x="11844" y="14983"/>
                    </a:lnTo>
                    <a:lnTo>
                      <a:pt x="13810" y="13355"/>
                    </a:lnTo>
                    <a:lnTo>
                      <a:pt x="14844" y="12508"/>
                    </a:lnTo>
                    <a:lnTo>
                      <a:pt x="15982" y="11921"/>
                    </a:lnTo>
                    <a:lnTo>
                      <a:pt x="17224" y="11270"/>
                    </a:lnTo>
                    <a:lnTo>
                      <a:pt x="18517" y="10749"/>
                    </a:lnTo>
                    <a:lnTo>
                      <a:pt x="19810" y="10358"/>
                    </a:lnTo>
                    <a:lnTo>
                      <a:pt x="21103" y="9837"/>
                    </a:lnTo>
                    <a:lnTo>
                      <a:pt x="23896" y="9250"/>
                    </a:lnTo>
                    <a:lnTo>
                      <a:pt x="25344" y="8925"/>
                    </a:lnTo>
                    <a:lnTo>
                      <a:pt x="26741" y="8599"/>
                    </a:lnTo>
                    <a:lnTo>
                      <a:pt x="31086" y="8013"/>
                    </a:lnTo>
                    <a:lnTo>
                      <a:pt x="34034" y="7687"/>
                    </a:lnTo>
                    <a:lnTo>
                      <a:pt x="36775" y="7426"/>
                    </a:lnTo>
                    <a:lnTo>
                      <a:pt x="38172" y="7166"/>
                    </a:lnTo>
                    <a:lnTo>
                      <a:pt x="39465" y="7100"/>
                    </a:lnTo>
                    <a:lnTo>
                      <a:pt x="40758" y="6905"/>
                    </a:lnTo>
                    <a:lnTo>
                      <a:pt x="42000" y="6710"/>
                    </a:lnTo>
                    <a:lnTo>
                      <a:pt x="43241" y="6384"/>
                    </a:lnTo>
                    <a:lnTo>
                      <a:pt x="44275" y="6188"/>
                    </a:lnTo>
                    <a:lnTo>
                      <a:pt x="45310" y="5863"/>
                    </a:lnTo>
                    <a:lnTo>
                      <a:pt x="46293" y="5472"/>
                    </a:lnTo>
                    <a:lnTo>
                      <a:pt x="46448" y="5016"/>
                    </a:lnTo>
                    <a:lnTo>
                      <a:pt x="46706" y="4560"/>
                    </a:lnTo>
                    <a:lnTo>
                      <a:pt x="46965" y="4104"/>
                    </a:lnTo>
                    <a:lnTo>
                      <a:pt x="47379" y="3713"/>
                    </a:lnTo>
                    <a:lnTo>
                      <a:pt x="47948" y="3322"/>
                    </a:lnTo>
                    <a:lnTo>
                      <a:pt x="48413" y="2866"/>
                    </a:lnTo>
                    <a:lnTo>
                      <a:pt x="49086" y="2475"/>
                    </a:lnTo>
                    <a:lnTo>
                      <a:pt x="49706" y="2149"/>
                    </a:lnTo>
                    <a:lnTo>
                      <a:pt x="52137" y="1237"/>
                    </a:lnTo>
                    <a:lnTo>
                      <a:pt x="52965" y="1042"/>
                    </a:lnTo>
                    <a:lnTo>
                      <a:pt x="53948" y="716"/>
                    </a:lnTo>
                    <a:lnTo>
                      <a:pt x="54827" y="651"/>
                    </a:lnTo>
                    <a:lnTo>
                      <a:pt x="55810" y="456"/>
                    </a:lnTo>
                    <a:lnTo>
                      <a:pt x="56689" y="325"/>
                    </a:lnTo>
                    <a:lnTo>
                      <a:pt x="57672" y="260"/>
                    </a:lnTo>
                    <a:lnTo>
                      <a:pt x="58551" y="130"/>
                    </a:lnTo>
                    <a:lnTo>
                      <a:pt x="59534" y="0"/>
                    </a:lnTo>
                    <a:lnTo>
                      <a:pt x="60465" y="0"/>
                    </a:lnTo>
                    <a:lnTo>
                      <a:pt x="61344" y="130"/>
                    </a:lnTo>
                    <a:lnTo>
                      <a:pt x="62224" y="130"/>
                    </a:lnTo>
                    <a:lnTo>
                      <a:pt x="63051" y="260"/>
                    </a:lnTo>
                    <a:lnTo>
                      <a:pt x="63879" y="456"/>
                    </a:lnTo>
                    <a:lnTo>
                      <a:pt x="64603" y="521"/>
                    </a:lnTo>
                    <a:lnTo>
                      <a:pt x="65224" y="716"/>
                    </a:lnTo>
                    <a:lnTo>
                      <a:pt x="65896" y="1042"/>
                    </a:lnTo>
                    <a:lnTo>
                      <a:pt x="66879" y="1693"/>
                    </a:lnTo>
                    <a:lnTo>
                      <a:pt x="67293" y="2084"/>
                    </a:lnTo>
                    <a:lnTo>
                      <a:pt x="67603" y="2475"/>
                    </a:lnTo>
                    <a:lnTo>
                      <a:pt x="67758" y="2866"/>
                    </a:lnTo>
                    <a:lnTo>
                      <a:pt x="70758" y="2866"/>
                    </a:lnTo>
                    <a:lnTo>
                      <a:pt x="71793" y="2410"/>
                    </a:lnTo>
                    <a:lnTo>
                      <a:pt x="73913" y="1563"/>
                    </a:lnTo>
                    <a:lnTo>
                      <a:pt x="75051" y="1237"/>
                    </a:lnTo>
                    <a:lnTo>
                      <a:pt x="76137" y="977"/>
                    </a:lnTo>
                    <a:lnTo>
                      <a:pt x="77327" y="716"/>
                    </a:lnTo>
                    <a:lnTo>
                      <a:pt x="79603" y="521"/>
                    </a:lnTo>
                    <a:lnTo>
                      <a:pt x="80844" y="456"/>
                    </a:lnTo>
                    <a:lnTo>
                      <a:pt x="82034" y="456"/>
                    </a:lnTo>
                    <a:lnTo>
                      <a:pt x="83172" y="521"/>
                    </a:lnTo>
                    <a:lnTo>
                      <a:pt x="84413" y="651"/>
                    </a:lnTo>
                    <a:lnTo>
                      <a:pt x="88086" y="1237"/>
                    </a:lnTo>
                    <a:lnTo>
                      <a:pt x="90517" y="1889"/>
                    </a:lnTo>
                    <a:lnTo>
                      <a:pt x="94137" y="3127"/>
                    </a:lnTo>
                    <a:lnTo>
                      <a:pt x="95275" y="3583"/>
                    </a:lnTo>
                    <a:lnTo>
                      <a:pt x="96517" y="4104"/>
                    </a:lnTo>
                    <a:lnTo>
                      <a:pt x="97655" y="4625"/>
                    </a:lnTo>
                    <a:lnTo>
                      <a:pt x="98896" y="5146"/>
                    </a:lnTo>
                    <a:lnTo>
                      <a:pt x="99931" y="5732"/>
                    </a:lnTo>
                    <a:lnTo>
                      <a:pt x="102206" y="6970"/>
                    </a:lnTo>
                    <a:lnTo>
                      <a:pt x="103241" y="7687"/>
                    </a:lnTo>
                    <a:lnTo>
                      <a:pt x="104327" y="8338"/>
                    </a:lnTo>
                    <a:lnTo>
                      <a:pt x="105310" y="9055"/>
                    </a:lnTo>
                    <a:lnTo>
                      <a:pt x="106344" y="9771"/>
                    </a:lnTo>
                    <a:lnTo>
                      <a:pt x="107327" y="10488"/>
                    </a:lnTo>
                    <a:lnTo>
                      <a:pt x="107586" y="10879"/>
                    </a:lnTo>
                    <a:lnTo>
                      <a:pt x="108206" y="11921"/>
                    </a:lnTo>
                    <a:lnTo>
                      <a:pt x="108568" y="12508"/>
                    </a:lnTo>
                    <a:lnTo>
                      <a:pt x="108775" y="13029"/>
                    </a:lnTo>
                    <a:lnTo>
                      <a:pt x="109448" y="14267"/>
                    </a:lnTo>
                    <a:lnTo>
                      <a:pt x="109706" y="14853"/>
                    </a:lnTo>
                    <a:lnTo>
                      <a:pt x="110017" y="15504"/>
                    </a:lnTo>
                    <a:lnTo>
                      <a:pt x="110275" y="16091"/>
                    </a:lnTo>
                    <a:lnTo>
                      <a:pt x="110482" y="16807"/>
                    </a:lnTo>
                    <a:lnTo>
                      <a:pt x="110844" y="17459"/>
                    </a:lnTo>
                    <a:lnTo>
                      <a:pt x="112034" y="21042"/>
                    </a:lnTo>
                    <a:lnTo>
                      <a:pt x="112189" y="21758"/>
                    </a:lnTo>
                    <a:lnTo>
                      <a:pt x="112706" y="23192"/>
                    </a:lnTo>
                    <a:lnTo>
                      <a:pt x="113017" y="24690"/>
                    </a:lnTo>
                    <a:lnTo>
                      <a:pt x="113431" y="26123"/>
                    </a:lnTo>
                    <a:lnTo>
                      <a:pt x="113586" y="26840"/>
                    </a:lnTo>
                    <a:lnTo>
                      <a:pt x="113689" y="27687"/>
                    </a:lnTo>
                    <a:lnTo>
                      <a:pt x="114155" y="29837"/>
                    </a:lnTo>
                    <a:lnTo>
                      <a:pt x="114310" y="31270"/>
                    </a:lnTo>
                    <a:lnTo>
                      <a:pt x="114465" y="31986"/>
                    </a:lnTo>
                    <a:lnTo>
                      <a:pt x="116689" y="36547"/>
                    </a:lnTo>
                    <a:lnTo>
                      <a:pt x="117568" y="38175"/>
                    </a:lnTo>
                    <a:lnTo>
                      <a:pt x="118189" y="39543"/>
                    </a:lnTo>
                    <a:lnTo>
                      <a:pt x="118758" y="40586"/>
                    </a:lnTo>
                    <a:lnTo>
                      <a:pt x="119275" y="41498"/>
                    </a:lnTo>
                    <a:lnTo>
                      <a:pt x="119534" y="41889"/>
                    </a:lnTo>
                    <a:lnTo>
                      <a:pt x="119689" y="42280"/>
                    </a:lnTo>
                    <a:lnTo>
                      <a:pt x="119844" y="42605"/>
                    </a:lnTo>
                    <a:lnTo>
                      <a:pt x="120000" y="42996"/>
                    </a:lnTo>
                    <a:lnTo>
                      <a:pt x="119896" y="44039"/>
                    </a:lnTo>
                    <a:lnTo>
                      <a:pt x="119844" y="45146"/>
                    </a:lnTo>
                    <a:lnTo>
                      <a:pt x="119741" y="46188"/>
                    </a:lnTo>
                    <a:lnTo>
                      <a:pt x="119586" y="47296"/>
                    </a:lnTo>
                    <a:lnTo>
                      <a:pt x="119431" y="48338"/>
                    </a:lnTo>
                    <a:lnTo>
                      <a:pt x="119120" y="50618"/>
                    </a:lnTo>
                    <a:lnTo>
                      <a:pt x="118862" y="51726"/>
                    </a:lnTo>
                    <a:lnTo>
                      <a:pt x="118603" y="52768"/>
                    </a:lnTo>
                    <a:lnTo>
                      <a:pt x="118448" y="53876"/>
                    </a:lnTo>
                    <a:lnTo>
                      <a:pt x="118137" y="54983"/>
                    </a:lnTo>
                    <a:lnTo>
                      <a:pt x="117879" y="56091"/>
                    </a:lnTo>
                    <a:lnTo>
                      <a:pt x="117568" y="57263"/>
                    </a:lnTo>
                    <a:lnTo>
                      <a:pt x="117310" y="58371"/>
                    </a:lnTo>
                    <a:lnTo>
                      <a:pt x="117000" y="59413"/>
                    </a:lnTo>
                    <a:lnTo>
                      <a:pt x="116689" y="60521"/>
                    </a:lnTo>
                    <a:lnTo>
                      <a:pt x="116017" y="60130"/>
                    </a:lnTo>
                    <a:lnTo>
                      <a:pt x="115758" y="60000"/>
                    </a:lnTo>
                    <a:lnTo>
                      <a:pt x="115551" y="59674"/>
                    </a:lnTo>
                    <a:lnTo>
                      <a:pt x="114827" y="59087"/>
                    </a:lnTo>
                    <a:lnTo>
                      <a:pt x="114620" y="58762"/>
                    </a:lnTo>
                    <a:lnTo>
                      <a:pt x="114465" y="58566"/>
                    </a:lnTo>
                    <a:lnTo>
                      <a:pt x="114000" y="57654"/>
                    </a:lnTo>
                    <a:lnTo>
                      <a:pt x="113896" y="57459"/>
                    </a:lnTo>
                    <a:lnTo>
                      <a:pt x="113844" y="57133"/>
                    </a:lnTo>
                    <a:lnTo>
                      <a:pt x="113689" y="56807"/>
                    </a:lnTo>
                    <a:lnTo>
                      <a:pt x="113689" y="56416"/>
                    </a:lnTo>
                    <a:lnTo>
                      <a:pt x="113586" y="56091"/>
                    </a:lnTo>
                    <a:lnTo>
                      <a:pt x="113586" y="55830"/>
                    </a:lnTo>
                    <a:lnTo>
                      <a:pt x="113482" y="55504"/>
                    </a:lnTo>
                    <a:lnTo>
                      <a:pt x="113482" y="54918"/>
                    </a:lnTo>
                    <a:lnTo>
                      <a:pt x="113586" y="54592"/>
                    </a:lnTo>
                    <a:lnTo>
                      <a:pt x="113586" y="54267"/>
                    </a:lnTo>
                    <a:lnTo>
                      <a:pt x="113689" y="53876"/>
                    </a:lnTo>
                    <a:lnTo>
                      <a:pt x="113741" y="53550"/>
                    </a:lnTo>
                    <a:lnTo>
                      <a:pt x="113896" y="53224"/>
                    </a:lnTo>
                    <a:lnTo>
                      <a:pt x="114000" y="52964"/>
                    </a:lnTo>
                    <a:lnTo>
                      <a:pt x="114155" y="52638"/>
                    </a:lnTo>
                    <a:lnTo>
                      <a:pt x="114258" y="52312"/>
                    </a:lnTo>
                    <a:lnTo>
                      <a:pt x="114879" y="51530"/>
                    </a:lnTo>
                    <a:lnTo>
                      <a:pt x="114413" y="49250"/>
                    </a:lnTo>
                    <a:lnTo>
                      <a:pt x="114155" y="48338"/>
                    </a:lnTo>
                    <a:lnTo>
                      <a:pt x="113896" y="47296"/>
                    </a:lnTo>
                    <a:lnTo>
                      <a:pt x="113586" y="46514"/>
                    </a:lnTo>
                    <a:lnTo>
                      <a:pt x="113327" y="45602"/>
                    </a:lnTo>
                    <a:lnTo>
                      <a:pt x="113017" y="44755"/>
                    </a:lnTo>
                    <a:lnTo>
                      <a:pt x="112706" y="44039"/>
                    </a:lnTo>
                    <a:lnTo>
                      <a:pt x="111879" y="42605"/>
                    </a:lnTo>
                    <a:lnTo>
                      <a:pt x="111465" y="41758"/>
                    </a:lnTo>
                    <a:lnTo>
                      <a:pt x="111051" y="41042"/>
                    </a:lnTo>
                    <a:lnTo>
                      <a:pt x="109603" y="38892"/>
                    </a:lnTo>
                    <a:lnTo>
                      <a:pt x="109034" y="38175"/>
                    </a:lnTo>
                    <a:lnTo>
                      <a:pt x="108724" y="37263"/>
                    </a:lnTo>
                    <a:lnTo>
                      <a:pt x="108310" y="36351"/>
                    </a:lnTo>
                    <a:lnTo>
                      <a:pt x="107637" y="34723"/>
                    </a:lnTo>
                    <a:lnTo>
                      <a:pt x="107327" y="34006"/>
                    </a:lnTo>
                    <a:lnTo>
                      <a:pt x="107017" y="33420"/>
                    </a:lnTo>
                    <a:lnTo>
                      <a:pt x="106655" y="32899"/>
                    </a:lnTo>
                    <a:lnTo>
                      <a:pt x="106344" y="32247"/>
                    </a:lnTo>
                    <a:lnTo>
                      <a:pt x="106034" y="31726"/>
                    </a:lnTo>
                    <a:lnTo>
                      <a:pt x="104793" y="30228"/>
                    </a:lnTo>
                    <a:lnTo>
                      <a:pt x="104379" y="29902"/>
                    </a:lnTo>
                    <a:lnTo>
                      <a:pt x="104068" y="29576"/>
                    </a:lnTo>
                    <a:lnTo>
                      <a:pt x="103758" y="29381"/>
                    </a:lnTo>
                    <a:lnTo>
                      <a:pt x="103448" y="29120"/>
                    </a:lnTo>
                    <a:lnTo>
                      <a:pt x="103034" y="28859"/>
                    </a:lnTo>
                    <a:lnTo>
                      <a:pt x="102672" y="28664"/>
                    </a:lnTo>
                    <a:lnTo>
                      <a:pt x="102310" y="28469"/>
                    </a:lnTo>
                    <a:lnTo>
                      <a:pt x="101482" y="28143"/>
                    </a:lnTo>
                    <a:lnTo>
                      <a:pt x="100603" y="27752"/>
                    </a:lnTo>
                    <a:lnTo>
                      <a:pt x="99620" y="27361"/>
                    </a:lnTo>
                    <a:lnTo>
                      <a:pt x="98482" y="26840"/>
                    </a:lnTo>
                    <a:lnTo>
                      <a:pt x="97913" y="26644"/>
                    </a:lnTo>
                    <a:lnTo>
                      <a:pt x="95948" y="25732"/>
                    </a:lnTo>
                    <a:lnTo>
                      <a:pt x="94655" y="24364"/>
                    </a:lnTo>
                    <a:lnTo>
                      <a:pt x="93258" y="23192"/>
                    </a:lnTo>
                    <a:lnTo>
                      <a:pt x="91706" y="22019"/>
                    </a:lnTo>
                    <a:lnTo>
                      <a:pt x="90206" y="21107"/>
                    </a:lnTo>
                    <a:lnTo>
                      <a:pt x="88551" y="20195"/>
                    </a:lnTo>
                    <a:lnTo>
                      <a:pt x="86948" y="19348"/>
                    </a:lnTo>
                    <a:lnTo>
                      <a:pt x="85137" y="18631"/>
                    </a:lnTo>
                    <a:lnTo>
                      <a:pt x="83379" y="18045"/>
                    </a:lnTo>
                    <a:lnTo>
                      <a:pt x="81568" y="17524"/>
                    </a:lnTo>
                    <a:lnTo>
                      <a:pt x="79706" y="17133"/>
                    </a:lnTo>
                    <a:lnTo>
                      <a:pt x="77741" y="16742"/>
                    </a:lnTo>
                    <a:lnTo>
                      <a:pt x="75879" y="16482"/>
                    </a:lnTo>
                    <a:lnTo>
                      <a:pt x="73862" y="16286"/>
                    </a:lnTo>
                    <a:lnTo>
                      <a:pt x="71896" y="16091"/>
                    </a:lnTo>
                    <a:lnTo>
                      <a:pt x="65896" y="16091"/>
                    </a:lnTo>
                    <a:lnTo>
                      <a:pt x="63931" y="16221"/>
                    </a:lnTo>
                    <a:lnTo>
                      <a:pt x="61913" y="16286"/>
                    </a:lnTo>
                    <a:lnTo>
                      <a:pt x="59896" y="16482"/>
                    </a:lnTo>
                    <a:lnTo>
                      <a:pt x="57931" y="16807"/>
                    </a:lnTo>
                    <a:lnTo>
                      <a:pt x="55965" y="17003"/>
                    </a:lnTo>
                    <a:lnTo>
                      <a:pt x="54000" y="17328"/>
                    </a:lnTo>
                    <a:lnTo>
                      <a:pt x="52137" y="17719"/>
                    </a:lnTo>
                    <a:lnTo>
                      <a:pt x="50275" y="18045"/>
                    </a:lnTo>
                    <a:lnTo>
                      <a:pt x="46706" y="18892"/>
                    </a:lnTo>
                    <a:lnTo>
                      <a:pt x="45000" y="19348"/>
                    </a:lnTo>
                    <a:lnTo>
                      <a:pt x="43396" y="19804"/>
                    </a:lnTo>
                    <a:lnTo>
                      <a:pt x="41741" y="20325"/>
                    </a:lnTo>
                    <a:lnTo>
                      <a:pt x="40189" y="20716"/>
                    </a:lnTo>
                    <a:lnTo>
                      <a:pt x="38741" y="21237"/>
                    </a:lnTo>
                    <a:lnTo>
                      <a:pt x="37551" y="21758"/>
                    </a:lnTo>
                    <a:lnTo>
                      <a:pt x="36155" y="22475"/>
                    </a:lnTo>
                    <a:lnTo>
                      <a:pt x="33206" y="23648"/>
                    </a:lnTo>
                    <a:lnTo>
                      <a:pt x="31758" y="24364"/>
                    </a:lnTo>
                    <a:lnTo>
                      <a:pt x="30206" y="25081"/>
                    </a:lnTo>
                    <a:lnTo>
                      <a:pt x="29379" y="25407"/>
                    </a:lnTo>
                    <a:lnTo>
                      <a:pt x="28655" y="25798"/>
                    </a:lnTo>
                    <a:lnTo>
                      <a:pt x="27879" y="26254"/>
                    </a:lnTo>
                    <a:lnTo>
                      <a:pt x="24931" y="27882"/>
                    </a:lnTo>
                    <a:lnTo>
                      <a:pt x="24206" y="28403"/>
                    </a:lnTo>
                    <a:lnTo>
                      <a:pt x="23482" y="28794"/>
                    </a:lnTo>
                    <a:lnTo>
                      <a:pt x="20896" y="30814"/>
                    </a:lnTo>
                    <a:lnTo>
                      <a:pt x="20327" y="31335"/>
                    </a:lnTo>
                    <a:lnTo>
                      <a:pt x="19758" y="31986"/>
                    </a:lnTo>
                    <a:lnTo>
                      <a:pt x="19189" y="32442"/>
                    </a:lnTo>
                    <a:lnTo>
                      <a:pt x="18206" y="33680"/>
                    </a:lnTo>
                    <a:lnTo>
                      <a:pt x="17793" y="34397"/>
                    </a:lnTo>
                    <a:lnTo>
                      <a:pt x="17379" y="35048"/>
                    </a:lnTo>
                    <a:lnTo>
                      <a:pt x="16706" y="35439"/>
                    </a:lnTo>
                    <a:lnTo>
                      <a:pt x="15258" y="36677"/>
                    </a:lnTo>
                    <a:lnTo>
                      <a:pt x="14534" y="37589"/>
                    </a:lnTo>
                    <a:lnTo>
                      <a:pt x="14224" y="38110"/>
                    </a:lnTo>
                    <a:lnTo>
                      <a:pt x="13706" y="39153"/>
                    </a:lnTo>
                    <a:lnTo>
                      <a:pt x="13551" y="39739"/>
                    </a:lnTo>
                    <a:lnTo>
                      <a:pt x="13396" y="40781"/>
                    </a:lnTo>
                    <a:lnTo>
                      <a:pt x="13293" y="41368"/>
                    </a:lnTo>
                    <a:lnTo>
                      <a:pt x="13293" y="42475"/>
                    </a:lnTo>
                    <a:lnTo>
                      <a:pt x="13500" y="43713"/>
                    </a:lnTo>
                    <a:lnTo>
                      <a:pt x="13655" y="44234"/>
                    </a:lnTo>
                    <a:lnTo>
                      <a:pt x="13810" y="44885"/>
                    </a:lnTo>
                    <a:lnTo>
                      <a:pt x="14068" y="45472"/>
                    </a:lnTo>
                    <a:lnTo>
                      <a:pt x="14534" y="46514"/>
                    </a:lnTo>
                    <a:lnTo>
                      <a:pt x="14844" y="47100"/>
                    </a:lnTo>
                    <a:lnTo>
                      <a:pt x="15206" y="47622"/>
                    </a:lnTo>
                    <a:lnTo>
                      <a:pt x="16396" y="49185"/>
                    </a:lnTo>
                    <a:lnTo>
                      <a:pt x="16810" y="49576"/>
                    </a:lnTo>
                    <a:lnTo>
                      <a:pt x="17275" y="49967"/>
                    </a:lnTo>
                    <a:lnTo>
                      <a:pt x="17844" y="50358"/>
                    </a:lnTo>
                    <a:lnTo>
                      <a:pt x="18362" y="50814"/>
                    </a:lnTo>
                    <a:lnTo>
                      <a:pt x="18931" y="51205"/>
                    </a:lnTo>
                    <a:lnTo>
                      <a:pt x="20068" y="51074"/>
                    </a:lnTo>
                    <a:lnTo>
                      <a:pt x="21206" y="51074"/>
                    </a:lnTo>
                    <a:lnTo>
                      <a:pt x="22344" y="51009"/>
                    </a:lnTo>
                    <a:lnTo>
                      <a:pt x="23482" y="51009"/>
                    </a:lnTo>
                    <a:lnTo>
                      <a:pt x="24620" y="50879"/>
                    </a:lnTo>
                    <a:lnTo>
                      <a:pt x="26948" y="50879"/>
                    </a:lnTo>
                    <a:lnTo>
                      <a:pt x="28086" y="50814"/>
                    </a:lnTo>
                    <a:lnTo>
                      <a:pt x="28086" y="53876"/>
                    </a:lnTo>
                    <a:lnTo>
                      <a:pt x="28189" y="54657"/>
                    </a:lnTo>
                    <a:lnTo>
                      <a:pt x="28241" y="54983"/>
                    </a:lnTo>
                    <a:lnTo>
                      <a:pt x="28241" y="55374"/>
                    </a:lnTo>
                    <a:lnTo>
                      <a:pt x="28448" y="56026"/>
                    </a:lnTo>
                    <a:lnTo>
                      <a:pt x="28500" y="56221"/>
                    </a:lnTo>
                    <a:lnTo>
                      <a:pt x="28603" y="56547"/>
                    </a:lnTo>
                    <a:lnTo>
                      <a:pt x="28655" y="56742"/>
                    </a:lnTo>
                    <a:lnTo>
                      <a:pt x="28810" y="57068"/>
                    </a:lnTo>
                    <a:lnTo>
                      <a:pt x="29172" y="57459"/>
                    </a:lnTo>
                    <a:lnTo>
                      <a:pt x="29327" y="57524"/>
                    </a:lnTo>
                    <a:lnTo>
                      <a:pt x="29482" y="57785"/>
                    </a:lnTo>
                    <a:lnTo>
                      <a:pt x="29741" y="57850"/>
                    </a:lnTo>
                    <a:lnTo>
                      <a:pt x="29948" y="58045"/>
                    </a:lnTo>
                    <a:lnTo>
                      <a:pt x="30465" y="58241"/>
                    </a:lnTo>
                    <a:lnTo>
                      <a:pt x="31448" y="58566"/>
                    </a:lnTo>
                    <a:lnTo>
                      <a:pt x="32637" y="58892"/>
                    </a:lnTo>
                    <a:lnTo>
                      <a:pt x="33620" y="58957"/>
                    </a:lnTo>
                    <a:lnTo>
                      <a:pt x="33775" y="60521"/>
                    </a:lnTo>
                    <a:lnTo>
                      <a:pt x="33931" y="61824"/>
                    </a:lnTo>
                    <a:lnTo>
                      <a:pt x="34034" y="62475"/>
                    </a:lnTo>
                    <a:lnTo>
                      <a:pt x="34137" y="62996"/>
                    </a:lnTo>
                    <a:lnTo>
                      <a:pt x="34448" y="63778"/>
                    </a:lnTo>
                    <a:lnTo>
                      <a:pt x="34500" y="64104"/>
                    </a:lnTo>
                    <a:lnTo>
                      <a:pt x="34913" y="64625"/>
                    </a:lnTo>
                    <a:lnTo>
                      <a:pt x="35017" y="64820"/>
                    </a:lnTo>
                    <a:lnTo>
                      <a:pt x="35172" y="65016"/>
                    </a:lnTo>
                    <a:lnTo>
                      <a:pt x="35431" y="65146"/>
                    </a:lnTo>
                    <a:lnTo>
                      <a:pt x="35586" y="65342"/>
                    </a:lnTo>
                    <a:lnTo>
                      <a:pt x="35844" y="65407"/>
                    </a:lnTo>
                    <a:lnTo>
                      <a:pt x="36051" y="65602"/>
                    </a:lnTo>
                    <a:lnTo>
                      <a:pt x="36310" y="65732"/>
                    </a:lnTo>
                    <a:lnTo>
                      <a:pt x="36568" y="65928"/>
                    </a:lnTo>
                    <a:lnTo>
                      <a:pt x="36879" y="66058"/>
                    </a:lnTo>
                    <a:lnTo>
                      <a:pt x="37189" y="66254"/>
                    </a:lnTo>
                    <a:lnTo>
                      <a:pt x="37603" y="66319"/>
                    </a:lnTo>
                    <a:lnTo>
                      <a:pt x="37913" y="66579"/>
                    </a:lnTo>
                    <a:lnTo>
                      <a:pt x="37913" y="71856"/>
                    </a:lnTo>
                    <a:lnTo>
                      <a:pt x="38017" y="72508"/>
                    </a:lnTo>
                    <a:lnTo>
                      <a:pt x="38017" y="73094"/>
                    </a:lnTo>
                    <a:lnTo>
                      <a:pt x="38172" y="74332"/>
                    </a:lnTo>
                    <a:lnTo>
                      <a:pt x="38275" y="74853"/>
                    </a:lnTo>
                    <a:lnTo>
                      <a:pt x="38327" y="75439"/>
                    </a:lnTo>
                    <a:lnTo>
                      <a:pt x="38482" y="76482"/>
                    </a:lnTo>
                    <a:lnTo>
                      <a:pt x="38689" y="77003"/>
                    </a:lnTo>
                    <a:lnTo>
                      <a:pt x="38741" y="77589"/>
                    </a:lnTo>
                    <a:lnTo>
                      <a:pt x="39051" y="78631"/>
                    </a:lnTo>
                    <a:lnTo>
                      <a:pt x="39310" y="79153"/>
                    </a:lnTo>
                    <a:lnTo>
                      <a:pt x="39465" y="79674"/>
                    </a:lnTo>
                    <a:lnTo>
                      <a:pt x="39724" y="80260"/>
                    </a:lnTo>
                    <a:lnTo>
                      <a:pt x="40189" y="81302"/>
                    </a:lnTo>
                    <a:lnTo>
                      <a:pt x="40448" y="81889"/>
                    </a:lnTo>
                    <a:lnTo>
                      <a:pt x="41431" y="83778"/>
                    </a:lnTo>
                    <a:lnTo>
                      <a:pt x="42155" y="85211"/>
                    </a:lnTo>
                    <a:lnTo>
                      <a:pt x="43034" y="86644"/>
                    </a:lnTo>
                    <a:lnTo>
                      <a:pt x="43293" y="86710"/>
                    </a:lnTo>
                    <a:lnTo>
                      <a:pt x="43448" y="86840"/>
                    </a:lnTo>
                    <a:lnTo>
                      <a:pt x="43965" y="87035"/>
                    </a:lnTo>
                    <a:lnTo>
                      <a:pt x="43862" y="87947"/>
                    </a:lnTo>
                    <a:lnTo>
                      <a:pt x="43706" y="88794"/>
                    </a:lnTo>
                    <a:lnTo>
                      <a:pt x="43603" y="89706"/>
                    </a:lnTo>
                    <a:lnTo>
                      <a:pt x="43551" y="90423"/>
                    </a:lnTo>
                    <a:lnTo>
                      <a:pt x="43551" y="92247"/>
                    </a:lnTo>
                    <a:lnTo>
                      <a:pt x="43603" y="92638"/>
                    </a:lnTo>
                    <a:lnTo>
                      <a:pt x="43603" y="93159"/>
                    </a:lnTo>
                    <a:lnTo>
                      <a:pt x="43810" y="93680"/>
                    </a:lnTo>
                    <a:lnTo>
                      <a:pt x="43862" y="94267"/>
                    </a:lnTo>
                    <a:lnTo>
                      <a:pt x="44275" y="94397"/>
                    </a:lnTo>
                    <a:lnTo>
                      <a:pt x="44689" y="94397"/>
                    </a:lnTo>
                    <a:lnTo>
                      <a:pt x="47120" y="94983"/>
                    </a:lnTo>
                    <a:lnTo>
                      <a:pt x="47224" y="94723"/>
                    </a:lnTo>
                    <a:lnTo>
                      <a:pt x="47224" y="94527"/>
                    </a:lnTo>
                    <a:lnTo>
                      <a:pt x="47379" y="93876"/>
                    </a:lnTo>
                    <a:lnTo>
                      <a:pt x="47689" y="93680"/>
                    </a:lnTo>
                    <a:lnTo>
                      <a:pt x="48103" y="93550"/>
                    </a:lnTo>
                    <a:lnTo>
                      <a:pt x="48724" y="93355"/>
                    </a:lnTo>
                    <a:lnTo>
                      <a:pt x="49086" y="94006"/>
                    </a:lnTo>
                    <a:lnTo>
                      <a:pt x="49293" y="94527"/>
                    </a:lnTo>
                    <a:lnTo>
                      <a:pt x="49655" y="94983"/>
                    </a:lnTo>
                    <a:lnTo>
                      <a:pt x="50120" y="95830"/>
                    </a:lnTo>
                    <a:lnTo>
                      <a:pt x="50379" y="96156"/>
                    </a:lnTo>
                    <a:lnTo>
                      <a:pt x="50534" y="96221"/>
                    </a:lnTo>
                    <a:lnTo>
                      <a:pt x="50586" y="96416"/>
                    </a:lnTo>
                    <a:lnTo>
                      <a:pt x="51568" y="97068"/>
                    </a:lnTo>
                    <a:lnTo>
                      <a:pt x="51931" y="97133"/>
                    </a:lnTo>
                    <a:lnTo>
                      <a:pt x="52396" y="97394"/>
                    </a:lnTo>
                    <a:lnTo>
                      <a:pt x="53379" y="97654"/>
                    </a:lnTo>
                    <a:lnTo>
                      <a:pt x="54672" y="97980"/>
                    </a:lnTo>
                    <a:lnTo>
                      <a:pt x="54000" y="99413"/>
                    </a:lnTo>
                    <a:lnTo>
                      <a:pt x="53689" y="100000"/>
                    </a:lnTo>
                    <a:lnTo>
                      <a:pt x="53275" y="100716"/>
                    </a:lnTo>
                    <a:lnTo>
                      <a:pt x="52965" y="101433"/>
                    </a:lnTo>
                    <a:lnTo>
                      <a:pt x="52655" y="102084"/>
                    </a:lnTo>
                    <a:lnTo>
                      <a:pt x="52293" y="102801"/>
                    </a:lnTo>
                    <a:lnTo>
                      <a:pt x="52086" y="103517"/>
                    </a:lnTo>
                    <a:lnTo>
                      <a:pt x="51982" y="102866"/>
                    </a:lnTo>
                    <a:lnTo>
                      <a:pt x="51982" y="102280"/>
                    </a:lnTo>
                    <a:lnTo>
                      <a:pt x="51827" y="101042"/>
                    </a:lnTo>
                    <a:lnTo>
                      <a:pt x="51827" y="100456"/>
                    </a:lnTo>
                    <a:lnTo>
                      <a:pt x="51724" y="99804"/>
                    </a:lnTo>
                    <a:lnTo>
                      <a:pt x="51724" y="99218"/>
                    </a:lnTo>
                    <a:lnTo>
                      <a:pt x="51672" y="98501"/>
                    </a:lnTo>
                    <a:lnTo>
                      <a:pt x="51155" y="98110"/>
                    </a:lnTo>
                    <a:lnTo>
                      <a:pt x="50586" y="97589"/>
                    </a:lnTo>
                    <a:lnTo>
                      <a:pt x="49655" y="96938"/>
                    </a:lnTo>
                    <a:lnTo>
                      <a:pt x="49241" y="96742"/>
                    </a:lnTo>
                    <a:lnTo>
                      <a:pt x="48827" y="96677"/>
                    </a:lnTo>
                    <a:lnTo>
                      <a:pt x="48103" y="96677"/>
                    </a:lnTo>
                    <a:lnTo>
                      <a:pt x="47689" y="96742"/>
                    </a:lnTo>
                    <a:lnTo>
                      <a:pt x="47431" y="96938"/>
                    </a:lnTo>
                    <a:lnTo>
                      <a:pt x="46810" y="97394"/>
                    </a:lnTo>
                    <a:lnTo>
                      <a:pt x="46551" y="97654"/>
                    </a:lnTo>
                    <a:lnTo>
                      <a:pt x="46086" y="98501"/>
                    </a:lnTo>
                    <a:lnTo>
                      <a:pt x="45879" y="98892"/>
                    </a:lnTo>
                    <a:lnTo>
                      <a:pt x="45672" y="99283"/>
                    </a:lnTo>
                    <a:lnTo>
                      <a:pt x="45310" y="100325"/>
                    </a:lnTo>
                    <a:lnTo>
                      <a:pt x="45103" y="100846"/>
                    </a:lnTo>
                    <a:lnTo>
                      <a:pt x="44948" y="101433"/>
                    </a:lnTo>
                    <a:lnTo>
                      <a:pt x="44844" y="101954"/>
                    </a:lnTo>
                    <a:lnTo>
                      <a:pt x="44534" y="103192"/>
                    </a:lnTo>
                    <a:lnTo>
                      <a:pt x="43810" y="106579"/>
                    </a:lnTo>
                    <a:lnTo>
                      <a:pt x="43551" y="107622"/>
                    </a:lnTo>
                    <a:lnTo>
                      <a:pt x="42258" y="108208"/>
                    </a:lnTo>
                    <a:lnTo>
                      <a:pt x="40965" y="108925"/>
                    </a:lnTo>
                    <a:lnTo>
                      <a:pt x="40293" y="109315"/>
                    </a:lnTo>
                    <a:lnTo>
                      <a:pt x="39568" y="109771"/>
                    </a:lnTo>
                    <a:lnTo>
                      <a:pt x="38275" y="110553"/>
                    </a:lnTo>
                    <a:lnTo>
                      <a:pt x="37913" y="110879"/>
                    </a:lnTo>
                    <a:lnTo>
                      <a:pt x="37706" y="111074"/>
                    </a:lnTo>
                    <a:lnTo>
                      <a:pt x="37344" y="111400"/>
                    </a:lnTo>
                    <a:lnTo>
                      <a:pt x="37137" y="111596"/>
                    </a:lnTo>
                    <a:lnTo>
                      <a:pt x="36413" y="112508"/>
                    </a:lnTo>
                    <a:lnTo>
                      <a:pt x="36206" y="112833"/>
                    </a:lnTo>
                    <a:lnTo>
                      <a:pt x="36000" y="113224"/>
                    </a:lnTo>
                    <a:lnTo>
                      <a:pt x="35844" y="113550"/>
                    </a:lnTo>
                    <a:lnTo>
                      <a:pt x="35741" y="113941"/>
                    </a:lnTo>
                    <a:lnTo>
                      <a:pt x="35586" y="114267"/>
                    </a:lnTo>
                    <a:lnTo>
                      <a:pt x="35482" y="114657"/>
                    </a:lnTo>
                    <a:lnTo>
                      <a:pt x="35431" y="115179"/>
                    </a:lnTo>
                    <a:lnTo>
                      <a:pt x="35327" y="115570"/>
                    </a:lnTo>
                    <a:lnTo>
                      <a:pt x="35327" y="115960"/>
                    </a:lnTo>
                    <a:lnTo>
                      <a:pt x="35741" y="116286"/>
                    </a:lnTo>
                    <a:lnTo>
                      <a:pt x="36413" y="116677"/>
                    </a:lnTo>
                    <a:lnTo>
                      <a:pt x="36775" y="117003"/>
                    </a:lnTo>
                    <a:lnTo>
                      <a:pt x="36724" y="117328"/>
                    </a:lnTo>
                    <a:lnTo>
                      <a:pt x="36620" y="117524"/>
                    </a:lnTo>
                    <a:lnTo>
                      <a:pt x="36568" y="117850"/>
                    </a:lnTo>
                    <a:lnTo>
                      <a:pt x="36413" y="118110"/>
                    </a:lnTo>
                    <a:lnTo>
                      <a:pt x="35068" y="118566"/>
                    </a:lnTo>
                    <a:lnTo>
                      <a:pt x="34034" y="118762"/>
                    </a:lnTo>
                    <a:lnTo>
                      <a:pt x="33155" y="119087"/>
                    </a:lnTo>
                    <a:lnTo>
                      <a:pt x="32327" y="119153"/>
                    </a:lnTo>
                    <a:lnTo>
                      <a:pt x="31500" y="119348"/>
                    </a:lnTo>
                    <a:lnTo>
                      <a:pt x="30465" y="119543"/>
                    </a:lnTo>
                    <a:lnTo>
                      <a:pt x="29224" y="119804"/>
                    </a:lnTo>
                    <a:lnTo>
                      <a:pt x="27672" y="120000"/>
                    </a:lnTo>
                    <a:close/>
                  </a:path>
                </a:pathLst>
              </a:custGeom>
              <a:solidFill>
                <a:srgbClr val="FFFFCC"/>
              </a:solidFill>
              <a:ln w="9525" cap="flat" cmpd="sng">
                <a:solidFill>
                  <a:srgbClr val="B2B2B2"/>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04" name="Google Shape;804;p121"/>
              <p:cNvSpPr/>
              <p:nvPr/>
            </p:nvSpPr>
            <p:spPr>
              <a:xfrm>
                <a:off x="2857" y="1248"/>
                <a:ext cx="2375" cy="1468"/>
              </a:xfrm>
              <a:custGeom>
                <a:avLst/>
                <a:gdLst/>
                <a:ahLst/>
                <a:cxnLst/>
                <a:rect l="l" t="t" r="r" b="b"/>
                <a:pathLst>
                  <a:path w="120000" h="120000" extrusionOk="0">
                    <a:moveTo>
                      <a:pt x="21279" y="120000"/>
                    </a:moveTo>
                    <a:lnTo>
                      <a:pt x="21533" y="118969"/>
                    </a:lnTo>
                    <a:lnTo>
                      <a:pt x="21759" y="118079"/>
                    </a:lnTo>
                    <a:lnTo>
                      <a:pt x="21900" y="117658"/>
                    </a:lnTo>
                    <a:lnTo>
                      <a:pt x="22069" y="116768"/>
                    </a:lnTo>
                    <a:lnTo>
                      <a:pt x="22126" y="116346"/>
                    </a:lnTo>
                    <a:lnTo>
                      <a:pt x="22154" y="116159"/>
                    </a:lnTo>
                    <a:lnTo>
                      <a:pt x="22154" y="115737"/>
                    </a:lnTo>
                    <a:lnTo>
                      <a:pt x="22210" y="115597"/>
                    </a:lnTo>
                    <a:lnTo>
                      <a:pt x="22210" y="115362"/>
                    </a:lnTo>
                    <a:lnTo>
                      <a:pt x="22154" y="115128"/>
                    </a:lnTo>
                    <a:lnTo>
                      <a:pt x="22154" y="114988"/>
                    </a:lnTo>
                    <a:lnTo>
                      <a:pt x="22126" y="114800"/>
                    </a:lnTo>
                    <a:lnTo>
                      <a:pt x="22126" y="114566"/>
                    </a:lnTo>
                    <a:lnTo>
                      <a:pt x="22069" y="114426"/>
                    </a:lnTo>
                    <a:lnTo>
                      <a:pt x="22013" y="114192"/>
                    </a:lnTo>
                    <a:lnTo>
                      <a:pt x="21928" y="114051"/>
                    </a:lnTo>
                    <a:lnTo>
                      <a:pt x="21900" y="113817"/>
                    </a:lnTo>
                    <a:lnTo>
                      <a:pt x="21815" y="113676"/>
                    </a:lnTo>
                    <a:lnTo>
                      <a:pt x="21702" y="113442"/>
                    </a:lnTo>
                    <a:lnTo>
                      <a:pt x="21589" y="113302"/>
                    </a:lnTo>
                    <a:lnTo>
                      <a:pt x="21448" y="113911"/>
                    </a:lnTo>
                    <a:lnTo>
                      <a:pt x="21279" y="114473"/>
                    </a:lnTo>
                    <a:lnTo>
                      <a:pt x="21138" y="115128"/>
                    </a:lnTo>
                    <a:lnTo>
                      <a:pt x="20968" y="115737"/>
                    </a:lnTo>
                    <a:lnTo>
                      <a:pt x="20827" y="116346"/>
                    </a:lnTo>
                    <a:lnTo>
                      <a:pt x="20686" y="117002"/>
                    </a:lnTo>
                    <a:lnTo>
                      <a:pt x="20517" y="117564"/>
                    </a:lnTo>
                    <a:lnTo>
                      <a:pt x="20376" y="118173"/>
                    </a:lnTo>
                    <a:lnTo>
                      <a:pt x="20291" y="118220"/>
                    </a:lnTo>
                    <a:lnTo>
                      <a:pt x="19981" y="118220"/>
                    </a:lnTo>
                    <a:lnTo>
                      <a:pt x="19952" y="118454"/>
                    </a:lnTo>
                    <a:lnTo>
                      <a:pt x="19896" y="118594"/>
                    </a:lnTo>
                    <a:lnTo>
                      <a:pt x="19811" y="119063"/>
                    </a:lnTo>
                    <a:lnTo>
                      <a:pt x="19049" y="119063"/>
                    </a:lnTo>
                    <a:lnTo>
                      <a:pt x="18795" y="118922"/>
                    </a:lnTo>
                    <a:lnTo>
                      <a:pt x="18344" y="118594"/>
                    </a:lnTo>
                    <a:lnTo>
                      <a:pt x="18344" y="118548"/>
                    </a:lnTo>
                    <a:lnTo>
                      <a:pt x="18400" y="118407"/>
                    </a:lnTo>
                    <a:lnTo>
                      <a:pt x="18428" y="118173"/>
                    </a:lnTo>
                    <a:lnTo>
                      <a:pt x="18485" y="118032"/>
                    </a:lnTo>
                    <a:lnTo>
                      <a:pt x="18654" y="117517"/>
                    </a:lnTo>
                    <a:lnTo>
                      <a:pt x="18880" y="117002"/>
                    </a:lnTo>
                    <a:lnTo>
                      <a:pt x="19106" y="116346"/>
                    </a:lnTo>
                    <a:lnTo>
                      <a:pt x="19416" y="115597"/>
                    </a:lnTo>
                    <a:lnTo>
                      <a:pt x="20037" y="113817"/>
                    </a:lnTo>
                    <a:lnTo>
                      <a:pt x="20122" y="113395"/>
                    </a:lnTo>
                    <a:lnTo>
                      <a:pt x="20291" y="112365"/>
                    </a:lnTo>
                    <a:lnTo>
                      <a:pt x="20376" y="111896"/>
                    </a:lnTo>
                    <a:lnTo>
                      <a:pt x="20460" y="111381"/>
                    </a:lnTo>
                    <a:lnTo>
                      <a:pt x="20573" y="110960"/>
                    </a:lnTo>
                    <a:lnTo>
                      <a:pt x="20658" y="110444"/>
                    </a:lnTo>
                    <a:lnTo>
                      <a:pt x="20743" y="109976"/>
                    </a:lnTo>
                    <a:lnTo>
                      <a:pt x="20517" y="109789"/>
                    </a:lnTo>
                    <a:lnTo>
                      <a:pt x="20263" y="109648"/>
                    </a:lnTo>
                    <a:lnTo>
                      <a:pt x="20037" y="109414"/>
                    </a:lnTo>
                    <a:lnTo>
                      <a:pt x="19755" y="109274"/>
                    </a:lnTo>
                    <a:lnTo>
                      <a:pt x="19727" y="109695"/>
                    </a:lnTo>
                    <a:lnTo>
                      <a:pt x="19642" y="110210"/>
                    </a:lnTo>
                    <a:lnTo>
                      <a:pt x="19501" y="110725"/>
                    </a:lnTo>
                    <a:lnTo>
                      <a:pt x="19416" y="111241"/>
                    </a:lnTo>
                    <a:lnTo>
                      <a:pt x="19275" y="111850"/>
                    </a:lnTo>
                    <a:lnTo>
                      <a:pt x="19134" y="112365"/>
                    </a:lnTo>
                    <a:lnTo>
                      <a:pt x="19021" y="112927"/>
                    </a:lnTo>
                    <a:lnTo>
                      <a:pt x="18824" y="113442"/>
                    </a:lnTo>
                    <a:lnTo>
                      <a:pt x="18739" y="113770"/>
                    </a:lnTo>
                    <a:lnTo>
                      <a:pt x="18654" y="113957"/>
                    </a:lnTo>
                    <a:lnTo>
                      <a:pt x="18570" y="114285"/>
                    </a:lnTo>
                    <a:lnTo>
                      <a:pt x="18428" y="114473"/>
                    </a:lnTo>
                    <a:lnTo>
                      <a:pt x="18259" y="114941"/>
                    </a:lnTo>
                    <a:lnTo>
                      <a:pt x="18118" y="115128"/>
                    </a:lnTo>
                    <a:lnTo>
                      <a:pt x="18033" y="115362"/>
                    </a:lnTo>
                    <a:lnTo>
                      <a:pt x="17892" y="115597"/>
                    </a:lnTo>
                    <a:lnTo>
                      <a:pt x="17779" y="115737"/>
                    </a:lnTo>
                    <a:lnTo>
                      <a:pt x="17666" y="115878"/>
                    </a:lnTo>
                    <a:lnTo>
                      <a:pt x="17271" y="116346"/>
                    </a:lnTo>
                    <a:lnTo>
                      <a:pt x="17102" y="116393"/>
                    </a:lnTo>
                    <a:lnTo>
                      <a:pt x="16961" y="116487"/>
                    </a:lnTo>
                    <a:lnTo>
                      <a:pt x="16961" y="116627"/>
                    </a:lnTo>
                    <a:lnTo>
                      <a:pt x="16933" y="116861"/>
                    </a:lnTo>
                    <a:lnTo>
                      <a:pt x="16933" y="117142"/>
                    </a:lnTo>
                    <a:lnTo>
                      <a:pt x="16707" y="116908"/>
                    </a:lnTo>
                    <a:lnTo>
                      <a:pt x="16538" y="116768"/>
                    </a:lnTo>
                    <a:lnTo>
                      <a:pt x="16312" y="116627"/>
                    </a:lnTo>
                    <a:lnTo>
                      <a:pt x="16142" y="116393"/>
                    </a:lnTo>
                    <a:lnTo>
                      <a:pt x="16142" y="116252"/>
                    </a:lnTo>
                    <a:lnTo>
                      <a:pt x="16086" y="116018"/>
                    </a:lnTo>
                    <a:lnTo>
                      <a:pt x="16086" y="115644"/>
                    </a:lnTo>
                    <a:lnTo>
                      <a:pt x="16340" y="115316"/>
                    </a:lnTo>
                    <a:lnTo>
                      <a:pt x="16566" y="114988"/>
                    </a:lnTo>
                    <a:lnTo>
                      <a:pt x="17187" y="113957"/>
                    </a:lnTo>
                    <a:lnTo>
                      <a:pt x="17356" y="113583"/>
                    </a:lnTo>
                    <a:lnTo>
                      <a:pt x="17412" y="113395"/>
                    </a:lnTo>
                    <a:lnTo>
                      <a:pt x="17497" y="113255"/>
                    </a:lnTo>
                    <a:lnTo>
                      <a:pt x="17582" y="113021"/>
                    </a:lnTo>
                    <a:lnTo>
                      <a:pt x="17638" y="112880"/>
                    </a:lnTo>
                    <a:lnTo>
                      <a:pt x="17666" y="112646"/>
                    </a:lnTo>
                    <a:lnTo>
                      <a:pt x="17723" y="112505"/>
                    </a:lnTo>
                    <a:lnTo>
                      <a:pt x="17808" y="112271"/>
                    </a:lnTo>
                    <a:lnTo>
                      <a:pt x="17892" y="111850"/>
                    </a:lnTo>
                    <a:lnTo>
                      <a:pt x="17892" y="111615"/>
                    </a:lnTo>
                    <a:lnTo>
                      <a:pt x="17977" y="111194"/>
                    </a:lnTo>
                    <a:lnTo>
                      <a:pt x="18033" y="110725"/>
                    </a:lnTo>
                    <a:lnTo>
                      <a:pt x="18090" y="110210"/>
                    </a:lnTo>
                    <a:lnTo>
                      <a:pt x="18090" y="109133"/>
                    </a:lnTo>
                    <a:lnTo>
                      <a:pt x="17892" y="108899"/>
                    </a:lnTo>
                    <a:lnTo>
                      <a:pt x="17638" y="108430"/>
                    </a:lnTo>
                    <a:lnTo>
                      <a:pt x="17469" y="108290"/>
                    </a:lnTo>
                    <a:lnTo>
                      <a:pt x="17328" y="108899"/>
                    </a:lnTo>
                    <a:lnTo>
                      <a:pt x="17187" y="109555"/>
                    </a:lnTo>
                    <a:lnTo>
                      <a:pt x="16848" y="110866"/>
                    </a:lnTo>
                    <a:lnTo>
                      <a:pt x="16735" y="111194"/>
                    </a:lnTo>
                    <a:lnTo>
                      <a:pt x="16650" y="111522"/>
                    </a:lnTo>
                    <a:lnTo>
                      <a:pt x="16396" y="112412"/>
                    </a:lnTo>
                    <a:lnTo>
                      <a:pt x="16255" y="112740"/>
                    </a:lnTo>
                    <a:lnTo>
                      <a:pt x="16171" y="112927"/>
                    </a:lnTo>
                    <a:lnTo>
                      <a:pt x="16030" y="113255"/>
                    </a:lnTo>
                    <a:lnTo>
                      <a:pt x="15917" y="113442"/>
                    </a:lnTo>
                    <a:lnTo>
                      <a:pt x="15832" y="113676"/>
                    </a:lnTo>
                    <a:lnTo>
                      <a:pt x="15550" y="113957"/>
                    </a:lnTo>
                    <a:lnTo>
                      <a:pt x="15409" y="114051"/>
                    </a:lnTo>
                    <a:lnTo>
                      <a:pt x="15239" y="114098"/>
                    </a:lnTo>
                    <a:lnTo>
                      <a:pt x="15098" y="114192"/>
                    </a:lnTo>
                    <a:lnTo>
                      <a:pt x="14788" y="114192"/>
                    </a:lnTo>
                    <a:lnTo>
                      <a:pt x="14675" y="114098"/>
                    </a:lnTo>
                    <a:lnTo>
                      <a:pt x="14308" y="113817"/>
                    </a:lnTo>
                    <a:lnTo>
                      <a:pt x="14139" y="113583"/>
                    </a:lnTo>
                    <a:lnTo>
                      <a:pt x="13913" y="113395"/>
                    </a:lnTo>
                    <a:lnTo>
                      <a:pt x="13518" y="112740"/>
                    </a:lnTo>
                    <a:lnTo>
                      <a:pt x="13772" y="112412"/>
                    </a:lnTo>
                    <a:lnTo>
                      <a:pt x="14082" y="112131"/>
                    </a:lnTo>
                    <a:lnTo>
                      <a:pt x="14619" y="111709"/>
                    </a:lnTo>
                    <a:lnTo>
                      <a:pt x="14619" y="111475"/>
                    </a:lnTo>
                    <a:lnTo>
                      <a:pt x="14590" y="111241"/>
                    </a:lnTo>
                    <a:lnTo>
                      <a:pt x="14590" y="111007"/>
                    </a:lnTo>
                    <a:lnTo>
                      <a:pt x="14534" y="110866"/>
                    </a:lnTo>
                    <a:lnTo>
                      <a:pt x="14308" y="110491"/>
                    </a:lnTo>
                    <a:lnTo>
                      <a:pt x="13659" y="110351"/>
                    </a:lnTo>
                    <a:lnTo>
                      <a:pt x="12982" y="110163"/>
                    </a:lnTo>
                    <a:lnTo>
                      <a:pt x="12304" y="109976"/>
                    </a:lnTo>
                    <a:lnTo>
                      <a:pt x="11655" y="109789"/>
                    </a:lnTo>
                    <a:lnTo>
                      <a:pt x="11034" y="109555"/>
                    </a:lnTo>
                    <a:lnTo>
                      <a:pt x="10413" y="109274"/>
                    </a:lnTo>
                    <a:lnTo>
                      <a:pt x="9821" y="109039"/>
                    </a:lnTo>
                    <a:lnTo>
                      <a:pt x="9256" y="108758"/>
                    </a:lnTo>
                    <a:lnTo>
                      <a:pt x="8692" y="108384"/>
                    </a:lnTo>
                    <a:lnTo>
                      <a:pt x="8156" y="108103"/>
                    </a:lnTo>
                    <a:lnTo>
                      <a:pt x="7648" y="107728"/>
                    </a:lnTo>
                    <a:lnTo>
                      <a:pt x="7140" y="107259"/>
                    </a:lnTo>
                    <a:lnTo>
                      <a:pt x="6632" y="106838"/>
                    </a:lnTo>
                    <a:lnTo>
                      <a:pt x="6208" y="106370"/>
                    </a:lnTo>
                    <a:lnTo>
                      <a:pt x="5757" y="105854"/>
                    </a:lnTo>
                    <a:lnTo>
                      <a:pt x="5362" y="105339"/>
                    </a:lnTo>
                    <a:lnTo>
                      <a:pt x="4967" y="104777"/>
                    </a:lnTo>
                    <a:lnTo>
                      <a:pt x="4261" y="103606"/>
                    </a:lnTo>
                    <a:lnTo>
                      <a:pt x="3894" y="102950"/>
                    </a:lnTo>
                    <a:lnTo>
                      <a:pt x="3640" y="102201"/>
                    </a:lnTo>
                    <a:lnTo>
                      <a:pt x="3330" y="101451"/>
                    </a:lnTo>
                    <a:lnTo>
                      <a:pt x="3104" y="100702"/>
                    </a:lnTo>
                    <a:lnTo>
                      <a:pt x="2878" y="99859"/>
                    </a:lnTo>
                    <a:lnTo>
                      <a:pt x="2652" y="99016"/>
                    </a:lnTo>
                    <a:lnTo>
                      <a:pt x="2483" y="98079"/>
                    </a:lnTo>
                    <a:lnTo>
                      <a:pt x="2342" y="97189"/>
                    </a:lnTo>
                    <a:lnTo>
                      <a:pt x="2173" y="95128"/>
                    </a:lnTo>
                    <a:lnTo>
                      <a:pt x="2116" y="94098"/>
                    </a:lnTo>
                    <a:lnTo>
                      <a:pt x="2088" y="92927"/>
                    </a:lnTo>
                    <a:lnTo>
                      <a:pt x="2088" y="91756"/>
                    </a:lnTo>
                    <a:lnTo>
                      <a:pt x="2285" y="91756"/>
                    </a:lnTo>
                    <a:lnTo>
                      <a:pt x="2398" y="91803"/>
                    </a:lnTo>
                    <a:lnTo>
                      <a:pt x="2511" y="91803"/>
                    </a:lnTo>
                    <a:lnTo>
                      <a:pt x="2652" y="91896"/>
                    </a:lnTo>
                    <a:lnTo>
                      <a:pt x="3273" y="92318"/>
                    </a:lnTo>
                    <a:lnTo>
                      <a:pt x="3809" y="92552"/>
                    </a:lnTo>
                    <a:lnTo>
                      <a:pt x="4035" y="92646"/>
                    </a:lnTo>
                    <a:lnTo>
                      <a:pt x="4684" y="92646"/>
                    </a:lnTo>
                    <a:lnTo>
                      <a:pt x="4825" y="92552"/>
                    </a:lnTo>
                    <a:lnTo>
                      <a:pt x="4967" y="92552"/>
                    </a:lnTo>
                    <a:lnTo>
                      <a:pt x="4967" y="91288"/>
                    </a:lnTo>
                    <a:lnTo>
                      <a:pt x="4148" y="90866"/>
                    </a:lnTo>
                    <a:lnTo>
                      <a:pt x="3951" y="90632"/>
                    </a:lnTo>
                    <a:lnTo>
                      <a:pt x="3725" y="90491"/>
                    </a:lnTo>
                    <a:lnTo>
                      <a:pt x="3273" y="90070"/>
                    </a:lnTo>
                    <a:lnTo>
                      <a:pt x="3104" y="89836"/>
                    </a:lnTo>
                    <a:lnTo>
                      <a:pt x="2878" y="89601"/>
                    </a:lnTo>
                    <a:lnTo>
                      <a:pt x="2709" y="89414"/>
                    </a:lnTo>
                    <a:lnTo>
                      <a:pt x="2568" y="89086"/>
                    </a:lnTo>
                    <a:lnTo>
                      <a:pt x="2398" y="88805"/>
                    </a:lnTo>
                    <a:lnTo>
                      <a:pt x="2257" y="88524"/>
                    </a:lnTo>
                    <a:lnTo>
                      <a:pt x="2088" y="88056"/>
                    </a:lnTo>
                    <a:lnTo>
                      <a:pt x="1947" y="87634"/>
                    </a:lnTo>
                    <a:lnTo>
                      <a:pt x="2201" y="87494"/>
                    </a:lnTo>
                    <a:lnTo>
                      <a:pt x="2483" y="87259"/>
                    </a:lnTo>
                    <a:lnTo>
                      <a:pt x="3019" y="86978"/>
                    </a:lnTo>
                    <a:lnTo>
                      <a:pt x="3273" y="86885"/>
                    </a:lnTo>
                    <a:lnTo>
                      <a:pt x="3527" y="86651"/>
                    </a:lnTo>
                    <a:lnTo>
                      <a:pt x="3809" y="86604"/>
                    </a:lnTo>
                    <a:lnTo>
                      <a:pt x="4063" y="86463"/>
                    </a:lnTo>
                    <a:lnTo>
                      <a:pt x="4063" y="85199"/>
                    </a:lnTo>
                    <a:lnTo>
                      <a:pt x="3979" y="85105"/>
                    </a:lnTo>
                    <a:lnTo>
                      <a:pt x="3838" y="85058"/>
                    </a:lnTo>
                    <a:lnTo>
                      <a:pt x="3668" y="84918"/>
                    </a:lnTo>
                    <a:lnTo>
                      <a:pt x="3358" y="84918"/>
                    </a:lnTo>
                    <a:lnTo>
                      <a:pt x="3273" y="84824"/>
                    </a:lnTo>
                    <a:lnTo>
                      <a:pt x="3104" y="84918"/>
                    </a:lnTo>
                    <a:lnTo>
                      <a:pt x="2878" y="84918"/>
                    </a:lnTo>
                    <a:lnTo>
                      <a:pt x="2709" y="84964"/>
                    </a:lnTo>
                    <a:lnTo>
                      <a:pt x="2511" y="85105"/>
                    </a:lnTo>
                    <a:lnTo>
                      <a:pt x="2173" y="85292"/>
                    </a:lnTo>
                    <a:lnTo>
                      <a:pt x="1806" y="85480"/>
                    </a:lnTo>
                    <a:lnTo>
                      <a:pt x="1636" y="85620"/>
                    </a:lnTo>
                    <a:lnTo>
                      <a:pt x="1100" y="85854"/>
                    </a:lnTo>
                    <a:lnTo>
                      <a:pt x="1044" y="85480"/>
                    </a:lnTo>
                    <a:lnTo>
                      <a:pt x="1015" y="85199"/>
                    </a:lnTo>
                    <a:lnTo>
                      <a:pt x="931" y="84824"/>
                    </a:lnTo>
                    <a:lnTo>
                      <a:pt x="846" y="84262"/>
                    </a:lnTo>
                    <a:lnTo>
                      <a:pt x="733" y="83934"/>
                    </a:lnTo>
                    <a:lnTo>
                      <a:pt x="705" y="83559"/>
                    </a:lnTo>
                    <a:lnTo>
                      <a:pt x="649" y="83278"/>
                    </a:lnTo>
                    <a:lnTo>
                      <a:pt x="874" y="83372"/>
                    </a:lnTo>
                    <a:lnTo>
                      <a:pt x="1495" y="83372"/>
                    </a:lnTo>
                    <a:lnTo>
                      <a:pt x="1806" y="83278"/>
                    </a:lnTo>
                    <a:lnTo>
                      <a:pt x="2257" y="83231"/>
                    </a:lnTo>
                    <a:lnTo>
                      <a:pt x="2822" y="83044"/>
                    </a:lnTo>
                    <a:lnTo>
                      <a:pt x="3584" y="82857"/>
                    </a:lnTo>
                    <a:lnTo>
                      <a:pt x="3668" y="82622"/>
                    </a:lnTo>
                    <a:lnTo>
                      <a:pt x="3725" y="82388"/>
                    </a:lnTo>
                    <a:lnTo>
                      <a:pt x="3725" y="82248"/>
                    </a:lnTo>
                    <a:lnTo>
                      <a:pt x="3753" y="82107"/>
                    </a:lnTo>
                    <a:lnTo>
                      <a:pt x="3753" y="81967"/>
                    </a:lnTo>
                    <a:lnTo>
                      <a:pt x="3725" y="81873"/>
                    </a:lnTo>
                    <a:lnTo>
                      <a:pt x="3725" y="81733"/>
                    </a:lnTo>
                    <a:lnTo>
                      <a:pt x="3668" y="81592"/>
                    </a:lnTo>
                    <a:lnTo>
                      <a:pt x="3217" y="81451"/>
                    </a:lnTo>
                    <a:lnTo>
                      <a:pt x="2963" y="81358"/>
                    </a:lnTo>
                    <a:lnTo>
                      <a:pt x="1890" y="81358"/>
                    </a:lnTo>
                    <a:lnTo>
                      <a:pt x="1015" y="81498"/>
                    </a:lnTo>
                    <a:lnTo>
                      <a:pt x="225" y="81498"/>
                    </a:lnTo>
                    <a:lnTo>
                      <a:pt x="225" y="81170"/>
                    </a:lnTo>
                    <a:lnTo>
                      <a:pt x="112" y="80421"/>
                    </a:lnTo>
                    <a:lnTo>
                      <a:pt x="112" y="80046"/>
                    </a:lnTo>
                    <a:lnTo>
                      <a:pt x="84" y="79672"/>
                    </a:lnTo>
                    <a:lnTo>
                      <a:pt x="84" y="79297"/>
                    </a:lnTo>
                    <a:lnTo>
                      <a:pt x="0" y="78594"/>
                    </a:lnTo>
                    <a:lnTo>
                      <a:pt x="536" y="78641"/>
                    </a:lnTo>
                    <a:lnTo>
                      <a:pt x="1636" y="78641"/>
                    </a:lnTo>
                    <a:lnTo>
                      <a:pt x="2173" y="78594"/>
                    </a:lnTo>
                    <a:lnTo>
                      <a:pt x="2737" y="78594"/>
                    </a:lnTo>
                    <a:lnTo>
                      <a:pt x="3019" y="78501"/>
                    </a:lnTo>
                    <a:lnTo>
                      <a:pt x="3330" y="78501"/>
                    </a:lnTo>
                    <a:lnTo>
                      <a:pt x="3584" y="78407"/>
                    </a:lnTo>
                    <a:lnTo>
                      <a:pt x="4205" y="78266"/>
                    </a:lnTo>
                    <a:lnTo>
                      <a:pt x="4515" y="78126"/>
                    </a:lnTo>
                    <a:lnTo>
                      <a:pt x="4459" y="77985"/>
                    </a:lnTo>
                    <a:lnTo>
                      <a:pt x="4459" y="77751"/>
                    </a:lnTo>
                    <a:lnTo>
                      <a:pt x="4374" y="77470"/>
                    </a:lnTo>
                    <a:lnTo>
                      <a:pt x="4205" y="77189"/>
                    </a:lnTo>
                    <a:lnTo>
                      <a:pt x="4063" y="76861"/>
                    </a:lnTo>
                    <a:lnTo>
                      <a:pt x="3894" y="76580"/>
                    </a:lnTo>
                    <a:lnTo>
                      <a:pt x="3330" y="76674"/>
                    </a:lnTo>
                    <a:lnTo>
                      <a:pt x="2822" y="76721"/>
                    </a:lnTo>
                    <a:lnTo>
                      <a:pt x="2342" y="76721"/>
                    </a:lnTo>
                    <a:lnTo>
                      <a:pt x="1890" y="76814"/>
                    </a:lnTo>
                    <a:lnTo>
                      <a:pt x="1467" y="76814"/>
                    </a:lnTo>
                    <a:lnTo>
                      <a:pt x="1241" y="76721"/>
                    </a:lnTo>
                    <a:lnTo>
                      <a:pt x="790" y="76721"/>
                    </a:lnTo>
                    <a:lnTo>
                      <a:pt x="112" y="76533"/>
                    </a:lnTo>
                    <a:lnTo>
                      <a:pt x="169" y="76299"/>
                    </a:lnTo>
                    <a:lnTo>
                      <a:pt x="169" y="75409"/>
                    </a:lnTo>
                    <a:lnTo>
                      <a:pt x="225" y="75128"/>
                    </a:lnTo>
                    <a:lnTo>
                      <a:pt x="225" y="74285"/>
                    </a:lnTo>
                    <a:lnTo>
                      <a:pt x="649" y="74473"/>
                    </a:lnTo>
                    <a:lnTo>
                      <a:pt x="1467" y="74754"/>
                    </a:lnTo>
                    <a:lnTo>
                      <a:pt x="2257" y="74894"/>
                    </a:lnTo>
                    <a:lnTo>
                      <a:pt x="2596" y="74988"/>
                    </a:lnTo>
                    <a:lnTo>
                      <a:pt x="3414" y="74988"/>
                    </a:lnTo>
                    <a:lnTo>
                      <a:pt x="3753" y="74894"/>
                    </a:lnTo>
                    <a:lnTo>
                      <a:pt x="4543" y="74754"/>
                    </a:lnTo>
                    <a:lnTo>
                      <a:pt x="5757" y="74285"/>
                    </a:lnTo>
                    <a:lnTo>
                      <a:pt x="6208" y="74098"/>
                    </a:lnTo>
                    <a:lnTo>
                      <a:pt x="6603" y="73957"/>
                    </a:lnTo>
                    <a:lnTo>
                      <a:pt x="6547" y="73489"/>
                    </a:lnTo>
                    <a:lnTo>
                      <a:pt x="6547" y="73067"/>
                    </a:lnTo>
                    <a:lnTo>
                      <a:pt x="6462" y="72318"/>
                    </a:lnTo>
                    <a:lnTo>
                      <a:pt x="5531" y="72318"/>
                    </a:lnTo>
                    <a:lnTo>
                      <a:pt x="5136" y="72412"/>
                    </a:lnTo>
                    <a:lnTo>
                      <a:pt x="4741" y="72552"/>
                    </a:lnTo>
                    <a:lnTo>
                      <a:pt x="4035" y="72693"/>
                    </a:lnTo>
                    <a:lnTo>
                      <a:pt x="3330" y="72927"/>
                    </a:lnTo>
                    <a:lnTo>
                      <a:pt x="3019" y="72927"/>
                    </a:lnTo>
                    <a:lnTo>
                      <a:pt x="2652" y="72974"/>
                    </a:lnTo>
                    <a:lnTo>
                      <a:pt x="2285" y="72974"/>
                    </a:lnTo>
                    <a:lnTo>
                      <a:pt x="2116" y="72927"/>
                    </a:lnTo>
                    <a:lnTo>
                      <a:pt x="1947" y="72927"/>
                    </a:lnTo>
                    <a:lnTo>
                      <a:pt x="1777" y="72833"/>
                    </a:lnTo>
                    <a:lnTo>
                      <a:pt x="1580" y="72833"/>
                    </a:lnTo>
                    <a:lnTo>
                      <a:pt x="1354" y="72740"/>
                    </a:lnTo>
                    <a:lnTo>
                      <a:pt x="1185" y="72599"/>
                    </a:lnTo>
                    <a:lnTo>
                      <a:pt x="959" y="72552"/>
                    </a:lnTo>
                    <a:lnTo>
                      <a:pt x="310" y="72084"/>
                    </a:lnTo>
                    <a:lnTo>
                      <a:pt x="620" y="70772"/>
                    </a:lnTo>
                    <a:lnTo>
                      <a:pt x="846" y="69742"/>
                    </a:lnTo>
                    <a:lnTo>
                      <a:pt x="1015" y="68992"/>
                    </a:lnTo>
                    <a:lnTo>
                      <a:pt x="1157" y="68477"/>
                    </a:lnTo>
                    <a:lnTo>
                      <a:pt x="1185" y="68290"/>
                    </a:lnTo>
                    <a:lnTo>
                      <a:pt x="1269" y="67962"/>
                    </a:lnTo>
                    <a:lnTo>
                      <a:pt x="1411" y="67775"/>
                    </a:lnTo>
                    <a:lnTo>
                      <a:pt x="1552" y="67587"/>
                    </a:lnTo>
                    <a:lnTo>
                      <a:pt x="1665" y="67681"/>
                    </a:lnTo>
                    <a:lnTo>
                      <a:pt x="1806" y="67822"/>
                    </a:lnTo>
                    <a:lnTo>
                      <a:pt x="1947" y="67915"/>
                    </a:lnTo>
                    <a:lnTo>
                      <a:pt x="2031" y="67915"/>
                    </a:lnTo>
                    <a:lnTo>
                      <a:pt x="2173" y="67962"/>
                    </a:lnTo>
                    <a:lnTo>
                      <a:pt x="2285" y="67962"/>
                    </a:lnTo>
                    <a:lnTo>
                      <a:pt x="2511" y="68056"/>
                    </a:lnTo>
                    <a:lnTo>
                      <a:pt x="2793" y="68056"/>
                    </a:lnTo>
                    <a:lnTo>
                      <a:pt x="2652" y="67025"/>
                    </a:lnTo>
                    <a:lnTo>
                      <a:pt x="2398" y="65105"/>
                    </a:lnTo>
                    <a:lnTo>
                      <a:pt x="2285" y="64309"/>
                    </a:lnTo>
                    <a:lnTo>
                      <a:pt x="2285" y="63840"/>
                    </a:lnTo>
                    <a:lnTo>
                      <a:pt x="2201" y="63138"/>
                    </a:lnTo>
                    <a:lnTo>
                      <a:pt x="2201" y="62763"/>
                    </a:lnTo>
                    <a:lnTo>
                      <a:pt x="2173" y="62388"/>
                    </a:lnTo>
                    <a:lnTo>
                      <a:pt x="2173" y="60936"/>
                    </a:lnTo>
                    <a:lnTo>
                      <a:pt x="2201" y="60608"/>
                    </a:lnTo>
                    <a:lnTo>
                      <a:pt x="2201" y="60234"/>
                    </a:lnTo>
                    <a:lnTo>
                      <a:pt x="2427" y="58407"/>
                    </a:lnTo>
                    <a:lnTo>
                      <a:pt x="2511" y="58032"/>
                    </a:lnTo>
                    <a:lnTo>
                      <a:pt x="2596" y="57611"/>
                    </a:lnTo>
                    <a:lnTo>
                      <a:pt x="2652" y="57236"/>
                    </a:lnTo>
                    <a:lnTo>
                      <a:pt x="2793" y="56814"/>
                    </a:lnTo>
                    <a:lnTo>
                      <a:pt x="2963" y="55925"/>
                    </a:lnTo>
                    <a:lnTo>
                      <a:pt x="3217" y="54941"/>
                    </a:lnTo>
                    <a:lnTo>
                      <a:pt x="3330" y="55316"/>
                    </a:lnTo>
                    <a:lnTo>
                      <a:pt x="3443" y="55971"/>
                    </a:lnTo>
                    <a:lnTo>
                      <a:pt x="3527" y="56346"/>
                    </a:lnTo>
                    <a:lnTo>
                      <a:pt x="3668" y="56861"/>
                    </a:lnTo>
                    <a:lnTo>
                      <a:pt x="3951" y="57751"/>
                    </a:lnTo>
                    <a:lnTo>
                      <a:pt x="4035" y="57985"/>
                    </a:lnTo>
                    <a:lnTo>
                      <a:pt x="4063" y="58173"/>
                    </a:lnTo>
                    <a:lnTo>
                      <a:pt x="4261" y="58641"/>
                    </a:lnTo>
                    <a:lnTo>
                      <a:pt x="4346" y="58782"/>
                    </a:lnTo>
                    <a:lnTo>
                      <a:pt x="4430" y="59016"/>
                    </a:lnTo>
                    <a:lnTo>
                      <a:pt x="4600" y="59297"/>
                    </a:lnTo>
                    <a:lnTo>
                      <a:pt x="4741" y="59391"/>
                    </a:lnTo>
                    <a:lnTo>
                      <a:pt x="4825" y="59531"/>
                    </a:lnTo>
                    <a:lnTo>
                      <a:pt x="4910" y="59578"/>
                    </a:lnTo>
                    <a:lnTo>
                      <a:pt x="5051" y="59578"/>
                    </a:lnTo>
                    <a:lnTo>
                      <a:pt x="5164" y="59672"/>
                    </a:lnTo>
                    <a:lnTo>
                      <a:pt x="5277" y="59578"/>
                    </a:lnTo>
                    <a:lnTo>
                      <a:pt x="5390" y="59578"/>
                    </a:lnTo>
                    <a:lnTo>
                      <a:pt x="5475" y="59531"/>
                    </a:lnTo>
                    <a:lnTo>
                      <a:pt x="5446" y="59016"/>
                    </a:lnTo>
                    <a:lnTo>
                      <a:pt x="5390" y="58407"/>
                    </a:lnTo>
                    <a:lnTo>
                      <a:pt x="5362" y="57892"/>
                    </a:lnTo>
                    <a:lnTo>
                      <a:pt x="5277" y="57377"/>
                    </a:lnTo>
                    <a:lnTo>
                      <a:pt x="4995" y="55316"/>
                    </a:lnTo>
                    <a:lnTo>
                      <a:pt x="4854" y="54426"/>
                    </a:lnTo>
                    <a:lnTo>
                      <a:pt x="4769" y="53723"/>
                    </a:lnTo>
                    <a:lnTo>
                      <a:pt x="4741" y="53395"/>
                    </a:lnTo>
                    <a:lnTo>
                      <a:pt x="4741" y="52833"/>
                    </a:lnTo>
                    <a:lnTo>
                      <a:pt x="4854" y="53021"/>
                    </a:lnTo>
                    <a:lnTo>
                      <a:pt x="4995" y="53208"/>
                    </a:lnTo>
                    <a:lnTo>
                      <a:pt x="5164" y="53395"/>
                    </a:lnTo>
                    <a:lnTo>
                      <a:pt x="5362" y="53536"/>
                    </a:lnTo>
                    <a:lnTo>
                      <a:pt x="5475" y="53723"/>
                    </a:lnTo>
                    <a:lnTo>
                      <a:pt x="5672" y="53770"/>
                    </a:lnTo>
                    <a:lnTo>
                      <a:pt x="5898" y="53911"/>
                    </a:lnTo>
                    <a:lnTo>
                      <a:pt x="6237" y="54051"/>
                    </a:lnTo>
                    <a:lnTo>
                      <a:pt x="6914" y="54285"/>
                    </a:lnTo>
                    <a:lnTo>
                      <a:pt x="7789" y="54285"/>
                    </a:lnTo>
                    <a:lnTo>
                      <a:pt x="7845" y="54051"/>
                    </a:lnTo>
                    <a:lnTo>
                      <a:pt x="7845" y="53723"/>
                    </a:lnTo>
                    <a:lnTo>
                      <a:pt x="7789" y="53536"/>
                    </a:lnTo>
                    <a:lnTo>
                      <a:pt x="7761" y="53489"/>
                    </a:lnTo>
                    <a:lnTo>
                      <a:pt x="7704" y="53348"/>
                    </a:lnTo>
                    <a:lnTo>
                      <a:pt x="7619" y="53208"/>
                    </a:lnTo>
                    <a:lnTo>
                      <a:pt x="7337" y="52974"/>
                    </a:lnTo>
                    <a:lnTo>
                      <a:pt x="6999" y="52833"/>
                    </a:lnTo>
                    <a:lnTo>
                      <a:pt x="6321" y="52599"/>
                    </a:lnTo>
                    <a:lnTo>
                      <a:pt x="6152" y="52599"/>
                    </a:lnTo>
                    <a:lnTo>
                      <a:pt x="5785" y="52505"/>
                    </a:lnTo>
                    <a:lnTo>
                      <a:pt x="5587" y="52459"/>
                    </a:lnTo>
                    <a:lnTo>
                      <a:pt x="5390" y="52177"/>
                    </a:lnTo>
                    <a:lnTo>
                      <a:pt x="4995" y="51288"/>
                    </a:lnTo>
                    <a:lnTo>
                      <a:pt x="4910" y="50913"/>
                    </a:lnTo>
                    <a:lnTo>
                      <a:pt x="4825" y="50632"/>
                    </a:lnTo>
                    <a:lnTo>
                      <a:pt x="4741" y="50257"/>
                    </a:lnTo>
                    <a:lnTo>
                      <a:pt x="4684" y="49882"/>
                    </a:lnTo>
                    <a:lnTo>
                      <a:pt x="4656" y="49601"/>
                    </a:lnTo>
                    <a:lnTo>
                      <a:pt x="4656" y="48711"/>
                    </a:lnTo>
                    <a:lnTo>
                      <a:pt x="4684" y="48571"/>
                    </a:lnTo>
                    <a:lnTo>
                      <a:pt x="4684" y="48384"/>
                    </a:lnTo>
                    <a:lnTo>
                      <a:pt x="4741" y="48243"/>
                    </a:lnTo>
                    <a:lnTo>
                      <a:pt x="4741" y="48103"/>
                    </a:lnTo>
                    <a:lnTo>
                      <a:pt x="4967" y="47353"/>
                    </a:lnTo>
                    <a:lnTo>
                      <a:pt x="5390" y="48056"/>
                    </a:lnTo>
                    <a:lnTo>
                      <a:pt x="5757" y="48477"/>
                    </a:lnTo>
                    <a:lnTo>
                      <a:pt x="6011" y="48852"/>
                    </a:lnTo>
                    <a:lnTo>
                      <a:pt x="6237" y="49133"/>
                    </a:lnTo>
                    <a:lnTo>
                      <a:pt x="6688" y="49601"/>
                    </a:lnTo>
                    <a:lnTo>
                      <a:pt x="6942" y="49789"/>
                    </a:lnTo>
                    <a:lnTo>
                      <a:pt x="7253" y="50117"/>
                    </a:lnTo>
                    <a:lnTo>
                      <a:pt x="7394" y="49882"/>
                    </a:lnTo>
                    <a:lnTo>
                      <a:pt x="7563" y="49648"/>
                    </a:lnTo>
                    <a:lnTo>
                      <a:pt x="7761" y="49508"/>
                    </a:lnTo>
                    <a:lnTo>
                      <a:pt x="7930" y="49274"/>
                    </a:lnTo>
                    <a:lnTo>
                      <a:pt x="7535" y="48618"/>
                    </a:lnTo>
                    <a:lnTo>
                      <a:pt x="7253" y="48384"/>
                    </a:lnTo>
                    <a:lnTo>
                      <a:pt x="7168" y="48384"/>
                    </a:lnTo>
                    <a:lnTo>
                      <a:pt x="6829" y="48243"/>
                    </a:lnTo>
                    <a:lnTo>
                      <a:pt x="6603" y="48243"/>
                    </a:lnTo>
                    <a:lnTo>
                      <a:pt x="6406" y="48196"/>
                    </a:lnTo>
                    <a:lnTo>
                      <a:pt x="5926" y="47306"/>
                    </a:lnTo>
                    <a:lnTo>
                      <a:pt x="5587" y="46557"/>
                    </a:lnTo>
                    <a:lnTo>
                      <a:pt x="5305" y="45995"/>
                    </a:lnTo>
                    <a:lnTo>
                      <a:pt x="5277" y="45901"/>
                    </a:lnTo>
                    <a:lnTo>
                      <a:pt x="5164" y="45620"/>
                    </a:lnTo>
                    <a:lnTo>
                      <a:pt x="5164" y="45480"/>
                    </a:lnTo>
                    <a:lnTo>
                      <a:pt x="5136" y="45386"/>
                    </a:lnTo>
                    <a:lnTo>
                      <a:pt x="5136" y="44496"/>
                    </a:lnTo>
                    <a:lnTo>
                      <a:pt x="5164" y="44355"/>
                    </a:lnTo>
                    <a:lnTo>
                      <a:pt x="5221" y="43981"/>
                    </a:lnTo>
                    <a:lnTo>
                      <a:pt x="5305" y="43606"/>
                    </a:lnTo>
                    <a:lnTo>
                      <a:pt x="5390" y="43185"/>
                    </a:lnTo>
                    <a:lnTo>
                      <a:pt x="5531" y="42669"/>
                    </a:lnTo>
                    <a:lnTo>
                      <a:pt x="5672" y="42950"/>
                    </a:lnTo>
                    <a:lnTo>
                      <a:pt x="5841" y="43231"/>
                    </a:lnTo>
                    <a:lnTo>
                      <a:pt x="5983" y="43559"/>
                    </a:lnTo>
                    <a:lnTo>
                      <a:pt x="6095" y="43747"/>
                    </a:lnTo>
                    <a:lnTo>
                      <a:pt x="6208" y="44074"/>
                    </a:lnTo>
                    <a:lnTo>
                      <a:pt x="6716" y="44964"/>
                    </a:lnTo>
                    <a:lnTo>
                      <a:pt x="6857" y="45105"/>
                    </a:lnTo>
                    <a:lnTo>
                      <a:pt x="6942" y="45245"/>
                    </a:lnTo>
                    <a:lnTo>
                      <a:pt x="7309" y="45526"/>
                    </a:lnTo>
                    <a:lnTo>
                      <a:pt x="7450" y="45526"/>
                    </a:lnTo>
                    <a:lnTo>
                      <a:pt x="7535" y="45620"/>
                    </a:lnTo>
                    <a:lnTo>
                      <a:pt x="7648" y="45667"/>
                    </a:lnTo>
                    <a:lnTo>
                      <a:pt x="7789" y="45667"/>
                    </a:lnTo>
                    <a:lnTo>
                      <a:pt x="7930" y="45761"/>
                    </a:lnTo>
                    <a:lnTo>
                      <a:pt x="8071" y="45761"/>
                    </a:lnTo>
                    <a:lnTo>
                      <a:pt x="8184" y="45807"/>
                    </a:lnTo>
                    <a:lnTo>
                      <a:pt x="8156" y="45480"/>
                    </a:lnTo>
                    <a:lnTo>
                      <a:pt x="8015" y="44590"/>
                    </a:lnTo>
                    <a:lnTo>
                      <a:pt x="7619" y="44355"/>
                    </a:lnTo>
                    <a:lnTo>
                      <a:pt x="7535" y="44262"/>
                    </a:lnTo>
                    <a:lnTo>
                      <a:pt x="7394" y="44121"/>
                    </a:lnTo>
                    <a:lnTo>
                      <a:pt x="7309" y="44074"/>
                    </a:lnTo>
                    <a:lnTo>
                      <a:pt x="7224" y="43934"/>
                    </a:lnTo>
                    <a:lnTo>
                      <a:pt x="7083" y="43747"/>
                    </a:lnTo>
                    <a:lnTo>
                      <a:pt x="6999" y="43606"/>
                    </a:lnTo>
                    <a:lnTo>
                      <a:pt x="6914" y="43419"/>
                    </a:lnTo>
                    <a:lnTo>
                      <a:pt x="6716" y="43091"/>
                    </a:lnTo>
                    <a:lnTo>
                      <a:pt x="6632" y="42903"/>
                    </a:lnTo>
                    <a:lnTo>
                      <a:pt x="6603" y="42716"/>
                    </a:lnTo>
                    <a:lnTo>
                      <a:pt x="6519" y="42529"/>
                    </a:lnTo>
                    <a:lnTo>
                      <a:pt x="6462" y="42388"/>
                    </a:lnTo>
                    <a:lnTo>
                      <a:pt x="6378" y="41920"/>
                    </a:lnTo>
                    <a:lnTo>
                      <a:pt x="6321" y="41779"/>
                    </a:lnTo>
                    <a:lnTo>
                      <a:pt x="6237" y="41358"/>
                    </a:lnTo>
                    <a:lnTo>
                      <a:pt x="6237" y="41124"/>
                    </a:lnTo>
                    <a:lnTo>
                      <a:pt x="6208" y="40889"/>
                    </a:lnTo>
                    <a:lnTo>
                      <a:pt x="6208" y="40327"/>
                    </a:lnTo>
                    <a:lnTo>
                      <a:pt x="6237" y="40140"/>
                    </a:lnTo>
                    <a:lnTo>
                      <a:pt x="6237" y="39953"/>
                    </a:lnTo>
                    <a:lnTo>
                      <a:pt x="6293" y="39812"/>
                    </a:lnTo>
                    <a:lnTo>
                      <a:pt x="6321" y="39578"/>
                    </a:lnTo>
                    <a:lnTo>
                      <a:pt x="6406" y="39297"/>
                    </a:lnTo>
                    <a:lnTo>
                      <a:pt x="6829" y="39297"/>
                    </a:lnTo>
                    <a:lnTo>
                      <a:pt x="7168" y="40140"/>
                    </a:lnTo>
                    <a:lnTo>
                      <a:pt x="7309" y="40374"/>
                    </a:lnTo>
                    <a:lnTo>
                      <a:pt x="7394" y="40608"/>
                    </a:lnTo>
                    <a:lnTo>
                      <a:pt x="7563" y="40843"/>
                    </a:lnTo>
                    <a:lnTo>
                      <a:pt x="7845" y="41264"/>
                    </a:lnTo>
                    <a:lnTo>
                      <a:pt x="8015" y="41498"/>
                    </a:lnTo>
                    <a:lnTo>
                      <a:pt x="8381" y="41779"/>
                    </a:lnTo>
                    <a:lnTo>
                      <a:pt x="8579" y="41920"/>
                    </a:lnTo>
                    <a:lnTo>
                      <a:pt x="8805" y="42014"/>
                    </a:lnTo>
                    <a:lnTo>
                      <a:pt x="8889" y="42060"/>
                    </a:lnTo>
                    <a:lnTo>
                      <a:pt x="9031" y="42154"/>
                    </a:lnTo>
                    <a:lnTo>
                      <a:pt x="9256" y="42154"/>
                    </a:lnTo>
                    <a:lnTo>
                      <a:pt x="9087" y="40983"/>
                    </a:lnTo>
                    <a:lnTo>
                      <a:pt x="8889" y="40843"/>
                    </a:lnTo>
                    <a:lnTo>
                      <a:pt x="8692" y="40608"/>
                    </a:lnTo>
                    <a:lnTo>
                      <a:pt x="8494" y="40374"/>
                    </a:lnTo>
                    <a:lnTo>
                      <a:pt x="8381" y="40140"/>
                    </a:lnTo>
                    <a:lnTo>
                      <a:pt x="8184" y="39953"/>
                    </a:lnTo>
                    <a:lnTo>
                      <a:pt x="7930" y="39484"/>
                    </a:lnTo>
                    <a:lnTo>
                      <a:pt x="7789" y="39203"/>
                    </a:lnTo>
                    <a:lnTo>
                      <a:pt x="7704" y="38922"/>
                    </a:lnTo>
                    <a:lnTo>
                      <a:pt x="7619" y="38688"/>
                    </a:lnTo>
                    <a:lnTo>
                      <a:pt x="7563" y="38548"/>
                    </a:lnTo>
                    <a:lnTo>
                      <a:pt x="7563" y="38407"/>
                    </a:lnTo>
                    <a:lnTo>
                      <a:pt x="7535" y="38266"/>
                    </a:lnTo>
                    <a:lnTo>
                      <a:pt x="7535" y="38126"/>
                    </a:lnTo>
                    <a:lnTo>
                      <a:pt x="7478" y="37939"/>
                    </a:lnTo>
                    <a:lnTo>
                      <a:pt x="7478" y="37658"/>
                    </a:lnTo>
                    <a:lnTo>
                      <a:pt x="7535" y="37517"/>
                    </a:lnTo>
                    <a:lnTo>
                      <a:pt x="7535" y="37377"/>
                    </a:lnTo>
                    <a:lnTo>
                      <a:pt x="7563" y="37283"/>
                    </a:lnTo>
                    <a:lnTo>
                      <a:pt x="7563" y="37142"/>
                    </a:lnTo>
                    <a:lnTo>
                      <a:pt x="7619" y="37002"/>
                    </a:lnTo>
                    <a:lnTo>
                      <a:pt x="7958" y="37611"/>
                    </a:lnTo>
                    <a:lnTo>
                      <a:pt x="8015" y="37751"/>
                    </a:lnTo>
                    <a:lnTo>
                      <a:pt x="8099" y="37798"/>
                    </a:lnTo>
                    <a:lnTo>
                      <a:pt x="8156" y="37939"/>
                    </a:lnTo>
                    <a:lnTo>
                      <a:pt x="8240" y="38032"/>
                    </a:lnTo>
                    <a:lnTo>
                      <a:pt x="8325" y="38173"/>
                    </a:lnTo>
                    <a:lnTo>
                      <a:pt x="8494" y="38313"/>
                    </a:lnTo>
                    <a:lnTo>
                      <a:pt x="8635" y="38313"/>
                    </a:lnTo>
                    <a:lnTo>
                      <a:pt x="8889" y="38454"/>
                    </a:lnTo>
                    <a:lnTo>
                      <a:pt x="9087" y="38548"/>
                    </a:lnTo>
                    <a:lnTo>
                      <a:pt x="9256" y="38548"/>
                    </a:lnTo>
                    <a:lnTo>
                      <a:pt x="9087" y="37798"/>
                    </a:lnTo>
                    <a:lnTo>
                      <a:pt x="9002" y="37517"/>
                    </a:lnTo>
                    <a:lnTo>
                      <a:pt x="8635" y="36065"/>
                    </a:lnTo>
                    <a:lnTo>
                      <a:pt x="8494" y="35690"/>
                    </a:lnTo>
                    <a:lnTo>
                      <a:pt x="8579" y="35456"/>
                    </a:lnTo>
                    <a:lnTo>
                      <a:pt x="8692" y="35175"/>
                    </a:lnTo>
                    <a:lnTo>
                      <a:pt x="8861" y="34707"/>
                    </a:lnTo>
                    <a:lnTo>
                      <a:pt x="8889" y="34566"/>
                    </a:lnTo>
                    <a:lnTo>
                      <a:pt x="9031" y="34426"/>
                    </a:lnTo>
                    <a:lnTo>
                      <a:pt x="9200" y="34145"/>
                    </a:lnTo>
                    <a:lnTo>
                      <a:pt x="9426" y="33817"/>
                    </a:lnTo>
                    <a:lnTo>
                      <a:pt x="9651" y="33629"/>
                    </a:lnTo>
                    <a:lnTo>
                      <a:pt x="9934" y="33395"/>
                    </a:lnTo>
                    <a:lnTo>
                      <a:pt x="10244" y="33021"/>
                    </a:lnTo>
                    <a:lnTo>
                      <a:pt x="10244" y="33676"/>
                    </a:lnTo>
                    <a:lnTo>
                      <a:pt x="10357" y="35456"/>
                    </a:lnTo>
                    <a:lnTo>
                      <a:pt x="10413" y="36112"/>
                    </a:lnTo>
                    <a:lnTo>
                      <a:pt x="10555" y="37892"/>
                    </a:lnTo>
                    <a:lnTo>
                      <a:pt x="10639" y="37939"/>
                    </a:lnTo>
                    <a:lnTo>
                      <a:pt x="10667" y="37939"/>
                    </a:lnTo>
                    <a:lnTo>
                      <a:pt x="10865" y="37798"/>
                    </a:lnTo>
                    <a:lnTo>
                      <a:pt x="10978" y="37611"/>
                    </a:lnTo>
                    <a:lnTo>
                      <a:pt x="11034" y="37423"/>
                    </a:lnTo>
                    <a:lnTo>
                      <a:pt x="11119" y="37283"/>
                    </a:lnTo>
                    <a:lnTo>
                      <a:pt x="11175" y="37096"/>
                    </a:lnTo>
                    <a:lnTo>
                      <a:pt x="11260" y="36861"/>
                    </a:lnTo>
                    <a:lnTo>
                      <a:pt x="11345" y="36393"/>
                    </a:lnTo>
                    <a:lnTo>
                      <a:pt x="11486" y="35878"/>
                    </a:lnTo>
                    <a:lnTo>
                      <a:pt x="11571" y="35316"/>
                    </a:lnTo>
                    <a:lnTo>
                      <a:pt x="11655" y="34800"/>
                    </a:lnTo>
                    <a:lnTo>
                      <a:pt x="11740" y="34192"/>
                    </a:lnTo>
                    <a:lnTo>
                      <a:pt x="11825" y="33676"/>
                    </a:lnTo>
                    <a:lnTo>
                      <a:pt x="11881" y="33161"/>
                    </a:lnTo>
                    <a:lnTo>
                      <a:pt x="11966" y="32365"/>
                    </a:lnTo>
                    <a:lnTo>
                      <a:pt x="12050" y="31850"/>
                    </a:lnTo>
                    <a:lnTo>
                      <a:pt x="12191" y="31241"/>
                    </a:lnTo>
                    <a:lnTo>
                      <a:pt x="12361" y="30819"/>
                    </a:lnTo>
                    <a:lnTo>
                      <a:pt x="12615" y="29929"/>
                    </a:lnTo>
                    <a:lnTo>
                      <a:pt x="12841" y="29274"/>
                    </a:lnTo>
                    <a:lnTo>
                      <a:pt x="13038" y="28758"/>
                    </a:lnTo>
                    <a:lnTo>
                      <a:pt x="13207" y="28337"/>
                    </a:lnTo>
                    <a:lnTo>
                      <a:pt x="13461" y="27728"/>
                    </a:lnTo>
                    <a:lnTo>
                      <a:pt x="13546" y="27447"/>
                    </a:lnTo>
                    <a:lnTo>
                      <a:pt x="14167" y="27447"/>
                    </a:lnTo>
                    <a:lnTo>
                      <a:pt x="14365" y="27868"/>
                    </a:lnTo>
                    <a:lnTo>
                      <a:pt x="14477" y="28337"/>
                    </a:lnTo>
                    <a:lnTo>
                      <a:pt x="14619" y="28665"/>
                    </a:lnTo>
                    <a:lnTo>
                      <a:pt x="14760" y="28992"/>
                    </a:lnTo>
                    <a:lnTo>
                      <a:pt x="14929" y="29367"/>
                    </a:lnTo>
                    <a:lnTo>
                      <a:pt x="15155" y="29789"/>
                    </a:lnTo>
                    <a:lnTo>
                      <a:pt x="15832" y="30913"/>
                    </a:lnTo>
                    <a:lnTo>
                      <a:pt x="15860" y="30913"/>
                    </a:lnTo>
                    <a:lnTo>
                      <a:pt x="16030" y="30725"/>
                    </a:lnTo>
                    <a:lnTo>
                      <a:pt x="16142" y="30725"/>
                    </a:lnTo>
                    <a:lnTo>
                      <a:pt x="15917" y="30163"/>
                    </a:lnTo>
                    <a:lnTo>
                      <a:pt x="15691" y="29648"/>
                    </a:lnTo>
                    <a:lnTo>
                      <a:pt x="15522" y="29133"/>
                    </a:lnTo>
                    <a:lnTo>
                      <a:pt x="15155" y="28243"/>
                    </a:lnTo>
                    <a:lnTo>
                      <a:pt x="15070" y="27822"/>
                    </a:lnTo>
                    <a:lnTo>
                      <a:pt x="14985" y="27587"/>
                    </a:lnTo>
                    <a:lnTo>
                      <a:pt x="14901" y="27119"/>
                    </a:lnTo>
                    <a:lnTo>
                      <a:pt x="14844" y="26978"/>
                    </a:lnTo>
                    <a:lnTo>
                      <a:pt x="14844" y="26791"/>
                    </a:lnTo>
                    <a:lnTo>
                      <a:pt x="14788" y="26557"/>
                    </a:lnTo>
                    <a:lnTo>
                      <a:pt x="14788" y="25948"/>
                    </a:lnTo>
                    <a:lnTo>
                      <a:pt x="14844" y="25761"/>
                    </a:lnTo>
                    <a:lnTo>
                      <a:pt x="14844" y="25573"/>
                    </a:lnTo>
                    <a:lnTo>
                      <a:pt x="14929" y="25152"/>
                    </a:lnTo>
                    <a:lnTo>
                      <a:pt x="15014" y="25011"/>
                    </a:lnTo>
                    <a:lnTo>
                      <a:pt x="15070" y="24777"/>
                    </a:lnTo>
                    <a:lnTo>
                      <a:pt x="15239" y="24355"/>
                    </a:lnTo>
                    <a:lnTo>
                      <a:pt x="15380" y="24121"/>
                    </a:lnTo>
                    <a:lnTo>
                      <a:pt x="15465" y="23887"/>
                    </a:lnTo>
                    <a:lnTo>
                      <a:pt x="15606" y="23700"/>
                    </a:lnTo>
                    <a:lnTo>
                      <a:pt x="15832" y="24215"/>
                    </a:lnTo>
                    <a:lnTo>
                      <a:pt x="16001" y="24730"/>
                    </a:lnTo>
                    <a:lnTo>
                      <a:pt x="16171" y="25292"/>
                    </a:lnTo>
                    <a:lnTo>
                      <a:pt x="16538" y="26323"/>
                    </a:lnTo>
                    <a:lnTo>
                      <a:pt x="16707" y="26932"/>
                    </a:lnTo>
                    <a:lnTo>
                      <a:pt x="16933" y="27447"/>
                    </a:lnTo>
                    <a:lnTo>
                      <a:pt x="17102" y="28009"/>
                    </a:lnTo>
                    <a:lnTo>
                      <a:pt x="17328" y="28009"/>
                    </a:lnTo>
                    <a:lnTo>
                      <a:pt x="17497" y="28103"/>
                    </a:lnTo>
                    <a:lnTo>
                      <a:pt x="17723" y="28103"/>
                    </a:lnTo>
                    <a:lnTo>
                      <a:pt x="17949" y="28149"/>
                    </a:lnTo>
                    <a:lnTo>
                      <a:pt x="17666" y="27494"/>
                    </a:lnTo>
                    <a:lnTo>
                      <a:pt x="17469" y="26838"/>
                    </a:lnTo>
                    <a:lnTo>
                      <a:pt x="17328" y="26557"/>
                    </a:lnTo>
                    <a:lnTo>
                      <a:pt x="17158" y="25948"/>
                    </a:lnTo>
                    <a:lnTo>
                      <a:pt x="17046" y="25761"/>
                    </a:lnTo>
                    <a:lnTo>
                      <a:pt x="16961" y="25433"/>
                    </a:lnTo>
                    <a:lnTo>
                      <a:pt x="16933" y="25152"/>
                    </a:lnTo>
                    <a:lnTo>
                      <a:pt x="16848" y="24918"/>
                    </a:lnTo>
                    <a:lnTo>
                      <a:pt x="16792" y="24637"/>
                    </a:lnTo>
                    <a:lnTo>
                      <a:pt x="16735" y="24402"/>
                    </a:lnTo>
                    <a:lnTo>
                      <a:pt x="16735" y="24215"/>
                    </a:lnTo>
                    <a:lnTo>
                      <a:pt x="16707" y="23887"/>
                    </a:lnTo>
                    <a:lnTo>
                      <a:pt x="16707" y="23466"/>
                    </a:lnTo>
                    <a:lnTo>
                      <a:pt x="16735" y="23231"/>
                    </a:lnTo>
                    <a:lnTo>
                      <a:pt x="16735" y="22997"/>
                    </a:lnTo>
                    <a:lnTo>
                      <a:pt x="16848" y="22576"/>
                    </a:lnTo>
                    <a:lnTo>
                      <a:pt x="16933" y="22341"/>
                    </a:lnTo>
                    <a:lnTo>
                      <a:pt x="16961" y="22154"/>
                    </a:lnTo>
                    <a:lnTo>
                      <a:pt x="17046" y="21967"/>
                    </a:lnTo>
                    <a:lnTo>
                      <a:pt x="17158" y="21779"/>
                    </a:lnTo>
                    <a:lnTo>
                      <a:pt x="17271" y="21545"/>
                    </a:lnTo>
                    <a:lnTo>
                      <a:pt x="17412" y="21405"/>
                    </a:lnTo>
                    <a:lnTo>
                      <a:pt x="17666" y="20936"/>
                    </a:lnTo>
                    <a:lnTo>
                      <a:pt x="17864" y="20796"/>
                    </a:lnTo>
                    <a:lnTo>
                      <a:pt x="18033" y="20608"/>
                    </a:lnTo>
                    <a:lnTo>
                      <a:pt x="18203" y="20421"/>
                    </a:lnTo>
                    <a:lnTo>
                      <a:pt x="18203" y="20655"/>
                    </a:lnTo>
                    <a:lnTo>
                      <a:pt x="18259" y="21030"/>
                    </a:lnTo>
                    <a:lnTo>
                      <a:pt x="18287" y="21451"/>
                    </a:lnTo>
                    <a:lnTo>
                      <a:pt x="18287" y="21920"/>
                    </a:lnTo>
                    <a:lnTo>
                      <a:pt x="18400" y="22482"/>
                    </a:lnTo>
                    <a:lnTo>
                      <a:pt x="18428" y="22997"/>
                    </a:lnTo>
                    <a:lnTo>
                      <a:pt x="18739" y="25058"/>
                    </a:lnTo>
                    <a:lnTo>
                      <a:pt x="18795" y="25292"/>
                    </a:lnTo>
                    <a:lnTo>
                      <a:pt x="18880" y="25573"/>
                    </a:lnTo>
                    <a:lnTo>
                      <a:pt x="18965" y="25807"/>
                    </a:lnTo>
                    <a:lnTo>
                      <a:pt x="19021" y="26042"/>
                    </a:lnTo>
                    <a:lnTo>
                      <a:pt x="19106" y="26182"/>
                    </a:lnTo>
                    <a:lnTo>
                      <a:pt x="19134" y="26416"/>
                    </a:lnTo>
                    <a:lnTo>
                      <a:pt x="19219" y="26557"/>
                    </a:lnTo>
                    <a:lnTo>
                      <a:pt x="19416" y="26697"/>
                    </a:lnTo>
                    <a:lnTo>
                      <a:pt x="19501" y="26838"/>
                    </a:lnTo>
                    <a:lnTo>
                      <a:pt x="19727" y="26838"/>
                    </a:lnTo>
                    <a:lnTo>
                      <a:pt x="19811" y="26791"/>
                    </a:lnTo>
                    <a:lnTo>
                      <a:pt x="19811" y="26042"/>
                    </a:lnTo>
                    <a:lnTo>
                      <a:pt x="19755" y="25807"/>
                    </a:lnTo>
                    <a:lnTo>
                      <a:pt x="19727" y="25245"/>
                    </a:lnTo>
                    <a:lnTo>
                      <a:pt x="19529" y="24028"/>
                    </a:lnTo>
                    <a:lnTo>
                      <a:pt x="19444" y="23372"/>
                    </a:lnTo>
                    <a:lnTo>
                      <a:pt x="19416" y="22810"/>
                    </a:lnTo>
                    <a:lnTo>
                      <a:pt x="19332" y="22201"/>
                    </a:lnTo>
                    <a:lnTo>
                      <a:pt x="19332" y="20749"/>
                    </a:lnTo>
                    <a:lnTo>
                      <a:pt x="19416" y="20281"/>
                    </a:lnTo>
                    <a:lnTo>
                      <a:pt x="19501" y="20093"/>
                    </a:lnTo>
                    <a:lnTo>
                      <a:pt x="19529" y="19859"/>
                    </a:lnTo>
                    <a:lnTo>
                      <a:pt x="19642" y="19625"/>
                    </a:lnTo>
                    <a:lnTo>
                      <a:pt x="20037" y="19203"/>
                    </a:lnTo>
                    <a:lnTo>
                      <a:pt x="20206" y="19110"/>
                    </a:lnTo>
                    <a:lnTo>
                      <a:pt x="20376" y="18969"/>
                    </a:lnTo>
                    <a:lnTo>
                      <a:pt x="20602" y="18875"/>
                    </a:lnTo>
                    <a:lnTo>
                      <a:pt x="20602" y="19718"/>
                    </a:lnTo>
                    <a:lnTo>
                      <a:pt x="20658" y="20093"/>
                    </a:lnTo>
                    <a:lnTo>
                      <a:pt x="20658" y="20421"/>
                    </a:lnTo>
                    <a:lnTo>
                      <a:pt x="20686" y="20889"/>
                    </a:lnTo>
                    <a:lnTo>
                      <a:pt x="20743" y="21264"/>
                    </a:lnTo>
                    <a:lnTo>
                      <a:pt x="20771" y="21686"/>
                    </a:lnTo>
                    <a:lnTo>
                      <a:pt x="20827" y="22060"/>
                    </a:lnTo>
                    <a:lnTo>
                      <a:pt x="20884" y="22295"/>
                    </a:lnTo>
                    <a:lnTo>
                      <a:pt x="20912" y="22435"/>
                    </a:lnTo>
                    <a:lnTo>
                      <a:pt x="20997" y="22857"/>
                    </a:lnTo>
                    <a:lnTo>
                      <a:pt x="21081" y="22997"/>
                    </a:lnTo>
                    <a:lnTo>
                      <a:pt x="21138" y="23185"/>
                    </a:lnTo>
                    <a:lnTo>
                      <a:pt x="21222" y="23372"/>
                    </a:lnTo>
                    <a:lnTo>
                      <a:pt x="21674" y="24121"/>
                    </a:lnTo>
                    <a:lnTo>
                      <a:pt x="21815" y="24262"/>
                    </a:lnTo>
                    <a:lnTo>
                      <a:pt x="21928" y="24355"/>
                    </a:lnTo>
                    <a:lnTo>
                      <a:pt x="22013" y="24496"/>
                    </a:lnTo>
                    <a:lnTo>
                      <a:pt x="22210" y="24543"/>
                    </a:lnTo>
                    <a:lnTo>
                      <a:pt x="22210" y="24215"/>
                    </a:lnTo>
                    <a:lnTo>
                      <a:pt x="22154" y="23747"/>
                    </a:lnTo>
                    <a:lnTo>
                      <a:pt x="22154" y="23325"/>
                    </a:lnTo>
                    <a:lnTo>
                      <a:pt x="22126" y="22950"/>
                    </a:lnTo>
                    <a:lnTo>
                      <a:pt x="21984" y="22154"/>
                    </a:lnTo>
                    <a:lnTo>
                      <a:pt x="21900" y="21311"/>
                    </a:lnTo>
                    <a:lnTo>
                      <a:pt x="21843" y="20889"/>
                    </a:lnTo>
                    <a:lnTo>
                      <a:pt x="21815" y="20515"/>
                    </a:lnTo>
                    <a:lnTo>
                      <a:pt x="21815" y="19250"/>
                    </a:lnTo>
                    <a:lnTo>
                      <a:pt x="21843" y="19063"/>
                    </a:lnTo>
                    <a:lnTo>
                      <a:pt x="21843" y="18829"/>
                    </a:lnTo>
                    <a:lnTo>
                      <a:pt x="21900" y="18688"/>
                    </a:lnTo>
                    <a:lnTo>
                      <a:pt x="22013" y="18032"/>
                    </a:lnTo>
                    <a:lnTo>
                      <a:pt x="22549" y="17845"/>
                    </a:lnTo>
                    <a:lnTo>
                      <a:pt x="22944" y="17704"/>
                    </a:lnTo>
                    <a:lnTo>
                      <a:pt x="23254" y="17704"/>
                    </a:lnTo>
                    <a:lnTo>
                      <a:pt x="23480" y="17658"/>
                    </a:lnTo>
                    <a:lnTo>
                      <a:pt x="23762" y="17658"/>
                    </a:lnTo>
                    <a:lnTo>
                      <a:pt x="23932" y="17798"/>
                    </a:lnTo>
                    <a:lnTo>
                      <a:pt x="23988" y="18220"/>
                    </a:lnTo>
                    <a:lnTo>
                      <a:pt x="24016" y="18594"/>
                    </a:lnTo>
                    <a:lnTo>
                      <a:pt x="24016" y="18875"/>
                    </a:lnTo>
                    <a:lnTo>
                      <a:pt x="24073" y="19250"/>
                    </a:lnTo>
                    <a:lnTo>
                      <a:pt x="24158" y="19578"/>
                    </a:lnTo>
                    <a:lnTo>
                      <a:pt x="24186" y="19859"/>
                    </a:lnTo>
                    <a:lnTo>
                      <a:pt x="24242" y="20093"/>
                    </a:lnTo>
                    <a:lnTo>
                      <a:pt x="24412" y="20655"/>
                    </a:lnTo>
                    <a:lnTo>
                      <a:pt x="24496" y="20889"/>
                    </a:lnTo>
                    <a:lnTo>
                      <a:pt x="24637" y="21170"/>
                    </a:lnTo>
                    <a:lnTo>
                      <a:pt x="24778" y="21545"/>
                    </a:lnTo>
                    <a:lnTo>
                      <a:pt x="25032" y="22201"/>
                    </a:lnTo>
                    <a:lnTo>
                      <a:pt x="25428" y="22997"/>
                    </a:lnTo>
                    <a:lnTo>
                      <a:pt x="25540" y="22810"/>
                    </a:lnTo>
                    <a:lnTo>
                      <a:pt x="25569" y="22669"/>
                    </a:lnTo>
                    <a:lnTo>
                      <a:pt x="25738" y="22341"/>
                    </a:lnTo>
                    <a:lnTo>
                      <a:pt x="25625" y="21967"/>
                    </a:lnTo>
                    <a:lnTo>
                      <a:pt x="25540" y="21686"/>
                    </a:lnTo>
                    <a:lnTo>
                      <a:pt x="25428" y="21311"/>
                    </a:lnTo>
                    <a:lnTo>
                      <a:pt x="25399" y="21030"/>
                    </a:lnTo>
                    <a:lnTo>
                      <a:pt x="25315" y="20655"/>
                    </a:lnTo>
                    <a:lnTo>
                      <a:pt x="25174" y="19765"/>
                    </a:lnTo>
                    <a:lnTo>
                      <a:pt x="25117" y="19391"/>
                    </a:lnTo>
                    <a:lnTo>
                      <a:pt x="25089" y="19203"/>
                    </a:lnTo>
                    <a:lnTo>
                      <a:pt x="25089" y="18032"/>
                    </a:lnTo>
                    <a:lnTo>
                      <a:pt x="25117" y="17704"/>
                    </a:lnTo>
                    <a:lnTo>
                      <a:pt x="25174" y="17517"/>
                    </a:lnTo>
                    <a:lnTo>
                      <a:pt x="26669" y="17517"/>
                    </a:lnTo>
                    <a:lnTo>
                      <a:pt x="26641" y="18079"/>
                    </a:lnTo>
                    <a:lnTo>
                      <a:pt x="26641" y="18688"/>
                    </a:lnTo>
                    <a:lnTo>
                      <a:pt x="26585" y="18875"/>
                    </a:lnTo>
                    <a:lnTo>
                      <a:pt x="26585" y="19391"/>
                    </a:lnTo>
                    <a:lnTo>
                      <a:pt x="26641" y="19625"/>
                    </a:lnTo>
                    <a:lnTo>
                      <a:pt x="26641" y="20140"/>
                    </a:lnTo>
                    <a:lnTo>
                      <a:pt x="26669" y="20421"/>
                    </a:lnTo>
                    <a:lnTo>
                      <a:pt x="26726" y="20655"/>
                    </a:lnTo>
                    <a:lnTo>
                      <a:pt x="26782" y="21030"/>
                    </a:lnTo>
                    <a:lnTo>
                      <a:pt x="26867" y="21311"/>
                    </a:lnTo>
                    <a:lnTo>
                      <a:pt x="26952" y="21686"/>
                    </a:lnTo>
                    <a:lnTo>
                      <a:pt x="27036" y="22154"/>
                    </a:lnTo>
                    <a:lnTo>
                      <a:pt x="27206" y="22201"/>
                    </a:lnTo>
                    <a:lnTo>
                      <a:pt x="27431" y="22341"/>
                    </a:lnTo>
                    <a:lnTo>
                      <a:pt x="27601" y="22482"/>
                    </a:lnTo>
                    <a:lnTo>
                      <a:pt x="27826" y="22669"/>
                    </a:lnTo>
                    <a:lnTo>
                      <a:pt x="27883" y="22482"/>
                    </a:lnTo>
                    <a:lnTo>
                      <a:pt x="27968" y="22435"/>
                    </a:lnTo>
                    <a:lnTo>
                      <a:pt x="28024" y="22341"/>
                    </a:lnTo>
                    <a:lnTo>
                      <a:pt x="28109" y="22295"/>
                    </a:lnTo>
                    <a:lnTo>
                      <a:pt x="28024" y="21920"/>
                    </a:lnTo>
                    <a:lnTo>
                      <a:pt x="27883" y="21030"/>
                    </a:lnTo>
                    <a:lnTo>
                      <a:pt x="27883" y="20374"/>
                    </a:lnTo>
                    <a:lnTo>
                      <a:pt x="27826" y="20093"/>
                    </a:lnTo>
                    <a:lnTo>
                      <a:pt x="27826" y="19765"/>
                    </a:lnTo>
                    <a:lnTo>
                      <a:pt x="27911" y="18594"/>
                    </a:lnTo>
                    <a:lnTo>
                      <a:pt x="27911" y="18032"/>
                    </a:lnTo>
                    <a:lnTo>
                      <a:pt x="27968" y="17517"/>
                    </a:lnTo>
                    <a:lnTo>
                      <a:pt x="28109" y="17517"/>
                    </a:lnTo>
                    <a:lnTo>
                      <a:pt x="28222" y="17564"/>
                    </a:lnTo>
                    <a:lnTo>
                      <a:pt x="28363" y="17564"/>
                    </a:lnTo>
                    <a:lnTo>
                      <a:pt x="28504" y="17658"/>
                    </a:lnTo>
                    <a:lnTo>
                      <a:pt x="28532" y="18173"/>
                    </a:lnTo>
                    <a:lnTo>
                      <a:pt x="28645" y="18594"/>
                    </a:lnTo>
                    <a:lnTo>
                      <a:pt x="28673" y="19110"/>
                    </a:lnTo>
                    <a:lnTo>
                      <a:pt x="28758" y="19578"/>
                    </a:lnTo>
                    <a:lnTo>
                      <a:pt x="29125" y="19578"/>
                    </a:lnTo>
                    <a:lnTo>
                      <a:pt x="29294" y="18829"/>
                    </a:lnTo>
                    <a:lnTo>
                      <a:pt x="29379" y="18548"/>
                    </a:lnTo>
                    <a:lnTo>
                      <a:pt x="29463" y="18173"/>
                    </a:lnTo>
                    <a:lnTo>
                      <a:pt x="29774" y="18313"/>
                    </a:lnTo>
                    <a:lnTo>
                      <a:pt x="30084" y="18360"/>
                    </a:lnTo>
                    <a:lnTo>
                      <a:pt x="30395" y="18548"/>
                    </a:lnTo>
                    <a:lnTo>
                      <a:pt x="30677" y="18594"/>
                    </a:lnTo>
                    <a:lnTo>
                      <a:pt x="30987" y="18688"/>
                    </a:lnTo>
                    <a:lnTo>
                      <a:pt x="31241" y="18735"/>
                    </a:lnTo>
                    <a:lnTo>
                      <a:pt x="31552" y="18829"/>
                    </a:lnTo>
                    <a:lnTo>
                      <a:pt x="31862" y="18829"/>
                    </a:lnTo>
                    <a:lnTo>
                      <a:pt x="32144" y="18875"/>
                    </a:lnTo>
                    <a:lnTo>
                      <a:pt x="32455" y="18969"/>
                    </a:lnTo>
                    <a:lnTo>
                      <a:pt x="33076" y="18969"/>
                    </a:lnTo>
                    <a:lnTo>
                      <a:pt x="33781" y="19063"/>
                    </a:lnTo>
                    <a:lnTo>
                      <a:pt x="34487" y="19063"/>
                    </a:lnTo>
                    <a:lnTo>
                      <a:pt x="34487" y="18829"/>
                    </a:lnTo>
                    <a:lnTo>
                      <a:pt x="34571" y="18548"/>
                    </a:lnTo>
                    <a:lnTo>
                      <a:pt x="34628" y="18313"/>
                    </a:lnTo>
                    <a:lnTo>
                      <a:pt x="34430" y="18032"/>
                    </a:lnTo>
                    <a:lnTo>
                      <a:pt x="34317" y="17845"/>
                    </a:lnTo>
                    <a:lnTo>
                      <a:pt x="34205" y="17704"/>
                    </a:lnTo>
                    <a:lnTo>
                      <a:pt x="33809" y="17283"/>
                    </a:lnTo>
                    <a:lnTo>
                      <a:pt x="33697" y="17189"/>
                    </a:lnTo>
                    <a:lnTo>
                      <a:pt x="33555" y="17049"/>
                    </a:lnTo>
                    <a:lnTo>
                      <a:pt x="33414" y="17002"/>
                    </a:lnTo>
                    <a:lnTo>
                      <a:pt x="33245" y="16908"/>
                    </a:lnTo>
                    <a:lnTo>
                      <a:pt x="33104" y="16768"/>
                    </a:lnTo>
                    <a:lnTo>
                      <a:pt x="32793" y="16627"/>
                    </a:lnTo>
                    <a:lnTo>
                      <a:pt x="32455" y="16487"/>
                    </a:lnTo>
                    <a:lnTo>
                      <a:pt x="31834" y="16299"/>
                    </a:lnTo>
                    <a:lnTo>
                      <a:pt x="31467" y="16252"/>
                    </a:lnTo>
                    <a:lnTo>
                      <a:pt x="31157" y="16159"/>
                    </a:lnTo>
                    <a:lnTo>
                      <a:pt x="30620" y="16112"/>
                    </a:lnTo>
                    <a:lnTo>
                      <a:pt x="30141" y="16018"/>
                    </a:lnTo>
                    <a:lnTo>
                      <a:pt x="30536" y="14473"/>
                    </a:lnTo>
                    <a:lnTo>
                      <a:pt x="30677" y="14051"/>
                    </a:lnTo>
                    <a:lnTo>
                      <a:pt x="31382" y="12271"/>
                    </a:lnTo>
                    <a:lnTo>
                      <a:pt x="32257" y="10819"/>
                    </a:lnTo>
                    <a:lnTo>
                      <a:pt x="32483" y="10491"/>
                    </a:lnTo>
                    <a:lnTo>
                      <a:pt x="32765" y="10163"/>
                    </a:lnTo>
                    <a:lnTo>
                      <a:pt x="32963" y="9836"/>
                    </a:lnTo>
                    <a:lnTo>
                      <a:pt x="33781" y="8946"/>
                    </a:lnTo>
                    <a:lnTo>
                      <a:pt x="34092" y="8665"/>
                    </a:lnTo>
                    <a:lnTo>
                      <a:pt x="34346" y="8430"/>
                    </a:lnTo>
                    <a:lnTo>
                      <a:pt x="34628" y="8149"/>
                    </a:lnTo>
                    <a:lnTo>
                      <a:pt x="34938" y="7915"/>
                    </a:lnTo>
                    <a:lnTo>
                      <a:pt x="35192" y="7634"/>
                    </a:lnTo>
                    <a:lnTo>
                      <a:pt x="36124" y="6978"/>
                    </a:lnTo>
                    <a:lnTo>
                      <a:pt x="36688" y="6557"/>
                    </a:lnTo>
                    <a:lnTo>
                      <a:pt x="37309" y="6182"/>
                    </a:lnTo>
                    <a:lnTo>
                      <a:pt x="37930" y="5714"/>
                    </a:lnTo>
                    <a:lnTo>
                      <a:pt x="38353" y="5667"/>
                    </a:lnTo>
                    <a:lnTo>
                      <a:pt x="38748" y="5526"/>
                    </a:lnTo>
                    <a:lnTo>
                      <a:pt x="39143" y="5433"/>
                    </a:lnTo>
                    <a:lnTo>
                      <a:pt x="39595" y="5433"/>
                    </a:lnTo>
                    <a:lnTo>
                      <a:pt x="39990" y="5339"/>
                    </a:lnTo>
                    <a:lnTo>
                      <a:pt x="40385" y="5339"/>
                    </a:lnTo>
                    <a:lnTo>
                      <a:pt x="40780" y="5433"/>
                    </a:lnTo>
                    <a:lnTo>
                      <a:pt x="41232" y="5433"/>
                    </a:lnTo>
                    <a:lnTo>
                      <a:pt x="41627" y="5526"/>
                    </a:lnTo>
                    <a:lnTo>
                      <a:pt x="42050" y="5573"/>
                    </a:lnTo>
                    <a:lnTo>
                      <a:pt x="42474" y="5714"/>
                    </a:lnTo>
                    <a:lnTo>
                      <a:pt x="42897" y="5807"/>
                    </a:lnTo>
                    <a:lnTo>
                      <a:pt x="43800" y="6088"/>
                    </a:lnTo>
                    <a:lnTo>
                      <a:pt x="44280" y="6229"/>
                    </a:lnTo>
                    <a:lnTo>
                      <a:pt x="44731" y="6463"/>
                    </a:lnTo>
                    <a:lnTo>
                      <a:pt x="44816" y="6323"/>
                    </a:lnTo>
                    <a:lnTo>
                      <a:pt x="44844" y="6182"/>
                    </a:lnTo>
                    <a:lnTo>
                      <a:pt x="44901" y="5948"/>
                    </a:lnTo>
                    <a:lnTo>
                      <a:pt x="44985" y="5807"/>
                    </a:lnTo>
                    <a:lnTo>
                      <a:pt x="44816" y="5526"/>
                    </a:lnTo>
                    <a:lnTo>
                      <a:pt x="44647" y="5058"/>
                    </a:lnTo>
                    <a:lnTo>
                      <a:pt x="44506" y="4637"/>
                    </a:lnTo>
                    <a:lnTo>
                      <a:pt x="44506" y="4402"/>
                    </a:lnTo>
                    <a:lnTo>
                      <a:pt x="44449" y="4168"/>
                    </a:lnTo>
                    <a:lnTo>
                      <a:pt x="45126" y="3981"/>
                    </a:lnTo>
                    <a:lnTo>
                      <a:pt x="46538" y="3653"/>
                    </a:lnTo>
                    <a:lnTo>
                      <a:pt x="47215" y="3466"/>
                    </a:lnTo>
                    <a:lnTo>
                      <a:pt x="47864" y="3278"/>
                    </a:lnTo>
                    <a:lnTo>
                      <a:pt x="48570" y="3231"/>
                    </a:lnTo>
                    <a:lnTo>
                      <a:pt x="48880" y="3138"/>
                    </a:lnTo>
                    <a:lnTo>
                      <a:pt x="49247" y="3091"/>
                    </a:lnTo>
                    <a:lnTo>
                      <a:pt x="49614" y="3091"/>
                    </a:lnTo>
                    <a:lnTo>
                      <a:pt x="49952" y="2997"/>
                    </a:lnTo>
                    <a:lnTo>
                      <a:pt x="50968" y="2997"/>
                    </a:lnTo>
                    <a:lnTo>
                      <a:pt x="51279" y="3091"/>
                    </a:lnTo>
                    <a:lnTo>
                      <a:pt x="51646" y="3091"/>
                    </a:lnTo>
                    <a:lnTo>
                      <a:pt x="52351" y="3231"/>
                    </a:lnTo>
                    <a:lnTo>
                      <a:pt x="52662" y="3278"/>
                    </a:lnTo>
                    <a:lnTo>
                      <a:pt x="53029" y="3372"/>
                    </a:lnTo>
                    <a:lnTo>
                      <a:pt x="54440" y="3981"/>
                    </a:lnTo>
                    <a:lnTo>
                      <a:pt x="55145" y="4402"/>
                    </a:lnTo>
                    <a:lnTo>
                      <a:pt x="55484" y="4683"/>
                    </a:lnTo>
                    <a:lnTo>
                      <a:pt x="55794" y="4637"/>
                    </a:lnTo>
                    <a:lnTo>
                      <a:pt x="56782" y="4637"/>
                    </a:lnTo>
                    <a:lnTo>
                      <a:pt x="56839" y="4496"/>
                    </a:lnTo>
                    <a:lnTo>
                      <a:pt x="56839" y="4309"/>
                    </a:lnTo>
                    <a:lnTo>
                      <a:pt x="56867" y="4262"/>
                    </a:lnTo>
                    <a:lnTo>
                      <a:pt x="56867" y="3747"/>
                    </a:lnTo>
                    <a:lnTo>
                      <a:pt x="56839" y="3466"/>
                    </a:lnTo>
                    <a:lnTo>
                      <a:pt x="56839" y="3091"/>
                    </a:lnTo>
                    <a:lnTo>
                      <a:pt x="57488" y="2622"/>
                    </a:lnTo>
                    <a:lnTo>
                      <a:pt x="58165" y="2248"/>
                    </a:lnTo>
                    <a:lnTo>
                      <a:pt x="58786" y="1967"/>
                    </a:lnTo>
                    <a:lnTo>
                      <a:pt x="59435" y="1592"/>
                    </a:lnTo>
                    <a:lnTo>
                      <a:pt x="60056" y="1311"/>
                    </a:lnTo>
                    <a:lnTo>
                      <a:pt x="60649" y="1077"/>
                    </a:lnTo>
                    <a:lnTo>
                      <a:pt x="61269" y="796"/>
                    </a:lnTo>
                    <a:lnTo>
                      <a:pt x="61834" y="655"/>
                    </a:lnTo>
                    <a:lnTo>
                      <a:pt x="62427" y="421"/>
                    </a:lnTo>
                    <a:lnTo>
                      <a:pt x="62935" y="281"/>
                    </a:lnTo>
                    <a:lnTo>
                      <a:pt x="63527" y="187"/>
                    </a:lnTo>
                    <a:lnTo>
                      <a:pt x="64063" y="46"/>
                    </a:lnTo>
                    <a:lnTo>
                      <a:pt x="64628" y="0"/>
                    </a:lnTo>
                    <a:lnTo>
                      <a:pt x="66237" y="0"/>
                    </a:lnTo>
                    <a:lnTo>
                      <a:pt x="67281" y="140"/>
                    </a:lnTo>
                    <a:lnTo>
                      <a:pt x="68889" y="562"/>
                    </a:lnTo>
                    <a:lnTo>
                      <a:pt x="69426" y="796"/>
                    </a:lnTo>
                    <a:lnTo>
                      <a:pt x="69990" y="1030"/>
                    </a:lnTo>
                    <a:lnTo>
                      <a:pt x="70526" y="1311"/>
                    </a:lnTo>
                    <a:lnTo>
                      <a:pt x="71091" y="1592"/>
                    </a:lnTo>
                    <a:lnTo>
                      <a:pt x="72248" y="2341"/>
                    </a:lnTo>
                    <a:lnTo>
                      <a:pt x="72869" y="2716"/>
                    </a:lnTo>
                    <a:lnTo>
                      <a:pt x="73490" y="3138"/>
                    </a:lnTo>
                    <a:lnTo>
                      <a:pt x="74731" y="4168"/>
                    </a:lnTo>
                    <a:lnTo>
                      <a:pt x="75409" y="4683"/>
                    </a:lnTo>
                    <a:lnTo>
                      <a:pt x="75493" y="4637"/>
                    </a:lnTo>
                    <a:lnTo>
                      <a:pt x="75634" y="4543"/>
                    </a:lnTo>
                    <a:lnTo>
                      <a:pt x="75719" y="4496"/>
                    </a:lnTo>
                    <a:lnTo>
                      <a:pt x="75860" y="4402"/>
                    </a:lnTo>
                    <a:lnTo>
                      <a:pt x="75860" y="4121"/>
                    </a:lnTo>
                    <a:lnTo>
                      <a:pt x="75888" y="3793"/>
                    </a:lnTo>
                    <a:lnTo>
                      <a:pt x="75945" y="3606"/>
                    </a:lnTo>
                    <a:lnTo>
                      <a:pt x="75973" y="3278"/>
                    </a:lnTo>
                    <a:lnTo>
                      <a:pt x="76255" y="3138"/>
                    </a:lnTo>
                    <a:lnTo>
                      <a:pt x="76509" y="3091"/>
                    </a:lnTo>
                    <a:lnTo>
                      <a:pt x="77441" y="2857"/>
                    </a:lnTo>
                    <a:lnTo>
                      <a:pt x="77808" y="2763"/>
                    </a:lnTo>
                    <a:lnTo>
                      <a:pt x="78146" y="2763"/>
                    </a:lnTo>
                    <a:lnTo>
                      <a:pt x="78513" y="2716"/>
                    </a:lnTo>
                    <a:lnTo>
                      <a:pt x="79219" y="2716"/>
                    </a:lnTo>
                    <a:lnTo>
                      <a:pt x="79614" y="2763"/>
                    </a:lnTo>
                    <a:lnTo>
                      <a:pt x="79981" y="2763"/>
                    </a:lnTo>
                    <a:lnTo>
                      <a:pt x="81166" y="2997"/>
                    </a:lnTo>
                    <a:lnTo>
                      <a:pt x="81533" y="3091"/>
                    </a:lnTo>
                    <a:lnTo>
                      <a:pt x="81928" y="3138"/>
                    </a:lnTo>
                    <a:lnTo>
                      <a:pt x="82323" y="3278"/>
                    </a:lnTo>
                    <a:lnTo>
                      <a:pt x="82718" y="3372"/>
                    </a:lnTo>
                    <a:lnTo>
                      <a:pt x="83508" y="3653"/>
                    </a:lnTo>
                    <a:lnTo>
                      <a:pt x="83875" y="3793"/>
                    </a:lnTo>
                    <a:lnTo>
                      <a:pt x="84270" y="4028"/>
                    </a:lnTo>
                    <a:lnTo>
                      <a:pt x="84637" y="4168"/>
                    </a:lnTo>
                    <a:lnTo>
                      <a:pt x="85682" y="4824"/>
                    </a:lnTo>
                    <a:lnTo>
                      <a:pt x="86613" y="5526"/>
                    </a:lnTo>
                    <a:lnTo>
                      <a:pt x="86895" y="5807"/>
                    </a:lnTo>
                    <a:lnTo>
                      <a:pt x="87206" y="6088"/>
                    </a:lnTo>
                    <a:lnTo>
                      <a:pt x="87770" y="6088"/>
                    </a:lnTo>
                    <a:lnTo>
                      <a:pt x="88165" y="5667"/>
                    </a:lnTo>
                    <a:lnTo>
                      <a:pt x="88363" y="5526"/>
                    </a:lnTo>
                    <a:lnTo>
                      <a:pt x="88532" y="5433"/>
                    </a:lnTo>
                    <a:lnTo>
                      <a:pt x="88701" y="5292"/>
                    </a:lnTo>
                    <a:lnTo>
                      <a:pt x="88871" y="5199"/>
                    </a:lnTo>
                    <a:lnTo>
                      <a:pt x="89774" y="4918"/>
                    </a:lnTo>
                    <a:lnTo>
                      <a:pt x="90028" y="4824"/>
                    </a:lnTo>
                    <a:lnTo>
                      <a:pt x="90564" y="4777"/>
                    </a:lnTo>
                    <a:lnTo>
                      <a:pt x="91044" y="4683"/>
                    </a:lnTo>
                    <a:lnTo>
                      <a:pt x="91636" y="4683"/>
                    </a:lnTo>
                    <a:lnTo>
                      <a:pt x="92173" y="4637"/>
                    </a:lnTo>
                    <a:lnTo>
                      <a:pt x="93668" y="4637"/>
                    </a:lnTo>
                    <a:lnTo>
                      <a:pt x="94148" y="4683"/>
                    </a:lnTo>
                    <a:lnTo>
                      <a:pt x="94995" y="4683"/>
                    </a:lnTo>
                    <a:lnTo>
                      <a:pt x="95587" y="5011"/>
                    </a:lnTo>
                    <a:lnTo>
                      <a:pt x="96095" y="5199"/>
                    </a:lnTo>
                    <a:lnTo>
                      <a:pt x="96632" y="5573"/>
                    </a:lnTo>
                    <a:lnTo>
                      <a:pt x="97168" y="5854"/>
                    </a:lnTo>
                    <a:lnTo>
                      <a:pt x="97704" y="6229"/>
                    </a:lnTo>
                    <a:lnTo>
                      <a:pt x="98240" y="6557"/>
                    </a:lnTo>
                    <a:lnTo>
                      <a:pt x="99200" y="7259"/>
                    </a:lnTo>
                    <a:lnTo>
                      <a:pt x="99708" y="7728"/>
                    </a:lnTo>
                    <a:lnTo>
                      <a:pt x="100188" y="8103"/>
                    </a:lnTo>
                    <a:lnTo>
                      <a:pt x="101514" y="9414"/>
                    </a:lnTo>
                    <a:lnTo>
                      <a:pt x="101966" y="9929"/>
                    </a:lnTo>
                    <a:lnTo>
                      <a:pt x="102361" y="10444"/>
                    </a:lnTo>
                    <a:lnTo>
                      <a:pt x="102812" y="10960"/>
                    </a:lnTo>
                    <a:lnTo>
                      <a:pt x="103207" y="11475"/>
                    </a:lnTo>
                    <a:lnTo>
                      <a:pt x="104393" y="13208"/>
                    </a:lnTo>
                    <a:lnTo>
                      <a:pt x="105155" y="14473"/>
                    </a:lnTo>
                    <a:lnTo>
                      <a:pt x="105493" y="15128"/>
                    </a:lnTo>
                    <a:lnTo>
                      <a:pt x="105860" y="15878"/>
                    </a:lnTo>
                    <a:lnTo>
                      <a:pt x="106227" y="16533"/>
                    </a:lnTo>
                    <a:lnTo>
                      <a:pt x="106566" y="17283"/>
                    </a:lnTo>
                    <a:lnTo>
                      <a:pt x="106933" y="18079"/>
                    </a:lnTo>
                    <a:lnTo>
                      <a:pt x="107271" y="18829"/>
                    </a:lnTo>
                    <a:lnTo>
                      <a:pt x="107638" y="19718"/>
                    </a:lnTo>
                    <a:lnTo>
                      <a:pt x="107949" y="20515"/>
                    </a:lnTo>
                    <a:lnTo>
                      <a:pt x="108287" y="21405"/>
                    </a:lnTo>
                    <a:lnTo>
                      <a:pt x="108598" y="22295"/>
                    </a:lnTo>
                    <a:lnTo>
                      <a:pt x="108795" y="22341"/>
                    </a:lnTo>
                    <a:lnTo>
                      <a:pt x="108908" y="22435"/>
                    </a:lnTo>
                    <a:lnTo>
                      <a:pt x="109106" y="22482"/>
                    </a:lnTo>
                    <a:lnTo>
                      <a:pt x="109501" y="22482"/>
                    </a:lnTo>
                    <a:lnTo>
                      <a:pt x="109727" y="22576"/>
                    </a:lnTo>
                    <a:lnTo>
                      <a:pt x="109952" y="22482"/>
                    </a:lnTo>
                    <a:lnTo>
                      <a:pt x="110658" y="22482"/>
                    </a:lnTo>
                    <a:lnTo>
                      <a:pt x="111081" y="22435"/>
                    </a:lnTo>
                    <a:lnTo>
                      <a:pt x="111589" y="22341"/>
                    </a:lnTo>
                    <a:lnTo>
                      <a:pt x="112013" y="22295"/>
                    </a:lnTo>
                    <a:lnTo>
                      <a:pt x="112521" y="22341"/>
                    </a:lnTo>
                    <a:lnTo>
                      <a:pt x="113057" y="22435"/>
                    </a:lnTo>
                    <a:lnTo>
                      <a:pt x="113565" y="22576"/>
                    </a:lnTo>
                    <a:lnTo>
                      <a:pt x="114158" y="22716"/>
                    </a:lnTo>
                    <a:lnTo>
                      <a:pt x="114468" y="22810"/>
                    </a:lnTo>
                    <a:lnTo>
                      <a:pt x="114722" y="22950"/>
                    </a:lnTo>
                    <a:lnTo>
                      <a:pt x="115343" y="23091"/>
                    </a:lnTo>
                    <a:lnTo>
                      <a:pt x="115653" y="23231"/>
                    </a:lnTo>
                    <a:lnTo>
                      <a:pt x="115936" y="23372"/>
                    </a:lnTo>
                    <a:lnTo>
                      <a:pt x="116246" y="23512"/>
                    </a:lnTo>
                    <a:lnTo>
                      <a:pt x="116500" y="23700"/>
                    </a:lnTo>
                    <a:lnTo>
                      <a:pt x="116810" y="23887"/>
                    </a:lnTo>
                    <a:lnTo>
                      <a:pt x="117064" y="24028"/>
                    </a:lnTo>
                    <a:lnTo>
                      <a:pt x="117883" y="24730"/>
                    </a:lnTo>
                    <a:lnTo>
                      <a:pt x="118137" y="25011"/>
                    </a:lnTo>
                    <a:lnTo>
                      <a:pt x="118363" y="25245"/>
                    </a:lnTo>
                    <a:lnTo>
                      <a:pt x="118617" y="25526"/>
                    </a:lnTo>
                    <a:lnTo>
                      <a:pt x="118842" y="25807"/>
                    </a:lnTo>
                    <a:lnTo>
                      <a:pt x="119040" y="26182"/>
                    </a:lnTo>
                    <a:lnTo>
                      <a:pt x="119238" y="26557"/>
                    </a:lnTo>
                    <a:lnTo>
                      <a:pt x="119604" y="27306"/>
                    </a:lnTo>
                    <a:lnTo>
                      <a:pt x="120000" y="28618"/>
                    </a:lnTo>
                    <a:lnTo>
                      <a:pt x="120000" y="29133"/>
                    </a:lnTo>
                    <a:lnTo>
                      <a:pt x="119971" y="29555"/>
                    </a:lnTo>
                    <a:lnTo>
                      <a:pt x="119971" y="30023"/>
                    </a:lnTo>
                    <a:lnTo>
                      <a:pt x="119915" y="30210"/>
                    </a:lnTo>
                    <a:lnTo>
                      <a:pt x="119858" y="30538"/>
                    </a:lnTo>
                    <a:lnTo>
                      <a:pt x="119774" y="31194"/>
                    </a:lnTo>
                    <a:lnTo>
                      <a:pt x="119604" y="32084"/>
                    </a:lnTo>
                    <a:lnTo>
                      <a:pt x="119379" y="33302"/>
                    </a:lnTo>
                    <a:lnTo>
                      <a:pt x="119068" y="34847"/>
                    </a:lnTo>
                    <a:lnTo>
                      <a:pt x="119068" y="35831"/>
                    </a:lnTo>
                    <a:lnTo>
                      <a:pt x="119040" y="36721"/>
                    </a:lnTo>
                    <a:lnTo>
                      <a:pt x="118984" y="37517"/>
                    </a:lnTo>
                    <a:lnTo>
                      <a:pt x="118899" y="38969"/>
                    </a:lnTo>
                    <a:lnTo>
                      <a:pt x="118730" y="40140"/>
                    </a:lnTo>
                    <a:lnTo>
                      <a:pt x="118447" y="41170"/>
                    </a:lnTo>
                    <a:lnTo>
                      <a:pt x="118306" y="41545"/>
                    </a:lnTo>
                    <a:lnTo>
                      <a:pt x="118137" y="42014"/>
                    </a:lnTo>
                    <a:lnTo>
                      <a:pt x="117798" y="42576"/>
                    </a:lnTo>
                    <a:lnTo>
                      <a:pt x="117572" y="42903"/>
                    </a:lnTo>
                    <a:lnTo>
                      <a:pt x="117290" y="43091"/>
                    </a:lnTo>
                    <a:lnTo>
                      <a:pt x="117064" y="43325"/>
                    </a:lnTo>
                    <a:lnTo>
                      <a:pt x="116754" y="43466"/>
                    </a:lnTo>
                    <a:lnTo>
                      <a:pt x="116500" y="43606"/>
                    </a:lnTo>
                    <a:lnTo>
                      <a:pt x="115879" y="43747"/>
                    </a:lnTo>
                    <a:lnTo>
                      <a:pt x="115512" y="43840"/>
                    </a:lnTo>
                    <a:lnTo>
                      <a:pt x="113480" y="43840"/>
                    </a:lnTo>
                    <a:lnTo>
                      <a:pt x="113000" y="43747"/>
                    </a:lnTo>
                    <a:lnTo>
                      <a:pt x="112521" y="43747"/>
                    </a:lnTo>
                    <a:lnTo>
                      <a:pt x="111448" y="43606"/>
                    </a:lnTo>
                    <a:lnTo>
                      <a:pt x="110348" y="43559"/>
                    </a:lnTo>
                    <a:lnTo>
                      <a:pt x="109896" y="43231"/>
                    </a:lnTo>
                    <a:lnTo>
                      <a:pt x="109529" y="43044"/>
                    </a:lnTo>
                    <a:lnTo>
                      <a:pt x="109134" y="42716"/>
                    </a:lnTo>
                    <a:lnTo>
                      <a:pt x="108739" y="42529"/>
                    </a:lnTo>
                    <a:lnTo>
                      <a:pt x="108033" y="41920"/>
                    </a:lnTo>
                    <a:lnTo>
                      <a:pt x="106622" y="40889"/>
                    </a:lnTo>
                    <a:lnTo>
                      <a:pt x="104619" y="39110"/>
                    </a:lnTo>
                    <a:lnTo>
                      <a:pt x="103546" y="39578"/>
                    </a:lnTo>
                    <a:lnTo>
                      <a:pt x="103123" y="39718"/>
                    </a:lnTo>
                    <a:lnTo>
                      <a:pt x="102615" y="39812"/>
                    </a:lnTo>
                    <a:lnTo>
                      <a:pt x="102191" y="39953"/>
                    </a:lnTo>
                    <a:lnTo>
                      <a:pt x="101288" y="40093"/>
                    </a:lnTo>
                    <a:lnTo>
                      <a:pt x="99708" y="40093"/>
                    </a:lnTo>
                    <a:lnTo>
                      <a:pt x="99002" y="39953"/>
                    </a:lnTo>
                    <a:lnTo>
                      <a:pt x="97563" y="39344"/>
                    </a:lnTo>
                    <a:lnTo>
                      <a:pt x="97224" y="39110"/>
                    </a:lnTo>
                    <a:lnTo>
                      <a:pt x="96914" y="38922"/>
                    </a:lnTo>
                    <a:lnTo>
                      <a:pt x="96208" y="38454"/>
                    </a:lnTo>
                    <a:lnTo>
                      <a:pt x="95898" y="38173"/>
                    </a:lnTo>
                    <a:lnTo>
                      <a:pt x="95164" y="37611"/>
                    </a:lnTo>
                    <a:lnTo>
                      <a:pt x="94854" y="37236"/>
                    </a:lnTo>
                    <a:lnTo>
                      <a:pt x="94148" y="36487"/>
                    </a:lnTo>
                    <a:lnTo>
                      <a:pt x="93753" y="36112"/>
                    </a:lnTo>
                    <a:lnTo>
                      <a:pt x="92991" y="35316"/>
                    </a:lnTo>
                    <a:lnTo>
                      <a:pt x="92201" y="34426"/>
                    </a:lnTo>
                    <a:lnTo>
                      <a:pt x="92031" y="33676"/>
                    </a:lnTo>
                    <a:lnTo>
                      <a:pt x="91890" y="33114"/>
                    </a:lnTo>
                    <a:lnTo>
                      <a:pt x="91749" y="32599"/>
                    </a:lnTo>
                    <a:lnTo>
                      <a:pt x="91665" y="32224"/>
                    </a:lnTo>
                    <a:lnTo>
                      <a:pt x="91665" y="31990"/>
                    </a:lnTo>
                    <a:lnTo>
                      <a:pt x="91636" y="31850"/>
                    </a:lnTo>
                    <a:lnTo>
                      <a:pt x="91636" y="31334"/>
                    </a:lnTo>
                    <a:lnTo>
                      <a:pt x="91665" y="31241"/>
                    </a:lnTo>
                    <a:lnTo>
                      <a:pt x="91665" y="31194"/>
                    </a:lnTo>
                    <a:lnTo>
                      <a:pt x="91721" y="31053"/>
                    </a:lnTo>
                    <a:lnTo>
                      <a:pt x="92031" y="30538"/>
                    </a:lnTo>
                    <a:lnTo>
                      <a:pt x="92173" y="30210"/>
                    </a:lnTo>
                    <a:lnTo>
                      <a:pt x="92342" y="29929"/>
                    </a:lnTo>
                    <a:lnTo>
                      <a:pt x="92370" y="29789"/>
                    </a:lnTo>
                    <a:lnTo>
                      <a:pt x="92568" y="29367"/>
                    </a:lnTo>
                    <a:lnTo>
                      <a:pt x="92681" y="29039"/>
                    </a:lnTo>
                    <a:lnTo>
                      <a:pt x="92511" y="28665"/>
                    </a:lnTo>
                    <a:lnTo>
                      <a:pt x="92370" y="28384"/>
                    </a:lnTo>
                    <a:lnTo>
                      <a:pt x="92257" y="28009"/>
                    </a:lnTo>
                    <a:lnTo>
                      <a:pt x="92116" y="27728"/>
                    </a:lnTo>
                    <a:lnTo>
                      <a:pt x="90649" y="28852"/>
                    </a:lnTo>
                    <a:lnTo>
                      <a:pt x="90112" y="29133"/>
                    </a:lnTo>
                    <a:lnTo>
                      <a:pt x="89153" y="29555"/>
                    </a:lnTo>
                    <a:lnTo>
                      <a:pt x="87685" y="30023"/>
                    </a:lnTo>
                    <a:lnTo>
                      <a:pt x="87206" y="30023"/>
                    </a:lnTo>
                    <a:lnTo>
                      <a:pt x="86698" y="30070"/>
                    </a:lnTo>
                    <a:lnTo>
                      <a:pt x="85738" y="30070"/>
                    </a:lnTo>
                    <a:lnTo>
                      <a:pt x="84750" y="29929"/>
                    </a:lnTo>
                    <a:lnTo>
                      <a:pt x="83283" y="29508"/>
                    </a:lnTo>
                    <a:lnTo>
                      <a:pt x="82859" y="29367"/>
                    </a:lnTo>
                    <a:lnTo>
                      <a:pt x="81872" y="28899"/>
                    </a:lnTo>
                    <a:lnTo>
                      <a:pt x="81420" y="28618"/>
                    </a:lnTo>
                    <a:lnTo>
                      <a:pt x="80940" y="28384"/>
                    </a:lnTo>
                    <a:lnTo>
                      <a:pt x="80489" y="28103"/>
                    </a:lnTo>
                    <a:lnTo>
                      <a:pt x="80009" y="27728"/>
                    </a:lnTo>
                    <a:lnTo>
                      <a:pt x="79557" y="27447"/>
                    </a:lnTo>
                    <a:lnTo>
                      <a:pt x="79078" y="27072"/>
                    </a:lnTo>
                    <a:lnTo>
                      <a:pt x="78626" y="26697"/>
                    </a:lnTo>
                    <a:lnTo>
                      <a:pt x="78203" y="26416"/>
                    </a:lnTo>
                    <a:lnTo>
                      <a:pt x="77751" y="25948"/>
                    </a:lnTo>
                    <a:lnTo>
                      <a:pt x="77300" y="25573"/>
                    </a:lnTo>
                    <a:lnTo>
                      <a:pt x="76876" y="25152"/>
                    </a:lnTo>
                    <a:lnTo>
                      <a:pt x="76566" y="25386"/>
                    </a:lnTo>
                    <a:lnTo>
                      <a:pt x="76340" y="25526"/>
                    </a:lnTo>
                    <a:lnTo>
                      <a:pt x="76058" y="25761"/>
                    </a:lnTo>
                    <a:lnTo>
                      <a:pt x="75804" y="25901"/>
                    </a:lnTo>
                    <a:lnTo>
                      <a:pt x="75578" y="25948"/>
                    </a:lnTo>
                    <a:lnTo>
                      <a:pt x="75268" y="26088"/>
                    </a:lnTo>
                    <a:lnTo>
                      <a:pt x="74957" y="26323"/>
                    </a:lnTo>
                    <a:lnTo>
                      <a:pt x="74619" y="26463"/>
                    </a:lnTo>
                    <a:lnTo>
                      <a:pt x="74195" y="26697"/>
                    </a:lnTo>
                    <a:lnTo>
                      <a:pt x="73687" y="26932"/>
                    </a:lnTo>
                    <a:lnTo>
                      <a:pt x="73095" y="27119"/>
                    </a:lnTo>
                    <a:lnTo>
                      <a:pt x="72445" y="27447"/>
                    </a:lnTo>
                    <a:lnTo>
                      <a:pt x="71627" y="27822"/>
                    </a:lnTo>
                    <a:lnTo>
                      <a:pt x="69680" y="28618"/>
                    </a:lnTo>
                    <a:lnTo>
                      <a:pt x="68523" y="29133"/>
                    </a:lnTo>
                    <a:lnTo>
                      <a:pt x="67168" y="29133"/>
                    </a:lnTo>
                    <a:lnTo>
                      <a:pt x="66575" y="29039"/>
                    </a:lnTo>
                    <a:lnTo>
                      <a:pt x="66095" y="29039"/>
                    </a:lnTo>
                    <a:lnTo>
                      <a:pt x="65221" y="28992"/>
                    </a:lnTo>
                    <a:lnTo>
                      <a:pt x="64459" y="28899"/>
                    </a:lnTo>
                    <a:lnTo>
                      <a:pt x="63866" y="28899"/>
                    </a:lnTo>
                    <a:lnTo>
                      <a:pt x="63358" y="28852"/>
                    </a:lnTo>
                    <a:lnTo>
                      <a:pt x="62906" y="28852"/>
                    </a:lnTo>
                    <a:lnTo>
                      <a:pt x="62681" y="28758"/>
                    </a:lnTo>
                    <a:lnTo>
                      <a:pt x="62455" y="28852"/>
                    </a:lnTo>
                    <a:lnTo>
                      <a:pt x="61580" y="29274"/>
                    </a:lnTo>
                    <a:lnTo>
                      <a:pt x="61185" y="29508"/>
                    </a:lnTo>
                    <a:lnTo>
                      <a:pt x="60733" y="29695"/>
                    </a:lnTo>
                    <a:lnTo>
                      <a:pt x="60338" y="29882"/>
                    </a:lnTo>
                    <a:lnTo>
                      <a:pt x="59435" y="30163"/>
                    </a:lnTo>
                    <a:lnTo>
                      <a:pt x="59040" y="30210"/>
                    </a:lnTo>
                    <a:lnTo>
                      <a:pt x="58588" y="30398"/>
                    </a:lnTo>
                    <a:lnTo>
                      <a:pt x="58165" y="30444"/>
                    </a:lnTo>
                    <a:lnTo>
                      <a:pt x="57770" y="30538"/>
                    </a:lnTo>
                    <a:lnTo>
                      <a:pt x="57318" y="30679"/>
                    </a:lnTo>
                    <a:lnTo>
                      <a:pt x="56923" y="30725"/>
                    </a:lnTo>
                    <a:lnTo>
                      <a:pt x="56472" y="30819"/>
                    </a:lnTo>
                    <a:lnTo>
                      <a:pt x="55682" y="30960"/>
                    </a:lnTo>
                    <a:lnTo>
                      <a:pt x="53932" y="30444"/>
                    </a:lnTo>
                    <a:lnTo>
                      <a:pt x="52662" y="30070"/>
                    </a:lnTo>
                    <a:lnTo>
                      <a:pt x="51730" y="29882"/>
                    </a:lnTo>
                    <a:lnTo>
                      <a:pt x="51025" y="29695"/>
                    </a:lnTo>
                    <a:lnTo>
                      <a:pt x="50489" y="29555"/>
                    </a:lnTo>
                    <a:lnTo>
                      <a:pt x="49416" y="29555"/>
                    </a:lnTo>
                    <a:lnTo>
                      <a:pt x="49162" y="30023"/>
                    </a:lnTo>
                    <a:lnTo>
                      <a:pt x="48626" y="30725"/>
                    </a:lnTo>
                    <a:lnTo>
                      <a:pt x="48316" y="31100"/>
                    </a:lnTo>
                    <a:lnTo>
                      <a:pt x="48062" y="31475"/>
                    </a:lnTo>
                    <a:lnTo>
                      <a:pt x="47243" y="32365"/>
                    </a:lnTo>
                    <a:lnTo>
                      <a:pt x="46933" y="32599"/>
                    </a:lnTo>
                    <a:lnTo>
                      <a:pt x="46679" y="32880"/>
                    </a:lnTo>
                    <a:lnTo>
                      <a:pt x="46396" y="33021"/>
                    </a:lnTo>
                    <a:lnTo>
                      <a:pt x="46142" y="33255"/>
                    </a:lnTo>
                    <a:lnTo>
                      <a:pt x="45832" y="33489"/>
                    </a:lnTo>
                    <a:lnTo>
                      <a:pt x="45578" y="33629"/>
                    </a:lnTo>
                    <a:lnTo>
                      <a:pt x="45268" y="33770"/>
                    </a:lnTo>
                    <a:lnTo>
                      <a:pt x="44985" y="34004"/>
                    </a:lnTo>
                    <a:lnTo>
                      <a:pt x="44675" y="34145"/>
                    </a:lnTo>
                    <a:lnTo>
                      <a:pt x="44421" y="34192"/>
                    </a:lnTo>
                    <a:lnTo>
                      <a:pt x="44111" y="34332"/>
                    </a:lnTo>
                    <a:lnTo>
                      <a:pt x="43800" y="34426"/>
                    </a:lnTo>
                    <a:lnTo>
                      <a:pt x="43207" y="34660"/>
                    </a:lnTo>
                    <a:lnTo>
                      <a:pt x="42558" y="34847"/>
                    </a:lnTo>
                    <a:lnTo>
                      <a:pt x="41937" y="35035"/>
                    </a:lnTo>
                    <a:lnTo>
                      <a:pt x="41260" y="35222"/>
                    </a:lnTo>
                    <a:lnTo>
                      <a:pt x="40611" y="35362"/>
                    </a:lnTo>
                    <a:lnTo>
                      <a:pt x="39905" y="35597"/>
                    </a:lnTo>
                    <a:lnTo>
                      <a:pt x="38240" y="35831"/>
                    </a:lnTo>
                    <a:lnTo>
                      <a:pt x="36999" y="36065"/>
                    </a:lnTo>
                    <a:lnTo>
                      <a:pt x="36124" y="36112"/>
                    </a:lnTo>
                    <a:lnTo>
                      <a:pt x="35503" y="36252"/>
                    </a:lnTo>
                    <a:lnTo>
                      <a:pt x="35277" y="36346"/>
                    </a:lnTo>
                    <a:lnTo>
                      <a:pt x="35108" y="36346"/>
                    </a:lnTo>
                    <a:lnTo>
                      <a:pt x="34938" y="36393"/>
                    </a:lnTo>
                    <a:lnTo>
                      <a:pt x="34825" y="36393"/>
                    </a:lnTo>
                    <a:lnTo>
                      <a:pt x="34741" y="36487"/>
                    </a:lnTo>
                    <a:lnTo>
                      <a:pt x="34656" y="36487"/>
                    </a:lnTo>
                    <a:lnTo>
                      <a:pt x="34628" y="36580"/>
                    </a:lnTo>
                    <a:lnTo>
                      <a:pt x="34515" y="36627"/>
                    </a:lnTo>
                    <a:lnTo>
                      <a:pt x="34402" y="37096"/>
                    </a:lnTo>
                    <a:lnTo>
                      <a:pt x="34176" y="37517"/>
                    </a:lnTo>
                    <a:lnTo>
                      <a:pt x="34007" y="37892"/>
                    </a:lnTo>
                    <a:lnTo>
                      <a:pt x="33781" y="38313"/>
                    </a:lnTo>
                    <a:lnTo>
                      <a:pt x="32963" y="39437"/>
                    </a:lnTo>
                    <a:lnTo>
                      <a:pt x="32709" y="39718"/>
                    </a:lnTo>
                    <a:lnTo>
                      <a:pt x="32398" y="40093"/>
                    </a:lnTo>
                    <a:lnTo>
                      <a:pt x="32088" y="40374"/>
                    </a:lnTo>
                    <a:lnTo>
                      <a:pt x="31721" y="40655"/>
                    </a:lnTo>
                    <a:lnTo>
                      <a:pt x="31411" y="40983"/>
                    </a:lnTo>
                    <a:lnTo>
                      <a:pt x="30705" y="41545"/>
                    </a:lnTo>
                    <a:lnTo>
                      <a:pt x="30366" y="41779"/>
                    </a:lnTo>
                    <a:lnTo>
                      <a:pt x="30000" y="42060"/>
                    </a:lnTo>
                    <a:lnTo>
                      <a:pt x="29294" y="42576"/>
                    </a:lnTo>
                    <a:lnTo>
                      <a:pt x="28532" y="43044"/>
                    </a:lnTo>
                    <a:lnTo>
                      <a:pt x="27121" y="43934"/>
                    </a:lnTo>
                    <a:lnTo>
                      <a:pt x="26415" y="44449"/>
                    </a:lnTo>
                    <a:lnTo>
                      <a:pt x="25484" y="45105"/>
                    </a:lnTo>
                    <a:lnTo>
                      <a:pt x="25174" y="45386"/>
                    </a:lnTo>
                    <a:lnTo>
                      <a:pt x="24863" y="45620"/>
                    </a:lnTo>
                    <a:lnTo>
                      <a:pt x="24637" y="45807"/>
                    </a:lnTo>
                    <a:lnTo>
                      <a:pt x="24412" y="46697"/>
                    </a:lnTo>
                    <a:lnTo>
                      <a:pt x="24158" y="47728"/>
                    </a:lnTo>
                    <a:lnTo>
                      <a:pt x="23847" y="48852"/>
                    </a:lnTo>
                    <a:lnTo>
                      <a:pt x="23142" y="51194"/>
                    </a:lnTo>
                    <a:lnTo>
                      <a:pt x="22916" y="51803"/>
                    </a:lnTo>
                    <a:lnTo>
                      <a:pt x="22690" y="52459"/>
                    </a:lnTo>
                    <a:lnTo>
                      <a:pt x="22521" y="53021"/>
                    </a:lnTo>
                    <a:lnTo>
                      <a:pt x="22295" y="53629"/>
                    </a:lnTo>
                    <a:lnTo>
                      <a:pt x="22013" y="54285"/>
                    </a:lnTo>
                    <a:lnTo>
                      <a:pt x="21815" y="54894"/>
                    </a:lnTo>
                    <a:lnTo>
                      <a:pt x="21533" y="55456"/>
                    </a:lnTo>
                    <a:lnTo>
                      <a:pt x="21307" y="56065"/>
                    </a:lnTo>
                    <a:lnTo>
                      <a:pt x="20263" y="58126"/>
                    </a:lnTo>
                    <a:lnTo>
                      <a:pt x="19727" y="59016"/>
                    </a:lnTo>
                    <a:lnTo>
                      <a:pt x="19444" y="59391"/>
                    </a:lnTo>
                    <a:lnTo>
                      <a:pt x="19134" y="59718"/>
                    </a:lnTo>
                    <a:lnTo>
                      <a:pt x="18880" y="60093"/>
                    </a:lnTo>
                    <a:lnTo>
                      <a:pt x="18598" y="60327"/>
                    </a:lnTo>
                    <a:lnTo>
                      <a:pt x="18287" y="60562"/>
                    </a:lnTo>
                    <a:lnTo>
                      <a:pt x="18033" y="60749"/>
                    </a:lnTo>
                    <a:lnTo>
                      <a:pt x="17779" y="60936"/>
                    </a:lnTo>
                    <a:lnTo>
                      <a:pt x="17469" y="60983"/>
                    </a:lnTo>
                    <a:lnTo>
                      <a:pt x="17554" y="61451"/>
                    </a:lnTo>
                    <a:lnTo>
                      <a:pt x="17582" y="61733"/>
                    </a:lnTo>
                    <a:lnTo>
                      <a:pt x="17582" y="62482"/>
                    </a:lnTo>
                    <a:lnTo>
                      <a:pt x="17554" y="62622"/>
                    </a:lnTo>
                    <a:lnTo>
                      <a:pt x="17554" y="62763"/>
                    </a:lnTo>
                    <a:lnTo>
                      <a:pt x="17497" y="62997"/>
                    </a:lnTo>
                    <a:lnTo>
                      <a:pt x="17469" y="63138"/>
                    </a:lnTo>
                    <a:lnTo>
                      <a:pt x="17779" y="63700"/>
                    </a:lnTo>
                    <a:lnTo>
                      <a:pt x="18033" y="64355"/>
                    </a:lnTo>
                    <a:lnTo>
                      <a:pt x="18485" y="65714"/>
                    </a:lnTo>
                    <a:lnTo>
                      <a:pt x="18711" y="66416"/>
                    </a:lnTo>
                    <a:lnTo>
                      <a:pt x="18908" y="67259"/>
                    </a:lnTo>
                    <a:lnTo>
                      <a:pt x="19106" y="67962"/>
                    </a:lnTo>
                    <a:lnTo>
                      <a:pt x="19275" y="68805"/>
                    </a:lnTo>
                    <a:lnTo>
                      <a:pt x="19416" y="69601"/>
                    </a:lnTo>
                    <a:lnTo>
                      <a:pt x="19529" y="70491"/>
                    </a:lnTo>
                    <a:lnTo>
                      <a:pt x="19642" y="71288"/>
                    </a:lnTo>
                    <a:lnTo>
                      <a:pt x="19811" y="73067"/>
                    </a:lnTo>
                    <a:lnTo>
                      <a:pt x="19896" y="74800"/>
                    </a:lnTo>
                    <a:lnTo>
                      <a:pt x="19896" y="76674"/>
                    </a:lnTo>
                    <a:lnTo>
                      <a:pt x="19755" y="79297"/>
                    </a:lnTo>
                    <a:lnTo>
                      <a:pt x="19586" y="81077"/>
                    </a:lnTo>
                    <a:lnTo>
                      <a:pt x="19444" y="81967"/>
                    </a:lnTo>
                    <a:lnTo>
                      <a:pt x="19332" y="82763"/>
                    </a:lnTo>
                    <a:lnTo>
                      <a:pt x="18795" y="85199"/>
                    </a:lnTo>
                    <a:lnTo>
                      <a:pt x="18513" y="85948"/>
                    </a:lnTo>
                    <a:lnTo>
                      <a:pt x="18287" y="86651"/>
                    </a:lnTo>
                    <a:lnTo>
                      <a:pt x="18033" y="87400"/>
                    </a:lnTo>
                    <a:lnTo>
                      <a:pt x="17412" y="88711"/>
                    </a:lnTo>
                    <a:lnTo>
                      <a:pt x="17271" y="89320"/>
                    </a:lnTo>
                    <a:lnTo>
                      <a:pt x="17158" y="89836"/>
                    </a:lnTo>
                    <a:lnTo>
                      <a:pt x="17046" y="90210"/>
                    </a:lnTo>
                    <a:lnTo>
                      <a:pt x="16961" y="90491"/>
                    </a:lnTo>
                    <a:lnTo>
                      <a:pt x="16876" y="90725"/>
                    </a:lnTo>
                    <a:lnTo>
                      <a:pt x="16792" y="91007"/>
                    </a:lnTo>
                    <a:lnTo>
                      <a:pt x="16650" y="91288"/>
                    </a:lnTo>
                    <a:lnTo>
                      <a:pt x="16481" y="91662"/>
                    </a:lnTo>
                    <a:lnTo>
                      <a:pt x="16650" y="91662"/>
                    </a:lnTo>
                    <a:lnTo>
                      <a:pt x="16848" y="91615"/>
                    </a:lnTo>
                    <a:lnTo>
                      <a:pt x="17017" y="91615"/>
                    </a:lnTo>
                    <a:lnTo>
                      <a:pt x="17187" y="91522"/>
                    </a:lnTo>
                    <a:lnTo>
                      <a:pt x="17328" y="91475"/>
                    </a:lnTo>
                    <a:lnTo>
                      <a:pt x="17864" y="91241"/>
                    </a:lnTo>
                    <a:lnTo>
                      <a:pt x="18174" y="91100"/>
                    </a:lnTo>
                    <a:lnTo>
                      <a:pt x="18513" y="90772"/>
                    </a:lnTo>
                    <a:lnTo>
                      <a:pt x="18880" y="90585"/>
                    </a:lnTo>
                    <a:lnTo>
                      <a:pt x="19219" y="90257"/>
                    </a:lnTo>
                    <a:lnTo>
                      <a:pt x="19896" y="89695"/>
                    </a:lnTo>
                    <a:lnTo>
                      <a:pt x="20602" y="89180"/>
                    </a:lnTo>
                    <a:lnTo>
                      <a:pt x="20997" y="88946"/>
                    </a:lnTo>
                    <a:lnTo>
                      <a:pt x="21364" y="88711"/>
                    </a:lnTo>
                    <a:lnTo>
                      <a:pt x="21533" y="88571"/>
                    </a:lnTo>
                    <a:lnTo>
                      <a:pt x="21702" y="88524"/>
                    </a:lnTo>
                    <a:lnTo>
                      <a:pt x="21928" y="88384"/>
                    </a:lnTo>
                    <a:lnTo>
                      <a:pt x="22126" y="88290"/>
                    </a:lnTo>
                    <a:lnTo>
                      <a:pt x="22154" y="88899"/>
                    </a:lnTo>
                    <a:lnTo>
                      <a:pt x="22154" y="89414"/>
                    </a:lnTo>
                    <a:lnTo>
                      <a:pt x="22210" y="89976"/>
                    </a:lnTo>
                    <a:lnTo>
                      <a:pt x="22210" y="90585"/>
                    </a:lnTo>
                    <a:lnTo>
                      <a:pt x="22238" y="91100"/>
                    </a:lnTo>
                    <a:lnTo>
                      <a:pt x="22295" y="91662"/>
                    </a:lnTo>
                    <a:lnTo>
                      <a:pt x="22295" y="92271"/>
                    </a:lnTo>
                    <a:lnTo>
                      <a:pt x="22323" y="92786"/>
                    </a:lnTo>
                    <a:lnTo>
                      <a:pt x="22521" y="92786"/>
                    </a:lnTo>
                    <a:lnTo>
                      <a:pt x="22634" y="92833"/>
                    </a:lnTo>
                    <a:lnTo>
                      <a:pt x="22775" y="92833"/>
                    </a:lnTo>
                    <a:lnTo>
                      <a:pt x="22916" y="92927"/>
                    </a:lnTo>
                    <a:lnTo>
                      <a:pt x="23000" y="91615"/>
                    </a:lnTo>
                    <a:lnTo>
                      <a:pt x="23000" y="90960"/>
                    </a:lnTo>
                    <a:lnTo>
                      <a:pt x="23057" y="90351"/>
                    </a:lnTo>
                    <a:lnTo>
                      <a:pt x="23057" y="89695"/>
                    </a:lnTo>
                    <a:lnTo>
                      <a:pt x="23085" y="89086"/>
                    </a:lnTo>
                    <a:lnTo>
                      <a:pt x="23085" y="88430"/>
                    </a:lnTo>
                    <a:lnTo>
                      <a:pt x="23142" y="87868"/>
                    </a:lnTo>
                    <a:lnTo>
                      <a:pt x="24327" y="87634"/>
                    </a:lnTo>
                    <a:lnTo>
                      <a:pt x="24722" y="87634"/>
                    </a:lnTo>
                    <a:lnTo>
                      <a:pt x="25174" y="87540"/>
                    </a:lnTo>
                    <a:lnTo>
                      <a:pt x="26415" y="87540"/>
                    </a:lnTo>
                    <a:lnTo>
                      <a:pt x="26810" y="87634"/>
                    </a:lnTo>
                    <a:lnTo>
                      <a:pt x="27262" y="87634"/>
                    </a:lnTo>
                    <a:lnTo>
                      <a:pt x="28052" y="87775"/>
                    </a:lnTo>
                    <a:lnTo>
                      <a:pt x="28504" y="87868"/>
                    </a:lnTo>
                    <a:lnTo>
                      <a:pt x="28899" y="87915"/>
                    </a:lnTo>
                    <a:lnTo>
                      <a:pt x="29294" y="88056"/>
                    </a:lnTo>
                    <a:lnTo>
                      <a:pt x="29746" y="88196"/>
                    </a:lnTo>
                    <a:lnTo>
                      <a:pt x="30141" y="88384"/>
                    </a:lnTo>
                    <a:lnTo>
                      <a:pt x="30931" y="88805"/>
                    </a:lnTo>
                    <a:lnTo>
                      <a:pt x="31298" y="89039"/>
                    </a:lnTo>
                    <a:lnTo>
                      <a:pt x="31693" y="89227"/>
                    </a:lnTo>
                    <a:lnTo>
                      <a:pt x="32088" y="89555"/>
                    </a:lnTo>
                    <a:lnTo>
                      <a:pt x="32455" y="89836"/>
                    </a:lnTo>
                    <a:lnTo>
                      <a:pt x="33499" y="90960"/>
                    </a:lnTo>
                    <a:lnTo>
                      <a:pt x="33866" y="91381"/>
                    </a:lnTo>
                    <a:lnTo>
                      <a:pt x="34176" y="91803"/>
                    </a:lnTo>
                    <a:lnTo>
                      <a:pt x="34515" y="92271"/>
                    </a:lnTo>
                    <a:lnTo>
                      <a:pt x="34825" y="92786"/>
                    </a:lnTo>
                    <a:lnTo>
                      <a:pt x="35108" y="93348"/>
                    </a:lnTo>
                    <a:lnTo>
                      <a:pt x="35418" y="93864"/>
                    </a:lnTo>
                    <a:lnTo>
                      <a:pt x="35870" y="95362"/>
                    </a:lnTo>
                    <a:lnTo>
                      <a:pt x="36208" y="96440"/>
                    </a:lnTo>
                    <a:lnTo>
                      <a:pt x="36491" y="97283"/>
                    </a:lnTo>
                    <a:lnTo>
                      <a:pt x="36660" y="97845"/>
                    </a:lnTo>
                    <a:lnTo>
                      <a:pt x="36745" y="98079"/>
                    </a:lnTo>
                    <a:lnTo>
                      <a:pt x="36801" y="98220"/>
                    </a:lnTo>
                    <a:lnTo>
                      <a:pt x="37055" y="98641"/>
                    </a:lnTo>
                    <a:lnTo>
                      <a:pt x="37140" y="98735"/>
                    </a:lnTo>
                    <a:lnTo>
                      <a:pt x="37422" y="97845"/>
                    </a:lnTo>
                    <a:lnTo>
                      <a:pt x="37535" y="97470"/>
                    </a:lnTo>
                    <a:lnTo>
                      <a:pt x="37732" y="97096"/>
                    </a:lnTo>
                    <a:lnTo>
                      <a:pt x="37930" y="96814"/>
                    </a:lnTo>
                    <a:lnTo>
                      <a:pt x="38127" y="96580"/>
                    </a:lnTo>
                    <a:lnTo>
                      <a:pt x="38551" y="96159"/>
                    </a:lnTo>
                    <a:lnTo>
                      <a:pt x="38833" y="96018"/>
                    </a:lnTo>
                    <a:lnTo>
                      <a:pt x="39059" y="95925"/>
                    </a:lnTo>
                    <a:lnTo>
                      <a:pt x="39595" y="95784"/>
                    </a:lnTo>
                    <a:lnTo>
                      <a:pt x="40103" y="95784"/>
                    </a:lnTo>
                    <a:lnTo>
                      <a:pt x="40413" y="95878"/>
                    </a:lnTo>
                    <a:lnTo>
                      <a:pt x="40950" y="96018"/>
                    </a:lnTo>
                    <a:lnTo>
                      <a:pt x="41232" y="96159"/>
                    </a:lnTo>
                    <a:lnTo>
                      <a:pt x="41542" y="96393"/>
                    </a:lnTo>
                    <a:lnTo>
                      <a:pt x="41796" y="96533"/>
                    </a:lnTo>
                    <a:lnTo>
                      <a:pt x="42333" y="96955"/>
                    </a:lnTo>
                    <a:lnTo>
                      <a:pt x="42558" y="97283"/>
                    </a:lnTo>
                    <a:lnTo>
                      <a:pt x="42812" y="97470"/>
                    </a:lnTo>
                    <a:lnTo>
                      <a:pt x="43038" y="97845"/>
                    </a:lnTo>
                    <a:lnTo>
                      <a:pt x="43264" y="98126"/>
                    </a:lnTo>
                    <a:lnTo>
                      <a:pt x="43715" y="98875"/>
                    </a:lnTo>
                    <a:lnTo>
                      <a:pt x="44054" y="99625"/>
                    </a:lnTo>
                    <a:lnTo>
                      <a:pt x="44336" y="100515"/>
                    </a:lnTo>
                    <a:lnTo>
                      <a:pt x="44280" y="101545"/>
                    </a:lnTo>
                    <a:lnTo>
                      <a:pt x="44195" y="102576"/>
                    </a:lnTo>
                    <a:lnTo>
                      <a:pt x="44195" y="102997"/>
                    </a:lnTo>
                    <a:lnTo>
                      <a:pt x="44139" y="103466"/>
                    </a:lnTo>
                    <a:lnTo>
                      <a:pt x="44111" y="103793"/>
                    </a:lnTo>
                    <a:lnTo>
                      <a:pt x="44054" y="104262"/>
                    </a:lnTo>
                    <a:lnTo>
                      <a:pt x="44026" y="104637"/>
                    </a:lnTo>
                    <a:lnTo>
                      <a:pt x="43913" y="105011"/>
                    </a:lnTo>
                    <a:lnTo>
                      <a:pt x="43885" y="105339"/>
                    </a:lnTo>
                    <a:lnTo>
                      <a:pt x="43715" y="106088"/>
                    </a:lnTo>
                    <a:lnTo>
                      <a:pt x="43659" y="106370"/>
                    </a:lnTo>
                    <a:lnTo>
                      <a:pt x="43518" y="106697"/>
                    </a:lnTo>
                    <a:lnTo>
                      <a:pt x="43433" y="106978"/>
                    </a:lnTo>
                    <a:lnTo>
                      <a:pt x="43349" y="107353"/>
                    </a:lnTo>
                    <a:lnTo>
                      <a:pt x="43207" y="107587"/>
                    </a:lnTo>
                    <a:lnTo>
                      <a:pt x="42953" y="108149"/>
                    </a:lnTo>
                    <a:lnTo>
                      <a:pt x="42474" y="108946"/>
                    </a:lnTo>
                    <a:lnTo>
                      <a:pt x="42248" y="109180"/>
                    </a:lnTo>
                    <a:lnTo>
                      <a:pt x="42050" y="109461"/>
                    </a:lnTo>
                    <a:lnTo>
                      <a:pt x="41627" y="109929"/>
                    </a:lnTo>
                    <a:lnTo>
                      <a:pt x="41401" y="110210"/>
                    </a:lnTo>
                    <a:lnTo>
                      <a:pt x="41119" y="110444"/>
                    </a:lnTo>
                    <a:lnTo>
                      <a:pt x="40865" y="110725"/>
                    </a:lnTo>
                    <a:lnTo>
                      <a:pt x="40611" y="110960"/>
                    </a:lnTo>
                    <a:lnTo>
                      <a:pt x="40301" y="111194"/>
                    </a:lnTo>
                    <a:lnTo>
                      <a:pt x="40103" y="110585"/>
                    </a:lnTo>
                    <a:lnTo>
                      <a:pt x="39934" y="110163"/>
                    </a:lnTo>
                    <a:lnTo>
                      <a:pt x="39764" y="109836"/>
                    </a:lnTo>
                    <a:lnTo>
                      <a:pt x="39482" y="109648"/>
                    </a:lnTo>
                    <a:lnTo>
                      <a:pt x="39397" y="109648"/>
                    </a:lnTo>
                    <a:lnTo>
                      <a:pt x="39313" y="109695"/>
                    </a:lnTo>
                    <a:lnTo>
                      <a:pt x="39285" y="109695"/>
                    </a:lnTo>
                    <a:lnTo>
                      <a:pt x="39172" y="109789"/>
                    </a:lnTo>
                    <a:lnTo>
                      <a:pt x="39087" y="109929"/>
                    </a:lnTo>
                    <a:lnTo>
                      <a:pt x="39002" y="109976"/>
                    </a:lnTo>
                    <a:lnTo>
                      <a:pt x="38918" y="110163"/>
                    </a:lnTo>
                    <a:lnTo>
                      <a:pt x="38861" y="110304"/>
                    </a:lnTo>
                    <a:lnTo>
                      <a:pt x="38692" y="110585"/>
                    </a:lnTo>
                    <a:lnTo>
                      <a:pt x="38664" y="110819"/>
                    </a:lnTo>
                    <a:lnTo>
                      <a:pt x="38381" y="111522"/>
                    </a:lnTo>
                    <a:lnTo>
                      <a:pt x="38212" y="112271"/>
                    </a:lnTo>
                    <a:lnTo>
                      <a:pt x="38043" y="112927"/>
                    </a:lnTo>
                    <a:lnTo>
                      <a:pt x="37591" y="113676"/>
                    </a:lnTo>
                    <a:lnTo>
                      <a:pt x="37422" y="114051"/>
                    </a:lnTo>
                    <a:lnTo>
                      <a:pt x="37196" y="114473"/>
                    </a:lnTo>
                    <a:lnTo>
                      <a:pt x="36970" y="114847"/>
                    </a:lnTo>
                    <a:lnTo>
                      <a:pt x="36801" y="115222"/>
                    </a:lnTo>
                    <a:lnTo>
                      <a:pt x="36575" y="115597"/>
                    </a:lnTo>
                    <a:lnTo>
                      <a:pt x="36349" y="116018"/>
                    </a:lnTo>
                    <a:lnTo>
                      <a:pt x="36293" y="115456"/>
                    </a:lnTo>
                    <a:lnTo>
                      <a:pt x="36293" y="114847"/>
                    </a:lnTo>
                    <a:lnTo>
                      <a:pt x="36265" y="114473"/>
                    </a:lnTo>
                    <a:lnTo>
                      <a:pt x="36265" y="114192"/>
                    </a:lnTo>
                    <a:lnTo>
                      <a:pt x="36124" y="113302"/>
                    </a:lnTo>
                    <a:lnTo>
                      <a:pt x="36067" y="113067"/>
                    </a:lnTo>
                    <a:lnTo>
                      <a:pt x="35983" y="112786"/>
                    </a:lnTo>
                    <a:lnTo>
                      <a:pt x="35983" y="112740"/>
                    </a:lnTo>
                    <a:lnTo>
                      <a:pt x="35813" y="112412"/>
                    </a:lnTo>
                    <a:lnTo>
                      <a:pt x="35729" y="112412"/>
                    </a:lnTo>
                    <a:lnTo>
                      <a:pt x="35672" y="112365"/>
                    </a:lnTo>
                    <a:lnTo>
                      <a:pt x="35446" y="112365"/>
                    </a:lnTo>
                    <a:lnTo>
                      <a:pt x="35418" y="113021"/>
                    </a:lnTo>
                    <a:lnTo>
                      <a:pt x="35333" y="113536"/>
                    </a:lnTo>
                    <a:lnTo>
                      <a:pt x="35192" y="114847"/>
                    </a:lnTo>
                    <a:lnTo>
                      <a:pt x="35192" y="115456"/>
                    </a:lnTo>
                    <a:lnTo>
                      <a:pt x="35136" y="116159"/>
                    </a:lnTo>
                    <a:lnTo>
                      <a:pt x="35108" y="117142"/>
                    </a:lnTo>
                    <a:lnTo>
                      <a:pt x="34938" y="117189"/>
                    </a:lnTo>
                    <a:lnTo>
                      <a:pt x="34741" y="117189"/>
                    </a:lnTo>
                    <a:lnTo>
                      <a:pt x="34515" y="117283"/>
                    </a:lnTo>
                    <a:lnTo>
                      <a:pt x="34346" y="117283"/>
                    </a:lnTo>
                    <a:lnTo>
                      <a:pt x="34176" y="117377"/>
                    </a:lnTo>
                    <a:lnTo>
                      <a:pt x="34007" y="117377"/>
                    </a:lnTo>
                    <a:lnTo>
                      <a:pt x="33809" y="117423"/>
                    </a:lnTo>
                    <a:lnTo>
                      <a:pt x="33640" y="117423"/>
                    </a:lnTo>
                    <a:lnTo>
                      <a:pt x="33640" y="115128"/>
                    </a:lnTo>
                    <a:lnTo>
                      <a:pt x="33697" y="114707"/>
                    </a:lnTo>
                    <a:lnTo>
                      <a:pt x="33697" y="113817"/>
                    </a:lnTo>
                    <a:lnTo>
                      <a:pt x="33499" y="113536"/>
                    </a:lnTo>
                    <a:lnTo>
                      <a:pt x="33414" y="113442"/>
                    </a:lnTo>
                    <a:lnTo>
                      <a:pt x="33386" y="113442"/>
                    </a:lnTo>
                    <a:lnTo>
                      <a:pt x="33330" y="113395"/>
                    </a:lnTo>
                    <a:lnTo>
                      <a:pt x="33245" y="113395"/>
                    </a:lnTo>
                    <a:lnTo>
                      <a:pt x="33160" y="113442"/>
                    </a:lnTo>
                    <a:lnTo>
                      <a:pt x="33076" y="113442"/>
                    </a:lnTo>
                    <a:lnTo>
                      <a:pt x="32963" y="113957"/>
                    </a:lnTo>
                    <a:lnTo>
                      <a:pt x="32878" y="114566"/>
                    </a:lnTo>
                    <a:lnTo>
                      <a:pt x="32793" y="115081"/>
                    </a:lnTo>
                    <a:lnTo>
                      <a:pt x="32652" y="115644"/>
                    </a:lnTo>
                    <a:lnTo>
                      <a:pt x="32568" y="116159"/>
                    </a:lnTo>
                    <a:lnTo>
                      <a:pt x="32483" y="116768"/>
                    </a:lnTo>
                    <a:lnTo>
                      <a:pt x="32314" y="117798"/>
                    </a:lnTo>
                    <a:lnTo>
                      <a:pt x="32144" y="117704"/>
                    </a:lnTo>
                    <a:lnTo>
                      <a:pt x="31919" y="117658"/>
                    </a:lnTo>
                    <a:lnTo>
                      <a:pt x="31693" y="117517"/>
                    </a:lnTo>
                    <a:lnTo>
                      <a:pt x="31523" y="117423"/>
                    </a:lnTo>
                    <a:lnTo>
                      <a:pt x="31608" y="117002"/>
                    </a:lnTo>
                    <a:lnTo>
                      <a:pt x="31636" y="116533"/>
                    </a:lnTo>
                    <a:lnTo>
                      <a:pt x="31721" y="116112"/>
                    </a:lnTo>
                    <a:lnTo>
                      <a:pt x="31834" y="115222"/>
                    </a:lnTo>
                    <a:lnTo>
                      <a:pt x="31834" y="114847"/>
                    </a:lnTo>
                    <a:lnTo>
                      <a:pt x="31862" y="114426"/>
                    </a:lnTo>
                    <a:lnTo>
                      <a:pt x="31862" y="112412"/>
                    </a:lnTo>
                    <a:lnTo>
                      <a:pt x="31834" y="111615"/>
                    </a:lnTo>
                    <a:lnTo>
                      <a:pt x="31834" y="110725"/>
                    </a:lnTo>
                    <a:lnTo>
                      <a:pt x="31298" y="110725"/>
                    </a:lnTo>
                    <a:lnTo>
                      <a:pt x="31157" y="111990"/>
                    </a:lnTo>
                    <a:lnTo>
                      <a:pt x="31072" y="113021"/>
                    </a:lnTo>
                    <a:lnTo>
                      <a:pt x="30931" y="113817"/>
                    </a:lnTo>
                    <a:lnTo>
                      <a:pt x="30846" y="114566"/>
                    </a:lnTo>
                    <a:lnTo>
                      <a:pt x="30592" y="116018"/>
                    </a:lnTo>
                    <a:lnTo>
                      <a:pt x="30395" y="117002"/>
                    </a:lnTo>
                    <a:lnTo>
                      <a:pt x="30141" y="118173"/>
                    </a:lnTo>
                    <a:lnTo>
                      <a:pt x="29746" y="118173"/>
                    </a:lnTo>
                    <a:lnTo>
                      <a:pt x="29915" y="115971"/>
                    </a:lnTo>
                    <a:lnTo>
                      <a:pt x="30169" y="112880"/>
                    </a:lnTo>
                    <a:lnTo>
                      <a:pt x="30169" y="111850"/>
                    </a:lnTo>
                    <a:lnTo>
                      <a:pt x="30225" y="111381"/>
                    </a:lnTo>
                    <a:lnTo>
                      <a:pt x="30225" y="109929"/>
                    </a:lnTo>
                    <a:lnTo>
                      <a:pt x="30056" y="109648"/>
                    </a:lnTo>
                    <a:lnTo>
                      <a:pt x="29971" y="109555"/>
                    </a:lnTo>
                    <a:lnTo>
                      <a:pt x="29915" y="109461"/>
                    </a:lnTo>
                    <a:lnTo>
                      <a:pt x="29746" y="109461"/>
                    </a:lnTo>
                    <a:lnTo>
                      <a:pt x="29661" y="109555"/>
                    </a:lnTo>
                    <a:lnTo>
                      <a:pt x="29350" y="111709"/>
                    </a:lnTo>
                    <a:lnTo>
                      <a:pt x="29068" y="113302"/>
                    </a:lnTo>
                    <a:lnTo>
                      <a:pt x="28899" y="114566"/>
                    </a:lnTo>
                    <a:lnTo>
                      <a:pt x="28730" y="115737"/>
                    </a:lnTo>
                    <a:lnTo>
                      <a:pt x="28673" y="116112"/>
                    </a:lnTo>
                    <a:lnTo>
                      <a:pt x="28588" y="116346"/>
                    </a:lnTo>
                    <a:lnTo>
                      <a:pt x="28532" y="116627"/>
                    </a:lnTo>
                    <a:lnTo>
                      <a:pt x="28419" y="117049"/>
                    </a:lnTo>
                    <a:lnTo>
                      <a:pt x="28278" y="117564"/>
                    </a:lnTo>
                    <a:lnTo>
                      <a:pt x="28137" y="117564"/>
                    </a:lnTo>
                    <a:lnTo>
                      <a:pt x="27883" y="117704"/>
                    </a:lnTo>
                    <a:lnTo>
                      <a:pt x="27798" y="117798"/>
                    </a:lnTo>
                    <a:lnTo>
                      <a:pt x="27742" y="117517"/>
                    </a:lnTo>
                    <a:lnTo>
                      <a:pt x="27742" y="117142"/>
                    </a:lnTo>
                    <a:lnTo>
                      <a:pt x="27714" y="116861"/>
                    </a:lnTo>
                    <a:lnTo>
                      <a:pt x="27714" y="116487"/>
                    </a:lnTo>
                    <a:lnTo>
                      <a:pt x="27290" y="116252"/>
                    </a:lnTo>
                    <a:lnTo>
                      <a:pt x="27206" y="116159"/>
                    </a:lnTo>
                    <a:lnTo>
                      <a:pt x="26980" y="116346"/>
                    </a:lnTo>
                    <a:lnTo>
                      <a:pt x="26641" y="116768"/>
                    </a:lnTo>
                    <a:lnTo>
                      <a:pt x="26472" y="116908"/>
                    </a:lnTo>
                    <a:lnTo>
                      <a:pt x="25738" y="117798"/>
                    </a:lnTo>
                    <a:lnTo>
                      <a:pt x="25399" y="118173"/>
                    </a:lnTo>
                    <a:lnTo>
                      <a:pt x="25032" y="118594"/>
                    </a:lnTo>
                    <a:lnTo>
                      <a:pt x="24694" y="118922"/>
                    </a:lnTo>
                    <a:lnTo>
                      <a:pt x="24468" y="119110"/>
                    </a:lnTo>
                    <a:lnTo>
                      <a:pt x="24299" y="119250"/>
                    </a:lnTo>
                    <a:lnTo>
                      <a:pt x="24327" y="118735"/>
                    </a:lnTo>
                    <a:lnTo>
                      <a:pt x="24327" y="117658"/>
                    </a:lnTo>
                    <a:lnTo>
                      <a:pt x="24383" y="117142"/>
                    </a:lnTo>
                    <a:lnTo>
                      <a:pt x="24383" y="116627"/>
                    </a:lnTo>
                    <a:lnTo>
                      <a:pt x="24412" y="116112"/>
                    </a:lnTo>
                    <a:lnTo>
                      <a:pt x="24412" y="115503"/>
                    </a:lnTo>
                    <a:lnTo>
                      <a:pt x="24468" y="114988"/>
                    </a:lnTo>
                    <a:lnTo>
                      <a:pt x="24299" y="114941"/>
                    </a:lnTo>
                    <a:lnTo>
                      <a:pt x="24101" y="114800"/>
                    </a:lnTo>
                    <a:lnTo>
                      <a:pt x="23932" y="114707"/>
                    </a:lnTo>
                    <a:lnTo>
                      <a:pt x="23762" y="114566"/>
                    </a:lnTo>
                    <a:lnTo>
                      <a:pt x="23678" y="115222"/>
                    </a:lnTo>
                    <a:lnTo>
                      <a:pt x="23537" y="115878"/>
                    </a:lnTo>
                    <a:lnTo>
                      <a:pt x="23452" y="116627"/>
                    </a:lnTo>
                    <a:lnTo>
                      <a:pt x="23311" y="117283"/>
                    </a:lnTo>
                    <a:lnTo>
                      <a:pt x="23254" y="117564"/>
                    </a:lnTo>
                    <a:lnTo>
                      <a:pt x="23170" y="117939"/>
                    </a:lnTo>
                    <a:lnTo>
                      <a:pt x="23000" y="118548"/>
                    </a:lnTo>
                    <a:lnTo>
                      <a:pt x="22916" y="118922"/>
                    </a:lnTo>
                    <a:lnTo>
                      <a:pt x="22831" y="119203"/>
                    </a:lnTo>
                    <a:lnTo>
                      <a:pt x="22549" y="119765"/>
                    </a:lnTo>
                    <a:lnTo>
                      <a:pt x="22238" y="119765"/>
                    </a:lnTo>
                    <a:lnTo>
                      <a:pt x="21900" y="119859"/>
                    </a:lnTo>
                    <a:lnTo>
                      <a:pt x="21279" y="120000"/>
                    </a:lnTo>
                    <a:close/>
                  </a:path>
                </a:pathLst>
              </a:custGeom>
              <a:solidFill>
                <a:srgbClr val="FFFFCC"/>
              </a:solidFill>
              <a:ln w="9525" cap="flat" cmpd="sng">
                <a:solidFill>
                  <a:srgbClr val="B2B2B2"/>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05" name="Google Shape;805;p121"/>
              <p:cNvSpPr/>
              <p:nvPr/>
            </p:nvSpPr>
            <p:spPr>
              <a:xfrm>
                <a:off x="3578" y="2040"/>
                <a:ext cx="971" cy="323"/>
              </a:xfrm>
              <a:custGeom>
                <a:avLst/>
                <a:gdLst/>
                <a:ahLst/>
                <a:cxnLst/>
                <a:rect l="l" t="t" r="r" b="b"/>
                <a:pathLst>
                  <a:path w="120000" h="120000" extrusionOk="0">
                    <a:moveTo>
                      <a:pt x="20287" y="120000"/>
                    </a:moveTo>
                    <a:lnTo>
                      <a:pt x="20287" y="113003"/>
                    </a:lnTo>
                    <a:lnTo>
                      <a:pt x="20356" y="110035"/>
                    </a:lnTo>
                    <a:lnTo>
                      <a:pt x="20356" y="105371"/>
                    </a:lnTo>
                    <a:lnTo>
                      <a:pt x="20287" y="103886"/>
                    </a:lnTo>
                    <a:lnTo>
                      <a:pt x="20287" y="102402"/>
                    </a:lnTo>
                    <a:lnTo>
                      <a:pt x="19804" y="96890"/>
                    </a:lnTo>
                    <a:lnTo>
                      <a:pt x="19597" y="95618"/>
                    </a:lnTo>
                    <a:lnTo>
                      <a:pt x="18562" y="95406"/>
                    </a:lnTo>
                    <a:lnTo>
                      <a:pt x="17320" y="95618"/>
                    </a:lnTo>
                    <a:lnTo>
                      <a:pt x="16147" y="95618"/>
                    </a:lnTo>
                    <a:lnTo>
                      <a:pt x="14836" y="96042"/>
                    </a:lnTo>
                    <a:lnTo>
                      <a:pt x="12489" y="96678"/>
                    </a:lnTo>
                    <a:lnTo>
                      <a:pt x="11247" y="96678"/>
                    </a:lnTo>
                    <a:lnTo>
                      <a:pt x="10074" y="96890"/>
                    </a:lnTo>
                    <a:lnTo>
                      <a:pt x="7176" y="96890"/>
                    </a:lnTo>
                    <a:lnTo>
                      <a:pt x="6624" y="96678"/>
                    </a:lnTo>
                    <a:lnTo>
                      <a:pt x="6072" y="96678"/>
                    </a:lnTo>
                    <a:lnTo>
                      <a:pt x="5520" y="96254"/>
                    </a:lnTo>
                    <a:lnTo>
                      <a:pt x="4968" y="96254"/>
                    </a:lnTo>
                    <a:lnTo>
                      <a:pt x="3933" y="95618"/>
                    </a:lnTo>
                    <a:lnTo>
                      <a:pt x="3450" y="94982"/>
                    </a:lnTo>
                    <a:lnTo>
                      <a:pt x="2898" y="94558"/>
                    </a:lnTo>
                    <a:lnTo>
                      <a:pt x="2484" y="93922"/>
                    </a:lnTo>
                    <a:lnTo>
                      <a:pt x="1932" y="93286"/>
                    </a:lnTo>
                    <a:lnTo>
                      <a:pt x="1518" y="92650"/>
                    </a:lnTo>
                    <a:lnTo>
                      <a:pt x="1311" y="91378"/>
                    </a:lnTo>
                    <a:lnTo>
                      <a:pt x="966" y="89893"/>
                    </a:lnTo>
                    <a:lnTo>
                      <a:pt x="552" y="87349"/>
                    </a:lnTo>
                    <a:lnTo>
                      <a:pt x="414" y="86077"/>
                    </a:lnTo>
                    <a:lnTo>
                      <a:pt x="345" y="85017"/>
                    </a:lnTo>
                    <a:lnTo>
                      <a:pt x="138" y="82261"/>
                    </a:lnTo>
                    <a:lnTo>
                      <a:pt x="0" y="81413"/>
                    </a:lnTo>
                    <a:lnTo>
                      <a:pt x="0" y="76961"/>
                    </a:lnTo>
                    <a:lnTo>
                      <a:pt x="759" y="69964"/>
                    </a:lnTo>
                    <a:lnTo>
                      <a:pt x="966" y="68904"/>
                    </a:lnTo>
                    <a:lnTo>
                      <a:pt x="1173" y="68268"/>
                    </a:lnTo>
                    <a:lnTo>
                      <a:pt x="1380" y="67420"/>
                    </a:lnTo>
                    <a:lnTo>
                      <a:pt x="1518" y="66360"/>
                    </a:lnTo>
                    <a:lnTo>
                      <a:pt x="2070" y="64664"/>
                    </a:lnTo>
                    <a:lnTo>
                      <a:pt x="2484" y="62968"/>
                    </a:lnTo>
                    <a:lnTo>
                      <a:pt x="3036" y="61272"/>
                    </a:lnTo>
                    <a:lnTo>
                      <a:pt x="3450" y="59575"/>
                    </a:lnTo>
                    <a:lnTo>
                      <a:pt x="4002" y="65300"/>
                    </a:lnTo>
                    <a:lnTo>
                      <a:pt x="4347" y="70600"/>
                    </a:lnTo>
                    <a:lnTo>
                      <a:pt x="4554" y="72932"/>
                    </a:lnTo>
                    <a:lnTo>
                      <a:pt x="4899" y="75265"/>
                    </a:lnTo>
                    <a:lnTo>
                      <a:pt x="5106" y="77385"/>
                    </a:lnTo>
                    <a:lnTo>
                      <a:pt x="5520" y="79293"/>
                    </a:lnTo>
                    <a:lnTo>
                      <a:pt x="5658" y="80353"/>
                    </a:lnTo>
                    <a:lnTo>
                      <a:pt x="5865" y="81413"/>
                    </a:lnTo>
                    <a:lnTo>
                      <a:pt x="6417" y="82897"/>
                    </a:lnTo>
                    <a:lnTo>
                      <a:pt x="6693" y="83745"/>
                    </a:lnTo>
                    <a:lnTo>
                      <a:pt x="6969" y="84381"/>
                    </a:lnTo>
                    <a:lnTo>
                      <a:pt x="7245" y="85017"/>
                    </a:lnTo>
                    <a:lnTo>
                      <a:pt x="7728" y="85653"/>
                    </a:lnTo>
                    <a:lnTo>
                      <a:pt x="8004" y="86289"/>
                    </a:lnTo>
                    <a:lnTo>
                      <a:pt x="8487" y="86925"/>
                    </a:lnTo>
                    <a:lnTo>
                      <a:pt x="8901" y="87349"/>
                    </a:lnTo>
                    <a:lnTo>
                      <a:pt x="11040" y="88621"/>
                    </a:lnTo>
                    <a:lnTo>
                      <a:pt x="11730" y="89045"/>
                    </a:lnTo>
                    <a:lnTo>
                      <a:pt x="11730" y="85653"/>
                    </a:lnTo>
                    <a:lnTo>
                      <a:pt x="10626" y="84381"/>
                    </a:lnTo>
                    <a:lnTo>
                      <a:pt x="10074" y="83321"/>
                    </a:lnTo>
                    <a:lnTo>
                      <a:pt x="9660" y="82685"/>
                    </a:lnTo>
                    <a:lnTo>
                      <a:pt x="9246" y="81625"/>
                    </a:lnTo>
                    <a:lnTo>
                      <a:pt x="7935" y="77597"/>
                    </a:lnTo>
                    <a:lnTo>
                      <a:pt x="7452" y="75689"/>
                    </a:lnTo>
                    <a:lnTo>
                      <a:pt x="7383" y="74416"/>
                    </a:lnTo>
                    <a:lnTo>
                      <a:pt x="7176" y="73356"/>
                    </a:lnTo>
                    <a:lnTo>
                      <a:pt x="7038" y="72084"/>
                    </a:lnTo>
                    <a:lnTo>
                      <a:pt x="6969" y="71024"/>
                    </a:lnTo>
                    <a:lnTo>
                      <a:pt x="6831" y="69752"/>
                    </a:lnTo>
                    <a:lnTo>
                      <a:pt x="6831" y="68268"/>
                    </a:lnTo>
                    <a:lnTo>
                      <a:pt x="6693" y="66996"/>
                    </a:lnTo>
                    <a:lnTo>
                      <a:pt x="6693" y="58939"/>
                    </a:lnTo>
                    <a:lnTo>
                      <a:pt x="6969" y="48339"/>
                    </a:lnTo>
                    <a:lnTo>
                      <a:pt x="8004" y="48339"/>
                    </a:lnTo>
                    <a:lnTo>
                      <a:pt x="8004" y="51307"/>
                    </a:lnTo>
                    <a:lnTo>
                      <a:pt x="7935" y="54275"/>
                    </a:lnTo>
                    <a:lnTo>
                      <a:pt x="7935" y="57031"/>
                    </a:lnTo>
                    <a:lnTo>
                      <a:pt x="8004" y="59575"/>
                    </a:lnTo>
                    <a:lnTo>
                      <a:pt x="8004" y="61908"/>
                    </a:lnTo>
                    <a:lnTo>
                      <a:pt x="8142" y="62968"/>
                    </a:lnTo>
                    <a:lnTo>
                      <a:pt x="8142" y="64028"/>
                    </a:lnTo>
                    <a:lnTo>
                      <a:pt x="8487" y="66996"/>
                    </a:lnTo>
                    <a:lnTo>
                      <a:pt x="8556" y="67632"/>
                    </a:lnTo>
                    <a:lnTo>
                      <a:pt x="8763" y="68692"/>
                    </a:lnTo>
                    <a:lnTo>
                      <a:pt x="9246" y="69964"/>
                    </a:lnTo>
                    <a:lnTo>
                      <a:pt x="9453" y="71024"/>
                    </a:lnTo>
                    <a:lnTo>
                      <a:pt x="9660" y="71660"/>
                    </a:lnTo>
                    <a:lnTo>
                      <a:pt x="10005" y="72296"/>
                    </a:lnTo>
                    <a:lnTo>
                      <a:pt x="10212" y="72932"/>
                    </a:lnTo>
                    <a:lnTo>
                      <a:pt x="10488" y="73568"/>
                    </a:lnTo>
                    <a:lnTo>
                      <a:pt x="10971" y="73992"/>
                    </a:lnTo>
                    <a:lnTo>
                      <a:pt x="11247" y="74628"/>
                    </a:lnTo>
                    <a:lnTo>
                      <a:pt x="11730" y="75265"/>
                    </a:lnTo>
                    <a:lnTo>
                      <a:pt x="12282" y="75689"/>
                    </a:lnTo>
                    <a:lnTo>
                      <a:pt x="12696" y="76325"/>
                    </a:lnTo>
                    <a:lnTo>
                      <a:pt x="13248" y="76749"/>
                    </a:lnTo>
                    <a:lnTo>
                      <a:pt x="13801" y="77385"/>
                    </a:lnTo>
                    <a:lnTo>
                      <a:pt x="14422" y="77597"/>
                    </a:lnTo>
                    <a:lnTo>
                      <a:pt x="14008" y="73568"/>
                    </a:lnTo>
                    <a:lnTo>
                      <a:pt x="12903" y="72296"/>
                    </a:lnTo>
                    <a:lnTo>
                      <a:pt x="12489" y="71660"/>
                    </a:lnTo>
                    <a:lnTo>
                      <a:pt x="11799" y="70388"/>
                    </a:lnTo>
                    <a:lnTo>
                      <a:pt x="11523" y="69328"/>
                    </a:lnTo>
                    <a:lnTo>
                      <a:pt x="10833" y="66360"/>
                    </a:lnTo>
                    <a:lnTo>
                      <a:pt x="10764" y="65300"/>
                    </a:lnTo>
                    <a:lnTo>
                      <a:pt x="10488" y="64240"/>
                    </a:lnTo>
                    <a:lnTo>
                      <a:pt x="10488" y="63392"/>
                    </a:lnTo>
                    <a:lnTo>
                      <a:pt x="10419" y="61908"/>
                    </a:lnTo>
                    <a:lnTo>
                      <a:pt x="10419" y="55971"/>
                    </a:lnTo>
                    <a:lnTo>
                      <a:pt x="10626" y="53427"/>
                    </a:lnTo>
                    <a:lnTo>
                      <a:pt x="10764" y="51095"/>
                    </a:lnTo>
                    <a:lnTo>
                      <a:pt x="11178" y="45583"/>
                    </a:lnTo>
                    <a:lnTo>
                      <a:pt x="11592" y="40918"/>
                    </a:lnTo>
                    <a:lnTo>
                      <a:pt x="11730" y="38586"/>
                    </a:lnTo>
                    <a:lnTo>
                      <a:pt x="12282" y="37950"/>
                    </a:lnTo>
                    <a:lnTo>
                      <a:pt x="13317" y="37314"/>
                    </a:lnTo>
                    <a:lnTo>
                      <a:pt x="13870" y="36678"/>
                    </a:lnTo>
                    <a:lnTo>
                      <a:pt x="13870" y="39010"/>
                    </a:lnTo>
                    <a:lnTo>
                      <a:pt x="13801" y="40706"/>
                    </a:lnTo>
                    <a:lnTo>
                      <a:pt x="13801" y="42614"/>
                    </a:lnTo>
                    <a:lnTo>
                      <a:pt x="13870" y="44734"/>
                    </a:lnTo>
                    <a:lnTo>
                      <a:pt x="13870" y="46643"/>
                    </a:lnTo>
                    <a:lnTo>
                      <a:pt x="14008" y="48339"/>
                    </a:lnTo>
                    <a:lnTo>
                      <a:pt x="14284" y="54275"/>
                    </a:lnTo>
                    <a:lnTo>
                      <a:pt x="14560" y="56395"/>
                    </a:lnTo>
                    <a:lnTo>
                      <a:pt x="14629" y="58303"/>
                    </a:lnTo>
                    <a:lnTo>
                      <a:pt x="14836" y="60424"/>
                    </a:lnTo>
                    <a:lnTo>
                      <a:pt x="15181" y="62332"/>
                    </a:lnTo>
                    <a:lnTo>
                      <a:pt x="15388" y="64664"/>
                    </a:lnTo>
                    <a:lnTo>
                      <a:pt x="16009" y="69328"/>
                    </a:lnTo>
                    <a:lnTo>
                      <a:pt x="18079" y="69328"/>
                    </a:lnTo>
                    <a:lnTo>
                      <a:pt x="17527" y="63604"/>
                    </a:lnTo>
                    <a:lnTo>
                      <a:pt x="17113" y="58939"/>
                    </a:lnTo>
                    <a:lnTo>
                      <a:pt x="17044" y="56607"/>
                    </a:lnTo>
                    <a:lnTo>
                      <a:pt x="16906" y="54911"/>
                    </a:lnTo>
                    <a:lnTo>
                      <a:pt x="16699" y="51095"/>
                    </a:lnTo>
                    <a:lnTo>
                      <a:pt x="16561" y="49399"/>
                    </a:lnTo>
                    <a:lnTo>
                      <a:pt x="16561" y="45371"/>
                    </a:lnTo>
                    <a:lnTo>
                      <a:pt x="16699" y="43250"/>
                    </a:lnTo>
                    <a:lnTo>
                      <a:pt x="16699" y="41342"/>
                    </a:lnTo>
                    <a:lnTo>
                      <a:pt x="16768" y="39010"/>
                    </a:lnTo>
                    <a:lnTo>
                      <a:pt x="17044" y="33710"/>
                    </a:lnTo>
                    <a:lnTo>
                      <a:pt x="18079" y="33710"/>
                    </a:lnTo>
                    <a:lnTo>
                      <a:pt x="18079" y="32650"/>
                    </a:lnTo>
                    <a:lnTo>
                      <a:pt x="18286" y="30742"/>
                    </a:lnTo>
                    <a:lnTo>
                      <a:pt x="18562" y="29681"/>
                    </a:lnTo>
                    <a:lnTo>
                      <a:pt x="19735" y="29681"/>
                    </a:lnTo>
                    <a:lnTo>
                      <a:pt x="19735" y="49399"/>
                    </a:lnTo>
                    <a:lnTo>
                      <a:pt x="19942" y="54699"/>
                    </a:lnTo>
                    <a:lnTo>
                      <a:pt x="20149" y="57243"/>
                    </a:lnTo>
                    <a:lnTo>
                      <a:pt x="20287" y="58303"/>
                    </a:lnTo>
                    <a:lnTo>
                      <a:pt x="20287" y="59575"/>
                    </a:lnTo>
                    <a:lnTo>
                      <a:pt x="20494" y="61060"/>
                    </a:lnTo>
                    <a:lnTo>
                      <a:pt x="20563" y="62332"/>
                    </a:lnTo>
                    <a:lnTo>
                      <a:pt x="20701" y="63392"/>
                    </a:lnTo>
                    <a:lnTo>
                      <a:pt x="20839" y="64664"/>
                    </a:lnTo>
                    <a:lnTo>
                      <a:pt x="21253" y="66572"/>
                    </a:lnTo>
                    <a:lnTo>
                      <a:pt x="21460" y="68056"/>
                    </a:lnTo>
                    <a:lnTo>
                      <a:pt x="21667" y="68904"/>
                    </a:lnTo>
                    <a:lnTo>
                      <a:pt x="22012" y="68692"/>
                    </a:lnTo>
                    <a:lnTo>
                      <a:pt x="22219" y="68268"/>
                    </a:lnTo>
                    <a:lnTo>
                      <a:pt x="22564" y="68056"/>
                    </a:lnTo>
                    <a:lnTo>
                      <a:pt x="22840" y="68056"/>
                    </a:lnTo>
                    <a:lnTo>
                      <a:pt x="22771" y="65300"/>
                    </a:lnTo>
                    <a:lnTo>
                      <a:pt x="22564" y="58727"/>
                    </a:lnTo>
                    <a:lnTo>
                      <a:pt x="22357" y="51307"/>
                    </a:lnTo>
                    <a:lnTo>
                      <a:pt x="22357" y="47279"/>
                    </a:lnTo>
                    <a:lnTo>
                      <a:pt x="22219" y="45371"/>
                    </a:lnTo>
                    <a:lnTo>
                      <a:pt x="22219" y="41342"/>
                    </a:lnTo>
                    <a:lnTo>
                      <a:pt x="22357" y="39646"/>
                    </a:lnTo>
                    <a:lnTo>
                      <a:pt x="22357" y="37738"/>
                    </a:lnTo>
                    <a:lnTo>
                      <a:pt x="22426" y="36042"/>
                    </a:lnTo>
                    <a:lnTo>
                      <a:pt x="22426" y="34346"/>
                    </a:lnTo>
                    <a:lnTo>
                      <a:pt x="22633" y="32650"/>
                    </a:lnTo>
                    <a:lnTo>
                      <a:pt x="22771" y="30954"/>
                    </a:lnTo>
                    <a:lnTo>
                      <a:pt x="23392" y="26925"/>
                    </a:lnTo>
                    <a:lnTo>
                      <a:pt x="24082" y="25017"/>
                    </a:lnTo>
                    <a:lnTo>
                      <a:pt x="24358" y="24381"/>
                    </a:lnTo>
                    <a:lnTo>
                      <a:pt x="24841" y="23745"/>
                    </a:lnTo>
                    <a:lnTo>
                      <a:pt x="25255" y="23321"/>
                    </a:lnTo>
                    <a:lnTo>
                      <a:pt x="26981" y="23321"/>
                    </a:lnTo>
                    <a:lnTo>
                      <a:pt x="26774" y="25653"/>
                    </a:lnTo>
                    <a:lnTo>
                      <a:pt x="26428" y="31590"/>
                    </a:lnTo>
                    <a:lnTo>
                      <a:pt x="26428" y="33286"/>
                    </a:lnTo>
                    <a:lnTo>
                      <a:pt x="26359" y="35406"/>
                    </a:lnTo>
                    <a:lnTo>
                      <a:pt x="26359" y="39434"/>
                    </a:lnTo>
                    <a:lnTo>
                      <a:pt x="26428" y="41342"/>
                    </a:lnTo>
                    <a:lnTo>
                      <a:pt x="26428" y="43250"/>
                    </a:lnTo>
                    <a:lnTo>
                      <a:pt x="26635" y="47279"/>
                    </a:lnTo>
                    <a:lnTo>
                      <a:pt x="26774" y="49611"/>
                    </a:lnTo>
                    <a:lnTo>
                      <a:pt x="26981" y="51943"/>
                    </a:lnTo>
                    <a:lnTo>
                      <a:pt x="27188" y="54063"/>
                    </a:lnTo>
                    <a:lnTo>
                      <a:pt x="27395" y="56607"/>
                    </a:lnTo>
                    <a:lnTo>
                      <a:pt x="27947" y="57243"/>
                    </a:lnTo>
                    <a:lnTo>
                      <a:pt x="28637" y="58091"/>
                    </a:lnTo>
                    <a:lnTo>
                      <a:pt x="29189" y="58727"/>
                    </a:lnTo>
                    <a:lnTo>
                      <a:pt x="29672" y="59575"/>
                    </a:lnTo>
                    <a:lnTo>
                      <a:pt x="29258" y="53639"/>
                    </a:lnTo>
                    <a:lnTo>
                      <a:pt x="29051" y="47703"/>
                    </a:lnTo>
                    <a:lnTo>
                      <a:pt x="28844" y="42402"/>
                    </a:lnTo>
                    <a:lnTo>
                      <a:pt x="28844" y="37950"/>
                    </a:lnTo>
                    <a:lnTo>
                      <a:pt x="28913" y="36678"/>
                    </a:lnTo>
                    <a:lnTo>
                      <a:pt x="28913" y="35406"/>
                    </a:lnTo>
                    <a:lnTo>
                      <a:pt x="29051" y="33922"/>
                    </a:lnTo>
                    <a:lnTo>
                      <a:pt x="29051" y="33074"/>
                    </a:lnTo>
                    <a:lnTo>
                      <a:pt x="29603" y="26289"/>
                    </a:lnTo>
                    <a:lnTo>
                      <a:pt x="29810" y="25441"/>
                    </a:lnTo>
                    <a:lnTo>
                      <a:pt x="29948" y="23957"/>
                    </a:lnTo>
                    <a:lnTo>
                      <a:pt x="30155" y="22685"/>
                    </a:lnTo>
                    <a:lnTo>
                      <a:pt x="30224" y="21625"/>
                    </a:lnTo>
                    <a:lnTo>
                      <a:pt x="30707" y="19081"/>
                    </a:lnTo>
                    <a:lnTo>
                      <a:pt x="30983" y="18021"/>
                    </a:lnTo>
                    <a:lnTo>
                      <a:pt x="31190" y="16749"/>
                    </a:lnTo>
                    <a:lnTo>
                      <a:pt x="32294" y="16113"/>
                    </a:lnTo>
                    <a:lnTo>
                      <a:pt x="32984" y="15689"/>
                    </a:lnTo>
                    <a:lnTo>
                      <a:pt x="33467" y="15689"/>
                    </a:lnTo>
                    <a:lnTo>
                      <a:pt x="33467" y="18445"/>
                    </a:lnTo>
                    <a:lnTo>
                      <a:pt x="33398" y="21413"/>
                    </a:lnTo>
                    <a:lnTo>
                      <a:pt x="33398" y="23957"/>
                    </a:lnTo>
                    <a:lnTo>
                      <a:pt x="33260" y="26925"/>
                    </a:lnTo>
                    <a:lnTo>
                      <a:pt x="33260" y="32650"/>
                    </a:lnTo>
                    <a:lnTo>
                      <a:pt x="33191" y="35618"/>
                    </a:lnTo>
                    <a:lnTo>
                      <a:pt x="33191" y="38586"/>
                    </a:lnTo>
                    <a:lnTo>
                      <a:pt x="33398" y="39010"/>
                    </a:lnTo>
                    <a:lnTo>
                      <a:pt x="33605" y="39646"/>
                    </a:lnTo>
                    <a:lnTo>
                      <a:pt x="33743" y="40282"/>
                    </a:lnTo>
                    <a:lnTo>
                      <a:pt x="33950" y="40706"/>
                    </a:lnTo>
                    <a:lnTo>
                      <a:pt x="34502" y="37738"/>
                    </a:lnTo>
                    <a:lnTo>
                      <a:pt x="34778" y="35406"/>
                    </a:lnTo>
                    <a:lnTo>
                      <a:pt x="35123" y="33286"/>
                    </a:lnTo>
                    <a:lnTo>
                      <a:pt x="35537" y="27985"/>
                    </a:lnTo>
                    <a:lnTo>
                      <a:pt x="35882" y="24593"/>
                    </a:lnTo>
                    <a:lnTo>
                      <a:pt x="36227" y="20141"/>
                    </a:lnTo>
                    <a:lnTo>
                      <a:pt x="36641" y="13992"/>
                    </a:lnTo>
                    <a:lnTo>
                      <a:pt x="37745" y="13992"/>
                    </a:lnTo>
                    <a:lnTo>
                      <a:pt x="37745" y="10812"/>
                    </a:lnTo>
                    <a:lnTo>
                      <a:pt x="42507" y="8056"/>
                    </a:lnTo>
                    <a:lnTo>
                      <a:pt x="43818" y="7420"/>
                    </a:lnTo>
                    <a:lnTo>
                      <a:pt x="52167" y="2756"/>
                    </a:lnTo>
                    <a:lnTo>
                      <a:pt x="53410" y="2120"/>
                    </a:lnTo>
                    <a:lnTo>
                      <a:pt x="54652" y="1484"/>
                    </a:lnTo>
                    <a:lnTo>
                      <a:pt x="55825" y="1060"/>
                    </a:lnTo>
                    <a:lnTo>
                      <a:pt x="56998" y="0"/>
                    </a:lnTo>
                    <a:lnTo>
                      <a:pt x="59620" y="424"/>
                    </a:lnTo>
                    <a:lnTo>
                      <a:pt x="64795" y="424"/>
                    </a:lnTo>
                    <a:lnTo>
                      <a:pt x="67418" y="636"/>
                    </a:lnTo>
                    <a:lnTo>
                      <a:pt x="70040" y="636"/>
                    </a:lnTo>
                    <a:lnTo>
                      <a:pt x="72662" y="1060"/>
                    </a:lnTo>
                    <a:lnTo>
                      <a:pt x="73835" y="1484"/>
                    </a:lnTo>
                    <a:lnTo>
                      <a:pt x="75146" y="1484"/>
                    </a:lnTo>
                    <a:lnTo>
                      <a:pt x="79010" y="2332"/>
                    </a:lnTo>
                    <a:lnTo>
                      <a:pt x="80184" y="2756"/>
                    </a:lnTo>
                    <a:lnTo>
                      <a:pt x="81495" y="2968"/>
                    </a:lnTo>
                    <a:lnTo>
                      <a:pt x="82806" y="3816"/>
                    </a:lnTo>
                    <a:lnTo>
                      <a:pt x="84117" y="4028"/>
                    </a:lnTo>
                    <a:lnTo>
                      <a:pt x="86739" y="5300"/>
                    </a:lnTo>
                    <a:lnTo>
                      <a:pt x="87912" y="6360"/>
                    </a:lnTo>
                    <a:lnTo>
                      <a:pt x="89223" y="6996"/>
                    </a:lnTo>
                    <a:lnTo>
                      <a:pt x="93087" y="9964"/>
                    </a:lnTo>
                    <a:lnTo>
                      <a:pt x="97021" y="13992"/>
                    </a:lnTo>
                    <a:lnTo>
                      <a:pt x="98332" y="15689"/>
                    </a:lnTo>
                    <a:lnTo>
                      <a:pt x="99436" y="18021"/>
                    </a:lnTo>
                    <a:lnTo>
                      <a:pt x="100402" y="20777"/>
                    </a:lnTo>
                    <a:lnTo>
                      <a:pt x="101368" y="22685"/>
                    </a:lnTo>
                    <a:lnTo>
                      <a:pt x="102334" y="25017"/>
                    </a:lnTo>
                    <a:lnTo>
                      <a:pt x="103231" y="26713"/>
                    </a:lnTo>
                    <a:lnTo>
                      <a:pt x="104197" y="28621"/>
                    </a:lnTo>
                    <a:lnTo>
                      <a:pt x="105163" y="30106"/>
                    </a:lnTo>
                    <a:lnTo>
                      <a:pt x="106129" y="31590"/>
                    </a:lnTo>
                    <a:lnTo>
                      <a:pt x="107234" y="33074"/>
                    </a:lnTo>
                    <a:lnTo>
                      <a:pt x="108200" y="34346"/>
                    </a:lnTo>
                    <a:lnTo>
                      <a:pt x="109235" y="35406"/>
                    </a:lnTo>
                    <a:lnTo>
                      <a:pt x="110477" y="36678"/>
                    </a:lnTo>
                    <a:lnTo>
                      <a:pt x="112823" y="38586"/>
                    </a:lnTo>
                    <a:lnTo>
                      <a:pt x="115652" y="40706"/>
                    </a:lnTo>
                    <a:lnTo>
                      <a:pt x="116066" y="41766"/>
                    </a:lnTo>
                    <a:lnTo>
                      <a:pt x="116756" y="43250"/>
                    </a:lnTo>
                    <a:lnTo>
                      <a:pt x="117170" y="44310"/>
                    </a:lnTo>
                    <a:lnTo>
                      <a:pt x="117515" y="45583"/>
                    </a:lnTo>
                    <a:lnTo>
                      <a:pt x="117929" y="46643"/>
                    </a:lnTo>
                    <a:lnTo>
                      <a:pt x="118343" y="47915"/>
                    </a:lnTo>
                    <a:lnTo>
                      <a:pt x="119033" y="50671"/>
                    </a:lnTo>
                    <a:lnTo>
                      <a:pt x="119240" y="51307"/>
                    </a:lnTo>
                    <a:lnTo>
                      <a:pt x="119585" y="53427"/>
                    </a:lnTo>
                    <a:lnTo>
                      <a:pt x="119654" y="54275"/>
                    </a:lnTo>
                    <a:lnTo>
                      <a:pt x="119861" y="55759"/>
                    </a:lnTo>
                    <a:lnTo>
                      <a:pt x="119861" y="56395"/>
                    </a:lnTo>
                    <a:lnTo>
                      <a:pt x="120000" y="57031"/>
                    </a:lnTo>
                    <a:lnTo>
                      <a:pt x="120000" y="58303"/>
                    </a:lnTo>
                    <a:lnTo>
                      <a:pt x="119861" y="58939"/>
                    </a:lnTo>
                    <a:lnTo>
                      <a:pt x="118826" y="58091"/>
                    </a:lnTo>
                    <a:lnTo>
                      <a:pt x="117860" y="56607"/>
                    </a:lnTo>
                    <a:lnTo>
                      <a:pt x="116618" y="55335"/>
                    </a:lnTo>
                    <a:lnTo>
                      <a:pt x="115652" y="54063"/>
                    </a:lnTo>
                    <a:lnTo>
                      <a:pt x="114548" y="53003"/>
                    </a:lnTo>
                    <a:lnTo>
                      <a:pt x="112409" y="50247"/>
                    </a:lnTo>
                    <a:lnTo>
                      <a:pt x="111305" y="49399"/>
                    </a:lnTo>
                    <a:lnTo>
                      <a:pt x="110339" y="47915"/>
                    </a:lnTo>
                    <a:lnTo>
                      <a:pt x="108200" y="45371"/>
                    </a:lnTo>
                    <a:lnTo>
                      <a:pt x="107096" y="44310"/>
                    </a:lnTo>
                    <a:lnTo>
                      <a:pt x="106129" y="43038"/>
                    </a:lnTo>
                    <a:lnTo>
                      <a:pt x="103990" y="40282"/>
                    </a:lnTo>
                    <a:lnTo>
                      <a:pt x="102886" y="39434"/>
                    </a:lnTo>
                    <a:lnTo>
                      <a:pt x="101368" y="37950"/>
                    </a:lnTo>
                    <a:lnTo>
                      <a:pt x="99712" y="37102"/>
                    </a:lnTo>
                    <a:lnTo>
                      <a:pt x="95158" y="33922"/>
                    </a:lnTo>
                    <a:lnTo>
                      <a:pt x="90948" y="32014"/>
                    </a:lnTo>
                    <a:lnTo>
                      <a:pt x="89568" y="31590"/>
                    </a:lnTo>
                    <a:lnTo>
                      <a:pt x="88257" y="31378"/>
                    </a:lnTo>
                    <a:lnTo>
                      <a:pt x="86808" y="30954"/>
                    </a:lnTo>
                    <a:lnTo>
                      <a:pt x="85497" y="30954"/>
                    </a:lnTo>
                    <a:lnTo>
                      <a:pt x="84117" y="30742"/>
                    </a:lnTo>
                    <a:lnTo>
                      <a:pt x="81495" y="30742"/>
                    </a:lnTo>
                    <a:lnTo>
                      <a:pt x="80184" y="30954"/>
                    </a:lnTo>
                    <a:lnTo>
                      <a:pt x="78941" y="30954"/>
                    </a:lnTo>
                    <a:lnTo>
                      <a:pt x="76319" y="31590"/>
                    </a:lnTo>
                    <a:lnTo>
                      <a:pt x="74870" y="32014"/>
                    </a:lnTo>
                    <a:lnTo>
                      <a:pt x="72317" y="33286"/>
                    </a:lnTo>
                    <a:lnTo>
                      <a:pt x="70868" y="33922"/>
                    </a:lnTo>
                    <a:lnTo>
                      <a:pt x="69626" y="34770"/>
                    </a:lnTo>
                    <a:lnTo>
                      <a:pt x="68177" y="35406"/>
                    </a:lnTo>
                    <a:lnTo>
                      <a:pt x="66797" y="36254"/>
                    </a:lnTo>
                    <a:lnTo>
                      <a:pt x="65347" y="37102"/>
                    </a:lnTo>
                    <a:lnTo>
                      <a:pt x="63967" y="37950"/>
                    </a:lnTo>
                    <a:lnTo>
                      <a:pt x="60931" y="40070"/>
                    </a:lnTo>
                    <a:lnTo>
                      <a:pt x="57757" y="42402"/>
                    </a:lnTo>
                    <a:lnTo>
                      <a:pt x="55963" y="44946"/>
                    </a:lnTo>
                    <a:lnTo>
                      <a:pt x="53755" y="47915"/>
                    </a:lnTo>
                    <a:lnTo>
                      <a:pt x="51477" y="51307"/>
                    </a:lnTo>
                    <a:lnTo>
                      <a:pt x="49131" y="54699"/>
                    </a:lnTo>
                    <a:lnTo>
                      <a:pt x="46716" y="58727"/>
                    </a:lnTo>
                    <a:lnTo>
                      <a:pt x="45405" y="60636"/>
                    </a:lnTo>
                    <a:lnTo>
                      <a:pt x="44232" y="62756"/>
                    </a:lnTo>
                    <a:lnTo>
                      <a:pt x="42921" y="64664"/>
                    </a:lnTo>
                    <a:lnTo>
                      <a:pt x="41610" y="66996"/>
                    </a:lnTo>
                    <a:lnTo>
                      <a:pt x="38021" y="73992"/>
                    </a:lnTo>
                    <a:lnTo>
                      <a:pt x="35675" y="79293"/>
                    </a:lnTo>
                    <a:lnTo>
                      <a:pt x="34571" y="81625"/>
                    </a:lnTo>
                    <a:lnTo>
                      <a:pt x="33467" y="84593"/>
                    </a:lnTo>
                    <a:lnTo>
                      <a:pt x="31535" y="89893"/>
                    </a:lnTo>
                    <a:lnTo>
                      <a:pt x="30569" y="93074"/>
                    </a:lnTo>
                    <a:lnTo>
                      <a:pt x="29672" y="96042"/>
                    </a:lnTo>
                    <a:lnTo>
                      <a:pt x="28913" y="99010"/>
                    </a:lnTo>
                    <a:lnTo>
                      <a:pt x="28292" y="101978"/>
                    </a:lnTo>
                    <a:lnTo>
                      <a:pt x="27671" y="105371"/>
                    </a:lnTo>
                    <a:lnTo>
                      <a:pt x="26981" y="108339"/>
                    </a:lnTo>
                    <a:lnTo>
                      <a:pt x="26152" y="114911"/>
                    </a:lnTo>
                    <a:lnTo>
                      <a:pt x="25876" y="118303"/>
                    </a:lnTo>
                    <a:lnTo>
                      <a:pt x="25117" y="118727"/>
                    </a:lnTo>
                    <a:lnTo>
                      <a:pt x="24358" y="118727"/>
                    </a:lnTo>
                    <a:lnTo>
                      <a:pt x="23737" y="118939"/>
                    </a:lnTo>
                    <a:lnTo>
                      <a:pt x="22978" y="119363"/>
                    </a:lnTo>
                    <a:lnTo>
                      <a:pt x="22357" y="119363"/>
                    </a:lnTo>
                    <a:lnTo>
                      <a:pt x="21598" y="119575"/>
                    </a:lnTo>
                    <a:lnTo>
                      <a:pt x="20908" y="119575"/>
                    </a:lnTo>
                    <a:lnTo>
                      <a:pt x="20287" y="120000"/>
                    </a:lnTo>
                    <a:close/>
                  </a:path>
                </a:pathLst>
              </a:custGeom>
              <a:solidFill>
                <a:srgbClr val="FFFFCC"/>
              </a:solidFill>
              <a:ln w="9525" cap="flat" cmpd="sng">
                <a:solidFill>
                  <a:srgbClr val="B2B2B2"/>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grpSp>
        <p:pic>
          <p:nvPicPr>
            <p:cNvPr id="806" name="Google Shape;806;p121" descr="black+whitearrows"/>
            <p:cNvPicPr preferRelativeResize="0"/>
            <p:nvPr/>
          </p:nvPicPr>
          <p:blipFill rotWithShape="1">
            <a:blip r:embed="rId3">
              <a:alphaModFix/>
            </a:blip>
            <a:srcRect/>
            <a:stretch/>
          </p:blipFill>
          <p:spPr>
            <a:xfrm rot="1912164" flipH="1">
              <a:off x="5927610" y="2929207"/>
              <a:ext cx="1692656" cy="2570550"/>
            </a:xfrm>
            <a:prstGeom prst="rect">
              <a:avLst/>
            </a:prstGeom>
            <a:noFill/>
            <a:ln>
              <a:noFill/>
            </a:ln>
          </p:spPr>
        </p:pic>
        <p:pic>
          <p:nvPicPr>
            <p:cNvPr id="807" name="Google Shape;807;p121" descr="black+whitearrows"/>
            <p:cNvPicPr preferRelativeResize="0"/>
            <p:nvPr/>
          </p:nvPicPr>
          <p:blipFill rotWithShape="1">
            <a:blip r:embed="rId3">
              <a:alphaModFix/>
            </a:blip>
            <a:srcRect/>
            <a:stretch/>
          </p:blipFill>
          <p:spPr>
            <a:xfrm rot="7866405">
              <a:off x="7262219" y="2926300"/>
              <a:ext cx="1856632" cy="1719745"/>
            </a:xfrm>
            <a:prstGeom prst="rect">
              <a:avLst/>
            </a:prstGeom>
            <a:noFill/>
            <a:ln>
              <a:noFill/>
            </a:ln>
          </p:spPr>
        </p:pic>
        <p:pic>
          <p:nvPicPr>
            <p:cNvPr id="808" name="Google Shape;808;p121" descr="black+whitearrows"/>
            <p:cNvPicPr preferRelativeResize="0"/>
            <p:nvPr/>
          </p:nvPicPr>
          <p:blipFill rotWithShape="1">
            <a:blip r:embed="rId3">
              <a:alphaModFix/>
            </a:blip>
            <a:srcRect/>
            <a:stretch/>
          </p:blipFill>
          <p:spPr>
            <a:xfrm rot="-1189349">
              <a:off x="4571893" y="2964825"/>
              <a:ext cx="2156626" cy="1677998"/>
            </a:xfrm>
            <a:prstGeom prst="rect">
              <a:avLst/>
            </a:prstGeom>
            <a:noFill/>
            <a:ln>
              <a:noFill/>
            </a:ln>
          </p:spPr>
        </p:pic>
        <p:pic>
          <p:nvPicPr>
            <p:cNvPr id="809" name="Google Shape;809;p121" descr="black+whitearrows"/>
            <p:cNvPicPr preferRelativeResize="0"/>
            <p:nvPr/>
          </p:nvPicPr>
          <p:blipFill rotWithShape="1">
            <a:blip r:embed="rId3">
              <a:alphaModFix/>
            </a:blip>
            <a:srcRect/>
            <a:stretch/>
          </p:blipFill>
          <p:spPr>
            <a:xfrm rot="3428911">
              <a:off x="6082023" y="2018022"/>
              <a:ext cx="2355008" cy="1890510"/>
            </a:xfrm>
            <a:prstGeom prst="rect">
              <a:avLst/>
            </a:prstGeom>
            <a:noFill/>
            <a:ln>
              <a:noFill/>
            </a:ln>
          </p:spPr>
        </p:pic>
        <p:pic>
          <p:nvPicPr>
            <p:cNvPr id="810" name="Google Shape;810;p121" descr="black+whitearrows"/>
            <p:cNvPicPr preferRelativeResize="0"/>
            <p:nvPr/>
          </p:nvPicPr>
          <p:blipFill rotWithShape="1">
            <a:blip r:embed="rId3">
              <a:alphaModFix/>
            </a:blip>
            <a:srcRect/>
            <a:stretch/>
          </p:blipFill>
          <p:spPr>
            <a:xfrm rot="7516483" flipH="1">
              <a:off x="6146761" y="4075427"/>
              <a:ext cx="2051519" cy="1474930"/>
            </a:xfrm>
            <a:prstGeom prst="rect">
              <a:avLst/>
            </a:prstGeom>
            <a:noFill/>
            <a:ln>
              <a:noFill/>
            </a:ln>
          </p:spPr>
        </p:pic>
      </p:grpSp>
      <p:sp>
        <p:nvSpPr>
          <p:cNvPr id="811" name="Google Shape;811;p121"/>
          <p:cNvSpPr txBox="1"/>
          <p:nvPr/>
        </p:nvSpPr>
        <p:spPr>
          <a:xfrm>
            <a:off x="750252" y="5927700"/>
            <a:ext cx="8180388" cy="584775"/>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600" b="0">
                <a:solidFill>
                  <a:schemeClr val="dk1"/>
                </a:solidFill>
                <a:latin typeface="Calibri"/>
                <a:ea typeface="Calibri"/>
                <a:cs typeface="Calibri"/>
                <a:sym typeface="Calibri"/>
              </a:rPr>
              <a:t>Source: </a:t>
            </a:r>
            <a:r>
              <a:rPr lang="en-US" sz="1600" b="0" i="1">
                <a:solidFill>
                  <a:schemeClr val="dk1"/>
                </a:solidFill>
                <a:latin typeface="Calibri"/>
                <a:ea typeface="Calibri"/>
                <a:cs typeface="Calibri"/>
                <a:sym typeface="Calibri"/>
              </a:rPr>
              <a:t>NCTSN: Caring for Children Who Have Experienced Trauma. </a:t>
            </a:r>
            <a:r>
              <a:rPr lang="en-US" sz="1600" b="0">
                <a:solidFill>
                  <a:schemeClr val="dk1"/>
                </a:solidFill>
                <a:latin typeface="Calibri"/>
                <a:ea typeface="Calibri"/>
                <a:cs typeface="Calibri"/>
                <a:sym typeface="Calibri"/>
              </a:rPr>
              <a:t>Retrieved from </a:t>
            </a:r>
            <a:r>
              <a:rPr lang="en-US" sz="1600" b="0" u="sng">
                <a:solidFill>
                  <a:schemeClr val="hlink"/>
                </a:solidFill>
                <a:latin typeface="Calibri"/>
                <a:ea typeface="Calibri"/>
                <a:cs typeface="Calibri"/>
                <a:sym typeface="Calibri"/>
                <a:hlinkClick r:id="rId4"/>
              </a:rPr>
              <a:t>http://nctsn.org/products/caring-for-children-who-have-experienced-trauma</a:t>
            </a:r>
            <a:r>
              <a:rPr lang="en-US" sz="1600" b="0">
                <a:solidFill>
                  <a:schemeClr val="dk1"/>
                </a:solidFill>
                <a:latin typeface="Calibri"/>
                <a:ea typeface="Calibri"/>
                <a:cs typeface="Calibri"/>
                <a:sym typeface="Calibri"/>
              </a:rPr>
              <a:t> </a:t>
            </a:r>
            <a:endParaRPr sz="1600" b="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13743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93">
                                            <p:txEl>
                                              <p:pRg st="0" end="0"/>
                                            </p:txEl>
                                          </p:spTgt>
                                        </p:tgtEl>
                                        <p:attrNameLst>
                                          <p:attrName>style.visibility</p:attrName>
                                        </p:attrNameLst>
                                      </p:cBhvr>
                                      <p:to>
                                        <p:strVal val="visible"/>
                                      </p:to>
                                    </p:set>
                                    <p:animEffect transition="in" filter="fade">
                                      <p:cBhvr>
                                        <p:cTn id="7" dur="500"/>
                                        <p:tgtEl>
                                          <p:spTgt spid="79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93">
                                            <p:txEl>
                                              <p:pRg st="1" end="1"/>
                                            </p:txEl>
                                          </p:spTgt>
                                        </p:tgtEl>
                                        <p:attrNameLst>
                                          <p:attrName>style.visibility</p:attrName>
                                        </p:attrNameLst>
                                      </p:cBhvr>
                                      <p:to>
                                        <p:strVal val="visible"/>
                                      </p:to>
                                    </p:set>
                                    <p:animEffect transition="in" filter="fade">
                                      <p:cBhvr>
                                        <p:cTn id="12" dur="500"/>
                                        <p:tgtEl>
                                          <p:spTgt spid="79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93">
                                            <p:txEl>
                                              <p:pRg st="2" end="2"/>
                                            </p:txEl>
                                          </p:spTgt>
                                        </p:tgtEl>
                                        <p:attrNameLst>
                                          <p:attrName>style.visibility</p:attrName>
                                        </p:attrNameLst>
                                      </p:cBhvr>
                                      <p:to>
                                        <p:strVal val="visible"/>
                                      </p:to>
                                    </p:set>
                                    <p:animEffect transition="in" filter="fade">
                                      <p:cBhvr>
                                        <p:cTn id="17" dur="500"/>
                                        <p:tgtEl>
                                          <p:spTgt spid="793">
                                            <p:txEl>
                                              <p:pRg st="2" end="2"/>
                                            </p:txEl>
                                          </p:spTgt>
                                        </p:tgtEl>
                                      </p:cBhvr>
                                    </p:animEffect>
                                  </p:childTnLst>
                                </p:cTn>
                              </p:par>
                            </p:childTnLst>
                          </p:cTn>
                        </p:par>
                        <p:par>
                          <p:cTn id="18" fill="hold">
                            <p:stCondLst>
                              <p:cond delay="500"/>
                            </p:stCondLst>
                            <p:childTnLst>
                              <p:par>
                                <p:cTn id="19" presetID="10" presetClass="entr" presetSubtype="0" fill="hold" nodeType="afterEffect">
                                  <p:stCondLst>
                                    <p:cond delay="0"/>
                                  </p:stCondLst>
                                  <p:childTnLst>
                                    <p:set>
                                      <p:cBhvr>
                                        <p:cTn id="20" dur="1" fill="hold">
                                          <p:stCondLst>
                                            <p:cond delay="0"/>
                                          </p:stCondLst>
                                        </p:cTn>
                                        <p:tgtEl>
                                          <p:spTgt spid="794"/>
                                        </p:tgtEl>
                                        <p:attrNameLst>
                                          <p:attrName>style.visibility</p:attrName>
                                        </p:attrNameLst>
                                      </p:cBhvr>
                                      <p:to>
                                        <p:strVal val="visible"/>
                                      </p:to>
                                    </p:set>
                                    <p:animEffect transition="in" filter="fade">
                                      <p:cBhvr>
                                        <p:cTn id="21" dur="500"/>
                                        <p:tgtEl>
                                          <p:spTgt spid="7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818"/>
        <p:cNvGrpSpPr/>
        <p:nvPr/>
      </p:nvGrpSpPr>
      <p:grpSpPr>
        <a:xfrm>
          <a:off x="0" y="0"/>
          <a:ext cx="0" cy="0"/>
          <a:chOff x="0" y="0"/>
          <a:chExt cx="0" cy="0"/>
        </a:xfrm>
      </p:grpSpPr>
      <p:sp>
        <p:nvSpPr>
          <p:cNvPr id="819" name="Google Shape;819;p122"/>
          <p:cNvSpPr txBox="1">
            <a:spLocks noGrp="1"/>
          </p:cNvSpPr>
          <p:nvPr>
            <p:ph type="title"/>
          </p:nvPr>
        </p:nvSpPr>
        <p:spPr>
          <a:xfrm>
            <a:off x="457200" y="228600"/>
            <a:ext cx="8458200" cy="914400"/>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dk1"/>
              </a:buClr>
              <a:buSzPts val="4400"/>
              <a:buFont typeface="Calibri"/>
              <a:buNone/>
            </a:pPr>
            <a:r>
              <a:rPr lang="en-US" sz="4400" b="1" i="0" u="none" strike="noStrike" cap="none">
                <a:solidFill>
                  <a:schemeClr val="dk1"/>
                </a:solidFill>
                <a:latin typeface="Calibri"/>
                <a:ea typeface="Calibri"/>
                <a:cs typeface="Calibri"/>
                <a:sym typeface="Calibri"/>
              </a:rPr>
              <a:t>Neuroplasticity:  Use it or Lose it!</a:t>
            </a:r>
            <a:endParaRPr sz="4400" b="1" i="0" u="none" strike="noStrike" cap="none">
              <a:solidFill>
                <a:schemeClr val="dk1"/>
              </a:solidFill>
              <a:latin typeface="Calibri"/>
              <a:ea typeface="Calibri"/>
              <a:cs typeface="Calibri"/>
              <a:sym typeface="Calibri"/>
            </a:endParaRPr>
          </a:p>
        </p:txBody>
      </p:sp>
      <p:sp>
        <p:nvSpPr>
          <p:cNvPr id="820" name="Google Shape;820;p122"/>
          <p:cNvSpPr txBox="1">
            <a:spLocks noGrp="1"/>
          </p:cNvSpPr>
          <p:nvPr>
            <p:ph type="body" idx="1"/>
          </p:nvPr>
        </p:nvSpPr>
        <p:spPr>
          <a:xfrm>
            <a:off x="762000" y="1371600"/>
            <a:ext cx="7848600" cy="4953000"/>
          </a:xfrm>
          <a:prstGeom prst="rect">
            <a:avLst/>
          </a:prstGeom>
          <a:noFill/>
          <a:ln>
            <a:noFill/>
          </a:ln>
        </p:spPr>
        <p:txBody>
          <a:bodyPr spcFirstLastPara="1" wrap="square" lIns="91425" tIns="45700" rIns="91425" bIns="45700" anchor="t" anchorCtr="0">
            <a:noAutofit/>
          </a:bodyPr>
          <a:lstStyle/>
          <a:p>
            <a:pPr marL="228600" marR="0" lvl="0" indent="-228600" algn="l" rtl="0">
              <a:lnSpc>
                <a:spcPct val="90000"/>
              </a:lnSpc>
              <a:spcBef>
                <a:spcPts val="0"/>
              </a:spcBef>
              <a:spcAft>
                <a:spcPts val="0"/>
              </a:spcAft>
              <a:buClr>
                <a:schemeClr val="dk1"/>
              </a:buClr>
              <a:buSzPts val="2800"/>
              <a:buFont typeface="Arial"/>
              <a:buChar char="•"/>
            </a:pPr>
            <a:r>
              <a:rPr lang="en-US" sz="2800" b="0" i="0" u="none" strike="noStrike" cap="none">
                <a:solidFill>
                  <a:schemeClr val="dk1"/>
                </a:solidFill>
                <a:latin typeface="Calibri"/>
                <a:ea typeface="Calibri"/>
                <a:cs typeface="Calibri"/>
                <a:sym typeface="Calibri"/>
              </a:rPr>
              <a:t>Those pathways that are used repeatedly are reinforced and become strong</a:t>
            </a:r>
            <a:endParaRPr/>
          </a:p>
          <a:p>
            <a:pPr marL="228600" marR="0" lvl="0" indent="-228600" algn="l" rtl="0">
              <a:lnSpc>
                <a:spcPct val="90000"/>
              </a:lnSpc>
              <a:spcBef>
                <a:spcPts val="1000"/>
              </a:spcBef>
              <a:spcAft>
                <a:spcPts val="0"/>
              </a:spcAft>
              <a:buClr>
                <a:schemeClr val="dk1"/>
              </a:buClr>
              <a:buSzPts val="2800"/>
              <a:buFont typeface="Arial"/>
              <a:buChar char="•"/>
            </a:pPr>
            <a:r>
              <a:rPr lang="en-US" sz="2800" b="0" i="0" u="none" strike="noStrike" cap="none">
                <a:solidFill>
                  <a:schemeClr val="dk1"/>
                </a:solidFill>
                <a:latin typeface="Calibri"/>
                <a:ea typeface="Calibri"/>
                <a:cs typeface="Calibri"/>
                <a:sym typeface="Calibri"/>
              </a:rPr>
              <a:t>Those pathways that are never used, or stop being used are pruned</a:t>
            </a:r>
            <a:endParaRPr/>
          </a:p>
          <a:p>
            <a:pPr marL="228600" marR="0" lvl="0" indent="-50800" algn="l" rtl="0">
              <a:lnSpc>
                <a:spcPct val="90000"/>
              </a:lnSpc>
              <a:spcBef>
                <a:spcPts val="1000"/>
              </a:spcBef>
              <a:spcAft>
                <a:spcPts val="0"/>
              </a:spcAft>
              <a:buClr>
                <a:schemeClr val="dk1"/>
              </a:buClr>
              <a:buSzPts val="2800"/>
              <a:buFont typeface="Arial"/>
              <a:buNone/>
            </a:pPr>
            <a:endParaRPr sz="2800" b="0" i="0" u="none" strike="noStrike" cap="none">
              <a:solidFill>
                <a:schemeClr val="dk1"/>
              </a:solidFill>
              <a:latin typeface="Calibri"/>
              <a:ea typeface="Calibri"/>
              <a:cs typeface="Calibri"/>
              <a:sym typeface="Calibri"/>
            </a:endParaRPr>
          </a:p>
          <a:p>
            <a:pPr marL="228600" marR="0" lvl="0" indent="-228600" algn="l" rtl="0">
              <a:lnSpc>
                <a:spcPct val="90000"/>
              </a:lnSpc>
              <a:spcBef>
                <a:spcPts val="1000"/>
              </a:spcBef>
              <a:spcAft>
                <a:spcPts val="0"/>
              </a:spcAft>
              <a:buClr>
                <a:schemeClr val="dk1"/>
              </a:buClr>
              <a:buSzPts val="2800"/>
              <a:buFont typeface="Arial"/>
              <a:buChar char="•"/>
            </a:pPr>
            <a:r>
              <a:rPr lang="en-US" sz="2800" b="0" i="0" u="none" strike="noStrike" cap="none">
                <a:solidFill>
                  <a:schemeClr val="dk1"/>
                </a:solidFill>
                <a:latin typeface="Calibri"/>
                <a:ea typeface="Calibri"/>
                <a:cs typeface="Calibri"/>
                <a:sym typeface="Calibri"/>
              </a:rPr>
              <a:t>Think about the pathways that are being reinforced in a child exposed to chronic violence in the home or community? </a:t>
            </a:r>
            <a:endParaRPr/>
          </a:p>
          <a:p>
            <a:pPr marL="228600" marR="0" lvl="0" indent="-228600" algn="l" rtl="0">
              <a:lnSpc>
                <a:spcPct val="90000"/>
              </a:lnSpc>
              <a:spcBef>
                <a:spcPts val="1000"/>
              </a:spcBef>
              <a:spcAft>
                <a:spcPts val="0"/>
              </a:spcAft>
              <a:buClr>
                <a:schemeClr val="dk1"/>
              </a:buClr>
              <a:buSzPts val="2800"/>
              <a:buFont typeface="Arial"/>
              <a:buChar char="•"/>
            </a:pPr>
            <a:r>
              <a:rPr lang="en-US" sz="2800" b="0" i="0" u="none" strike="noStrike" cap="none">
                <a:solidFill>
                  <a:schemeClr val="dk1"/>
                </a:solidFill>
                <a:latin typeface="Calibri"/>
                <a:ea typeface="Calibri"/>
                <a:cs typeface="Calibri"/>
                <a:sym typeface="Calibri"/>
              </a:rPr>
              <a:t>What pathways may NOT be as well developed?</a:t>
            </a:r>
            <a:endParaRPr/>
          </a:p>
          <a:p>
            <a:pPr marL="0" marR="0" lvl="0" indent="0" algn="l" rtl="0">
              <a:lnSpc>
                <a:spcPct val="90000"/>
              </a:lnSpc>
              <a:spcBef>
                <a:spcPts val="1000"/>
              </a:spcBef>
              <a:spcAft>
                <a:spcPts val="0"/>
              </a:spcAft>
              <a:buClr>
                <a:schemeClr val="dk1"/>
              </a:buClr>
              <a:buSzPts val="2000"/>
              <a:buFont typeface="Arial"/>
              <a:buNone/>
            </a:pPr>
            <a:r>
              <a:rPr lang="en-US" sz="2000" b="0" i="0" u="none" strike="noStrike" cap="none">
                <a:solidFill>
                  <a:schemeClr val="dk1"/>
                </a:solidFill>
                <a:latin typeface="Calibri"/>
                <a:ea typeface="Calibri"/>
                <a:cs typeface="Calibri"/>
                <a:sym typeface="Calibri"/>
              </a:rPr>
              <a:t> </a:t>
            </a:r>
            <a:endParaRPr sz="2000" b="0" i="0" u="none" strike="noStrike" cap="none">
              <a:solidFill>
                <a:schemeClr val="dk1"/>
              </a:solidFill>
              <a:latin typeface="Calibri"/>
              <a:ea typeface="Calibri"/>
              <a:cs typeface="Calibri"/>
              <a:sym typeface="Calibri"/>
            </a:endParaRPr>
          </a:p>
          <a:p>
            <a:pPr marL="228600" marR="0" lvl="0" indent="-101600" algn="l" rtl="0">
              <a:lnSpc>
                <a:spcPct val="90000"/>
              </a:lnSpc>
              <a:spcBef>
                <a:spcPts val="1000"/>
              </a:spcBef>
              <a:spcAft>
                <a:spcPts val="0"/>
              </a:spcAft>
              <a:buClr>
                <a:schemeClr val="dk1"/>
              </a:buClr>
              <a:buSzPts val="2000"/>
              <a:buFont typeface="Arial"/>
              <a:buNone/>
            </a:pPr>
            <a:endParaRPr sz="2000" b="0" i="0" u="none" strike="noStrike" cap="none">
              <a:solidFill>
                <a:schemeClr val="dk1"/>
              </a:solidFill>
              <a:latin typeface="Calibri"/>
              <a:ea typeface="Calibri"/>
              <a:cs typeface="Calibri"/>
              <a:sym typeface="Calibri"/>
            </a:endParaRPr>
          </a:p>
          <a:p>
            <a:pPr marL="228600" marR="0" lvl="0" indent="-101600" algn="l" rtl="0">
              <a:lnSpc>
                <a:spcPct val="90000"/>
              </a:lnSpc>
              <a:spcBef>
                <a:spcPts val="1000"/>
              </a:spcBef>
              <a:spcAft>
                <a:spcPts val="0"/>
              </a:spcAft>
              <a:buClr>
                <a:schemeClr val="dk1"/>
              </a:buClr>
              <a:buSzPts val="2000"/>
              <a:buFont typeface="Arial"/>
              <a:buNone/>
            </a:pPr>
            <a:endParaRPr sz="2000" b="0" i="0" u="none" strike="noStrike" cap="none">
              <a:solidFill>
                <a:schemeClr val="dk1"/>
              </a:solidFill>
              <a:latin typeface="Bookman Old Style"/>
              <a:ea typeface="Bookman Old Style"/>
              <a:cs typeface="Bookman Old Style"/>
              <a:sym typeface="Bookman Old Style"/>
            </a:endParaRPr>
          </a:p>
          <a:p>
            <a:pPr marL="228600" marR="0" lvl="0" indent="-228600" algn="l" rtl="0">
              <a:lnSpc>
                <a:spcPct val="90000"/>
              </a:lnSpc>
              <a:spcBef>
                <a:spcPts val="1000"/>
              </a:spcBef>
              <a:spcAft>
                <a:spcPts val="0"/>
              </a:spcAft>
              <a:buClr>
                <a:schemeClr val="dk1"/>
              </a:buClr>
              <a:buSzPts val="2000"/>
              <a:buFont typeface="Noto Sans Symbols"/>
              <a:buNone/>
            </a:pPr>
            <a:endParaRPr sz="2000" b="0" i="0" u="none" strike="noStrike" cap="none">
              <a:solidFill>
                <a:schemeClr val="dk1"/>
              </a:solidFill>
              <a:latin typeface="Bookman Old Style"/>
              <a:ea typeface="Bookman Old Style"/>
              <a:cs typeface="Bookman Old Style"/>
              <a:sym typeface="Bookman Old Style"/>
            </a:endParaRPr>
          </a:p>
          <a:p>
            <a:pPr marL="228600" marR="0" lvl="0" indent="-101600" algn="l" rtl="0">
              <a:lnSpc>
                <a:spcPct val="90000"/>
              </a:lnSpc>
              <a:spcBef>
                <a:spcPts val="1000"/>
              </a:spcBef>
              <a:spcAft>
                <a:spcPts val="0"/>
              </a:spcAft>
              <a:buClr>
                <a:schemeClr val="dk1"/>
              </a:buClr>
              <a:buSzPts val="2000"/>
              <a:buFont typeface="Arial"/>
              <a:buNone/>
            </a:pPr>
            <a:endParaRPr sz="2000" b="0" i="0" u="none" strike="noStrike" cap="none">
              <a:solidFill>
                <a:schemeClr val="lt1"/>
              </a:solidFill>
              <a:latin typeface="Bookman Old Style"/>
              <a:ea typeface="Bookman Old Style"/>
              <a:cs typeface="Bookman Old Style"/>
              <a:sym typeface="Bookman Old Style"/>
            </a:endParaRPr>
          </a:p>
          <a:p>
            <a:pPr marL="228600" marR="0" lvl="0" indent="-101600" algn="l" rtl="0">
              <a:lnSpc>
                <a:spcPct val="90000"/>
              </a:lnSpc>
              <a:spcBef>
                <a:spcPts val="1000"/>
              </a:spcBef>
              <a:spcAft>
                <a:spcPts val="0"/>
              </a:spcAft>
              <a:buClr>
                <a:schemeClr val="dk1"/>
              </a:buClr>
              <a:buSzPts val="2000"/>
              <a:buFont typeface="Arial"/>
              <a:buNone/>
            </a:pPr>
            <a:endParaRPr sz="2000" b="0" i="0" u="none" strike="noStrike" cap="none">
              <a:solidFill>
                <a:schemeClr val="lt1"/>
              </a:solidFill>
              <a:latin typeface="Bookman Old Style"/>
              <a:ea typeface="Bookman Old Style"/>
              <a:cs typeface="Bookman Old Style"/>
              <a:sym typeface="Bookman Old Style"/>
            </a:endParaRPr>
          </a:p>
          <a:p>
            <a:pPr marL="228600" marR="0" lvl="0" indent="-101600" algn="l" rtl="0">
              <a:lnSpc>
                <a:spcPct val="90000"/>
              </a:lnSpc>
              <a:spcBef>
                <a:spcPts val="1000"/>
              </a:spcBef>
              <a:spcAft>
                <a:spcPts val="0"/>
              </a:spcAft>
              <a:buClr>
                <a:schemeClr val="dk1"/>
              </a:buClr>
              <a:buSzPts val="2000"/>
              <a:buFont typeface="Arial"/>
              <a:buNone/>
            </a:pPr>
            <a:endParaRPr sz="2000" b="0" i="0" u="none" strike="noStrike" cap="none">
              <a:solidFill>
                <a:schemeClr val="lt1"/>
              </a:solidFill>
              <a:latin typeface="Bookman Old Style"/>
              <a:ea typeface="Bookman Old Style"/>
              <a:cs typeface="Bookman Old Style"/>
              <a:sym typeface="Bookman Old Style"/>
            </a:endParaRPr>
          </a:p>
        </p:txBody>
      </p:sp>
    </p:spTree>
    <p:extLst>
      <p:ext uri="{BB962C8B-B14F-4D97-AF65-F5344CB8AC3E}">
        <p14:creationId xmlns:p14="http://schemas.microsoft.com/office/powerpoint/2010/main" val="1962009387"/>
      </p:ext>
    </p:extLst>
  </p:cSld>
  <p:clrMapOvr>
    <a:masterClrMapping/>
  </p:clrMapOvr>
  <p:transition>
    <p:fade thruBlk="1"/>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Fear Response</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57939" y="2362200"/>
            <a:ext cx="7828121" cy="2778284"/>
          </a:xfrm>
        </p:spPr>
      </p:pic>
    </p:spTree>
    <p:extLst>
      <p:ext uri="{BB962C8B-B14F-4D97-AF65-F5344CB8AC3E}">
        <p14:creationId xmlns:p14="http://schemas.microsoft.com/office/powerpoint/2010/main" val="370678737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3544" y="0"/>
            <a:ext cx="9144000" cy="1059278"/>
          </a:xfrm>
          <a:prstGeom prst="rect">
            <a:avLst/>
          </a:prstGeom>
          <a:solidFill>
            <a:schemeClr val="bg1"/>
          </a:solidFill>
        </p:spPr>
        <p:txBody>
          <a:bodyPr/>
          <a:lstStyle>
            <a:lvl1pPr>
              <a:defRPr sz="2400">
                <a:solidFill>
                  <a:schemeClr val="tx1"/>
                </a:solidFill>
                <a:latin typeface="Times New Roman" pitchFamily="-108" charset="0"/>
                <a:cs typeface="Times New Roman" pitchFamily="-108" charset="0"/>
              </a:defRPr>
            </a:lvl1pPr>
            <a:lvl2pPr marL="37931725" indent="-37474525">
              <a:defRPr sz="2400">
                <a:solidFill>
                  <a:schemeClr val="tx1"/>
                </a:solidFill>
                <a:latin typeface="Times New Roman" pitchFamily="-108" charset="0"/>
                <a:cs typeface="Times New Roman" pitchFamily="-108" charset="0"/>
              </a:defRPr>
            </a:lvl2pPr>
            <a:lvl3pPr>
              <a:defRPr sz="2400">
                <a:solidFill>
                  <a:schemeClr val="tx1"/>
                </a:solidFill>
                <a:latin typeface="Times New Roman" pitchFamily="-108" charset="0"/>
                <a:cs typeface="Times New Roman" pitchFamily="-108" charset="0"/>
              </a:defRPr>
            </a:lvl3pPr>
            <a:lvl4pPr>
              <a:defRPr sz="2400">
                <a:solidFill>
                  <a:schemeClr val="tx1"/>
                </a:solidFill>
                <a:latin typeface="Times New Roman" pitchFamily="-108" charset="0"/>
                <a:cs typeface="Times New Roman" pitchFamily="-108" charset="0"/>
              </a:defRPr>
            </a:lvl4pPr>
            <a:lvl5pPr>
              <a:defRPr sz="2400">
                <a:solidFill>
                  <a:schemeClr val="tx1"/>
                </a:solidFill>
                <a:latin typeface="Times New Roman" pitchFamily="-108" charset="0"/>
                <a:cs typeface="Times New Roman" pitchFamily="-108" charset="0"/>
              </a:defRPr>
            </a:lvl5pPr>
            <a:lvl6pPr marL="457200" eaLnBrk="0" fontAlgn="base" hangingPunct="0">
              <a:spcBef>
                <a:spcPct val="0"/>
              </a:spcBef>
              <a:spcAft>
                <a:spcPct val="0"/>
              </a:spcAft>
              <a:defRPr sz="2400">
                <a:solidFill>
                  <a:schemeClr val="tx1"/>
                </a:solidFill>
                <a:latin typeface="Times New Roman" pitchFamily="-108" charset="0"/>
                <a:cs typeface="Times New Roman" pitchFamily="-108" charset="0"/>
              </a:defRPr>
            </a:lvl6pPr>
            <a:lvl7pPr marL="914400" eaLnBrk="0" fontAlgn="base" hangingPunct="0">
              <a:spcBef>
                <a:spcPct val="0"/>
              </a:spcBef>
              <a:spcAft>
                <a:spcPct val="0"/>
              </a:spcAft>
              <a:defRPr sz="2400">
                <a:solidFill>
                  <a:schemeClr val="tx1"/>
                </a:solidFill>
                <a:latin typeface="Times New Roman" pitchFamily="-108" charset="0"/>
                <a:cs typeface="Times New Roman" pitchFamily="-108" charset="0"/>
              </a:defRPr>
            </a:lvl7pPr>
            <a:lvl8pPr marL="1371600" eaLnBrk="0" fontAlgn="base" hangingPunct="0">
              <a:spcBef>
                <a:spcPct val="0"/>
              </a:spcBef>
              <a:spcAft>
                <a:spcPct val="0"/>
              </a:spcAft>
              <a:defRPr sz="2400">
                <a:solidFill>
                  <a:schemeClr val="tx1"/>
                </a:solidFill>
                <a:latin typeface="Times New Roman" pitchFamily="-108" charset="0"/>
                <a:cs typeface="Times New Roman" pitchFamily="-108" charset="0"/>
              </a:defRPr>
            </a:lvl8pPr>
            <a:lvl9pPr marL="1828800" eaLnBrk="0" fontAlgn="base" hangingPunct="0">
              <a:spcBef>
                <a:spcPct val="0"/>
              </a:spcBef>
              <a:spcAft>
                <a:spcPct val="0"/>
              </a:spcAft>
              <a:defRPr sz="2400">
                <a:solidFill>
                  <a:schemeClr val="tx1"/>
                </a:solidFill>
                <a:latin typeface="Times New Roman" pitchFamily="-108" charset="0"/>
                <a:cs typeface="Times New Roman" pitchFamily="-108" charset="0"/>
              </a:defRPr>
            </a:lvl9pPr>
          </a:lstStyle>
          <a:p>
            <a:pPr algn="ctr" eaLnBrk="0" fontAlgn="base" hangingPunct="0">
              <a:lnSpc>
                <a:spcPct val="90000"/>
              </a:lnSpc>
              <a:spcBef>
                <a:spcPct val="0"/>
              </a:spcBef>
              <a:spcAft>
                <a:spcPct val="0"/>
              </a:spcAft>
            </a:pPr>
            <a:endParaRPr lang="en-US" altLang="en-US" sz="2000" dirty="0" smtClean="0">
              <a:latin typeface="Franklin Gothic Book" pitchFamily="-108" charset="0"/>
              <a:ea typeface="ＭＳ Ｐゴシック" pitchFamily="-108" charset="-128"/>
            </a:endParaRPr>
          </a:p>
          <a:p>
            <a:pPr algn="ctr" eaLnBrk="0" fontAlgn="base" hangingPunct="0">
              <a:lnSpc>
                <a:spcPct val="90000"/>
              </a:lnSpc>
              <a:spcBef>
                <a:spcPct val="0"/>
              </a:spcBef>
              <a:spcAft>
                <a:spcPct val="0"/>
              </a:spcAft>
            </a:pPr>
            <a:r>
              <a:rPr lang="en-US" altLang="en-US" sz="4400" dirty="0" smtClean="0">
                <a:latin typeface="Franklin Gothic Book" pitchFamily="-108" charset="0"/>
                <a:ea typeface="ＭＳ Ｐゴシック" pitchFamily="-108" charset="-128"/>
              </a:rPr>
              <a:t>Fight</a:t>
            </a:r>
            <a:r>
              <a:rPr lang="en-US" altLang="en-US" sz="4400" dirty="0">
                <a:latin typeface="Franklin Gothic Book" pitchFamily="-108" charset="0"/>
                <a:ea typeface="ＭＳ Ｐゴシック" pitchFamily="-108" charset="-128"/>
              </a:rPr>
              <a:t>, Flee, or Freeze (to protect)</a:t>
            </a:r>
          </a:p>
        </p:txBody>
      </p:sp>
      <p:pic>
        <p:nvPicPr>
          <p:cNvPr id="1026" name="Picture 2" descr="body_fight_flight2.png (497×41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39704" y="1160380"/>
            <a:ext cx="6457450" cy="5379043"/>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p:cNvSpPr txBox="1">
            <a:spLocks noChangeArrowheads="1"/>
          </p:cNvSpPr>
          <p:nvPr/>
        </p:nvSpPr>
        <p:spPr bwMode="auto">
          <a:xfrm>
            <a:off x="7282077" y="4680484"/>
            <a:ext cx="154835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itchFamily="-108" charset="0"/>
                <a:cs typeface="Times New Roman" pitchFamily="-108" charset="0"/>
              </a:defRPr>
            </a:lvl1pPr>
            <a:lvl2pPr marL="37931725" indent="-37474525">
              <a:defRPr sz="2400">
                <a:solidFill>
                  <a:schemeClr val="tx1"/>
                </a:solidFill>
                <a:latin typeface="Times New Roman" pitchFamily="-108" charset="0"/>
                <a:cs typeface="Times New Roman" pitchFamily="-108" charset="0"/>
              </a:defRPr>
            </a:lvl2pPr>
            <a:lvl3pPr>
              <a:defRPr sz="2400">
                <a:solidFill>
                  <a:schemeClr val="tx1"/>
                </a:solidFill>
                <a:latin typeface="Times New Roman" pitchFamily="-108" charset="0"/>
                <a:cs typeface="Times New Roman" pitchFamily="-108" charset="0"/>
              </a:defRPr>
            </a:lvl3pPr>
            <a:lvl4pPr>
              <a:defRPr sz="2400">
                <a:solidFill>
                  <a:schemeClr val="tx1"/>
                </a:solidFill>
                <a:latin typeface="Times New Roman" pitchFamily="-108" charset="0"/>
                <a:cs typeface="Times New Roman" pitchFamily="-108" charset="0"/>
              </a:defRPr>
            </a:lvl4pPr>
            <a:lvl5pPr>
              <a:defRPr sz="2400">
                <a:solidFill>
                  <a:schemeClr val="tx1"/>
                </a:solidFill>
                <a:latin typeface="Times New Roman" pitchFamily="-108" charset="0"/>
                <a:cs typeface="Times New Roman" pitchFamily="-108" charset="0"/>
              </a:defRPr>
            </a:lvl5pPr>
            <a:lvl6pPr marL="457200" eaLnBrk="0" fontAlgn="base" hangingPunct="0">
              <a:spcBef>
                <a:spcPct val="0"/>
              </a:spcBef>
              <a:spcAft>
                <a:spcPct val="0"/>
              </a:spcAft>
              <a:defRPr sz="2400">
                <a:solidFill>
                  <a:schemeClr val="tx1"/>
                </a:solidFill>
                <a:latin typeface="Times New Roman" pitchFamily="-108" charset="0"/>
                <a:cs typeface="Times New Roman" pitchFamily="-108" charset="0"/>
              </a:defRPr>
            </a:lvl6pPr>
            <a:lvl7pPr marL="914400" eaLnBrk="0" fontAlgn="base" hangingPunct="0">
              <a:spcBef>
                <a:spcPct val="0"/>
              </a:spcBef>
              <a:spcAft>
                <a:spcPct val="0"/>
              </a:spcAft>
              <a:defRPr sz="2400">
                <a:solidFill>
                  <a:schemeClr val="tx1"/>
                </a:solidFill>
                <a:latin typeface="Times New Roman" pitchFamily="-108" charset="0"/>
                <a:cs typeface="Times New Roman" pitchFamily="-108" charset="0"/>
              </a:defRPr>
            </a:lvl7pPr>
            <a:lvl8pPr marL="1371600" eaLnBrk="0" fontAlgn="base" hangingPunct="0">
              <a:spcBef>
                <a:spcPct val="0"/>
              </a:spcBef>
              <a:spcAft>
                <a:spcPct val="0"/>
              </a:spcAft>
              <a:defRPr sz="2400">
                <a:solidFill>
                  <a:schemeClr val="tx1"/>
                </a:solidFill>
                <a:latin typeface="Times New Roman" pitchFamily="-108" charset="0"/>
                <a:cs typeface="Times New Roman" pitchFamily="-108" charset="0"/>
              </a:defRPr>
            </a:lvl8pPr>
            <a:lvl9pPr marL="1828800" eaLnBrk="0" fontAlgn="base" hangingPunct="0">
              <a:spcBef>
                <a:spcPct val="0"/>
              </a:spcBef>
              <a:spcAft>
                <a:spcPct val="0"/>
              </a:spcAft>
              <a:defRPr sz="2400">
                <a:solidFill>
                  <a:schemeClr val="tx1"/>
                </a:solidFill>
                <a:latin typeface="Times New Roman" pitchFamily="-108" charset="0"/>
                <a:cs typeface="Times New Roman" pitchFamily="-108" charset="0"/>
              </a:defRPr>
            </a:lvl9pPr>
          </a:lstStyle>
          <a:p>
            <a:pPr eaLnBrk="0" fontAlgn="base" hangingPunct="0">
              <a:spcBef>
                <a:spcPct val="0"/>
              </a:spcBef>
              <a:spcAft>
                <a:spcPct val="0"/>
              </a:spcAft>
            </a:pPr>
            <a:r>
              <a:rPr lang="en-US" altLang="en-US" sz="2000" dirty="0" smtClean="0">
                <a:latin typeface="Franklin Gothic Book" pitchFamily="-108" charset="0"/>
                <a:ea typeface="ＭＳ Ｐゴシック" pitchFamily="-108" charset="-128"/>
              </a:rPr>
              <a:t>Release </a:t>
            </a:r>
            <a:r>
              <a:rPr lang="en-US" altLang="en-US" sz="2000" dirty="0">
                <a:latin typeface="Franklin Gothic Book" pitchFamily="-108" charset="0"/>
                <a:ea typeface="ＭＳ Ｐゴシック" pitchFamily="-108" charset="-128"/>
              </a:rPr>
              <a:t>of adrenaline </a:t>
            </a:r>
            <a:r>
              <a:rPr lang="en-US" altLang="en-US" sz="2000" dirty="0" smtClean="0">
                <a:latin typeface="Franklin Gothic Book" pitchFamily="-108" charset="0"/>
                <a:ea typeface="ＭＳ Ｐゴシック" pitchFamily="-108" charset="-128"/>
              </a:rPr>
              <a:t>&amp; cortisol</a:t>
            </a:r>
            <a:endParaRPr lang="en-US" altLang="en-US" sz="2000" dirty="0">
              <a:latin typeface="Franklin Gothic Book" pitchFamily="-108" charset="0"/>
              <a:ea typeface="ＭＳ Ｐゴシック" pitchFamily="-108" charset="-128"/>
            </a:endParaRPr>
          </a:p>
        </p:txBody>
      </p:sp>
      <p:cxnSp>
        <p:nvCxnSpPr>
          <p:cNvPr id="20" name="Straight Connector 19"/>
          <p:cNvCxnSpPr>
            <a:cxnSpLocks noChangeShapeType="1"/>
          </p:cNvCxnSpPr>
          <p:nvPr/>
        </p:nvCxnSpPr>
        <p:spPr bwMode="auto">
          <a:xfrm flipH="1" flipV="1">
            <a:off x="4648200" y="4876800"/>
            <a:ext cx="2602625" cy="164223"/>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cxnSp>
      <p:cxnSp>
        <p:nvCxnSpPr>
          <p:cNvPr id="36" name="Straight Connector 35"/>
          <p:cNvCxnSpPr>
            <a:cxnSpLocks noChangeShapeType="1"/>
          </p:cNvCxnSpPr>
          <p:nvPr/>
        </p:nvCxnSpPr>
        <p:spPr bwMode="auto">
          <a:xfrm flipV="1">
            <a:off x="4648200" y="1843526"/>
            <a:ext cx="1981200" cy="410481"/>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cxnSp>
      <p:sp>
        <p:nvSpPr>
          <p:cNvPr id="2" name="Slide Number Placeholder 1"/>
          <p:cNvSpPr>
            <a:spLocks noGrp="1"/>
          </p:cNvSpPr>
          <p:nvPr>
            <p:ph type="sldNum" sz="quarter" idx="12"/>
          </p:nvPr>
        </p:nvSpPr>
        <p:spPr/>
        <p:txBody>
          <a:bodyPr/>
          <a:lstStyle/>
          <a:p>
            <a:fld id="{54BC9809-BAC5-43AD-BDC8-EF0E3B8CA33C}" type="slidenum">
              <a:rPr lang="en-US" altLang="en-US" smtClean="0">
                <a:solidFill>
                  <a:srgbClr val="FFFFFF"/>
                </a:solidFill>
              </a:rPr>
              <a:pPr/>
              <a:t>36</a:t>
            </a:fld>
            <a:endParaRPr lang="en-US" altLang="en-US" dirty="0">
              <a:solidFill>
                <a:srgbClr val="FFFFFF"/>
              </a:solidFill>
            </a:endParaRPr>
          </a:p>
        </p:txBody>
      </p:sp>
      <p:cxnSp>
        <p:nvCxnSpPr>
          <p:cNvPr id="13" name="Straight Connector 12"/>
          <p:cNvCxnSpPr>
            <a:cxnSpLocks noChangeShapeType="1"/>
          </p:cNvCxnSpPr>
          <p:nvPr/>
        </p:nvCxnSpPr>
        <p:spPr bwMode="auto">
          <a:xfrm>
            <a:off x="1680958" y="2169639"/>
            <a:ext cx="2705759" cy="115828"/>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cxnSp>
      <p:sp>
        <p:nvSpPr>
          <p:cNvPr id="16" name="TextBox 15"/>
          <p:cNvSpPr txBox="1">
            <a:spLocks noChangeArrowheads="1"/>
          </p:cNvSpPr>
          <p:nvPr/>
        </p:nvSpPr>
        <p:spPr bwMode="auto">
          <a:xfrm>
            <a:off x="769344" y="1784315"/>
            <a:ext cx="182322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itchFamily="-108" charset="0"/>
                <a:cs typeface="Times New Roman" pitchFamily="-108" charset="0"/>
              </a:defRPr>
            </a:lvl1pPr>
            <a:lvl2pPr marL="37931725" indent="-37474525">
              <a:defRPr sz="2400">
                <a:solidFill>
                  <a:schemeClr val="tx1"/>
                </a:solidFill>
                <a:latin typeface="Times New Roman" pitchFamily="-108" charset="0"/>
                <a:cs typeface="Times New Roman" pitchFamily="-108" charset="0"/>
              </a:defRPr>
            </a:lvl2pPr>
            <a:lvl3pPr>
              <a:defRPr sz="2400">
                <a:solidFill>
                  <a:schemeClr val="tx1"/>
                </a:solidFill>
                <a:latin typeface="Times New Roman" pitchFamily="-108" charset="0"/>
                <a:cs typeface="Times New Roman" pitchFamily="-108" charset="0"/>
              </a:defRPr>
            </a:lvl3pPr>
            <a:lvl4pPr>
              <a:defRPr sz="2400">
                <a:solidFill>
                  <a:schemeClr val="tx1"/>
                </a:solidFill>
                <a:latin typeface="Times New Roman" pitchFamily="-108" charset="0"/>
                <a:cs typeface="Times New Roman" pitchFamily="-108" charset="0"/>
              </a:defRPr>
            </a:lvl4pPr>
            <a:lvl5pPr>
              <a:defRPr sz="2400">
                <a:solidFill>
                  <a:schemeClr val="tx1"/>
                </a:solidFill>
                <a:latin typeface="Times New Roman" pitchFamily="-108" charset="0"/>
                <a:cs typeface="Times New Roman" pitchFamily="-108" charset="0"/>
              </a:defRPr>
            </a:lvl5pPr>
            <a:lvl6pPr marL="457200" eaLnBrk="0" fontAlgn="base" hangingPunct="0">
              <a:spcBef>
                <a:spcPct val="0"/>
              </a:spcBef>
              <a:spcAft>
                <a:spcPct val="0"/>
              </a:spcAft>
              <a:defRPr sz="2400">
                <a:solidFill>
                  <a:schemeClr val="tx1"/>
                </a:solidFill>
                <a:latin typeface="Times New Roman" pitchFamily="-108" charset="0"/>
                <a:cs typeface="Times New Roman" pitchFamily="-108" charset="0"/>
              </a:defRPr>
            </a:lvl6pPr>
            <a:lvl7pPr marL="914400" eaLnBrk="0" fontAlgn="base" hangingPunct="0">
              <a:spcBef>
                <a:spcPct val="0"/>
              </a:spcBef>
              <a:spcAft>
                <a:spcPct val="0"/>
              </a:spcAft>
              <a:defRPr sz="2400">
                <a:solidFill>
                  <a:schemeClr val="tx1"/>
                </a:solidFill>
                <a:latin typeface="Times New Roman" pitchFamily="-108" charset="0"/>
                <a:cs typeface="Times New Roman" pitchFamily="-108" charset="0"/>
              </a:defRPr>
            </a:lvl7pPr>
            <a:lvl8pPr marL="1371600" eaLnBrk="0" fontAlgn="base" hangingPunct="0">
              <a:spcBef>
                <a:spcPct val="0"/>
              </a:spcBef>
              <a:spcAft>
                <a:spcPct val="0"/>
              </a:spcAft>
              <a:defRPr sz="2400">
                <a:solidFill>
                  <a:schemeClr val="tx1"/>
                </a:solidFill>
                <a:latin typeface="Times New Roman" pitchFamily="-108" charset="0"/>
                <a:cs typeface="Times New Roman" pitchFamily="-108" charset="0"/>
              </a:defRPr>
            </a:lvl8pPr>
            <a:lvl9pPr marL="1828800" eaLnBrk="0" fontAlgn="base" hangingPunct="0">
              <a:spcBef>
                <a:spcPct val="0"/>
              </a:spcBef>
              <a:spcAft>
                <a:spcPct val="0"/>
              </a:spcAft>
              <a:defRPr sz="2400">
                <a:solidFill>
                  <a:schemeClr val="tx1"/>
                </a:solidFill>
                <a:latin typeface="Times New Roman" pitchFamily="-108" charset="0"/>
                <a:cs typeface="Times New Roman" pitchFamily="-108" charset="0"/>
              </a:defRPr>
            </a:lvl9pPr>
          </a:lstStyle>
          <a:p>
            <a:pPr eaLnBrk="0" fontAlgn="base" hangingPunct="0">
              <a:spcBef>
                <a:spcPct val="0"/>
              </a:spcBef>
              <a:spcAft>
                <a:spcPct val="0"/>
              </a:spcAft>
            </a:pPr>
            <a:r>
              <a:rPr lang="en-US" altLang="en-US" sz="2000" dirty="0" smtClean="0">
                <a:latin typeface="Franklin Gothic Book" pitchFamily="-108" charset="0"/>
                <a:ea typeface="ＭＳ Ｐゴシック" pitchFamily="-108" charset="-128"/>
              </a:rPr>
              <a:t>Amygdala</a:t>
            </a:r>
            <a:endParaRPr lang="en-US" altLang="en-US" sz="2000" dirty="0">
              <a:latin typeface="Franklin Gothic Book" pitchFamily="-108" charset="0"/>
              <a:ea typeface="ＭＳ Ｐゴシック" pitchFamily="-108" charset="-128"/>
            </a:endParaRPr>
          </a:p>
        </p:txBody>
      </p:sp>
      <p:sp>
        <p:nvSpPr>
          <p:cNvPr id="10" name="TextBox 9"/>
          <p:cNvSpPr txBox="1">
            <a:spLocks noChangeArrowheads="1"/>
          </p:cNvSpPr>
          <p:nvPr/>
        </p:nvSpPr>
        <p:spPr bwMode="auto">
          <a:xfrm>
            <a:off x="1905000" y="1300401"/>
            <a:ext cx="3314735" cy="400050"/>
          </a:xfrm>
          <a:prstGeom prst="rect">
            <a:avLst/>
          </a:prstGeom>
          <a:solidFill>
            <a:schemeClr val="bg1"/>
          </a:solidFill>
          <a:ln>
            <a:solidFill>
              <a:schemeClr val="bg1"/>
            </a:solidFill>
          </a:ln>
          <a:extLst/>
        </p:spPr>
        <p:txBody>
          <a:bodyPr wrap="square">
            <a:spAutoFit/>
          </a:bodyPr>
          <a:lstStyle>
            <a:lvl1pPr>
              <a:defRPr sz="2400">
                <a:solidFill>
                  <a:schemeClr val="tx1"/>
                </a:solidFill>
                <a:latin typeface="Times New Roman" pitchFamily="-108" charset="0"/>
                <a:cs typeface="Times New Roman" pitchFamily="-108" charset="0"/>
              </a:defRPr>
            </a:lvl1pPr>
            <a:lvl2pPr marL="37931725" indent="-37474525">
              <a:defRPr sz="2400">
                <a:solidFill>
                  <a:schemeClr val="tx1"/>
                </a:solidFill>
                <a:latin typeface="Times New Roman" pitchFamily="-108" charset="0"/>
                <a:cs typeface="Times New Roman" pitchFamily="-108" charset="0"/>
              </a:defRPr>
            </a:lvl2pPr>
            <a:lvl3pPr>
              <a:defRPr sz="2400">
                <a:solidFill>
                  <a:schemeClr val="tx1"/>
                </a:solidFill>
                <a:latin typeface="Times New Roman" pitchFamily="-108" charset="0"/>
                <a:cs typeface="Times New Roman" pitchFamily="-108" charset="0"/>
              </a:defRPr>
            </a:lvl3pPr>
            <a:lvl4pPr>
              <a:defRPr sz="2400">
                <a:solidFill>
                  <a:schemeClr val="tx1"/>
                </a:solidFill>
                <a:latin typeface="Times New Roman" pitchFamily="-108" charset="0"/>
                <a:cs typeface="Times New Roman" pitchFamily="-108" charset="0"/>
              </a:defRPr>
            </a:lvl4pPr>
            <a:lvl5pPr>
              <a:defRPr sz="2400">
                <a:solidFill>
                  <a:schemeClr val="tx1"/>
                </a:solidFill>
                <a:latin typeface="Times New Roman" pitchFamily="-108" charset="0"/>
                <a:cs typeface="Times New Roman" pitchFamily="-108" charset="0"/>
              </a:defRPr>
            </a:lvl5pPr>
            <a:lvl6pPr marL="457200" eaLnBrk="0" fontAlgn="base" hangingPunct="0">
              <a:spcBef>
                <a:spcPct val="0"/>
              </a:spcBef>
              <a:spcAft>
                <a:spcPct val="0"/>
              </a:spcAft>
              <a:defRPr sz="2400">
                <a:solidFill>
                  <a:schemeClr val="tx1"/>
                </a:solidFill>
                <a:latin typeface="Times New Roman" pitchFamily="-108" charset="0"/>
                <a:cs typeface="Times New Roman" pitchFamily="-108" charset="0"/>
              </a:defRPr>
            </a:lvl6pPr>
            <a:lvl7pPr marL="914400" eaLnBrk="0" fontAlgn="base" hangingPunct="0">
              <a:spcBef>
                <a:spcPct val="0"/>
              </a:spcBef>
              <a:spcAft>
                <a:spcPct val="0"/>
              </a:spcAft>
              <a:defRPr sz="2400">
                <a:solidFill>
                  <a:schemeClr val="tx1"/>
                </a:solidFill>
                <a:latin typeface="Times New Roman" pitchFamily="-108" charset="0"/>
                <a:cs typeface="Times New Roman" pitchFamily="-108" charset="0"/>
              </a:defRPr>
            </a:lvl7pPr>
            <a:lvl8pPr marL="1371600" eaLnBrk="0" fontAlgn="base" hangingPunct="0">
              <a:spcBef>
                <a:spcPct val="0"/>
              </a:spcBef>
              <a:spcAft>
                <a:spcPct val="0"/>
              </a:spcAft>
              <a:defRPr sz="2400">
                <a:solidFill>
                  <a:schemeClr val="tx1"/>
                </a:solidFill>
                <a:latin typeface="Times New Roman" pitchFamily="-108" charset="0"/>
                <a:cs typeface="Times New Roman" pitchFamily="-108" charset="0"/>
              </a:defRPr>
            </a:lvl8pPr>
            <a:lvl9pPr marL="1828800" eaLnBrk="0" fontAlgn="base" hangingPunct="0">
              <a:spcBef>
                <a:spcPct val="0"/>
              </a:spcBef>
              <a:spcAft>
                <a:spcPct val="0"/>
              </a:spcAft>
              <a:defRPr sz="2400">
                <a:solidFill>
                  <a:schemeClr val="tx1"/>
                </a:solidFill>
                <a:latin typeface="Times New Roman" pitchFamily="-108" charset="0"/>
                <a:cs typeface="Times New Roman" pitchFamily="-108" charset="0"/>
              </a:defRPr>
            </a:lvl9pPr>
          </a:lstStyle>
          <a:p>
            <a:pPr eaLnBrk="0" fontAlgn="base" hangingPunct="0">
              <a:spcBef>
                <a:spcPct val="0"/>
              </a:spcBef>
              <a:spcAft>
                <a:spcPct val="0"/>
              </a:spcAft>
            </a:pPr>
            <a:r>
              <a:rPr lang="en-US" altLang="en-US" sz="2000" dirty="0">
                <a:latin typeface="Franklin Gothic Book" pitchFamily="-108" charset="0"/>
                <a:ea typeface="ＭＳ Ｐゴシック" pitchFamily="-108" charset="-128"/>
              </a:rPr>
              <a:t>Hypothalamus</a:t>
            </a:r>
          </a:p>
        </p:txBody>
      </p:sp>
      <p:sp>
        <p:nvSpPr>
          <p:cNvPr id="35" name="TextBox 34"/>
          <p:cNvSpPr txBox="1">
            <a:spLocks noChangeArrowheads="1"/>
          </p:cNvSpPr>
          <p:nvPr/>
        </p:nvSpPr>
        <p:spPr bwMode="auto">
          <a:xfrm>
            <a:off x="6214131" y="1443476"/>
            <a:ext cx="2133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08" charset="0"/>
                <a:cs typeface="Times New Roman" pitchFamily="-108" charset="0"/>
              </a:defRPr>
            </a:lvl1pPr>
            <a:lvl2pPr marL="37931725" indent="-37474525">
              <a:defRPr sz="2400">
                <a:solidFill>
                  <a:schemeClr val="tx1"/>
                </a:solidFill>
                <a:latin typeface="Times New Roman" pitchFamily="-108" charset="0"/>
                <a:cs typeface="Times New Roman" pitchFamily="-108" charset="0"/>
              </a:defRPr>
            </a:lvl2pPr>
            <a:lvl3pPr>
              <a:defRPr sz="2400">
                <a:solidFill>
                  <a:schemeClr val="tx1"/>
                </a:solidFill>
                <a:latin typeface="Times New Roman" pitchFamily="-108" charset="0"/>
                <a:cs typeface="Times New Roman" pitchFamily="-108" charset="0"/>
              </a:defRPr>
            </a:lvl3pPr>
            <a:lvl4pPr>
              <a:defRPr sz="2400">
                <a:solidFill>
                  <a:schemeClr val="tx1"/>
                </a:solidFill>
                <a:latin typeface="Times New Roman" pitchFamily="-108" charset="0"/>
                <a:cs typeface="Times New Roman" pitchFamily="-108" charset="0"/>
              </a:defRPr>
            </a:lvl4pPr>
            <a:lvl5pPr>
              <a:defRPr sz="2400">
                <a:solidFill>
                  <a:schemeClr val="tx1"/>
                </a:solidFill>
                <a:latin typeface="Times New Roman" pitchFamily="-108" charset="0"/>
                <a:cs typeface="Times New Roman" pitchFamily="-108" charset="0"/>
              </a:defRPr>
            </a:lvl5pPr>
            <a:lvl6pPr marL="457200" eaLnBrk="0" fontAlgn="base" hangingPunct="0">
              <a:spcBef>
                <a:spcPct val="0"/>
              </a:spcBef>
              <a:spcAft>
                <a:spcPct val="0"/>
              </a:spcAft>
              <a:defRPr sz="2400">
                <a:solidFill>
                  <a:schemeClr val="tx1"/>
                </a:solidFill>
                <a:latin typeface="Times New Roman" pitchFamily="-108" charset="0"/>
                <a:cs typeface="Times New Roman" pitchFamily="-108" charset="0"/>
              </a:defRPr>
            </a:lvl6pPr>
            <a:lvl7pPr marL="914400" eaLnBrk="0" fontAlgn="base" hangingPunct="0">
              <a:spcBef>
                <a:spcPct val="0"/>
              </a:spcBef>
              <a:spcAft>
                <a:spcPct val="0"/>
              </a:spcAft>
              <a:defRPr sz="2400">
                <a:solidFill>
                  <a:schemeClr val="tx1"/>
                </a:solidFill>
                <a:latin typeface="Times New Roman" pitchFamily="-108" charset="0"/>
                <a:cs typeface="Times New Roman" pitchFamily="-108" charset="0"/>
              </a:defRPr>
            </a:lvl7pPr>
            <a:lvl8pPr marL="1371600" eaLnBrk="0" fontAlgn="base" hangingPunct="0">
              <a:spcBef>
                <a:spcPct val="0"/>
              </a:spcBef>
              <a:spcAft>
                <a:spcPct val="0"/>
              </a:spcAft>
              <a:defRPr sz="2400">
                <a:solidFill>
                  <a:schemeClr val="tx1"/>
                </a:solidFill>
                <a:latin typeface="Times New Roman" pitchFamily="-108" charset="0"/>
                <a:cs typeface="Times New Roman" pitchFamily="-108" charset="0"/>
              </a:defRPr>
            </a:lvl8pPr>
            <a:lvl9pPr marL="1828800" eaLnBrk="0" fontAlgn="base" hangingPunct="0">
              <a:spcBef>
                <a:spcPct val="0"/>
              </a:spcBef>
              <a:spcAft>
                <a:spcPct val="0"/>
              </a:spcAft>
              <a:defRPr sz="2400">
                <a:solidFill>
                  <a:schemeClr val="tx1"/>
                </a:solidFill>
                <a:latin typeface="Times New Roman" pitchFamily="-108" charset="0"/>
                <a:cs typeface="Times New Roman" pitchFamily="-108" charset="0"/>
              </a:defRPr>
            </a:lvl9pPr>
          </a:lstStyle>
          <a:p>
            <a:pPr eaLnBrk="0" fontAlgn="base" hangingPunct="0">
              <a:spcBef>
                <a:spcPct val="0"/>
              </a:spcBef>
              <a:spcAft>
                <a:spcPct val="0"/>
              </a:spcAft>
            </a:pPr>
            <a:r>
              <a:rPr lang="en-US" altLang="en-US" sz="2000" dirty="0">
                <a:latin typeface="Franklin Gothic Book" pitchFamily="-108" charset="0"/>
                <a:ea typeface="ＭＳ Ｐゴシック" pitchFamily="-108" charset="-128"/>
              </a:rPr>
              <a:t>Hippocampus</a:t>
            </a:r>
          </a:p>
        </p:txBody>
      </p:sp>
      <p:cxnSp>
        <p:nvCxnSpPr>
          <p:cNvPr id="12" name="Straight Connector 11"/>
          <p:cNvCxnSpPr>
            <a:cxnSpLocks noChangeShapeType="1"/>
          </p:cNvCxnSpPr>
          <p:nvPr/>
        </p:nvCxnSpPr>
        <p:spPr bwMode="auto">
          <a:xfrm>
            <a:off x="2971800" y="1672588"/>
            <a:ext cx="1500768" cy="581419"/>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8320828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4" name="Diagram 3"/>
          <p:cNvGraphicFramePr/>
          <p:nvPr>
            <p:extLst/>
          </p:nvPr>
        </p:nvGraphicFramePr>
        <p:xfrm>
          <a:off x="928255" y="381000"/>
          <a:ext cx="7772400" cy="57911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p:cNvSpPr txBox="1"/>
          <p:nvPr/>
        </p:nvSpPr>
        <p:spPr>
          <a:xfrm>
            <a:off x="2971800" y="6324600"/>
            <a:ext cx="5715000" cy="369332"/>
          </a:xfrm>
          <a:prstGeom prst="rect">
            <a:avLst/>
          </a:prstGeom>
          <a:noFill/>
        </p:spPr>
        <p:txBody>
          <a:bodyPr wrap="square" rtlCol="0">
            <a:spAutoFit/>
          </a:bodyPr>
          <a:lstStyle/>
          <a:p>
            <a:pPr algn="r"/>
            <a:r>
              <a:rPr lang="en-US" sz="1800" i="1" dirty="0" smtClean="0"/>
              <a:t>Adapted from TARGET, Ford, Cruz-</a:t>
            </a:r>
            <a:r>
              <a:rPr lang="en-US" sz="1800" i="1" dirty="0" err="1" smtClean="0"/>
              <a:t>St.Juste</a:t>
            </a:r>
            <a:r>
              <a:rPr lang="en-US" sz="1800" i="1" dirty="0" smtClean="0"/>
              <a:t> &amp; </a:t>
            </a:r>
            <a:r>
              <a:rPr lang="en-US" sz="1800" i="1" dirty="0" err="1" smtClean="0"/>
              <a:t>DeVoe</a:t>
            </a:r>
            <a:endParaRPr lang="en-US" sz="1800" i="1" dirty="0"/>
          </a:p>
        </p:txBody>
      </p:sp>
      <p:cxnSp>
        <p:nvCxnSpPr>
          <p:cNvPr id="11" name="Straight Arrow Connector 10"/>
          <p:cNvCxnSpPr/>
          <p:nvPr/>
        </p:nvCxnSpPr>
        <p:spPr bwMode="auto">
          <a:xfrm>
            <a:off x="2514600" y="914399"/>
            <a:ext cx="1447800" cy="304800"/>
          </a:xfrm>
          <a:prstGeom prst="straightConnector1">
            <a:avLst/>
          </a:prstGeom>
          <a:solidFill>
            <a:schemeClr val="accent1"/>
          </a:solidFill>
          <a:ln w="95250" cap="flat" cmpd="sng" algn="ctr">
            <a:solidFill>
              <a:srgbClr val="FF0000"/>
            </a:solidFill>
            <a:prstDash val="solid"/>
            <a:round/>
            <a:headEnd type="none" w="med" len="med"/>
            <a:tailEnd type="triangle"/>
          </a:ln>
          <a:effectLst/>
        </p:spPr>
      </p:cxnSp>
      <p:sp>
        <p:nvSpPr>
          <p:cNvPr id="8" name="Explosion 1 7"/>
          <p:cNvSpPr/>
          <p:nvPr/>
        </p:nvSpPr>
        <p:spPr>
          <a:xfrm rot="-1200000">
            <a:off x="309706" y="184442"/>
            <a:ext cx="2857500" cy="2001033"/>
          </a:xfrm>
          <a:prstGeom prst="irregularSeal1">
            <a:avLst/>
          </a:prstGeom>
          <a:solidFill>
            <a:srgbClr val="CC990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pPr algn="ctr"/>
            <a:r>
              <a:rPr lang="en-US" dirty="0" smtClean="0"/>
              <a:t>Perceived THREAT</a:t>
            </a:r>
            <a:endParaRPr lang="en-US" dirty="0"/>
          </a:p>
        </p:txBody>
      </p:sp>
    </p:spTree>
    <p:extLst>
      <p:ext uri="{BB962C8B-B14F-4D97-AF65-F5344CB8AC3E}">
        <p14:creationId xmlns:p14="http://schemas.microsoft.com/office/powerpoint/2010/main" val="32242765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4">
                                            <p:graphicEl>
                                              <a:dgm id="{B2BFCB53-5681-49AA-BB2B-3284DDD6C3A6}"/>
                                            </p:graphicEl>
                                          </p:spTgt>
                                        </p:tgtEl>
                                        <p:attrNameLst>
                                          <p:attrName>style.visibility</p:attrName>
                                        </p:attrNameLst>
                                      </p:cBhvr>
                                      <p:to>
                                        <p:strVal val="visible"/>
                                      </p:to>
                                    </p:set>
                                    <p:animEffect transition="in" filter="fade">
                                      <p:cBhvr>
                                        <p:cTn id="11" dur="1000"/>
                                        <p:tgtEl>
                                          <p:spTgt spid="4">
                                            <p:graphicEl>
                                              <a:dgm id="{B2BFCB53-5681-49AA-BB2B-3284DDD6C3A6}"/>
                                            </p:graphic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4">
                                            <p:graphicEl>
                                              <a:dgm id="{401353B5-30C6-4309-8DFC-097C1F28FAC7}"/>
                                            </p:graphicEl>
                                          </p:spTgt>
                                        </p:tgtEl>
                                        <p:attrNameLst>
                                          <p:attrName>style.visibility</p:attrName>
                                        </p:attrNameLst>
                                      </p:cBhvr>
                                      <p:to>
                                        <p:strVal val="visible"/>
                                      </p:to>
                                    </p:set>
                                    <p:animEffect transition="in" filter="fade">
                                      <p:cBhvr>
                                        <p:cTn id="16" dur="1000"/>
                                        <p:tgtEl>
                                          <p:spTgt spid="4">
                                            <p:graphicEl>
                                              <a:dgm id="{401353B5-30C6-4309-8DFC-097C1F28FAC7}"/>
                                            </p:graphic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
                                            <p:graphicEl>
                                              <a:dgm id="{D991B79A-FD23-4A73-B0C0-B0D623738B74}"/>
                                            </p:graphicEl>
                                          </p:spTgt>
                                        </p:tgtEl>
                                        <p:attrNameLst>
                                          <p:attrName>style.visibility</p:attrName>
                                        </p:attrNameLst>
                                      </p:cBhvr>
                                      <p:to>
                                        <p:strVal val="visible"/>
                                      </p:to>
                                    </p:set>
                                    <p:animEffect transition="in" filter="fade">
                                      <p:cBhvr>
                                        <p:cTn id="19" dur="1000"/>
                                        <p:tgtEl>
                                          <p:spTgt spid="4">
                                            <p:graphicEl>
                                              <a:dgm id="{D991B79A-FD23-4A73-B0C0-B0D623738B74}"/>
                                            </p:graphic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4">
                                            <p:graphicEl>
                                              <a:dgm id="{8565D646-5E1A-45A8-8B7A-4D7A265296F3}"/>
                                            </p:graphicEl>
                                          </p:spTgt>
                                        </p:tgtEl>
                                        <p:attrNameLst>
                                          <p:attrName>style.visibility</p:attrName>
                                        </p:attrNameLst>
                                      </p:cBhvr>
                                      <p:to>
                                        <p:strVal val="visible"/>
                                      </p:to>
                                    </p:set>
                                    <p:animEffect transition="in" filter="fade">
                                      <p:cBhvr>
                                        <p:cTn id="24" dur="1000"/>
                                        <p:tgtEl>
                                          <p:spTgt spid="4">
                                            <p:graphicEl>
                                              <a:dgm id="{8565D646-5E1A-45A8-8B7A-4D7A265296F3}"/>
                                            </p:graphic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4">
                                            <p:graphicEl>
                                              <a:dgm id="{90AAD20A-73AB-4989-9D1C-93F80B6EA48F}"/>
                                            </p:graphicEl>
                                          </p:spTgt>
                                        </p:tgtEl>
                                        <p:attrNameLst>
                                          <p:attrName>style.visibility</p:attrName>
                                        </p:attrNameLst>
                                      </p:cBhvr>
                                      <p:to>
                                        <p:strVal val="visible"/>
                                      </p:to>
                                    </p:set>
                                    <p:animEffect transition="in" filter="fade">
                                      <p:cBhvr>
                                        <p:cTn id="27" dur="1000"/>
                                        <p:tgtEl>
                                          <p:spTgt spid="4">
                                            <p:graphicEl>
                                              <a:dgm id="{90AAD20A-73AB-4989-9D1C-93F80B6EA48F}"/>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graphicEl>
                                              <a:dgm id="{B77BF8CB-1A69-4B1F-B0FF-9E5A5F791BE5}"/>
                                            </p:graphicEl>
                                          </p:spTgt>
                                        </p:tgtEl>
                                        <p:attrNameLst>
                                          <p:attrName>style.visibility</p:attrName>
                                        </p:attrNameLst>
                                      </p:cBhvr>
                                      <p:to>
                                        <p:strVal val="visible"/>
                                      </p:to>
                                    </p:set>
                                    <p:animEffect transition="in" filter="fade">
                                      <p:cBhvr>
                                        <p:cTn id="32" dur="1000"/>
                                        <p:tgtEl>
                                          <p:spTgt spid="4">
                                            <p:graphicEl>
                                              <a:dgm id="{B77BF8CB-1A69-4B1F-B0FF-9E5A5F791BE5}"/>
                                            </p:graphic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4">
                                            <p:graphicEl>
                                              <a:dgm id="{ACDFA923-318D-42BB-8498-7066CC8B1E85}"/>
                                            </p:graphicEl>
                                          </p:spTgt>
                                        </p:tgtEl>
                                        <p:attrNameLst>
                                          <p:attrName>style.visibility</p:attrName>
                                        </p:attrNameLst>
                                      </p:cBhvr>
                                      <p:to>
                                        <p:strVal val="visible"/>
                                      </p:to>
                                    </p:set>
                                    <p:animEffect transition="in" filter="fade">
                                      <p:cBhvr>
                                        <p:cTn id="35" dur="1000"/>
                                        <p:tgtEl>
                                          <p:spTgt spid="4">
                                            <p:graphicEl>
                                              <a:dgm id="{ACDFA923-318D-42BB-8498-7066CC8B1E85}"/>
                                            </p:graphic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4">
                                            <p:graphicEl>
                                              <a:dgm id="{597B424C-0BC1-4423-9CB9-F7AEF2E0A2F8}"/>
                                            </p:graphicEl>
                                          </p:spTgt>
                                        </p:tgtEl>
                                        <p:attrNameLst>
                                          <p:attrName>style.visibility</p:attrName>
                                        </p:attrNameLst>
                                      </p:cBhvr>
                                      <p:to>
                                        <p:strVal val="visible"/>
                                      </p:to>
                                    </p:set>
                                    <p:animEffect transition="in" filter="fade">
                                      <p:cBhvr>
                                        <p:cTn id="40" dur="1000"/>
                                        <p:tgtEl>
                                          <p:spTgt spid="4">
                                            <p:graphicEl>
                                              <a:dgm id="{597B424C-0BC1-4423-9CB9-F7AEF2E0A2F8}"/>
                                            </p:graphicEl>
                                          </p:spTgt>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4">
                                            <p:graphicEl>
                                              <a:dgm id="{A8E81B9E-9062-4E50-9C78-DD885F28E186}"/>
                                            </p:graphicEl>
                                          </p:spTgt>
                                        </p:tgtEl>
                                        <p:attrNameLst>
                                          <p:attrName>style.visibility</p:attrName>
                                        </p:attrNameLst>
                                      </p:cBhvr>
                                      <p:to>
                                        <p:strVal val="visible"/>
                                      </p:to>
                                    </p:set>
                                    <p:animEffect transition="in" filter="fade">
                                      <p:cBhvr>
                                        <p:cTn id="43" dur="1000"/>
                                        <p:tgtEl>
                                          <p:spTgt spid="4">
                                            <p:graphicEl>
                                              <a:dgm id="{A8E81B9E-9062-4E50-9C78-DD885F28E186}"/>
                                            </p:graphicEl>
                                          </p:spTgt>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4">
                                            <p:graphicEl>
                                              <a:dgm id="{F36368E3-A733-477C-BF1C-9D6003D7F767}"/>
                                            </p:graphicEl>
                                          </p:spTgt>
                                        </p:tgtEl>
                                        <p:attrNameLst>
                                          <p:attrName>style.visibility</p:attrName>
                                        </p:attrNameLst>
                                      </p:cBhvr>
                                      <p:to>
                                        <p:strVal val="visible"/>
                                      </p:to>
                                    </p:set>
                                    <p:animEffect transition="in" filter="fade">
                                      <p:cBhvr>
                                        <p:cTn id="46" dur="1000"/>
                                        <p:tgtEl>
                                          <p:spTgt spid="4">
                                            <p:graphicEl>
                                              <a:dgm id="{F36368E3-A733-477C-BF1C-9D6003D7F767}"/>
                                            </p:graphicEl>
                                          </p:spTgt>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fade">
                                      <p:cBhvr>
                                        <p:cTn id="5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P spid="6" grpId="0"/>
    </p:bldLst>
  </p:timing>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Shape 847"/>
        <p:cNvGrpSpPr/>
        <p:nvPr/>
      </p:nvGrpSpPr>
      <p:grpSpPr>
        <a:xfrm>
          <a:off x="0" y="0"/>
          <a:ext cx="0" cy="0"/>
          <a:chOff x="0" y="0"/>
          <a:chExt cx="0" cy="0"/>
        </a:xfrm>
      </p:grpSpPr>
      <p:sp>
        <p:nvSpPr>
          <p:cNvPr id="848" name="Google Shape;848;p125"/>
          <p:cNvSpPr txBox="1">
            <a:spLocks noGrp="1"/>
          </p:cNvSpPr>
          <p:nvPr>
            <p:ph type="title"/>
          </p:nvPr>
        </p:nvSpPr>
        <p:spPr>
          <a:xfrm>
            <a:off x="487680" y="329625"/>
            <a:ext cx="8153400" cy="914400"/>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dk1"/>
              </a:buClr>
              <a:buSzPts val="4400"/>
              <a:buFont typeface="Calibri"/>
              <a:buNone/>
            </a:pPr>
            <a:r>
              <a:rPr lang="en-US" sz="4400" b="1" i="0" u="none" strike="noStrike" cap="none">
                <a:solidFill>
                  <a:schemeClr val="dk1"/>
                </a:solidFill>
                <a:latin typeface="Calibri"/>
                <a:ea typeface="Calibri"/>
                <a:cs typeface="Calibri"/>
                <a:sym typeface="Calibri"/>
              </a:rPr>
              <a:t>Traumatic Stress Response Cycle</a:t>
            </a:r>
            <a:endParaRPr sz="1800" b="1" i="1" u="none" strike="noStrike" cap="none">
              <a:solidFill>
                <a:schemeClr val="dk1"/>
              </a:solidFill>
              <a:latin typeface="Calibri"/>
              <a:ea typeface="Calibri"/>
              <a:cs typeface="Calibri"/>
              <a:sym typeface="Calibri"/>
            </a:endParaRPr>
          </a:p>
        </p:txBody>
      </p:sp>
      <p:sp>
        <p:nvSpPr>
          <p:cNvPr id="849" name="Google Shape;849;p125"/>
          <p:cNvSpPr txBox="1">
            <a:spLocks noGrp="1"/>
          </p:cNvSpPr>
          <p:nvPr>
            <p:ph type="body" idx="1"/>
          </p:nvPr>
        </p:nvSpPr>
        <p:spPr>
          <a:xfrm>
            <a:off x="454152" y="1676400"/>
            <a:ext cx="8458200" cy="4419600"/>
          </a:xfrm>
          <a:prstGeom prst="rect">
            <a:avLst/>
          </a:prstGeom>
          <a:noFill/>
          <a:ln>
            <a:noFill/>
          </a:ln>
        </p:spPr>
        <p:txBody>
          <a:bodyPr spcFirstLastPara="1" wrap="square" lIns="91425" tIns="45700" rIns="91425" bIns="45700" anchor="t" anchorCtr="0">
            <a:noAutofit/>
          </a:bodyPr>
          <a:lstStyle/>
          <a:p>
            <a:pPr marL="228600" marR="0" lvl="0" indent="-228600" algn="l" rtl="0">
              <a:lnSpc>
                <a:spcPct val="90000"/>
              </a:lnSpc>
              <a:spcBef>
                <a:spcPts val="0"/>
              </a:spcBef>
              <a:spcAft>
                <a:spcPts val="0"/>
              </a:spcAft>
              <a:buClr>
                <a:schemeClr val="dk1"/>
              </a:buClr>
              <a:buSzPts val="2200"/>
              <a:buFont typeface="Arial"/>
              <a:buChar char="•"/>
            </a:pPr>
            <a:r>
              <a:rPr lang="en-US" sz="2200" b="0" i="0" u="none" strike="noStrike" cap="none">
                <a:solidFill>
                  <a:schemeClr val="dk1"/>
                </a:solidFill>
                <a:latin typeface="Calibri"/>
                <a:ea typeface="Calibri"/>
                <a:cs typeface="Calibri"/>
                <a:sym typeface="Calibri"/>
              </a:rPr>
              <a:t>Past trauma causes the brain to interpret minor events as threatening.</a:t>
            </a:r>
            <a:endParaRPr/>
          </a:p>
          <a:p>
            <a:pPr marL="228600" marR="0" lvl="0" indent="-228600" algn="l" rtl="0">
              <a:lnSpc>
                <a:spcPct val="90000"/>
              </a:lnSpc>
              <a:spcBef>
                <a:spcPts val="2400"/>
              </a:spcBef>
              <a:spcAft>
                <a:spcPts val="0"/>
              </a:spcAft>
              <a:buClr>
                <a:schemeClr val="dk1"/>
              </a:buClr>
              <a:buSzPts val="2200"/>
              <a:buFont typeface="Arial"/>
              <a:buChar char="•"/>
            </a:pPr>
            <a:r>
              <a:rPr lang="en-US" sz="2200" b="0" i="0" u="none" strike="noStrike" cap="none">
                <a:solidFill>
                  <a:schemeClr val="dk1"/>
                </a:solidFill>
                <a:latin typeface="Calibri"/>
                <a:ea typeface="Calibri"/>
                <a:cs typeface="Calibri"/>
                <a:sym typeface="Calibri"/>
              </a:rPr>
              <a:t>The limbic system has a disproportionate fear/emotional response to the experience and sends signals to the amygdala.</a:t>
            </a:r>
            <a:endParaRPr/>
          </a:p>
          <a:p>
            <a:pPr marL="228600" marR="0" lvl="0" indent="-228600" algn="l" rtl="0">
              <a:lnSpc>
                <a:spcPct val="90000"/>
              </a:lnSpc>
              <a:spcBef>
                <a:spcPts val="2400"/>
              </a:spcBef>
              <a:spcAft>
                <a:spcPts val="0"/>
              </a:spcAft>
              <a:buClr>
                <a:schemeClr val="dk1"/>
              </a:buClr>
              <a:buSzPts val="2200"/>
              <a:buFont typeface="Arial"/>
              <a:buChar char="•"/>
            </a:pPr>
            <a:r>
              <a:rPr lang="en-US" sz="2200" b="0" i="0" u="none" strike="noStrike" cap="none">
                <a:solidFill>
                  <a:schemeClr val="dk1"/>
                </a:solidFill>
                <a:latin typeface="Calibri"/>
                <a:ea typeface="Calibri"/>
                <a:cs typeface="Calibri"/>
                <a:sym typeface="Calibri"/>
              </a:rPr>
              <a:t>The HPA Axis is activated and cortisol and adrenaline are released, increasing heart rate and respiration.</a:t>
            </a:r>
            <a:endParaRPr/>
          </a:p>
          <a:p>
            <a:pPr marL="228600" marR="0" lvl="0" indent="-228600" algn="l" rtl="0">
              <a:lnSpc>
                <a:spcPct val="90000"/>
              </a:lnSpc>
              <a:spcBef>
                <a:spcPts val="2400"/>
              </a:spcBef>
              <a:spcAft>
                <a:spcPts val="0"/>
              </a:spcAft>
              <a:buClr>
                <a:schemeClr val="dk1"/>
              </a:buClr>
              <a:buSzPts val="2200"/>
              <a:buFont typeface="Arial"/>
              <a:buChar char="•"/>
            </a:pPr>
            <a:r>
              <a:rPr lang="en-US" sz="2200" b="0" i="0" u="none" strike="noStrike" cap="none">
                <a:solidFill>
                  <a:schemeClr val="dk1"/>
                </a:solidFill>
                <a:latin typeface="Calibri"/>
                <a:ea typeface="Calibri"/>
                <a:cs typeface="Calibri"/>
                <a:sym typeface="Calibri"/>
              </a:rPr>
              <a:t>Fight, flight, or freeze response occurs.</a:t>
            </a:r>
            <a:endParaRPr/>
          </a:p>
          <a:p>
            <a:pPr marL="228600" marR="0" lvl="0" indent="-228600" algn="l" rtl="0">
              <a:lnSpc>
                <a:spcPct val="90000"/>
              </a:lnSpc>
              <a:spcBef>
                <a:spcPts val="2400"/>
              </a:spcBef>
              <a:spcAft>
                <a:spcPts val="0"/>
              </a:spcAft>
              <a:buClr>
                <a:schemeClr val="dk1"/>
              </a:buClr>
              <a:buSzPts val="2200"/>
              <a:buFont typeface="Arial"/>
              <a:buChar char="•"/>
            </a:pPr>
            <a:r>
              <a:rPr lang="en-US" sz="2200" b="0" i="0" u="none" strike="noStrike" cap="none">
                <a:solidFill>
                  <a:schemeClr val="dk1"/>
                </a:solidFill>
                <a:latin typeface="Calibri"/>
                <a:ea typeface="Calibri"/>
                <a:cs typeface="Calibri"/>
                <a:sym typeface="Calibri"/>
              </a:rPr>
              <a:t>This autonomic response does not involve the reasoning center of the prefrontal cortex leading to impulsive reactions.</a:t>
            </a:r>
            <a:endParaRPr/>
          </a:p>
          <a:p>
            <a:pPr marL="228600" marR="0" lvl="0" indent="-228600" algn="l" rtl="0">
              <a:lnSpc>
                <a:spcPct val="90000"/>
              </a:lnSpc>
              <a:spcBef>
                <a:spcPts val="2400"/>
              </a:spcBef>
              <a:spcAft>
                <a:spcPts val="0"/>
              </a:spcAft>
              <a:buClr>
                <a:schemeClr val="dk1"/>
              </a:buClr>
              <a:buSzPts val="2200"/>
              <a:buFont typeface="Arial"/>
              <a:buChar char="•"/>
            </a:pPr>
            <a:r>
              <a:rPr lang="en-US" sz="2200" b="0" i="0" u="none" strike="noStrike" cap="none">
                <a:solidFill>
                  <a:schemeClr val="dk1"/>
                </a:solidFill>
                <a:latin typeface="Calibri"/>
                <a:ea typeface="Calibri"/>
                <a:cs typeface="Calibri"/>
                <a:sym typeface="Calibri"/>
              </a:rPr>
              <a:t>Memories of the event can be foggy and stored erratically.</a:t>
            </a:r>
            <a:endParaRPr sz="28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184989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855"/>
        <p:cNvGrpSpPr/>
        <p:nvPr/>
      </p:nvGrpSpPr>
      <p:grpSpPr>
        <a:xfrm>
          <a:off x="0" y="0"/>
          <a:ext cx="0" cy="0"/>
          <a:chOff x="0" y="0"/>
          <a:chExt cx="0" cy="0"/>
        </a:xfrm>
      </p:grpSpPr>
      <p:sp>
        <p:nvSpPr>
          <p:cNvPr id="856" name="Google Shape;856;p126"/>
          <p:cNvSpPr txBox="1">
            <a:spLocks noGrp="1"/>
          </p:cNvSpPr>
          <p:nvPr>
            <p:ph type="title"/>
          </p:nvPr>
        </p:nvSpPr>
        <p:spPr>
          <a:xfrm>
            <a:off x="457200" y="289878"/>
            <a:ext cx="8153400" cy="914400"/>
          </a:xfrm>
          <a:prstGeom prst="rect">
            <a:avLst/>
          </a:prstGeom>
          <a:noFill/>
          <a:ln>
            <a:noFill/>
          </a:ln>
        </p:spPr>
        <p:txBody>
          <a:bodyPr spcFirstLastPara="1" wrap="square" lIns="91575" tIns="45025" rIns="91575" bIns="45025" anchor="ctr" anchorCtr="0">
            <a:noAutofit/>
          </a:bodyPr>
          <a:lstStyle/>
          <a:p>
            <a:pPr marL="0" marR="0" lvl="0" indent="0" algn="ctr" rtl="0">
              <a:lnSpc>
                <a:spcPct val="90000"/>
              </a:lnSpc>
              <a:spcBef>
                <a:spcPts val="0"/>
              </a:spcBef>
              <a:spcAft>
                <a:spcPts val="0"/>
              </a:spcAft>
              <a:buClr>
                <a:schemeClr val="dk1"/>
              </a:buClr>
              <a:buSzPts val="4400"/>
              <a:buFont typeface="Calibri"/>
              <a:buNone/>
            </a:pPr>
            <a:r>
              <a:rPr lang="en-US" sz="4400" b="1" i="0" u="none" strike="noStrike" cap="none">
                <a:solidFill>
                  <a:schemeClr val="dk1"/>
                </a:solidFill>
                <a:latin typeface="Calibri"/>
                <a:ea typeface="Calibri"/>
                <a:cs typeface="Calibri"/>
                <a:sym typeface="Calibri"/>
              </a:rPr>
              <a:t>Trauma Derails Development</a:t>
            </a:r>
            <a:endParaRPr/>
          </a:p>
        </p:txBody>
      </p:sp>
      <p:sp>
        <p:nvSpPr>
          <p:cNvPr id="857" name="Google Shape;857;p126"/>
          <p:cNvSpPr/>
          <p:nvPr/>
        </p:nvSpPr>
        <p:spPr>
          <a:xfrm>
            <a:off x="647700" y="1524000"/>
            <a:ext cx="7772400" cy="4830719"/>
          </a:xfrm>
          <a:prstGeom prst="rect">
            <a:avLst/>
          </a:prstGeom>
          <a:noFill/>
          <a:ln>
            <a:noFill/>
          </a:ln>
        </p:spPr>
        <p:txBody>
          <a:bodyPr spcFirstLastPara="1" wrap="square" lIns="91575" tIns="45025" rIns="91575" bIns="45025" anchor="t" anchorCtr="0">
            <a:noAutofit/>
          </a:bodyPr>
          <a:lstStyle/>
          <a:p>
            <a:pPr marL="285750" marR="0" lvl="0" indent="-285750" algn="l" rtl="0">
              <a:spcBef>
                <a:spcPts val="0"/>
              </a:spcBef>
              <a:spcAft>
                <a:spcPts val="0"/>
              </a:spcAft>
              <a:buClr>
                <a:schemeClr val="dk1"/>
              </a:buClr>
              <a:buSzPts val="2400"/>
              <a:buFont typeface="Arial"/>
              <a:buChar char="•"/>
            </a:pPr>
            <a:r>
              <a:rPr lang="en-US" sz="2400" b="0" dirty="0">
                <a:solidFill>
                  <a:schemeClr val="dk1"/>
                </a:solidFill>
                <a:latin typeface="Source Sans Pro"/>
                <a:ea typeface="Source Sans Pro"/>
                <a:cs typeface="Source Sans Pro"/>
                <a:sym typeface="Source Sans Pro"/>
              </a:rPr>
              <a:t>Ongoing exposure to trauma causes the brain to adapt and develop in a way that will help the child survive in a dangerous world but may not always be adaptive in other situations:</a:t>
            </a:r>
            <a:endParaRPr dirty="0"/>
          </a:p>
          <a:p>
            <a:pPr marL="742950" marR="0" lvl="1" indent="-285750" algn="l" rtl="0">
              <a:spcBef>
                <a:spcPts val="600"/>
              </a:spcBef>
              <a:spcAft>
                <a:spcPts val="0"/>
              </a:spcAft>
              <a:buClr>
                <a:schemeClr val="dk1"/>
              </a:buClr>
              <a:buSzPts val="2400"/>
              <a:buFont typeface="Arial"/>
              <a:buChar char="•"/>
            </a:pPr>
            <a:r>
              <a:rPr lang="en-US" sz="2400" b="0" i="0" u="none" strike="noStrike" cap="none" dirty="0">
                <a:solidFill>
                  <a:schemeClr val="dk1"/>
                </a:solidFill>
                <a:latin typeface="Source Sans Pro"/>
                <a:ea typeface="Source Sans Pro"/>
                <a:cs typeface="Source Sans Pro"/>
                <a:sym typeface="Source Sans Pro"/>
              </a:rPr>
              <a:t>Strengthened pathways in the stress response; fewer pathways in other areas of the brain</a:t>
            </a:r>
            <a:endParaRPr dirty="0"/>
          </a:p>
          <a:p>
            <a:pPr marL="742950" marR="0" lvl="1" indent="-285750" algn="l" rtl="0">
              <a:spcBef>
                <a:spcPts val="600"/>
              </a:spcBef>
              <a:spcAft>
                <a:spcPts val="0"/>
              </a:spcAft>
              <a:buClr>
                <a:schemeClr val="dk1"/>
              </a:buClr>
              <a:buSzPts val="2400"/>
              <a:buFont typeface="Arial"/>
              <a:buChar char="•"/>
            </a:pPr>
            <a:r>
              <a:rPr lang="en-US" sz="2400" b="0" i="0" u="none" strike="noStrike" cap="none" dirty="0">
                <a:solidFill>
                  <a:schemeClr val="dk1"/>
                </a:solidFill>
                <a:latin typeface="Source Sans Pro"/>
                <a:ea typeface="Source Sans Pro"/>
                <a:cs typeface="Source Sans Pro"/>
                <a:sym typeface="Source Sans Pro"/>
              </a:rPr>
              <a:t>Emotional brain is “stronger”; Filing center is more disorganized; Thinking center is more “offline”</a:t>
            </a:r>
            <a:endParaRPr dirty="0"/>
          </a:p>
          <a:p>
            <a:pPr marL="742950" marR="0" lvl="2" indent="-285750" algn="l" rtl="0">
              <a:spcBef>
                <a:spcPts val="600"/>
              </a:spcBef>
              <a:spcAft>
                <a:spcPts val="0"/>
              </a:spcAft>
              <a:buClr>
                <a:schemeClr val="dk1"/>
              </a:buClr>
              <a:buSzPts val="2400"/>
              <a:buFont typeface="Arial"/>
              <a:buChar char="•"/>
            </a:pPr>
            <a:r>
              <a:rPr lang="en-US" sz="2400" b="0" i="0" u="none" strike="noStrike" cap="none" dirty="0">
                <a:solidFill>
                  <a:schemeClr val="dk1"/>
                </a:solidFill>
                <a:latin typeface="Source Sans Pro"/>
                <a:ea typeface="Source Sans Pro"/>
                <a:cs typeface="Source Sans Pro"/>
                <a:sym typeface="Source Sans Pro"/>
              </a:rPr>
              <a:t>Increased levels of stress hormones which can create numerous negative physical and psychological effects</a:t>
            </a:r>
            <a:endParaRPr dirty="0"/>
          </a:p>
          <a:p>
            <a:pPr marL="285750" marR="0" lvl="1" indent="-285750" algn="l" rtl="0">
              <a:spcBef>
                <a:spcPts val="600"/>
              </a:spcBef>
              <a:spcAft>
                <a:spcPts val="0"/>
              </a:spcAft>
              <a:buClr>
                <a:schemeClr val="dk1"/>
              </a:buClr>
              <a:buSzPts val="2400"/>
              <a:buFont typeface="Arial"/>
              <a:buChar char="•"/>
            </a:pPr>
            <a:r>
              <a:rPr lang="en-US" sz="2400" b="0" i="0" u="none" strike="noStrike" cap="none" dirty="0">
                <a:solidFill>
                  <a:schemeClr val="dk1"/>
                </a:solidFill>
                <a:latin typeface="Source Sans Pro"/>
                <a:ea typeface="Source Sans Pro"/>
                <a:cs typeface="Source Sans Pro"/>
                <a:sym typeface="Source Sans Pro"/>
              </a:rPr>
              <a:t>This changes brain chemistry and architecture</a:t>
            </a:r>
            <a:endParaRPr sz="1800" b="0" i="0" u="none" strike="noStrike" cap="none" dirty="0">
              <a:solidFill>
                <a:schemeClr val="dk1"/>
              </a:solidFill>
              <a:latin typeface="Source Sans Pro"/>
              <a:ea typeface="Source Sans Pro"/>
              <a:cs typeface="Source Sans Pro"/>
              <a:sym typeface="Source Sans Pro"/>
            </a:endParaRPr>
          </a:p>
        </p:txBody>
      </p:sp>
    </p:spTree>
    <p:extLst>
      <p:ext uri="{BB962C8B-B14F-4D97-AF65-F5344CB8AC3E}">
        <p14:creationId xmlns:p14="http://schemas.microsoft.com/office/powerpoint/2010/main" val="178402244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777874"/>
          </a:xfrm>
        </p:spPr>
        <p:txBody>
          <a:bodyPr/>
          <a:lstStyle/>
          <a:p>
            <a:pPr algn="ctr"/>
            <a:r>
              <a:rPr lang="en-US" dirty="0" smtClean="0"/>
              <a:t>PET Scans</a:t>
            </a:r>
            <a:endParaRPr lang="en-US" dirty="0"/>
          </a:p>
        </p:txBody>
      </p:sp>
      <p:sp>
        <p:nvSpPr>
          <p:cNvPr id="3" name="Content Placeholder 2"/>
          <p:cNvSpPr>
            <a:spLocks noGrp="1"/>
          </p:cNvSpPr>
          <p:nvPr>
            <p:ph idx="1"/>
          </p:nvPr>
        </p:nvSpPr>
        <p:spPr>
          <a:xfrm>
            <a:off x="628650" y="1295400"/>
            <a:ext cx="7886700" cy="4953000"/>
          </a:xfrm>
        </p:spPr>
        <p:txBody>
          <a:bodyPr>
            <a:normAutofit fontScale="92500" lnSpcReduction="20000"/>
          </a:bodyPr>
          <a:lstStyle/>
          <a:p>
            <a:pPr marL="0" indent="0">
              <a:buNone/>
            </a:pPr>
            <a:r>
              <a:rPr lang="en-US" dirty="0" smtClean="0">
                <a:ea typeface="ＭＳ Ｐゴシック"/>
                <a:cs typeface="ＭＳ Ｐゴシック"/>
              </a:rPr>
              <a:t>The following </a:t>
            </a:r>
            <a:r>
              <a:rPr lang="en-US" dirty="0">
                <a:ea typeface="ＭＳ Ｐゴシック"/>
                <a:cs typeface="ＭＳ Ｐゴシック"/>
              </a:rPr>
              <a:t>PET scan compares the brain activity between a healthy child and a child who was placed in a Romanian orphanage shortly after birth.  Romanian orphanages at this time (1980s) provided for the physical well-being of children in their care:  they were fed, clothed, bathed, and their medical needs were met.  The thing to remember is that at that time, the staff in these orphanages were actually instructed NOT to form relationships with the children, and they were moved from ward to ward and shift to shift to avoid such relationships from forming.  This was thought to be better for the children so they would not become too attached to a particular caregiver who was seen as temporary. The impact of this chronic emotional neglect and lack of opportunity to form meaningful attachment relationships is reflected by a dearth of cognitive activity in the corpus callosum and prefrontal cortex.  </a:t>
            </a:r>
          </a:p>
          <a:p>
            <a:endParaRPr lang="en-US" dirty="0"/>
          </a:p>
        </p:txBody>
      </p:sp>
    </p:spTree>
    <p:extLst>
      <p:ext uri="{BB962C8B-B14F-4D97-AF65-F5344CB8AC3E}">
        <p14:creationId xmlns:p14="http://schemas.microsoft.com/office/powerpoint/2010/main" val="342210411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863"/>
        <p:cNvGrpSpPr/>
        <p:nvPr/>
      </p:nvGrpSpPr>
      <p:grpSpPr>
        <a:xfrm>
          <a:off x="0" y="0"/>
          <a:ext cx="0" cy="0"/>
          <a:chOff x="0" y="0"/>
          <a:chExt cx="0" cy="0"/>
        </a:xfrm>
      </p:grpSpPr>
      <p:pic>
        <p:nvPicPr>
          <p:cNvPr id="864" name="Google Shape;864;p127" descr="Brainpic"/>
          <p:cNvPicPr preferRelativeResize="0"/>
          <p:nvPr/>
        </p:nvPicPr>
        <p:blipFill rotWithShape="1">
          <a:blip r:embed="rId3">
            <a:alphaModFix/>
          </a:blip>
          <a:srcRect l="3905" t="13063" r="3523" b="9161"/>
          <a:stretch/>
        </p:blipFill>
        <p:spPr>
          <a:xfrm>
            <a:off x="152400" y="1420069"/>
            <a:ext cx="8539993" cy="5397266"/>
          </a:xfrm>
          <a:prstGeom prst="rect">
            <a:avLst/>
          </a:prstGeom>
          <a:noFill/>
          <a:ln>
            <a:noFill/>
          </a:ln>
        </p:spPr>
      </p:pic>
      <p:sp>
        <p:nvSpPr>
          <p:cNvPr id="865" name="Google Shape;865;p127"/>
          <p:cNvSpPr txBox="1">
            <a:spLocks noGrp="1"/>
          </p:cNvSpPr>
          <p:nvPr>
            <p:ph type="title"/>
          </p:nvPr>
        </p:nvSpPr>
        <p:spPr>
          <a:xfrm>
            <a:off x="381000" y="152400"/>
            <a:ext cx="8229600" cy="990600"/>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dk1"/>
              </a:buClr>
              <a:buSzPts val="3959"/>
              <a:buFont typeface="Calibri"/>
              <a:buNone/>
            </a:pPr>
            <a:r>
              <a:rPr lang="en-US" sz="3959" b="0" i="0" u="none" strike="noStrike" cap="none">
                <a:solidFill>
                  <a:schemeClr val="dk1"/>
                </a:solidFill>
                <a:latin typeface="Calibri"/>
                <a:ea typeface="Calibri"/>
                <a:cs typeface="Calibri"/>
                <a:sym typeface="Calibri"/>
              </a:rPr>
              <a:t>Impact of Extreme Deprivation on Brain Development</a:t>
            </a:r>
            <a:endParaRPr/>
          </a:p>
        </p:txBody>
      </p:sp>
      <p:sp>
        <p:nvSpPr>
          <p:cNvPr id="866" name="Google Shape;866;p127"/>
          <p:cNvSpPr txBox="1">
            <a:spLocks noGrp="1"/>
          </p:cNvSpPr>
          <p:nvPr>
            <p:ph type="sldNum" idx="12"/>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fld id="{00000000-1234-1234-1234-123412341234}" type="slidenum">
              <a:rPr lang="en-US" sz="1200">
                <a:solidFill>
                  <a:srgbClr val="888888"/>
                </a:solidFill>
                <a:latin typeface="Source Sans Pro"/>
                <a:ea typeface="Source Sans Pro"/>
                <a:cs typeface="Source Sans Pro"/>
                <a:sym typeface="Source Sans Pro"/>
              </a:rPr>
              <a:t>41</a:t>
            </a:fld>
            <a:endParaRPr sz="1200">
              <a:solidFill>
                <a:srgbClr val="888888"/>
              </a:solidFill>
              <a:latin typeface="Source Sans Pro"/>
              <a:ea typeface="Source Sans Pro"/>
              <a:cs typeface="Source Sans Pro"/>
              <a:sym typeface="Source Sans Pro"/>
            </a:endParaRPr>
          </a:p>
        </p:txBody>
      </p:sp>
    </p:spTree>
    <p:extLst>
      <p:ext uri="{BB962C8B-B14F-4D97-AF65-F5344CB8AC3E}">
        <p14:creationId xmlns:p14="http://schemas.microsoft.com/office/powerpoint/2010/main" val="195153578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882"/>
        <p:cNvGrpSpPr/>
        <p:nvPr/>
      </p:nvGrpSpPr>
      <p:grpSpPr>
        <a:xfrm>
          <a:off x="0" y="0"/>
          <a:ext cx="0" cy="0"/>
          <a:chOff x="0" y="0"/>
          <a:chExt cx="0" cy="0"/>
        </a:xfrm>
      </p:grpSpPr>
      <p:sp>
        <p:nvSpPr>
          <p:cNvPr id="883" name="Google Shape;883;p129"/>
          <p:cNvSpPr txBox="1">
            <a:spLocks noGrp="1"/>
          </p:cNvSpPr>
          <p:nvPr>
            <p:ph type="title"/>
          </p:nvPr>
        </p:nvSpPr>
        <p:spPr>
          <a:xfrm>
            <a:off x="457200" y="291562"/>
            <a:ext cx="8229600" cy="914400"/>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dk1"/>
              </a:buClr>
              <a:buSzPts val="4400"/>
              <a:buFont typeface="Calibri"/>
              <a:buNone/>
            </a:pPr>
            <a:r>
              <a:rPr lang="en-US" sz="4400" b="1" i="0" u="none" strike="noStrike" cap="none">
                <a:solidFill>
                  <a:schemeClr val="dk1"/>
                </a:solidFill>
                <a:latin typeface="Calibri"/>
                <a:ea typeface="Calibri"/>
                <a:cs typeface="Calibri"/>
                <a:sym typeface="Calibri"/>
              </a:rPr>
              <a:t>Trauma and Memory</a:t>
            </a:r>
            <a:endParaRPr/>
          </a:p>
        </p:txBody>
      </p:sp>
      <p:sp>
        <p:nvSpPr>
          <p:cNvPr id="884" name="Google Shape;884;p129"/>
          <p:cNvSpPr txBox="1">
            <a:spLocks noGrp="1"/>
          </p:cNvSpPr>
          <p:nvPr>
            <p:ph type="body" idx="1"/>
          </p:nvPr>
        </p:nvSpPr>
        <p:spPr>
          <a:xfrm>
            <a:off x="457200" y="1371600"/>
            <a:ext cx="8458200" cy="4641850"/>
          </a:xfrm>
          <a:prstGeom prst="rect">
            <a:avLst/>
          </a:prstGeom>
          <a:noFill/>
          <a:ln>
            <a:noFill/>
          </a:ln>
        </p:spPr>
        <p:txBody>
          <a:bodyPr spcFirstLastPara="1" wrap="square" lIns="91425" tIns="45700" rIns="91425" bIns="45700" anchor="t" anchorCtr="0">
            <a:noAutofit/>
          </a:bodyPr>
          <a:lstStyle/>
          <a:p>
            <a:pPr marL="228600" marR="0" lvl="0" indent="-228600" algn="l" rtl="0">
              <a:lnSpc>
                <a:spcPct val="90000"/>
              </a:lnSpc>
              <a:spcBef>
                <a:spcPts val="0"/>
              </a:spcBef>
              <a:spcAft>
                <a:spcPts val="0"/>
              </a:spcAft>
              <a:buClr>
                <a:schemeClr val="dk1"/>
              </a:buClr>
              <a:buSzPts val="2800"/>
              <a:buFont typeface="Arial"/>
              <a:buChar char="•"/>
            </a:pPr>
            <a:r>
              <a:rPr lang="en-US" sz="2800" b="0" i="0" u="none" strike="noStrike" cap="none">
                <a:solidFill>
                  <a:schemeClr val="dk1"/>
                </a:solidFill>
                <a:latin typeface="Calibri"/>
                <a:ea typeface="Calibri"/>
                <a:cs typeface="Calibri"/>
                <a:sym typeface="Calibri"/>
              </a:rPr>
              <a:t>Implicit memory: babies can perceive their environment and retain unconscious memories (e.g., recognizing mother’s voice)</a:t>
            </a:r>
            <a:endParaRPr/>
          </a:p>
          <a:p>
            <a:pPr marL="228600" marR="0" lvl="0" indent="-228600" algn="l" rtl="0">
              <a:lnSpc>
                <a:spcPct val="90000"/>
              </a:lnSpc>
              <a:spcBef>
                <a:spcPts val="1000"/>
              </a:spcBef>
              <a:spcAft>
                <a:spcPts val="0"/>
              </a:spcAft>
              <a:buClr>
                <a:schemeClr val="dk1"/>
              </a:buClr>
              <a:buSzPts val="2800"/>
              <a:buFont typeface="Arial"/>
              <a:buChar char="•"/>
            </a:pPr>
            <a:r>
              <a:rPr lang="en-US" sz="2800" b="0" i="0" u="none" strike="noStrike" cap="none">
                <a:solidFill>
                  <a:schemeClr val="dk1"/>
                </a:solidFill>
                <a:latin typeface="Calibri"/>
                <a:ea typeface="Calibri"/>
                <a:cs typeface="Calibri"/>
                <a:sym typeface="Calibri"/>
              </a:rPr>
              <a:t>Explicit memory: conscious memories are created around age two and tied to language development</a:t>
            </a:r>
            <a:endParaRPr/>
          </a:p>
          <a:p>
            <a:pPr marL="228600" marR="0" lvl="0" indent="-228600" algn="l" rtl="0">
              <a:lnSpc>
                <a:spcPct val="90000"/>
              </a:lnSpc>
              <a:spcBef>
                <a:spcPts val="1000"/>
              </a:spcBef>
              <a:spcAft>
                <a:spcPts val="0"/>
              </a:spcAft>
              <a:buClr>
                <a:schemeClr val="dk1"/>
              </a:buClr>
              <a:buSzPts val="2800"/>
              <a:buFont typeface="Arial"/>
              <a:buChar char="•"/>
            </a:pPr>
            <a:r>
              <a:rPr lang="en-US" sz="2800" b="0" i="0" u="none" strike="noStrike" cap="none">
                <a:solidFill>
                  <a:schemeClr val="dk1"/>
                </a:solidFill>
                <a:latin typeface="Calibri"/>
                <a:ea typeface="Calibri"/>
                <a:cs typeface="Calibri"/>
                <a:sym typeface="Calibri"/>
              </a:rPr>
              <a:t>Children with early trauma may retain implicit memories of abuse: </a:t>
            </a:r>
            <a:endParaRPr/>
          </a:p>
          <a:p>
            <a:pPr marL="685800" marR="0" lvl="1" indent="-228600" algn="l" rtl="0">
              <a:lnSpc>
                <a:spcPct val="90000"/>
              </a:lnSpc>
              <a:spcBef>
                <a:spcPts val="1500"/>
              </a:spcBef>
              <a:spcAft>
                <a:spcPts val="0"/>
              </a:spcAft>
              <a:buClr>
                <a:schemeClr val="dk1"/>
              </a:buClr>
              <a:buSzPts val="2400"/>
              <a:buFont typeface="Arial"/>
              <a:buChar char="•"/>
            </a:pPr>
            <a:r>
              <a:rPr lang="en-US" sz="2400" b="0" i="0" u="none" strike="noStrike" cap="none">
                <a:solidFill>
                  <a:schemeClr val="dk1"/>
                </a:solidFill>
                <a:latin typeface="Calibri"/>
                <a:ea typeface="Calibri"/>
                <a:cs typeface="Calibri"/>
                <a:sym typeface="Calibri"/>
              </a:rPr>
              <a:t>Physical or emotional sensations can trigger these memories, causing flashbacks, nightmares, or other distressing reactions</a:t>
            </a:r>
            <a:endParaRPr/>
          </a:p>
        </p:txBody>
      </p:sp>
      <p:sp>
        <p:nvSpPr>
          <p:cNvPr id="885" name="Google Shape;885;p129"/>
          <p:cNvSpPr txBox="1"/>
          <p:nvPr/>
        </p:nvSpPr>
        <p:spPr>
          <a:xfrm>
            <a:off x="342900" y="5638800"/>
            <a:ext cx="8458200" cy="584775"/>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600" b="0">
                <a:solidFill>
                  <a:schemeClr val="dk1"/>
                </a:solidFill>
                <a:latin typeface="Calibri"/>
                <a:ea typeface="Calibri"/>
                <a:cs typeface="Calibri"/>
                <a:sym typeface="Calibri"/>
              </a:rPr>
              <a:t>Source: Applegate, J. S., &amp; Shapiro, J. R. (2005). </a:t>
            </a:r>
            <a:r>
              <a:rPr lang="en-US" sz="1600" b="0" i="1">
                <a:solidFill>
                  <a:schemeClr val="dk1"/>
                </a:solidFill>
                <a:latin typeface="Calibri"/>
                <a:ea typeface="Calibri"/>
                <a:cs typeface="Calibri"/>
                <a:sym typeface="Calibri"/>
              </a:rPr>
              <a:t>Neurobiology for clinical social work theory and practice</a:t>
            </a:r>
            <a:r>
              <a:rPr lang="en-US" sz="1600" b="0">
                <a:solidFill>
                  <a:schemeClr val="dk1"/>
                </a:solidFill>
                <a:latin typeface="Calibri"/>
                <a:ea typeface="Calibri"/>
                <a:cs typeface="Calibri"/>
                <a:sym typeface="Calibri"/>
              </a:rPr>
              <a:t>. New York: W.W. Norton &amp; Company.</a:t>
            </a:r>
            <a:endParaRPr/>
          </a:p>
        </p:txBody>
      </p:sp>
    </p:spTree>
    <p:extLst>
      <p:ext uri="{BB962C8B-B14F-4D97-AF65-F5344CB8AC3E}">
        <p14:creationId xmlns:p14="http://schemas.microsoft.com/office/powerpoint/2010/main" val="25181577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Title 1"/>
          <p:cNvSpPr>
            <a:spLocks noGrp="1"/>
          </p:cNvSpPr>
          <p:nvPr>
            <p:ph type="title"/>
          </p:nvPr>
        </p:nvSpPr>
        <p:spPr>
          <a:xfrm>
            <a:off x="487680" y="329624"/>
            <a:ext cx="8153400" cy="1346775"/>
          </a:xfrm>
        </p:spPr>
        <p:txBody>
          <a:bodyPr>
            <a:normAutofit fontScale="90000"/>
          </a:bodyPr>
          <a:lstStyle/>
          <a:p>
            <a:pPr algn="ctr">
              <a:lnSpc>
                <a:spcPct val="100000"/>
              </a:lnSpc>
            </a:pPr>
            <a:r>
              <a:rPr lang="en-US" b="1" dirty="0" smtClean="0">
                <a:latin typeface="Franklin Gothic Book" panose="020B0503020102020204" pitchFamily="34" charset="0"/>
                <a:ea typeface="ＭＳ Ｐゴシック"/>
                <a:cs typeface="ＭＳ Ｐゴシック"/>
              </a:rPr>
              <a:t>Emotional &amp; Thinking Brain:</a:t>
            </a:r>
            <a:br>
              <a:rPr lang="en-US" b="1" dirty="0" smtClean="0">
                <a:latin typeface="Franklin Gothic Book" panose="020B0503020102020204" pitchFamily="34" charset="0"/>
                <a:ea typeface="ＭＳ Ｐゴシック"/>
                <a:cs typeface="ＭＳ Ｐゴシック"/>
              </a:rPr>
            </a:br>
            <a:r>
              <a:rPr lang="en-US" b="1" dirty="0" smtClean="0">
                <a:latin typeface="Franklin Gothic Book" panose="020B0503020102020204" pitchFamily="34" charset="0"/>
                <a:ea typeface="ＭＳ Ｐゴシック"/>
                <a:cs typeface="ＭＳ Ｐゴシック"/>
              </a:rPr>
              <a:t>Understanding &amp; Practice</a:t>
            </a:r>
            <a:endParaRPr lang="en-US" sz="1800" b="1" i="1" dirty="0" smtClean="0">
              <a:latin typeface="Franklin Gothic Book" panose="020B0503020102020204" pitchFamily="34" charset="0"/>
              <a:ea typeface="ＭＳ Ｐゴシック"/>
              <a:cs typeface="ＭＳ Ｐゴシック"/>
            </a:endParaRPr>
          </a:p>
        </p:txBody>
      </p:sp>
      <p:sp>
        <p:nvSpPr>
          <p:cNvPr id="136194" name="Content Placeholder 2"/>
          <p:cNvSpPr>
            <a:spLocks noGrp="1"/>
          </p:cNvSpPr>
          <p:nvPr>
            <p:ph idx="1"/>
          </p:nvPr>
        </p:nvSpPr>
        <p:spPr>
          <a:xfrm>
            <a:off x="454152" y="2133600"/>
            <a:ext cx="8458200" cy="3962400"/>
          </a:xfrm>
        </p:spPr>
        <p:txBody>
          <a:bodyPr>
            <a:normAutofit fontScale="85000" lnSpcReduction="20000"/>
          </a:bodyPr>
          <a:lstStyle/>
          <a:p>
            <a:pPr>
              <a:spcAft>
                <a:spcPts val="1400"/>
              </a:spcAft>
            </a:pPr>
            <a:r>
              <a:rPr lang="en-US" sz="3600" dirty="0" smtClean="0">
                <a:ea typeface="ＭＳ Ｐゴシック"/>
                <a:cs typeface="ＭＳ Ｐゴシック"/>
              </a:rPr>
              <a:t>The autonomic stress response activates the “emotional” brain</a:t>
            </a:r>
          </a:p>
          <a:p>
            <a:pPr>
              <a:spcAft>
                <a:spcPts val="1400"/>
              </a:spcAft>
            </a:pPr>
            <a:r>
              <a:rPr lang="en-US" sz="3600" dirty="0" smtClean="0">
                <a:ea typeface="ＭＳ Ｐゴシック"/>
                <a:cs typeface="ＭＳ Ｐゴシック"/>
              </a:rPr>
              <a:t>The “thinking” brain is not as activated</a:t>
            </a:r>
          </a:p>
          <a:p>
            <a:pPr>
              <a:spcAft>
                <a:spcPts val="1400"/>
              </a:spcAft>
            </a:pPr>
            <a:r>
              <a:rPr lang="en-US" sz="3600" dirty="0" smtClean="0">
                <a:ea typeface="ＭＳ Ｐゴシック"/>
                <a:cs typeface="ＭＳ Ｐゴシック"/>
              </a:rPr>
              <a:t>The Hand Model of the Brain demonstrates this </a:t>
            </a:r>
          </a:p>
          <a:p>
            <a:pPr>
              <a:spcAft>
                <a:spcPts val="1400"/>
              </a:spcAft>
            </a:pPr>
            <a:r>
              <a:rPr lang="en-US" sz="2200" dirty="0" smtClean="0">
                <a:ea typeface="ＭＳ Ｐゴシック"/>
                <a:cs typeface="ＭＳ Ｐゴシック"/>
              </a:rPr>
              <a:t>Dr. </a:t>
            </a:r>
            <a:r>
              <a:rPr lang="en-US" sz="2200" dirty="0">
                <a:ea typeface="ＭＳ Ｐゴシック"/>
                <a:cs typeface="ＭＳ Ｐゴシック"/>
              </a:rPr>
              <a:t>Dan </a:t>
            </a:r>
            <a:r>
              <a:rPr lang="en-US" sz="2200" dirty="0" smtClean="0">
                <a:ea typeface="ＭＳ Ｐゴシック"/>
                <a:cs typeface="ＭＳ Ｐゴシック"/>
              </a:rPr>
              <a:t>Siegel’s </a:t>
            </a:r>
            <a:r>
              <a:rPr lang="en-US" sz="2200" dirty="0">
                <a:ea typeface="ＭＳ Ｐゴシック"/>
                <a:cs typeface="ＭＳ Ｐゴシック"/>
              </a:rPr>
              <a:t>Model: </a:t>
            </a:r>
            <a:r>
              <a:rPr lang="en-US" sz="2200" dirty="0">
                <a:ea typeface="ＭＳ Ｐゴシック"/>
                <a:cs typeface="ＭＳ Ｐゴシック"/>
                <a:hlinkClick r:id="rId3"/>
              </a:rPr>
              <a:t>https://</a:t>
            </a:r>
            <a:r>
              <a:rPr lang="en-US" sz="2200" dirty="0" smtClean="0">
                <a:ea typeface="ＭＳ Ｐゴシック"/>
                <a:cs typeface="ＭＳ Ｐゴシック"/>
                <a:hlinkClick r:id="rId3"/>
              </a:rPr>
              <a:t>www.youtube.com/watch?v=gm9CIJ74Oxw</a:t>
            </a:r>
            <a:r>
              <a:rPr lang="en-US" sz="2200" dirty="0" smtClean="0">
                <a:ea typeface="ＭＳ Ｐゴシック"/>
                <a:cs typeface="ＭＳ Ｐゴシック"/>
              </a:rPr>
              <a:t> </a:t>
            </a:r>
          </a:p>
          <a:p>
            <a:pPr>
              <a:spcAft>
                <a:spcPts val="1400"/>
              </a:spcAft>
            </a:pPr>
            <a:r>
              <a:rPr lang="en-US" sz="2200" dirty="0" smtClean="0">
                <a:ea typeface="ＭＳ Ｐゴシック"/>
                <a:cs typeface="ＭＳ Ｐゴシック"/>
              </a:rPr>
              <a:t>Dr. </a:t>
            </a:r>
            <a:r>
              <a:rPr lang="en-US" sz="2200" dirty="0">
                <a:ea typeface="ＭＳ Ｐゴシック"/>
                <a:cs typeface="ＭＳ Ｐゴシック"/>
              </a:rPr>
              <a:t>Allison Jackson’s Model: </a:t>
            </a:r>
            <a:r>
              <a:rPr lang="en-US" sz="2200" dirty="0">
                <a:ea typeface="ＭＳ Ｐゴシック"/>
                <a:cs typeface="ＭＳ Ｐゴシック"/>
                <a:hlinkClick r:id="rId4"/>
              </a:rPr>
              <a:t>https://</a:t>
            </a:r>
            <a:r>
              <a:rPr lang="en-US" sz="2200" dirty="0" smtClean="0">
                <a:ea typeface="ＭＳ Ｐゴシック"/>
                <a:cs typeface="ＭＳ Ｐゴシック"/>
                <a:hlinkClick r:id="rId4"/>
              </a:rPr>
              <a:t>vimeo.com/109042767</a:t>
            </a:r>
            <a:r>
              <a:rPr lang="en-US" sz="2200" dirty="0" smtClean="0">
                <a:ea typeface="ＭＳ Ｐゴシック"/>
                <a:cs typeface="ＭＳ Ｐゴシック"/>
              </a:rPr>
              <a:t> </a:t>
            </a:r>
          </a:p>
          <a:p>
            <a:pPr>
              <a:spcAft>
                <a:spcPts val="1400"/>
              </a:spcAft>
            </a:pPr>
            <a:r>
              <a:rPr lang="en-US" sz="3600" dirty="0" smtClean="0">
                <a:ea typeface="ＭＳ Ｐゴシック"/>
                <a:cs typeface="ＭＳ Ｐゴシック"/>
              </a:rPr>
              <a:t>Practice!</a:t>
            </a:r>
          </a:p>
        </p:txBody>
      </p:sp>
    </p:spTree>
    <p:extLst>
      <p:ext uri="{BB962C8B-B14F-4D97-AF65-F5344CB8AC3E}">
        <p14:creationId xmlns:p14="http://schemas.microsoft.com/office/powerpoint/2010/main" val="215325188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916"/>
        <p:cNvGrpSpPr/>
        <p:nvPr/>
      </p:nvGrpSpPr>
      <p:grpSpPr>
        <a:xfrm>
          <a:off x="0" y="0"/>
          <a:ext cx="0" cy="0"/>
          <a:chOff x="0" y="0"/>
          <a:chExt cx="0" cy="0"/>
        </a:xfrm>
      </p:grpSpPr>
      <p:sp>
        <p:nvSpPr>
          <p:cNvPr id="917" name="Google Shape;917;p133"/>
          <p:cNvSpPr txBox="1">
            <a:spLocks noGrp="1"/>
          </p:cNvSpPr>
          <p:nvPr>
            <p:ph type="title"/>
          </p:nvPr>
        </p:nvSpPr>
        <p:spPr>
          <a:xfrm>
            <a:off x="1017588" y="152400"/>
            <a:ext cx="7772400"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dk1"/>
              </a:buClr>
              <a:buSzPts val="4800"/>
              <a:buFont typeface="Calibri"/>
              <a:buNone/>
            </a:pPr>
            <a:r>
              <a:rPr lang="en-US" sz="4800" b="1" i="0" u="none" strike="noStrike" cap="none" dirty="0" smtClean="0">
                <a:solidFill>
                  <a:schemeClr val="dk1"/>
                </a:solidFill>
                <a:latin typeface="Calibri"/>
                <a:ea typeface="Calibri"/>
                <a:cs typeface="Calibri"/>
                <a:sym typeface="Calibri"/>
              </a:rPr>
              <a:t>Emotional Dysregulation </a:t>
            </a:r>
            <a:br>
              <a:rPr lang="en-US" sz="4800" b="1" i="0" u="none" strike="noStrike" cap="none" dirty="0" smtClean="0">
                <a:solidFill>
                  <a:schemeClr val="dk1"/>
                </a:solidFill>
                <a:latin typeface="Calibri"/>
                <a:ea typeface="Calibri"/>
                <a:cs typeface="Calibri"/>
                <a:sym typeface="Calibri"/>
              </a:rPr>
            </a:br>
            <a:r>
              <a:rPr lang="en-US" sz="4800" b="1" dirty="0" smtClean="0"/>
              <a:t>(aka </a:t>
            </a:r>
            <a:r>
              <a:rPr lang="en-US" sz="4800" b="1" i="0" u="none" strike="noStrike" cap="none" dirty="0" smtClean="0">
                <a:solidFill>
                  <a:schemeClr val="dk1"/>
                </a:solidFill>
                <a:latin typeface="Calibri"/>
                <a:ea typeface="Calibri"/>
                <a:cs typeface="Calibri"/>
                <a:sym typeface="Calibri"/>
              </a:rPr>
              <a:t>Anger Mountain) </a:t>
            </a:r>
            <a:endParaRPr dirty="0"/>
          </a:p>
        </p:txBody>
      </p:sp>
      <p:pic>
        <p:nvPicPr>
          <p:cNvPr id="918" name="Google Shape;918;p133"/>
          <p:cNvPicPr preferRelativeResize="0">
            <a:picLocks noGrp="1"/>
          </p:cNvPicPr>
          <p:nvPr>
            <p:ph type="body" idx="1"/>
          </p:nvPr>
        </p:nvPicPr>
        <p:blipFill rotWithShape="1">
          <a:blip r:embed="rId3">
            <a:alphaModFix/>
          </a:blip>
          <a:srcRect/>
          <a:stretch/>
        </p:blipFill>
        <p:spPr>
          <a:xfrm>
            <a:off x="1380871" y="2386584"/>
            <a:ext cx="6684137" cy="3255264"/>
          </a:xfrm>
          <a:prstGeom prst="rect">
            <a:avLst/>
          </a:prstGeom>
          <a:noFill/>
          <a:ln>
            <a:noFill/>
          </a:ln>
        </p:spPr>
      </p:pic>
      <p:sp>
        <p:nvSpPr>
          <p:cNvPr id="4" name="TextBox 3"/>
          <p:cNvSpPr txBox="1"/>
          <p:nvPr/>
        </p:nvSpPr>
        <p:spPr>
          <a:xfrm>
            <a:off x="6284976" y="1447800"/>
            <a:ext cx="2505012" cy="938784"/>
          </a:xfrm>
          <a:prstGeom prst="rect">
            <a:avLst/>
          </a:prstGeom>
          <a:noFill/>
          <a:ln w="28575">
            <a:solidFill>
              <a:srgbClr val="FF0000"/>
            </a:solidFill>
          </a:ln>
        </p:spPr>
        <p:txBody>
          <a:bodyPr wrap="square" rtlCol="0">
            <a:spAutoFit/>
          </a:bodyPr>
          <a:lstStyle/>
          <a:p>
            <a:pPr algn="ctr"/>
            <a:r>
              <a:rPr lang="en-US" dirty="0" smtClean="0"/>
              <a:t>Think about the kid who can go from 0 to 100 in a second.</a:t>
            </a:r>
            <a:endParaRPr lang="en-US" dirty="0"/>
          </a:p>
        </p:txBody>
      </p:sp>
    </p:spTree>
    <p:extLst>
      <p:ext uri="{BB962C8B-B14F-4D97-AF65-F5344CB8AC3E}">
        <p14:creationId xmlns:p14="http://schemas.microsoft.com/office/powerpoint/2010/main" val="286766480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925"/>
        <p:cNvGrpSpPr/>
        <p:nvPr/>
      </p:nvGrpSpPr>
      <p:grpSpPr>
        <a:xfrm>
          <a:off x="0" y="0"/>
          <a:ext cx="0" cy="0"/>
          <a:chOff x="0" y="0"/>
          <a:chExt cx="0" cy="0"/>
        </a:xfrm>
      </p:grpSpPr>
      <p:sp>
        <p:nvSpPr>
          <p:cNvPr id="926" name="Google Shape;926;p134"/>
          <p:cNvSpPr txBox="1">
            <a:spLocks noGrp="1"/>
          </p:cNvSpPr>
          <p:nvPr>
            <p:ph type="title"/>
          </p:nvPr>
        </p:nvSpPr>
        <p:spPr>
          <a:xfrm>
            <a:off x="76200" y="1524000"/>
            <a:ext cx="8991600" cy="2743200"/>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dk1"/>
              </a:buClr>
              <a:buSzPts val="4400"/>
              <a:buFont typeface="Calibri"/>
              <a:buNone/>
            </a:pPr>
            <a:r>
              <a:rPr lang="en-US" sz="4400" b="0" i="0" u="none" strike="noStrike" cap="none">
                <a:solidFill>
                  <a:schemeClr val="dk1"/>
                </a:solidFill>
                <a:latin typeface="Calibri"/>
                <a:ea typeface="Calibri"/>
                <a:cs typeface="Calibri"/>
                <a:sym typeface="Calibri"/>
              </a:rPr>
              <a:t>Module 2c:</a:t>
            </a:r>
            <a:br>
              <a:rPr lang="en-US" sz="4400" b="0" i="0" u="none" strike="noStrike" cap="none">
                <a:solidFill>
                  <a:schemeClr val="dk1"/>
                </a:solidFill>
                <a:latin typeface="Calibri"/>
                <a:ea typeface="Calibri"/>
                <a:cs typeface="Calibri"/>
                <a:sym typeface="Calibri"/>
              </a:rPr>
            </a:br>
            <a:r>
              <a:rPr lang="en-US" sz="4400" b="0" i="0" u="none" strike="noStrike" cap="none">
                <a:solidFill>
                  <a:schemeClr val="dk1"/>
                </a:solidFill>
                <a:latin typeface="Calibri"/>
                <a:ea typeface="Calibri"/>
                <a:cs typeface="Calibri"/>
                <a:sym typeface="Calibri"/>
              </a:rPr>
              <a:t> </a:t>
            </a:r>
            <a:br>
              <a:rPr lang="en-US" sz="4400" b="0" i="0" u="none" strike="noStrike" cap="none">
                <a:solidFill>
                  <a:schemeClr val="dk1"/>
                </a:solidFill>
                <a:latin typeface="Calibri"/>
                <a:ea typeface="Calibri"/>
                <a:cs typeface="Calibri"/>
                <a:sym typeface="Calibri"/>
              </a:rPr>
            </a:br>
            <a:r>
              <a:rPr lang="en-US" sz="4400" b="0" i="0" u="none" strike="noStrike" cap="none">
                <a:solidFill>
                  <a:schemeClr val="dk1"/>
                </a:solidFill>
                <a:latin typeface="Calibri"/>
                <a:ea typeface="Calibri"/>
                <a:cs typeface="Calibri"/>
                <a:sym typeface="Calibri"/>
              </a:rPr>
              <a:t>Challenging Assumptions</a:t>
            </a:r>
            <a:endParaRPr sz="44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2609612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vert="horz" wrap="square" lIns="91440" tIns="45720" rIns="91440" bIns="45720" numCol="1" anchor="t" anchorCtr="0" compatLnSpc="1">
            <a:prstTxWarp prst="textNoShape">
              <a:avLst/>
            </a:prstTxWarp>
          </a:bodyPr>
          <a:lstStyle/>
          <a:p>
            <a:pPr algn="ctr"/>
            <a:r>
              <a:rPr lang="en-US" altLang="en-US" sz="4800" dirty="0" smtClean="0">
                <a:latin typeface="Franklin Gothic Book" pitchFamily="-108" charset="0"/>
                <a:ea typeface="ＭＳ Ｐゴシック" pitchFamily="-108" charset="-128"/>
              </a:rPr>
              <a:t>What is Coping?</a:t>
            </a:r>
          </a:p>
        </p:txBody>
      </p:sp>
      <p:sp>
        <p:nvSpPr>
          <p:cNvPr id="3" name="Content Placeholder 2"/>
          <p:cNvSpPr>
            <a:spLocks noGrp="1"/>
          </p:cNvSpPr>
          <p:nvPr>
            <p:ph idx="1"/>
          </p:nvPr>
        </p:nvSpPr>
        <p:spPr>
          <a:xfrm>
            <a:off x="381000" y="1600200"/>
            <a:ext cx="8305800" cy="4495800"/>
          </a:xfrm>
        </p:spPr>
        <p:txBody>
          <a:bodyPr vert="horz" wrap="square" lIns="91440" tIns="45720" rIns="91440" bIns="45720" numCol="1" anchor="t" anchorCtr="0" compatLnSpc="1">
            <a:prstTxWarp prst="textNoShape">
              <a:avLst/>
            </a:prstTxWarp>
            <a:normAutofit fontScale="70000" lnSpcReduction="20000"/>
          </a:bodyPr>
          <a:lstStyle/>
          <a:p>
            <a:pPr>
              <a:lnSpc>
                <a:spcPct val="110000"/>
              </a:lnSpc>
              <a:spcBef>
                <a:spcPts val="600"/>
              </a:spcBef>
              <a:spcAft>
                <a:spcPts val="600"/>
              </a:spcAft>
            </a:pPr>
            <a:r>
              <a:rPr lang="en-US" altLang="en-US" dirty="0" smtClean="0">
                <a:ea typeface="ＭＳ Ｐゴシック" pitchFamily="-108" charset="-128"/>
              </a:rPr>
              <a:t>Coping </a:t>
            </a:r>
            <a:r>
              <a:rPr lang="en-US" altLang="en-US" dirty="0">
                <a:ea typeface="ＭＳ Ｐゴシック" pitchFamily="-108" charset="-128"/>
              </a:rPr>
              <a:t>strategies are behaviors used </a:t>
            </a:r>
            <a:r>
              <a:rPr lang="en-US" altLang="en-US" dirty="0" smtClean="0">
                <a:ea typeface="ＭＳ Ｐゴシック" pitchFamily="-108" charset="-128"/>
              </a:rPr>
              <a:t>consciously </a:t>
            </a:r>
            <a:r>
              <a:rPr lang="en-US" altLang="en-US" dirty="0">
                <a:ea typeface="ＭＳ Ｐゴシック" pitchFamily="-108" charset="-128"/>
              </a:rPr>
              <a:t>or unconsciously to tolerate adversity, disadvantage, or disability without correcting or eliminating the underlying </a:t>
            </a:r>
            <a:r>
              <a:rPr lang="en-US" altLang="en-US" dirty="0" smtClean="0">
                <a:ea typeface="ＭＳ Ｐゴシック" pitchFamily="-108" charset="-128"/>
              </a:rPr>
              <a:t>condition</a:t>
            </a:r>
            <a:r>
              <a:rPr lang="en-US" altLang="en-US" dirty="0">
                <a:ea typeface="ＭＳ Ｐゴシック" pitchFamily="-108" charset="-128"/>
              </a:rPr>
              <a:t>.</a:t>
            </a:r>
            <a:endParaRPr lang="en-US" altLang="en-US" dirty="0" smtClean="0">
              <a:ea typeface="ＭＳ Ｐゴシック" pitchFamily="-108" charset="-128"/>
            </a:endParaRPr>
          </a:p>
          <a:p>
            <a:pPr>
              <a:lnSpc>
                <a:spcPct val="110000"/>
              </a:lnSpc>
              <a:spcBef>
                <a:spcPts val="600"/>
              </a:spcBef>
              <a:spcAft>
                <a:spcPts val="600"/>
              </a:spcAft>
            </a:pPr>
            <a:r>
              <a:rPr lang="en-US" altLang="en-US" dirty="0" smtClean="0">
                <a:ea typeface="ＭＳ Ｐゴシック" pitchFamily="-108" charset="-128"/>
              </a:rPr>
              <a:t>Coping strategies may be healthy or unhealthy; they are still a way to cope (does NOT take away the source of distress, only manages the response to it)</a:t>
            </a:r>
          </a:p>
          <a:p>
            <a:pPr>
              <a:lnSpc>
                <a:spcPct val="110000"/>
              </a:lnSpc>
              <a:spcBef>
                <a:spcPts val="600"/>
              </a:spcBef>
              <a:spcAft>
                <a:spcPts val="600"/>
              </a:spcAft>
            </a:pPr>
            <a:r>
              <a:rPr lang="en-US" dirty="0" smtClean="0"/>
              <a:t>Survival Coping is a type </a:t>
            </a:r>
            <a:r>
              <a:rPr lang="en-US" dirty="0"/>
              <a:t>of coping in response to complex </a:t>
            </a:r>
            <a:r>
              <a:rPr lang="en-US" dirty="0" smtClean="0"/>
              <a:t>trauma and may look like:</a:t>
            </a:r>
          </a:p>
          <a:p>
            <a:pPr lvl="1">
              <a:lnSpc>
                <a:spcPct val="110000"/>
              </a:lnSpc>
              <a:spcBef>
                <a:spcPts val="600"/>
              </a:spcBef>
              <a:spcAft>
                <a:spcPts val="600"/>
              </a:spcAft>
            </a:pPr>
            <a:r>
              <a:rPr lang="en-US" dirty="0" smtClean="0"/>
              <a:t>Dysregulation of emotions</a:t>
            </a:r>
          </a:p>
          <a:p>
            <a:pPr lvl="1">
              <a:lnSpc>
                <a:spcPct val="110000"/>
              </a:lnSpc>
              <a:spcBef>
                <a:spcPts val="600"/>
              </a:spcBef>
              <a:spcAft>
                <a:spcPts val="600"/>
              </a:spcAft>
            </a:pPr>
            <a:r>
              <a:rPr lang="en-US" dirty="0" smtClean="0"/>
              <a:t>Rigid, distorted social information processing</a:t>
            </a:r>
          </a:p>
          <a:p>
            <a:pPr lvl="1">
              <a:lnSpc>
                <a:spcPct val="110000"/>
              </a:lnSpc>
              <a:spcBef>
                <a:spcPts val="600"/>
              </a:spcBef>
              <a:spcAft>
                <a:spcPts val="600"/>
              </a:spcAft>
            </a:pPr>
            <a:r>
              <a:rPr lang="en-US" dirty="0" smtClean="0"/>
              <a:t>Rigid, distrustful callous behavior</a:t>
            </a:r>
          </a:p>
          <a:p>
            <a:pPr lvl="1">
              <a:lnSpc>
                <a:spcPct val="110000"/>
              </a:lnSpc>
              <a:spcBef>
                <a:spcPts val="600"/>
              </a:spcBef>
              <a:spcAft>
                <a:spcPts val="600"/>
              </a:spcAft>
            </a:pPr>
            <a:r>
              <a:rPr lang="en-US" dirty="0" smtClean="0"/>
              <a:t>Façade of aggression, oppositional behavior, defiance of rules, violation of laws</a:t>
            </a:r>
          </a:p>
          <a:p>
            <a:pPr>
              <a:lnSpc>
                <a:spcPct val="110000"/>
              </a:lnSpc>
              <a:spcBef>
                <a:spcPts val="600"/>
              </a:spcBef>
              <a:spcAft>
                <a:spcPts val="600"/>
              </a:spcAft>
            </a:pPr>
            <a:endParaRPr lang="en-US" dirty="0"/>
          </a:p>
          <a:p>
            <a:pPr>
              <a:lnSpc>
                <a:spcPct val="110000"/>
              </a:lnSpc>
              <a:spcBef>
                <a:spcPts val="600"/>
              </a:spcBef>
              <a:spcAft>
                <a:spcPts val="600"/>
              </a:spcAft>
            </a:pPr>
            <a:endParaRPr lang="en-US" altLang="en-US" dirty="0" smtClean="0">
              <a:ea typeface="ＭＳ Ｐゴシック" pitchFamily="-108" charset="-128"/>
            </a:endParaRPr>
          </a:p>
          <a:p>
            <a:pPr lvl="1">
              <a:lnSpc>
                <a:spcPct val="110000"/>
              </a:lnSpc>
              <a:spcBef>
                <a:spcPts val="600"/>
              </a:spcBef>
              <a:spcAft>
                <a:spcPts val="600"/>
              </a:spcAft>
            </a:pPr>
            <a:endParaRPr lang="en-US" altLang="en-US" dirty="0" smtClean="0">
              <a:ea typeface="ＭＳ Ｐゴシック" pitchFamily="-108" charset="-128"/>
            </a:endParaRPr>
          </a:p>
          <a:p>
            <a:pPr>
              <a:lnSpc>
                <a:spcPct val="110000"/>
              </a:lnSpc>
              <a:spcBef>
                <a:spcPts val="600"/>
              </a:spcBef>
              <a:spcAft>
                <a:spcPts val="600"/>
              </a:spcAft>
              <a:buFont typeface="Wingdings" pitchFamily="-108" charset="2"/>
              <a:buNone/>
            </a:pPr>
            <a:endParaRPr lang="en-US" altLang="en-US" dirty="0" smtClean="0">
              <a:ea typeface="ＭＳ Ｐゴシック" pitchFamily="-108" charset="-128"/>
            </a:endParaRPr>
          </a:p>
        </p:txBody>
      </p:sp>
    </p:spTree>
    <p:extLst>
      <p:ext uri="{BB962C8B-B14F-4D97-AF65-F5344CB8AC3E}">
        <p14:creationId xmlns:p14="http://schemas.microsoft.com/office/powerpoint/2010/main" val="1896497404"/>
      </p:ext>
    </p:extLst>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951"/>
        <p:cNvGrpSpPr/>
        <p:nvPr/>
      </p:nvGrpSpPr>
      <p:grpSpPr>
        <a:xfrm>
          <a:off x="0" y="0"/>
          <a:ext cx="0" cy="0"/>
          <a:chOff x="0" y="0"/>
          <a:chExt cx="0" cy="0"/>
        </a:xfrm>
      </p:grpSpPr>
      <p:sp>
        <p:nvSpPr>
          <p:cNvPr id="952" name="Google Shape;952;p137"/>
          <p:cNvSpPr txBox="1">
            <a:spLocks noGrp="1"/>
          </p:cNvSpPr>
          <p:nvPr>
            <p:ph type="title"/>
          </p:nvPr>
        </p:nvSpPr>
        <p:spPr>
          <a:xfrm>
            <a:off x="457200" y="457200"/>
            <a:ext cx="8229600" cy="1143000"/>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dk1"/>
              </a:buClr>
              <a:buSzPts val="4800"/>
              <a:buFont typeface="Source Sans Pro"/>
              <a:buNone/>
            </a:pPr>
            <a:r>
              <a:rPr lang="en-US" sz="4800" b="0" i="0" u="none" strike="noStrike" cap="none" dirty="0">
                <a:solidFill>
                  <a:schemeClr val="dk1"/>
                </a:solidFill>
                <a:latin typeface="Source Sans Pro"/>
                <a:ea typeface="Source Sans Pro"/>
                <a:cs typeface="Source Sans Pro"/>
                <a:sym typeface="Source Sans Pro"/>
              </a:rPr>
              <a:t>The </a:t>
            </a:r>
            <a:r>
              <a:rPr lang="en-US" sz="4800" b="0" i="0" u="none" strike="noStrike" cap="none" dirty="0" smtClean="0">
                <a:solidFill>
                  <a:schemeClr val="dk1"/>
                </a:solidFill>
                <a:latin typeface="Source Sans Pro"/>
                <a:ea typeface="Source Sans Pro"/>
                <a:cs typeface="Source Sans Pro"/>
                <a:sym typeface="Source Sans Pro"/>
              </a:rPr>
              <a:t>Student-Staff </a:t>
            </a:r>
            <a:r>
              <a:rPr lang="en-US" sz="4800" b="0" i="0" u="none" strike="noStrike" cap="none" dirty="0">
                <a:solidFill>
                  <a:schemeClr val="dk1"/>
                </a:solidFill>
                <a:latin typeface="Source Sans Pro"/>
                <a:ea typeface="Source Sans Pro"/>
                <a:cs typeface="Source Sans Pro"/>
                <a:sym typeface="Source Sans Pro"/>
              </a:rPr>
              <a:t>Dynamic </a:t>
            </a:r>
            <a:endParaRPr dirty="0"/>
          </a:p>
        </p:txBody>
      </p:sp>
      <p:sp>
        <p:nvSpPr>
          <p:cNvPr id="953" name="Google Shape;953;p137"/>
          <p:cNvSpPr txBox="1">
            <a:spLocks noGrp="1"/>
          </p:cNvSpPr>
          <p:nvPr>
            <p:ph type="body" idx="1"/>
          </p:nvPr>
        </p:nvSpPr>
        <p:spPr>
          <a:xfrm>
            <a:off x="990600" y="2464419"/>
            <a:ext cx="7620000" cy="3579541"/>
          </a:xfrm>
          <a:prstGeom prst="rect">
            <a:avLst/>
          </a:prstGeom>
          <a:noFill/>
          <a:ln>
            <a:noFill/>
          </a:ln>
        </p:spPr>
        <p:txBody>
          <a:bodyPr spcFirstLastPara="1" wrap="square" lIns="91425" tIns="45700" rIns="91425" bIns="45700" anchor="t" anchorCtr="0">
            <a:noAutofit/>
          </a:bodyPr>
          <a:lstStyle/>
          <a:p>
            <a:pPr marL="228600" marR="0" lvl="0" indent="-228600" algn="l" rtl="0">
              <a:lnSpc>
                <a:spcPct val="100000"/>
              </a:lnSpc>
              <a:spcBef>
                <a:spcPts val="0"/>
              </a:spcBef>
              <a:spcAft>
                <a:spcPts val="0"/>
              </a:spcAft>
              <a:buClr>
                <a:schemeClr val="dk1"/>
              </a:buClr>
              <a:buSzPts val="2800"/>
              <a:buFont typeface="Arial"/>
              <a:buChar char="•"/>
            </a:pPr>
            <a:r>
              <a:rPr lang="en-US" sz="2800" b="0" i="0" u="none" strike="noStrike" cap="none" dirty="0">
                <a:solidFill>
                  <a:schemeClr val="dk1"/>
                </a:solidFill>
                <a:latin typeface="Calibri"/>
                <a:ea typeface="Calibri"/>
                <a:cs typeface="Calibri"/>
                <a:sym typeface="Calibri"/>
              </a:rPr>
              <a:t>We carry an invisible backpack, </a:t>
            </a:r>
            <a:r>
              <a:rPr lang="en-US" sz="2800" b="0" i="0" u="none" strike="noStrike" cap="none" dirty="0" smtClean="0">
                <a:solidFill>
                  <a:schemeClr val="dk1"/>
                </a:solidFill>
                <a:latin typeface="Calibri"/>
                <a:ea typeface="Calibri"/>
                <a:cs typeface="Calibri"/>
                <a:sym typeface="Calibri"/>
              </a:rPr>
              <a:t>too – created by our experiences with the world.</a:t>
            </a:r>
          </a:p>
          <a:p>
            <a:pPr marL="228600" marR="0" lvl="0" indent="-228600" algn="l" rtl="0">
              <a:lnSpc>
                <a:spcPct val="100000"/>
              </a:lnSpc>
              <a:spcBef>
                <a:spcPts val="0"/>
              </a:spcBef>
              <a:spcAft>
                <a:spcPts val="0"/>
              </a:spcAft>
              <a:buClr>
                <a:schemeClr val="dk1"/>
              </a:buClr>
              <a:buSzPts val="2800"/>
              <a:buFont typeface="Arial"/>
              <a:buChar char="•"/>
            </a:pPr>
            <a:r>
              <a:rPr lang="en-US" dirty="0" smtClean="0"/>
              <a:t>In our backpack, we carry ideas about students:</a:t>
            </a:r>
            <a:endParaRPr dirty="0"/>
          </a:p>
          <a:p>
            <a:pPr marL="685800" marR="0" lvl="1" indent="-228600" algn="l" rtl="0">
              <a:lnSpc>
                <a:spcPct val="100000"/>
              </a:lnSpc>
              <a:spcBef>
                <a:spcPts val="1200"/>
              </a:spcBef>
              <a:spcAft>
                <a:spcPts val="0"/>
              </a:spcAft>
              <a:buClr>
                <a:schemeClr val="dk1"/>
              </a:buClr>
              <a:buSzPts val="2400"/>
              <a:buFont typeface="Arial"/>
              <a:buChar char="•"/>
            </a:pPr>
            <a:r>
              <a:rPr lang="en-US" sz="2400" b="0" i="0" u="none" strike="noStrike" cap="none" dirty="0">
                <a:solidFill>
                  <a:schemeClr val="dk1"/>
                </a:solidFill>
                <a:latin typeface="Calibri"/>
                <a:ea typeface="Calibri"/>
                <a:cs typeface="Calibri"/>
                <a:sym typeface="Calibri"/>
              </a:rPr>
              <a:t>Sick perspective</a:t>
            </a:r>
            <a:endParaRPr dirty="0"/>
          </a:p>
          <a:p>
            <a:pPr marL="685800" marR="0" lvl="1" indent="-228600" algn="l" rtl="0">
              <a:lnSpc>
                <a:spcPct val="100000"/>
              </a:lnSpc>
              <a:spcBef>
                <a:spcPts val="1200"/>
              </a:spcBef>
              <a:spcAft>
                <a:spcPts val="0"/>
              </a:spcAft>
              <a:buClr>
                <a:schemeClr val="dk1"/>
              </a:buClr>
              <a:buSzPts val="2400"/>
              <a:buFont typeface="Arial"/>
              <a:buChar char="•"/>
            </a:pPr>
            <a:r>
              <a:rPr lang="en-US" sz="2400" b="0" i="0" u="none" strike="noStrike" cap="none" dirty="0">
                <a:solidFill>
                  <a:schemeClr val="dk1"/>
                </a:solidFill>
                <a:latin typeface="Calibri"/>
                <a:ea typeface="Calibri"/>
                <a:cs typeface="Calibri"/>
                <a:sym typeface="Calibri"/>
              </a:rPr>
              <a:t>Bad perspective</a:t>
            </a:r>
            <a:endParaRPr dirty="0"/>
          </a:p>
          <a:p>
            <a:pPr marL="685800" marR="0" lvl="1" indent="-228600" algn="l" rtl="0">
              <a:lnSpc>
                <a:spcPct val="100000"/>
              </a:lnSpc>
              <a:spcBef>
                <a:spcPts val="1200"/>
              </a:spcBef>
              <a:spcAft>
                <a:spcPts val="0"/>
              </a:spcAft>
              <a:buClr>
                <a:schemeClr val="dk1"/>
              </a:buClr>
              <a:buSzPts val="2400"/>
              <a:buFont typeface="Arial"/>
              <a:buChar char="•"/>
            </a:pPr>
            <a:r>
              <a:rPr lang="en-US" sz="2400" b="0" i="0" u="none" strike="noStrike" cap="none" dirty="0" smtClean="0">
                <a:solidFill>
                  <a:schemeClr val="dk1"/>
                </a:solidFill>
                <a:latin typeface="Calibri"/>
                <a:ea typeface="Calibri"/>
                <a:cs typeface="Calibri"/>
                <a:sym typeface="Calibri"/>
              </a:rPr>
              <a:t>Injured </a:t>
            </a:r>
            <a:r>
              <a:rPr lang="en-US" sz="2400" b="0" i="0" u="none" strike="noStrike" cap="none" dirty="0">
                <a:solidFill>
                  <a:schemeClr val="dk1"/>
                </a:solidFill>
                <a:latin typeface="Calibri"/>
                <a:ea typeface="Calibri"/>
                <a:cs typeface="Calibri"/>
                <a:sym typeface="Calibri"/>
              </a:rPr>
              <a:t>perspective</a:t>
            </a:r>
            <a:endParaRPr dirty="0"/>
          </a:p>
          <a:p>
            <a:pPr marL="228600" marR="0" lvl="0" indent="-228600" algn="l" rtl="0">
              <a:lnSpc>
                <a:spcPct val="90000"/>
              </a:lnSpc>
              <a:spcBef>
                <a:spcPts val="1600"/>
              </a:spcBef>
              <a:spcAft>
                <a:spcPts val="0"/>
              </a:spcAft>
              <a:buClr>
                <a:schemeClr val="dk1"/>
              </a:buClr>
              <a:buSzPts val="2800"/>
              <a:buFont typeface="Noto Sans Symbols"/>
              <a:buNone/>
            </a:pPr>
            <a:endParaRPr sz="2800" b="0" i="0" u="none" strike="noStrike" cap="none" dirty="0">
              <a:solidFill>
                <a:schemeClr val="dk1"/>
              </a:solidFill>
              <a:latin typeface="Calibri"/>
              <a:ea typeface="Calibri"/>
              <a:cs typeface="Calibri"/>
              <a:sym typeface="Calibri"/>
            </a:endParaRPr>
          </a:p>
          <a:p>
            <a:pPr marL="228600" marR="0" lvl="0" indent="-228600" algn="l" rtl="0">
              <a:lnSpc>
                <a:spcPct val="90000"/>
              </a:lnSpc>
              <a:spcBef>
                <a:spcPts val="1000"/>
              </a:spcBef>
              <a:spcAft>
                <a:spcPts val="0"/>
              </a:spcAft>
              <a:buClr>
                <a:schemeClr val="dk1"/>
              </a:buClr>
              <a:buSzPts val="2800"/>
              <a:buFont typeface="Noto Sans Symbols"/>
              <a:buNone/>
            </a:pPr>
            <a:endParaRPr sz="28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06506779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960"/>
        <p:cNvGrpSpPr/>
        <p:nvPr/>
      </p:nvGrpSpPr>
      <p:grpSpPr>
        <a:xfrm>
          <a:off x="0" y="0"/>
          <a:ext cx="0" cy="0"/>
          <a:chOff x="0" y="0"/>
          <a:chExt cx="0" cy="0"/>
        </a:xfrm>
      </p:grpSpPr>
      <p:sp>
        <p:nvSpPr>
          <p:cNvPr id="961" name="Google Shape;961;p138"/>
          <p:cNvSpPr txBox="1">
            <a:spLocks noGrp="1"/>
          </p:cNvSpPr>
          <p:nvPr>
            <p:ph type="title"/>
          </p:nvPr>
        </p:nvSpPr>
        <p:spPr>
          <a:xfrm>
            <a:off x="457200" y="457200"/>
            <a:ext cx="8229600" cy="1143000"/>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dk1"/>
              </a:buClr>
              <a:buSzPts val="4800"/>
              <a:buFont typeface="Source Sans Pro"/>
              <a:buNone/>
            </a:pPr>
            <a:r>
              <a:rPr lang="en-US" sz="4800" b="0" i="0" u="none" strike="noStrike" cap="none">
                <a:solidFill>
                  <a:schemeClr val="dk1"/>
                </a:solidFill>
                <a:latin typeface="Source Sans Pro"/>
                <a:ea typeface="Source Sans Pro"/>
                <a:cs typeface="Source Sans Pro"/>
                <a:sym typeface="Source Sans Pro"/>
              </a:rPr>
              <a:t>Using the Trauma Lens</a:t>
            </a:r>
            <a:endParaRPr/>
          </a:p>
        </p:txBody>
      </p:sp>
      <p:sp>
        <p:nvSpPr>
          <p:cNvPr id="962" name="Google Shape;962;p138"/>
          <p:cNvSpPr txBox="1">
            <a:spLocks noGrp="1"/>
          </p:cNvSpPr>
          <p:nvPr>
            <p:ph type="body" idx="1"/>
          </p:nvPr>
        </p:nvSpPr>
        <p:spPr>
          <a:xfrm>
            <a:off x="457200" y="2514600"/>
            <a:ext cx="8229600" cy="2895600"/>
          </a:xfrm>
          <a:prstGeom prst="rect">
            <a:avLst/>
          </a:prstGeom>
          <a:noFill/>
          <a:ln>
            <a:noFill/>
          </a:ln>
        </p:spPr>
        <p:txBody>
          <a:bodyPr spcFirstLastPara="1" wrap="square" lIns="91425" tIns="45700" rIns="91425" bIns="45700" anchor="t" anchorCtr="0">
            <a:noAutofit/>
          </a:bodyPr>
          <a:lstStyle/>
          <a:p>
            <a:pPr marL="228600" marR="0" lvl="0" indent="-228600" algn="l" rtl="0">
              <a:lnSpc>
                <a:spcPct val="90000"/>
              </a:lnSpc>
              <a:spcBef>
                <a:spcPts val="0"/>
              </a:spcBef>
              <a:spcAft>
                <a:spcPts val="0"/>
              </a:spcAft>
              <a:buClr>
                <a:schemeClr val="dk1"/>
              </a:buClr>
              <a:buSzPts val="3600"/>
              <a:buFont typeface="Noto Sans Symbols"/>
              <a:buNone/>
            </a:pPr>
            <a:r>
              <a:rPr lang="en-US" sz="3600" b="0" i="0" u="none" strike="noStrike" cap="none">
                <a:solidFill>
                  <a:schemeClr val="dk1"/>
                </a:solidFill>
                <a:latin typeface="Calibri"/>
                <a:ea typeface="Calibri"/>
                <a:cs typeface="Calibri"/>
                <a:sym typeface="Calibri"/>
              </a:rPr>
              <a:t>Instead of saying:  What’s wrong with you? </a:t>
            </a:r>
            <a:endParaRPr/>
          </a:p>
          <a:p>
            <a:pPr marL="228600" marR="0" lvl="0" indent="-228600" algn="l" rtl="0">
              <a:lnSpc>
                <a:spcPct val="90000"/>
              </a:lnSpc>
              <a:spcBef>
                <a:spcPts val="1000"/>
              </a:spcBef>
              <a:spcAft>
                <a:spcPts val="0"/>
              </a:spcAft>
              <a:buClr>
                <a:schemeClr val="dk1"/>
              </a:buClr>
              <a:buSzPts val="3600"/>
              <a:buFont typeface="Noto Sans Symbols"/>
              <a:buNone/>
            </a:pPr>
            <a:endParaRPr sz="3600" b="0" i="0" u="none" strike="noStrike" cap="none">
              <a:solidFill>
                <a:schemeClr val="dk1"/>
              </a:solidFill>
              <a:latin typeface="Calibri"/>
              <a:ea typeface="Calibri"/>
              <a:cs typeface="Calibri"/>
              <a:sym typeface="Calibri"/>
            </a:endParaRPr>
          </a:p>
          <a:p>
            <a:pPr marL="228600" marR="0" lvl="0" indent="-228600" algn="l" rtl="0">
              <a:lnSpc>
                <a:spcPct val="90000"/>
              </a:lnSpc>
              <a:spcBef>
                <a:spcPts val="1000"/>
              </a:spcBef>
              <a:spcAft>
                <a:spcPts val="0"/>
              </a:spcAft>
              <a:buClr>
                <a:schemeClr val="dk1"/>
              </a:buClr>
              <a:buSzPts val="3600"/>
              <a:buFont typeface="Noto Sans Symbols"/>
              <a:buNone/>
            </a:pPr>
            <a:r>
              <a:rPr lang="en-US" sz="3600" b="0" i="0" u="none" strike="noStrike" cap="none">
                <a:solidFill>
                  <a:schemeClr val="dk1"/>
                </a:solidFill>
                <a:latin typeface="Calibri"/>
                <a:ea typeface="Calibri"/>
                <a:cs typeface="Calibri"/>
                <a:sym typeface="Calibri"/>
              </a:rPr>
              <a:t>We say:  What’s happened to you? </a:t>
            </a:r>
            <a:endParaRPr/>
          </a:p>
          <a:p>
            <a:pPr marL="228600" marR="0" lvl="0" indent="-228600" algn="l" rtl="0">
              <a:lnSpc>
                <a:spcPct val="90000"/>
              </a:lnSpc>
              <a:spcBef>
                <a:spcPts val="1000"/>
              </a:spcBef>
              <a:spcAft>
                <a:spcPts val="0"/>
              </a:spcAft>
              <a:buClr>
                <a:schemeClr val="dk1"/>
              </a:buClr>
              <a:buSzPts val="3600"/>
              <a:buFont typeface="Noto Sans Symbols"/>
              <a:buNone/>
            </a:pPr>
            <a:endParaRPr sz="36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1075714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969"/>
        <p:cNvGrpSpPr/>
        <p:nvPr/>
      </p:nvGrpSpPr>
      <p:grpSpPr>
        <a:xfrm>
          <a:off x="0" y="0"/>
          <a:ext cx="0" cy="0"/>
          <a:chOff x="0" y="0"/>
          <a:chExt cx="0" cy="0"/>
        </a:xfrm>
      </p:grpSpPr>
      <p:sp>
        <p:nvSpPr>
          <p:cNvPr id="970" name="Google Shape;970;p139"/>
          <p:cNvSpPr txBox="1">
            <a:spLocks noGrp="1"/>
          </p:cNvSpPr>
          <p:nvPr>
            <p:ph type="title"/>
          </p:nvPr>
        </p:nvSpPr>
        <p:spPr>
          <a:xfrm>
            <a:off x="457200" y="457200"/>
            <a:ext cx="8458200" cy="1385549"/>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dk1"/>
              </a:buClr>
              <a:buSzPts val="4400"/>
              <a:buFont typeface="Calibri"/>
              <a:buNone/>
            </a:pPr>
            <a:r>
              <a:rPr lang="en-US" sz="4400" b="1" i="0" u="none" strike="noStrike" cap="none">
                <a:solidFill>
                  <a:schemeClr val="dk1"/>
                </a:solidFill>
                <a:latin typeface="Calibri"/>
                <a:ea typeface="Calibri"/>
                <a:cs typeface="Calibri"/>
                <a:sym typeface="Calibri"/>
              </a:rPr>
              <a:t>The Power of </a:t>
            </a:r>
            <a:br>
              <a:rPr lang="en-US" sz="4400" b="1" i="0" u="none" strike="noStrike" cap="none">
                <a:solidFill>
                  <a:schemeClr val="dk1"/>
                </a:solidFill>
                <a:latin typeface="Calibri"/>
                <a:ea typeface="Calibri"/>
                <a:cs typeface="Calibri"/>
                <a:sym typeface="Calibri"/>
              </a:rPr>
            </a:br>
            <a:r>
              <a:rPr lang="en-US" sz="4400" b="1" i="0" u="none" strike="noStrike" cap="none">
                <a:solidFill>
                  <a:schemeClr val="dk1"/>
                </a:solidFill>
                <a:latin typeface="Calibri"/>
                <a:ea typeface="Calibri"/>
                <a:cs typeface="Calibri"/>
                <a:sym typeface="Calibri"/>
              </a:rPr>
              <a:t>Corrective Relationships</a:t>
            </a:r>
            <a:endParaRPr/>
          </a:p>
        </p:txBody>
      </p:sp>
      <p:sp>
        <p:nvSpPr>
          <p:cNvPr id="971" name="Google Shape;971;p139"/>
          <p:cNvSpPr txBox="1">
            <a:spLocks noGrp="1"/>
          </p:cNvSpPr>
          <p:nvPr>
            <p:ph type="body" idx="1"/>
          </p:nvPr>
        </p:nvSpPr>
        <p:spPr>
          <a:xfrm>
            <a:off x="457200" y="2819400"/>
            <a:ext cx="8305800" cy="3703637"/>
          </a:xfrm>
          <a:prstGeom prst="rect">
            <a:avLst/>
          </a:prstGeom>
          <a:noFill/>
          <a:ln>
            <a:noFill/>
          </a:ln>
        </p:spPr>
        <p:txBody>
          <a:bodyPr spcFirstLastPara="1" wrap="square" lIns="91425" tIns="45700" rIns="91425" bIns="45700" anchor="t" anchorCtr="0">
            <a:noAutofit/>
          </a:bodyPr>
          <a:lstStyle/>
          <a:p>
            <a:pPr marL="228600" marR="0" lvl="0" indent="-228600" algn="l" rtl="0">
              <a:lnSpc>
                <a:spcPct val="90000"/>
              </a:lnSpc>
              <a:spcBef>
                <a:spcPts val="0"/>
              </a:spcBef>
              <a:spcAft>
                <a:spcPts val="0"/>
              </a:spcAft>
              <a:buClr>
                <a:schemeClr val="dk1"/>
              </a:buClr>
              <a:buSzPts val="2800"/>
              <a:buFont typeface="Arial"/>
              <a:buChar char="•"/>
            </a:pPr>
            <a:r>
              <a:rPr lang="en-US" sz="2800" b="0" i="0" u="none" strike="noStrike" cap="none">
                <a:solidFill>
                  <a:schemeClr val="dk1"/>
                </a:solidFill>
                <a:latin typeface="Calibri"/>
                <a:ea typeface="Calibri"/>
                <a:cs typeface="Calibri"/>
                <a:sym typeface="Calibri"/>
              </a:rPr>
              <a:t>The brain is malleable. </a:t>
            </a:r>
            <a:r>
              <a:rPr lang="en-US" sz="2800" b="0" i="1" u="sng" strike="noStrike" cap="none">
                <a:solidFill>
                  <a:schemeClr val="dk1"/>
                </a:solidFill>
                <a:latin typeface="Calibri"/>
                <a:ea typeface="Calibri"/>
                <a:cs typeface="Calibri"/>
                <a:sym typeface="Calibri"/>
              </a:rPr>
              <a:t>Corrective relationships</a:t>
            </a:r>
            <a:r>
              <a:rPr lang="en-US" sz="2800" b="0" i="0" u="none" strike="noStrike" cap="none">
                <a:solidFill>
                  <a:schemeClr val="dk1"/>
                </a:solidFill>
                <a:latin typeface="Calibri"/>
                <a:ea typeface="Calibri"/>
                <a:cs typeface="Calibri"/>
                <a:sym typeface="Calibri"/>
              </a:rPr>
              <a:t> can act as an essential tool in rewiring and restructuring the brain.  </a:t>
            </a:r>
            <a:endParaRPr sz="2800" b="0" i="0" u="none" strike="noStrike" cap="none">
              <a:solidFill>
                <a:schemeClr val="dk1"/>
              </a:solidFill>
              <a:latin typeface="Calibri"/>
              <a:ea typeface="Calibri"/>
              <a:cs typeface="Calibri"/>
              <a:sym typeface="Calibri"/>
            </a:endParaRPr>
          </a:p>
          <a:p>
            <a:pPr marL="228600" marR="0" lvl="0" indent="-228600" algn="l" rtl="0">
              <a:lnSpc>
                <a:spcPct val="90000"/>
              </a:lnSpc>
              <a:spcBef>
                <a:spcPts val="2400"/>
              </a:spcBef>
              <a:spcAft>
                <a:spcPts val="0"/>
              </a:spcAft>
              <a:buClr>
                <a:schemeClr val="dk1"/>
              </a:buClr>
              <a:buSzPts val="2800"/>
              <a:buFont typeface="Arial"/>
              <a:buChar char="•"/>
            </a:pPr>
            <a:r>
              <a:rPr lang="en-US" sz="2800" b="0" i="0" u="none" strike="noStrike" cap="none">
                <a:solidFill>
                  <a:schemeClr val="dk1"/>
                </a:solidFill>
                <a:latin typeface="Calibri"/>
                <a:ea typeface="Calibri"/>
                <a:cs typeface="Calibri"/>
                <a:sym typeface="Calibri"/>
              </a:rPr>
              <a:t>Neuroplasticity allows for rewiring of neural connections through corrective relationships and experiences. </a:t>
            </a:r>
            <a:endParaRPr sz="28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8489839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Remember…</a:t>
            </a:r>
            <a:endParaRPr lang="en-US" dirty="0"/>
          </a:p>
        </p:txBody>
      </p:sp>
      <p:sp>
        <p:nvSpPr>
          <p:cNvPr id="3" name="Text Placeholder 2"/>
          <p:cNvSpPr>
            <a:spLocks noGrp="1"/>
          </p:cNvSpPr>
          <p:nvPr>
            <p:ph type="body" idx="1"/>
          </p:nvPr>
        </p:nvSpPr>
        <p:spPr>
          <a:xfrm>
            <a:off x="374904" y="1825625"/>
            <a:ext cx="8540496" cy="4351338"/>
          </a:xfrm>
        </p:spPr>
        <p:txBody>
          <a:bodyPr/>
          <a:lstStyle/>
          <a:p>
            <a:pPr marL="50800" indent="0">
              <a:buNone/>
            </a:pPr>
            <a:r>
              <a:rPr lang="en-US" dirty="0" smtClean="0"/>
              <a:t>An escalated adult cannot de-escalate an escalated child.</a:t>
            </a:r>
          </a:p>
          <a:p>
            <a:pPr marL="50800" indent="0">
              <a:buNone/>
            </a:pPr>
            <a:endParaRPr lang="en-US" dirty="0"/>
          </a:p>
          <a:p>
            <a:pPr marL="50800" indent="0">
              <a:buNone/>
            </a:pPr>
            <a:r>
              <a:rPr lang="en-US" dirty="0" smtClean="0"/>
              <a:t>A dysregulated adult CAN escalate a regulated child.</a:t>
            </a:r>
          </a:p>
          <a:p>
            <a:pPr marL="50800" indent="0">
              <a:buNone/>
            </a:pPr>
            <a:endParaRPr lang="en-US" dirty="0"/>
          </a:p>
          <a:p>
            <a:pPr marL="50800" indent="0">
              <a:buNone/>
            </a:pPr>
            <a:r>
              <a:rPr lang="en-US" dirty="0" smtClean="0"/>
              <a:t>An escalated adult can escalate a de-escalated child.</a:t>
            </a:r>
            <a:endParaRPr lang="en-US" dirty="0"/>
          </a:p>
        </p:txBody>
      </p:sp>
    </p:spTree>
    <p:extLst>
      <p:ext uri="{BB962C8B-B14F-4D97-AF65-F5344CB8AC3E}">
        <p14:creationId xmlns:p14="http://schemas.microsoft.com/office/powerpoint/2010/main" val="239931231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987"/>
        <p:cNvGrpSpPr/>
        <p:nvPr/>
      </p:nvGrpSpPr>
      <p:grpSpPr>
        <a:xfrm>
          <a:off x="0" y="0"/>
          <a:ext cx="0" cy="0"/>
          <a:chOff x="0" y="0"/>
          <a:chExt cx="0" cy="0"/>
        </a:xfrm>
      </p:grpSpPr>
      <p:sp>
        <p:nvSpPr>
          <p:cNvPr id="988" name="Google Shape;988;p141"/>
          <p:cNvSpPr txBox="1">
            <a:spLocks noGrp="1"/>
          </p:cNvSpPr>
          <p:nvPr>
            <p:ph type="ctrTitle"/>
          </p:nvPr>
        </p:nvSpPr>
        <p:spPr>
          <a:xfrm>
            <a:off x="762000" y="457200"/>
            <a:ext cx="7772400" cy="5623560"/>
          </a:xfrm>
          <a:prstGeom prst="rect">
            <a:avLst/>
          </a:prstGeom>
          <a:noFill/>
          <a:ln>
            <a:noFill/>
          </a:ln>
        </p:spPr>
        <p:txBody>
          <a:bodyPr spcFirstLastPara="1" wrap="square" lIns="91425" tIns="45700" rIns="91425" bIns="45700" anchor="b" anchorCtr="0">
            <a:noAutofit/>
          </a:bodyPr>
          <a:lstStyle/>
          <a:p>
            <a:pPr marL="0" marR="0" lvl="0" indent="0" algn="ctr" rtl="0">
              <a:lnSpc>
                <a:spcPct val="90000"/>
              </a:lnSpc>
              <a:spcBef>
                <a:spcPts val="0"/>
              </a:spcBef>
              <a:spcAft>
                <a:spcPts val="0"/>
              </a:spcAft>
              <a:buClr>
                <a:schemeClr val="dk1"/>
              </a:buClr>
              <a:buSzPts val="4400"/>
              <a:buFont typeface="Calibri"/>
              <a:buNone/>
            </a:pPr>
            <a:r>
              <a:rPr lang="en-US" sz="4400" b="1" i="0" u="none" strike="noStrike" cap="none" dirty="0">
                <a:solidFill>
                  <a:schemeClr val="dk1"/>
                </a:solidFill>
                <a:latin typeface="Calibri"/>
                <a:ea typeface="Calibri"/>
                <a:cs typeface="Calibri"/>
                <a:sym typeface="Calibri"/>
              </a:rPr>
              <a:t>Module 3: </a:t>
            </a:r>
            <a:br>
              <a:rPr lang="en-US" sz="4400" b="1" i="0" u="none" strike="noStrike" cap="none" dirty="0">
                <a:solidFill>
                  <a:schemeClr val="dk1"/>
                </a:solidFill>
                <a:latin typeface="Calibri"/>
                <a:ea typeface="Calibri"/>
                <a:cs typeface="Calibri"/>
                <a:sym typeface="Calibri"/>
              </a:rPr>
            </a:br>
            <a:r>
              <a:rPr lang="en-US" sz="4400" b="1" i="0" u="none" strike="noStrike" cap="none" dirty="0">
                <a:solidFill>
                  <a:schemeClr val="dk1"/>
                </a:solidFill>
                <a:latin typeface="Calibri"/>
                <a:ea typeface="Calibri"/>
                <a:cs typeface="Calibri"/>
                <a:sym typeface="Calibri"/>
              </a:rPr>
              <a:t/>
            </a:r>
            <a:br>
              <a:rPr lang="en-US" sz="4400" b="1" i="0" u="none" strike="noStrike" cap="none" dirty="0">
                <a:solidFill>
                  <a:schemeClr val="dk1"/>
                </a:solidFill>
                <a:latin typeface="Calibri"/>
                <a:ea typeface="Calibri"/>
                <a:cs typeface="Calibri"/>
                <a:sym typeface="Calibri"/>
              </a:rPr>
            </a:br>
            <a:r>
              <a:rPr lang="en-US" sz="4400" b="1" i="0" u="none" strike="noStrike" cap="none" dirty="0">
                <a:solidFill>
                  <a:schemeClr val="dk1"/>
                </a:solidFill>
                <a:latin typeface="Calibri"/>
                <a:ea typeface="Calibri"/>
                <a:cs typeface="Calibri"/>
                <a:sym typeface="Calibri"/>
              </a:rPr>
              <a:t>Managing Challenging </a:t>
            </a:r>
            <a:r>
              <a:rPr lang="en-US" sz="4400" b="1" i="0" u="none" strike="noStrike" cap="none" dirty="0" smtClean="0">
                <a:solidFill>
                  <a:schemeClr val="dk1"/>
                </a:solidFill>
                <a:latin typeface="Calibri"/>
                <a:ea typeface="Calibri"/>
                <a:cs typeface="Calibri"/>
                <a:sym typeface="Calibri"/>
              </a:rPr>
              <a:t>Behaviors through Building Resilience &amp; Self-Regulation </a:t>
            </a:r>
            <a:br>
              <a:rPr lang="en-US" sz="4400" b="1" i="0" u="none" strike="noStrike" cap="none" dirty="0" smtClean="0">
                <a:solidFill>
                  <a:schemeClr val="dk1"/>
                </a:solidFill>
                <a:latin typeface="Calibri"/>
                <a:ea typeface="Calibri"/>
                <a:cs typeface="Calibri"/>
                <a:sym typeface="Calibri"/>
              </a:rPr>
            </a:br>
            <a:r>
              <a:rPr lang="en-US" sz="4400" b="1" dirty="0"/>
              <a:t/>
            </a:r>
            <a:br>
              <a:rPr lang="en-US" sz="4400" b="1" dirty="0"/>
            </a:br>
            <a:endParaRPr sz="4400" b="1"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5958939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003"/>
        <p:cNvGrpSpPr/>
        <p:nvPr/>
      </p:nvGrpSpPr>
      <p:grpSpPr>
        <a:xfrm>
          <a:off x="0" y="0"/>
          <a:ext cx="0" cy="0"/>
          <a:chOff x="0" y="0"/>
          <a:chExt cx="0" cy="0"/>
        </a:xfrm>
      </p:grpSpPr>
      <p:sp>
        <p:nvSpPr>
          <p:cNvPr id="1004" name="Google Shape;1004;p143"/>
          <p:cNvSpPr txBox="1">
            <a:spLocks noGrp="1"/>
          </p:cNvSpPr>
          <p:nvPr>
            <p:ph type="title"/>
          </p:nvPr>
        </p:nvSpPr>
        <p:spPr>
          <a:xfrm>
            <a:off x="457200" y="138450"/>
            <a:ext cx="8458200" cy="1385549"/>
          </a:xfrm>
          <a:prstGeom prst="rect">
            <a:avLst/>
          </a:prstGeom>
          <a:noFill/>
          <a:ln>
            <a:noFill/>
          </a:ln>
        </p:spPr>
        <p:txBody>
          <a:bodyPr spcFirstLastPara="1" wrap="square" lIns="91425" tIns="45700" rIns="91425" bIns="45700" anchor="ctr" anchorCtr="0">
            <a:noAutofit/>
          </a:bodyPr>
          <a:lstStyle/>
          <a:p>
            <a:pPr lvl="0" algn="ctr">
              <a:spcBef>
                <a:spcPts val="0"/>
              </a:spcBef>
              <a:buClr>
                <a:schemeClr val="dk1"/>
              </a:buClr>
              <a:buSzPts val="4400"/>
            </a:pPr>
            <a:r>
              <a:rPr lang="en-US" sz="4400" b="1" i="0" u="none" strike="noStrike" cap="none" dirty="0" smtClean="0">
                <a:solidFill>
                  <a:schemeClr val="dk1"/>
                </a:solidFill>
                <a:latin typeface="Calibri"/>
                <a:ea typeface="Calibri"/>
                <a:cs typeface="Calibri"/>
                <a:sym typeface="Calibri"/>
              </a:rPr>
              <a:t>Resilience</a:t>
            </a:r>
            <a:endParaRPr dirty="0"/>
          </a:p>
        </p:txBody>
      </p:sp>
      <p:sp>
        <p:nvSpPr>
          <p:cNvPr id="1005" name="Google Shape;1005;p143"/>
          <p:cNvSpPr txBox="1">
            <a:spLocks noGrp="1"/>
          </p:cNvSpPr>
          <p:nvPr>
            <p:ph type="body" idx="1"/>
          </p:nvPr>
        </p:nvSpPr>
        <p:spPr>
          <a:xfrm>
            <a:off x="304800" y="1523999"/>
            <a:ext cx="8458200" cy="4313238"/>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dk1"/>
              </a:buClr>
              <a:buSzPts val="4000"/>
              <a:buFont typeface="Arial"/>
              <a:buNone/>
            </a:pPr>
            <a:r>
              <a:rPr lang="en-US" sz="2400" b="0" i="0" u="none" strike="noStrike" cap="none" dirty="0">
                <a:solidFill>
                  <a:schemeClr val="dk1"/>
                </a:solidFill>
                <a:sym typeface="Calibri"/>
              </a:rPr>
              <a:t>Resilience is the ability to overcome adversity in the face of risk.</a:t>
            </a:r>
            <a:endParaRPr sz="2400" dirty="0"/>
          </a:p>
          <a:p>
            <a:pPr marL="0" marR="0" lvl="0" indent="0" algn="l" rtl="0">
              <a:lnSpc>
                <a:spcPct val="90000"/>
              </a:lnSpc>
              <a:spcBef>
                <a:spcPts val="1000"/>
              </a:spcBef>
              <a:spcAft>
                <a:spcPts val="0"/>
              </a:spcAft>
              <a:buClr>
                <a:schemeClr val="dk1"/>
              </a:buClr>
              <a:buSzPts val="2800"/>
              <a:buFont typeface="Arial"/>
              <a:buNone/>
            </a:pPr>
            <a:r>
              <a:rPr lang="en-US" sz="2800" b="0" i="0" u="none" strike="noStrike" cap="none" dirty="0">
                <a:solidFill>
                  <a:schemeClr val="dk1"/>
                </a:solidFill>
                <a:latin typeface="Calibri"/>
                <a:ea typeface="Calibri"/>
                <a:cs typeface="Calibri"/>
                <a:sym typeface="Calibri"/>
              </a:rPr>
              <a:t>  </a:t>
            </a:r>
            <a:endParaRPr sz="2800" b="0" i="0" u="none" strike="noStrike" cap="none" dirty="0">
              <a:solidFill>
                <a:schemeClr val="dk1"/>
              </a:solidFill>
              <a:latin typeface="Calibri"/>
              <a:ea typeface="Calibri"/>
              <a:cs typeface="Calibri"/>
              <a:sym typeface="Calibri"/>
            </a:endParaRPr>
          </a:p>
        </p:txBody>
      </p:sp>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b="7562"/>
          <a:stretch/>
        </p:blipFill>
        <p:spPr>
          <a:xfrm>
            <a:off x="1130798" y="2036086"/>
            <a:ext cx="6577594" cy="4310168"/>
          </a:xfrm>
          <a:prstGeom prst="rect">
            <a:avLst/>
          </a:prstGeom>
        </p:spPr>
      </p:pic>
    </p:spTree>
    <p:extLst>
      <p:ext uri="{BB962C8B-B14F-4D97-AF65-F5344CB8AC3E}">
        <p14:creationId xmlns:p14="http://schemas.microsoft.com/office/powerpoint/2010/main" val="238889899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4606" y="786385"/>
            <a:ext cx="8682514" cy="5394960"/>
          </a:xfrm>
          <a:prstGeom prst="rect">
            <a:avLst/>
          </a:prstGeom>
        </p:spPr>
      </p:pic>
    </p:spTree>
    <p:extLst>
      <p:ext uri="{BB962C8B-B14F-4D97-AF65-F5344CB8AC3E}">
        <p14:creationId xmlns:p14="http://schemas.microsoft.com/office/powerpoint/2010/main" val="151624072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031"/>
        <p:cNvGrpSpPr/>
        <p:nvPr/>
      </p:nvGrpSpPr>
      <p:grpSpPr>
        <a:xfrm>
          <a:off x="0" y="0"/>
          <a:ext cx="0" cy="0"/>
          <a:chOff x="0" y="0"/>
          <a:chExt cx="0" cy="0"/>
        </a:xfrm>
      </p:grpSpPr>
      <p:sp>
        <p:nvSpPr>
          <p:cNvPr id="1032" name="Google Shape;1032;p146"/>
          <p:cNvSpPr txBox="1"/>
          <p:nvPr/>
        </p:nvSpPr>
        <p:spPr>
          <a:xfrm>
            <a:off x="838200" y="336331"/>
            <a:ext cx="7848600" cy="838200"/>
          </a:xfrm>
          <a:prstGeom prst="rect">
            <a:avLst/>
          </a:prstGeom>
          <a:noFill/>
          <a:ln>
            <a:noFill/>
          </a:ln>
        </p:spPr>
        <p:txBody>
          <a:bodyPr spcFirstLastPara="1" wrap="square" lIns="86475" tIns="43225" rIns="86475" bIns="43225" anchor="t" anchorCtr="0">
            <a:noAutofit/>
          </a:bodyPr>
          <a:lstStyle/>
          <a:p>
            <a:pPr marL="0" marR="0" lvl="0" indent="0" algn="ctr" rtl="0">
              <a:lnSpc>
                <a:spcPct val="90000"/>
              </a:lnSpc>
              <a:spcBef>
                <a:spcPts val="0"/>
              </a:spcBef>
              <a:spcAft>
                <a:spcPts val="0"/>
              </a:spcAft>
              <a:buClr>
                <a:schemeClr val="dk1"/>
              </a:buClr>
              <a:buSzPts val="3600"/>
              <a:buFont typeface="Source Sans Pro"/>
              <a:buNone/>
            </a:pPr>
            <a:r>
              <a:rPr lang="en-US" sz="3600" i="0" u="none" strike="noStrike" cap="none">
                <a:solidFill>
                  <a:schemeClr val="dk1"/>
                </a:solidFill>
                <a:latin typeface="Source Sans Pro"/>
                <a:ea typeface="Source Sans Pro"/>
                <a:cs typeface="Source Sans Pro"/>
                <a:sym typeface="Source Sans Pro"/>
              </a:rPr>
              <a:t>What Supports Resilience?</a:t>
            </a:r>
            <a:br>
              <a:rPr lang="en-US" sz="3600" i="0" u="none" strike="noStrike" cap="none">
                <a:solidFill>
                  <a:schemeClr val="dk1"/>
                </a:solidFill>
                <a:latin typeface="Source Sans Pro"/>
                <a:ea typeface="Source Sans Pro"/>
                <a:cs typeface="Source Sans Pro"/>
                <a:sym typeface="Source Sans Pro"/>
              </a:rPr>
            </a:br>
            <a:endParaRPr sz="3600" i="0" u="none" strike="noStrike" cap="none">
              <a:solidFill>
                <a:schemeClr val="dk1"/>
              </a:solidFill>
              <a:latin typeface="Source Sans Pro"/>
              <a:ea typeface="Source Sans Pro"/>
              <a:cs typeface="Source Sans Pro"/>
              <a:sym typeface="Source Sans Pro"/>
            </a:endParaRPr>
          </a:p>
        </p:txBody>
      </p:sp>
      <p:sp>
        <p:nvSpPr>
          <p:cNvPr id="1033" name="Google Shape;1033;p146"/>
          <p:cNvSpPr/>
          <p:nvPr/>
        </p:nvSpPr>
        <p:spPr>
          <a:xfrm>
            <a:off x="228600" y="1174531"/>
            <a:ext cx="8610600" cy="5105400"/>
          </a:xfrm>
          <a:custGeom>
            <a:avLst/>
            <a:gdLst/>
            <a:ahLst/>
            <a:cxnLst/>
            <a:rect l="l" t="t" r="r" b="b"/>
            <a:pathLst>
              <a:path w="120000" h="120000" extrusionOk="0">
                <a:moveTo>
                  <a:pt x="0" y="0"/>
                </a:moveTo>
                <a:lnTo>
                  <a:pt x="120000" y="0"/>
                </a:lnTo>
                <a:lnTo>
                  <a:pt x="120000" y="120000"/>
                </a:lnTo>
                <a:lnTo>
                  <a:pt x="0" y="120000"/>
                </a:lnTo>
                <a:close/>
              </a:path>
              <a:path w="120000" h="120000" fill="none" extrusionOk="0">
                <a:moveTo>
                  <a:pt x="-10000" y="0"/>
                </a:moveTo>
                <a:close/>
                <a:lnTo>
                  <a:pt x="-10000" y="120000"/>
                </a:lnTo>
              </a:path>
              <a:path w="120000" h="120000" fill="none" extrusionOk="0">
                <a:moveTo>
                  <a:pt x="-10000" y="22500"/>
                </a:moveTo>
                <a:lnTo>
                  <a:pt x="-46000" y="135000"/>
                </a:lnTo>
              </a:path>
            </a:pathLst>
          </a:custGeom>
          <a:noFill/>
          <a:ln>
            <a:noFill/>
          </a:ln>
        </p:spPr>
        <p:txBody>
          <a:bodyPr spcFirstLastPara="1" wrap="square" lIns="91425" tIns="45700" rIns="91425" bIns="45700" anchor="ctr" anchorCtr="1">
            <a:noAutofit/>
          </a:bodyPr>
          <a:lstStyle/>
          <a:p>
            <a:pPr marL="114300" marR="0" lvl="1" indent="-114300" algn="l" rtl="0">
              <a:lnSpc>
                <a:spcPct val="75000"/>
              </a:lnSpc>
              <a:spcBef>
                <a:spcPts val="0"/>
              </a:spcBef>
              <a:spcAft>
                <a:spcPts val="0"/>
              </a:spcAft>
              <a:buClr>
                <a:schemeClr val="dk1"/>
              </a:buClr>
              <a:buSzPts val="2000"/>
              <a:buFont typeface="Source Sans Pro"/>
              <a:buChar char="•"/>
            </a:pPr>
            <a:r>
              <a:rPr lang="en-US" sz="2000" b="0" i="0" u="none" strike="noStrike" cap="none">
                <a:solidFill>
                  <a:schemeClr val="dk1"/>
                </a:solidFill>
                <a:latin typeface="Source Sans Pro"/>
                <a:ea typeface="Source Sans Pro"/>
                <a:cs typeface="Source Sans Pro"/>
                <a:sym typeface="Source Sans Pro"/>
              </a:rPr>
              <a:t>Family Support</a:t>
            </a:r>
            <a:endParaRPr sz="2000" b="0" i="0" u="none" strike="noStrike" cap="none">
              <a:solidFill>
                <a:schemeClr val="dk1"/>
              </a:solidFill>
              <a:latin typeface="Calibri"/>
              <a:ea typeface="Calibri"/>
              <a:cs typeface="Calibri"/>
              <a:sym typeface="Calibri"/>
            </a:endParaRPr>
          </a:p>
          <a:p>
            <a:pPr marL="114300" marR="0" lvl="1" indent="0" algn="l" rtl="0">
              <a:lnSpc>
                <a:spcPct val="75000"/>
              </a:lnSpc>
              <a:spcBef>
                <a:spcPts val="20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a:p>
            <a:pPr marL="114300" marR="0" lvl="1" indent="-114300" algn="l" rtl="0">
              <a:lnSpc>
                <a:spcPct val="75000"/>
              </a:lnSpc>
              <a:spcBef>
                <a:spcPts val="180"/>
              </a:spcBef>
              <a:spcAft>
                <a:spcPts val="0"/>
              </a:spcAft>
              <a:buClr>
                <a:schemeClr val="dk1"/>
              </a:buClr>
              <a:buSzPts val="2000"/>
              <a:buFont typeface="Source Sans Pro"/>
              <a:buChar char="•"/>
            </a:pPr>
            <a:r>
              <a:rPr lang="en-US" sz="2000" b="0" i="0" u="none" strike="noStrike" cap="none">
                <a:solidFill>
                  <a:schemeClr val="dk1"/>
                </a:solidFill>
                <a:latin typeface="Source Sans Pro"/>
                <a:ea typeface="Source Sans Pro"/>
                <a:cs typeface="Source Sans Pro"/>
                <a:sym typeface="Source Sans Pro"/>
              </a:rPr>
              <a:t>Peer Support</a:t>
            </a:r>
            <a:endParaRPr/>
          </a:p>
          <a:p>
            <a:pPr marL="114300" marR="0" lvl="1" indent="0" algn="l" rtl="0">
              <a:lnSpc>
                <a:spcPct val="75000"/>
              </a:lnSpc>
              <a:spcBef>
                <a:spcPts val="20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a:p>
            <a:pPr marL="114300" marR="0" lvl="1" indent="-114300" algn="l" rtl="0">
              <a:lnSpc>
                <a:spcPct val="75000"/>
              </a:lnSpc>
              <a:spcBef>
                <a:spcPts val="180"/>
              </a:spcBef>
              <a:spcAft>
                <a:spcPts val="0"/>
              </a:spcAft>
              <a:buClr>
                <a:schemeClr val="dk1"/>
              </a:buClr>
              <a:buSzPts val="2000"/>
              <a:buFont typeface="Source Sans Pro"/>
              <a:buChar char="•"/>
            </a:pPr>
            <a:r>
              <a:rPr lang="en-US" sz="2000" b="0" i="0" u="none" strike="noStrike" cap="none">
                <a:solidFill>
                  <a:schemeClr val="dk1"/>
                </a:solidFill>
                <a:latin typeface="Source Sans Pro"/>
                <a:ea typeface="Source Sans Pro"/>
                <a:cs typeface="Source Sans Pro"/>
                <a:sym typeface="Source Sans Pro"/>
              </a:rPr>
              <a:t>Competence</a:t>
            </a:r>
            <a:endParaRPr/>
          </a:p>
          <a:p>
            <a:pPr marL="114300" marR="0" lvl="1" indent="0" algn="l" rtl="0">
              <a:lnSpc>
                <a:spcPct val="75000"/>
              </a:lnSpc>
              <a:spcBef>
                <a:spcPts val="20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a:p>
            <a:pPr marL="114300" marR="0" lvl="1" indent="-114300" algn="l" rtl="0">
              <a:lnSpc>
                <a:spcPct val="75000"/>
              </a:lnSpc>
              <a:spcBef>
                <a:spcPts val="180"/>
              </a:spcBef>
              <a:spcAft>
                <a:spcPts val="0"/>
              </a:spcAft>
              <a:buClr>
                <a:schemeClr val="dk1"/>
              </a:buClr>
              <a:buSzPts val="2000"/>
              <a:buFont typeface="Source Sans Pro"/>
              <a:buChar char="•"/>
            </a:pPr>
            <a:r>
              <a:rPr lang="en-US" sz="2000" b="0" i="0" u="none" strike="noStrike" cap="none">
                <a:solidFill>
                  <a:schemeClr val="dk1"/>
                </a:solidFill>
                <a:latin typeface="Source Sans Pro"/>
                <a:ea typeface="Source Sans Pro"/>
                <a:cs typeface="Source Sans Pro"/>
                <a:sym typeface="Source Sans Pro"/>
              </a:rPr>
              <a:t>Self-efficacy</a:t>
            </a:r>
            <a:endParaRPr/>
          </a:p>
          <a:p>
            <a:pPr marL="114300" marR="0" lvl="1" indent="0" algn="l" rtl="0">
              <a:lnSpc>
                <a:spcPct val="75000"/>
              </a:lnSpc>
              <a:spcBef>
                <a:spcPts val="20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a:p>
            <a:pPr marL="114300" marR="0" lvl="1" indent="-114300" algn="l" rtl="0">
              <a:lnSpc>
                <a:spcPct val="75000"/>
              </a:lnSpc>
              <a:spcBef>
                <a:spcPts val="180"/>
              </a:spcBef>
              <a:spcAft>
                <a:spcPts val="0"/>
              </a:spcAft>
              <a:buClr>
                <a:schemeClr val="dk1"/>
              </a:buClr>
              <a:buSzPts val="2000"/>
              <a:buFont typeface="Source Sans Pro"/>
              <a:buChar char="•"/>
            </a:pPr>
            <a:r>
              <a:rPr lang="en-US" sz="2000" b="0" i="0" u="none" strike="noStrike" cap="none">
                <a:solidFill>
                  <a:schemeClr val="dk1"/>
                </a:solidFill>
                <a:latin typeface="Source Sans Pro"/>
                <a:ea typeface="Source Sans Pro"/>
                <a:cs typeface="Source Sans Pro"/>
                <a:sym typeface="Source Sans Pro"/>
              </a:rPr>
              <a:t>Self-esteem</a:t>
            </a:r>
            <a:endParaRPr/>
          </a:p>
          <a:p>
            <a:pPr marL="114300" marR="0" lvl="1" indent="0" algn="l" rtl="0">
              <a:lnSpc>
                <a:spcPct val="75000"/>
              </a:lnSpc>
              <a:spcBef>
                <a:spcPts val="20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a:p>
            <a:pPr marL="114300" marR="0" lvl="1" indent="-114300" algn="l" rtl="0">
              <a:lnSpc>
                <a:spcPct val="75000"/>
              </a:lnSpc>
              <a:spcBef>
                <a:spcPts val="180"/>
              </a:spcBef>
              <a:spcAft>
                <a:spcPts val="0"/>
              </a:spcAft>
              <a:buClr>
                <a:schemeClr val="dk1"/>
              </a:buClr>
              <a:buSzPts val="2000"/>
              <a:buFont typeface="Source Sans Pro"/>
              <a:buChar char="•"/>
            </a:pPr>
            <a:r>
              <a:rPr lang="en-US" sz="2000" b="0" i="0" u="none" strike="noStrike" cap="none">
                <a:solidFill>
                  <a:schemeClr val="dk1"/>
                </a:solidFill>
                <a:latin typeface="Source Sans Pro"/>
                <a:ea typeface="Source Sans Pro"/>
                <a:cs typeface="Source Sans Pro"/>
                <a:sym typeface="Source Sans Pro"/>
              </a:rPr>
              <a:t>School Connectedness</a:t>
            </a:r>
            <a:endParaRPr/>
          </a:p>
          <a:p>
            <a:pPr marL="114300" marR="0" lvl="1" indent="0" algn="l" rtl="0">
              <a:lnSpc>
                <a:spcPct val="75000"/>
              </a:lnSpc>
              <a:spcBef>
                <a:spcPts val="20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a:p>
            <a:pPr marL="114300" marR="0" lvl="1" indent="-114300" algn="l" rtl="0">
              <a:lnSpc>
                <a:spcPct val="75000"/>
              </a:lnSpc>
              <a:spcBef>
                <a:spcPts val="180"/>
              </a:spcBef>
              <a:spcAft>
                <a:spcPts val="0"/>
              </a:spcAft>
              <a:buClr>
                <a:schemeClr val="dk1"/>
              </a:buClr>
              <a:buSzPts val="2000"/>
              <a:buFont typeface="Source Sans Pro"/>
              <a:buChar char="•"/>
            </a:pPr>
            <a:r>
              <a:rPr lang="en-US" sz="2000" b="0" i="0" u="none" strike="noStrike" cap="none">
                <a:solidFill>
                  <a:schemeClr val="dk1"/>
                </a:solidFill>
                <a:latin typeface="Source Sans Pro"/>
                <a:ea typeface="Source Sans Pro"/>
                <a:cs typeface="Source Sans Pro"/>
                <a:sym typeface="Source Sans Pro"/>
              </a:rPr>
              <a:t>Spiritual Belief</a:t>
            </a:r>
            <a:endParaRPr/>
          </a:p>
          <a:p>
            <a:pPr marL="114300" marR="0" lvl="1" indent="0" algn="l" rtl="0">
              <a:lnSpc>
                <a:spcPct val="75000"/>
              </a:lnSpc>
              <a:spcBef>
                <a:spcPts val="200"/>
              </a:spcBef>
              <a:spcAft>
                <a:spcPts val="0"/>
              </a:spcAft>
              <a:buClr>
                <a:schemeClr val="dk1"/>
              </a:buClr>
              <a:buSzPts val="1800"/>
              <a:buFont typeface="Calibri"/>
              <a:buNone/>
            </a:pPr>
            <a:endParaRPr sz="1800" b="0" i="0" u="none" strike="noStrike" cap="none">
              <a:solidFill>
                <a:schemeClr val="dk1"/>
              </a:solidFill>
              <a:latin typeface="Calibri"/>
              <a:ea typeface="Calibri"/>
              <a:cs typeface="Calibri"/>
              <a:sym typeface="Calibri"/>
            </a:endParaRPr>
          </a:p>
        </p:txBody>
      </p:sp>
      <p:sp>
        <p:nvSpPr>
          <p:cNvPr id="1034" name="Google Shape;1034;p146"/>
          <p:cNvSpPr txBox="1"/>
          <p:nvPr/>
        </p:nvSpPr>
        <p:spPr>
          <a:xfrm>
            <a:off x="6577584" y="5864432"/>
            <a:ext cx="2255520" cy="830997"/>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a:solidFill>
                  <a:schemeClr val="dk1"/>
                </a:solidFill>
                <a:latin typeface="Calibri"/>
                <a:ea typeface="Calibri"/>
                <a:cs typeface="Calibri"/>
                <a:sym typeface="Calibri"/>
              </a:rPr>
              <a:t>Based on </a:t>
            </a:r>
            <a:r>
              <a:rPr lang="en-US" sz="1200" i="1">
                <a:solidFill>
                  <a:schemeClr val="dk1"/>
                </a:solidFill>
                <a:latin typeface="Calibri"/>
                <a:ea typeface="Calibri"/>
                <a:cs typeface="Calibri"/>
                <a:sym typeface="Calibri"/>
              </a:rPr>
              <a:t>Think trauma: A training for staff in juvenile justice residential settings. </a:t>
            </a:r>
            <a:r>
              <a:rPr lang="en-US" sz="1200">
                <a:solidFill>
                  <a:schemeClr val="dk1"/>
                </a:solidFill>
                <a:latin typeface="Calibri"/>
                <a:ea typeface="Calibri"/>
                <a:cs typeface="Calibri"/>
                <a:sym typeface="Calibri"/>
              </a:rPr>
              <a:t>(2012) and Masten, A. S. (2001). </a:t>
            </a:r>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47245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32"/>
                                        </p:tgtEl>
                                        <p:attrNameLst>
                                          <p:attrName>style.visibility</p:attrName>
                                        </p:attrNameLst>
                                      </p:cBhvr>
                                      <p:to>
                                        <p:strVal val="visible"/>
                                      </p:to>
                                    </p:set>
                                    <p:animEffect transition="in" filter="fade">
                                      <p:cBhvr>
                                        <p:cTn id="7" dur="1000"/>
                                        <p:tgtEl>
                                          <p:spTgt spid="10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rot="5400000">
            <a:off x="1608286" y="-239260"/>
            <a:ext cx="5942387" cy="7666005"/>
          </a:xfrm>
          <a:prstGeom prst="rect">
            <a:avLst/>
          </a:prstGeom>
        </p:spPr>
      </p:pic>
    </p:spTree>
    <p:extLst>
      <p:ext uri="{BB962C8B-B14F-4D97-AF65-F5344CB8AC3E}">
        <p14:creationId xmlns:p14="http://schemas.microsoft.com/office/powerpoint/2010/main" val="14867403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7447" y="0"/>
            <a:ext cx="8429105" cy="6858000"/>
          </a:xfrm>
          <a:prstGeom prst="rect">
            <a:avLst/>
          </a:prstGeom>
        </p:spPr>
      </p:pic>
    </p:spTree>
    <p:extLst>
      <p:ext uri="{BB962C8B-B14F-4D97-AF65-F5344CB8AC3E}">
        <p14:creationId xmlns:p14="http://schemas.microsoft.com/office/powerpoint/2010/main" val="3499276422"/>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1067"/>
        <p:cNvGrpSpPr/>
        <p:nvPr/>
      </p:nvGrpSpPr>
      <p:grpSpPr>
        <a:xfrm>
          <a:off x="0" y="0"/>
          <a:ext cx="0" cy="0"/>
          <a:chOff x="0" y="0"/>
          <a:chExt cx="0" cy="0"/>
        </a:xfrm>
      </p:grpSpPr>
      <p:sp>
        <p:nvSpPr>
          <p:cNvPr id="1068" name="Google Shape;1068;p150"/>
          <p:cNvSpPr txBox="1">
            <a:spLocks noGrp="1"/>
          </p:cNvSpPr>
          <p:nvPr>
            <p:ph type="title"/>
          </p:nvPr>
        </p:nvSpPr>
        <p:spPr>
          <a:xfrm>
            <a:off x="304800" y="304800"/>
            <a:ext cx="8458200" cy="1385549"/>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dk1"/>
              </a:buClr>
              <a:buSzPts val="4400"/>
              <a:buFont typeface="Calibri"/>
              <a:buNone/>
            </a:pPr>
            <a:r>
              <a:rPr lang="en-US" sz="4400" b="1" i="0" u="none" strike="noStrike" cap="none" dirty="0">
                <a:solidFill>
                  <a:schemeClr val="dk1"/>
                </a:solidFill>
                <a:latin typeface="Calibri"/>
                <a:ea typeface="Calibri"/>
                <a:cs typeface="Calibri"/>
                <a:sym typeface="Calibri"/>
              </a:rPr>
              <a:t>The </a:t>
            </a:r>
            <a:r>
              <a:rPr lang="en-US" sz="4400" b="1" i="0" u="none" strike="noStrike" cap="none" dirty="0" smtClean="0">
                <a:solidFill>
                  <a:schemeClr val="dk1"/>
                </a:solidFill>
                <a:latin typeface="Calibri"/>
                <a:ea typeface="Calibri"/>
                <a:cs typeface="Calibri"/>
                <a:sym typeface="Calibri"/>
              </a:rPr>
              <a:t>Role of School</a:t>
            </a:r>
            <a:endParaRPr dirty="0"/>
          </a:p>
        </p:txBody>
      </p:sp>
      <p:sp>
        <p:nvSpPr>
          <p:cNvPr id="1069" name="Google Shape;1069;p150"/>
          <p:cNvSpPr txBox="1">
            <a:spLocks noGrp="1"/>
          </p:cNvSpPr>
          <p:nvPr>
            <p:ph type="body" idx="1"/>
          </p:nvPr>
        </p:nvSpPr>
        <p:spPr>
          <a:xfrm>
            <a:off x="304800" y="2133600"/>
            <a:ext cx="8458200" cy="3703637"/>
          </a:xfrm>
          <a:prstGeom prst="rect">
            <a:avLst/>
          </a:prstGeom>
          <a:noFill/>
          <a:ln>
            <a:noFill/>
          </a:ln>
        </p:spPr>
        <p:txBody>
          <a:bodyPr spcFirstLastPara="1" wrap="square" lIns="91425" tIns="45700" rIns="91425" bIns="45700" anchor="t" anchorCtr="0">
            <a:noAutofit/>
          </a:bodyPr>
          <a:lstStyle/>
          <a:p>
            <a:pPr marL="274320" marR="0" lvl="0" indent="-236220" algn="l" rtl="0">
              <a:lnSpc>
                <a:spcPct val="100000"/>
              </a:lnSpc>
              <a:spcBef>
                <a:spcPts val="0"/>
              </a:spcBef>
              <a:spcAft>
                <a:spcPts val="0"/>
              </a:spcAft>
              <a:buClr>
                <a:schemeClr val="dk1"/>
              </a:buClr>
              <a:buSzPts val="4000"/>
              <a:buFont typeface="Arial"/>
              <a:buChar char="•"/>
            </a:pPr>
            <a:r>
              <a:rPr lang="en-US" sz="4000" b="0" i="0" u="none" strike="noStrike" cap="none" dirty="0">
                <a:solidFill>
                  <a:schemeClr val="dk1"/>
                </a:solidFill>
                <a:latin typeface="Calibri"/>
                <a:ea typeface="Calibri"/>
                <a:cs typeface="Calibri"/>
                <a:sym typeface="Calibri"/>
              </a:rPr>
              <a:t>Establish a Corrective Relationship</a:t>
            </a:r>
            <a:endParaRPr dirty="0"/>
          </a:p>
          <a:p>
            <a:pPr marL="274320" marR="0" lvl="0" indent="-236220" algn="l" rtl="0">
              <a:lnSpc>
                <a:spcPct val="100000"/>
              </a:lnSpc>
              <a:spcBef>
                <a:spcPts val="1200"/>
              </a:spcBef>
              <a:spcAft>
                <a:spcPts val="0"/>
              </a:spcAft>
              <a:buClr>
                <a:schemeClr val="dk1"/>
              </a:buClr>
              <a:buSzPts val="4000"/>
              <a:buFont typeface="Arial"/>
              <a:buChar char="•"/>
            </a:pPr>
            <a:r>
              <a:rPr lang="en-US" sz="4000" b="0" i="0" u="none" strike="noStrike" cap="none" dirty="0">
                <a:solidFill>
                  <a:schemeClr val="dk1"/>
                </a:solidFill>
                <a:latin typeface="Calibri"/>
                <a:ea typeface="Calibri"/>
                <a:cs typeface="Calibri"/>
                <a:sym typeface="Calibri"/>
              </a:rPr>
              <a:t>Create Psychological Safety in School</a:t>
            </a:r>
            <a:endParaRPr dirty="0"/>
          </a:p>
          <a:p>
            <a:pPr marL="274320" marR="0" lvl="0" indent="-236220" algn="l" rtl="0">
              <a:lnSpc>
                <a:spcPct val="100000"/>
              </a:lnSpc>
              <a:spcBef>
                <a:spcPts val="1200"/>
              </a:spcBef>
              <a:spcAft>
                <a:spcPts val="0"/>
              </a:spcAft>
              <a:buClr>
                <a:schemeClr val="dk1"/>
              </a:buClr>
              <a:buSzPts val="4000"/>
              <a:buFont typeface="Arial"/>
              <a:buChar char="•"/>
            </a:pPr>
            <a:r>
              <a:rPr lang="en-US" sz="4000" b="0" i="0" u="none" strike="noStrike" cap="none" dirty="0">
                <a:solidFill>
                  <a:schemeClr val="dk1"/>
                </a:solidFill>
                <a:latin typeface="Calibri"/>
                <a:ea typeface="Calibri"/>
                <a:cs typeface="Calibri"/>
                <a:sym typeface="Calibri"/>
              </a:rPr>
              <a:t>Assist Students with Self-Regulation </a:t>
            </a:r>
            <a:endParaRPr dirty="0"/>
          </a:p>
          <a:p>
            <a:pPr marL="228600" marR="0" lvl="0" indent="25400" algn="l" rtl="0">
              <a:lnSpc>
                <a:spcPct val="90000"/>
              </a:lnSpc>
              <a:spcBef>
                <a:spcPts val="1800"/>
              </a:spcBef>
              <a:spcAft>
                <a:spcPts val="0"/>
              </a:spcAft>
              <a:buClr>
                <a:schemeClr val="dk1"/>
              </a:buClr>
              <a:buSzPts val="4000"/>
              <a:buFont typeface="Arial"/>
              <a:buNone/>
            </a:pPr>
            <a:endParaRPr sz="4000" b="0" i="0" u="none" strike="noStrike" cap="none" dirty="0">
              <a:solidFill>
                <a:schemeClr val="dk1"/>
              </a:solidFill>
              <a:latin typeface="Calibri"/>
              <a:ea typeface="Calibri"/>
              <a:cs typeface="Calibri"/>
              <a:sym typeface="Calibri"/>
            </a:endParaRPr>
          </a:p>
          <a:p>
            <a:pPr marL="0" marR="0" lvl="0" indent="0" algn="l" rtl="0">
              <a:lnSpc>
                <a:spcPct val="90000"/>
              </a:lnSpc>
              <a:spcBef>
                <a:spcPts val="1000"/>
              </a:spcBef>
              <a:spcAft>
                <a:spcPts val="0"/>
              </a:spcAft>
              <a:buClr>
                <a:schemeClr val="dk1"/>
              </a:buClr>
              <a:buSzPts val="2800"/>
              <a:buFont typeface="Arial"/>
              <a:buNone/>
            </a:pPr>
            <a:r>
              <a:rPr lang="en-US" sz="2800" b="0" i="0" u="none" strike="noStrike" cap="none" dirty="0">
                <a:solidFill>
                  <a:schemeClr val="dk1"/>
                </a:solidFill>
                <a:latin typeface="Calibri"/>
                <a:ea typeface="Calibri"/>
                <a:cs typeface="Calibri"/>
                <a:sym typeface="Calibri"/>
              </a:rPr>
              <a:t>  </a:t>
            </a:r>
            <a:endParaRPr sz="28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5834161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1059"/>
        <p:cNvGrpSpPr/>
        <p:nvPr/>
      </p:nvGrpSpPr>
      <p:grpSpPr>
        <a:xfrm>
          <a:off x="0" y="0"/>
          <a:ext cx="0" cy="0"/>
          <a:chOff x="0" y="0"/>
          <a:chExt cx="0" cy="0"/>
        </a:xfrm>
      </p:grpSpPr>
      <p:sp>
        <p:nvSpPr>
          <p:cNvPr id="1060" name="Google Shape;1060;p149"/>
          <p:cNvSpPr txBox="1">
            <a:spLocks noGrp="1"/>
          </p:cNvSpPr>
          <p:nvPr>
            <p:ph type="ctrTitle"/>
          </p:nvPr>
        </p:nvSpPr>
        <p:spPr>
          <a:xfrm>
            <a:off x="685800" y="914400"/>
            <a:ext cx="7772400" cy="4648200"/>
          </a:xfrm>
          <a:prstGeom prst="rect">
            <a:avLst/>
          </a:prstGeom>
          <a:noFill/>
          <a:ln>
            <a:noFill/>
          </a:ln>
        </p:spPr>
        <p:txBody>
          <a:bodyPr spcFirstLastPara="1" wrap="square" lIns="91425" tIns="45700" rIns="91425" bIns="45700" anchor="b" anchorCtr="0">
            <a:noAutofit/>
          </a:bodyPr>
          <a:lstStyle/>
          <a:p>
            <a:pPr marL="0" marR="0" lvl="0" indent="0" algn="ctr" rtl="0">
              <a:lnSpc>
                <a:spcPct val="90000"/>
              </a:lnSpc>
              <a:spcBef>
                <a:spcPts val="0"/>
              </a:spcBef>
              <a:spcAft>
                <a:spcPts val="0"/>
              </a:spcAft>
              <a:buClr>
                <a:schemeClr val="dk1"/>
              </a:buClr>
              <a:buSzPts val="3959"/>
              <a:buFont typeface="Calibri"/>
              <a:buNone/>
            </a:pPr>
            <a:r>
              <a:rPr lang="en-US" sz="4400" b="1" i="0" u="none" strike="noStrike" cap="none" dirty="0">
                <a:solidFill>
                  <a:schemeClr val="dk1"/>
                </a:solidFill>
                <a:latin typeface="Calibri"/>
                <a:ea typeface="Calibri"/>
                <a:cs typeface="Calibri"/>
                <a:sym typeface="Calibri"/>
              </a:rPr>
              <a:t>Module </a:t>
            </a:r>
            <a:r>
              <a:rPr lang="en-US" sz="4400" b="1" i="0" u="none" strike="noStrike" cap="none" dirty="0" smtClean="0">
                <a:solidFill>
                  <a:schemeClr val="dk1"/>
                </a:solidFill>
                <a:latin typeface="Calibri"/>
                <a:ea typeface="Calibri"/>
                <a:cs typeface="Calibri"/>
                <a:sym typeface="Calibri"/>
              </a:rPr>
              <a:t>4: </a:t>
            </a:r>
            <a:r>
              <a:rPr lang="en-US" sz="4400" b="1" i="0" u="none" strike="noStrike" cap="none" dirty="0">
                <a:solidFill>
                  <a:schemeClr val="dk1"/>
                </a:solidFill>
                <a:latin typeface="Calibri"/>
                <a:ea typeface="Calibri"/>
                <a:cs typeface="Calibri"/>
                <a:sym typeface="Calibri"/>
              </a:rPr>
              <a:t/>
            </a:r>
            <a:br>
              <a:rPr lang="en-US" sz="4400" b="1" i="0" u="none" strike="noStrike" cap="none" dirty="0">
                <a:solidFill>
                  <a:schemeClr val="dk1"/>
                </a:solidFill>
                <a:latin typeface="Calibri"/>
                <a:ea typeface="Calibri"/>
                <a:cs typeface="Calibri"/>
                <a:sym typeface="Calibri"/>
              </a:rPr>
            </a:br>
            <a:r>
              <a:rPr lang="en-US" sz="4400" b="1" i="0" u="none" strike="noStrike" cap="none" dirty="0">
                <a:solidFill>
                  <a:schemeClr val="dk1"/>
                </a:solidFill>
                <a:latin typeface="Calibri"/>
                <a:ea typeface="Calibri"/>
                <a:cs typeface="Calibri"/>
                <a:sym typeface="Calibri"/>
              </a:rPr>
              <a:t/>
            </a:r>
            <a:br>
              <a:rPr lang="en-US" sz="4400" b="1" i="0" u="none" strike="noStrike" cap="none" dirty="0">
                <a:solidFill>
                  <a:schemeClr val="dk1"/>
                </a:solidFill>
                <a:latin typeface="Calibri"/>
                <a:ea typeface="Calibri"/>
                <a:cs typeface="Calibri"/>
                <a:sym typeface="Calibri"/>
              </a:rPr>
            </a:br>
            <a:r>
              <a:rPr lang="en-US" sz="4400" b="1" i="0" u="none" strike="noStrike" cap="none" dirty="0">
                <a:solidFill>
                  <a:schemeClr val="dk1"/>
                </a:solidFill>
                <a:latin typeface="Calibri"/>
                <a:ea typeface="Calibri"/>
                <a:cs typeface="Calibri"/>
                <a:sym typeface="Calibri"/>
              </a:rPr>
              <a:t>School-Based Strategies to </a:t>
            </a:r>
            <a:br>
              <a:rPr lang="en-US" sz="4400" b="1" i="0" u="none" strike="noStrike" cap="none" dirty="0">
                <a:solidFill>
                  <a:schemeClr val="dk1"/>
                </a:solidFill>
                <a:latin typeface="Calibri"/>
                <a:ea typeface="Calibri"/>
                <a:cs typeface="Calibri"/>
                <a:sym typeface="Calibri"/>
              </a:rPr>
            </a:br>
            <a:r>
              <a:rPr lang="en-US" sz="4400" b="1" i="0" u="none" strike="noStrike" cap="none" dirty="0">
                <a:solidFill>
                  <a:schemeClr val="dk1"/>
                </a:solidFill>
                <a:latin typeface="Calibri"/>
                <a:ea typeface="Calibri"/>
                <a:cs typeface="Calibri"/>
                <a:sym typeface="Calibri"/>
              </a:rPr>
              <a:t>Create Safety and </a:t>
            </a:r>
            <a:br>
              <a:rPr lang="en-US" sz="4400" b="1" i="0" u="none" strike="noStrike" cap="none" dirty="0">
                <a:solidFill>
                  <a:schemeClr val="dk1"/>
                </a:solidFill>
                <a:latin typeface="Calibri"/>
                <a:ea typeface="Calibri"/>
                <a:cs typeface="Calibri"/>
                <a:sym typeface="Calibri"/>
              </a:rPr>
            </a:br>
            <a:r>
              <a:rPr lang="en-US" sz="4400" b="1" i="0" u="none" strike="noStrike" cap="none" dirty="0">
                <a:solidFill>
                  <a:schemeClr val="dk1"/>
                </a:solidFill>
                <a:latin typeface="Calibri"/>
                <a:ea typeface="Calibri"/>
                <a:cs typeface="Calibri"/>
                <a:sym typeface="Calibri"/>
              </a:rPr>
              <a:t>Promote </a:t>
            </a:r>
            <a:r>
              <a:rPr lang="en-US" sz="4400" b="1" i="0" u="none" strike="noStrike" cap="none" dirty="0" smtClean="0">
                <a:solidFill>
                  <a:schemeClr val="dk1"/>
                </a:solidFill>
                <a:latin typeface="Calibri"/>
                <a:ea typeface="Calibri"/>
                <a:cs typeface="Calibri"/>
                <a:sym typeface="Calibri"/>
              </a:rPr>
              <a:t>Resilience </a:t>
            </a:r>
            <a:br>
              <a:rPr lang="en-US" sz="4400" b="1" i="0" u="none" strike="noStrike" cap="none" dirty="0" smtClean="0">
                <a:solidFill>
                  <a:schemeClr val="dk1"/>
                </a:solidFill>
                <a:latin typeface="Calibri"/>
                <a:ea typeface="Calibri"/>
                <a:cs typeface="Calibri"/>
                <a:sym typeface="Calibri"/>
              </a:rPr>
            </a:br>
            <a:r>
              <a:rPr lang="en-US" sz="4400" b="1" i="0" u="none" strike="noStrike" cap="none" dirty="0" smtClean="0">
                <a:solidFill>
                  <a:schemeClr val="dk1"/>
                </a:solidFill>
                <a:latin typeface="Calibri"/>
                <a:ea typeface="Calibri"/>
                <a:cs typeface="Calibri"/>
                <a:sym typeface="Calibri"/>
              </a:rPr>
              <a:t/>
            </a:r>
            <a:br>
              <a:rPr lang="en-US" sz="4400" b="1" i="0" u="none" strike="noStrike" cap="none" dirty="0" smtClean="0">
                <a:solidFill>
                  <a:schemeClr val="dk1"/>
                </a:solidFill>
                <a:latin typeface="Calibri"/>
                <a:ea typeface="Calibri"/>
                <a:cs typeface="Calibri"/>
                <a:sym typeface="Calibri"/>
              </a:rPr>
            </a:br>
            <a:r>
              <a:rPr lang="en-US" sz="4400" b="1" dirty="0" smtClean="0">
                <a:solidFill>
                  <a:srgbClr val="FF0000"/>
                </a:solidFill>
                <a:latin typeface="Calibri"/>
                <a:ea typeface="Calibri"/>
                <a:cs typeface="Calibri"/>
                <a:sym typeface="Calibri"/>
              </a:rPr>
              <a:t>……to be continued</a:t>
            </a:r>
            <a:r>
              <a:rPr lang="en-US" sz="4400" b="1" dirty="0" smtClean="0">
                <a:solidFill>
                  <a:schemeClr val="dk1"/>
                </a:solidFill>
                <a:latin typeface="Calibri"/>
                <a:ea typeface="Calibri"/>
                <a:cs typeface="Calibri"/>
                <a:sym typeface="Calibri"/>
              </a:rPr>
              <a:t/>
            </a:r>
            <a:br>
              <a:rPr lang="en-US" sz="4400" b="1" dirty="0" smtClean="0">
                <a:solidFill>
                  <a:schemeClr val="dk1"/>
                </a:solidFill>
                <a:latin typeface="Calibri"/>
                <a:ea typeface="Calibri"/>
                <a:cs typeface="Calibri"/>
                <a:sym typeface="Calibri"/>
              </a:rPr>
            </a:br>
            <a:endParaRPr sz="4400" b="1"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426916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0"/>
            <a:ext cx="6858000" cy="6858000"/>
          </a:xfrm>
          <a:prstGeom prst="rect">
            <a:avLst/>
          </a:prstGeom>
        </p:spPr>
      </p:pic>
    </p:spTree>
    <p:extLst>
      <p:ext uri="{BB962C8B-B14F-4D97-AF65-F5344CB8AC3E}">
        <p14:creationId xmlns:p14="http://schemas.microsoft.com/office/powerpoint/2010/main" val="4127051759"/>
      </p:ext>
    </p:extLst>
  </p:cSld>
  <p:clrMapOvr>
    <a:masterClrMapping/>
  </p:clrMapOvr>
  <p:timing>
    <p:tnLst>
      <p:par>
        <p:cTn id="1" dur="indefinite" restart="never" nodeType="tmRoot"/>
      </p:par>
    </p:tnLst>
  </p:timing>
</p:sld>
</file>

<file path=ppt/theme/theme1.xml><?xml version="1.0" encoding="utf-8"?>
<a:theme xmlns:a="http://schemas.openxmlformats.org/drawingml/2006/main" name="2_NCTSN Main Title Slide">
  <a:themeElements>
    <a:clrScheme name="NCTSN Main Title Slid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fontScheme name="NCTSN Main Title Slid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99"/>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99"/>
            </a:solidFill>
            <a:effectLst/>
            <a:latin typeface="Arial" pitchFamily="34" charset="0"/>
          </a:defRPr>
        </a:defPPr>
      </a:lstStyle>
    </a:lnDef>
  </a:objectDefaults>
  <a:extraClrSchemeLst>
    <a:extraClrScheme>
      <a:clrScheme name="NCTSN Main Title 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CTSN Main Title Slid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CTSN Main Title Slid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CTSN Main Title Slid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CTSN Main Title Slid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CTSN Main Title Slid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CTSN Main Title Slid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CTSN Main Title Slid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CTSN Main Title Slid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CTSN Main Title Slid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CTSN Main Title Slid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CTSN Main Title Slid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5_NCTSN Main Title Slide">
  <a:themeElements>
    <a:clrScheme name="NCTSN Main Title Slid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fontScheme name="NCTSN Main Title Slid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99"/>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99"/>
            </a:solidFill>
            <a:effectLst/>
            <a:latin typeface="Arial" pitchFamily="34" charset="0"/>
          </a:defRPr>
        </a:defPPr>
      </a:lstStyle>
    </a:lnDef>
  </a:objectDefaults>
  <a:extraClrSchemeLst>
    <a:extraClrScheme>
      <a:clrScheme name="NCTSN Main Title 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CTSN Main Title Slid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CTSN Main Title Slid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CTSN Main Title Slid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CTSN Main Title Slid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CTSN Main Title Slid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CTSN Main Title Slid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CTSN Main Title Slid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CTSN Main Title Slid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CTSN Main Title Slid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CTSN Main Title Slid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CTSN Main Title Slid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7_NCTSN Main Title Slide">
  <a:themeElements>
    <a:clrScheme name="NCTSN Main Title Slid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fontScheme name="NCTSN Main Title Slid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99"/>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99"/>
            </a:solidFill>
            <a:effectLst/>
            <a:latin typeface="Arial" pitchFamily="34" charset="0"/>
          </a:defRPr>
        </a:defPPr>
      </a:lstStyle>
    </a:lnDef>
  </a:objectDefaults>
  <a:extraClrSchemeLst>
    <a:extraClrScheme>
      <a:clrScheme name="NCTSN Main Title 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CTSN Main Title Slid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CTSN Main Title Slid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CTSN Main Title Slid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CTSN Main Title Slid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CTSN Main Title Slid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CTSN Main Title Slid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CTSN Main Title Slid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CTSN Main Title Slid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CTSN Main Title Slid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CTSN Main Title Slid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CTSN Main Title Slid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NCTSN Main Title Slide">
  <a:themeElements>
    <a:clrScheme name="NCTSN Main Title Slid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fontScheme name="NCTSN Main Title Slid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99"/>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99"/>
            </a:solidFill>
            <a:effectLst/>
            <a:latin typeface="Arial" pitchFamily="34" charset="0"/>
          </a:defRPr>
        </a:defPPr>
      </a:lstStyle>
    </a:lnDef>
  </a:objectDefaults>
  <a:extraClrSchemeLst>
    <a:extraClrScheme>
      <a:clrScheme name="NCTSN Main Title 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CTSN Main Title Slid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CTSN Main Title Slid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CTSN Main Title Slid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CTSN Main Title Slid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CTSN Main Title Slid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CTSN Main Title Slid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CTSN Main Title Slid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CTSN Main Title Slid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CTSN Main Title Slid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CTSN Main Title Slid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CTSN Main Title Slid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_NCTSN Main Title Slide">
  <a:themeElements>
    <a:clrScheme name="NCTSN Main Title Slid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fontScheme name="NCTSN Main Title Slid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99"/>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99"/>
            </a:solidFill>
            <a:effectLst/>
            <a:latin typeface="Arial" pitchFamily="34" charset="0"/>
          </a:defRPr>
        </a:defPPr>
      </a:lstStyle>
    </a:lnDef>
  </a:objectDefaults>
  <a:extraClrSchemeLst>
    <a:extraClrScheme>
      <a:clrScheme name="NCTSN Main Title 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CTSN Main Title Slid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CTSN Main Title Slid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CTSN Main Title Slid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CTSN Main Title Slid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CTSN Main Title Slid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CTSN Main Title Slid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CTSN Main Title Slid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CTSN Main Title Slid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CTSN Main Title Slid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CTSN Main Title Slid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CTSN Main Title Slid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4_NCTSN Main Title Slide">
  <a:themeElements>
    <a:clrScheme name="NCTSN Main Title Slid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fontScheme name="NCTSN Main Title Slid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99"/>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99"/>
            </a:solidFill>
            <a:effectLst/>
            <a:latin typeface="Arial" pitchFamily="34" charset="0"/>
          </a:defRPr>
        </a:defPPr>
      </a:lstStyle>
    </a:lnDef>
  </a:objectDefaults>
  <a:extraClrSchemeLst>
    <a:extraClrScheme>
      <a:clrScheme name="NCTSN Main Title 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CTSN Main Title Slid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CTSN Main Title Slid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CTSN Main Title Slid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CTSN Main Title Slid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CTSN Main Title Slid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CTSN Main Title Slid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CTSN Main Title Slid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CTSN Main Title Slid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CTSN Main Title Slid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CTSN Main Title Slid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CTSN Main Title Slid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3_NCTSN Main Title Slide">
  <a:themeElements>
    <a:clrScheme name="NCTSN Main Title Slid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fontScheme name="NCTSN Main Title Slide">
      <a:majorFont>
        <a:latin typeface="Arial"/>
        <a:ea typeface=""/>
        <a:cs typeface=""/>
      </a:majorFont>
      <a:minorFont>
        <a:latin typeface="Arial"/>
        <a:ea typeface=""/>
        <a:cs typeface=""/>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99"/>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rgbClr val="000099"/>
            </a:solidFill>
            <a:effectLst/>
            <a:latin typeface="Arial" pitchFamily="34" charset="0"/>
          </a:defRPr>
        </a:defPPr>
      </a:lstStyle>
    </a:lnDef>
  </a:objectDefaults>
  <a:extraClrSchemeLst>
    <a:extraClrScheme>
      <a:clrScheme name="NCTSN Main Title Slid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CTSN Main Title Slid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CTSN Main Title Slid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CTSN Main Title Slid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CTSN Main Title Slid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CTSN Main Title Slid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CTSN Main Title Slid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CTSN Main Title Slid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CTSN Main Title Slid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CTSN Main Title Slid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CTSN Main Title Slid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CTSN Main Title Slid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Office Theme">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27290</TotalTime>
  <Words>9239</Words>
  <Application>Microsoft Office PowerPoint</Application>
  <PresentationFormat>On-screen Show (4:3)</PresentationFormat>
  <Paragraphs>680</Paragraphs>
  <Slides>59</Slides>
  <Notes>44</Notes>
  <HiddenSlides>2</HiddenSlides>
  <MMClips>0</MMClips>
  <ScaleCrop>false</ScaleCrop>
  <HeadingPairs>
    <vt:vector size="6" baseType="variant">
      <vt:variant>
        <vt:lpstr>Fonts Used</vt:lpstr>
      </vt:variant>
      <vt:variant>
        <vt:i4>12</vt:i4>
      </vt:variant>
      <vt:variant>
        <vt:lpstr>Theme</vt:lpstr>
      </vt:variant>
      <vt:variant>
        <vt:i4>8</vt:i4>
      </vt:variant>
      <vt:variant>
        <vt:lpstr>Slide Titles</vt:lpstr>
      </vt:variant>
      <vt:variant>
        <vt:i4>59</vt:i4>
      </vt:variant>
    </vt:vector>
  </HeadingPairs>
  <TitlesOfParts>
    <vt:vector size="79" baseType="lpstr">
      <vt:lpstr>MS PGothic</vt:lpstr>
      <vt:lpstr>MS PGothic</vt:lpstr>
      <vt:lpstr>Arial</vt:lpstr>
      <vt:lpstr>Bookman Old Style</vt:lpstr>
      <vt:lpstr>Calibri</vt:lpstr>
      <vt:lpstr>Calibri Light</vt:lpstr>
      <vt:lpstr>Franklin Gothic Book</vt:lpstr>
      <vt:lpstr>Noto Sans Symbols</vt:lpstr>
      <vt:lpstr>Source Sans Pro</vt:lpstr>
      <vt:lpstr>Times New Roman</vt:lpstr>
      <vt:lpstr>Wingdings</vt:lpstr>
      <vt:lpstr>Zapf Dingbats</vt:lpstr>
      <vt:lpstr>2_NCTSN Main Title Slide</vt:lpstr>
      <vt:lpstr>5_NCTSN Main Title Slide</vt:lpstr>
      <vt:lpstr>7_NCTSN Main Title Slide</vt:lpstr>
      <vt:lpstr>NCTSN Main Title Slide</vt:lpstr>
      <vt:lpstr>1_NCTSN Main Title Slide</vt:lpstr>
      <vt:lpstr>4_NCTSN Main Title Slide</vt:lpstr>
      <vt:lpstr>3_NCTSN Main Title Slide</vt:lpstr>
      <vt:lpstr>Office Theme</vt:lpstr>
      <vt:lpstr>Trauma Informed Care for Educators(TICE)</vt:lpstr>
      <vt:lpstr>Mandate</vt:lpstr>
      <vt:lpstr>Goals of Training</vt:lpstr>
      <vt:lpstr>Self-Care Alert</vt:lpstr>
      <vt:lpstr>Trauma Informed Systems:</vt:lpstr>
      <vt:lpstr>Module 1:   What is Trauma &amp; How Does it Manifest in Students? </vt:lpstr>
      <vt:lpstr>What is Trauma? </vt:lpstr>
      <vt:lpstr>Why Does Childhood  Trauma Matter? </vt:lpstr>
      <vt:lpstr>Adverse Childhood Experience (ACE) Questionnaire</vt:lpstr>
      <vt:lpstr>Adverse Childhood Experiences Study</vt:lpstr>
      <vt:lpstr>PowerPoint Presentation</vt:lpstr>
      <vt:lpstr>PowerPoint Presentation</vt:lpstr>
      <vt:lpstr>Types of Trauma Exposure</vt:lpstr>
      <vt:lpstr>How Common is Trauma? </vt:lpstr>
      <vt:lpstr>Areas Which May be  Influenced by Trauma</vt:lpstr>
      <vt:lpstr>Effects of Trauma</vt:lpstr>
      <vt:lpstr>Common Diagnoses of Children</vt:lpstr>
      <vt:lpstr>Trauma Lens</vt:lpstr>
      <vt:lpstr>Bringing it Back to School: Creating Trauma Sensitive Schools</vt:lpstr>
      <vt:lpstr>Module 2a:   Understanding Challenging Behaviors </vt:lpstr>
      <vt:lpstr>What’s Behind Behavior? </vt:lpstr>
      <vt:lpstr>The Invisible Backpack</vt:lpstr>
      <vt:lpstr>Repacking the Invisible Backpack</vt:lpstr>
      <vt:lpstr>PowerPoint Presentation</vt:lpstr>
      <vt:lpstr>Trauma Reminders </vt:lpstr>
      <vt:lpstr>The Fear Response</vt:lpstr>
      <vt:lpstr>PowerPoint Presentation</vt:lpstr>
      <vt:lpstr>PowerPoint Presentation</vt:lpstr>
      <vt:lpstr>PowerPoint Presentation</vt:lpstr>
      <vt:lpstr>PowerPoint Presentation</vt:lpstr>
      <vt:lpstr>PowerPoint Presentation</vt:lpstr>
      <vt:lpstr>Module 2b:   Effects of Trauma on the Brain</vt:lpstr>
      <vt:lpstr>Experience Grows the Brain</vt:lpstr>
      <vt:lpstr>Neuroplasticity:  Use it or Lose it!</vt:lpstr>
      <vt:lpstr>The Fear Response</vt:lpstr>
      <vt:lpstr>PowerPoint Presentation</vt:lpstr>
      <vt:lpstr>PowerPoint Presentation</vt:lpstr>
      <vt:lpstr>Traumatic Stress Response Cycle</vt:lpstr>
      <vt:lpstr>Trauma Derails Development</vt:lpstr>
      <vt:lpstr>PET Scans</vt:lpstr>
      <vt:lpstr>Impact of Extreme Deprivation on Brain Development</vt:lpstr>
      <vt:lpstr>Trauma and Memory</vt:lpstr>
      <vt:lpstr>Emotional &amp; Thinking Brain: Understanding &amp; Practice</vt:lpstr>
      <vt:lpstr>Emotional Dysregulation  (aka Anger Mountain) </vt:lpstr>
      <vt:lpstr>Module 2c:   Challenging Assumptions</vt:lpstr>
      <vt:lpstr>What is Coping?</vt:lpstr>
      <vt:lpstr>The Student-Staff Dynamic </vt:lpstr>
      <vt:lpstr>Using the Trauma Lens</vt:lpstr>
      <vt:lpstr>The Power of  Corrective Relationships</vt:lpstr>
      <vt:lpstr>Remember…</vt:lpstr>
      <vt:lpstr>Module 3:   Managing Challenging Behaviors through Building Resilience &amp; Self-Regulation   </vt:lpstr>
      <vt:lpstr>Resilience</vt:lpstr>
      <vt:lpstr>PowerPoint Presentation</vt:lpstr>
      <vt:lpstr>PowerPoint Presentation</vt:lpstr>
      <vt:lpstr>PowerPoint Presentation</vt:lpstr>
      <vt:lpstr>PowerPoint Presentation</vt:lpstr>
      <vt:lpstr>The Role of School</vt:lpstr>
      <vt:lpstr>Module 4:   School-Based Strategies to  Create Safety and  Promote Resilience   ……to be continued </vt:lpstr>
      <vt:lpstr>PowerPoint Presentation</vt:lpstr>
    </vt:vector>
  </TitlesOfParts>
  <Company>University of Kentucky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Sprang, Ginny</dc:creator>
  <cp:lastModifiedBy>Morrow, Lisa D.</cp:lastModifiedBy>
  <cp:revision>732</cp:revision>
  <cp:lastPrinted>2018-10-16T21:32:26Z</cp:lastPrinted>
  <dcterms:created xsi:type="dcterms:W3CDTF">2014-08-04T21:08:16Z</dcterms:created>
  <dcterms:modified xsi:type="dcterms:W3CDTF">2020-07-08T18:19:46Z</dcterms:modified>
</cp:coreProperties>
</file>