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4"/>
  </p:sldMasterIdLst>
  <p:notesMasterIdLst>
    <p:notesMasterId r:id="rId31"/>
  </p:notesMasterIdLst>
  <p:sldIdLst>
    <p:sldId id="278" r:id="rId5"/>
    <p:sldId id="279" r:id="rId6"/>
    <p:sldId id="284" r:id="rId7"/>
    <p:sldId id="280" r:id="rId8"/>
    <p:sldId id="289" r:id="rId9"/>
    <p:sldId id="257" r:id="rId10"/>
    <p:sldId id="275" r:id="rId11"/>
    <p:sldId id="292" r:id="rId12"/>
    <p:sldId id="258" r:id="rId13"/>
    <p:sldId id="293" r:id="rId14"/>
    <p:sldId id="272" r:id="rId15"/>
    <p:sldId id="271" r:id="rId16"/>
    <p:sldId id="296" r:id="rId17"/>
    <p:sldId id="298" r:id="rId18"/>
    <p:sldId id="260" r:id="rId19"/>
    <p:sldId id="299" r:id="rId20"/>
    <p:sldId id="267" r:id="rId21"/>
    <p:sldId id="264" r:id="rId22"/>
    <p:sldId id="276" r:id="rId23"/>
    <p:sldId id="265" r:id="rId24"/>
    <p:sldId id="266" r:id="rId25"/>
    <p:sldId id="263" r:id="rId26"/>
    <p:sldId id="269" r:id="rId27"/>
    <p:sldId id="270" r:id="rId28"/>
    <p:sldId id="291" r:id="rId29"/>
    <p:sldId id="300"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D8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09C39F-B01B-0000-A0F4-ACA109856A65}" v="168" dt="2021-04-29T16:17:27.841"/>
    <p1510:client id="{88124D0E-D6DE-B697-34B9-746C650E824A}" v="229" dt="2022-04-21T23:14:22.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35" autoAdjust="0"/>
    <p:restoredTop sz="93883" autoAdjust="0"/>
  </p:normalViewPr>
  <p:slideViewPr>
    <p:cSldViewPr snapToGrid="0">
      <p:cViewPr varScale="1">
        <p:scale>
          <a:sx n="107" d="100"/>
          <a:sy n="107" d="100"/>
        </p:scale>
        <p:origin x="1086"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www.issaquah.wednet.edu/family/cultural-and-family-partnerships/events"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issaquah.wednet.edu/family/cultural-and-family-partnerships/events"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52EB94-E261-4B00-880B-38C81C2E9139}"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22A3F2A0-57C3-4A82-9E5A-5E64C8ABC5D3}">
      <dgm:prSet/>
      <dgm:spPr/>
      <dgm:t>
        <a:bodyPr/>
        <a:lstStyle/>
        <a:p>
          <a:r>
            <a:rPr lang="en-US" dirty="0"/>
            <a:t>English session (please see links to sessions in Chinese and Spanish in the Chat).</a:t>
          </a:r>
        </a:p>
      </dgm:t>
    </dgm:pt>
    <dgm:pt modelId="{8715A954-A994-4093-9875-542DCAA0971A}" type="parTrans" cxnId="{69F24299-1EE1-4EE1-8F40-E495B8F25716}">
      <dgm:prSet/>
      <dgm:spPr/>
      <dgm:t>
        <a:bodyPr/>
        <a:lstStyle/>
        <a:p>
          <a:endParaRPr lang="en-US"/>
        </a:p>
      </dgm:t>
    </dgm:pt>
    <dgm:pt modelId="{515A8B51-0011-495A-907F-3FDB4DBC5297}" type="sibTrans" cxnId="{69F24299-1EE1-4EE1-8F40-E495B8F25716}">
      <dgm:prSet/>
      <dgm:spPr/>
      <dgm:t>
        <a:bodyPr/>
        <a:lstStyle/>
        <a:p>
          <a:endParaRPr lang="en-US"/>
        </a:p>
      </dgm:t>
    </dgm:pt>
    <dgm:pt modelId="{B56E56B5-ADC6-45EA-94E4-926B6A56F7FB}">
      <dgm:prSet/>
      <dgm:spPr/>
      <dgm:t>
        <a:bodyPr/>
        <a:lstStyle/>
        <a:p>
          <a:r>
            <a:rPr lang="en-US" dirty="0"/>
            <a:t>Some reminders – please put your microphones on mute</a:t>
          </a:r>
        </a:p>
      </dgm:t>
    </dgm:pt>
    <dgm:pt modelId="{24F686CD-69E6-41AD-85E4-F8B191190930}" type="parTrans" cxnId="{C293785B-9F15-4E16-99EA-421481DDF9AD}">
      <dgm:prSet/>
      <dgm:spPr/>
      <dgm:t>
        <a:bodyPr/>
        <a:lstStyle/>
        <a:p>
          <a:endParaRPr lang="en-US"/>
        </a:p>
      </dgm:t>
    </dgm:pt>
    <dgm:pt modelId="{C56BB7FC-F04A-4C86-9293-D521CFB14099}" type="sibTrans" cxnId="{C293785B-9F15-4E16-99EA-421481DDF9AD}">
      <dgm:prSet/>
      <dgm:spPr/>
      <dgm:t>
        <a:bodyPr/>
        <a:lstStyle/>
        <a:p>
          <a:endParaRPr lang="en-US"/>
        </a:p>
      </dgm:t>
    </dgm:pt>
    <dgm:pt modelId="{AECB8EEB-1ED8-4467-90F4-A8088CD60554}">
      <dgm:prSet/>
      <dgm:spPr/>
      <dgm:t>
        <a:bodyPr/>
        <a:lstStyle/>
        <a:p>
          <a:pPr rtl="0"/>
          <a:r>
            <a:rPr lang="en-US" dirty="0"/>
            <a:t>Enter questions in chat and staff will respond to group</a:t>
          </a:r>
          <a:r>
            <a:rPr lang="en-US" dirty="0">
              <a:latin typeface="Trebuchet MS" panose="020B0603020202020204"/>
            </a:rPr>
            <a:t> </a:t>
          </a:r>
          <a:endParaRPr lang="en-US" dirty="0"/>
        </a:p>
      </dgm:t>
    </dgm:pt>
    <dgm:pt modelId="{ABD53457-DFA4-4CAF-A44F-0262C38E65B0}" type="parTrans" cxnId="{627D18D1-A4A5-4689-AD19-B6E0CE73E69B}">
      <dgm:prSet/>
      <dgm:spPr/>
      <dgm:t>
        <a:bodyPr/>
        <a:lstStyle/>
        <a:p>
          <a:endParaRPr lang="en-US"/>
        </a:p>
      </dgm:t>
    </dgm:pt>
    <dgm:pt modelId="{B2B3533A-31F2-432C-A2C9-7F6664F5F907}" type="sibTrans" cxnId="{627D18D1-A4A5-4689-AD19-B6E0CE73E69B}">
      <dgm:prSet/>
      <dgm:spPr/>
      <dgm:t>
        <a:bodyPr/>
        <a:lstStyle/>
        <a:p>
          <a:endParaRPr lang="en-US"/>
        </a:p>
      </dgm:t>
    </dgm:pt>
    <dgm:pt modelId="{2B3E2C4A-DB35-4C74-B5CB-34F9F7CB881E}">
      <dgm:prSet/>
      <dgm:spPr/>
      <dgm:t>
        <a:bodyPr/>
        <a:lstStyle/>
        <a:p>
          <a:r>
            <a:rPr lang="en-US" dirty="0"/>
            <a:t>Parents can ask questions at the end of the session</a:t>
          </a:r>
        </a:p>
      </dgm:t>
    </dgm:pt>
    <dgm:pt modelId="{914BFA40-9284-4275-8DE8-C12F428D745C}" type="parTrans" cxnId="{F13F13DB-0DA1-468E-9392-CFC44B53C95D}">
      <dgm:prSet/>
      <dgm:spPr/>
      <dgm:t>
        <a:bodyPr/>
        <a:lstStyle/>
        <a:p>
          <a:endParaRPr lang="en-US"/>
        </a:p>
      </dgm:t>
    </dgm:pt>
    <dgm:pt modelId="{5EA1CC20-6251-4712-BED6-860FA9085FD5}" type="sibTrans" cxnId="{F13F13DB-0DA1-468E-9392-CFC44B53C95D}">
      <dgm:prSet/>
      <dgm:spPr/>
      <dgm:t>
        <a:bodyPr/>
        <a:lstStyle/>
        <a:p>
          <a:endParaRPr lang="en-US"/>
        </a:p>
      </dgm:t>
    </dgm:pt>
    <dgm:pt modelId="{02B490EA-D2FE-47C5-B439-BB7AF68B9CD4}">
      <dgm:prSet phldr="0"/>
      <dgm:spPr/>
      <dgm:t>
        <a:bodyPr/>
        <a:lstStyle/>
        <a:p>
          <a:pPr rtl="0"/>
          <a:r>
            <a:rPr lang="en-US" dirty="0">
              <a:latin typeface="Trebuchet MS" panose="020B0603020202020204"/>
            </a:rPr>
            <a:t>This presentation was recorded earlier.  I will be posting the video and PowerPoint presentation on the  </a:t>
          </a:r>
          <a:r>
            <a:rPr lang="en-US" dirty="0">
              <a:latin typeface="Trebuchet MS" panose="020B0603020202020204"/>
              <a:hlinkClick xmlns:r="http://schemas.openxmlformats.org/officeDocument/2006/relationships" r:id="rId1"/>
            </a:rPr>
            <a:t>Cultural and Family Partnership</a:t>
          </a:r>
          <a:r>
            <a:rPr lang="en-US" dirty="0">
              <a:latin typeface="Trebuchet MS" panose="020B0603020202020204"/>
            </a:rPr>
            <a:t> webpage by Friday (Delay so that we can get the YouTube video subtitled translated if possible)</a:t>
          </a:r>
        </a:p>
      </dgm:t>
    </dgm:pt>
    <dgm:pt modelId="{9254E53C-EF6B-438D-89E8-318BD8639BA8}" type="parTrans" cxnId="{37F5372E-3813-4004-8ED1-BF82647FA9EA}">
      <dgm:prSet/>
      <dgm:spPr/>
    </dgm:pt>
    <dgm:pt modelId="{9DA4FE8B-D3F7-4C05-B098-BFC235A824C2}" type="sibTrans" cxnId="{37F5372E-3813-4004-8ED1-BF82647FA9EA}">
      <dgm:prSet/>
      <dgm:spPr/>
    </dgm:pt>
    <dgm:pt modelId="{5DB762DF-F2EB-4776-ACE4-233F71AFCB88}" type="pres">
      <dgm:prSet presAssocID="{6852EB94-E261-4B00-880B-38C81C2E9139}" presName="linear" presStyleCnt="0">
        <dgm:presLayoutVars>
          <dgm:animLvl val="lvl"/>
          <dgm:resizeHandles val="exact"/>
        </dgm:presLayoutVars>
      </dgm:prSet>
      <dgm:spPr/>
    </dgm:pt>
    <dgm:pt modelId="{6D0AFC57-C890-4D26-A892-CE32DCA34EB7}" type="pres">
      <dgm:prSet presAssocID="{22A3F2A0-57C3-4A82-9E5A-5E64C8ABC5D3}" presName="parentText" presStyleLbl="node1" presStyleIdx="0" presStyleCnt="5">
        <dgm:presLayoutVars>
          <dgm:chMax val="0"/>
          <dgm:bulletEnabled val="1"/>
        </dgm:presLayoutVars>
      </dgm:prSet>
      <dgm:spPr/>
    </dgm:pt>
    <dgm:pt modelId="{F723F4CC-2136-4FED-AA47-3EC14FF24E12}" type="pres">
      <dgm:prSet presAssocID="{515A8B51-0011-495A-907F-3FDB4DBC5297}" presName="spacer" presStyleCnt="0"/>
      <dgm:spPr/>
    </dgm:pt>
    <dgm:pt modelId="{F5E649E4-367F-417D-8AC9-7675BC3A9574}" type="pres">
      <dgm:prSet presAssocID="{B56E56B5-ADC6-45EA-94E4-926B6A56F7FB}" presName="parentText" presStyleLbl="node1" presStyleIdx="1" presStyleCnt="5">
        <dgm:presLayoutVars>
          <dgm:chMax val="0"/>
          <dgm:bulletEnabled val="1"/>
        </dgm:presLayoutVars>
      </dgm:prSet>
      <dgm:spPr/>
    </dgm:pt>
    <dgm:pt modelId="{C83121A3-3BCA-45B7-A3F3-B8E164E37596}" type="pres">
      <dgm:prSet presAssocID="{C56BB7FC-F04A-4C86-9293-D521CFB14099}" presName="spacer" presStyleCnt="0"/>
      <dgm:spPr/>
    </dgm:pt>
    <dgm:pt modelId="{ABA76371-CB45-4E13-80D8-3404696A6AD9}" type="pres">
      <dgm:prSet presAssocID="{AECB8EEB-1ED8-4467-90F4-A8088CD60554}" presName="parentText" presStyleLbl="node1" presStyleIdx="2" presStyleCnt="5">
        <dgm:presLayoutVars>
          <dgm:chMax val="0"/>
          <dgm:bulletEnabled val="1"/>
        </dgm:presLayoutVars>
      </dgm:prSet>
      <dgm:spPr/>
    </dgm:pt>
    <dgm:pt modelId="{D5947670-C01B-4E90-B6BE-0BA52EDF9F18}" type="pres">
      <dgm:prSet presAssocID="{B2B3533A-31F2-432C-A2C9-7F6664F5F907}" presName="spacer" presStyleCnt="0"/>
      <dgm:spPr/>
    </dgm:pt>
    <dgm:pt modelId="{6F9668B1-CFF6-4644-9D81-84EE00935B2D}" type="pres">
      <dgm:prSet presAssocID="{2B3E2C4A-DB35-4C74-B5CB-34F9F7CB881E}" presName="parentText" presStyleLbl="node1" presStyleIdx="3" presStyleCnt="5">
        <dgm:presLayoutVars>
          <dgm:chMax val="0"/>
          <dgm:bulletEnabled val="1"/>
        </dgm:presLayoutVars>
      </dgm:prSet>
      <dgm:spPr/>
    </dgm:pt>
    <dgm:pt modelId="{792FF240-269B-429E-9ACD-098553C4A353}" type="pres">
      <dgm:prSet presAssocID="{5EA1CC20-6251-4712-BED6-860FA9085FD5}" presName="spacer" presStyleCnt="0"/>
      <dgm:spPr/>
    </dgm:pt>
    <dgm:pt modelId="{7F85A330-9787-41F2-81F0-54FA5EA27329}" type="pres">
      <dgm:prSet presAssocID="{02B490EA-D2FE-47C5-B439-BB7AF68B9CD4}" presName="parentText" presStyleLbl="node1" presStyleIdx="4" presStyleCnt="5">
        <dgm:presLayoutVars>
          <dgm:chMax val="0"/>
          <dgm:bulletEnabled val="1"/>
        </dgm:presLayoutVars>
      </dgm:prSet>
      <dgm:spPr/>
    </dgm:pt>
  </dgm:ptLst>
  <dgm:cxnLst>
    <dgm:cxn modelId="{DD0DC028-542E-44D9-8ACF-A68DE93EC0E6}" type="presOf" srcId="{22A3F2A0-57C3-4A82-9E5A-5E64C8ABC5D3}" destId="{6D0AFC57-C890-4D26-A892-CE32DCA34EB7}" srcOrd="0" destOrd="0" presId="urn:microsoft.com/office/officeart/2005/8/layout/vList2"/>
    <dgm:cxn modelId="{37F5372E-3813-4004-8ED1-BF82647FA9EA}" srcId="{6852EB94-E261-4B00-880B-38C81C2E9139}" destId="{02B490EA-D2FE-47C5-B439-BB7AF68B9CD4}" srcOrd="4" destOrd="0" parTransId="{9254E53C-EF6B-438D-89E8-318BD8639BA8}" sibTransId="{9DA4FE8B-D3F7-4C05-B098-BFC235A824C2}"/>
    <dgm:cxn modelId="{EBFDD835-1C97-4E71-8B0C-4B1F08088B3E}" type="presOf" srcId="{6852EB94-E261-4B00-880B-38C81C2E9139}" destId="{5DB762DF-F2EB-4776-ACE4-233F71AFCB88}" srcOrd="0" destOrd="0" presId="urn:microsoft.com/office/officeart/2005/8/layout/vList2"/>
    <dgm:cxn modelId="{C293785B-9F15-4E16-99EA-421481DDF9AD}" srcId="{6852EB94-E261-4B00-880B-38C81C2E9139}" destId="{B56E56B5-ADC6-45EA-94E4-926B6A56F7FB}" srcOrd="1" destOrd="0" parTransId="{24F686CD-69E6-41AD-85E4-F8B191190930}" sibTransId="{C56BB7FC-F04A-4C86-9293-D521CFB14099}"/>
    <dgm:cxn modelId="{F0C0ED5E-6F97-4801-9083-4B0E4111C9DE}" type="presOf" srcId="{B56E56B5-ADC6-45EA-94E4-926B6A56F7FB}" destId="{F5E649E4-367F-417D-8AC9-7675BC3A9574}" srcOrd="0" destOrd="0" presId="urn:microsoft.com/office/officeart/2005/8/layout/vList2"/>
    <dgm:cxn modelId="{18901077-BAAA-465E-81D9-4FCAD60C9EA6}" type="presOf" srcId="{02B490EA-D2FE-47C5-B439-BB7AF68B9CD4}" destId="{7F85A330-9787-41F2-81F0-54FA5EA27329}" srcOrd="0" destOrd="0" presId="urn:microsoft.com/office/officeart/2005/8/layout/vList2"/>
    <dgm:cxn modelId="{69F24299-1EE1-4EE1-8F40-E495B8F25716}" srcId="{6852EB94-E261-4B00-880B-38C81C2E9139}" destId="{22A3F2A0-57C3-4A82-9E5A-5E64C8ABC5D3}" srcOrd="0" destOrd="0" parTransId="{8715A954-A994-4093-9875-542DCAA0971A}" sibTransId="{515A8B51-0011-495A-907F-3FDB4DBC5297}"/>
    <dgm:cxn modelId="{461330C2-1D4B-46BD-A96C-E89F525E82DD}" type="presOf" srcId="{AECB8EEB-1ED8-4467-90F4-A8088CD60554}" destId="{ABA76371-CB45-4E13-80D8-3404696A6AD9}" srcOrd="0" destOrd="0" presId="urn:microsoft.com/office/officeart/2005/8/layout/vList2"/>
    <dgm:cxn modelId="{627D18D1-A4A5-4689-AD19-B6E0CE73E69B}" srcId="{6852EB94-E261-4B00-880B-38C81C2E9139}" destId="{AECB8EEB-1ED8-4467-90F4-A8088CD60554}" srcOrd="2" destOrd="0" parTransId="{ABD53457-DFA4-4CAF-A44F-0262C38E65B0}" sibTransId="{B2B3533A-31F2-432C-A2C9-7F6664F5F907}"/>
    <dgm:cxn modelId="{F13F13DB-0DA1-468E-9392-CFC44B53C95D}" srcId="{6852EB94-E261-4B00-880B-38C81C2E9139}" destId="{2B3E2C4A-DB35-4C74-B5CB-34F9F7CB881E}" srcOrd="3" destOrd="0" parTransId="{914BFA40-9284-4275-8DE8-C12F428D745C}" sibTransId="{5EA1CC20-6251-4712-BED6-860FA9085FD5}"/>
    <dgm:cxn modelId="{05CD9CF3-BEEA-4315-9520-4B8BB589FCE9}" type="presOf" srcId="{2B3E2C4A-DB35-4C74-B5CB-34F9F7CB881E}" destId="{6F9668B1-CFF6-4644-9D81-84EE00935B2D}" srcOrd="0" destOrd="0" presId="urn:microsoft.com/office/officeart/2005/8/layout/vList2"/>
    <dgm:cxn modelId="{0F374EA2-D6F1-4D0F-9B51-11A394505539}" type="presParOf" srcId="{5DB762DF-F2EB-4776-ACE4-233F71AFCB88}" destId="{6D0AFC57-C890-4D26-A892-CE32DCA34EB7}" srcOrd="0" destOrd="0" presId="urn:microsoft.com/office/officeart/2005/8/layout/vList2"/>
    <dgm:cxn modelId="{A9247DB6-5405-4729-A1FD-FE0114326987}" type="presParOf" srcId="{5DB762DF-F2EB-4776-ACE4-233F71AFCB88}" destId="{F723F4CC-2136-4FED-AA47-3EC14FF24E12}" srcOrd="1" destOrd="0" presId="urn:microsoft.com/office/officeart/2005/8/layout/vList2"/>
    <dgm:cxn modelId="{030AB366-4290-413F-A8D3-B2DC28408900}" type="presParOf" srcId="{5DB762DF-F2EB-4776-ACE4-233F71AFCB88}" destId="{F5E649E4-367F-417D-8AC9-7675BC3A9574}" srcOrd="2" destOrd="0" presId="urn:microsoft.com/office/officeart/2005/8/layout/vList2"/>
    <dgm:cxn modelId="{B524D112-5C9C-4A04-BF09-5E08A966E5AA}" type="presParOf" srcId="{5DB762DF-F2EB-4776-ACE4-233F71AFCB88}" destId="{C83121A3-3BCA-45B7-A3F3-B8E164E37596}" srcOrd="3" destOrd="0" presId="urn:microsoft.com/office/officeart/2005/8/layout/vList2"/>
    <dgm:cxn modelId="{BE661F03-BDDD-4A48-ADAB-3B32A93E5863}" type="presParOf" srcId="{5DB762DF-F2EB-4776-ACE4-233F71AFCB88}" destId="{ABA76371-CB45-4E13-80D8-3404696A6AD9}" srcOrd="4" destOrd="0" presId="urn:microsoft.com/office/officeart/2005/8/layout/vList2"/>
    <dgm:cxn modelId="{454C6108-BF46-4414-9FB9-B865C3051187}" type="presParOf" srcId="{5DB762DF-F2EB-4776-ACE4-233F71AFCB88}" destId="{D5947670-C01B-4E90-B6BE-0BA52EDF9F18}" srcOrd="5" destOrd="0" presId="urn:microsoft.com/office/officeart/2005/8/layout/vList2"/>
    <dgm:cxn modelId="{809E4640-16B5-4C7A-8644-F4C72FB46995}" type="presParOf" srcId="{5DB762DF-F2EB-4776-ACE4-233F71AFCB88}" destId="{6F9668B1-CFF6-4644-9D81-84EE00935B2D}" srcOrd="6" destOrd="0" presId="urn:microsoft.com/office/officeart/2005/8/layout/vList2"/>
    <dgm:cxn modelId="{A3742265-1B2A-4C97-9D84-7F32646F73E9}" type="presParOf" srcId="{5DB762DF-F2EB-4776-ACE4-233F71AFCB88}" destId="{792FF240-269B-429E-9ACD-098553C4A353}" srcOrd="7" destOrd="0" presId="urn:microsoft.com/office/officeart/2005/8/layout/vList2"/>
    <dgm:cxn modelId="{239AA8A2-149A-42C0-8EB4-B7C0B9473745}" type="presParOf" srcId="{5DB762DF-F2EB-4776-ACE4-233F71AFCB88}" destId="{7F85A330-9787-41F2-81F0-54FA5EA2732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9FC1CE-DA28-4198-A538-40362ABF4A3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1A5A738C-6489-48AD-9EDB-D3988ABB4820}">
      <dgm:prSet/>
      <dgm:spPr/>
      <dgm:t>
        <a:bodyPr/>
        <a:lstStyle/>
        <a:p>
          <a:r>
            <a:rPr lang="en-US" dirty="0"/>
            <a:t>What does the school do to support students in middle and high school in reporting incidents?</a:t>
          </a:r>
        </a:p>
      </dgm:t>
    </dgm:pt>
    <dgm:pt modelId="{0F9EAD80-5F69-4746-9E81-32D431695392}" type="parTrans" cxnId="{3E7127EA-ACAB-4073-9EF5-86876CAB3F9F}">
      <dgm:prSet/>
      <dgm:spPr/>
      <dgm:t>
        <a:bodyPr/>
        <a:lstStyle/>
        <a:p>
          <a:endParaRPr lang="en-US"/>
        </a:p>
      </dgm:t>
    </dgm:pt>
    <dgm:pt modelId="{BE1E86A6-939E-4FB3-B5BE-F7C37BBF13FD}" type="sibTrans" cxnId="{3E7127EA-ACAB-4073-9EF5-86876CAB3F9F}">
      <dgm:prSet/>
      <dgm:spPr/>
      <dgm:t>
        <a:bodyPr/>
        <a:lstStyle/>
        <a:p>
          <a:endParaRPr lang="en-US"/>
        </a:p>
      </dgm:t>
    </dgm:pt>
    <dgm:pt modelId="{0DA6969C-B977-4341-A75D-A87D29BBD66D}">
      <dgm:prSet/>
      <dgm:spPr/>
      <dgm:t>
        <a:bodyPr/>
        <a:lstStyle/>
        <a:p>
          <a:r>
            <a:rPr lang="en-US" dirty="0"/>
            <a:t>To whom and how to report incidents related to culture and identity.</a:t>
          </a:r>
        </a:p>
      </dgm:t>
    </dgm:pt>
    <dgm:pt modelId="{12CC5DA9-9BBA-4386-9107-2EA7A8E3D079}" type="parTrans" cxnId="{06E7E2F1-9BE8-4E64-A83B-81AAE35476F4}">
      <dgm:prSet/>
      <dgm:spPr/>
      <dgm:t>
        <a:bodyPr/>
        <a:lstStyle/>
        <a:p>
          <a:endParaRPr lang="en-US"/>
        </a:p>
      </dgm:t>
    </dgm:pt>
    <dgm:pt modelId="{348505DC-8C91-4144-9F97-E14AD38FDBEB}" type="sibTrans" cxnId="{06E7E2F1-9BE8-4E64-A83B-81AAE35476F4}">
      <dgm:prSet/>
      <dgm:spPr/>
      <dgm:t>
        <a:bodyPr/>
        <a:lstStyle/>
        <a:p>
          <a:endParaRPr lang="en-US"/>
        </a:p>
      </dgm:t>
    </dgm:pt>
    <dgm:pt modelId="{4676C397-21CE-49A2-A5BA-2EF48BABCA43}">
      <dgm:prSet/>
      <dgm:spPr/>
      <dgm:t>
        <a:bodyPr/>
        <a:lstStyle/>
        <a:p>
          <a:pPr rtl="0"/>
          <a:r>
            <a:rPr lang="en-US" dirty="0">
              <a:latin typeface="Trebuchet MS" panose="020B0603020202020204"/>
            </a:rPr>
            <a:t>Follow up from school when incident is reported.</a:t>
          </a:r>
          <a:endParaRPr lang="en-US" dirty="0"/>
        </a:p>
      </dgm:t>
    </dgm:pt>
    <dgm:pt modelId="{9C8A8740-822C-4EBE-83A0-DA0EFB4FA46E}" type="parTrans" cxnId="{A3999B23-A1C5-4B0C-B588-AB79E6C22A36}">
      <dgm:prSet/>
      <dgm:spPr/>
      <dgm:t>
        <a:bodyPr/>
        <a:lstStyle/>
        <a:p>
          <a:endParaRPr lang="en-US"/>
        </a:p>
      </dgm:t>
    </dgm:pt>
    <dgm:pt modelId="{7F488506-71DF-4C59-ADC2-6ED71CB28A01}" type="sibTrans" cxnId="{A3999B23-A1C5-4B0C-B588-AB79E6C22A36}">
      <dgm:prSet/>
      <dgm:spPr/>
      <dgm:t>
        <a:bodyPr/>
        <a:lstStyle/>
        <a:p>
          <a:endParaRPr lang="en-US"/>
        </a:p>
      </dgm:t>
    </dgm:pt>
    <dgm:pt modelId="{B926E19A-A2D0-4FCF-8B16-F0231CA7F0E5}">
      <dgm:prSet/>
      <dgm:spPr/>
      <dgm:t>
        <a:bodyPr/>
        <a:lstStyle/>
        <a:p>
          <a:r>
            <a:rPr lang="en-US" dirty="0"/>
            <a:t>What can parents do to support their child.</a:t>
          </a:r>
        </a:p>
      </dgm:t>
    </dgm:pt>
    <dgm:pt modelId="{33789887-365A-4EB4-9C39-3F0FE6DFFB89}" type="parTrans" cxnId="{1B3C02BB-2B24-4DEE-A458-D90174A19FE4}">
      <dgm:prSet/>
      <dgm:spPr/>
      <dgm:t>
        <a:bodyPr/>
        <a:lstStyle/>
        <a:p>
          <a:endParaRPr lang="en-US"/>
        </a:p>
      </dgm:t>
    </dgm:pt>
    <dgm:pt modelId="{E6A1E84D-0331-4A28-822E-35CA287C85D4}" type="sibTrans" cxnId="{1B3C02BB-2B24-4DEE-A458-D90174A19FE4}">
      <dgm:prSet/>
      <dgm:spPr/>
      <dgm:t>
        <a:bodyPr/>
        <a:lstStyle/>
        <a:p>
          <a:endParaRPr lang="en-US"/>
        </a:p>
      </dgm:t>
    </dgm:pt>
    <dgm:pt modelId="{8AC31B07-12E2-4498-BDF3-9A0D692DDF37}">
      <dgm:prSet/>
      <dgm:spPr/>
      <dgm:t>
        <a:bodyPr/>
        <a:lstStyle/>
        <a:p>
          <a:r>
            <a:rPr lang="en-US" dirty="0"/>
            <a:t>Definitions of terms – Racist remarks, bullying, harassment and intimidation</a:t>
          </a:r>
        </a:p>
      </dgm:t>
    </dgm:pt>
    <dgm:pt modelId="{A58C214B-AF8A-406A-9ABA-A4A8EDD9E905}" type="parTrans" cxnId="{CC66A15B-0288-4F80-BA43-47554904E6C9}">
      <dgm:prSet/>
      <dgm:spPr/>
      <dgm:t>
        <a:bodyPr/>
        <a:lstStyle/>
        <a:p>
          <a:endParaRPr lang="en-US"/>
        </a:p>
      </dgm:t>
    </dgm:pt>
    <dgm:pt modelId="{34C1A6B9-F890-4945-8043-C2B01D55639E}" type="sibTrans" cxnId="{CC66A15B-0288-4F80-BA43-47554904E6C9}">
      <dgm:prSet/>
      <dgm:spPr/>
      <dgm:t>
        <a:bodyPr/>
        <a:lstStyle/>
        <a:p>
          <a:endParaRPr lang="en-US"/>
        </a:p>
      </dgm:t>
    </dgm:pt>
    <dgm:pt modelId="{A961B84E-52E4-40EF-8731-7FD9E0CCB348}" type="pres">
      <dgm:prSet presAssocID="{C69FC1CE-DA28-4198-A538-40362ABF4A3E}" presName="diagram" presStyleCnt="0">
        <dgm:presLayoutVars>
          <dgm:dir/>
          <dgm:resizeHandles val="exact"/>
        </dgm:presLayoutVars>
      </dgm:prSet>
      <dgm:spPr/>
    </dgm:pt>
    <dgm:pt modelId="{B26BF4B1-D187-40E8-ACFB-824239A51F5D}" type="pres">
      <dgm:prSet presAssocID="{1A5A738C-6489-48AD-9EDB-D3988ABB4820}" presName="node" presStyleLbl="node1" presStyleIdx="0" presStyleCnt="5">
        <dgm:presLayoutVars>
          <dgm:bulletEnabled val="1"/>
        </dgm:presLayoutVars>
      </dgm:prSet>
      <dgm:spPr/>
    </dgm:pt>
    <dgm:pt modelId="{A851E0AF-4263-4872-953C-B2D09474861E}" type="pres">
      <dgm:prSet presAssocID="{BE1E86A6-939E-4FB3-B5BE-F7C37BBF13FD}" presName="sibTrans" presStyleCnt="0"/>
      <dgm:spPr/>
    </dgm:pt>
    <dgm:pt modelId="{A9D768FF-A5DA-49CA-8754-DB0C073BFF74}" type="pres">
      <dgm:prSet presAssocID="{0DA6969C-B977-4341-A75D-A87D29BBD66D}" presName="node" presStyleLbl="node1" presStyleIdx="1" presStyleCnt="5">
        <dgm:presLayoutVars>
          <dgm:bulletEnabled val="1"/>
        </dgm:presLayoutVars>
      </dgm:prSet>
      <dgm:spPr/>
    </dgm:pt>
    <dgm:pt modelId="{754E6B85-31EE-44DA-A9DF-B0FDEF5D2749}" type="pres">
      <dgm:prSet presAssocID="{348505DC-8C91-4144-9F97-E14AD38FDBEB}" presName="sibTrans" presStyleCnt="0"/>
      <dgm:spPr/>
    </dgm:pt>
    <dgm:pt modelId="{34B03E64-9196-4F19-8918-55B1725976FC}" type="pres">
      <dgm:prSet presAssocID="{4676C397-21CE-49A2-A5BA-2EF48BABCA43}" presName="node" presStyleLbl="node1" presStyleIdx="2" presStyleCnt="5">
        <dgm:presLayoutVars>
          <dgm:bulletEnabled val="1"/>
        </dgm:presLayoutVars>
      </dgm:prSet>
      <dgm:spPr/>
    </dgm:pt>
    <dgm:pt modelId="{B4F24098-4E86-4DD8-B60F-FE3B42623190}" type="pres">
      <dgm:prSet presAssocID="{7F488506-71DF-4C59-ADC2-6ED71CB28A01}" presName="sibTrans" presStyleCnt="0"/>
      <dgm:spPr/>
    </dgm:pt>
    <dgm:pt modelId="{90829B7C-98A6-40A3-8545-82208A797DA6}" type="pres">
      <dgm:prSet presAssocID="{B926E19A-A2D0-4FCF-8B16-F0231CA7F0E5}" presName="node" presStyleLbl="node1" presStyleIdx="3" presStyleCnt="5">
        <dgm:presLayoutVars>
          <dgm:bulletEnabled val="1"/>
        </dgm:presLayoutVars>
      </dgm:prSet>
      <dgm:spPr/>
    </dgm:pt>
    <dgm:pt modelId="{BBCB691E-E0F8-4BAD-BCE7-05AB5849622E}" type="pres">
      <dgm:prSet presAssocID="{E6A1E84D-0331-4A28-822E-35CA287C85D4}" presName="sibTrans" presStyleCnt="0"/>
      <dgm:spPr/>
    </dgm:pt>
    <dgm:pt modelId="{757854C3-C55C-4620-B9DF-DBDBD40FAA56}" type="pres">
      <dgm:prSet presAssocID="{8AC31B07-12E2-4498-BDF3-9A0D692DDF37}" presName="node" presStyleLbl="node1" presStyleIdx="4" presStyleCnt="5">
        <dgm:presLayoutVars>
          <dgm:bulletEnabled val="1"/>
        </dgm:presLayoutVars>
      </dgm:prSet>
      <dgm:spPr/>
    </dgm:pt>
  </dgm:ptLst>
  <dgm:cxnLst>
    <dgm:cxn modelId="{21F60E0E-4C29-4F36-8B78-75C72208005E}" type="presOf" srcId="{B926E19A-A2D0-4FCF-8B16-F0231CA7F0E5}" destId="{90829B7C-98A6-40A3-8545-82208A797DA6}" srcOrd="0" destOrd="0" presId="urn:microsoft.com/office/officeart/2005/8/layout/default"/>
    <dgm:cxn modelId="{A3999B23-A1C5-4B0C-B588-AB79E6C22A36}" srcId="{C69FC1CE-DA28-4198-A538-40362ABF4A3E}" destId="{4676C397-21CE-49A2-A5BA-2EF48BABCA43}" srcOrd="2" destOrd="0" parTransId="{9C8A8740-822C-4EBE-83A0-DA0EFB4FA46E}" sibTransId="{7F488506-71DF-4C59-ADC2-6ED71CB28A01}"/>
    <dgm:cxn modelId="{68193B28-1C08-45EF-BFCA-7F372C46807D}" type="presOf" srcId="{0DA6969C-B977-4341-A75D-A87D29BBD66D}" destId="{A9D768FF-A5DA-49CA-8754-DB0C073BFF74}" srcOrd="0" destOrd="0" presId="urn:microsoft.com/office/officeart/2005/8/layout/default"/>
    <dgm:cxn modelId="{07E1883A-9F5D-42AB-815E-D83499DD844B}" type="presOf" srcId="{8AC31B07-12E2-4498-BDF3-9A0D692DDF37}" destId="{757854C3-C55C-4620-B9DF-DBDBD40FAA56}" srcOrd="0" destOrd="0" presId="urn:microsoft.com/office/officeart/2005/8/layout/default"/>
    <dgm:cxn modelId="{CC66A15B-0288-4F80-BA43-47554904E6C9}" srcId="{C69FC1CE-DA28-4198-A538-40362ABF4A3E}" destId="{8AC31B07-12E2-4498-BDF3-9A0D692DDF37}" srcOrd="4" destOrd="0" parTransId="{A58C214B-AF8A-406A-9ABA-A4A8EDD9E905}" sibTransId="{34C1A6B9-F890-4945-8043-C2B01D55639E}"/>
    <dgm:cxn modelId="{E349437D-C120-4BEA-BDB6-6B497EF26FA3}" type="presOf" srcId="{4676C397-21CE-49A2-A5BA-2EF48BABCA43}" destId="{34B03E64-9196-4F19-8918-55B1725976FC}" srcOrd="0" destOrd="0" presId="urn:microsoft.com/office/officeart/2005/8/layout/default"/>
    <dgm:cxn modelId="{4F43D1AA-8BE4-4D8B-A9C1-9C82F0D16555}" type="presOf" srcId="{1A5A738C-6489-48AD-9EDB-D3988ABB4820}" destId="{B26BF4B1-D187-40E8-ACFB-824239A51F5D}" srcOrd="0" destOrd="0" presId="urn:microsoft.com/office/officeart/2005/8/layout/default"/>
    <dgm:cxn modelId="{1B3C02BB-2B24-4DEE-A458-D90174A19FE4}" srcId="{C69FC1CE-DA28-4198-A538-40362ABF4A3E}" destId="{B926E19A-A2D0-4FCF-8B16-F0231CA7F0E5}" srcOrd="3" destOrd="0" parTransId="{33789887-365A-4EB4-9C39-3F0FE6DFFB89}" sibTransId="{E6A1E84D-0331-4A28-822E-35CA287C85D4}"/>
    <dgm:cxn modelId="{3E7127EA-ACAB-4073-9EF5-86876CAB3F9F}" srcId="{C69FC1CE-DA28-4198-A538-40362ABF4A3E}" destId="{1A5A738C-6489-48AD-9EDB-D3988ABB4820}" srcOrd="0" destOrd="0" parTransId="{0F9EAD80-5F69-4746-9E81-32D431695392}" sibTransId="{BE1E86A6-939E-4FB3-B5BE-F7C37BBF13FD}"/>
    <dgm:cxn modelId="{06E7E2F1-9BE8-4E64-A83B-81AAE35476F4}" srcId="{C69FC1CE-DA28-4198-A538-40362ABF4A3E}" destId="{0DA6969C-B977-4341-A75D-A87D29BBD66D}" srcOrd="1" destOrd="0" parTransId="{12CC5DA9-9BBA-4386-9107-2EA7A8E3D079}" sibTransId="{348505DC-8C91-4144-9F97-E14AD38FDBEB}"/>
    <dgm:cxn modelId="{6E8C6CF9-AA41-4BCB-B49D-5978667311EA}" type="presOf" srcId="{C69FC1CE-DA28-4198-A538-40362ABF4A3E}" destId="{A961B84E-52E4-40EF-8731-7FD9E0CCB348}" srcOrd="0" destOrd="0" presId="urn:microsoft.com/office/officeart/2005/8/layout/default"/>
    <dgm:cxn modelId="{78600307-5C7E-42B4-BBFB-23171C37C005}" type="presParOf" srcId="{A961B84E-52E4-40EF-8731-7FD9E0CCB348}" destId="{B26BF4B1-D187-40E8-ACFB-824239A51F5D}" srcOrd="0" destOrd="0" presId="urn:microsoft.com/office/officeart/2005/8/layout/default"/>
    <dgm:cxn modelId="{FCC31FDB-71C7-42AB-BC6E-B892D7C45E3D}" type="presParOf" srcId="{A961B84E-52E4-40EF-8731-7FD9E0CCB348}" destId="{A851E0AF-4263-4872-953C-B2D09474861E}" srcOrd="1" destOrd="0" presId="urn:microsoft.com/office/officeart/2005/8/layout/default"/>
    <dgm:cxn modelId="{A3242334-A654-4354-873B-80085CB76658}" type="presParOf" srcId="{A961B84E-52E4-40EF-8731-7FD9E0CCB348}" destId="{A9D768FF-A5DA-49CA-8754-DB0C073BFF74}" srcOrd="2" destOrd="0" presId="urn:microsoft.com/office/officeart/2005/8/layout/default"/>
    <dgm:cxn modelId="{BA2DF40C-459E-4E74-8E4D-29A6D2744307}" type="presParOf" srcId="{A961B84E-52E4-40EF-8731-7FD9E0CCB348}" destId="{754E6B85-31EE-44DA-A9DF-B0FDEF5D2749}" srcOrd="3" destOrd="0" presId="urn:microsoft.com/office/officeart/2005/8/layout/default"/>
    <dgm:cxn modelId="{C6846E04-25E5-49D6-B434-E4E65F978B33}" type="presParOf" srcId="{A961B84E-52E4-40EF-8731-7FD9E0CCB348}" destId="{34B03E64-9196-4F19-8918-55B1725976FC}" srcOrd="4" destOrd="0" presId="urn:microsoft.com/office/officeart/2005/8/layout/default"/>
    <dgm:cxn modelId="{A84D91E4-11DA-49D2-A0BA-2E66E06221DC}" type="presParOf" srcId="{A961B84E-52E4-40EF-8731-7FD9E0CCB348}" destId="{B4F24098-4E86-4DD8-B60F-FE3B42623190}" srcOrd="5" destOrd="0" presId="urn:microsoft.com/office/officeart/2005/8/layout/default"/>
    <dgm:cxn modelId="{25944447-6718-4F50-826B-A853A817E31E}" type="presParOf" srcId="{A961B84E-52E4-40EF-8731-7FD9E0CCB348}" destId="{90829B7C-98A6-40A3-8545-82208A797DA6}" srcOrd="6" destOrd="0" presId="urn:microsoft.com/office/officeart/2005/8/layout/default"/>
    <dgm:cxn modelId="{9613C608-77E2-475E-945A-7B0ACBEA006C}" type="presParOf" srcId="{A961B84E-52E4-40EF-8731-7FD9E0CCB348}" destId="{BBCB691E-E0F8-4BAD-BCE7-05AB5849622E}" srcOrd="7" destOrd="0" presId="urn:microsoft.com/office/officeart/2005/8/layout/default"/>
    <dgm:cxn modelId="{2A059E8B-2021-4942-A956-F8B398938C78}" type="presParOf" srcId="{A961B84E-52E4-40EF-8731-7FD9E0CCB348}" destId="{757854C3-C55C-4620-B9DF-DBDBD40FAA5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1DDFC6-ADF8-4DF3-A16A-0BD429671773}"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4B5ABA7-D6A5-4E8B-A7FE-684DCE7C8146}">
      <dgm:prSet/>
      <dgm:spPr/>
      <dgm:t>
        <a:bodyPr/>
        <a:lstStyle/>
        <a:p>
          <a:r>
            <a:rPr lang="en-US"/>
            <a:t>School administrator will talk to (interview) the students involved including witnesses to the incident (important to give details of when, who and where if possible).</a:t>
          </a:r>
        </a:p>
      </dgm:t>
    </dgm:pt>
    <dgm:pt modelId="{5E11D5AE-27A3-47E6-854B-BCA139DFB6B6}" type="parTrans" cxnId="{B1AD965D-2804-4016-9428-6C54EC22493F}">
      <dgm:prSet/>
      <dgm:spPr/>
      <dgm:t>
        <a:bodyPr/>
        <a:lstStyle/>
        <a:p>
          <a:endParaRPr lang="en-US"/>
        </a:p>
      </dgm:t>
    </dgm:pt>
    <dgm:pt modelId="{B7197B8F-E6E2-4E3C-B18C-890C7F7BF839}" type="sibTrans" cxnId="{B1AD965D-2804-4016-9428-6C54EC22493F}">
      <dgm:prSet/>
      <dgm:spPr/>
      <dgm:t>
        <a:bodyPr/>
        <a:lstStyle/>
        <a:p>
          <a:endParaRPr lang="en-US"/>
        </a:p>
      </dgm:t>
    </dgm:pt>
    <dgm:pt modelId="{457C5E69-A1E2-4B4C-B0D7-5FDE86F622E2}">
      <dgm:prSet/>
      <dgm:spPr/>
      <dgm:t>
        <a:bodyPr/>
        <a:lstStyle/>
        <a:p>
          <a:r>
            <a:rPr lang="en-US"/>
            <a:t>Review previous incidents by student or the person who engaged in the bullying or incident (alleged aggressor)</a:t>
          </a:r>
        </a:p>
      </dgm:t>
    </dgm:pt>
    <dgm:pt modelId="{E2A0C441-990C-46A9-B103-4275E877E55C}" type="parTrans" cxnId="{9545C095-762C-4B81-BDAD-E09B8A6D0308}">
      <dgm:prSet/>
      <dgm:spPr/>
      <dgm:t>
        <a:bodyPr/>
        <a:lstStyle/>
        <a:p>
          <a:endParaRPr lang="en-US"/>
        </a:p>
      </dgm:t>
    </dgm:pt>
    <dgm:pt modelId="{90317615-1875-4B79-A0D5-A0C02502FEA5}" type="sibTrans" cxnId="{9545C095-762C-4B81-BDAD-E09B8A6D0308}">
      <dgm:prSet/>
      <dgm:spPr/>
      <dgm:t>
        <a:bodyPr/>
        <a:lstStyle/>
        <a:p>
          <a:endParaRPr lang="en-US"/>
        </a:p>
      </dgm:t>
    </dgm:pt>
    <dgm:pt modelId="{C6A33731-9D47-4C2E-80ED-2B427BE01DE3}">
      <dgm:prSet/>
      <dgm:spPr/>
      <dgm:t>
        <a:bodyPr/>
        <a:lstStyle/>
        <a:p>
          <a:r>
            <a:rPr lang="en-US"/>
            <a:t>Implement corrective measures after investigation- response will depend on unique situation (including if claim was false)</a:t>
          </a:r>
        </a:p>
      </dgm:t>
    </dgm:pt>
    <dgm:pt modelId="{659233C5-19CD-4A38-BA6D-CA6D8988FB81}" type="parTrans" cxnId="{4657B2F2-FF1E-4218-892B-A6021B93C611}">
      <dgm:prSet/>
      <dgm:spPr/>
      <dgm:t>
        <a:bodyPr/>
        <a:lstStyle/>
        <a:p>
          <a:endParaRPr lang="en-US"/>
        </a:p>
      </dgm:t>
    </dgm:pt>
    <dgm:pt modelId="{0417B597-2FA3-4C0F-AE50-1106CE861F7E}" type="sibTrans" cxnId="{4657B2F2-FF1E-4218-892B-A6021B93C611}">
      <dgm:prSet/>
      <dgm:spPr/>
      <dgm:t>
        <a:bodyPr/>
        <a:lstStyle/>
        <a:p>
          <a:endParaRPr lang="en-US"/>
        </a:p>
      </dgm:t>
    </dgm:pt>
    <dgm:pt modelId="{51D4C2D2-E80A-4E64-A479-57B8B7CB7D16}">
      <dgm:prSet/>
      <dgm:spPr/>
      <dgm:t>
        <a:bodyPr/>
        <a:lstStyle/>
        <a:p>
          <a:r>
            <a:rPr lang="en-US"/>
            <a:t>Depending on severity of incident – corrective measures may include counseling, education, discipline, (referral to law enforcement as appropriate)</a:t>
          </a:r>
        </a:p>
      </dgm:t>
    </dgm:pt>
    <dgm:pt modelId="{91077F3F-7496-49B1-94B8-1C8244F23E6C}" type="parTrans" cxnId="{AA3A72EB-5F86-49DC-925C-04A6109586CE}">
      <dgm:prSet/>
      <dgm:spPr/>
      <dgm:t>
        <a:bodyPr/>
        <a:lstStyle/>
        <a:p>
          <a:endParaRPr lang="en-US"/>
        </a:p>
      </dgm:t>
    </dgm:pt>
    <dgm:pt modelId="{E6623FB3-EE3E-462F-8ED6-376A4B15D2DC}" type="sibTrans" cxnId="{AA3A72EB-5F86-49DC-925C-04A6109586CE}">
      <dgm:prSet/>
      <dgm:spPr/>
      <dgm:t>
        <a:bodyPr/>
        <a:lstStyle/>
        <a:p>
          <a:endParaRPr lang="en-US"/>
        </a:p>
      </dgm:t>
    </dgm:pt>
    <dgm:pt modelId="{436ED80D-6896-419E-9490-9BB940CD860B}">
      <dgm:prSet/>
      <dgm:spPr/>
      <dgm:t>
        <a:bodyPr/>
        <a:lstStyle/>
        <a:p>
          <a:r>
            <a:rPr lang="en-US"/>
            <a:t>Response will depend on several factors including – incident, age of student, history of behaviors, etc</a:t>
          </a:r>
        </a:p>
      </dgm:t>
    </dgm:pt>
    <dgm:pt modelId="{3EB401ED-83E3-4DD0-89DE-9E9686E32DE3}" type="parTrans" cxnId="{2B3CC904-77BE-4554-B86A-4A2268840379}">
      <dgm:prSet/>
      <dgm:spPr/>
      <dgm:t>
        <a:bodyPr/>
        <a:lstStyle/>
        <a:p>
          <a:endParaRPr lang="en-US"/>
        </a:p>
      </dgm:t>
    </dgm:pt>
    <dgm:pt modelId="{FCE8A38B-B8A6-44D6-AF03-D88F915173A6}" type="sibTrans" cxnId="{2B3CC904-77BE-4554-B86A-4A2268840379}">
      <dgm:prSet/>
      <dgm:spPr/>
      <dgm:t>
        <a:bodyPr/>
        <a:lstStyle/>
        <a:p>
          <a:endParaRPr lang="en-US"/>
        </a:p>
      </dgm:t>
    </dgm:pt>
    <dgm:pt modelId="{7A4D37F6-CB63-4392-A7F2-6508688F8459}">
      <dgm:prSet/>
      <dgm:spPr/>
      <dgm:t>
        <a:bodyPr/>
        <a:lstStyle/>
        <a:p>
          <a:r>
            <a:rPr lang="en-US"/>
            <a:t>All responses of incident are confidential (from parents reporting, teachers and/or other staff unless they need to be involved).</a:t>
          </a:r>
        </a:p>
      </dgm:t>
    </dgm:pt>
    <dgm:pt modelId="{BE2049F6-79C7-41E4-923C-C3E884419D4B}" type="parTrans" cxnId="{16AA3811-C3B8-430D-9A0A-78E73059F0B7}">
      <dgm:prSet/>
      <dgm:spPr/>
      <dgm:t>
        <a:bodyPr/>
        <a:lstStyle/>
        <a:p>
          <a:endParaRPr lang="en-US"/>
        </a:p>
      </dgm:t>
    </dgm:pt>
    <dgm:pt modelId="{D7FC702F-DC47-422B-B783-9AD6DEEDAAB5}" type="sibTrans" cxnId="{16AA3811-C3B8-430D-9A0A-78E73059F0B7}">
      <dgm:prSet/>
      <dgm:spPr/>
      <dgm:t>
        <a:bodyPr/>
        <a:lstStyle/>
        <a:p>
          <a:endParaRPr lang="en-US"/>
        </a:p>
      </dgm:t>
    </dgm:pt>
    <dgm:pt modelId="{06CF473E-9039-4AA2-8AB3-942C278C4B27}" type="pres">
      <dgm:prSet presAssocID="{D31DDFC6-ADF8-4DF3-A16A-0BD429671773}" presName="linear" presStyleCnt="0">
        <dgm:presLayoutVars>
          <dgm:animLvl val="lvl"/>
          <dgm:resizeHandles val="exact"/>
        </dgm:presLayoutVars>
      </dgm:prSet>
      <dgm:spPr/>
    </dgm:pt>
    <dgm:pt modelId="{A546D10C-140A-49D8-A349-288531255A1E}" type="pres">
      <dgm:prSet presAssocID="{24B5ABA7-D6A5-4E8B-A7FE-684DCE7C8146}" presName="parentText" presStyleLbl="node1" presStyleIdx="0" presStyleCnt="6">
        <dgm:presLayoutVars>
          <dgm:chMax val="0"/>
          <dgm:bulletEnabled val="1"/>
        </dgm:presLayoutVars>
      </dgm:prSet>
      <dgm:spPr/>
    </dgm:pt>
    <dgm:pt modelId="{7502582D-666B-4C23-920B-3C4C13CFEFEC}" type="pres">
      <dgm:prSet presAssocID="{B7197B8F-E6E2-4E3C-B18C-890C7F7BF839}" presName="spacer" presStyleCnt="0"/>
      <dgm:spPr/>
    </dgm:pt>
    <dgm:pt modelId="{B62C2D0B-662A-4BEE-A7DA-9B6344355B08}" type="pres">
      <dgm:prSet presAssocID="{457C5E69-A1E2-4B4C-B0D7-5FDE86F622E2}" presName="parentText" presStyleLbl="node1" presStyleIdx="1" presStyleCnt="6">
        <dgm:presLayoutVars>
          <dgm:chMax val="0"/>
          <dgm:bulletEnabled val="1"/>
        </dgm:presLayoutVars>
      </dgm:prSet>
      <dgm:spPr/>
    </dgm:pt>
    <dgm:pt modelId="{CE453F86-E44E-4B56-BA14-01BDB8B24405}" type="pres">
      <dgm:prSet presAssocID="{90317615-1875-4B79-A0D5-A0C02502FEA5}" presName="spacer" presStyleCnt="0"/>
      <dgm:spPr/>
    </dgm:pt>
    <dgm:pt modelId="{C5D92EBA-A4EF-4E41-A133-17378C55722A}" type="pres">
      <dgm:prSet presAssocID="{C6A33731-9D47-4C2E-80ED-2B427BE01DE3}" presName="parentText" presStyleLbl="node1" presStyleIdx="2" presStyleCnt="6">
        <dgm:presLayoutVars>
          <dgm:chMax val="0"/>
          <dgm:bulletEnabled val="1"/>
        </dgm:presLayoutVars>
      </dgm:prSet>
      <dgm:spPr/>
    </dgm:pt>
    <dgm:pt modelId="{6628FE59-A125-4CD2-B071-6B0C7F46B940}" type="pres">
      <dgm:prSet presAssocID="{0417B597-2FA3-4C0F-AE50-1106CE861F7E}" presName="spacer" presStyleCnt="0"/>
      <dgm:spPr/>
    </dgm:pt>
    <dgm:pt modelId="{55606820-27F2-475D-8D5D-C5B5BFF48AAB}" type="pres">
      <dgm:prSet presAssocID="{51D4C2D2-E80A-4E64-A479-57B8B7CB7D16}" presName="parentText" presStyleLbl="node1" presStyleIdx="3" presStyleCnt="6">
        <dgm:presLayoutVars>
          <dgm:chMax val="0"/>
          <dgm:bulletEnabled val="1"/>
        </dgm:presLayoutVars>
      </dgm:prSet>
      <dgm:spPr/>
    </dgm:pt>
    <dgm:pt modelId="{9115A966-774A-4FB1-8900-2E93AB617F3B}" type="pres">
      <dgm:prSet presAssocID="{E6623FB3-EE3E-462F-8ED6-376A4B15D2DC}" presName="spacer" presStyleCnt="0"/>
      <dgm:spPr/>
    </dgm:pt>
    <dgm:pt modelId="{765F6B68-5EC3-4FFA-9075-50BFA146B298}" type="pres">
      <dgm:prSet presAssocID="{436ED80D-6896-419E-9490-9BB940CD860B}" presName="parentText" presStyleLbl="node1" presStyleIdx="4" presStyleCnt="6">
        <dgm:presLayoutVars>
          <dgm:chMax val="0"/>
          <dgm:bulletEnabled val="1"/>
        </dgm:presLayoutVars>
      </dgm:prSet>
      <dgm:spPr/>
    </dgm:pt>
    <dgm:pt modelId="{928666B4-82ED-457E-9D22-EE0629AD160B}" type="pres">
      <dgm:prSet presAssocID="{FCE8A38B-B8A6-44D6-AF03-D88F915173A6}" presName="spacer" presStyleCnt="0"/>
      <dgm:spPr/>
    </dgm:pt>
    <dgm:pt modelId="{DC5215D1-1351-460D-99B4-25875DB078C1}" type="pres">
      <dgm:prSet presAssocID="{7A4D37F6-CB63-4392-A7F2-6508688F8459}" presName="parentText" presStyleLbl="node1" presStyleIdx="5" presStyleCnt="6">
        <dgm:presLayoutVars>
          <dgm:chMax val="0"/>
          <dgm:bulletEnabled val="1"/>
        </dgm:presLayoutVars>
      </dgm:prSet>
      <dgm:spPr/>
    </dgm:pt>
  </dgm:ptLst>
  <dgm:cxnLst>
    <dgm:cxn modelId="{2B3CC904-77BE-4554-B86A-4A2268840379}" srcId="{D31DDFC6-ADF8-4DF3-A16A-0BD429671773}" destId="{436ED80D-6896-419E-9490-9BB940CD860B}" srcOrd="4" destOrd="0" parTransId="{3EB401ED-83E3-4DD0-89DE-9E9686E32DE3}" sibTransId="{FCE8A38B-B8A6-44D6-AF03-D88F915173A6}"/>
    <dgm:cxn modelId="{16AA3811-C3B8-430D-9A0A-78E73059F0B7}" srcId="{D31DDFC6-ADF8-4DF3-A16A-0BD429671773}" destId="{7A4D37F6-CB63-4392-A7F2-6508688F8459}" srcOrd="5" destOrd="0" parTransId="{BE2049F6-79C7-41E4-923C-C3E884419D4B}" sibTransId="{D7FC702F-DC47-422B-B783-9AD6DEEDAAB5}"/>
    <dgm:cxn modelId="{1AC5D028-B56D-41C0-A693-3DBB57FA8779}" type="presOf" srcId="{D31DDFC6-ADF8-4DF3-A16A-0BD429671773}" destId="{06CF473E-9039-4AA2-8AB3-942C278C4B27}" srcOrd="0" destOrd="0" presId="urn:microsoft.com/office/officeart/2005/8/layout/vList2"/>
    <dgm:cxn modelId="{B1AD965D-2804-4016-9428-6C54EC22493F}" srcId="{D31DDFC6-ADF8-4DF3-A16A-0BD429671773}" destId="{24B5ABA7-D6A5-4E8B-A7FE-684DCE7C8146}" srcOrd="0" destOrd="0" parTransId="{5E11D5AE-27A3-47E6-854B-BCA139DFB6B6}" sibTransId="{B7197B8F-E6E2-4E3C-B18C-890C7F7BF839}"/>
    <dgm:cxn modelId="{E4FC7445-6B27-4844-89BA-BC6DEDC32B24}" type="presOf" srcId="{51D4C2D2-E80A-4E64-A479-57B8B7CB7D16}" destId="{55606820-27F2-475D-8D5D-C5B5BFF48AAB}" srcOrd="0" destOrd="0" presId="urn:microsoft.com/office/officeart/2005/8/layout/vList2"/>
    <dgm:cxn modelId="{9545C095-762C-4B81-BDAD-E09B8A6D0308}" srcId="{D31DDFC6-ADF8-4DF3-A16A-0BD429671773}" destId="{457C5E69-A1E2-4B4C-B0D7-5FDE86F622E2}" srcOrd="1" destOrd="0" parTransId="{E2A0C441-990C-46A9-B103-4275E877E55C}" sibTransId="{90317615-1875-4B79-A0D5-A0C02502FEA5}"/>
    <dgm:cxn modelId="{B931F1AB-CCE1-457F-87A8-15ED77873B4B}" type="presOf" srcId="{7A4D37F6-CB63-4392-A7F2-6508688F8459}" destId="{DC5215D1-1351-460D-99B4-25875DB078C1}" srcOrd="0" destOrd="0" presId="urn:microsoft.com/office/officeart/2005/8/layout/vList2"/>
    <dgm:cxn modelId="{61E0AAAE-AAA7-4C35-B28F-C6950EB84D28}" type="presOf" srcId="{C6A33731-9D47-4C2E-80ED-2B427BE01DE3}" destId="{C5D92EBA-A4EF-4E41-A133-17378C55722A}" srcOrd="0" destOrd="0" presId="urn:microsoft.com/office/officeart/2005/8/layout/vList2"/>
    <dgm:cxn modelId="{361168B5-B9C3-4AB8-9C95-FCB16813871F}" type="presOf" srcId="{457C5E69-A1E2-4B4C-B0D7-5FDE86F622E2}" destId="{B62C2D0B-662A-4BEE-A7DA-9B6344355B08}" srcOrd="0" destOrd="0" presId="urn:microsoft.com/office/officeart/2005/8/layout/vList2"/>
    <dgm:cxn modelId="{460242BA-A9FD-4556-8B42-A93AD71FC783}" type="presOf" srcId="{436ED80D-6896-419E-9490-9BB940CD860B}" destId="{765F6B68-5EC3-4FFA-9075-50BFA146B298}" srcOrd="0" destOrd="0" presId="urn:microsoft.com/office/officeart/2005/8/layout/vList2"/>
    <dgm:cxn modelId="{0BD151CB-DB3A-467F-83CD-5D68524E6538}" type="presOf" srcId="{24B5ABA7-D6A5-4E8B-A7FE-684DCE7C8146}" destId="{A546D10C-140A-49D8-A349-288531255A1E}" srcOrd="0" destOrd="0" presId="urn:microsoft.com/office/officeart/2005/8/layout/vList2"/>
    <dgm:cxn modelId="{AA3A72EB-5F86-49DC-925C-04A6109586CE}" srcId="{D31DDFC6-ADF8-4DF3-A16A-0BD429671773}" destId="{51D4C2D2-E80A-4E64-A479-57B8B7CB7D16}" srcOrd="3" destOrd="0" parTransId="{91077F3F-7496-49B1-94B8-1C8244F23E6C}" sibTransId="{E6623FB3-EE3E-462F-8ED6-376A4B15D2DC}"/>
    <dgm:cxn modelId="{4657B2F2-FF1E-4218-892B-A6021B93C611}" srcId="{D31DDFC6-ADF8-4DF3-A16A-0BD429671773}" destId="{C6A33731-9D47-4C2E-80ED-2B427BE01DE3}" srcOrd="2" destOrd="0" parTransId="{659233C5-19CD-4A38-BA6D-CA6D8988FB81}" sibTransId="{0417B597-2FA3-4C0F-AE50-1106CE861F7E}"/>
    <dgm:cxn modelId="{EE3A50F6-DB79-4EA9-BF73-4EE6FD765253}" type="presParOf" srcId="{06CF473E-9039-4AA2-8AB3-942C278C4B27}" destId="{A546D10C-140A-49D8-A349-288531255A1E}" srcOrd="0" destOrd="0" presId="urn:microsoft.com/office/officeart/2005/8/layout/vList2"/>
    <dgm:cxn modelId="{4B7C84F4-68A1-40FD-A297-4ACF53946559}" type="presParOf" srcId="{06CF473E-9039-4AA2-8AB3-942C278C4B27}" destId="{7502582D-666B-4C23-920B-3C4C13CFEFEC}" srcOrd="1" destOrd="0" presId="urn:microsoft.com/office/officeart/2005/8/layout/vList2"/>
    <dgm:cxn modelId="{42A38E1B-E22B-402B-B101-7581E0A60A02}" type="presParOf" srcId="{06CF473E-9039-4AA2-8AB3-942C278C4B27}" destId="{B62C2D0B-662A-4BEE-A7DA-9B6344355B08}" srcOrd="2" destOrd="0" presId="urn:microsoft.com/office/officeart/2005/8/layout/vList2"/>
    <dgm:cxn modelId="{273D97A6-B686-45E5-8F13-CC539C62BB78}" type="presParOf" srcId="{06CF473E-9039-4AA2-8AB3-942C278C4B27}" destId="{CE453F86-E44E-4B56-BA14-01BDB8B24405}" srcOrd="3" destOrd="0" presId="urn:microsoft.com/office/officeart/2005/8/layout/vList2"/>
    <dgm:cxn modelId="{D652FF72-A5D8-41D6-B60D-C24B18E4569D}" type="presParOf" srcId="{06CF473E-9039-4AA2-8AB3-942C278C4B27}" destId="{C5D92EBA-A4EF-4E41-A133-17378C55722A}" srcOrd="4" destOrd="0" presId="urn:microsoft.com/office/officeart/2005/8/layout/vList2"/>
    <dgm:cxn modelId="{14D4F540-EB35-4FED-BC5F-F78401C407E1}" type="presParOf" srcId="{06CF473E-9039-4AA2-8AB3-942C278C4B27}" destId="{6628FE59-A125-4CD2-B071-6B0C7F46B940}" srcOrd="5" destOrd="0" presId="urn:microsoft.com/office/officeart/2005/8/layout/vList2"/>
    <dgm:cxn modelId="{87C6CD34-EC90-4249-8F61-B59E3A637D02}" type="presParOf" srcId="{06CF473E-9039-4AA2-8AB3-942C278C4B27}" destId="{55606820-27F2-475D-8D5D-C5B5BFF48AAB}" srcOrd="6" destOrd="0" presId="urn:microsoft.com/office/officeart/2005/8/layout/vList2"/>
    <dgm:cxn modelId="{10BC157B-CDC2-4282-BBBC-A9CA22E73362}" type="presParOf" srcId="{06CF473E-9039-4AA2-8AB3-942C278C4B27}" destId="{9115A966-774A-4FB1-8900-2E93AB617F3B}" srcOrd="7" destOrd="0" presId="urn:microsoft.com/office/officeart/2005/8/layout/vList2"/>
    <dgm:cxn modelId="{D1C019DE-0D72-40A8-B1DF-231B03D7829B}" type="presParOf" srcId="{06CF473E-9039-4AA2-8AB3-942C278C4B27}" destId="{765F6B68-5EC3-4FFA-9075-50BFA146B298}" srcOrd="8" destOrd="0" presId="urn:microsoft.com/office/officeart/2005/8/layout/vList2"/>
    <dgm:cxn modelId="{AEFD7D93-F668-47A5-B276-1D5492B8FF61}" type="presParOf" srcId="{06CF473E-9039-4AA2-8AB3-942C278C4B27}" destId="{928666B4-82ED-457E-9D22-EE0629AD160B}" srcOrd="9" destOrd="0" presId="urn:microsoft.com/office/officeart/2005/8/layout/vList2"/>
    <dgm:cxn modelId="{6BCF4862-AD3C-494B-8134-B5B6F573D8ED}" type="presParOf" srcId="{06CF473E-9039-4AA2-8AB3-942C278C4B27}" destId="{DC5215D1-1351-460D-99B4-25875DB078C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AFC57-C890-4D26-A892-CE32DCA34EB7}">
      <dsp:nvSpPr>
        <dsp:cNvPr id="0" name=""/>
        <dsp:cNvSpPr/>
      </dsp:nvSpPr>
      <dsp:spPr>
        <a:xfrm>
          <a:off x="0" y="54525"/>
          <a:ext cx="6628804" cy="941849"/>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English session (please see links to sessions in Chinese and Spanish in the Chat).</a:t>
          </a:r>
        </a:p>
      </dsp:txBody>
      <dsp:txXfrm>
        <a:off x="45977" y="100502"/>
        <a:ext cx="6536850" cy="849895"/>
      </dsp:txXfrm>
    </dsp:sp>
    <dsp:sp modelId="{F5E649E4-367F-417D-8AC9-7675BC3A9574}">
      <dsp:nvSpPr>
        <dsp:cNvPr id="0" name=""/>
        <dsp:cNvSpPr/>
      </dsp:nvSpPr>
      <dsp:spPr>
        <a:xfrm>
          <a:off x="0" y="1036695"/>
          <a:ext cx="6628804" cy="941849"/>
        </a:xfrm>
        <a:prstGeom prst="roundRect">
          <a:avLst/>
        </a:prstGeom>
        <a:gradFill rotWithShape="0">
          <a:gsLst>
            <a:gs pos="0">
              <a:schemeClr val="accent2">
                <a:hueOff val="-741071"/>
                <a:satOff val="3550"/>
                <a:lumOff val="3284"/>
                <a:alphaOff val="0"/>
                <a:tint val="96000"/>
                <a:lumMod val="100000"/>
              </a:schemeClr>
            </a:gs>
            <a:gs pos="78000">
              <a:schemeClr val="accent2">
                <a:hueOff val="-741071"/>
                <a:satOff val="3550"/>
                <a:lumOff val="328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Some reminders – please put your microphones on mute</a:t>
          </a:r>
        </a:p>
      </dsp:txBody>
      <dsp:txXfrm>
        <a:off x="45977" y="1082672"/>
        <a:ext cx="6536850" cy="849895"/>
      </dsp:txXfrm>
    </dsp:sp>
    <dsp:sp modelId="{ABA76371-CB45-4E13-80D8-3404696A6AD9}">
      <dsp:nvSpPr>
        <dsp:cNvPr id="0" name=""/>
        <dsp:cNvSpPr/>
      </dsp:nvSpPr>
      <dsp:spPr>
        <a:xfrm>
          <a:off x="0" y="2018865"/>
          <a:ext cx="6628804" cy="941849"/>
        </a:xfrm>
        <a:prstGeom prst="roundRect">
          <a:avLst/>
        </a:prstGeom>
        <a:gradFill rotWithShape="0">
          <a:gsLst>
            <a:gs pos="0">
              <a:schemeClr val="accent2">
                <a:hueOff val="-1482143"/>
                <a:satOff val="7100"/>
                <a:lumOff val="6569"/>
                <a:alphaOff val="0"/>
                <a:tint val="96000"/>
                <a:lumMod val="100000"/>
              </a:schemeClr>
            </a:gs>
            <a:gs pos="78000">
              <a:schemeClr val="accent2">
                <a:hueOff val="-1482143"/>
                <a:satOff val="7100"/>
                <a:lumOff val="656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dirty="0"/>
            <a:t>Enter questions in chat and staff will respond to group</a:t>
          </a:r>
          <a:r>
            <a:rPr lang="en-US" sz="1400" kern="1200" dirty="0">
              <a:latin typeface="Trebuchet MS" panose="020B0603020202020204"/>
            </a:rPr>
            <a:t> </a:t>
          </a:r>
          <a:endParaRPr lang="en-US" sz="1400" kern="1200" dirty="0"/>
        </a:p>
      </dsp:txBody>
      <dsp:txXfrm>
        <a:off x="45977" y="2064842"/>
        <a:ext cx="6536850" cy="849895"/>
      </dsp:txXfrm>
    </dsp:sp>
    <dsp:sp modelId="{6F9668B1-CFF6-4644-9D81-84EE00935B2D}">
      <dsp:nvSpPr>
        <dsp:cNvPr id="0" name=""/>
        <dsp:cNvSpPr/>
      </dsp:nvSpPr>
      <dsp:spPr>
        <a:xfrm>
          <a:off x="0" y="3001035"/>
          <a:ext cx="6628804" cy="941849"/>
        </a:xfrm>
        <a:prstGeom prst="roundRect">
          <a:avLst/>
        </a:prstGeom>
        <a:gradFill rotWithShape="0">
          <a:gsLst>
            <a:gs pos="0">
              <a:schemeClr val="accent2">
                <a:hueOff val="-2223214"/>
                <a:satOff val="10650"/>
                <a:lumOff val="9853"/>
                <a:alphaOff val="0"/>
                <a:tint val="96000"/>
                <a:lumMod val="100000"/>
              </a:schemeClr>
            </a:gs>
            <a:gs pos="78000">
              <a:schemeClr val="accent2">
                <a:hueOff val="-2223214"/>
                <a:satOff val="10650"/>
                <a:lumOff val="9853"/>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Parents can ask questions at the end of the session</a:t>
          </a:r>
        </a:p>
      </dsp:txBody>
      <dsp:txXfrm>
        <a:off x="45977" y="3047012"/>
        <a:ext cx="6536850" cy="849895"/>
      </dsp:txXfrm>
    </dsp:sp>
    <dsp:sp modelId="{7F85A330-9787-41F2-81F0-54FA5EA27329}">
      <dsp:nvSpPr>
        <dsp:cNvPr id="0" name=""/>
        <dsp:cNvSpPr/>
      </dsp:nvSpPr>
      <dsp:spPr>
        <a:xfrm>
          <a:off x="0" y="3983205"/>
          <a:ext cx="6628804" cy="941849"/>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en-US" sz="1400" kern="1200" dirty="0">
              <a:latin typeface="Trebuchet MS" panose="020B0603020202020204"/>
            </a:rPr>
            <a:t>This presentation was recorded earlier.  I will be posting the video and PowerPoint presentation on the  </a:t>
          </a:r>
          <a:r>
            <a:rPr lang="en-US" sz="1400" kern="1200" dirty="0">
              <a:latin typeface="Trebuchet MS" panose="020B0603020202020204"/>
              <a:hlinkClick xmlns:r="http://schemas.openxmlformats.org/officeDocument/2006/relationships" r:id="rId1"/>
            </a:rPr>
            <a:t>Cultural and Family Partnership</a:t>
          </a:r>
          <a:r>
            <a:rPr lang="en-US" sz="1400" kern="1200" dirty="0">
              <a:latin typeface="Trebuchet MS" panose="020B0603020202020204"/>
            </a:rPr>
            <a:t> webpage by Friday (Delay so that we can get the YouTube video subtitled translated if possible)</a:t>
          </a:r>
        </a:p>
      </dsp:txBody>
      <dsp:txXfrm>
        <a:off x="45977" y="4029182"/>
        <a:ext cx="6536850" cy="8498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6BF4B1-D187-40E8-ACFB-824239A51F5D}">
      <dsp:nvSpPr>
        <dsp:cNvPr id="0" name=""/>
        <dsp:cNvSpPr/>
      </dsp:nvSpPr>
      <dsp:spPr>
        <a:xfrm>
          <a:off x="0" y="93057"/>
          <a:ext cx="3005666" cy="1803399"/>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What does the school do to support students in middle and high school in reporting incidents?</a:t>
          </a:r>
        </a:p>
      </dsp:txBody>
      <dsp:txXfrm>
        <a:off x="0" y="93057"/>
        <a:ext cx="3005666" cy="1803399"/>
      </dsp:txXfrm>
    </dsp:sp>
    <dsp:sp modelId="{A9D768FF-A5DA-49CA-8754-DB0C073BFF74}">
      <dsp:nvSpPr>
        <dsp:cNvPr id="0" name=""/>
        <dsp:cNvSpPr/>
      </dsp:nvSpPr>
      <dsp:spPr>
        <a:xfrm>
          <a:off x="3306233" y="93057"/>
          <a:ext cx="3005666" cy="180339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To whom and how to report incidents related to culture and identity.</a:t>
          </a:r>
        </a:p>
      </dsp:txBody>
      <dsp:txXfrm>
        <a:off x="3306233" y="93057"/>
        <a:ext cx="3005666" cy="1803399"/>
      </dsp:txXfrm>
    </dsp:sp>
    <dsp:sp modelId="{34B03E64-9196-4F19-8918-55B1725976FC}">
      <dsp:nvSpPr>
        <dsp:cNvPr id="0" name=""/>
        <dsp:cNvSpPr/>
      </dsp:nvSpPr>
      <dsp:spPr>
        <a:xfrm>
          <a:off x="6612466" y="93057"/>
          <a:ext cx="3005666" cy="1803399"/>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Trebuchet MS" panose="020B0603020202020204"/>
            </a:rPr>
            <a:t>Follow up from school when incident is reported.</a:t>
          </a:r>
          <a:endParaRPr lang="en-US" sz="2400" kern="1200" dirty="0"/>
        </a:p>
      </dsp:txBody>
      <dsp:txXfrm>
        <a:off x="6612466" y="93057"/>
        <a:ext cx="3005666" cy="1803399"/>
      </dsp:txXfrm>
    </dsp:sp>
    <dsp:sp modelId="{90829B7C-98A6-40A3-8545-82208A797DA6}">
      <dsp:nvSpPr>
        <dsp:cNvPr id="0" name=""/>
        <dsp:cNvSpPr/>
      </dsp:nvSpPr>
      <dsp:spPr>
        <a:xfrm>
          <a:off x="1653116" y="2197024"/>
          <a:ext cx="3005666" cy="1803399"/>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What can parents do to support their child.</a:t>
          </a:r>
        </a:p>
      </dsp:txBody>
      <dsp:txXfrm>
        <a:off x="1653116" y="2197024"/>
        <a:ext cx="3005666" cy="1803399"/>
      </dsp:txXfrm>
    </dsp:sp>
    <dsp:sp modelId="{757854C3-C55C-4620-B9DF-DBDBD40FAA56}">
      <dsp:nvSpPr>
        <dsp:cNvPr id="0" name=""/>
        <dsp:cNvSpPr/>
      </dsp:nvSpPr>
      <dsp:spPr>
        <a:xfrm>
          <a:off x="4959349" y="2197024"/>
          <a:ext cx="3005666" cy="1803399"/>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Definitions of terms – Racist remarks, bullying, harassment and intimidation</a:t>
          </a:r>
        </a:p>
      </dsp:txBody>
      <dsp:txXfrm>
        <a:off x="4959349" y="2197024"/>
        <a:ext cx="3005666" cy="18033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46D10C-140A-49D8-A349-288531255A1E}">
      <dsp:nvSpPr>
        <dsp:cNvPr id="0" name=""/>
        <dsp:cNvSpPr/>
      </dsp:nvSpPr>
      <dsp:spPr>
        <a:xfrm>
          <a:off x="0" y="12540"/>
          <a:ext cx="6628804" cy="78975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School administrator will talk to (interview) the students involved including witnesses to the incident (important to give details of when, who and where if possible).</a:t>
          </a:r>
        </a:p>
      </dsp:txBody>
      <dsp:txXfrm>
        <a:off x="38552" y="51092"/>
        <a:ext cx="6551700" cy="712646"/>
      </dsp:txXfrm>
    </dsp:sp>
    <dsp:sp modelId="{B62C2D0B-662A-4BEE-A7DA-9B6344355B08}">
      <dsp:nvSpPr>
        <dsp:cNvPr id="0" name=""/>
        <dsp:cNvSpPr/>
      </dsp:nvSpPr>
      <dsp:spPr>
        <a:xfrm>
          <a:off x="0" y="845490"/>
          <a:ext cx="6628804" cy="789750"/>
        </a:xfrm>
        <a:prstGeom prst="roundRect">
          <a:avLst/>
        </a:prstGeom>
        <a:gradFill rotWithShape="0">
          <a:gsLst>
            <a:gs pos="0">
              <a:schemeClr val="accent2">
                <a:hueOff val="-592857"/>
                <a:satOff val="2840"/>
                <a:lumOff val="2627"/>
                <a:alphaOff val="0"/>
                <a:tint val="96000"/>
                <a:lumMod val="100000"/>
              </a:schemeClr>
            </a:gs>
            <a:gs pos="78000">
              <a:schemeClr val="accent2">
                <a:hueOff val="-592857"/>
                <a:satOff val="2840"/>
                <a:lumOff val="262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Review previous incidents by student or the person who engaged in the bullying or incident (alleged aggressor)</a:t>
          </a:r>
        </a:p>
      </dsp:txBody>
      <dsp:txXfrm>
        <a:off x="38552" y="884042"/>
        <a:ext cx="6551700" cy="712646"/>
      </dsp:txXfrm>
    </dsp:sp>
    <dsp:sp modelId="{C5D92EBA-A4EF-4E41-A133-17378C55722A}">
      <dsp:nvSpPr>
        <dsp:cNvPr id="0" name=""/>
        <dsp:cNvSpPr/>
      </dsp:nvSpPr>
      <dsp:spPr>
        <a:xfrm>
          <a:off x="0" y="1678440"/>
          <a:ext cx="6628804" cy="789750"/>
        </a:xfrm>
        <a:prstGeom prst="roundRect">
          <a:avLst/>
        </a:prstGeom>
        <a:gradFill rotWithShape="0">
          <a:gsLst>
            <a:gs pos="0">
              <a:schemeClr val="accent2">
                <a:hueOff val="-1185714"/>
                <a:satOff val="5680"/>
                <a:lumOff val="5255"/>
                <a:alphaOff val="0"/>
                <a:tint val="96000"/>
                <a:lumMod val="100000"/>
              </a:schemeClr>
            </a:gs>
            <a:gs pos="78000">
              <a:schemeClr val="accent2">
                <a:hueOff val="-1185714"/>
                <a:satOff val="5680"/>
                <a:lumOff val="525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Implement corrective measures after investigation- response will depend on unique situation (including if claim was false)</a:t>
          </a:r>
        </a:p>
      </dsp:txBody>
      <dsp:txXfrm>
        <a:off x="38552" y="1716992"/>
        <a:ext cx="6551700" cy="712646"/>
      </dsp:txXfrm>
    </dsp:sp>
    <dsp:sp modelId="{55606820-27F2-475D-8D5D-C5B5BFF48AAB}">
      <dsp:nvSpPr>
        <dsp:cNvPr id="0" name=""/>
        <dsp:cNvSpPr/>
      </dsp:nvSpPr>
      <dsp:spPr>
        <a:xfrm>
          <a:off x="0" y="2511390"/>
          <a:ext cx="6628804" cy="789750"/>
        </a:xfrm>
        <a:prstGeom prst="roundRect">
          <a:avLst/>
        </a:prstGeom>
        <a:gradFill rotWithShape="0">
          <a:gsLst>
            <a:gs pos="0">
              <a:schemeClr val="accent2">
                <a:hueOff val="-1778572"/>
                <a:satOff val="8520"/>
                <a:lumOff val="7882"/>
                <a:alphaOff val="0"/>
                <a:tint val="96000"/>
                <a:lumMod val="100000"/>
              </a:schemeClr>
            </a:gs>
            <a:gs pos="78000">
              <a:schemeClr val="accent2">
                <a:hueOff val="-1778572"/>
                <a:satOff val="8520"/>
                <a:lumOff val="7882"/>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Depending on severity of incident – corrective measures may include counseling, education, discipline, (referral to law enforcement as appropriate)</a:t>
          </a:r>
        </a:p>
      </dsp:txBody>
      <dsp:txXfrm>
        <a:off x="38552" y="2549942"/>
        <a:ext cx="6551700" cy="712646"/>
      </dsp:txXfrm>
    </dsp:sp>
    <dsp:sp modelId="{765F6B68-5EC3-4FFA-9075-50BFA146B298}">
      <dsp:nvSpPr>
        <dsp:cNvPr id="0" name=""/>
        <dsp:cNvSpPr/>
      </dsp:nvSpPr>
      <dsp:spPr>
        <a:xfrm>
          <a:off x="0" y="3344340"/>
          <a:ext cx="6628804" cy="789750"/>
        </a:xfrm>
        <a:prstGeom prst="roundRect">
          <a:avLst/>
        </a:prstGeom>
        <a:gradFill rotWithShape="0">
          <a:gsLst>
            <a:gs pos="0">
              <a:schemeClr val="accent2">
                <a:hueOff val="-2371429"/>
                <a:satOff val="11360"/>
                <a:lumOff val="10510"/>
                <a:alphaOff val="0"/>
                <a:tint val="96000"/>
                <a:lumMod val="100000"/>
              </a:schemeClr>
            </a:gs>
            <a:gs pos="78000">
              <a:schemeClr val="accent2">
                <a:hueOff val="-2371429"/>
                <a:satOff val="11360"/>
                <a:lumOff val="1051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Response will depend on several factors including – incident, age of student, history of behaviors, etc</a:t>
          </a:r>
        </a:p>
      </dsp:txBody>
      <dsp:txXfrm>
        <a:off x="38552" y="3382892"/>
        <a:ext cx="6551700" cy="712646"/>
      </dsp:txXfrm>
    </dsp:sp>
    <dsp:sp modelId="{DC5215D1-1351-460D-99B4-25875DB078C1}">
      <dsp:nvSpPr>
        <dsp:cNvPr id="0" name=""/>
        <dsp:cNvSpPr/>
      </dsp:nvSpPr>
      <dsp:spPr>
        <a:xfrm>
          <a:off x="0" y="4177290"/>
          <a:ext cx="6628804" cy="78975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All responses of incident are confidential (from parents reporting, teachers and/or other staff unless they need to be involved).</a:t>
          </a:r>
        </a:p>
      </dsp:txBody>
      <dsp:txXfrm>
        <a:off x="38552" y="4215842"/>
        <a:ext cx="6551700" cy="7126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EAB61-DC35-4BB3-8B82-71BE551B82BD}" type="datetimeFigureOut">
              <a:rPr lang="en-US" smtClean="0"/>
              <a:t>4/21/2022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4D2A2-E4B4-4A61-81A7-36D4FDE8C7C5}" type="slidenum">
              <a:rPr lang="en-US" smtClean="0"/>
              <a:t>‹#›</a:t>
            </a:fld>
            <a:endParaRPr lang="en-US"/>
          </a:p>
        </p:txBody>
      </p:sp>
    </p:spTree>
    <p:extLst>
      <p:ext uri="{BB962C8B-B14F-4D97-AF65-F5344CB8AC3E}">
        <p14:creationId xmlns:p14="http://schemas.microsoft.com/office/powerpoint/2010/main" val="768444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Listed in the Student Handbook for parents</a:t>
            </a:r>
          </a:p>
          <a:p>
            <a:pPr lvl="1"/>
            <a:r>
              <a:rPr lang="en-US" dirty="0"/>
              <a:t>Listed in the School Planner (Middle and High School)</a:t>
            </a:r>
          </a:p>
          <a:p>
            <a:endParaRPr lang="en-US" dirty="0"/>
          </a:p>
        </p:txBody>
      </p:sp>
      <p:sp>
        <p:nvSpPr>
          <p:cNvPr id="4" name="Slide Number Placeholder 3"/>
          <p:cNvSpPr>
            <a:spLocks noGrp="1"/>
          </p:cNvSpPr>
          <p:nvPr>
            <p:ph type="sldNum" sz="quarter" idx="5"/>
          </p:nvPr>
        </p:nvSpPr>
        <p:spPr/>
        <p:txBody>
          <a:bodyPr/>
          <a:lstStyle/>
          <a:p>
            <a:fld id="{6824D2A2-E4B4-4A61-81A7-36D4FDE8C7C5}" type="slidenum">
              <a:rPr lang="en-US" smtClean="0"/>
              <a:t>5</a:t>
            </a:fld>
            <a:endParaRPr lang="en-US"/>
          </a:p>
        </p:txBody>
      </p:sp>
    </p:spTree>
    <p:extLst>
      <p:ext uri="{BB962C8B-B14F-4D97-AF65-F5344CB8AC3E}">
        <p14:creationId xmlns:p14="http://schemas.microsoft.com/office/powerpoint/2010/main" val="2781626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Listed in the Student Handbook for parents</a:t>
            </a:r>
          </a:p>
          <a:p>
            <a:pPr lvl="1"/>
            <a:r>
              <a:rPr lang="en-US" dirty="0"/>
              <a:t>Listed in the School Planner (Middle and High School)</a:t>
            </a:r>
          </a:p>
          <a:p>
            <a:endParaRPr lang="en-US" dirty="0"/>
          </a:p>
        </p:txBody>
      </p:sp>
      <p:sp>
        <p:nvSpPr>
          <p:cNvPr id="4" name="Slide Number Placeholder 3"/>
          <p:cNvSpPr>
            <a:spLocks noGrp="1"/>
          </p:cNvSpPr>
          <p:nvPr>
            <p:ph type="sldNum" sz="quarter" idx="5"/>
          </p:nvPr>
        </p:nvSpPr>
        <p:spPr/>
        <p:txBody>
          <a:bodyPr/>
          <a:lstStyle/>
          <a:p>
            <a:fld id="{6824D2A2-E4B4-4A61-81A7-36D4FDE8C7C5}" type="slidenum">
              <a:rPr lang="en-US" smtClean="0"/>
              <a:t>6</a:t>
            </a:fld>
            <a:endParaRPr lang="en-US"/>
          </a:p>
        </p:txBody>
      </p:sp>
    </p:spTree>
    <p:extLst>
      <p:ext uri="{BB962C8B-B14F-4D97-AF65-F5344CB8AC3E}">
        <p14:creationId xmlns:p14="http://schemas.microsoft.com/office/powerpoint/2010/main" val="742795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counselor</a:t>
            </a:r>
          </a:p>
        </p:txBody>
      </p:sp>
      <p:sp>
        <p:nvSpPr>
          <p:cNvPr id="4" name="Slide Number Placeholder 3"/>
          <p:cNvSpPr>
            <a:spLocks noGrp="1"/>
          </p:cNvSpPr>
          <p:nvPr>
            <p:ph type="sldNum" sz="quarter" idx="5"/>
          </p:nvPr>
        </p:nvSpPr>
        <p:spPr/>
        <p:txBody>
          <a:bodyPr/>
          <a:lstStyle/>
          <a:p>
            <a:fld id="{6824D2A2-E4B4-4A61-81A7-36D4FDE8C7C5}" type="slidenum">
              <a:rPr lang="en-US" smtClean="0"/>
              <a:t>7</a:t>
            </a:fld>
            <a:endParaRPr lang="en-US"/>
          </a:p>
        </p:txBody>
      </p:sp>
    </p:spTree>
    <p:extLst>
      <p:ext uri="{BB962C8B-B14F-4D97-AF65-F5344CB8AC3E}">
        <p14:creationId xmlns:p14="http://schemas.microsoft.com/office/powerpoint/2010/main" val="3520326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counselor</a:t>
            </a:r>
          </a:p>
        </p:txBody>
      </p:sp>
      <p:sp>
        <p:nvSpPr>
          <p:cNvPr id="4" name="Slide Number Placeholder 3"/>
          <p:cNvSpPr>
            <a:spLocks noGrp="1"/>
          </p:cNvSpPr>
          <p:nvPr>
            <p:ph type="sldNum" sz="quarter" idx="5"/>
          </p:nvPr>
        </p:nvSpPr>
        <p:spPr/>
        <p:txBody>
          <a:bodyPr/>
          <a:lstStyle/>
          <a:p>
            <a:fld id="{6824D2A2-E4B4-4A61-81A7-36D4FDE8C7C5}" type="slidenum">
              <a:rPr lang="en-US" smtClean="0"/>
              <a:t>8</a:t>
            </a:fld>
            <a:endParaRPr lang="en-US"/>
          </a:p>
        </p:txBody>
      </p:sp>
    </p:spTree>
    <p:extLst>
      <p:ext uri="{BB962C8B-B14F-4D97-AF65-F5344CB8AC3E}">
        <p14:creationId xmlns:p14="http://schemas.microsoft.com/office/powerpoint/2010/main" val="2154498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parent report something after it has happened multiple times and by then they are very upset and frustrated.</a:t>
            </a:r>
          </a:p>
          <a:p>
            <a:r>
              <a:rPr lang="en-US" dirty="0"/>
              <a:t>Not a blame thing so make sure that the school, the teacher or counselor is aware of the incident – that you have reported it so that the situation can be resolved</a:t>
            </a:r>
          </a:p>
        </p:txBody>
      </p:sp>
      <p:sp>
        <p:nvSpPr>
          <p:cNvPr id="4" name="Slide Number Placeholder 3"/>
          <p:cNvSpPr>
            <a:spLocks noGrp="1"/>
          </p:cNvSpPr>
          <p:nvPr>
            <p:ph type="sldNum" sz="quarter" idx="5"/>
          </p:nvPr>
        </p:nvSpPr>
        <p:spPr/>
        <p:txBody>
          <a:bodyPr/>
          <a:lstStyle/>
          <a:p>
            <a:fld id="{6824D2A2-E4B4-4A61-81A7-36D4FDE8C7C5}" type="slidenum">
              <a:rPr lang="en-US" smtClean="0"/>
              <a:t>15</a:t>
            </a:fld>
            <a:endParaRPr lang="en-US"/>
          </a:p>
        </p:txBody>
      </p:sp>
    </p:spTree>
    <p:extLst>
      <p:ext uri="{BB962C8B-B14F-4D97-AF65-F5344CB8AC3E}">
        <p14:creationId xmlns:p14="http://schemas.microsoft.com/office/powerpoint/2010/main" val="1256655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parent report something after it has happened multiple times and by then they are very upset and frustrated.</a:t>
            </a:r>
          </a:p>
          <a:p>
            <a:r>
              <a:rPr lang="en-US" dirty="0"/>
              <a:t>Not a blame thing so make sure that the school, the teacher or counselor is aware of the incident – that you have reported it so that the situation can be resolved</a:t>
            </a:r>
          </a:p>
        </p:txBody>
      </p:sp>
      <p:sp>
        <p:nvSpPr>
          <p:cNvPr id="4" name="Slide Number Placeholder 3"/>
          <p:cNvSpPr>
            <a:spLocks noGrp="1"/>
          </p:cNvSpPr>
          <p:nvPr>
            <p:ph type="sldNum" sz="quarter" idx="5"/>
          </p:nvPr>
        </p:nvSpPr>
        <p:spPr/>
        <p:txBody>
          <a:bodyPr/>
          <a:lstStyle/>
          <a:p>
            <a:fld id="{6824D2A2-E4B4-4A61-81A7-36D4FDE8C7C5}" type="slidenum">
              <a:rPr lang="en-US" smtClean="0"/>
              <a:t>16</a:t>
            </a:fld>
            <a:endParaRPr lang="en-US"/>
          </a:p>
        </p:txBody>
      </p:sp>
    </p:spTree>
    <p:extLst>
      <p:ext uri="{BB962C8B-B14F-4D97-AF65-F5344CB8AC3E}">
        <p14:creationId xmlns:p14="http://schemas.microsoft.com/office/powerpoint/2010/main" val="2734099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b="0" i="0" dirty="0">
                <a:solidFill>
                  <a:srgbClr val="000000"/>
                </a:solidFill>
                <a:effectLst/>
                <a:latin typeface="Arial" panose="020B0604020202020204" pitchFamily="34" charset="0"/>
              </a:rPr>
              <a:t>Washington state law</a:t>
            </a:r>
          </a:p>
          <a:p>
            <a:pPr marL="0" indent="0" algn="l">
              <a:buNone/>
            </a:pPr>
            <a:r>
              <a:rPr lang="en-US" b="0" i="0" dirty="0">
                <a:solidFill>
                  <a:srgbClr val="000000"/>
                </a:solidFill>
                <a:effectLst/>
                <a:latin typeface="Arial" panose="020B0604020202020204" pitchFamily="34" charset="0"/>
              </a:rPr>
              <a:t>Harassment, intimidation, or bullying means any intentional electronic, written, verbal, or physical act when the intentional electronic, written, verbal, or physical act:</a:t>
            </a:r>
          </a:p>
          <a:p>
            <a:pPr algn="l">
              <a:spcAft>
                <a:spcPts val="300"/>
              </a:spcAft>
              <a:buFont typeface="Arial" panose="020B0604020202020204" pitchFamily="34" charset="0"/>
              <a:buChar char="•"/>
            </a:pPr>
            <a:r>
              <a:rPr lang="en-US" b="0" i="0" dirty="0">
                <a:solidFill>
                  <a:srgbClr val="000000"/>
                </a:solidFill>
                <a:effectLst/>
                <a:latin typeface="Arial" panose="020B0604020202020204" pitchFamily="34" charset="0"/>
              </a:rPr>
              <a:t>Physically harms a student or damages the student's property; </a:t>
            </a:r>
            <a:r>
              <a:rPr lang="en-US" b="0" i="1" dirty="0">
                <a:solidFill>
                  <a:srgbClr val="000000"/>
                </a:solidFill>
                <a:effectLst/>
                <a:latin typeface="Arial" panose="020B0604020202020204" pitchFamily="34" charset="0"/>
              </a:rPr>
              <a:t>or</a:t>
            </a:r>
            <a:endParaRPr lang="en-US" b="0" i="0" dirty="0">
              <a:solidFill>
                <a:srgbClr val="000000"/>
              </a:solidFill>
              <a:effectLst/>
              <a:latin typeface="Arial" panose="020B0604020202020204" pitchFamily="34" charset="0"/>
            </a:endParaRPr>
          </a:p>
          <a:p>
            <a:pPr algn="l">
              <a:spcAft>
                <a:spcPts val="300"/>
              </a:spcAft>
              <a:buFont typeface="Arial" panose="020B0604020202020204" pitchFamily="34" charset="0"/>
              <a:buChar char="•"/>
            </a:pPr>
            <a:r>
              <a:rPr lang="en-US" b="0" i="0" dirty="0">
                <a:solidFill>
                  <a:srgbClr val="000000"/>
                </a:solidFill>
                <a:effectLst/>
                <a:latin typeface="Arial" panose="020B0604020202020204" pitchFamily="34" charset="0"/>
              </a:rPr>
              <a:t>Has the effect of substantially interfering with a student's education; </a:t>
            </a:r>
            <a:r>
              <a:rPr lang="en-US" b="0" i="1" dirty="0">
                <a:solidFill>
                  <a:srgbClr val="000000"/>
                </a:solidFill>
                <a:effectLst/>
                <a:latin typeface="Arial" panose="020B0604020202020204" pitchFamily="34" charset="0"/>
              </a:rPr>
              <a:t>or</a:t>
            </a:r>
            <a:endParaRPr lang="en-US" b="0" i="0" dirty="0">
              <a:solidFill>
                <a:srgbClr val="000000"/>
              </a:solidFill>
              <a:effectLst/>
              <a:latin typeface="Arial" panose="020B0604020202020204" pitchFamily="34" charset="0"/>
            </a:endParaRPr>
          </a:p>
          <a:p>
            <a:pPr algn="l">
              <a:spcAft>
                <a:spcPts val="300"/>
              </a:spcAft>
              <a:buFont typeface="Arial" panose="020B0604020202020204" pitchFamily="34" charset="0"/>
              <a:buChar char="•"/>
            </a:pPr>
            <a:r>
              <a:rPr lang="en-US" b="0" i="0" dirty="0">
                <a:solidFill>
                  <a:srgbClr val="000000"/>
                </a:solidFill>
                <a:effectLst/>
                <a:latin typeface="Arial" panose="020B0604020202020204" pitchFamily="34" charset="0"/>
              </a:rPr>
              <a:t>Is so severe, persistent, or pervasive that it creates an intimidating or threatening educational environment; </a:t>
            </a:r>
            <a:r>
              <a:rPr lang="en-US" b="0" i="1" dirty="0">
                <a:solidFill>
                  <a:srgbClr val="000000"/>
                </a:solidFill>
                <a:effectLst/>
                <a:latin typeface="Arial" panose="020B0604020202020204" pitchFamily="34" charset="0"/>
              </a:rPr>
              <a:t>or</a:t>
            </a:r>
            <a:endParaRPr lang="en-US" b="0" i="0" dirty="0">
              <a:solidFill>
                <a:srgbClr val="000000"/>
              </a:solidFill>
              <a:effectLst/>
              <a:latin typeface="Arial" panose="020B0604020202020204" pitchFamily="34" charset="0"/>
            </a:endParaRPr>
          </a:p>
          <a:p>
            <a:pPr algn="l">
              <a:spcAft>
                <a:spcPts val="300"/>
              </a:spcAft>
              <a:buFont typeface="Arial" panose="020B0604020202020204" pitchFamily="34" charset="0"/>
              <a:buChar char="•"/>
            </a:pPr>
            <a:r>
              <a:rPr lang="en-US" b="0" i="0" dirty="0">
                <a:solidFill>
                  <a:srgbClr val="000000"/>
                </a:solidFill>
                <a:effectLst/>
                <a:latin typeface="Arial" panose="020B0604020202020204" pitchFamily="34" charset="0"/>
              </a:rPr>
              <a:t>Has the effect of substantially disrupting the orderly operation of the school.</a:t>
            </a:r>
          </a:p>
          <a:p>
            <a:pPr marL="0" indent="0" algn="l">
              <a:spcAft>
                <a:spcPts val="300"/>
              </a:spcAft>
              <a:buNone/>
            </a:pPr>
            <a:r>
              <a:rPr lang="en-US" b="0" i="0" dirty="0">
                <a:solidFill>
                  <a:srgbClr val="000000"/>
                </a:solidFill>
                <a:effectLst/>
                <a:latin typeface="Arial" panose="020B0604020202020204" pitchFamily="34" charset="0"/>
              </a:rPr>
              <a:t>Conduct that may rise to the level of harassment, intimidation, or bullying may take many forms, including, but not limited to: slurs, rumors, jokes, innuendoes, demeaning comments, drawings, cartoons, pranks, ostracism, physical attacks or threats, gestures, or acts relating to an individual or group whether electronic, written, oral, or physically transmitted messages or images. There is no requirement that the targeted student actually possess the characteristic that is the basis for the harassment, intimidation, or bullying.</a:t>
            </a:r>
          </a:p>
          <a:p>
            <a:endParaRPr lang="en-US" dirty="0"/>
          </a:p>
          <a:p>
            <a:endParaRPr lang="en-US" dirty="0"/>
          </a:p>
          <a:p>
            <a:pPr marL="457200" lvl="1" indent="0">
              <a:buNone/>
            </a:pPr>
            <a:endParaRPr lang="en-US" dirty="0"/>
          </a:p>
          <a:p>
            <a:pPr marL="457200" lvl="1" indent="0">
              <a:buNone/>
            </a:pPr>
            <a:r>
              <a:rPr lang="en-US" b="0" i="0" dirty="0">
                <a:solidFill>
                  <a:srgbClr val="000000"/>
                </a:solidFill>
                <a:effectLst/>
                <a:latin typeface="Arial" panose="020B0604020202020204" pitchFamily="34" charset="0"/>
              </a:rPr>
              <a:t>Bullying refers to unwanted aggressive behavior(s) by another student or group of students that involves an observed or perceived power imbalance and is repeated multiple times or is highly likely to be repeated. Bullying may inflict harm on the targeted youth including physical or creates an intimidating or threatening educational environment. Bullying can also occur through technology and is called electronic bullying or cyberbullying</a:t>
            </a:r>
            <a:endParaRPr lang="en-US" dirty="0"/>
          </a:p>
          <a:p>
            <a:endParaRPr lang="en-US" dirty="0"/>
          </a:p>
        </p:txBody>
      </p:sp>
      <p:sp>
        <p:nvSpPr>
          <p:cNvPr id="4" name="Slide Number Placeholder 3"/>
          <p:cNvSpPr>
            <a:spLocks noGrp="1"/>
          </p:cNvSpPr>
          <p:nvPr>
            <p:ph type="sldNum" sz="quarter" idx="5"/>
          </p:nvPr>
        </p:nvSpPr>
        <p:spPr/>
        <p:txBody>
          <a:bodyPr/>
          <a:lstStyle/>
          <a:p>
            <a:fld id="{6824D2A2-E4B4-4A61-81A7-36D4FDE8C7C5}" type="slidenum">
              <a:rPr lang="en-US" smtClean="0"/>
              <a:t>17</a:t>
            </a:fld>
            <a:endParaRPr lang="en-US"/>
          </a:p>
        </p:txBody>
      </p:sp>
    </p:spTree>
    <p:extLst>
      <p:ext uri="{BB962C8B-B14F-4D97-AF65-F5344CB8AC3E}">
        <p14:creationId xmlns:p14="http://schemas.microsoft.com/office/powerpoint/2010/main" val="248949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24D2A2-E4B4-4A61-81A7-36D4FDE8C7C5}" type="slidenum">
              <a:rPr lang="en-US" smtClean="0"/>
              <a:t>18</a:t>
            </a:fld>
            <a:endParaRPr lang="en-US"/>
          </a:p>
        </p:txBody>
      </p:sp>
    </p:spTree>
    <p:extLst>
      <p:ext uri="{BB962C8B-B14F-4D97-AF65-F5344CB8AC3E}">
        <p14:creationId xmlns:p14="http://schemas.microsoft.com/office/powerpoint/2010/main" val="3714230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24D2A2-E4B4-4A61-81A7-36D4FDE8C7C5}" type="slidenum">
              <a:rPr lang="en-US" smtClean="0"/>
              <a:t>19</a:t>
            </a:fld>
            <a:endParaRPr lang="en-US"/>
          </a:p>
        </p:txBody>
      </p:sp>
    </p:spTree>
    <p:extLst>
      <p:ext uri="{BB962C8B-B14F-4D97-AF65-F5344CB8AC3E}">
        <p14:creationId xmlns:p14="http://schemas.microsoft.com/office/powerpoint/2010/main" val="525614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incident was reported to para or bus driver.  Sometimes students may say something but it is not taken further or may appear like nothing happened.</a:t>
            </a:r>
          </a:p>
          <a:p>
            <a:r>
              <a:rPr lang="en-US" dirty="0"/>
              <a:t>Sometimes it may take a while to see follow up from the school between reporting and action.</a:t>
            </a:r>
          </a:p>
          <a:p>
            <a:r>
              <a:rPr lang="en-US" dirty="0"/>
              <a:t>Parents can be proactive and also report to the school and ask for follow up information.   </a:t>
            </a:r>
          </a:p>
        </p:txBody>
      </p:sp>
      <p:sp>
        <p:nvSpPr>
          <p:cNvPr id="4" name="Slide Number Placeholder 3"/>
          <p:cNvSpPr>
            <a:spLocks noGrp="1"/>
          </p:cNvSpPr>
          <p:nvPr>
            <p:ph type="sldNum" sz="quarter" idx="5"/>
          </p:nvPr>
        </p:nvSpPr>
        <p:spPr/>
        <p:txBody>
          <a:bodyPr/>
          <a:lstStyle/>
          <a:p>
            <a:fld id="{6824D2A2-E4B4-4A61-81A7-36D4FDE8C7C5}" type="slidenum">
              <a:rPr lang="en-US" smtClean="0"/>
              <a:t>21</a:t>
            </a:fld>
            <a:endParaRPr lang="en-US"/>
          </a:p>
        </p:txBody>
      </p:sp>
    </p:spTree>
    <p:extLst>
      <p:ext uri="{BB962C8B-B14F-4D97-AF65-F5344CB8AC3E}">
        <p14:creationId xmlns:p14="http://schemas.microsoft.com/office/powerpoint/2010/main" val="1851897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on Bullying – Stacey Z. </a:t>
            </a:r>
          </a:p>
        </p:txBody>
      </p:sp>
      <p:sp>
        <p:nvSpPr>
          <p:cNvPr id="4" name="Slide Number Placeholder 3"/>
          <p:cNvSpPr>
            <a:spLocks noGrp="1"/>
          </p:cNvSpPr>
          <p:nvPr>
            <p:ph type="sldNum" sz="quarter" idx="5"/>
          </p:nvPr>
        </p:nvSpPr>
        <p:spPr/>
        <p:txBody>
          <a:bodyPr/>
          <a:lstStyle/>
          <a:p>
            <a:fld id="{6824D2A2-E4B4-4A61-81A7-36D4FDE8C7C5}" type="slidenum">
              <a:rPr lang="en-US" smtClean="0"/>
              <a:t>22</a:t>
            </a:fld>
            <a:endParaRPr lang="en-US"/>
          </a:p>
        </p:txBody>
      </p:sp>
    </p:spTree>
    <p:extLst>
      <p:ext uri="{BB962C8B-B14F-4D97-AF65-F5344CB8AC3E}">
        <p14:creationId xmlns:p14="http://schemas.microsoft.com/office/powerpoint/2010/main" val="3928337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3939678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62217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3984345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40F285-3427-4B20-AE02-1D3BA20CDDC3}" type="datetimeFigureOut">
              <a:rPr lang="en-US" smtClean="0"/>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552845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40F285-3427-4B20-AE02-1D3BA20CDDC3}" type="datetimeFigureOut">
              <a:rPr lang="en-US" smtClean="0"/>
              <a:t>4/21/2022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721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40F285-3427-4B20-AE02-1D3BA20CDDC3}" type="datetimeFigureOut">
              <a:rPr lang="en-US" smtClean="0"/>
              <a:t>4/21/2022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959399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40F285-3427-4B20-AE02-1D3BA20CDDC3}" type="datetimeFigureOut">
              <a:rPr lang="en-US" smtClean="0"/>
              <a:t>4/21/2022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309781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40F285-3427-4B20-AE02-1D3BA20CDDC3}" type="datetimeFigureOut">
              <a:rPr lang="en-US" smtClean="0"/>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2500457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40F285-3427-4B20-AE02-1D3BA20CDDC3}" type="datetimeFigureOut">
              <a:rPr lang="en-US" smtClean="0"/>
              <a:t>4/21/2022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10738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3044812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5553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1117986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62385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3434052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2230685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40F285-3427-4B20-AE02-1D3BA20CDDC3}" type="datetimeFigureOut">
              <a:rPr lang="en-US" smtClean="0"/>
              <a:t>4/21/2022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56976-B3CD-4F8B-8081-DC4DDC8E912A}" type="slidenum">
              <a:rPr lang="en-US" smtClean="0"/>
              <a:t>‹#›</a:t>
            </a:fld>
            <a:endParaRPr lang="en-US"/>
          </a:p>
        </p:txBody>
      </p:sp>
    </p:spTree>
    <p:extLst>
      <p:ext uri="{BB962C8B-B14F-4D97-AF65-F5344CB8AC3E}">
        <p14:creationId xmlns:p14="http://schemas.microsoft.com/office/powerpoint/2010/main" val="619644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C40F285-3427-4B20-AE02-1D3BA20CDDC3}" type="datetimeFigureOut">
              <a:rPr lang="en-US" smtClean="0"/>
              <a:t>4/21/2022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0056976-B3CD-4F8B-8081-DC4DDC8E912A}" type="slidenum">
              <a:rPr lang="en-US" smtClean="0"/>
              <a:t>‹#›</a:t>
            </a:fld>
            <a:endParaRPr lang="en-US"/>
          </a:p>
        </p:txBody>
      </p:sp>
    </p:spTree>
    <p:extLst>
      <p:ext uri="{BB962C8B-B14F-4D97-AF65-F5344CB8AC3E}">
        <p14:creationId xmlns:p14="http://schemas.microsoft.com/office/powerpoint/2010/main" val="1780408391"/>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view.officeapps.live.com/op/view.aspx?src=https%3A%2F%2Fresources.finalsite.net%2Ffiles%2Fv1645810282%2Fissaquah%2Fdpufvxuwywqjeve9tsj6%2FEquitableCodeofStudentConduct-Secondary1.docx&amp;wdOrigin=BROWSELIN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ougarmountain.isd411.org/our-school/student-handbook" TargetMode="External"/><Relationship Id="rId4" Type="http://schemas.openxmlformats.org/officeDocument/2006/relationships/hyperlink" Target="https://www.isd411.org/about-us/equity/el16"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isd411.org/programs-services/counseling-and-mental-health/section-50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sd411.org/programs-services/mtss/pbs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youtu.be/hR3NSO-AZhc" TargetMode="External"/><Relationship Id="rId4" Type="http://schemas.openxmlformats.org/officeDocument/2006/relationships/hyperlink" Target="https://www.isd411.org/programs-services/mtss/pbses/social-emotional-learnin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isd411.org/about-us/regulations/3000-series/3207/3207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youtu.be/pSCLyT2rhfM" TargetMode="External"/><Relationship Id="rId5" Type="http://schemas.openxmlformats.org/officeDocument/2006/relationships/hyperlink" Target="https://www.isd411.org/about-us/regulations/3000-series/3207/3207f" TargetMode="External"/><Relationship Id="rId4" Type="http://schemas.openxmlformats.org/officeDocument/2006/relationships/hyperlink" Target="https://www.isd411.org/about-us/safety-and-security/hib"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issaquah.wednet.edu/district/regulations/3207P#Step-1filing-an-incident-reporting-for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isd411.org/about-us/equity/talking-to-kids-about-rac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isd411.org/about-us/regulations/3000-series/3207/3207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issaquahschooldistrict-wa.safeschoolsalert.com/" TargetMode="Externa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www.isd411.org/about-us/equity/talking-to-kids-about-race" TargetMode="External"/><Relationship Id="rId3" Type="http://schemas.openxmlformats.org/officeDocument/2006/relationships/hyperlink" Target="https://www.isd411.org/about-us/safety-and-security/hib" TargetMode="External"/><Relationship Id="rId7" Type="http://schemas.openxmlformats.org/officeDocument/2006/relationships/hyperlink" Target="https://youtu.be/hR3NSO-AZhc" TargetMode="External"/><Relationship Id="rId2" Type="http://schemas.openxmlformats.org/officeDocument/2006/relationships/hyperlink" Target="https://www.isd411.org/about-us/equity/el16" TargetMode="External"/><Relationship Id="rId1" Type="http://schemas.openxmlformats.org/officeDocument/2006/relationships/slideLayout" Target="../slideLayouts/slideLayout2.xml"/><Relationship Id="rId6" Type="http://schemas.openxmlformats.org/officeDocument/2006/relationships/hyperlink" Target="https://youtu.be/pSCLyT2rhfM" TargetMode="External"/><Relationship Id="rId5" Type="http://schemas.openxmlformats.org/officeDocument/2006/relationships/hyperlink" Target="https://www.isd411.org/about-us/regulations/3000-series/3207/3207f" TargetMode="External"/><Relationship Id="rId4" Type="http://schemas.openxmlformats.org/officeDocument/2006/relationships/hyperlink" Target="https://view.officeapps.live.com/op/view.aspx?src=https%3A%2F%2Fresources.finalsite.net%2Ffiles%2Fv1645810282%2Fissaquah%2Fdpufvxuwywqjeve9tsj6%2FEquitableCodeofStudentConduct-Secondary1.docx&amp;wdOrigin=BROWSELINK" TargetMode="External"/><Relationship Id="rId9" Type="http://schemas.openxmlformats.org/officeDocument/2006/relationships/hyperlink" Target="https://www.learningforjustice.org/magazine/spring-2020/lets-talk-about-it"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frostj@issaquah.wednet.edu" TargetMode="External"/><Relationship Id="rId2" Type="http://schemas.openxmlformats.org/officeDocument/2006/relationships/hyperlink" Target="https://www.isd411.org/programs-services/equity/family-liaiso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4476" y="153280"/>
            <a:ext cx="9369521" cy="4479852"/>
          </a:xfrm>
        </p:spPr>
        <p:txBody>
          <a:bodyPr anchor="ctr">
            <a:normAutofit/>
          </a:bodyPr>
          <a:lstStyle/>
          <a:p>
            <a:r>
              <a:rPr lang="en-US" dirty="0"/>
              <a:t>Reporting Incidents Related to Culture and Identity</a:t>
            </a:r>
            <a:br>
              <a:rPr lang="en-US" dirty="0"/>
            </a:br>
            <a:r>
              <a:rPr lang="en-US" dirty="0"/>
              <a:t>For Middle and High School Families</a:t>
            </a:r>
          </a:p>
        </p:txBody>
      </p:sp>
      <p:sp>
        <p:nvSpPr>
          <p:cNvPr id="3" name="Subtitle 2"/>
          <p:cNvSpPr>
            <a:spLocks noGrp="1"/>
          </p:cNvSpPr>
          <p:nvPr>
            <p:ph type="subTitle" idx="1"/>
          </p:nvPr>
        </p:nvSpPr>
        <p:spPr>
          <a:xfrm>
            <a:off x="3336143" y="3388053"/>
            <a:ext cx="5444255" cy="4479852"/>
          </a:xfrm>
        </p:spPr>
        <p:txBody>
          <a:bodyPr anchor="ctr">
            <a:normAutofit/>
          </a:bodyPr>
          <a:lstStyle/>
          <a:p>
            <a:pPr algn="l"/>
            <a:r>
              <a:rPr lang="en-US" dirty="0"/>
              <a:t>Issaquah School District</a:t>
            </a:r>
          </a:p>
          <a:p>
            <a:pPr algn="l"/>
            <a:r>
              <a:rPr lang="en-US" dirty="0"/>
              <a:t>Equity and Family Partnership Department and School Counselors</a:t>
            </a:r>
          </a:p>
          <a:p>
            <a:pPr algn="l"/>
            <a:r>
              <a:rPr lang="en-US" dirty="0"/>
              <a:t>April 2021</a:t>
            </a:r>
          </a:p>
          <a:p>
            <a:pPr algn="l"/>
            <a:r>
              <a:rPr lang="en-US" sz="1600" dirty="0">
                <a:solidFill>
                  <a:srgbClr val="00B050"/>
                </a:solidFill>
              </a:rPr>
              <a:t>Updated April 2022</a:t>
            </a:r>
          </a:p>
        </p:txBody>
      </p:sp>
    </p:spTree>
    <p:extLst>
      <p:ext uri="{BB962C8B-B14F-4D97-AF65-F5344CB8AC3E}">
        <p14:creationId xmlns:p14="http://schemas.microsoft.com/office/powerpoint/2010/main" val="279714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type="wd">
                                    <p:tmPct val="15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grpId="0" nodeType="withEffect">
                                  <p:stCondLst>
                                    <p:cond delay="500"/>
                                  </p:stCondLst>
                                  <p:iterate type="wd">
                                    <p:tmPct val="15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type="wd">
                                    <p:tmPct val="15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1000"/>
                                  </p:stCondLst>
                                  <p:iterate type="wd">
                                    <p:tmPct val="15000"/>
                                  </p:iterate>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2481" y="1382486"/>
            <a:ext cx="3547581" cy="4093028"/>
          </a:xfrm>
        </p:spPr>
        <p:txBody>
          <a:bodyPr anchor="ctr">
            <a:normAutofit/>
          </a:bodyPr>
          <a:lstStyle/>
          <a:p>
            <a:r>
              <a:rPr lang="en-US" sz="4400"/>
              <a:t>Welcome</a:t>
            </a:r>
          </a:p>
        </p:txBody>
      </p:sp>
      <p:graphicFrame>
        <p:nvGraphicFramePr>
          <p:cNvPr id="5" name="Content Placeholder 2">
            <a:extLst>
              <a:ext uri="{FF2B5EF4-FFF2-40B4-BE49-F238E27FC236}">
                <a16:creationId xmlns:a16="http://schemas.microsoft.com/office/drawing/2014/main" id="{17B079C1-F31B-4B8B-ABE9-9AF010F873B2}"/>
              </a:ext>
            </a:extLst>
          </p:cNvPr>
          <p:cNvGraphicFramePr>
            <a:graphicFrameLocks noGrp="1"/>
          </p:cNvGraphicFramePr>
          <p:nvPr>
            <p:ph idx="1"/>
            <p:extLst>
              <p:ext uri="{D42A27DB-BD31-4B8C-83A1-F6EECF244321}">
                <p14:modId xmlns:p14="http://schemas.microsoft.com/office/powerpoint/2010/main" val="134125533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7098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950" y="1179151"/>
            <a:ext cx="3300646" cy="4463889"/>
          </a:xfrm>
        </p:spPr>
        <p:txBody>
          <a:bodyPr anchor="ctr">
            <a:normAutofit/>
          </a:bodyPr>
          <a:lstStyle/>
          <a:p>
            <a:r>
              <a:rPr lang="en-US" dirty="0"/>
              <a:t>Introduction of Presenters</a:t>
            </a:r>
          </a:p>
        </p:txBody>
      </p:sp>
      <p:sp>
        <p:nvSpPr>
          <p:cNvPr id="3" name="Content Placeholder 2"/>
          <p:cNvSpPr>
            <a:spLocks noGrp="1"/>
          </p:cNvSpPr>
          <p:nvPr>
            <p:ph idx="1"/>
          </p:nvPr>
        </p:nvSpPr>
        <p:spPr>
          <a:xfrm>
            <a:off x="4380893" y="916234"/>
            <a:ext cx="5530789" cy="4960786"/>
          </a:xfrm>
        </p:spPr>
        <p:txBody>
          <a:bodyPr anchor="ctr">
            <a:normAutofit/>
          </a:bodyPr>
          <a:lstStyle/>
          <a:p>
            <a:r>
              <a:rPr lang="en-US" dirty="0"/>
              <a:t>Lorna Gilmour – Family Partnership Specialist</a:t>
            </a:r>
          </a:p>
          <a:p>
            <a:r>
              <a:rPr lang="en-US" dirty="0"/>
              <a:t>Julia Bamba – Principal of Gibson Ek</a:t>
            </a:r>
          </a:p>
          <a:p>
            <a:r>
              <a:rPr lang="en-US" dirty="0"/>
              <a:t>Miranda Williams – School Counselor at PCMS</a:t>
            </a:r>
          </a:p>
          <a:p>
            <a:endParaRPr lang="en-US" dirty="0"/>
          </a:p>
          <a:p>
            <a:pPr marL="0" indent="0">
              <a:lnSpc>
                <a:spcPct val="90000"/>
              </a:lnSpc>
              <a:buNone/>
            </a:pPr>
            <a:r>
              <a:rPr lang="en-US" b="1" dirty="0">
                <a:solidFill>
                  <a:srgbClr val="000000"/>
                </a:solidFill>
                <a:ea typeface="+mn-lt"/>
                <a:cs typeface="+mn-lt"/>
              </a:rPr>
              <a:t>Videos by:</a:t>
            </a:r>
            <a:endParaRPr lang="en-US" dirty="0">
              <a:ea typeface="+mn-lt"/>
              <a:cs typeface="+mn-lt"/>
            </a:endParaRPr>
          </a:p>
          <a:p>
            <a:pPr>
              <a:lnSpc>
                <a:spcPct val="90000"/>
              </a:lnSpc>
              <a:buFont typeface="Wingdings 3"/>
              <a:buChar char=""/>
            </a:pPr>
            <a:r>
              <a:rPr lang="en-US" dirty="0">
                <a:solidFill>
                  <a:srgbClr val="000000"/>
                </a:solidFill>
                <a:ea typeface="+mn-lt"/>
                <a:cs typeface="+mn-lt"/>
              </a:rPr>
              <a:t>Stacy Clawson – Secondary School Counselor Specialist</a:t>
            </a:r>
            <a:endParaRPr lang="en-US" dirty="0">
              <a:ea typeface="+mn-lt"/>
              <a:cs typeface="+mn-lt"/>
            </a:endParaRPr>
          </a:p>
          <a:p>
            <a:pPr>
              <a:lnSpc>
                <a:spcPct val="90000"/>
              </a:lnSpc>
              <a:buFont typeface="Wingdings 3"/>
              <a:buChar char=""/>
            </a:pPr>
            <a:r>
              <a:rPr lang="en-US" dirty="0">
                <a:solidFill>
                  <a:srgbClr val="000000"/>
                </a:solidFill>
                <a:ea typeface="+mn-lt"/>
                <a:cs typeface="+mn-lt"/>
              </a:rPr>
              <a:t>Stacey Zachau – HIB Compliance Coordinator, Assistant Director of Student Interventions</a:t>
            </a:r>
            <a:endParaRPr lang="en-US" dirty="0"/>
          </a:p>
        </p:txBody>
      </p:sp>
    </p:spTree>
    <p:extLst>
      <p:ext uri="{BB962C8B-B14F-4D97-AF65-F5344CB8AC3E}">
        <p14:creationId xmlns:p14="http://schemas.microsoft.com/office/powerpoint/2010/main" val="2329942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86933" y="609600"/>
            <a:ext cx="10197494" cy="1099457"/>
          </a:xfrm>
        </p:spPr>
        <p:txBody>
          <a:bodyPr>
            <a:normAutofit/>
          </a:bodyPr>
          <a:lstStyle/>
          <a:p>
            <a:pPr>
              <a:lnSpc>
                <a:spcPct val="90000"/>
              </a:lnSpc>
            </a:pPr>
            <a:r>
              <a:rPr lang="en-US" dirty="0"/>
              <a:t>Objective: Parent workshop on how to respond to incidents related to culture and identity</a:t>
            </a:r>
            <a:endParaRPr lang="en-US"/>
          </a:p>
        </p:txBody>
      </p:sp>
      <p:graphicFrame>
        <p:nvGraphicFramePr>
          <p:cNvPr id="5" name="Content Placeholder 2">
            <a:extLst>
              <a:ext uri="{FF2B5EF4-FFF2-40B4-BE49-F238E27FC236}">
                <a16:creationId xmlns:a16="http://schemas.microsoft.com/office/drawing/2014/main" id="{F88B8855-E6EE-4561-B35D-1C5C18CBF8FC}"/>
              </a:ext>
            </a:extLst>
          </p:cNvPr>
          <p:cNvGraphicFramePr>
            <a:graphicFrameLocks noGrp="1"/>
          </p:cNvGraphicFramePr>
          <p:nvPr>
            <p:ph idx="1"/>
            <p:extLst>
              <p:ext uri="{D42A27DB-BD31-4B8C-83A1-F6EECF244321}">
                <p14:modId xmlns:p14="http://schemas.microsoft.com/office/powerpoint/2010/main" val="1050361113"/>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9984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6E6DEC-EC0E-4048-82B1-CAB03827B4BB}"/>
              </a:ext>
            </a:extLst>
          </p:cNvPr>
          <p:cNvSpPr>
            <a:spLocks noGrp="1"/>
          </p:cNvSpPr>
          <p:nvPr>
            <p:ph type="title"/>
          </p:nvPr>
        </p:nvSpPr>
        <p:spPr>
          <a:xfrm>
            <a:off x="1333502" y="609600"/>
            <a:ext cx="8596668" cy="1320800"/>
          </a:xfrm>
        </p:spPr>
        <p:txBody>
          <a:bodyPr>
            <a:normAutofit/>
          </a:bodyPr>
          <a:lstStyle/>
          <a:p>
            <a:r>
              <a:rPr lang="en-US" dirty="0"/>
              <a:t>ISD Safe and Positive Environment</a:t>
            </a:r>
          </a:p>
        </p:txBody>
      </p:sp>
      <p:sp>
        <p:nvSpPr>
          <p:cNvPr id="6"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7C5F262E-A7E2-4E67-9BB4-9FCF1ABC5D30}"/>
              </a:ext>
            </a:extLst>
          </p:cNvPr>
          <p:cNvSpPr>
            <a:spLocks noGrp="1"/>
          </p:cNvSpPr>
          <p:nvPr>
            <p:ph idx="1"/>
          </p:nvPr>
        </p:nvSpPr>
        <p:spPr>
          <a:xfrm>
            <a:off x="1333502" y="2160589"/>
            <a:ext cx="8596668" cy="3880773"/>
          </a:xfrm>
        </p:spPr>
        <p:txBody>
          <a:bodyPr>
            <a:normAutofit/>
          </a:bodyPr>
          <a:lstStyle/>
          <a:p>
            <a:pPr marL="0" indent="0">
              <a:lnSpc>
                <a:spcPct val="90000"/>
              </a:lnSpc>
              <a:buNone/>
            </a:pPr>
            <a:r>
              <a:rPr lang="en-US" dirty="0"/>
              <a:t>The Issaquah School District believes that a safe, civil environment is essential to high student and staff achievement, to the free exchange of ideas central to a quality educational process, and to the development of youth as thoughtful participants in our democracy. Conversely, uncivil conduct, like other forms of disruptive behavior, interferes with a student’s ability to learn and a school’s ability to educate its students. </a:t>
            </a:r>
            <a:endParaRPr lang="en-US"/>
          </a:p>
          <a:p>
            <a:pPr marL="0" indent="0">
              <a:lnSpc>
                <a:spcPct val="90000"/>
              </a:lnSpc>
              <a:buNone/>
            </a:pPr>
            <a:r>
              <a:rPr lang="en-US" dirty="0"/>
              <a:t>The Issaquah School District strives to maintain a learning environment where all students, staff and members of our community can be free from intimidation and harassment. One way we foster such an environment is by informing students and employees--as well as parents--of their personal rights. We explain proper behavior in schools and what kinds of behavior are inappropriate. The District’s Regulations on harassment--sexual and otherwise--support our high expectations for proper behavior. Please take a moment to review the summary of Regulation 3205 and 3207, which protect students. </a:t>
            </a:r>
            <a:endParaRPr lang="en-US"/>
          </a:p>
          <a:p>
            <a:pPr marL="0" indent="0">
              <a:lnSpc>
                <a:spcPct val="90000"/>
              </a:lnSpc>
              <a:buNone/>
            </a:pPr>
            <a:endParaRPr lang="en-US"/>
          </a:p>
          <a:p>
            <a:pPr lvl="1">
              <a:lnSpc>
                <a:spcPct val="90000"/>
              </a:lnSpc>
            </a:pPr>
            <a:endParaRPr lang="en-US"/>
          </a:p>
          <a:p>
            <a:pPr marL="457200" lvl="1" indent="0">
              <a:lnSpc>
                <a:spcPct val="90000"/>
              </a:lnSpc>
              <a:buNone/>
            </a:pPr>
            <a:endParaRPr lang="en-US"/>
          </a:p>
        </p:txBody>
      </p:sp>
      <p:sp>
        <p:nvSpPr>
          <p:cNvPr id="7"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25315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6E6DEC-EC0E-4048-82B1-CAB03827B4BB}"/>
              </a:ext>
            </a:extLst>
          </p:cNvPr>
          <p:cNvSpPr>
            <a:spLocks noGrp="1"/>
          </p:cNvSpPr>
          <p:nvPr>
            <p:ph type="title"/>
          </p:nvPr>
        </p:nvSpPr>
        <p:spPr>
          <a:xfrm>
            <a:off x="1333502" y="609600"/>
            <a:ext cx="8596668" cy="1320800"/>
          </a:xfrm>
        </p:spPr>
        <p:txBody>
          <a:bodyPr>
            <a:normAutofit/>
          </a:bodyPr>
          <a:lstStyle/>
          <a:p>
            <a:r>
              <a:rPr lang="en-US" dirty="0"/>
              <a:t>How do schools support students?</a:t>
            </a:r>
          </a:p>
        </p:txBody>
      </p:sp>
      <p:sp>
        <p:nvSpPr>
          <p:cNvPr id="34" name="Isosceles Triangle 33">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38" name="Straight Connector 37">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27" name="Content Placeholder 2">
            <a:extLst>
              <a:ext uri="{FF2B5EF4-FFF2-40B4-BE49-F238E27FC236}">
                <a16:creationId xmlns:a16="http://schemas.microsoft.com/office/drawing/2014/main" id="{7C5F262E-A7E2-4E67-9BB4-9FCF1ABC5D30}"/>
              </a:ext>
            </a:extLst>
          </p:cNvPr>
          <p:cNvSpPr>
            <a:spLocks noGrp="1"/>
          </p:cNvSpPr>
          <p:nvPr>
            <p:ph idx="1"/>
          </p:nvPr>
        </p:nvSpPr>
        <p:spPr>
          <a:xfrm>
            <a:off x="1333502" y="1207698"/>
            <a:ext cx="8470898" cy="5943600"/>
          </a:xfrm>
        </p:spPr>
        <p:txBody>
          <a:bodyPr vert="horz" lIns="91440" tIns="45720" rIns="91440" bIns="45720" rtlCol="0" anchor="t">
            <a:normAutofit/>
          </a:bodyPr>
          <a:lstStyle/>
          <a:p>
            <a:pPr>
              <a:lnSpc>
                <a:spcPct val="90000"/>
              </a:lnSpc>
            </a:pPr>
            <a:r>
              <a:rPr lang="en-US" sz="1600" dirty="0"/>
              <a:t>District – </a:t>
            </a:r>
            <a:r>
              <a:rPr lang="en-US" sz="1600" dirty="0">
                <a:hlinkClick r:id="rId3"/>
              </a:rPr>
              <a:t>Equitable Conduct Policy</a:t>
            </a:r>
            <a:r>
              <a:rPr lang="en-US" sz="1600" dirty="0"/>
              <a:t> and </a:t>
            </a:r>
            <a:r>
              <a:rPr lang="en-US" sz="1600" dirty="0">
                <a:hlinkClick r:id="rId4"/>
              </a:rPr>
              <a:t>EL 16</a:t>
            </a:r>
          </a:p>
          <a:p>
            <a:pPr>
              <a:lnSpc>
                <a:spcPct val="90000"/>
              </a:lnSpc>
            </a:pPr>
            <a:r>
              <a:rPr lang="en-US" sz="1600" dirty="0"/>
              <a:t>School administration - Review the school policy at the start of the year (varies by schools – announcements, advisory or homeroom classes, other classes), at curriculum night with parents</a:t>
            </a:r>
          </a:p>
          <a:p>
            <a:pPr>
              <a:lnSpc>
                <a:spcPct val="90000"/>
              </a:lnSpc>
            </a:pPr>
            <a:r>
              <a:rPr lang="en-US" sz="1600" dirty="0"/>
              <a:t>Teachers - Review procedures with students, teachers</a:t>
            </a:r>
            <a:r>
              <a:rPr lang="en-US" sz="1600" dirty="0">
                <a:ea typeface="+mn-lt"/>
                <a:cs typeface="+mn-lt"/>
              </a:rPr>
              <a:t> will often also remind students about school rules and procedures throughout the year (usually after each break).</a:t>
            </a:r>
          </a:p>
          <a:p>
            <a:pPr>
              <a:lnSpc>
                <a:spcPct val="90000"/>
              </a:lnSpc>
            </a:pPr>
            <a:r>
              <a:rPr lang="en-US" sz="1600" dirty="0"/>
              <a:t>Parents - Review the school policy at the start of the year (September)</a:t>
            </a:r>
          </a:p>
          <a:p>
            <a:pPr lvl="1">
              <a:lnSpc>
                <a:spcPct val="90000"/>
              </a:lnSpc>
            </a:pPr>
            <a:r>
              <a:rPr lang="en-US" dirty="0"/>
              <a:t>Listed in the </a:t>
            </a:r>
            <a:r>
              <a:rPr lang="en-US" dirty="0">
                <a:hlinkClick r:id="rId5"/>
              </a:rPr>
              <a:t>Student Handbook</a:t>
            </a:r>
            <a:r>
              <a:rPr lang="en-US" dirty="0"/>
              <a:t> on school website and part of the Enrollment Verification Process in August (Under the "Our School tab – Student Handbook)</a:t>
            </a:r>
          </a:p>
          <a:p>
            <a:pPr lvl="1">
              <a:lnSpc>
                <a:spcPct val="90000"/>
              </a:lnSpc>
            </a:pPr>
            <a:r>
              <a:rPr lang="en-US" dirty="0"/>
              <a:t>Listed in the School Planner and </a:t>
            </a:r>
            <a:r>
              <a:rPr lang="en-US" dirty="0">
                <a:hlinkClick r:id="rId5"/>
              </a:rPr>
              <a:t>Student Handbook </a:t>
            </a:r>
            <a:r>
              <a:rPr lang="en-US" dirty="0"/>
              <a:t> (Middle and High School)</a:t>
            </a:r>
          </a:p>
          <a:p>
            <a:pPr lvl="1">
              <a:lnSpc>
                <a:spcPct val="90000"/>
              </a:lnSpc>
            </a:pPr>
            <a:r>
              <a:rPr lang="en-US" dirty="0">
                <a:ea typeface="+mn-lt"/>
                <a:cs typeface="+mn-lt"/>
              </a:rPr>
              <a:t>If students enroll later in the year, parents should read the handbook and/or meet with a liaison about general school policies and procedures.</a:t>
            </a:r>
            <a:endParaRPr lang="en-US" dirty="0"/>
          </a:p>
          <a:p>
            <a:pPr>
              <a:lnSpc>
                <a:spcPct val="90000"/>
              </a:lnSpc>
            </a:pPr>
            <a:r>
              <a:rPr lang="en-US" sz="1600" dirty="0"/>
              <a:t>Advisory/Homeroom class Middle School- Social Emotional Learning Curriculum called Second Step Bullying Prevention Unit – Taught in ISD Middle (and Elementary) Schools from 6</a:t>
            </a:r>
            <a:r>
              <a:rPr lang="en-US" sz="1600" baseline="30000" dirty="0"/>
              <a:t>th</a:t>
            </a:r>
            <a:r>
              <a:rPr lang="en-US" sz="1600" dirty="0"/>
              <a:t> to 8</a:t>
            </a:r>
            <a:r>
              <a:rPr lang="en-US" sz="1600" baseline="30000" dirty="0"/>
              <a:t>th</a:t>
            </a:r>
            <a:r>
              <a:rPr lang="en-US" sz="1600" dirty="0"/>
              <a:t> grade</a:t>
            </a:r>
          </a:p>
          <a:p>
            <a:pPr>
              <a:lnSpc>
                <a:spcPct val="90000"/>
              </a:lnSpc>
            </a:pPr>
            <a:endParaRPr lang="en-US" sz="1600" dirty="0"/>
          </a:p>
          <a:p>
            <a:pPr marL="0" indent="0">
              <a:lnSpc>
                <a:spcPct val="90000"/>
              </a:lnSpc>
              <a:buNone/>
            </a:pPr>
            <a:endParaRPr lang="en-US" sz="1600" dirty="0"/>
          </a:p>
          <a:p>
            <a:pPr marL="0" indent="0">
              <a:lnSpc>
                <a:spcPct val="90000"/>
              </a:lnSpc>
              <a:buNone/>
            </a:pPr>
            <a:endParaRPr lang="en-US" sz="1600" dirty="0"/>
          </a:p>
          <a:p>
            <a:pPr marL="0" indent="0">
              <a:lnSpc>
                <a:spcPct val="90000"/>
              </a:lnSpc>
              <a:buNone/>
            </a:pPr>
            <a:endParaRPr lang="en-US" sz="1100" dirty="0"/>
          </a:p>
          <a:p>
            <a:pPr lvl="1">
              <a:lnSpc>
                <a:spcPct val="90000"/>
              </a:lnSpc>
            </a:pPr>
            <a:endParaRPr lang="en-US" sz="1100" dirty="0"/>
          </a:p>
          <a:p>
            <a:pPr marL="457200" lvl="1" indent="0">
              <a:lnSpc>
                <a:spcPct val="90000"/>
              </a:lnSpc>
              <a:buNone/>
            </a:pPr>
            <a:endParaRPr lang="en-US" sz="1100" dirty="0"/>
          </a:p>
        </p:txBody>
      </p:sp>
      <p:sp>
        <p:nvSpPr>
          <p:cNvPr id="42"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55937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0287D-5C01-48A3-921B-151A5F2543FE}"/>
              </a:ext>
            </a:extLst>
          </p:cNvPr>
          <p:cNvSpPr>
            <a:spLocks noGrp="1"/>
          </p:cNvSpPr>
          <p:nvPr>
            <p:ph type="title"/>
          </p:nvPr>
        </p:nvSpPr>
        <p:spPr>
          <a:xfrm>
            <a:off x="1043950" y="1179151"/>
            <a:ext cx="3300646" cy="4463889"/>
          </a:xfrm>
        </p:spPr>
        <p:txBody>
          <a:bodyPr anchor="ctr">
            <a:normAutofit/>
          </a:bodyPr>
          <a:lstStyle/>
          <a:p>
            <a:r>
              <a:rPr lang="en-US" dirty="0"/>
              <a:t>What do School Counselors do?</a:t>
            </a:r>
          </a:p>
        </p:txBody>
      </p:sp>
      <p:sp>
        <p:nvSpPr>
          <p:cNvPr id="3" name="Content Placeholder 2">
            <a:extLst>
              <a:ext uri="{FF2B5EF4-FFF2-40B4-BE49-F238E27FC236}">
                <a16:creationId xmlns:a16="http://schemas.microsoft.com/office/drawing/2014/main" id="{54903D97-8540-4FB7-B4AE-EAB3A571D23C}"/>
              </a:ext>
            </a:extLst>
          </p:cNvPr>
          <p:cNvSpPr>
            <a:spLocks noGrp="1"/>
          </p:cNvSpPr>
          <p:nvPr>
            <p:ph idx="1"/>
          </p:nvPr>
        </p:nvSpPr>
        <p:spPr>
          <a:xfrm>
            <a:off x="4419475" y="1273120"/>
            <a:ext cx="6341016" cy="4603900"/>
          </a:xfrm>
        </p:spPr>
        <p:txBody>
          <a:bodyPr anchor="ctr">
            <a:normAutofit lnSpcReduction="10000"/>
          </a:bodyPr>
          <a:lstStyle/>
          <a:p>
            <a:pPr fontAlgn="base">
              <a:lnSpc>
                <a:spcPct val="90000"/>
              </a:lnSpc>
            </a:pPr>
            <a:r>
              <a:rPr lang="en-US" dirty="0">
                <a:solidFill>
                  <a:srgbClr val="000000"/>
                </a:solidFill>
                <a:ea typeface="+mn-lt"/>
                <a:cs typeface="+mn-lt"/>
              </a:rPr>
              <a:t>Conduct school wide trainings for staff, provide classroom lessons for students, and learning opportunities for parents. </a:t>
            </a:r>
            <a:endParaRPr lang="en-US">
              <a:ea typeface="+mn-lt"/>
              <a:cs typeface="+mn-lt"/>
            </a:endParaRPr>
          </a:p>
          <a:p>
            <a:pPr>
              <a:lnSpc>
                <a:spcPct val="90000"/>
              </a:lnSpc>
            </a:pPr>
            <a:r>
              <a:rPr lang="en-US" dirty="0">
                <a:solidFill>
                  <a:srgbClr val="000000"/>
                </a:solidFill>
                <a:ea typeface="+mn-lt"/>
                <a:cs typeface="+mn-lt"/>
              </a:rPr>
              <a:t>Identify students who need help: </a:t>
            </a:r>
            <a:endParaRPr lang="en-US">
              <a:ea typeface="+mn-lt"/>
              <a:cs typeface="+mn-lt"/>
            </a:endParaRPr>
          </a:p>
          <a:p>
            <a:pPr marL="457200">
              <a:lnSpc>
                <a:spcPct val="90000"/>
              </a:lnSpc>
            </a:pPr>
            <a:r>
              <a:rPr lang="en-US" dirty="0">
                <a:solidFill>
                  <a:srgbClr val="000000"/>
                </a:solidFill>
                <a:ea typeface="+mn-lt"/>
                <a:cs typeface="+mn-lt"/>
              </a:rPr>
              <a:t>Provide individual and small group counseling </a:t>
            </a:r>
            <a:endParaRPr lang="en-US">
              <a:ea typeface="+mn-lt"/>
              <a:cs typeface="+mn-lt"/>
            </a:endParaRPr>
          </a:p>
          <a:p>
            <a:pPr marL="457200">
              <a:lnSpc>
                <a:spcPct val="90000"/>
              </a:lnSpc>
            </a:pPr>
            <a:r>
              <a:rPr lang="en-US" dirty="0">
                <a:solidFill>
                  <a:srgbClr val="000000"/>
                </a:solidFill>
                <a:ea typeface="+mn-lt"/>
                <a:cs typeface="+mn-lt"/>
              </a:rPr>
              <a:t>Help families support their student </a:t>
            </a:r>
            <a:endParaRPr lang="en-US">
              <a:ea typeface="+mn-lt"/>
              <a:cs typeface="+mn-lt"/>
            </a:endParaRPr>
          </a:p>
          <a:p>
            <a:pPr marL="457200">
              <a:lnSpc>
                <a:spcPct val="90000"/>
              </a:lnSpc>
            </a:pPr>
            <a:r>
              <a:rPr lang="en-US" dirty="0">
                <a:solidFill>
                  <a:srgbClr val="000000"/>
                </a:solidFill>
                <a:ea typeface="+mn-lt"/>
                <a:cs typeface="+mn-lt"/>
              </a:rPr>
              <a:t>Work with teachers to support classroom success </a:t>
            </a:r>
            <a:endParaRPr lang="en-US">
              <a:ea typeface="+mn-lt"/>
              <a:cs typeface="+mn-lt"/>
            </a:endParaRPr>
          </a:p>
          <a:p>
            <a:pPr marL="457200">
              <a:lnSpc>
                <a:spcPct val="90000"/>
              </a:lnSpc>
            </a:pPr>
            <a:r>
              <a:rPr lang="en-US" dirty="0">
                <a:solidFill>
                  <a:srgbClr val="000000"/>
                </a:solidFill>
                <a:ea typeface="+mn-lt"/>
                <a:cs typeface="+mn-lt"/>
              </a:rPr>
              <a:t>Connect students and families to community resources  </a:t>
            </a:r>
            <a:r>
              <a:rPr lang="en-US" dirty="0">
                <a:ea typeface="+mn-lt"/>
                <a:cs typeface="+mn-lt"/>
              </a:rPr>
              <a:t>(food, scholarships, mental health resources)</a:t>
            </a:r>
          </a:p>
          <a:p>
            <a:pPr>
              <a:lnSpc>
                <a:spcPct val="90000"/>
              </a:lnSpc>
            </a:pPr>
            <a:r>
              <a:rPr lang="en-US" dirty="0">
                <a:solidFill>
                  <a:srgbClr val="000000"/>
                </a:solidFill>
                <a:ea typeface="+mn-lt"/>
                <a:cs typeface="+mn-lt"/>
              </a:rPr>
              <a:t>Meet and discuss academic options and including postsecondary options (at high school).</a:t>
            </a:r>
            <a:endParaRPr lang="en-US" dirty="0">
              <a:ea typeface="+mn-lt"/>
              <a:cs typeface="+mn-lt"/>
            </a:endParaRPr>
          </a:p>
          <a:p>
            <a:pPr>
              <a:lnSpc>
                <a:spcPct val="90000"/>
              </a:lnSpc>
            </a:pPr>
            <a:r>
              <a:rPr lang="en-US" dirty="0">
                <a:solidFill>
                  <a:srgbClr val="000000"/>
                </a:solidFill>
                <a:ea typeface="+mn-lt"/>
                <a:cs typeface="+mn-lt"/>
              </a:rPr>
              <a:t>504 Coordinator at the school (</a:t>
            </a:r>
            <a:r>
              <a:rPr lang="en-US" dirty="0">
                <a:solidFill>
                  <a:srgbClr val="000000"/>
                </a:solidFill>
                <a:ea typeface="+mn-lt"/>
                <a:cs typeface="+mn-lt"/>
                <a:hlinkClick r:id="rId3"/>
              </a:rPr>
              <a:t>Section 504)</a:t>
            </a:r>
            <a:r>
              <a:rPr lang="en-US" dirty="0">
                <a:solidFill>
                  <a:srgbClr val="000000"/>
                </a:solidFill>
                <a:ea typeface="+mn-lt"/>
                <a:cs typeface="+mn-lt"/>
              </a:rPr>
              <a:t> plan to support students with disabilities that limit daily activities in a major way – not special education)</a:t>
            </a:r>
            <a:endParaRPr lang="en-US" dirty="0"/>
          </a:p>
          <a:p>
            <a:pPr marL="0" indent="0" fontAlgn="base">
              <a:buNone/>
            </a:pPr>
            <a:endParaRPr lang="en-US" dirty="0"/>
          </a:p>
          <a:p>
            <a:endParaRPr lang="en-US" dirty="0"/>
          </a:p>
        </p:txBody>
      </p:sp>
    </p:spTree>
    <p:extLst>
      <p:ext uri="{BB962C8B-B14F-4D97-AF65-F5344CB8AC3E}">
        <p14:creationId xmlns:p14="http://schemas.microsoft.com/office/powerpoint/2010/main" val="4243003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0287D-5C01-48A3-921B-151A5F2543FE}"/>
              </a:ext>
            </a:extLst>
          </p:cNvPr>
          <p:cNvSpPr>
            <a:spLocks noGrp="1"/>
          </p:cNvSpPr>
          <p:nvPr>
            <p:ph type="title"/>
          </p:nvPr>
        </p:nvSpPr>
        <p:spPr>
          <a:xfrm>
            <a:off x="643467" y="816638"/>
            <a:ext cx="3367359" cy="5224724"/>
          </a:xfrm>
        </p:spPr>
        <p:txBody>
          <a:bodyPr anchor="ctr">
            <a:normAutofit/>
          </a:bodyPr>
          <a:lstStyle/>
          <a:p>
            <a:r>
              <a:rPr lang="en-US" dirty="0"/>
              <a:t>More about the Role of Counselors –</a:t>
            </a:r>
            <a:br>
              <a:rPr lang="en-US" dirty="0"/>
            </a:br>
            <a:r>
              <a:rPr lang="en-US" dirty="0"/>
              <a:t>Social and Emotional Support at Middle and High Schools</a:t>
            </a:r>
          </a:p>
        </p:txBody>
      </p:sp>
      <p:sp>
        <p:nvSpPr>
          <p:cNvPr id="3" name="Content Placeholder 2">
            <a:extLst>
              <a:ext uri="{FF2B5EF4-FFF2-40B4-BE49-F238E27FC236}">
                <a16:creationId xmlns:a16="http://schemas.microsoft.com/office/drawing/2014/main" id="{54903D97-8540-4FB7-B4AE-EAB3A571D23C}"/>
              </a:ext>
            </a:extLst>
          </p:cNvPr>
          <p:cNvSpPr>
            <a:spLocks noGrp="1"/>
          </p:cNvSpPr>
          <p:nvPr>
            <p:ph idx="1"/>
          </p:nvPr>
        </p:nvSpPr>
        <p:spPr>
          <a:xfrm>
            <a:off x="4172017" y="1009549"/>
            <a:ext cx="5661427" cy="5224724"/>
          </a:xfrm>
        </p:spPr>
        <p:txBody>
          <a:bodyPr anchor="ctr">
            <a:normAutofit/>
          </a:bodyPr>
          <a:lstStyle/>
          <a:p>
            <a:pPr fontAlgn="base">
              <a:lnSpc>
                <a:spcPct val="90000"/>
              </a:lnSpc>
            </a:pPr>
            <a:r>
              <a:rPr lang="en-US" sz="1400" dirty="0">
                <a:solidFill>
                  <a:srgbClr val="000000"/>
                </a:solidFill>
                <a:ea typeface="+mn-lt"/>
                <a:cs typeface="+mn-lt"/>
              </a:rPr>
              <a:t>Not a stigma to talk to counselor – support person in school </a:t>
            </a:r>
            <a:endParaRPr lang="en-US" sz="1400">
              <a:ea typeface="+mn-lt"/>
              <a:cs typeface="+mn-lt"/>
            </a:endParaRPr>
          </a:p>
          <a:p>
            <a:pPr>
              <a:lnSpc>
                <a:spcPct val="90000"/>
              </a:lnSpc>
            </a:pPr>
            <a:r>
              <a:rPr lang="en-US" sz="1400" dirty="0">
                <a:solidFill>
                  <a:srgbClr val="000000"/>
                </a:solidFill>
                <a:ea typeface="+mn-lt"/>
                <a:cs typeface="+mn-lt"/>
              </a:rPr>
              <a:t>Support for students to overcome challenges and barriers to achievement in school </a:t>
            </a:r>
            <a:endParaRPr lang="en-US" sz="1400">
              <a:ea typeface="+mn-lt"/>
              <a:cs typeface="+mn-lt"/>
            </a:endParaRPr>
          </a:p>
          <a:p>
            <a:pPr>
              <a:lnSpc>
                <a:spcPct val="90000"/>
              </a:lnSpc>
            </a:pPr>
            <a:r>
              <a:rPr lang="en-US" sz="1400" dirty="0">
                <a:solidFill>
                  <a:srgbClr val="000000"/>
                </a:solidFill>
                <a:ea typeface="+mn-lt"/>
                <a:cs typeface="+mn-lt"/>
              </a:rPr>
              <a:t>Works with individual and small groups of students in teaching social skills such as making friends and resolving conflicts</a:t>
            </a:r>
          </a:p>
          <a:p>
            <a:pPr>
              <a:lnSpc>
                <a:spcPct val="90000"/>
              </a:lnSpc>
            </a:pPr>
            <a:r>
              <a:rPr lang="en-US" sz="1400" dirty="0">
                <a:solidFill>
                  <a:srgbClr val="000000"/>
                </a:solidFill>
                <a:ea typeface="+mn-lt"/>
                <a:cs typeface="+mn-lt"/>
              </a:rPr>
              <a:t>Works with students about managing feelings</a:t>
            </a:r>
          </a:p>
          <a:p>
            <a:pPr>
              <a:lnSpc>
                <a:spcPct val="90000"/>
              </a:lnSpc>
            </a:pPr>
            <a:r>
              <a:rPr lang="en-US" sz="1400" dirty="0">
                <a:solidFill>
                  <a:srgbClr val="000000"/>
                </a:solidFill>
                <a:ea typeface="+mn-lt"/>
                <a:cs typeface="+mn-lt"/>
              </a:rPr>
              <a:t>Meet and talk with students and parents about social/emotional concerns.</a:t>
            </a:r>
            <a:endParaRPr lang="en-US" sz="1400" dirty="0">
              <a:ea typeface="+mn-lt"/>
              <a:cs typeface="+mn-lt"/>
            </a:endParaRPr>
          </a:p>
          <a:p>
            <a:pPr>
              <a:lnSpc>
                <a:spcPct val="90000"/>
              </a:lnSpc>
            </a:pPr>
            <a:r>
              <a:rPr lang="en-US" sz="1400" dirty="0">
                <a:solidFill>
                  <a:srgbClr val="000000"/>
                </a:solidFill>
                <a:ea typeface="+mn-lt"/>
                <a:cs typeface="+mn-lt"/>
              </a:rPr>
              <a:t>Along with the </a:t>
            </a:r>
            <a:r>
              <a:rPr lang="en-US" sz="1400" dirty="0">
                <a:solidFill>
                  <a:srgbClr val="000000"/>
                </a:solidFill>
                <a:ea typeface="+mn-lt"/>
                <a:cs typeface="+mn-lt"/>
                <a:hlinkClick r:id="rId3"/>
              </a:rPr>
              <a:t>PBSES</a:t>
            </a:r>
            <a:r>
              <a:rPr lang="en-US" sz="1400" dirty="0">
                <a:solidFill>
                  <a:srgbClr val="000000"/>
                </a:solidFill>
                <a:ea typeface="+mn-lt"/>
                <a:cs typeface="+mn-lt"/>
              </a:rPr>
              <a:t> coach, counselors teach the Social and Emotional Learning </a:t>
            </a:r>
            <a:r>
              <a:rPr lang="en-US" sz="1400" dirty="0">
                <a:solidFill>
                  <a:srgbClr val="000000"/>
                </a:solidFill>
                <a:ea typeface="+mn-lt"/>
                <a:cs typeface="+mn-lt"/>
                <a:hlinkClick r:id="rId4"/>
              </a:rPr>
              <a:t>(SEL) curriculum</a:t>
            </a:r>
            <a:r>
              <a:rPr lang="en-US" sz="1400" dirty="0">
                <a:solidFill>
                  <a:srgbClr val="000000"/>
                </a:solidFill>
                <a:ea typeface="+mn-lt"/>
                <a:cs typeface="+mn-lt"/>
              </a:rPr>
              <a:t> </a:t>
            </a:r>
          </a:p>
          <a:p>
            <a:pPr fontAlgn="base">
              <a:lnSpc>
                <a:spcPct val="90000"/>
              </a:lnSpc>
            </a:pPr>
            <a:r>
              <a:rPr lang="en-US" sz="1400" dirty="0">
                <a:ea typeface="+mn-lt"/>
                <a:cs typeface="+mn-lt"/>
              </a:rPr>
              <a:t>Video – </a:t>
            </a:r>
            <a:r>
              <a:rPr lang="en-US" sz="1400" dirty="0">
                <a:ea typeface="+mn-lt"/>
                <a:cs typeface="+mn-lt"/>
                <a:hlinkClick r:id="rId5"/>
              </a:rPr>
              <a:t>Role of counselors and their role in bullying prevention and student support</a:t>
            </a:r>
            <a:endParaRPr lang="en-US" sz="1400" dirty="0">
              <a:ea typeface="+mn-lt"/>
              <a:cs typeface="+mn-lt"/>
            </a:endParaRPr>
          </a:p>
          <a:p>
            <a:pPr marL="0" indent="0" fontAlgn="base">
              <a:lnSpc>
                <a:spcPct val="90000"/>
              </a:lnSpc>
              <a:buNone/>
            </a:pPr>
            <a:endParaRPr lang="en-US" sz="1400" dirty="0"/>
          </a:p>
          <a:p>
            <a:pPr>
              <a:lnSpc>
                <a:spcPct val="90000"/>
              </a:lnSpc>
            </a:pPr>
            <a:endParaRPr lang="en-US" sz="1400" dirty="0"/>
          </a:p>
        </p:txBody>
      </p:sp>
    </p:spTree>
    <p:extLst>
      <p:ext uri="{BB962C8B-B14F-4D97-AF65-F5344CB8AC3E}">
        <p14:creationId xmlns:p14="http://schemas.microsoft.com/office/powerpoint/2010/main" val="2098810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6911C1-E53A-4696-8186-2339CFA0877E}"/>
              </a:ext>
            </a:extLst>
          </p:cNvPr>
          <p:cNvSpPr>
            <a:spLocks noGrp="1"/>
          </p:cNvSpPr>
          <p:nvPr>
            <p:ph idx="1"/>
          </p:nvPr>
        </p:nvSpPr>
        <p:spPr>
          <a:xfrm>
            <a:off x="677334" y="1253067"/>
            <a:ext cx="6155266" cy="4351866"/>
          </a:xfrm>
        </p:spPr>
        <p:txBody>
          <a:bodyPr anchor="ctr">
            <a:normAutofit/>
          </a:bodyPr>
          <a:lstStyle/>
          <a:p>
            <a:pPr marL="0" indent="0">
              <a:buNone/>
            </a:pPr>
            <a:endParaRPr lang="en-US" dirty="0"/>
          </a:p>
          <a:p>
            <a:pPr marL="0" indent="0">
              <a:buNone/>
            </a:pPr>
            <a:r>
              <a:rPr lang="en-US" dirty="0"/>
              <a:t>Schools review the policies, including the prohibition of harassment, intimidation and bullying yearly for student body.</a:t>
            </a:r>
          </a:p>
          <a:p>
            <a:pPr marL="0" indent="0">
              <a:buNone/>
            </a:pPr>
            <a:r>
              <a:rPr lang="en-US" dirty="0"/>
              <a:t>Define harassment, intimidation, and bullying.</a:t>
            </a:r>
          </a:p>
          <a:p>
            <a:pPr marL="0" indent="0">
              <a:buNone/>
            </a:pPr>
            <a:r>
              <a:rPr lang="en-US" dirty="0"/>
              <a:t>Discuss the academic, social and physical impacts of HIB</a:t>
            </a:r>
            <a:endParaRPr lang="en-US"/>
          </a:p>
          <a:p>
            <a:pPr marL="0" indent="0">
              <a:buNone/>
            </a:pPr>
            <a:r>
              <a:rPr lang="en-US" dirty="0"/>
              <a:t>Create a safe school community: </a:t>
            </a:r>
          </a:p>
          <a:p>
            <a:r>
              <a:rPr lang="en-US" dirty="0"/>
              <a:t>How to report and who to report</a:t>
            </a:r>
          </a:p>
          <a:p>
            <a:r>
              <a:rPr lang="en-US" dirty="0"/>
              <a:t>How to take action to stand up for each other</a:t>
            </a:r>
          </a:p>
          <a:p>
            <a:pPr marL="0" indent="0">
              <a:buNone/>
            </a:pPr>
            <a:endParaRPr lang="en-US"/>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2FB18D0-574D-4EF3-AD63-CFAD9852A2C3}"/>
              </a:ext>
            </a:extLst>
          </p:cNvPr>
          <p:cNvSpPr>
            <a:spLocks noGrp="1"/>
          </p:cNvSpPr>
          <p:nvPr>
            <p:ph type="title"/>
          </p:nvPr>
        </p:nvSpPr>
        <p:spPr>
          <a:xfrm>
            <a:off x="7829658" y="1253067"/>
            <a:ext cx="3371742" cy="4351866"/>
          </a:xfrm>
        </p:spPr>
        <p:txBody>
          <a:bodyPr anchor="ctr">
            <a:normAutofit/>
          </a:bodyPr>
          <a:lstStyle/>
          <a:p>
            <a:r>
              <a:rPr lang="en-US">
                <a:solidFill>
                  <a:schemeClr val="bg1"/>
                </a:solidFill>
              </a:rPr>
              <a:t>How do middle and high schools support students?</a:t>
            </a:r>
          </a:p>
        </p:txBody>
      </p:sp>
    </p:spTree>
    <p:extLst>
      <p:ext uri="{BB962C8B-B14F-4D97-AF65-F5344CB8AC3E}">
        <p14:creationId xmlns:p14="http://schemas.microsoft.com/office/powerpoint/2010/main" val="3053728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E7EB63-549D-4A5F-A5CE-CD409EDCF193}"/>
              </a:ext>
            </a:extLst>
          </p:cNvPr>
          <p:cNvSpPr>
            <a:spLocks noGrp="1"/>
          </p:cNvSpPr>
          <p:nvPr>
            <p:ph idx="1"/>
          </p:nvPr>
        </p:nvSpPr>
        <p:spPr>
          <a:xfrm>
            <a:off x="457201" y="1253066"/>
            <a:ext cx="6847372" cy="4914977"/>
          </a:xfrm>
        </p:spPr>
        <p:txBody>
          <a:bodyPr anchor="ctr">
            <a:normAutofit/>
          </a:bodyPr>
          <a:lstStyle/>
          <a:p>
            <a:r>
              <a:rPr lang="en-US" dirty="0"/>
              <a:t>Throughout the year</a:t>
            </a:r>
          </a:p>
          <a:p>
            <a:r>
              <a:rPr lang="en-US" dirty="0"/>
              <a:t>Dependent on school</a:t>
            </a:r>
          </a:p>
          <a:p>
            <a:r>
              <a:rPr lang="en-US" dirty="0"/>
              <a:t>Middle school – Advisory/Homeroom most often along with Social Emotional Curriculum</a:t>
            </a:r>
          </a:p>
          <a:p>
            <a:pPr marL="925830" indent="-285750">
              <a:buFont typeface="Wingdings" panose="05000000000000000000" pitchFamily="2" charset="2"/>
              <a:buChar char="v"/>
            </a:pPr>
            <a:r>
              <a:rPr lang="en-US" dirty="0"/>
              <a:t>Second step curriculum – problem solving, conflict 	resolution, how to navigate relationships, how to 	participate in creating a safe school environment</a:t>
            </a:r>
          </a:p>
          <a:p>
            <a:pPr marL="925830" indent="-285750">
              <a:buFont typeface="Wingdings" panose="05000000000000000000" pitchFamily="2" charset="2"/>
              <a:buChar char="v"/>
            </a:pPr>
            <a:r>
              <a:rPr lang="en-US" dirty="0"/>
              <a:t>Taught by PBSES coach, counselor, advisory/homeroom 	teacher, Dean, Assistant Principal, Principals</a:t>
            </a:r>
          </a:p>
          <a:p>
            <a:r>
              <a:rPr lang="en-US" dirty="0"/>
              <a:t>High School – varies by school</a:t>
            </a:r>
          </a:p>
          <a:p>
            <a:pPr marL="662940" indent="0">
              <a:buNone/>
            </a:pPr>
            <a:endParaRPr lang="en-US" dirty="0"/>
          </a:p>
          <a:p>
            <a:pPr marL="0" indent="0">
              <a:buNone/>
            </a:pPr>
            <a:endParaRPr lang="en-US"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BEA653B-D7AD-49F3-8B58-114C7447753C}"/>
              </a:ext>
            </a:extLst>
          </p:cNvPr>
          <p:cNvSpPr>
            <a:spLocks noGrp="1"/>
          </p:cNvSpPr>
          <p:nvPr>
            <p:ph type="title"/>
          </p:nvPr>
        </p:nvSpPr>
        <p:spPr>
          <a:xfrm>
            <a:off x="7829658" y="1253067"/>
            <a:ext cx="3371742" cy="4351866"/>
          </a:xfrm>
        </p:spPr>
        <p:txBody>
          <a:bodyPr anchor="ctr">
            <a:normAutofit/>
          </a:bodyPr>
          <a:lstStyle/>
          <a:p>
            <a:r>
              <a:rPr lang="en-US" dirty="0">
                <a:solidFill>
                  <a:schemeClr val="bg1"/>
                </a:solidFill>
              </a:rPr>
              <a:t>Who teaches these lessons and when is it taught?</a:t>
            </a:r>
          </a:p>
        </p:txBody>
      </p:sp>
    </p:spTree>
    <p:extLst>
      <p:ext uri="{BB962C8B-B14F-4D97-AF65-F5344CB8AC3E}">
        <p14:creationId xmlns:p14="http://schemas.microsoft.com/office/powerpoint/2010/main" val="1700674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17F62D-637C-48CF-8F06-F797DD613EBA}"/>
              </a:ext>
            </a:extLst>
          </p:cNvPr>
          <p:cNvSpPr>
            <a:spLocks noGrp="1"/>
          </p:cNvSpPr>
          <p:nvPr>
            <p:ph idx="1"/>
          </p:nvPr>
        </p:nvSpPr>
        <p:spPr>
          <a:xfrm>
            <a:off x="677334" y="1253067"/>
            <a:ext cx="6155266" cy="4351866"/>
          </a:xfrm>
        </p:spPr>
        <p:txBody>
          <a:bodyPr anchor="ctr">
            <a:normAutofit lnSpcReduction="10000"/>
          </a:bodyPr>
          <a:lstStyle/>
          <a:p>
            <a:pPr marL="0" indent="0">
              <a:lnSpc>
                <a:spcPct val="90000"/>
              </a:lnSpc>
              <a:buNone/>
            </a:pPr>
            <a:endParaRPr lang="en-US" sz="1500" dirty="0"/>
          </a:p>
          <a:p>
            <a:pPr marL="0" indent="0">
              <a:lnSpc>
                <a:spcPct val="90000"/>
              </a:lnSpc>
              <a:buNone/>
            </a:pPr>
            <a:endParaRPr lang="en-US" sz="1500" dirty="0"/>
          </a:p>
          <a:p>
            <a:pPr marL="0" indent="0">
              <a:lnSpc>
                <a:spcPct val="90000"/>
              </a:lnSpc>
              <a:buNone/>
            </a:pPr>
            <a:r>
              <a:rPr lang="en-US" sz="1500" dirty="0"/>
              <a:t>Behavior or language that makes a student feel unwelcome or marginalized due to race, heritage, culture, religion or other identity factors</a:t>
            </a:r>
          </a:p>
          <a:p>
            <a:pPr marL="457200">
              <a:lnSpc>
                <a:spcPct val="90000"/>
              </a:lnSpc>
            </a:pPr>
            <a:r>
              <a:rPr lang="en-US" sz="1500" dirty="0"/>
              <a:t>Teased or targeted - made fun of for hair, skin color, name, accent, facial features</a:t>
            </a:r>
          </a:p>
          <a:p>
            <a:pPr marL="457200">
              <a:lnSpc>
                <a:spcPct val="90000"/>
              </a:lnSpc>
            </a:pPr>
            <a:r>
              <a:rPr lang="en-US" sz="1500" dirty="0"/>
              <a:t>Students may be excluded from groups due to race, religion, or identity</a:t>
            </a:r>
          </a:p>
          <a:p>
            <a:pPr marL="457200">
              <a:lnSpc>
                <a:spcPct val="90000"/>
              </a:lnSpc>
            </a:pPr>
            <a:r>
              <a:rPr lang="en-US" sz="1500" dirty="0"/>
              <a:t>Made fun of for their dress (Sikh turban, hijab, other clothing)</a:t>
            </a:r>
          </a:p>
          <a:p>
            <a:pPr marL="457200">
              <a:lnSpc>
                <a:spcPct val="90000"/>
              </a:lnSpc>
            </a:pPr>
            <a:r>
              <a:rPr lang="en-US" sz="1500" dirty="0"/>
              <a:t>Made fun of for the food eating at school – rice, curry, tofu, noodles, pasta</a:t>
            </a:r>
          </a:p>
          <a:p>
            <a:pPr marL="457200">
              <a:lnSpc>
                <a:spcPct val="90000"/>
              </a:lnSpc>
            </a:pPr>
            <a:r>
              <a:rPr lang="en-US" sz="1500" dirty="0"/>
              <a:t>Microaggression - </a:t>
            </a:r>
            <a:r>
              <a:rPr lang="en-US" sz="1500" b="0" i="0" dirty="0">
                <a:effectLst/>
                <a:latin typeface="Open Sans"/>
              </a:rPr>
              <a:t>a comment or action that subtly and often unconsciously or unintentionally expresses a prejudiced attitude toward a member of a marginalized group (such as racial minority). As defined by Merriam-Webster.</a:t>
            </a:r>
            <a:endParaRPr lang="en-US" sz="1500" dirty="0"/>
          </a:p>
          <a:p>
            <a:pPr marL="0" indent="0">
              <a:lnSpc>
                <a:spcPct val="90000"/>
              </a:lnSpc>
              <a:buNone/>
            </a:pPr>
            <a:r>
              <a:rPr lang="en-US" sz="1500" dirty="0"/>
              <a:t>	</a:t>
            </a:r>
          </a:p>
        </p:txBody>
      </p:sp>
      <p:sp>
        <p:nvSpPr>
          <p:cNvPr id="6"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7"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FAD2F41-BC88-4639-A26E-78044963BFD6}"/>
              </a:ext>
            </a:extLst>
          </p:cNvPr>
          <p:cNvSpPr>
            <a:spLocks noGrp="1"/>
          </p:cNvSpPr>
          <p:nvPr>
            <p:ph type="title"/>
          </p:nvPr>
        </p:nvSpPr>
        <p:spPr>
          <a:xfrm>
            <a:off x="7829658" y="1253067"/>
            <a:ext cx="3371742" cy="4351866"/>
          </a:xfrm>
        </p:spPr>
        <p:txBody>
          <a:bodyPr anchor="ctr">
            <a:normAutofit/>
          </a:bodyPr>
          <a:lstStyle/>
          <a:p>
            <a:r>
              <a:rPr lang="en-US" dirty="0">
                <a:solidFill>
                  <a:schemeClr val="bg1"/>
                </a:solidFill>
              </a:rPr>
              <a:t>What is racist behavior around culture and ethnicity?</a:t>
            </a:r>
          </a:p>
        </p:txBody>
      </p:sp>
    </p:spTree>
    <p:extLst>
      <p:ext uri="{BB962C8B-B14F-4D97-AF65-F5344CB8AC3E}">
        <p14:creationId xmlns:p14="http://schemas.microsoft.com/office/powerpoint/2010/main" val="2843244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7492C-5E62-4E48-8745-40BD8AFE75C4}"/>
              </a:ext>
            </a:extLst>
          </p:cNvPr>
          <p:cNvSpPr>
            <a:spLocks noGrp="1"/>
          </p:cNvSpPr>
          <p:nvPr>
            <p:ph type="title"/>
          </p:nvPr>
        </p:nvSpPr>
        <p:spPr>
          <a:xfrm>
            <a:off x="643467" y="816638"/>
            <a:ext cx="3367359" cy="5224724"/>
          </a:xfrm>
        </p:spPr>
        <p:txBody>
          <a:bodyPr anchor="ctr">
            <a:normAutofit/>
          </a:bodyPr>
          <a:lstStyle/>
          <a:p>
            <a:r>
              <a:rPr lang="en-US" dirty="0"/>
              <a:t>Examples of racist remarks:</a:t>
            </a:r>
          </a:p>
        </p:txBody>
      </p:sp>
      <p:sp>
        <p:nvSpPr>
          <p:cNvPr id="3" name="TextBox 2">
            <a:extLst>
              <a:ext uri="{FF2B5EF4-FFF2-40B4-BE49-F238E27FC236}">
                <a16:creationId xmlns:a16="http://schemas.microsoft.com/office/drawing/2014/main" id="{0BC653B9-4CAF-4B2A-A8F9-226A81418F8B}"/>
              </a:ext>
            </a:extLst>
          </p:cNvPr>
          <p:cNvSpPr txBox="1"/>
          <p:nvPr/>
        </p:nvSpPr>
        <p:spPr>
          <a:xfrm>
            <a:off x="4106486" y="989215"/>
            <a:ext cx="5951913" cy="4247317"/>
          </a:xfrm>
          <a:prstGeom prst="rect">
            <a:avLst/>
          </a:prstGeom>
          <a:noFill/>
        </p:spPr>
        <p:txBody>
          <a:bodyPr wrap="square" lIns="91440" tIns="45720" rIns="91440" bIns="45720" rtlCol="0" anchor="t">
            <a:spAutoFit/>
          </a:bodyPr>
          <a:lstStyle/>
          <a:p>
            <a:endParaRPr lang="en-US" dirty="0"/>
          </a:p>
          <a:p>
            <a:r>
              <a:rPr lang="en-US" dirty="0"/>
              <a:t>Calling an African American student “Ni***r”</a:t>
            </a:r>
          </a:p>
          <a:p>
            <a:endParaRPr lang="en-US" dirty="0"/>
          </a:p>
          <a:p>
            <a:r>
              <a:rPr lang="en-US" dirty="0"/>
              <a:t>Calling an Asian student “Ch**k”</a:t>
            </a:r>
          </a:p>
          <a:p>
            <a:endParaRPr lang="en-US" dirty="0"/>
          </a:p>
          <a:p>
            <a:r>
              <a:rPr lang="en-US" dirty="0"/>
              <a:t>“Go back to Africa” or "Go back to China"</a:t>
            </a:r>
          </a:p>
          <a:p>
            <a:endParaRPr lang="en-US" dirty="0"/>
          </a:p>
          <a:p>
            <a:r>
              <a:rPr lang="en-US" dirty="0"/>
              <a:t>Calling an Asian student “Coronavirus." "Wuhan virus"</a:t>
            </a:r>
          </a:p>
          <a:p>
            <a:endParaRPr lang="en-US" dirty="0"/>
          </a:p>
          <a:p>
            <a:r>
              <a:rPr lang="en-US" dirty="0"/>
              <a:t>Chanting “Build a wall”</a:t>
            </a:r>
          </a:p>
          <a:p>
            <a:endParaRPr lang="en-US" dirty="0"/>
          </a:p>
          <a:p>
            <a:r>
              <a:rPr lang="en-US" dirty="0"/>
              <a:t>Telling a Hispanic student “you should be cleaning my house”</a:t>
            </a:r>
          </a:p>
          <a:p>
            <a:endParaRPr lang="en-US" dirty="0"/>
          </a:p>
          <a:p>
            <a:endParaRPr lang="en-US" dirty="0"/>
          </a:p>
        </p:txBody>
      </p:sp>
    </p:spTree>
    <p:extLst>
      <p:ext uri="{BB962C8B-B14F-4D97-AF65-F5344CB8AC3E}">
        <p14:creationId xmlns:p14="http://schemas.microsoft.com/office/powerpoint/2010/main" val="3159846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7492C-5E62-4E48-8745-40BD8AFE75C4}"/>
              </a:ext>
            </a:extLst>
          </p:cNvPr>
          <p:cNvSpPr>
            <a:spLocks noGrp="1"/>
          </p:cNvSpPr>
          <p:nvPr>
            <p:ph type="title"/>
          </p:nvPr>
        </p:nvSpPr>
        <p:spPr>
          <a:xfrm>
            <a:off x="643467" y="816638"/>
            <a:ext cx="3674275" cy="5224724"/>
          </a:xfrm>
        </p:spPr>
        <p:txBody>
          <a:bodyPr anchor="ctr">
            <a:normAutofit/>
          </a:bodyPr>
          <a:lstStyle/>
          <a:p>
            <a:r>
              <a:rPr lang="en-US" dirty="0"/>
              <a:t>Examples of microaggressions (also considered racist remarks):</a:t>
            </a:r>
          </a:p>
        </p:txBody>
      </p:sp>
      <p:pic>
        <p:nvPicPr>
          <p:cNvPr id="7" name="Picture 6">
            <a:extLst>
              <a:ext uri="{FF2B5EF4-FFF2-40B4-BE49-F238E27FC236}">
                <a16:creationId xmlns:a16="http://schemas.microsoft.com/office/drawing/2014/main" id="{6E104A5B-93D1-4090-A7E4-D9231351E2C2}"/>
              </a:ext>
            </a:extLst>
          </p:cNvPr>
          <p:cNvPicPr>
            <a:picLocks noChangeAspect="1"/>
          </p:cNvPicPr>
          <p:nvPr/>
        </p:nvPicPr>
        <p:blipFill>
          <a:blip r:embed="rId2"/>
          <a:stretch>
            <a:fillRect/>
          </a:stretch>
        </p:blipFill>
        <p:spPr>
          <a:xfrm>
            <a:off x="4247555" y="0"/>
            <a:ext cx="6642243" cy="6858000"/>
          </a:xfrm>
          <a:prstGeom prst="rect">
            <a:avLst/>
          </a:prstGeom>
        </p:spPr>
      </p:pic>
      <p:pic>
        <p:nvPicPr>
          <p:cNvPr id="10" name="Picture 9">
            <a:extLst>
              <a:ext uri="{FF2B5EF4-FFF2-40B4-BE49-F238E27FC236}">
                <a16:creationId xmlns:a16="http://schemas.microsoft.com/office/drawing/2014/main" id="{48FDA992-0E9C-44B0-813D-F744A5F10513}"/>
              </a:ext>
            </a:extLst>
          </p:cNvPr>
          <p:cNvPicPr>
            <a:picLocks noChangeAspect="1"/>
          </p:cNvPicPr>
          <p:nvPr/>
        </p:nvPicPr>
        <p:blipFill>
          <a:blip r:embed="rId3"/>
          <a:stretch>
            <a:fillRect/>
          </a:stretch>
        </p:blipFill>
        <p:spPr>
          <a:xfrm>
            <a:off x="9110698" y="2458438"/>
            <a:ext cx="1672321" cy="2355101"/>
          </a:xfrm>
          <a:prstGeom prst="rect">
            <a:avLst/>
          </a:prstGeom>
        </p:spPr>
      </p:pic>
      <p:pic>
        <p:nvPicPr>
          <p:cNvPr id="12" name="Picture 11">
            <a:extLst>
              <a:ext uri="{FF2B5EF4-FFF2-40B4-BE49-F238E27FC236}">
                <a16:creationId xmlns:a16="http://schemas.microsoft.com/office/drawing/2014/main" id="{094CB170-5630-4017-8D32-A12438084096}"/>
              </a:ext>
            </a:extLst>
          </p:cNvPr>
          <p:cNvPicPr>
            <a:picLocks noChangeAspect="1"/>
          </p:cNvPicPr>
          <p:nvPr/>
        </p:nvPicPr>
        <p:blipFill>
          <a:blip r:embed="rId4"/>
          <a:stretch>
            <a:fillRect/>
          </a:stretch>
        </p:blipFill>
        <p:spPr>
          <a:xfrm>
            <a:off x="7494902" y="4813539"/>
            <a:ext cx="1580086" cy="2044462"/>
          </a:xfrm>
          <a:prstGeom prst="rect">
            <a:avLst/>
          </a:prstGeom>
        </p:spPr>
      </p:pic>
    </p:spTree>
    <p:extLst>
      <p:ext uri="{BB962C8B-B14F-4D97-AF65-F5344CB8AC3E}">
        <p14:creationId xmlns:p14="http://schemas.microsoft.com/office/powerpoint/2010/main" val="4236699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7" name="Rectangle 46">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53"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Isosceles Triangle 56">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1" name="Isosceles Triangle 60">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ACA5297-6A8D-4DC9-82FD-7F71D196B7C1}"/>
              </a:ext>
            </a:extLst>
          </p:cNvPr>
          <p:cNvSpPr>
            <a:spLocks noGrp="1"/>
          </p:cNvSpPr>
          <p:nvPr>
            <p:ph type="title"/>
          </p:nvPr>
        </p:nvSpPr>
        <p:spPr>
          <a:xfrm>
            <a:off x="677334" y="609600"/>
            <a:ext cx="3843375" cy="5175624"/>
          </a:xfrm>
        </p:spPr>
        <p:txBody>
          <a:bodyPr anchor="ctr">
            <a:normAutofit/>
          </a:bodyPr>
          <a:lstStyle/>
          <a:p>
            <a:r>
              <a:rPr lang="en-US">
                <a:solidFill>
                  <a:schemeClr val="tx1">
                    <a:lumMod val="85000"/>
                    <a:lumOff val="15000"/>
                  </a:schemeClr>
                </a:solidFill>
              </a:rPr>
              <a:t>Who is doing this?</a:t>
            </a:r>
          </a:p>
        </p:txBody>
      </p:sp>
      <p:sp>
        <p:nvSpPr>
          <p:cNvPr id="63" name="Freeform: Shape 62">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6EA39F2-B17D-4A24-8AA3-807C977F658F}"/>
              </a:ext>
            </a:extLst>
          </p:cNvPr>
          <p:cNvSpPr>
            <a:spLocks noGrp="1"/>
          </p:cNvSpPr>
          <p:nvPr>
            <p:ph idx="1"/>
          </p:nvPr>
        </p:nvSpPr>
        <p:spPr>
          <a:xfrm>
            <a:off x="6116084" y="609601"/>
            <a:ext cx="5511296" cy="5175624"/>
          </a:xfrm>
        </p:spPr>
        <p:txBody>
          <a:bodyPr anchor="ctr">
            <a:normAutofit lnSpcReduction="10000"/>
          </a:bodyPr>
          <a:lstStyle/>
          <a:p>
            <a:pPr marL="0" indent="0">
              <a:lnSpc>
                <a:spcPct val="90000"/>
              </a:lnSpc>
              <a:buNone/>
            </a:pPr>
            <a:r>
              <a:rPr lang="en-US" sz="1500" b="1" dirty="0">
                <a:solidFill>
                  <a:srgbClr val="FFFFFF"/>
                </a:solidFill>
              </a:rPr>
              <a:t>Any student could be the alleged aggressor </a:t>
            </a:r>
            <a:endParaRPr lang="en-US"/>
          </a:p>
          <a:p>
            <a:pPr marL="0" indent="0">
              <a:lnSpc>
                <a:spcPct val="90000"/>
              </a:lnSpc>
              <a:buNone/>
            </a:pPr>
            <a:r>
              <a:rPr lang="en-US" sz="1500" b="1" dirty="0">
                <a:solidFill>
                  <a:srgbClr val="FFFFFF"/>
                </a:solidFill>
              </a:rPr>
              <a:t>In cases involving racist remarks, misconception that only white student towards other students of color.</a:t>
            </a:r>
            <a:endParaRPr lang="en-US" dirty="0"/>
          </a:p>
          <a:p>
            <a:pPr marL="0" indent="0">
              <a:lnSpc>
                <a:spcPct val="90000"/>
              </a:lnSpc>
              <a:buNone/>
            </a:pPr>
            <a:r>
              <a:rPr lang="en-US" sz="1500" dirty="0">
                <a:solidFill>
                  <a:srgbClr val="FFFFFF"/>
                </a:solidFill>
              </a:rPr>
              <a:t>Racist incidents, bullying and unkindness is not ALWAYS one race towards another race.</a:t>
            </a:r>
          </a:p>
          <a:p>
            <a:pPr>
              <a:lnSpc>
                <a:spcPct val="90000"/>
              </a:lnSpc>
            </a:pPr>
            <a:r>
              <a:rPr lang="en-US" sz="1500" dirty="0">
                <a:solidFill>
                  <a:srgbClr val="FFFFFF"/>
                </a:solidFill>
              </a:rPr>
              <a:t>Incidents of Asians being unkind or picking on new Asian immigrants (Fresh off the Boat) (Power difference)</a:t>
            </a:r>
          </a:p>
          <a:p>
            <a:pPr>
              <a:lnSpc>
                <a:spcPct val="90000"/>
              </a:lnSpc>
            </a:pPr>
            <a:r>
              <a:rPr lang="en-US" sz="1500" dirty="0">
                <a:solidFill>
                  <a:srgbClr val="FFFFFF"/>
                </a:solidFill>
              </a:rPr>
              <a:t>Incidents of “full” blood Indian, Chinese or Black students picking on students that are bi-racial or multiracial or vice versa. </a:t>
            </a:r>
          </a:p>
          <a:p>
            <a:pPr>
              <a:lnSpc>
                <a:spcPct val="90000"/>
              </a:lnSpc>
            </a:pPr>
            <a:r>
              <a:rPr lang="en-US" sz="1500" dirty="0">
                <a:solidFill>
                  <a:srgbClr val="FFFFFF"/>
                </a:solidFill>
              </a:rPr>
              <a:t>Incidents from Asian or European students towards Blacks or Hispanic students. </a:t>
            </a:r>
          </a:p>
          <a:p>
            <a:pPr marL="0" indent="0">
              <a:lnSpc>
                <a:spcPct val="90000"/>
              </a:lnSpc>
              <a:buNone/>
            </a:pPr>
            <a:r>
              <a:rPr lang="en-US" sz="1500" dirty="0">
                <a:solidFill>
                  <a:srgbClr val="FFFFFF"/>
                </a:solidFill>
              </a:rPr>
              <a:t>Class, socioeconomic level, religion, privilege and power all play roles in such incidents.</a:t>
            </a:r>
          </a:p>
          <a:p>
            <a:pPr marL="0" indent="0">
              <a:lnSpc>
                <a:spcPct val="90000"/>
              </a:lnSpc>
              <a:buNone/>
            </a:pPr>
            <a:r>
              <a:rPr lang="en-US" sz="1500" dirty="0">
                <a:solidFill>
                  <a:srgbClr val="FFFFFF"/>
                </a:solidFill>
              </a:rPr>
              <a:t>Sometimes – it IS unintentional, uneducated and uninformed behavior</a:t>
            </a:r>
          </a:p>
          <a:p>
            <a:pPr marL="0" indent="0">
              <a:lnSpc>
                <a:spcPct val="90000"/>
              </a:lnSpc>
              <a:buNone/>
            </a:pPr>
            <a:r>
              <a:rPr lang="en-US" sz="1500" dirty="0">
                <a:solidFill>
                  <a:srgbClr val="FFFFFF"/>
                </a:solidFill>
              </a:rPr>
              <a:t>Intention vs. impact is discussed with students when incidents happen.</a:t>
            </a:r>
          </a:p>
          <a:p>
            <a:pPr marL="0" indent="0">
              <a:lnSpc>
                <a:spcPct val="90000"/>
              </a:lnSpc>
              <a:buNone/>
            </a:pPr>
            <a:r>
              <a:rPr lang="en-US" sz="1500" dirty="0">
                <a:solidFill>
                  <a:srgbClr val="FFFFFF"/>
                </a:solidFill>
              </a:rPr>
              <a:t>At the ISD, schools will work with students to correct such behavior and teach about civility and kindness.  </a:t>
            </a:r>
          </a:p>
        </p:txBody>
      </p:sp>
    </p:spTree>
    <p:extLst>
      <p:ext uri="{BB962C8B-B14F-4D97-AF65-F5344CB8AC3E}">
        <p14:creationId xmlns:p14="http://schemas.microsoft.com/office/powerpoint/2010/main" val="349223651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5" name="Rectangle 1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0AAC967-0567-4834-A241-A1281EF44E46}"/>
              </a:ext>
            </a:extLst>
          </p:cNvPr>
          <p:cNvSpPr>
            <a:spLocks noGrp="1"/>
          </p:cNvSpPr>
          <p:nvPr>
            <p:ph type="title"/>
          </p:nvPr>
        </p:nvSpPr>
        <p:spPr>
          <a:xfrm>
            <a:off x="677334" y="609600"/>
            <a:ext cx="3843375" cy="5175624"/>
          </a:xfrm>
        </p:spPr>
        <p:txBody>
          <a:bodyPr anchor="ctr">
            <a:normAutofit/>
          </a:bodyPr>
          <a:lstStyle/>
          <a:p>
            <a:r>
              <a:rPr lang="en-US" dirty="0">
                <a:solidFill>
                  <a:schemeClr val="tx1">
                    <a:lumMod val="85000"/>
                    <a:lumOff val="15000"/>
                  </a:schemeClr>
                </a:solidFill>
                <a:ea typeface="+mj-lt"/>
                <a:cs typeface="+mj-lt"/>
              </a:rPr>
              <a:t>To whom to report the incident?</a:t>
            </a:r>
            <a:endParaRPr lang="en-US" dirty="0">
              <a:solidFill>
                <a:schemeClr val="tx1">
                  <a:lumMod val="85000"/>
                  <a:lumOff val="15000"/>
                </a:schemeClr>
              </a:solidFill>
            </a:endParaRPr>
          </a:p>
        </p:txBody>
      </p:sp>
      <p:sp>
        <p:nvSpPr>
          <p:cNvPr id="31" name="Freeform: Shape 30">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B781508-8FF3-45F7-8A8A-41CB18B8FE98}"/>
              </a:ext>
            </a:extLst>
          </p:cNvPr>
          <p:cNvSpPr>
            <a:spLocks noGrp="1"/>
          </p:cNvSpPr>
          <p:nvPr>
            <p:ph idx="1"/>
          </p:nvPr>
        </p:nvSpPr>
        <p:spPr>
          <a:xfrm>
            <a:off x="5952109" y="706057"/>
            <a:ext cx="5906764" cy="5175624"/>
          </a:xfrm>
        </p:spPr>
        <p:txBody>
          <a:bodyPr vert="horz" lIns="91440" tIns="45720" rIns="91440" bIns="45720" rtlCol="0" anchor="ctr">
            <a:noAutofit/>
          </a:bodyPr>
          <a:lstStyle/>
          <a:p>
            <a:pPr marL="0" indent="0">
              <a:lnSpc>
                <a:spcPct val="90000"/>
              </a:lnSpc>
              <a:buNone/>
            </a:pPr>
            <a:r>
              <a:rPr lang="en-US" sz="2000" b="1" dirty="0">
                <a:solidFill>
                  <a:srgbClr val="000000"/>
                </a:solidFill>
                <a:ea typeface="+mn-lt"/>
                <a:cs typeface="+mn-lt"/>
              </a:rPr>
              <a:t>Students</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Building principal, Assistant Principal, Dean of students</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Classroom or Specialist Teacher </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School Counselor</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Bus driver, Paraprofessional (lunch helpers), Nurse, </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Custodians</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Any trusted adult staff member</a:t>
            </a:r>
            <a:endParaRPr lang="en-US" sz="2000" dirty="0">
              <a:ea typeface="+mn-lt"/>
              <a:cs typeface="+mn-lt"/>
            </a:endParaRPr>
          </a:p>
          <a:p>
            <a:pPr marL="0" indent="0">
              <a:lnSpc>
                <a:spcPct val="90000"/>
              </a:lnSpc>
              <a:buNone/>
            </a:pPr>
            <a:endParaRPr lang="en-US" sz="2000" dirty="0">
              <a:ea typeface="+mn-lt"/>
              <a:cs typeface="+mn-lt"/>
            </a:endParaRPr>
          </a:p>
          <a:p>
            <a:pPr marL="0" indent="0">
              <a:lnSpc>
                <a:spcPct val="90000"/>
              </a:lnSpc>
              <a:buNone/>
            </a:pPr>
            <a:r>
              <a:rPr lang="en-US" sz="2000" b="1" dirty="0">
                <a:solidFill>
                  <a:srgbClr val="000000"/>
                </a:solidFill>
                <a:ea typeface="+mn-lt"/>
                <a:cs typeface="+mn-lt"/>
              </a:rPr>
              <a:t>Parents</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Building principal, Assistant Principal, Dean of students</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Classroom or Specialist Teacher </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School Counselor</a:t>
            </a:r>
            <a:endParaRPr lang="en-US" sz="2000" dirty="0">
              <a:ea typeface="+mn-lt"/>
              <a:cs typeface="+mn-lt"/>
            </a:endParaRPr>
          </a:p>
          <a:p>
            <a:pPr>
              <a:lnSpc>
                <a:spcPct val="90000"/>
              </a:lnSpc>
              <a:buFont typeface="Wingdings,Sans-Serif"/>
              <a:buChar char="q"/>
            </a:pPr>
            <a:r>
              <a:rPr lang="en-US" sz="2000" dirty="0">
                <a:solidFill>
                  <a:srgbClr val="000000"/>
                </a:solidFill>
                <a:ea typeface="+mn-lt"/>
                <a:cs typeface="+mn-lt"/>
              </a:rPr>
              <a:t>Any trusted adult staff member</a:t>
            </a:r>
            <a:endParaRPr lang="en-US" sz="2000" dirty="0"/>
          </a:p>
        </p:txBody>
      </p:sp>
    </p:spTree>
    <p:extLst>
      <p:ext uri="{BB962C8B-B14F-4D97-AF65-F5344CB8AC3E}">
        <p14:creationId xmlns:p14="http://schemas.microsoft.com/office/powerpoint/2010/main" val="390329949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0AAC967-0567-4834-A241-A1281EF44E46}"/>
              </a:ext>
            </a:extLst>
          </p:cNvPr>
          <p:cNvSpPr>
            <a:spLocks noGrp="1"/>
          </p:cNvSpPr>
          <p:nvPr>
            <p:ph type="title"/>
          </p:nvPr>
        </p:nvSpPr>
        <p:spPr>
          <a:xfrm>
            <a:off x="643467" y="816638"/>
            <a:ext cx="3367359" cy="5224724"/>
          </a:xfrm>
        </p:spPr>
        <p:txBody>
          <a:bodyPr anchor="ctr">
            <a:normAutofit/>
          </a:bodyPr>
          <a:lstStyle/>
          <a:p>
            <a:r>
              <a:rPr lang="en-US">
                <a:ea typeface="+mj-lt"/>
                <a:cs typeface="+mj-lt"/>
              </a:rPr>
              <a:t>Reporting incidents</a:t>
            </a:r>
            <a:endParaRPr lang="en-US"/>
          </a:p>
        </p:txBody>
      </p:sp>
      <p:sp>
        <p:nvSpPr>
          <p:cNvPr id="3" name="Content Placeholder 2">
            <a:extLst>
              <a:ext uri="{FF2B5EF4-FFF2-40B4-BE49-F238E27FC236}">
                <a16:creationId xmlns:a16="http://schemas.microsoft.com/office/drawing/2014/main" id="{AB781508-8FF3-45F7-8A8A-41CB18B8FE98}"/>
              </a:ext>
            </a:extLst>
          </p:cNvPr>
          <p:cNvSpPr>
            <a:spLocks noGrp="1"/>
          </p:cNvSpPr>
          <p:nvPr>
            <p:ph idx="1"/>
          </p:nvPr>
        </p:nvSpPr>
        <p:spPr>
          <a:xfrm>
            <a:off x="4654295" y="816638"/>
            <a:ext cx="4619706" cy="5224724"/>
          </a:xfrm>
        </p:spPr>
        <p:txBody>
          <a:bodyPr vert="horz" lIns="91440" tIns="45720" rIns="91440" bIns="45720" rtlCol="0" anchor="ctr">
            <a:normAutofit/>
          </a:bodyPr>
          <a:lstStyle/>
          <a:p>
            <a:pPr marL="0" indent="0">
              <a:lnSpc>
                <a:spcPct val="90000"/>
              </a:lnSpc>
              <a:buNone/>
            </a:pPr>
            <a:r>
              <a:rPr lang="en-US" sz="1700" b="1" dirty="0">
                <a:latin typeface="Calibri"/>
                <a:ea typeface="+mn-lt"/>
                <a:cs typeface="Calibri"/>
              </a:rPr>
              <a:t>The Washington State and ISD have clear definitions of HIB terms.  </a:t>
            </a:r>
            <a:endParaRPr lang="en-US" sz="1700" dirty="0">
              <a:ea typeface="+mn-lt"/>
              <a:cs typeface="+mn-lt"/>
            </a:endParaRPr>
          </a:p>
          <a:p>
            <a:pPr marL="0" indent="0">
              <a:lnSpc>
                <a:spcPct val="90000"/>
              </a:lnSpc>
              <a:buNone/>
            </a:pPr>
            <a:r>
              <a:rPr lang="en-US" sz="1700" dirty="0">
                <a:latin typeface="Calibri"/>
                <a:ea typeface="+mn-lt"/>
                <a:cs typeface="Calibri"/>
              </a:rPr>
              <a:t>Many behaviors that do not rise to the level of harassment, intimidation, or bullying may still be prohibited by other district policies or building, classroom or program rules.</a:t>
            </a:r>
            <a:r>
              <a:rPr lang="en-US" sz="1700" b="1" dirty="0">
                <a:latin typeface="Calibri"/>
                <a:ea typeface="+mn-lt"/>
                <a:cs typeface="Calibri"/>
              </a:rPr>
              <a:t>  </a:t>
            </a:r>
            <a:endParaRPr lang="en-US" sz="1700" dirty="0">
              <a:ea typeface="+mn-lt"/>
              <a:cs typeface="+mn-lt"/>
            </a:endParaRPr>
          </a:p>
          <a:p>
            <a:pPr marL="0" indent="0">
              <a:lnSpc>
                <a:spcPct val="90000"/>
              </a:lnSpc>
              <a:buNone/>
            </a:pPr>
            <a:r>
              <a:rPr lang="en-US" sz="1700" b="1" dirty="0">
                <a:ea typeface="+mn-lt"/>
                <a:cs typeface="+mn-lt"/>
              </a:rPr>
              <a:t>Regulations Manual ISD: </a:t>
            </a:r>
            <a:r>
              <a:rPr lang="en-US" sz="1700" b="1" dirty="0">
                <a:latin typeface="Calibri"/>
                <a:ea typeface="+mn-lt"/>
                <a:cs typeface="Calibri"/>
                <a:hlinkClick r:id="rId3"/>
              </a:rPr>
              <a:t>Definition of Harassment, Intimidation and Bullying</a:t>
            </a:r>
            <a:endParaRPr lang="en-US" sz="1700" dirty="0">
              <a:ea typeface="+mn-lt"/>
              <a:cs typeface="+mn-lt"/>
              <a:hlinkClick r:id="rId3"/>
            </a:endParaRPr>
          </a:p>
          <a:p>
            <a:pPr marL="0" indent="0">
              <a:lnSpc>
                <a:spcPct val="90000"/>
              </a:lnSpc>
              <a:buNone/>
            </a:pPr>
            <a:r>
              <a:rPr lang="en-US" sz="1700" b="1" dirty="0">
                <a:ea typeface="+mn-lt"/>
                <a:cs typeface="+mn-lt"/>
              </a:rPr>
              <a:t>Report the incident so that the school is aware of the concern and can address it. </a:t>
            </a:r>
            <a:endParaRPr lang="en-US" sz="1700" dirty="0">
              <a:ea typeface="+mn-lt"/>
              <a:cs typeface="+mn-lt"/>
            </a:endParaRPr>
          </a:p>
          <a:p>
            <a:pPr marL="0" indent="0">
              <a:lnSpc>
                <a:spcPct val="90000"/>
              </a:lnSpc>
              <a:buNone/>
            </a:pPr>
            <a:r>
              <a:rPr lang="en-US" sz="1700" dirty="0">
                <a:ea typeface="+mn-lt"/>
                <a:cs typeface="+mn-lt"/>
                <a:hlinkClick r:id="rId4"/>
              </a:rPr>
              <a:t>Bullying Resources and Reporting</a:t>
            </a:r>
          </a:p>
          <a:p>
            <a:pPr marL="0" indent="0">
              <a:lnSpc>
                <a:spcPct val="90000"/>
              </a:lnSpc>
              <a:buNone/>
            </a:pPr>
            <a:r>
              <a:rPr lang="en-US" sz="1700" dirty="0">
                <a:ea typeface="+mn-lt"/>
                <a:cs typeface="+mn-lt"/>
                <a:hlinkClick r:id="rId5"/>
              </a:rPr>
              <a:t>Form to report an incident: 3207FProhibitionAgainstHarassment, Intimidation and Bullying </a:t>
            </a:r>
            <a:r>
              <a:rPr lang="en-US" sz="1700" dirty="0">
                <a:ea typeface="+mn-lt"/>
                <a:cs typeface="+mn-lt"/>
              </a:rPr>
              <a:t> </a:t>
            </a:r>
            <a:endParaRPr lang="en-US" sz="1700">
              <a:ea typeface="+mn-lt"/>
              <a:cs typeface="+mn-lt"/>
            </a:endParaRPr>
          </a:p>
          <a:p>
            <a:pPr marL="0" indent="0">
              <a:lnSpc>
                <a:spcPct val="90000"/>
              </a:lnSpc>
              <a:buNone/>
            </a:pPr>
            <a:endParaRPr lang="en-US" sz="1700">
              <a:ea typeface="+mn-lt"/>
              <a:cs typeface="+mn-lt"/>
            </a:endParaRPr>
          </a:p>
          <a:p>
            <a:pPr marL="0" indent="0">
              <a:lnSpc>
                <a:spcPct val="90000"/>
              </a:lnSpc>
              <a:buNone/>
            </a:pPr>
            <a:r>
              <a:rPr lang="en-US" sz="1700" dirty="0">
                <a:latin typeface="Arial"/>
                <a:ea typeface="+mn-lt"/>
                <a:cs typeface="Arial"/>
                <a:hlinkClick r:id="rId6"/>
              </a:rPr>
              <a:t>Video by Stacey Zachau – HIB Compliance Officer</a:t>
            </a:r>
            <a:endParaRPr lang="en-US" sz="1700" dirty="0"/>
          </a:p>
        </p:txBody>
      </p:sp>
    </p:spTree>
    <p:extLst>
      <p:ext uri="{BB962C8B-B14F-4D97-AF65-F5344CB8AC3E}">
        <p14:creationId xmlns:p14="http://schemas.microsoft.com/office/powerpoint/2010/main" val="2799477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1" name="Rectangle 2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Isosceles Triangle 3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DA8C21-EA81-41D5-AF4A-A4AEA56FF853}"/>
              </a:ext>
            </a:extLst>
          </p:cNvPr>
          <p:cNvSpPr>
            <a:spLocks noGrp="1"/>
          </p:cNvSpPr>
          <p:nvPr>
            <p:ph type="title"/>
          </p:nvPr>
        </p:nvSpPr>
        <p:spPr>
          <a:xfrm>
            <a:off x="976347" y="908613"/>
            <a:ext cx="2435123" cy="5175624"/>
          </a:xfrm>
        </p:spPr>
        <p:txBody>
          <a:bodyPr anchor="ctr">
            <a:normAutofit/>
          </a:bodyPr>
          <a:lstStyle/>
          <a:p>
            <a:r>
              <a:rPr lang="en-US" dirty="0">
                <a:solidFill>
                  <a:schemeClr val="tx1">
                    <a:lumMod val="85000"/>
                    <a:lumOff val="15000"/>
                  </a:schemeClr>
                </a:solidFill>
                <a:hlinkClick r:id="rId3">
                  <a:extLst>
                    <a:ext uri="{A12FA001-AC4F-418D-AE19-62706E023703}">
                      <ahyp:hlinkClr xmlns:ahyp="http://schemas.microsoft.com/office/drawing/2018/hyperlinkcolor" val="tx"/>
                    </a:ext>
                  </a:extLst>
                </a:hlinkClick>
              </a:rPr>
              <a:t>Behaviors/Expression</a:t>
            </a:r>
            <a:br>
              <a:rPr lang="en-US" dirty="0"/>
            </a:br>
            <a:endParaRPr lang="en-US">
              <a:solidFill>
                <a:schemeClr val="tx1">
                  <a:lumMod val="85000"/>
                  <a:lumOff val="15000"/>
                </a:schemeClr>
              </a:solidFill>
            </a:endParaRPr>
          </a:p>
        </p:txBody>
      </p:sp>
      <p:sp>
        <p:nvSpPr>
          <p:cNvPr id="37" name="Freeform: Shape 36">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76CBDE8-BE20-48ED-816C-EE002B7098E7}"/>
              </a:ext>
            </a:extLst>
          </p:cNvPr>
          <p:cNvSpPr>
            <a:spLocks noGrp="1"/>
          </p:cNvSpPr>
          <p:nvPr>
            <p:ph idx="1"/>
          </p:nvPr>
        </p:nvSpPr>
        <p:spPr>
          <a:xfrm>
            <a:off x="5871977" y="833123"/>
            <a:ext cx="6225068" cy="5175624"/>
          </a:xfrm>
        </p:spPr>
        <p:txBody>
          <a:bodyPr vert="horz" lIns="91440" tIns="45720" rIns="91440" bIns="45720" rtlCol="0" anchor="ctr">
            <a:noAutofit/>
          </a:bodyPr>
          <a:lstStyle/>
          <a:p>
            <a:pPr marL="457200" lvl="1" indent="0">
              <a:lnSpc>
                <a:spcPct val="90000"/>
              </a:lnSpc>
              <a:buNone/>
            </a:pPr>
            <a:endParaRPr lang="en-US" sz="1400" dirty="0">
              <a:solidFill>
                <a:srgbClr val="FFFFFF"/>
              </a:solidFill>
            </a:endParaRPr>
          </a:p>
          <a:p>
            <a:pPr marL="457200" lvl="1" indent="0">
              <a:lnSpc>
                <a:spcPct val="90000"/>
              </a:lnSpc>
              <a:spcBef>
                <a:spcPts val="500"/>
              </a:spcBef>
              <a:buNone/>
            </a:pPr>
            <a:endParaRPr lang="en-US" dirty="0">
              <a:ea typeface="+mn-lt"/>
              <a:cs typeface="+mn-lt"/>
            </a:endParaRPr>
          </a:p>
          <a:p>
            <a:pPr marL="457200" lvl="1" indent="0">
              <a:lnSpc>
                <a:spcPct val="90000"/>
              </a:lnSpc>
              <a:spcBef>
                <a:spcPts val="500"/>
              </a:spcBef>
              <a:buNone/>
            </a:pPr>
            <a:r>
              <a:rPr lang="en-US" b="1" dirty="0">
                <a:solidFill>
                  <a:srgbClr val="000000"/>
                </a:solidFill>
                <a:ea typeface="+mn-lt"/>
                <a:cs typeface="+mn-lt"/>
              </a:rPr>
              <a:t>It can be very hard to distinguish if an incident is a “one-off” example of mean/unkind behavior or a pattern that is bullying behavior without details and background information.   </a:t>
            </a:r>
            <a:endParaRPr lang="en-US" dirty="0">
              <a:ea typeface="+mn-lt"/>
              <a:cs typeface="+mn-lt"/>
            </a:endParaRPr>
          </a:p>
          <a:p>
            <a:pPr marL="457200" lvl="1" indent="0">
              <a:lnSpc>
                <a:spcPct val="90000"/>
              </a:lnSpc>
              <a:spcBef>
                <a:spcPts val="500"/>
              </a:spcBef>
              <a:buNone/>
            </a:pPr>
            <a:br>
              <a:rPr lang="en-US" dirty="0">
                <a:ea typeface="+mn-lt"/>
                <a:cs typeface="+mn-lt"/>
              </a:rPr>
            </a:br>
            <a:r>
              <a:rPr lang="en-US" b="1" dirty="0">
                <a:solidFill>
                  <a:srgbClr val="000000"/>
                </a:solidFill>
                <a:ea typeface="+mn-lt"/>
                <a:cs typeface="+mn-lt"/>
              </a:rPr>
              <a:t>Every situation may be unique and is treated as such by the school administration.  </a:t>
            </a:r>
            <a:endParaRPr lang="en-US" dirty="0">
              <a:ea typeface="+mn-lt"/>
              <a:cs typeface="+mn-lt"/>
            </a:endParaRPr>
          </a:p>
          <a:p>
            <a:pPr marL="0" indent="0" algn="just">
              <a:lnSpc>
                <a:spcPct val="90000"/>
              </a:lnSpc>
              <a:buNone/>
            </a:pPr>
            <a:r>
              <a:rPr lang="en-US" sz="1600" dirty="0">
                <a:solidFill>
                  <a:srgbClr val="000000"/>
                </a:solidFill>
                <a:latin typeface="Arial"/>
                <a:cs typeface="Arial"/>
              </a:rPr>
              <a:t>“Harassment,’ ‘intimidation,’ and ‘bullying’ are separate but related behaviors. Each must be addressed appropriately. Although this procedure differentiates the three behaviors, this differentiation should not be considered part of the legal definition of these behaviors, </a:t>
            </a:r>
            <a:endParaRPr lang="en-US" sz="1600" dirty="0">
              <a:ea typeface="+mn-lt"/>
              <a:cs typeface="+mn-lt"/>
            </a:endParaRPr>
          </a:p>
          <a:p>
            <a:pPr marL="0" indent="0" algn="just">
              <a:lnSpc>
                <a:spcPct val="90000"/>
              </a:lnSpc>
              <a:buNone/>
            </a:pPr>
            <a:r>
              <a:rPr lang="en-US" sz="1600" b="1" dirty="0">
                <a:solidFill>
                  <a:srgbClr val="000000"/>
                </a:solidFill>
                <a:latin typeface="Arial"/>
                <a:cs typeface="Arial"/>
              </a:rPr>
              <a:t>Harassment</a:t>
            </a:r>
            <a:r>
              <a:rPr lang="en-US" sz="1600" dirty="0">
                <a:solidFill>
                  <a:srgbClr val="000000"/>
                </a:solidFill>
                <a:latin typeface="Arial"/>
                <a:cs typeface="Arial"/>
              </a:rPr>
              <a:t> refers to any malicious act, which causes harm to any person's physical well-being. It can be discriminatory harassment, malicious harassment, or sexual harassment. </a:t>
            </a:r>
            <a:endParaRPr lang="en-US" sz="1600" dirty="0">
              <a:ea typeface="+mn-lt"/>
              <a:cs typeface="+mn-lt"/>
            </a:endParaRPr>
          </a:p>
          <a:p>
            <a:pPr marL="0" indent="0" algn="just">
              <a:lnSpc>
                <a:spcPct val="90000"/>
              </a:lnSpc>
              <a:buNone/>
            </a:pPr>
            <a:r>
              <a:rPr lang="en-US" sz="1600" b="1" dirty="0">
                <a:solidFill>
                  <a:srgbClr val="000000"/>
                </a:solidFill>
                <a:latin typeface="Arial"/>
                <a:cs typeface="Arial"/>
              </a:rPr>
              <a:t>Intimidation</a:t>
            </a:r>
            <a:r>
              <a:rPr lang="en-US" sz="1600" dirty="0">
                <a:solidFill>
                  <a:srgbClr val="000000"/>
                </a:solidFill>
                <a:latin typeface="Arial"/>
                <a:cs typeface="Arial"/>
              </a:rPr>
              <a:t> refers to implied or overt threats of physical violence. </a:t>
            </a:r>
            <a:endParaRPr lang="en-US" sz="1600" dirty="0">
              <a:ea typeface="+mn-lt"/>
              <a:cs typeface="+mn-lt"/>
            </a:endParaRPr>
          </a:p>
          <a:p>
            <a:pPr marL="0" indent="0" algn="just">
              <a:lnSpc>
                <a:spcPct val="90000"/>
              </a:lnSpc>
              <a:buNone/>
            </a:pPr>
            <a:r>
              <a:rPr lang="en-US" sz="1600" b="1" dirty="0">
                <a:solidFill>
                  <a:srgbClr val="000000"/>
                </a:solidFill>
                <a:latin typeface="Arial"/>
                <a:cs typeface="Arial"/>
              </a:rPr>
              <a:t>Bullying</a:t>
            </a:r>
            <a:r>
              <a:rPr lang="en-US" sz="1600" dirty="0">
                <a:solidFill>
                  <a:srgbClr val="000000"/>
                </a:solidFill>
                <a:latin typeface="Arial"/>
                <a:cs typeface="Arial"/>
              </a:rPr>
              <a:t> refers to unwanted aggressive behavior(s) by another student or group of students that involves an observed or perceived power imbalance and is repeated multiple times or is highly likely to be repeated. </a:t>
            </a:r>
            <a:endParaRPr lang="en-US" sz="1600" dirty="0">
              <a:ea typeface="+mn-lt"/>
              <a:cs typeface="+mn-lt"/>
            </a:endParaRPr>
          </a:p>
          <a:p>
            <a:pPr marL="0" indent="0" algn="just">
              <a:lnSpc>
                <a:spcPct val="90000"/>
              </a:lnSpc>
              <a:buNone/>
            </a:pPr>
            <a:r>
              <a:rPr lang="en-US" sz="1600" b="1" dirty="0">
                <a:solidFill>
                  <a:srgbClr val="000000"/>
                </a:solidFill>
                <a:latin typeface="Arial"/>
                <a:cs typeface="Arial"/>
              </a:rPr>
              <a:t>Bullying</a:t>
            </a:r>
            <a:r>
              <a:rPr lang="en-US" sz="1600" dirty="0">
                <a:solidFill>
                  <a:srgbClr val="000000"/>
                </a:solidFill>
                <a:latin typeface="Arial"/>
                <a:cs typeface="Arial"/>
              </a:rPr>
              <a:t> may inflict harm on the targeted youth including physical or creates an intimidating or threatening educational environment. </a:t>
            </a:r>
            <a:endParaRPr lang="en-US" sz="1600" dirty="0">
              <a:ea typeface="+mn-lt"/>
              <a:cs typeface="+mn-lt"/>
            </a:endParaRPr>
          </a:p>
          <a:p>
            <a:pPr marL="0" indent="0" algn="just">
              <a:lnSpc>
                <a:spcPct val="90000"/>
              </a:lnSpc>
              <a:buNone/>
            </a:pPr>
            <a:r>
              <a:rPr lang="en-US" sz="1600" dirty="0">
                <a:solidFill>
                  <a:srgbClr val="000000"/>
                </a:solidFill>
                <a:latin typeface="Arial"/>
                <a:cs typeface="Arial"/>
              </a:rPr>
              <a:t>Bullying can also occur through technology and is called electronic bullying or </a:t>
            </a:r>
            <a:r>
              <a:rPr lang="en-US" sz="1600" b="1" dirty="0">
                <a:solidFill>
                  <a:srgbClr val="000000"/>
                </a:solidFill>
                <a:latin typeface="Arial"/>
                <a:cs typeface="Arial"/>
              </a:rPr>
              <a:t>cyberbullying</a:t>
            </a:r>
            <a:endParaRPr lang="en-US" sz="1600" dirty="0"/>
          </a:p>
          <a:p>
            <a:pPr>
              <a:lnSpc>
                <a:spcPct val="90000"/>
              </a:lnSpc>
            </a:pPr>
            <a:endParaRPr lang="en-US" sz="1700" dirty="0">
              <a:solidFill>
                <a:srgbClr val="FFFFFF"/>
              </a:solidFill>
            </a:endParaRPr>
          </a:p>
        </p:txBody>
      </p:sp>
    </p:spTree>
    <p:extLst>
      <p:ext uri="{BB962C8B-B14F-4D97-AF65-F5344CB8AC3E}">
        <p14:creationId xmlns:p14="http://schemas.microsoft.com/office/powerpoint/2010/main" val="1144896256"/>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C3787ED-E0F7-4CE5-8F65-16EAE5AF3247}"/>
              </a:ext>
            </a:extLst>
          </p:cNvPr>
          <p:cNvSpPr>
            <a:spLocks noGrp="1"/>
          </p:cNvSpPr>
          <p:nvPr>
            <p:ph type="title"/>
          </p:nvPr>
        </p:nvSpPr>
        <p:spPr>
          <a:xfrm>
            <a:off x="643467" y="816638"/>
            <a:ext cx="3367359" cy="5224724"/>
          </a:xfrm>
        </p:spPr>
        <p:txBody>
          <a:bodyPr anchor="ctr">
            <a:normAutofit/>
          </a:bodyPr>
          <a:lstStyle/>
          <a:p>
            <a:r>
              <a:rPr lang="en-US" dirty="0"/>
              <a:t>What can parents do to help their child?</a:t>
            </a:r>
            <a:br>
              <a:rPr lang="en-US" dirty="0"/>
            </a:br>
            <a:r>
              <a:rPr lang="en-US" dirty="0"/>
              <a:t>Proactive Strategies (Before incidents happen)</a:t>
            </a:r>
          </a:p>
        </p:txBody>
      </p:sp>
      <p:sp>
        <p:nvSpPr>
          <p:cNvPr id="3" name="Content Placeholder 2">
            <a:extLst>
              <a:ext uri="{FF2B5EF4-FFF2-40B4-BE49-F238E27FC236}">
                <a16:creationId xmlns:a16="http://schemas.microsoft.com/office/drawing/2014/main" id="{E6B97C10-D123-4F46-86DE-1D4175ECFEFC}"/>
              </a:ext>
            </a:extLst>
          </p:cNvPr>
          <p:cNvSpPr>
            <a:spLocks noGrp="1"/>
          </p:cNvSpPr>
          <p:nvPr>
            <p:ph idx="1"/>
          </p:nvPr>
        </p:nvSpPr>
        <p:spPr>
          <a:xfrm>
            <a:off x="4374572" y="826284"/>
            <a:ext cx="5145309" cy="5224724"/>
          </a:xfrm>
        </p:spPr>
        <p:txBody>
          <a:bodyPr vert="horz" lIns="91440" tIns="45720" rIns="91440" bIns="45720" rtlCol="0" anchor="ctr">
            <a:normAutofit/>
          </a:bodyPr>
          <a:lstStyle/>
          <a:p>
            <a:pPr>
              <a:lnSpc>
                <a:spcPct val="90000"/>
              </a:lnSpc>
            </a:pPr>
            <a:r>
              <a:rPr lang="en-US" b="1" dirty="0"/>
              <a:t>Ask</a:t>
            </a:r>
            <a:r>
              <a:rPr lang="en-US" dirty="0"/>
              <a:t> students about their day. What good things happened at school? What was something not positive or good that may have happened?</a:t>
            </a:r>
          </a:p>
          <a:p>
            <a:pPr>
              <a:lnSpc>
                <a:spcPct val="90000"/>
              </a:lnSpc>
            </a:pPr>
            <a:r>
              <a:rPr lang="en-US" b="1" dirty="0"/>
              <a:t>Specific questions: </a:t>
            </a:r>
            <a:r>
              <a:rPr lang="en-US" dirty="0"/>
              <a:t>What was lunch, bus ride or class like? You may get one-word answers but be sure to show interest and not give up.</a:t>
            </a:r>
          </a:p>
          <a:p>
            <a:pPr>
              <a:lnSpc>
                <a:spcPct val="90000"/>
              </a:lnSpc>
            </a:pPr>
            <a:r>
              <a:rPr lang="en-US" b="1" dirty="0"/>
              <a:t>Discussions </a:t>
            </a:r>
            <a:r>
              <a:rPr lang="en-US" dirty="0"/>
              <a:t>– What they would do if someone was being mean to them or ‘bullying” them at school?</a:t>
            </a:r>
          </a:p>
          <a:p>
            <a:pPr>
              <a:lnSpc>
                <a:spcPct val="90000"/>
              </a:lnSpc>
            </a:pPr>
            <a:r>
              <a:rPr lang="en-US" b="1" dirty="0"/>
              <a:t>Encourage</a:t>
            </a:r>
            <a:r>
              <a:rPr lang="en-US" dirty="0"/>
              <a:t> your child to be an upstander (supportive bystander) and the difference between tattling and reporting</a:t>
            </a:r>
          </a:p>
          <a:p>
            <a:pPr>
              <a:lnSpc>
                <a:spcPct val="90000"/>
              </a:lnSpc>
            </a:pPr>
            <a:r>
              <a:rPr lang="en-US" b="1" dirty="0"/>
              <a:t>Model</a:t>
            </a:r>
            <a:r>
              <a:rPr lang="en-US" dirty="0"/>
              <a:t> empathetic behavior- words you use to talk about people of other races. </a:t>
            </a:r>
          </a:p>
          <a:p>
            <a:pPr>
              <a:lnSpc>
                <a:spcPct val="90000"/>
              </a:lnSpc>
            </a:pPr>
            <a:r>
              <a:rPr lang="en-US" b="1" dirty="0"/>
              <a:t>Awareness:</a:t>
            </a:r>
            <a:r>
              <a:rPr lang="en-US" dirty="0"/>
              <a:t> Be aware of own prejudice and bias.</a:t>
            </a:r>
          </a:p>
        </p:txBody>
      </p:sp>
    </p:spTree>
    <p:extLst>
      <p:ext uri="{BB962C8B-B14F-4D97-AF65-F5344CB8AC3E}">
        <p14:creationId xmlns:p14="http://schemas.microsoft.com/office/powerpoint/2010/main" val="2456055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3787ED-E0F7-4CE5-8F65-16EAE5AF3247}"/>
              </a:ext>
            </a:extLst>
          </p:cNvPr>
          <p:cNvSpPr>
            <a:spLocks noGrp="1"/>
          </p:cNvSpPr>
          <p:nvPr>
            <p:ph type="title"/>
          </p:nvPr>
        </p:nvSpPr>
        <p:spPr>
          <a:xfrm>
            <a:off x="966785" y="1034467"/>
            <a:ext cx="3300646" cy="4463889"/>
          </a:xfrm>
        </p:spPr>
        <p:txBody>
          <a:bodyPr anchor="ctr">
            <a:normAutofit/>
          </a:bodyPr>
          <a:lstStyle/>
          <a:p>
            <a:r>
              <a:rPr lang="en-US" sz="3300"/>
              <a:t>What can parents do to help their child?</a:t>
            </a:r>
            <a:br>
              <a:rPr lang="en-US" sz="3300"/>
            </a:br>
            <a:r>
              <a:rPr lang="en-US" sz="3300"/>
              <a:t>Proactive Strategies (Before incidents happen)</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6B97C10-D123-4F46-86DE-1D4175ECFEFC}"/>
              </a:ext>
            </a:extLst>
          </p:cNvPr>
          <p:cNvSpPr>
            <a:spLocks noGrp="1"/>
          </p:cNvSpPr>
          <p:nvPr>
            <p:ph idx="1"/>
          </p:nvPr>
        </p:nvSpPr>
        <p:spPr>
          <a:xfrm>
            <a:off x="4978918" y="1109145"/>
            <a:ext cx="6341016" cy="4603900"/>
          </a:xfrm>
        </p:spPr>
        <p:txBody>
          <a:bodyPr vert="horz" lIns="91440" tIns="45720" rIns="91440" bIns="45720" rtlCol="0" anchor="ctr">
            <a:normAutofit lnSpcReduction="10000"/>
          </a:bodyPr>
          <a:lstStyle/>
          <a:p>
            <a:r>
              <a:rPr lang="en-US" sz="1700" dirty="0">
                <a:hlinkClick r:id="rId3"/>
              </a:rPr>
              <a:t>Talk to your kids about race </a:t>
            </a:r>
            <a:r>
              <a:rPr lang="en-US" sz="1700" dirty="0"/>
              <a:t> and culture.</a:t>
            </a:r>
          </a:p>
          <a:p>
            <a:r>
              <a:rPr lang="en-US" sz="1700" dirty="0"/>
              <a:t>Talk to your kids about kindness and embracing differences – not to be colorblind but to recognize differences, being anti-racist</a:t>
            </a:r>
          </a:p>
          <a:p>
            <a:r>
              <a:rPr lang="en-US" sz="1700" dirty="0"/>
              <a:t>Show curiosity – learn about other cultures (Read and watch counternarratives)</a:t>
            </a:r>
          </a:p>
          <a:p>
            <a:r>
              <a:rPr lang="en-US" sz="1700" dirty="0"/>
              <a:t>Discuss unkind or bullying behaviors when reading books or watching TV shows. </a:t>
            </a:r>
          </a:p>
          <a:p>
            <a:r>
              <a:rPr lang="en-US" sz="1700" dirty="0"/>
              <a:t>Use these as learning opportunities: ask questions:</a:t>
            </a:r>
          </a:p>
          <a:p>
            <a:pPr marL="285750" indent="-285750">
              <a:buFont typeface="Wingdings" charset="2"/>
              <a:buChar char="Ø"/>
            </a:pPr>
            <a:r>
              <a:rPr lang="en-US" sz="1700" dirty="0"/>
              <a:t>What would you do? </a:t>
            </a:r>
          </a:p>
          <a:p>
            <a:pPr marL="285750" indent="-285750">
              <a:buFont typeface="Wingdings" charset="2"/>
              <a:buChar char="Ø"/>
            </a:pPr>
            <a:r>
              <a:rPr lang="en-US" sz="1700" dirty="0"/>
              <a:t>Do you know someone who has experienced this?</a:t>
            </a:r>
          </a:p>
          <a:p>
            <a:pPr marL="285750" indent="-285750">
              <a:buFont typeface="Wingdings" charset="2"/>
              <a:buChar char="Ø"/>
            </a:pPr>
            <a:r>
              <a:rPr lang="en-US" sz="1700" dirty="0"/>
              <a:t>Who would you talk to if this happened to you?</a:t>
            </a:r>
          </a:p>
          <a:p>
            <a:pPr marL="285750" indent="-285750">
              <a:buFont typeface="Wingdings" charset="2"/>
              <a:buChar char="Ø"/>
            </a:pPr>
            <a:r>
              <a:rPr lang="en-US" sz="1700" dirty="0"/>
              <a:t>If you saw this happen to someone, how would you help them?</a:t>
            </a:r>
          </a:p>
          <a:p>
            <a:pPr marL="0" indent="0">
              <a:buNone/>
            </a:pPr>
            <a:endParaRPr lang="en-US" sz="1700"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30761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4CDE38-BD6C-4D6C-B3A2-19953E5B5354}"/>
              </a:ext>
            </a:extLst>
          </p:cNvPr>
          <p:cNvSpPr>
            <a:spLocks noGrp="1"/>
          </p:cNvSpPr>
          <p:nvPr>
            <p:ph type="title"/>
          </p:nvPr>
        </p:nvSpPr>
        <p:spPr>
          <a:xfrm>
            <a:off x="1043950" y="1179151"/>
            <a:ext cx="3300646" cy="4463889"/>
          </a:xfrm>
        </p:spPr>
        <p:txBody>
          <a:bodyPr anchor="ctr">
            <a:normAutofit/>
          </a:bodyPr>
          <a:lstStyle/>
          <a:p>
            <a:r>
              <a:rPr lang="en-US" dirty="0"/>
              <a:t>When parents have concerns – warning signs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AFBF3A2-A0B9-4BFA-9C9A-995B1928E798}"/>
              </a:ext>
            </a:extLst>
          </p:cNvPr>
          <p:cNvSpPr>
            <a:spLocks noGrp="1"/>
          </p:cNvSpPr>
          <p:nvPr>
            <p:ph idx="1"/>
          </p:nvPr>
        </p:nvSpPr>
        <p:spPr>
          <a:xfrm>
            <a:off x="4978918" y="1109145"/>
            <a:ext cx="6341016" cy="5608354"/>
          </a:xfrm>
        </p:spPr>
        <p:txBody>
          <a:bodyPr anchor="ctr">
            <a:normAutofit/>
          </a:bodyPr>
          <a:lstStyle/>
          <a:p>
            <a:pPr marL="0" indent="0">
              <a:lnSpc>
                <a:spcPct val="90000"/>
              </a:lnSpc>
              <a:buNone/>
            </a:pPr>
            <a:endParaRPr lang="en-US" sz="1300" b="1" dirty="0"/>
          </a:p>
          <a:p>
            <a:pPr marL="0" indent="0">
              <a:lnSpc>
                <a:spcPct val="90000"/>
              </a:lnSpc>
              <a:buNone/>
            </a:pPr>
            <a:r>
              <a:rPr lang="en-US" sz="1300" b="0" i="0" dirty="0">
                <a:effectLst/>
                <a:latin typeface="Helvetica"/>
                <a:cs typeface="Helvetica"/>
              </a:rPr>
              <a:t>If your child is </a:t>
            </a:r>
            <a:r>
              <a:rPr lang="en-US" sz="1300" dirty="0">
                <a:solidFill>
                  <a:srgbClr val="000000"/>
                </a:solidFill>
                <a:ea typeface="+mn-lt"/>
                <a:cs typeface="+mn-lt"/>
              </a:rPr>
              <a:t>experiencing unkind behavior or potentially </a:t>
            </a:r>
            <a:r>
              <a:rPr lang="en-US" sz="1300" b="0" i="0" dirty="0">
                <a:solidFill>
                  <a:srgbClr val="000000"/>
                </a:solidFill>
                <a:effectLst/>
                <a:ea typeface="+mn-lt"/>
                <a:cs typeface="+mn-lt"/>
              </a:rPr>
              <a:t>being</a:t>
            </a:r>
            <a:r>
              <a:rPr lang="en-US" sz="1300" dirty="0">
                <a:solidFill>
                  <a:srgbClr val="000000"/>
                </a:solidFill>
                <a:ea typeface="+mn-lt"/>
                <a:cs typeface="+mn-lt"/>
              </a:rPr>
              <a:t> </a:t>
            </a:r>
            <a:r>
              <a:rPr lang="en-US" sz="1300" b="0" i="0" dirty="0">
                <a:solidFill>
                  <a:srgbClr val="000000"/>
                </a:solidFill>
                <a:effectLst/>
                <a:ea typeface="+mn-lt"/>
                <a:cs typeface="+mn-lt"/>
              </a:rPr>
              <a:t>bullied</a:t>
            </a:r>
            <a:r>
              <a:rPr lang="en-US" sz="1300" b="0" i="0" dirty="0">
                <a:effectLst/>
                <a:latin typeface="Helvetica"/>
                <a:cs typeface="Helvetica"/>
              </a:rPr>
              <a:t>, he or she might remain quiet out of fear, shame or embarrassment. Warning signs may be vague, and some may mimic mental health issues. Be on the lookout for:</a:t>
            </a:r>
          </a:p>
          <a:p>
            <a:pPr marL="731520">
              <a:lnSpc>
                <a:spcPct val="90000"/>
              </a:lnSpc>
              <a:buFont typeface="Wingdings" panose="05000000000000000000" pitchFamily="2" charset="2"/>
              <a:buChar char="ü"/>
            </a:pPr>
            <a:r>
              <a:rPr lang="en-US" sz="1300" b="0" i="0" dirty="0">
                <a:effectLst/>
                <a:latin typeface="Helvetica"/>
                <a:cs typeface="Helvetica"/>
              </a:rPr>
              <a:t>Lost or destroyed clothing, electronics or other personal belongings</a:t>
            </a:r>
          </a:p>
          <a:p>
            <a:pPr marL="731520">
              <a:lnSpc>
                <a:spcPct val="90000"/>
              </a:lnSpc>
              <a:buFont typeface="Wingdings" panose="05000000000000000000" pitchFamily="2" charset="2"/>
              <a:buChar char="ü"/>
            </a:pPr>
            <a:r>
              <a:rPr lang="en-US" sz="1300" b="0" i="0" dirty="0">
                <a:effectLst/>
                <a:latin typeface="Helvetica"/>
                <a:cs typeface="Helvetica"/>
              </a:rPr>
              <a:t>Abrupt loss of friends or avoidance of social situations</a:t>
            </a:r>
          </a:p>
          <a:p>
            <a:pPr marL="731520">
              <a:lnSpc>
                <a:spcPct val="90000"/>
              </a:lnSpc>
              <a:buFont typeface="Wingdings" panose="05000000000000000000" pitchFamily="2" charset="2"/>
              <a:buChar char="ü"/>
            </a:pPr>
            <a:r>
              <a:rPr lang="en-US" sz="1300" b="0" i="0" dirty="0">
                <a:effectLst/>
                <a:latin typeface="Helvetica"/>
                <a:cs typeface="Helvetica"/>
              </a:rPr>
              <a:t>Poor school performance or reluctance to go to school</a:t>
            </a:r>
          </a:p>
          <a:p>
            <a:pPr marL="731520">
              <a:lnSpc>
                <a:spcPct val="90000"/>
              </a:lnSpc>
              <a:buFont typeface="Wingdings" panose="05000000000000000000" pitchFamily="2" charset="2"/>
              <a:buChar char="ü"/>
            </a:pPr>
            <a:r>
              <a:rPr lang="en-US" sz="1300" b="0" i="0" dirty="0">
                <a:effectLst/>
                <a:latin typeface="Helvetica"/>
                <a:cs typeface="Helvetica"/>
              </a:rPr>
              <a:t>Headaches, stomachaches or other physical complaints</a:t>
            </a:r>
          </a:p>
          <a:p>
            <a:pPr marL="731520">
              <a:lnSpc>
                <a:spcPct val="90000"/>
              </a:lnSpc>
              <a:buFont typeface="Wingdings" panose="05000000000000000000" pitchFamily="2" charset="2"/>
              <a:buChar char="ü"/>
            </a:pPr>
            <a:r>
              <a:rPr lang="en-US" sz="1300" b="0" i="0" dirty="0">
                <a:effectLst/>
                <a:latin typeface="Helvetica"/>
                <a:cs typeface="Helvetica"/>
              </a:rPr>
              <a:t>Trouble sleeping or frequent nightmares</a:t>
            </a:r>
          </a:p>
          <a:p>
            <a:pPr marL="731520">
              <a:lnSpc>
                <a:spcPct val="90000"/>
              </a:lnSpc>
              <a:buFont typeface="Wingdings" panose="05000000000000000000" pitchFamily="2" charset="2"/>
              <a:buChar char="ü"/>
            </a:pPr>
            <a:r>
              <a:rPr lang="en-US" sz="1300" b="0" i="0" dirty="0">
                <a:effectLst/>
                <a:latin typeface="Helvetica"/>
                <a:cs typeface="Helvetica"/>
              </a:rPr>
              <a:t>Changes in eating habits</a:t>
            </a:r>
          </a:p>
          <a:p>
            <a:pPr marL="731520">
              <a:lnSpc>
                <a:spcPct val="90000"/>
              </a:lnSpc>
              <a:buFont typeface="Wingdings" panose="05000000000000000000" pitchFamily="2" charset="2"/>
              <a:buChar char="ü"/>
            </a:pPr>
            <a:r>
              <a:rPr lang="en-US" sz="1300" b="0" i="0" dirty="0">
                <a:effectLst/>
                <a:latin typeface="Helvetica"/>
                <a:cs typeface="Helvetica"/>
              </a:rPr>
              <a:t>Distress after spending time online or on the phone</a:t>
            </a:r>
          </a:p>
          <a:p>
            <a:pPr marL="731520">
              <a:lnSpc>
                <a:spcPct val="90000"/>
              </a:lnSpc>
              <a:buFont typeface="Wingdings" panose="05000000000000000000" pitchFamily="2" charset="2"/>
              <a:buChar char="ü"/>
            </a:pPr>
            <a:r>
              <a:rPr lang="en-US" sz="1300" b="0" i="0" dirty="0">
                <a:effectLst/>
                <a:latin typeface="Helvetica"/>
                <a:cs typeface="Helvetica"/>
              </a:rPr>
              <a:t>Abrupt avoidance of electronic devices</a:t>
            </a:r>
          </a:p>
          <a:p>
            <a:pPr marL="731520">
              <a:lnSpc>
                <a:spcPct val="90000"/>
              </a:lnSpc>
              <a:buFont typeface="Wingdings" panose="05000000000000000000" pitchFamily="2" charset="2"/>
              <a:buChar char="ü"/>
            </a:pPr>
            <a:r>
              <a:rPr lang="en-US" sz="1300" b="0" i="0" dirty="0">
                <a:effectLst/>
                <a:latin typeface="Helvetica"/>
                <a:cs typeface="Helvetica"/>
              </a:rPr>
              <a:t>Feelings of helplessness or low self-esteem</a:t>
            </a:r>
          </a:p>
          <a:p>
            <a:pPr marL="731520">
              <a:lnSpc>
                <a:spcPct val="90000"/>
              </a:lnSpc>
              <a:buFont typeface="Wingdings" panose="05000000000000000000" pitchFamily="2" charset="2"/>
              <a:buChar char="ü"/>
            </a:pPr>
            <a:r>
              <a:rPr lang="en-US" sz="1300" b="0" i="0" dirty="0">
                <a:effectLst/>
                <a:latin typeface="Helvetica"/>
                <a:cs typeface="Helvetica"/>
              </a:rPr>
              <a:t>Self-destructive behavior, such as running away from home</a:t>
            </a:r>
          </a:p>
          <a:p>
            <a:pPr marL="388620" indent="0">
              <a:lnSpc>
                <a:spcPct val="90000"/>
              </a:lnSpc>
              <a:buNone/>
            </a:pPr>
            <a:endParaRPr lang="en-US" sz="1300" dirty="0">
              <a:latin typeface="Helvetica" panose="020B0604020202020204" pitchFamily="34" charset="0"/>
              <a:cs typeface="Helvetica"/>
            </a:endParaRPr>
          </a:p>
          <a:p>
            <a:pPr marL="388620" indent="0">
              <a:lnSpc>
                <a:spcPct val="90000"/>
              </a:lnSpc>
              <a:buNone/>
            </a:pPr>
            <a:r>
              <a:rPr lang="en-US" sz="1600" b="1" dirty="0">
                <a:ea typeface="+mn-lt"/>
                <a:cs typeface="+mn-lt"/>
              </a:rPr>
              <a:t>Monitor your child’s behavior – check with child’s school counselor if you have concerns</a:t>
            </a:r>
            <a:endParaRPr lang="en-US" sz="1600" dirty="0">
              <a:ea typeface="+mn-lt"/>
              <a:cs typeface="+mn-lt"/>
            </a:endParaRPr>
          </a:p>
          <a:p>
            <a:pPr marL="731520">
              <a:lnSpc>
                <a:spcPct val="90000"/>
              </a:lnSpc>
              <a:buFont typeface="Wingdings" panose="05000000000000000000" pitchFamily="2" charset="2"/>
              <a:buChar char="ü"/>
            </a:pPr>
            <a:endParaRPr lang="en-US" sz="1300">
              <a:latin typeface="Helvetica" panose="020B0604020202020204" pitchFamily="34" charset="0"/>
              <a:cs typeface="Helvetica" panose="020B0604020202020204" pitchFamily="34" charset="0"/>
            </a:endParaRPr>
          </a:p>
          <a:p>
            <a:pPr marL="502920" indent="0">
              <a:lnSpc>
                <a:spcPct val="90000"/>
              </a:lnSpc>
              <a:buNone/>
            </a:pPr>
            <a:endParaRPr lang="en-US" sz="1300" b="0" i="0" dirty="0">
              <a:effectLst/>
              <a:latin typeface="Helvetica"/>
              <a:cs typeface="Helvetica"/>
            </a:endParaRPr>
          </a:p>
          <a:p>
            <a:pPr>
              <a:lnSpc>
                <a:spcPct val="90000"/>
              </a:lnSpc>
            </a:pPr>
            <a:endParaRPr lang="en-US" sz="130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98068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CC1766-FBF1-4B63-8CBA-56698056E9D8}"/>
              </a:ext>
            </a:extLst>
          </p:cNvPr>
          <p:cNvSpPr>
            <a:spLocks noGrp="1"/>
          </p:cNvSpPr>
          <p:nvPr>
            <p:ph idx="1"/>
          </p:nvPr>
        </p:nvSpPr>
        <p:spPr>
          <a:xfrm>
            <a:off x="493639" y="274051"/>
            <a:ext cx="6839057" cy="6547448"/>
          </a:xfrm>
        </p:spPr>
        <p:txBody>
          <a:bodyPr vert="horz" lIns="91440" tIns="45720" rIns="91440" bIns="45720" rtlCol="0" anchor="ctr">
            <a:normAutofit/>
          </a:bodyPr>
          <a:lstStyle/>
          <a:p>
            <a:pPr marL="228600" indent="-228600">
              <a:lnSpc>
                <a:spcPct val="90000"/>
              </a:lnSpc>
              <a:buFont typeface="Arial,Sans-Serif" charset="2"/>
              <a:buChar char="•"/>
            </a:pPr>
            <a:r>
              <a:rPr lang="en-US" sz="1400" dirty="0">
                <a:latin typeface="Calibri"/>
                <a:cs typeface="Calibri"/>
              </a:rPr>
              <a:t>Listen to child</a:t>
            </a:r>
            <a:endParaRPr lang="en-US" sz="1400" dirty="0">
              <a:latin typeface="Calibri"/>
              <a:ea typeface="+mn-lt"/>
              <a:cs typeface="Calibri"/>
            </a:endParaRPr>
          </a:p>
          <a:p>
            <a:pPr marL="228600" indent="-228600">
              <a:lnSpc>
                <a:spcPct val="90000"/>
              </a:lnSpc>
              <a:buFont typeface="Arial,Sans-Serif" charset="2"/>
              <a:buChar char="•"/>
            </a:pPr>
            <a:r>
              <a:rPr lang="en-US" sz="1400" dirty="0">
                <a:latin typeface="Calibri"/>
                <a:cs typeface="Calibri"/>
              </a:rPr>
              <a:t>Validate child’s concerns and feelings</a:t>
            </a:r>
            <a:endParaRPr lang="en-US" sz="1400" dirty="0">
              <a:latin typeface="Calibri"/>
              <a:ea typeface="+mn-lt"/>
              <a:cs typeface="Calibri"/>
            </a:endParaRPr>
          </a:p>
          <a:p>
            <a:pPr marL="228600" indent="-228600">
              <a:lnSpc>
                <a:spcPct val="90000"/>
              </a:lnSpc>
              <a:buFont typeface="Arial,Sans-Serif" charset="2"/>
              <a:buChar char="•"/>
            </a:pPr>
            <a:r>
              <a:rPr lang="en-US" sz="1400" dirty="0">
                <a:latin typeface="Calibri"/>
                <a:cs typeface="Calibri"/>
              </a:rPr>
              <a:t>Get details - ask questions so that you can get the context of the incident or incidents, names of students or adults involved, where and when it happened</a:t>
            </a:r>
            <a:endParaRPr lang="en-US" sz="1400" dirty="0">
              <a:latin typeface="Calibri"/>
              <a:ea typeface="+mn-lt"/>
              <a:cs typeface="Calibri"/>
            </a:endParaRPr>
          </a:p>
          <a:p>
            <a:pPr marL="228600" indent="-228600">
              <a:lnSpc>
                <a:spcPct val="90000"/>
              </a:lnSpc>
              <a:buFont typeface="Arial,Sans-Serif" charset="2"/>
              <a:buChar char="•"/>
            </a:pPr>
            <a:r>
              <a:rPr lang="en-US" sz="1400" dirty="0">
                <a:latin typeface="Calibri"/>
                <a:cs typeface="Calibri"/>
              </a:rPr>
              <a:t>Consider if it is a problem the school needs to address? How can class teachers, school or counselor address the behavior? Does the behavior need to be monitored? (big problem or minor problem)</a:t>
            </a:r>
            <a:endParaRPr lang="en-US" sz="1400" dirty="0">
              <a:ea typeface="+mn-lt"/>
              <a:cs typeface="+mn-lt"/>
            </a:endParaRPr>
          </a:p>
          <a:p>
            <a:pPr marL="228600" indent="-228600">
              <a:lnSpc>
                <a:spcPct val="90000"/>
              </a:lnSpc>
              <a:buFont typeface="Arial,Sans-Serif" charset="2"/>
              <a:buChar char="•"/>
            </a:pPr>
            <a:r>
              <a:rPr lang="en-US" sz="1400" dirty="0">
                <a:latin typeface="Calibri"/>
                <a:cs typeface="Calibri"/>
              </a:rPr>
              <a:t>Ask your child to help you determine how to help them:</a:t>
            </a:r>
            <a:endParaRPr lang="en-US" sz="1400" dirty="0">
              <a:ea typeface="+mn-lt"/>
              <a:cs typeface="+mn-lt"/>
            </a:endParaRPr>
          </a:p>
          <a:p>
            <a:pPr>
              <a:spcBef>
                <a:spcPts val="0"/>
              </a:spcBef>
            </a:pPr>
            <a:r>
              <a:rPr lang="en-US" sz="1400" dirty="0">
                <a:latin typeface="Calibri"/>
                <a:cs typeface="Calibri"/>
              </a:rPr>
              <a:t>Can he/she address it on their own? – be a coach and mentor</a:t>
            </a:r>
            <a:endParaRPr lang="en-US" sz="1400" dirty="0">
              <a:ea typeface="+mn-lt"/>
              <a:cs typeface="+mn-lt"/>
            </a:endParaRPr>
          </a:p>
          <a:p>
            <a:pPr>
              <a:spcBef>
                <a:spcPts val="0"/>
              </a:spcBef>
            </a:pPr>
            <a:r>
              <a:rPr lang="en-US" sz="1400" dirty="0">
                <a:latin typeface="Calibri"/>
                <a:cs typeface="Calibri"/>
              </a:rPr>
              <a:t>Has it been going on for a while? - monitor after child has reported</a:t>
            </a:r>
            <a:endParaRPr lang="en-US" sz="1400" dirty="0">
              <a:ea typeface="+mn-lt"/>
              <a:cs typeface="+mn-lt"/>
            </a:endParaRPr>
          </a:p>
          <a:p>
            <a:pPr>
              <a:spcBef>
                <a:spcPts val="0"/>
              </a:spcBef>
            </a:pPr>
            <a:r>
              <a:rPr lang="en-US" sz="1400" dirty="0">
                <a:latin typeface="Calibri"/>
                <a:cs typeface="Calibri"/>
              </a:rPr>
              <a:t>Is it impacting student behavior, academics, </a:t>
            </a:r>
            <a:r>
              <a:rPr lang="en-US" sz="1400" dirty="0" err="1">
                <a:latin typeface="Calibri"/>
                <a:cs typeface="Calibri"/>
              </a:rPr>
              <a:t>etc</a:t>
            </a:r>
            <a:r>
              <a:rPr lang="en-US" sz="1400" dirty="0">
                <a:latin typeface="Calibri"/>
                <a:cs typeface="Calibri"/>
              </a:rPr>
              <a:t>? How? </a:t>
            </a:r>
            <a:endParaRPr lang="en-US" sz="1400" dirty="0">
              <a:ea typeface="+mn-lt"/>
              <a:cs typeface="+mn-lt"/>
            </a:endParaRPr>
          </a:p>
          <a:p>
            <a:pPr marL="228600" indent="-228600">
              <a:lnSpc>
                <a:spcPct val="90000"/>
              </a:lnSpc>
              <a:buFont typeface="Arial,Sans-Serif" charset="2"/>
              <a:buChar char="•"/>
            </a:pPr>
            <a:r>
              <a:rPr lang="en-US" sz="1400" dirty="0">
                <a:latin typeface="Calibri"/>
                <a:cs typeface="Calibri"/>
              </a:rPr>
              <a:t>Depending on age and incident – either have the student report or you may report incident to school administrator via an email or phone call.  </a:t>
            </a:r>
            <a:endParaRPr lang="en-US" sz="1400" dirty="0">
              <a:ea typeface="+mn-lt"/>
              <a:cs typeface="+mn-lt"/>
            </a:endParaRPr>
          </a:p>
          <a:p>
            <a:pPr marL="228600" indent="-228600">
              <a:lnSpc>
                <a:spcPct val="90000"/>
              </a:lnSpc>
              <a:buFont typeface="Arial,Sans-Serif" charset="2"/>
              <a:buChar char="•"/>
            </a:pPr>
            <a:r>
              <a:rPr lang="en-US" sz="1400" dirty="0">
                <a:latin typeface="Calibri"/>
                <a:cs typeface="Calibri"/>
              </a:rPr>
              <a:t>Parents can also fill out an incident report (link in Resource page)</a:t>
            </a:r>
            <a:endParaRPr lang="en-US" sz="1400" dirty="0">
              <a:latin typeface="Calibri"/>
              <a:ea typeface="+mn-lt"/>
              <a:cs typeface="Calibri"/>
            </a:endParaRPr>
          </a:p>
          <a:p>
            <a:pPr marL="228600" indent="-228600">
              <a:lnSpc>
                <a:spcPct val="90000"/>
              </a:lnSpc>
              <a:buFont typeface="Arial,Sans-Serif" charset="2"/>
              <a:buChar char="•"/>
            </a:pPr>
            <a:r>
              <a:rPr lang="en-US" sz="1400" dirty="0">
                <a:latin typeface="Calibri"/>
                <a:cs typeface="Calibri"/>
              </a:rPr>
              <a:t>Don’t expect the child to solve the problem on their own, you may need to intervene and/or monitor</a:t>
            </a:r>
            <a:endParaRPr lang="en-US" sz="1400" dirty="0">
              <a:latin typeface="Calibri"/>
              <a:ea typeface="+mn-lt"/>
              <a:cs typeface="Calibri"/>
            </a:endParaRPr>
          </a:p>
          <a:p>
            <a:pPr marL="228600" indent="-228600">
              <a:lnSpc>
                <a:spcPct val="90000"/>
              </a:lnSpc>
              <a:buFont typeface="Arial,Sans-Serif" charset="2"/>
              <a:buChar char="•"/>
            </a:pPr>
            <a:r>
              <a:rPr lang="en-US" sz="1400" dirty="0">
                <a:latin typeface="Calibri"/>
                <a:ea typeface="+mn-lt"/>
                <a:cs typeface="Calibri"/>
              </a:rPr>
              <a:t>Cultural components</a:t>
            </a:r>
            <a:endParaRPr lang="en-US" sz="1400" dirty="0">
              <a:ea typeface="+mn-lt"/>
              <a:cs typeface="+mn-lt"/>
            </a:endParaRPr>
          </a:p>
          <a:p>
            <a:pPr>
              <a:spcBef>
                <a:spcPts val="0"/>
              </a:spcBef>
            </a:pPr>
            <a:r>
              <a:rPr lang="en-US" sz="1400" dirty="0">
                <a:latin typeface="Calibri"/>
                <a:ea typeface="+mn-lt"/>
                <a:cs typeface="Calibri"/>
              </a:rPr>
              <a:t>Parents may want to avoid a problem at school</a:t>
            </a:r>
            <a:endParaRPr lang="en-US" sz="1400" dirty="0">
              <a:ea typeface="+mn-lt"/>
              <a:cs typeface="+mn-lt"/>
            </a:endParaRPr>
          </a:p>
          <a:p>
            <a:pPr>
              <a:spcBef>
                <a:spcPts val="0"/>
              </a:spcBef>
            </a:pPr>
            <a:r>
              <a:rPr lang="en-US" sz="1400" dirty="0">
                <a:latin typeface="Calibri"/>
                <a:ea typeface="+mn-lt"/>
                <a:cs typeface="Calibri"/>
              </a:rPr>
              <a:t>Parents may not want to make a “big deal”</a:t>
            </a:r>
            <a:endParaRPr lang="en-US" sz="1400" dirty="0">
              <a:ea typeface="+mn-lt"/>
              <a:cs typeface="+mn-lt"/>
            </a:endParaRPr>
          </a:p>
          <a:p>
            <a:pPr>
              <a:spcBef>
                <a:spcPts val="0"/>
              </a:spcBef>
            </a:pPr>
            <a:r>
              <a:rPr lang="en-US" sz="1400" dirty="0">
                <a:latin typeface="Calibri"/>
                <a:ea typeface="+mn-lt"/>
                <a:cs typeface="Calibri"/>
              </a:rPr>
              <a:t>Some cultures and parents are fearful of reporting</a:t>
            </a:r>
          </a:p>
          <a:p>
            <a:pPr>
              <a:spcBef>
                <a:spcPts val="0"/>
              </a:spcBef>
            </a:pPr>
            <a:r>
              <a:rPr lang="en-US" sz="1400" dirty="0">
                <a:latin typeface="Calibri"/>
                <a:ea typeface="+mn-lt"/>
                <a:cs typeface="Calibri"/>
              </a:rPr>
              <a:t>If you are not sure since new to US school system, ask for help from the School Counselor, Family Partnership Liaison, or other staff</a:t>
            </a:r>
            <a:endParaRPr lang="en-US"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C28B392-8E99-4888-B18F-82FF079FFB7D}"/>
              </a:ext>
            </a:extLst>
          </p:cNvPr>
          <p:cNvSpPr>
            <a:spLocks noGrp="1"/>
          </p:cNvSpPr>
          <p:nvPr>
            <p:ph type="title"/>
          </p:nvPr>
        </p:nvSpPr>
        <p:spPr>
          <a:xfrm>
            <a:off x="7829658" y="1253067"/>
            <a:ext cx="3371742" cy="4351866"/>
          </a:xfrm>
        </p:spPr>
        <p:txBody>
          <a:bodyPr anchor="ctr">
            <a:normAutofit/>
          </a:bodyPr>
          <a:lstStyle/>
          <a:p>
            <a:r>
              <a:rPr lang="en-US">
                <a:solidFill>
                  <a:schemeClr val="bg1"/>
                </a:solidFill>
              </a:rPr>
              <a:t>What can parents do to help their child?</a:t>
            </a:r>
            <a:br>
              <a:rPr lang="en-US">
                <a:solidFill>
                  <a:schemeClr val="bg1"/>
                </a:solidFill>
              </a:rPr>
            </a:br>
            <a:r>
              <a:rPr lang="en-US">
                <a:solidFill>
                  <a:schemeClr val="bg1"/>
                </a:solidFill>
              </a:rPr>
              <a:t>When child reports an incident</a:t>
            </a:r>
          </a:p>
        </p:txBody>
      </p:sp>
    </p:spTree>
    <p:extLst>
      <p:ext uri="{BB962C8B-B14F-4D97-AF65-F5344CB8AC3E}">
        <p14:creationId xmlns:p14="http://schemas.microsoft.com/office/powerpoint/2010/main" val="1420159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34C3867-098B-4574-AA00-766052D7556C}"/>
              </a:ext>
            </a:extLst>
          </p:cNvPr>
          <p:cNvSpPr>
            <a:spLocks noGrp="1"/>
          </p:cNvSpPr>
          <p:nvPr>
            <p:ph idx="1"/>
          </p:nvPr>
        </p:nvSpPr>
        <p:spPr>
          <a:xfrm>
            <a:off x="677334" y="1253067"/>
            <a:ext cx="6155266" cy="4351866"/>
          </a:xfrm>
        </p:spPr>
        <p:txBody>
          <a:bodyPr anchor="ctr">
            <a:normAutofit/>
          </a:bodyPr>
          <a:lstStyle/>
          <a:p>
            <a:pPr>
              <a:lnSpc>
                <a:spcPct val="90000"/>
              </a:lnSpc>
            </a:pPr>
            <a:r>
              <a:rPr lang="en-US" sz="1600" dirty="0">
                <a:ea typeface="+mn-lt"/>
                <a:cs typeface="+mn-lt"/>
              </a:rPr>
              <a:t>Call or email the School Principal, Assistant Principal or Dean of Students.</a:t>
            </a:r>
          </a:p>
          <a:p>
            <a:pPr>
              <a:lnSpc>
                <a:spcPct val="90000"/>
              </a:lnSpc>
            </a:pPr>
            <a:r>
              <a:rPr lang="en-US" sz="1600" dirty="0">
                <a:ea typeface="+mn-lt"/>
                <a:cs typeface="+mn-lt"/>
              </a:rPr>
              <a:t>Include the teacher (if incident is happening in classroom) so they are aware of your concern</a:t>
            </a:r>
            <a:endParaRPr lang="en-US" sz="1600" dirty="0"/>
          </a:p>
          <a:p>
            <a:pPr>
              <a:lnSpc>
                <a:spcPct val="90000"/>
              </a:lnSpc>
            </a:pPr>
            <a:r>
              <a:rPr lang="en-US" sz="1600" dirty="0">
                <a:ea typeface="+mn-lt"/>
                <a:cs typeface="+mn-lt"/>
              </a:rPr>
              <a:t>For major incidents, parents should contact school administrator by calling, emailing or filing an incident report. </a:t>
            </a:r>
            <a:endParaRPr lang="en-US" sz="1600"/>
          </a:p>
          <a:p>
            <a:pPr>
              <a:lnSpc>
                <a:spcPct val="90000"/>
              </a:lnSpc>
            </a:pPr>
            <a:r>
              <a:rPr lang="en-US" sz="1600" dirty="0">
                <a:ea typeface="+mn-lt"/>
                <a:cs typeface="+mn-lt"/>
              </a:rPr>
              <a:t>Parents can encourage students to report to a trusted adult but are always welcome to follow up with a report or help the child report (model the behavior).</a:t>
            </a:r>
          </a:p>
          <a:p>
            <a:pPr>
              <a:lnSpc>
                <a:spcPct val="90000"/>
              </a:lnSpc>
            </a:pPr>
            <a:r>
              <a:rPr lang="en-US" sz="1600" dirty="0">
                <a:ea typeface="+mn-lt"/>
                <a:cs typeface="+mn-lt"/>
                <a:hlinkClick r:id="rId3"/>
              </a:rPr>
              <a:t>Issaquah School District Prohibition Against Harassment, Intimidation and Bullying Incident Reporting Form</a:t>
            </a:r>
          </a:p>
          <a:p>
            <a:pPr>
              <a:lnSpc>
                <a:spcPct val="90000"/>
              </a:lnSpc>
            </a:pPr>
            <a:r>
              <a:rPr lang="en-US" sz="1600" dirty="0">
                <a:hlinkClick r:id="rId4"/>
              </a:rPr>
              <a:t>Any parent or student can also report concerns on Equity or other race related issues here.</a:t>
            </a:r>
            <a:r>
              <a:rPr lang="en-US" sz="1600" dirty="0"/>
              <a:t> </a:t>
            </a:r>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2D3F566-ACF0-498B-BD72-4236E4A13BC9}"/>
              </a:ext>
            </a:extLst>
          </p:cNvPr>
          <p:cNvSpPr>
            <a:spLocks noGrp="1"/>
          </p:cNvSpPr>
          <p:nvPr>
            <p:ph type="title"/>
          </p:nvPr>
        </p:nvSpPr>
        <p:spPr>
          <a:xfrm>
            <a:off x="7829658" y="1253067"/>
            <a:ext cx="3371742" cy="4351866"/>
          </a:xfrm>
        </p:spPr>
        <p:txBody>
          <a:bodyPr anchor="ctr">
            <a:normAutofit/>
          </a:bodyPr>
          <a:lstStyle/>
          <a:p>
            <a:r>
              <a:rPr lang="en-US">
                <a:solidFill>
                  <a:schemeClr val="bg1"/>
                </a:solidFill>
              </a:rPr>
              <a:t>Parent Reporting an incident</a:t>
            </a:r>
          </a:p>
        </p:txBody>
      </p:sp>
    </p:spTree>
    <p:extLst>
      <p:ext uri="{BB962C8B-B14F-4D97-AF65-F5344CB8AC3E}">
        <p14:creationId xmlns:p14="http://schemas.microsoft.com/office/powerpoint/2010/main" val="340486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DE4D51-FD8A-4DA3-9BA2-B2B5863E6399}"/>
              </a:ext>
            </a:extLst>
          </p:cNvPr>
          <p:cNvSpPr>
            <a:spLocks noGrp="1"/>
          </p:cNvSpPr>
          <p:nvPr>
            <p:ph type="title"/>
          </p:nvPr>
        </p:nvSpPr>
        <p:spPr>
          <a:xfrm>
            <a:off x="652481" y="1382486"/>
            <a:ext cx="3547581" cy="4093028"/>
          </a:xfrm>
        </p:spPr>
        <p:txBody>
          <a:bodyPr anchor="ctr">
            <a:normAutofit/>
          </a:bodyPr>
          <a:lstStyle/>
          <a:p>
            <a:r>
              <a:rPr lang="en-US" sz="4400"/>
              <a:t>Response by the school</a:t>
            </a:r>
          </a:p>
        </p:txBody>
      </p:sp>
      <p:grpSp>
        <p:nvGrpSpPr>
          <p:cNvPr id="34" name="Group 33">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35" name="Straight Connector 34">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37"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Isosceles Triangle 38">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2"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Isosceles Triangle 42">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45" name="Rectangle 44">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Content Placeholder 2">
            <a:extLst>
              <a:ext uri="{FF2B5EF4-FFF2-40B4-BE49-F238E27FC236}">
                <a16:creationId xmlns:a16="http://schemas.microsoft.com/office/drawing/2014/main" id="{82E5D6B5-3EF1-499E-8F0E-042EB1B5C220}"/>
              </a:ext>
            </a:extLst>
          </p:cNvPr>
          <p:cNvGraphicFramePr>
            <a:graphicFrameLocks noGrp="1"/>
          </p:cNvGraphicFramePr>
          <p:nvPr>
            <p:ph idx="1"/>
            <p:extLst>
              <p:ext uri="{D42A27DB-BD31-4B8C-83A1-F6EECF244321}">
                <p14:modId xmlns:p14="http://schemas.microsoft.com/office/powerpoint/2010/main" val="1018736494"/>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5359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433DB5-BA99-4D40-935D-E165DA840CC2}"/>
              </a:ext>
            </a:extLst>
          </p:cNvPr>
          <p:cNvSpPr>
            <a:spLocks noGrp="1"/>
          </p:cNvSpPr>
          <p:nvPr>
            <p:ph type="title"/>
          </p:nvPr>
        </p:nvSpPr>
        <p:spPr>
          <a:xfrm>
            <a:off x="643467" y="816638"/>
            <a:ext cx="3367359" cy="5224724"/>
          </a:xfrm>
        </p:spPr>
        <p:txBody>
          <a:bodyPr anchor="ctr">
            <a:normAutofit/>
          </a:bodyPr>
          <a:lstStyle/>
          <a:p>
            <a:r>
              <a:rPr lang="en-US" dirty="0"/>
              <a:t>Response of school for incidents reported</a:t>
            </a:r>
          </a:p>
        </p:txBody>
      </p:sp>
      <p:sp>
        <p:nvSpPr>
          <p:cNvPr id="3" name="Content Placeholder 2">
            <a:extLst>
              <a:ext uri="{FF2B5EF4-FFF2-40B4-BE49-F238E27FC236}">
                <a16:creationId xmlns:a16="http://schemas.microsoft.com/office/drawing/2014/main" id="{404748FD-921E-4975-B249-90825433EC7B}"/>
              </a:ext>
            </a:extLst>
          </p:cNvPr>
          <p:cNvSpPr>
            <a:spLocks noGrp="1"/>
          </p:cNvSpPr>
          <p:nvPr>
            <p:ph idx="1"/>
          </p:nvPr>
        </p:nvSpPr>
        <p:spPr>
          <a:xfrm>
            <a:off x="4374574" y="816638"/>
            <a:ext cx="5208085" cy="5224724"/>
          </a:xfrm>
        </p:spPr>
        <p:txBody>
          <a:bodyPr vert="horz" lIns="91440" tIns="45720" rIns="91440" bIns="45720" rtlCol="0" anchor="ctr">
            <a:normAutofit/>
          </a:bodyPr>
          <a:lstStyle/>
          <a:p>
            <a:pPr marL="0" indent="0">
              <a:lnSpc>
                <a:spcPct val="90000"/>
              </a:lnSpc>
              <a:buNone/>
            </a:pPr>
            <a:endParaRPr lang="en-US" sz="1400" b="1" dirty="0">
              <a:ea typeface="+mn-lt"/>
              <a:cs typeface="+mn-lt"/>
            </a:endParaRPr>
          </a:p>
          <a:p>
            <a:pPr>
              <a:lnSpc>
                <a:spcPct val="90000"/>
              </a:lnSpc>
            </a:pPr>
            <a:r>
              <a:rPr lang="en-US" sz="1400" dirty="0">
                <a:ea typeface="+mn-lt"/>
                <a:cs typeface="+mn-lt"/>
              </a:rPr>
              <a:t>Parents are not connected with the other parents</a:t>
            </a:r>
          </a:p>
          <a:p>
            <a:pPr>
              <a:lnSpc>
                <a:spcPct val="90000"/>
              </a:lnSpc>
            </a:pPr>
            <a:r>
              <a:rPr lang="en-US" sz="1400" dirty="0">
                <a:ea typeface="+mn-lt"/>
                <a:cs typeface="+mn-lt"/>
              </a:rPr>
              <a:t>No public apologies are required by the school</a:t>
            </a:r>
          </a:p>
          <a:p>
            <a:pPr>
              <a:lnSpc>
                <a:spcPct val="90000"/>
              </a:lnSpc>
            </a:pPr>
            <a:r>
              <a:rPr lang="en-US" sz="1400" dirty="0">
                <a:ea typeface="+mn-lt"/>
                <a:cs typeface="+mn-lt"/>
              </a:rPr>
              <a:t>Consequences of incident are kept private and confidential</a:t>
            </a:r>
          </a:p>
          <a:p>
            <a:pPr>
              <a:lnSpc>
                <a:spcPct val="90000"/>
              </a:lnSpc>
            </a:pPr>
            <a:r>
              <a:rPr lang="en-US" sz="1400" dirty="0">
                <a:ea typeface="+mn-lt"/>
                <a:cs typeface="+mn-lt"/>
              </a:rPr>
              <a:t>If your child was the complainant (reporting student)</a:t>
            </a:r>
          </a:p>
          <a:p>
            <a:pPr lvl="1">
              <a:lnSpc>
                <a:spcPct val="90000"/>
              </a:lnSpc>
              <a:spcBef>
                <a:spcPts val="500"/>
              </a:spcBef>
            </a:pPr>
            <a:r>
              <a:rPr lang="en-US" sz="1400" dirty="0">
                <a:ea typeface="+mn-lt"/>
                <a:cs typeface="+mn-lt"/>
              </a:rPr>
              <a:t>Supports are available for them – counselor or teacher check-ins, check-in with administrator, </a:t>
            </a:r>
            <a:r>
              <a:rPr lang="en-US" sz="1400" dirty="0" err="1">
                <a:ea typeface="+mn-lt"/>
                <a:cs typeface="+mn-lt"/>
              </a:rPr>
              <a:t>etc</a:t>
            </a:r>
            <a:endParaRPr lang="en-US" sz="1400" dirty="0">
              <a:ea typeface="+mn-lt"/>
              <a:cs typeface="+mn-lt"/>
            </a:endParaRPr>
          </a:p>
          <a:p>
            <a:pPr lvl="1">
              <a:lnSpc>
                <a:spcPct val="90000"/>
              </a:lnSpc>
              <a:spcBef>
                <a:spcPts val="500"/>
              </a:spcBef>
            </a:pPr>
            <a:r>
              <a:rPr lang="en-US" sz="1400" b="1" dirty="0">
                <a:ea typeface="+mn-lt"/>
                <a:cs typeface="+mn-lt"/>
              </a:rPr>
              <a:t>Retaliation is prohibited by the alleged aggressor or complainant. </a:t>
            </a:r>
            <a:endParaRPr lang="en-US" sz="1400" dirty="0">
              <a:ea typeface="+mn-lt"/>
              <a:cs typeface="+mn-lt"/>
            </a:endParaRPr>
          </a:p>
          <a:p>
            <a:pPr lvl="1">
              <a:lnSpc>
                <a:spcPct val="90000"/>
              </a:lnSpc>
              <a:spcBef>
                <a:spcPts val="500"/>
              </a:spcBef>
            </a:pPr>
            <a:r>
              <a:rPr lang="en-US" sz="1400" dirty="0">
                <a:ea typeface="+mn-lt"/>
                <a:cs typeface="+mn-lt"/>
              </a:rPr>
              <a:t>Students and parents are informed about retaliation in handbook and often in discussions about consequences for the behavior</a:t>
            </a:r>
          </a:p>
          <a:p>
            <a:pPr>
              <a:lnSpc>
                <a:spcPct val="90000"/>
              </a:lnSpc>
            </a:pPr>
            <a:r>
              <a:rPr lang="en-US" sz="1400" dirty="0">
                <a:ea typeface="+mn-lt"/>
                <a:cs typeface="+mn-lt"/>
              </a:rPr>
              <a:t>Parent role after reporting an incident </a:t>
            </a:r>
          </a:p>
          <a:p>
            <a:pPr lvl="1">
              <a:lnSpc>
                <a:spcPct val="90000"/>
              </a:lnSpc>
              <a:spcBef>
                <a:spcPts val="500"/>
              </a:spcBef>
            </a:pPr>
            <a:r>
              <a:rPr lang="en-US" sz="1400" dirty="0">
                <a:ea typeface="+mn-lt"/>
                <a:cs typeface="+mn-lt"/>
              </a:rPr>
              <a:t>Check in with your child, </a:t>
            </a:r>
          </a:p>
          <a:p>
            <a:pPr lvl="1">
              <a:lnSpc>
                <a:spcPct val="90000"/>
              </a:lnSpc>
              <a:spcBef>
                <a:spcPts val="500"/>
              </a:spcBef>
            </a:pPr>
            <a:r>
              <a:rPr lang="en-US" sz="1400" dirty="0">
                <a:ea typeface="+mn-lt"/>
                <a:cs typeface="+mn-lt"/>
              </a:rPr>
              <a:t>Ask if the situation has improved or resolved </a:t>
            </a:r>
          </a:p>
          <a:p>
            <a:pPr lvl="1">
              <a:lnSpc>
                <a:spcPct val="90000"/>
              </a:lnSpc>
              <a:spcBef>
                <a:spcPts val="500"/>
              </a:spcBef>
            </a:pPr>
            <a:r>
              <a:rPr lang="en-US" sz="1400" dirty="0">
                <a:ea typeface="+mn-lt"/>
                <a:cs typeface="+mn-lt"/>
              </a:rPr>
              <a:t>Continue to monitor and check in with student, school administrator, teacher and counselor.</a:t>
            </a:r>
          </a:p>
        </p:txBody>
      </p:sp>
    </p:spTree>
    <p:extLst>
      <p:ext uri="{BB962C8B-B14F-4D97-AF65-F5344CB8AC3E}">
        <p14:creationId xmlns:p14="http://schemas.microsoft.com/office/powerpoint/2010/main" val="4192901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433DB5-BA99-4D40-935D-E165DA840CC2}"/>
              </a:ext>
            </a:extLst>
          </p:cNvPr>
          <p:cNvSpPr>
            <a:spLocks noGrp="1"/>
          </p:cNvSpPr>
          <p:nvPr>
            <p:ph type="title"/>
          </p:nvPr>
        </p:nvSpPr>
        <p:spPr>
          <a:xfrm>
            <a:off x="1043950" y="1179151"/>
            <a:ext cx="3300646" cy="4463889"/>
          </a:xfrm>
        </p:spPr>
        <p:txBody>
          <a:bodyPr anchor="ctr">
            <a:normAutofit/>
          </a:bodyPr>
          <a:lstStyle/>
          <a:p>
            <a:r>
              <a:rPr lang="en-US" dirty="0"/>
              <a:t>Resources</a:t>
            </a:r>
          </a:p>
        </p:txBody>
      </p:sp>
      <p:sp>
        <p:nvSpPr>
          <p:cNvPr id="9" name="Isosceles Triangle 11">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4" name="Straight Connector 13">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04748FD-921E-4975-B249-90825433EC7B}"/>
              </a:ext>
            </a:extLst>
          </p:cNvPr>
          <p:cNvSpPr>
            <a:spLocks noGrp="1"/>
          </p:cNvSpPr>
          <p:nvPr>
            <p:ph idx="1"/>
          </p:nvPr>
        </p:nvSpPr>
        <p:spPr>
          <a:xfrm>
            <a:off x="4978918" y="1109145"/>
            <a:ext cx="6341016" cy="4603900"/>
          </a:xfrm>
        </p:spPr>
        <p:txBody>
          <a:bodyPr vert="horz" lIns="91440" tIns="45720" rIns="91440" bIns="45720" rtlCol="0" anchor="ctr">
            <a:normAutofit/>
          </a:bodyPr>
          <a:lstStyle/>
          <a:p>
            <a:pPr>
              <a:lnSpc>
                <a:spcPct val="90000"/>
              </a:lnSpc>
            </a:pPr>
            <a:r>
              <a:rPr lang="en-US" sz="1500" dirty="0">
                <a:hlinkClick r:id="rId2"/>
              </a:rPr>
              <a:t>Executive Limitation 16 (Equity Work in ISD)</a:t>
            </a:r>
            <a:endParaRPr lang="en-US"/>
          </a:p>
          <a:p>
            <a:pPr>
              <a:lnSpc>
                <a:spcPct val="90000"/>
              </a:lnSpc>
            </a:pPr>
            <a:r>
              <a:rPr lang="en-US" sz="1500" b="1" dirty="0">
                <a:hlinkClick r:id="rId3"/>
              </a:rPr>
              <a:t>Family Resources for Bullying and Cyberbulling</a:t>
            </a:r>
          </a:p>
          <a:p>
            <a:pPr>
              <a:lnSpc>
                <a:spcPct val="90000"/>
              </a:lnSpc>
            </a:pPr>
            <a:r>
              <a:rPr lang="en-US" sz="1500" dirty="0">
                <a:hlinkClick r:id="rId4"/>
              </a:rPr>
              <a:t>Equitable Conduct Policy</a:t>
            </a:r>
          </a:p>
          <a:p>
            <a:pPr>
              <a:lnSpc>
                <a:spcPct val="90000"/>
              </a:lnSpc>
            </a:pPr>
            <a:r>
              <a:rPr lang="en-US" sz="1500" dirty="0">
                <a:hlinkClick r:id="rId3"/>
              </a:rPr>
              <a:t>HIB resources and reporting</a:t>
            </a:r>
          </a:p>
          <a:p>
            <a:pPr>
              <a:lnSpc>
                <a:spcPct val="90000"/>
              </a:lnSpc>
            </a:pPr>
            <a:r>
              <a:rPr lang="en-US" sz="1500" dirty="0">
                <a:hlinkClick r:id="rId5"/>
              </a:rPr>
              <a:t>Issaquah School District Prohibition Against Harassment, Intimidation and Bullying Incident Reporting Form</a:t>
            </a:r>
            <a:endParaRPr lang="en-US" sz="1500">
              <a:hlinkClick r:id="rId5"/>
            </a:endParaRPr>
          </a:p>
          <a:p>
            <a:pPr>
              <a:lnSpc>
                <a:spcPct val="90000"/>
              </a:lnSpc>
            </a:pPr>
            <a:r>
              <a:rPr lang="en-US" sz="1500" dirty="0"/>
              <a:t>Student Handbook and School Website</a:t>
            </a:r>
          </a:p>
          <a:p>
            <a:pPr>
              <a:lnSpc>
                <a:spcPct val="90000"/>
              </a:lnSpc>
            </a:pPr>
            <a:r>
              <a:rPr lang="en-US" sz="1500" dirty="0">
                <a:latin typeface="Arial"/>
                <a:cs typeface="Arial"/>
                <a:hlinkClick r:id="rId6"/>
              </a:rPr>
              <a:t>Video by Stacey Zachau – HIB Compliance Officer (2021)</a:t>
            </a:r>
            <a:endParaRPr lang="en-US" sz="1500" dirty="0"/>
          </a:p>
          <a:p>
            <a:pPr>
              <a:lnSpc>
                <a:spcPct val="90000"/>
              </a:lnSpc>
            </a:pPr>
            <a:r>
              <a:rPr lang="en-US" sz="1500" dirty="0">
                <a:latin typeface="Trebuchet MS"/>
                <a:cs typeface="Arial"/>
              </a:rPr>
              <a:t>Video – </a:t>
            </a:r>
            <a:r>
              <a:rPr lang="en-US" sz="1500" dirty="0">
                <a:latin typeface="Trebuchet MS"/>
                <a:cs typeface="Arial"/>
                <a:hlinkClick r:id="rId7"/>
              </a:rPr>
              <a:t>Role of counselors and their role in bullying prevention and student support</a:t>
            </a:r>
            <a:endParaRPr lang="en-US" sz="1500" dirty="0">
              <a:latin typeface="Arial"/>
              <a:cs typeface="Arial"/>
            </a:endParaRPr>
          </a:p>
          <a:p>
            <a:pPr>
              <a:lnSpc>
                <a:spcPct val="90000"/>
              </a:lnSpc>
            </a:pPr>
            <a:endParaRPr lang="en-US" sz="1500" dirty="0">
              <a:latin typeface="Arial"/>
              <a:cs typeface="Arial"/>
            </a:endParaRPr>
          </a:p>
          <a:p>
            <a:pPr marL="0" indent="0">
              <a:lnSpc>
                <a:spcPct val="90000"/>
              </a:lnSpc>
              <a:buNone/>
            </a:pPr>
            <a:r>
              <a:rPr lang="en-US" sz="1500" b="1" dirty="0"/>
              <a:t>Equity Resources for parents:</a:t>
            </a:r>
          </a:p>
          <a:p>
            <a:pPr marL="0" indent="0">
              <a:lnSpc>
                <a:spcPct val="90000"/>
              </a:lnSpc>
              <a:buNone/>
            </a:pPr>
            <a:r>
              <a:rPr lang="en-US" sz="1500" b="1" dirty="0">
                <a:hlinkClick r:id="rId8"/>
              </a:rPr>
              <a:t>Talking to Kids about race </a:t>
            </a:r>
            <a:r>
              <a:rPr lang="en-US" sz="1500" b="1" dirty="0"/>
              <a:t> </a:t>
            </a:r>
            <a:endParaRPr lang="en-US" sz="1500" dirty="0"/>
          </a:p>
          <a:p>
            <a:pPr marL="0" indent="0">
              <a:lnSpc>
                <a:spcPct val="90000"/>
              </a:lnSpc>
              <a:buNone/>
            </a:pPr>
            <a:r>
              <a:rPr lang="en-US" sz="1500" u="sng" dirty="0">
                <a:hlinkClick r:id="rId9">
                  <a:extLst>
                    <a:ext uri="{A12FA001-AC4F-418D-AE19-62706E023703}">
                      <ahyp:hlinkClr xmlns:ahyp="http://schemas.microsoft.com/office/drawing/2018/hyperlinkcolor" val="tx"/>
                    </a:ext>
                  </a:extLst>
                </a:hlinkClick>
              </a:rPr>
              <a:t>https://www.learningforjustice.org/magazine/spring-2020/lets-talk-about-it</a:t>
            </a:r>
            <a:endParaRPr lang="en-US" sz="1500"/>
          </a:p>
          <a:p>
            <a:pPr marL="0" indent="0">
              <a:lnSpc>
                <a:spcPct val="90000"/>
              </a:lnSpc>
              <a:buNone/>
            </a:pPr>
            <a:endParaRPr lang="en-US" sz="1500" dirty="0"/>
          </a:p>
        </p:txBody>
      </p:sp>
      <p:sp>
        <p:nvSpPr>
          <p:cNvPr id="16" name="Isosceles Triangle 15">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7575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72BBF-F7C8-4825-A96A-659604AF644E}"/>
              </a:ext>
            </a:extLst>
          </p:cNvPr>
          <p:cNvSpPr>
            <a:spLocks noGrp="1"/>
          </p:cNvSpPr>
          <p:nvPr>
            <p:ph type="title"/>
          </p:nvPr>
        </p:nvSpPr>
        <p:spPr>
          <a:xfrm>
            <a:off x="677334" y="609600"/>
            <a:ext cx="8596668" cy="740641"/>
          </a:xfrm>
        </p:spPr>
        <p:txBody>
          <a:bodyPr/>
          <a:lstStyle/>
          <a:p>
            <a:r>
              <a:rPr lang="en-US" dirty="0"/>
              <a:t>Questions?</a:t>
            </a:r>
          </a:p>
        </p:txBody>
      </p:sp>
      <p:sp>
        <p:nvSpPr>
          <p:cNvPr id="3" name="Content Placeholder 2">
            <a:extLst>
              <a:ext uri="{FF2B5EF4-FFF2-40B4-BE49-F238E27FC236}">
                <a16:creationId xmlns:a16="http://schemas.microsoft.com/office/drawing/2014/main" id="{7F864922-1D3C-423B-A864-5180C63B5D33}"/>
              </a:ext>
            </a:extLst>
          </p:cNvPr>
          <p:cNvSpPr>
            <a:spLocks noGrp="1"/>
          </p:cNvSpPr>
          <p:nvPr>
            <p:ph idx="1"/>
          </p:nvPr>
        </p:nvSpPr>
        <p:spPr>
          <a:xfrm>
            <a:off x="798561" y="1303339"/>
            <a:ext cx="8596668" cy="3880773"/>
          </a:xfrm>
        </p:spPr>
        <p:txBody>
          <a:bodyPr vert="horz" lIns="91440" tIns="45720" rIns="91440" bIns="45720" rtlCol="0" anchor="t">
            <a:normAutofit fontScale="92500" lnSpcReduction="20000"/>
          </a:bodyPr>
          <a:lstStyle/>
          <a:p>
            <a:pPr marL="0" indent="0" algn="l" rtl="0" fontAlgn="base">
              <a:buNone/>
            </a:pPr>
            <a:endParaRPr lang="en-US" b="0" i="0" dirty="0">
              <a:solidFill>
                <a:srgbClr val="FFFFFF"/>
              </a:solidFill>
              <a:effectLst/>
              <a:latin typeface="Segoe UI" panose="020B0502040204020203" pitchFamily="34" charset="0"/>
            </a:endParaRPr>
          </a:p>
          <a:p>
            <a:pPr marL="0" indent="0" algn="l" rtl="0" fontAlgn="base">
              <a:buNone/>
            </a:pPr>
            <a:r>
              <a:rPr lang="en-US" b="1" i="0" u="none" strike="noStrike" dirty="0">
                <a:solidFill>
                  <a:srgbClr val="000000"/>
                </a:solidFill>
                <a:effectLst/>
                <a:latin typeface="Calibri" panose="020F0502020204030204" pitchFamily="34" charset="0"/>
              </a:rPr>
              <a:t>ISD School staff are here to help you:</a:t>
            </a:r>
            <a:r>
              <a:rPr lang="en-US" b="0" i="0" dirty="0">
                <a:solidFill>
                  <a:srgbClr val="FFFFFF"/>
                </a:solidFill>
                <a:effectLst/>
                <a:latin typeface="Calibri" panose="020F0502020204030204" pitchFamily="34" charset="0"/>
              </a:rPr>
              <a:t>​</a:t>
            </a:r>
            <a:endParaRPr lang="en-US" b="0" i="0" dirty="0">
              <a:solidFill>
                <a:srgbClr val="FFFFFF"/>
              </a:solidFill>
              <a:effectLst/>
              <a:latin typeface="Segoe UI" panose="020B0502040204020203" pitchFamily="34" charset="0"/>
            </a:endParaRPr>
          </a:p>
          <a:p>
            <a:pPr algn="l" rtl="0" fontAlgn="base"/>
            <a:r>
              <a:rPr lang="en-US" b="1" i="0" u="none" strike="noStrike" dirty="0">
                <a:solidFill>
                  <a:srgbClr val="000000"/>
                </a:solidFill>
                <a:effectLst/>
                <a:latin typeface="Calibri" panose="020F0502020204030204" pitchFamily="34" charset="0"/>
              </a:rPr>
              <a:t>If you have any questions, please reach out to ISD staff.</a:t>
            </a:r>
            <a:r>
              <a:rPr lang="en-US" b="0" i="0" dirty="0">
                <a:solidFill>
                  <a:srgbClr val="FFFFFF"/>
                </a:solidFill>
                <a:effectLst/>
                <a:latin typeface="Calibri" panose="020F0502020204030204" pitchFamily="34" charset="0"/>
              </a:rPr>
              <a:t>​</a:t>
            </a:r>
            <a:endParaRPr lang="en-US" b="0" i="0" dirty="0">
              <a:solidFill>
                <a:srgbClr val="FFFFFF"/>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Classroom teacher</a:t>
            </a:r>
            <a:r>
              <a:rPr lang="en-US" b="0" i="0" dirty="0">
                <a:solidFill>
                  <a:srgbClr val="FFFFFF"/>
                </a:solidFill>
                <a:effectLst/>
                <a:latin typeface="Calibri" panose="020F0502020204030204" pitchFamily="34" charset="0"/>
              </a:rPr>
              <a:t>​</a:t>
            </a:r>
            <a:endParaRPr lang="en-US" b="0" i="0" dirty="0">
              <a:solidFill>
                <a:srgbClr val="FFFFFF"/>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School Counselor</a:t>
            </a:r>
            <a:r>
              <a:rPr lang="en-US" b="0" i="0" dirty="0">
                <a:solidFill>
                  <a:srgbClr val="FFFFFF"/>
                </a:solidFill>
                <a:effectLst/>
                <a:latin typeface="Calibri" panose="020F0502020204030204" pitchFamily="34" charset="0"/>
              </a:rPr>
              <a:t>​</a:t>
            </a:r>
            <a:endParaRPr lang="en-US" b="0" i="0" dirty="0">
              <a:solidFill>
                <a:srgbClr val="FFFFFF"/>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Building Principal, Assistant Principal or Dean of Students</a:t>
            </a:r>
            <a:r>
              <a:rPr lang="en-US" b="0" i="0" dirty="0">
                <a:solidFill>
                  <a:srgbClr val="FFFFFF"/>
                </a:solidFill>
                <a:effectLst/>
                <a:latin typeface="Calibri" panose="020F0502020204030204" pitchFamily="34" charset="0"/>
              </a:rPr>
              <a:t>​</a:t>
            </a:r>
            <a:endParaRPr lang="en-US" b="0" i="0" dirty="0">
              <a:solidFill>
                <a:srgbClr val="FFFFFF"/>
              </a:solidFill>
              <a:effectLst/>
              <a:latin typeface="Segoe UI" panose="020B0502040204020203" pitchFamily="34" charset="0"/>
            </a:endParaRPr>
          </a:p>
          <a:p>
            <a:pPr algn="l" rtl="0" fontAlgn="base"/>
            <a:r>
              <a:rPr lang="en-US" b="0" i="0" u="sng" strike="noStrike" dirty="0">
                <a:solidFill>
                  <a:srgbClr val="0563C1"/>
                </a:solidFill>
                <a:effectLst/>
                <a:latin typeface="Calibri"/>
                <a:cs typeface="Calibri"/>
                <a:hlinkClick r:id="rId2"/>
              </a:rPr>
              <a:t>Family Partnership Liaison for help navigating the school</a:t>
            </a:r>
            <a:r>
              <a:rPr lang="en-US" b="0" i="0" dirty="0">
                <a:solidFill>
                  <a:srgbClr val="FFFFFF"/>
                </a:solidFill>
                <a:effectLst/>
                <a:latin typeface="Calibri"/>
                <a:cs typeface="Calibri"/>
                <a:hlinkClick r:id="rId2"/>
              </a:rPr>
              <a:t>​</a:t>
            </a:r>
            <a:endParaRPr lang="en-US" b="0" i="0" dirty="0">
              <a:solidFill>
                <a:srgbClr val="FFFFFF"/>
              </a:solidFill>
              <a:effectLst/>
              <a:latin typeface="Segoe UI" panose="020B0502040204020203" pitchFamily="34" charset="0"/>
            </a:endParaRPr>
          </a:p>
          <a:p>
            <a:pPr algn="l" rtl="0" fontAlgn="base"/>
            <a:r>
              <a:rPr lang="en-US" b="0" i="0" u="none" strike="noStrike" dirty="0">
                <a:solidFill>
                  <a:srgbClr val="000000"/>
                </a:solidFill>
                <a:effectLst/>
                <a:latin typeface="Calibri" panose="020F0502020204030204" pitchFamily="34" charset="0"/>
              </a:rPr>
              <a:t>ISD HIB (Harassment, Intimidation and Bullying) Coordinator (Compliance Officer)</a:t>
            </a:r>
            <a:r>
              <a:rPr lang="en-US" b="0" i="0" dirty="0">
                <a:solidFill>
                  <a:srgbClr val="FFFFFF"/>
                </a:solidFill>
                <a:effectLst/>
                <a:latin typeface="Calibri" panose="020F0502020204030204" pitchFamily="34" charset="0"/>
              </a:rPr>
              <a:t>​</a:t>
            </a:r>
            <a:endParaRPr lang="en-US" b="0" i="0" dirty="0">
              <a:solidFill>
                <a:srgbClr val="FFFFFF"/>
              </a:solidFill>
              <a:effectLst/>
              <a:latin typeface="Segoe UI" panose="020B0502040204020203" pitchFamily="34" charset="0"/>
            </a:endParaRPr>
          </a:p>
          <a:p>
            <a:pPr fontAlgn="base">
              <a:buFont typeface="Wingdings" charset="2"/>
              <a:buChar char="v"/>
            </a:pPr>
            <a:r>
              <a:rPr lang="en-US" dirty="0">
                <a:solidFill>
                  <a:srgbClr val="000000"/>
                </a:solidFill>
                <a:latin typeface="Calibri"/>
                <a:cs typeface="Calibri"/>
              </a:rPr>
              <a:t>Jordan Frost</a:t>
            </a:r>
            <a:r>
              <a:rPr lang="en-US" b="0" i="0" u="none" strike="noStrike" dirty="0">
                <a:solidFill>
                  <a:srgbClr val="000000"/>
                </a:solidFill>
                <a:effectLst/>
                <a:latin typeface="Calibri"/>
                <a:cs typeface="Calibri"/>
              </a:rPr>
              <a:t>  </a:t>
            </a:r>
            <a:endParaRPr lang="en-US" dirty="0">
              <a:solidFill>
                <a:srgbClr val="FFFFFF"/>
              </a:solidFill>
              <a:latin typeface="Arial"/>
              <a:cs typeface="Arial"/>
            </a:endParaRPr>
          </a:p>
          <a:p>
            <a:pPr>
              <a:buFont typeface="Wingdings" charset="2"/>
              <a:buChar char="v"/>
            </a:pPr>
            <a:r>
              <a:rPr lang="en-US" dirty="0">
                <a:solidFill>
                  <a:srgbClr val="000000"/>
                </a:solidFill>
                <a:latin typeface="Calibri"/>
                <a:cs typeface="Calibri"/>
                <a:hlinkClick r:id="rId3"/>
              </a:rPr>
              <a:t>frostj@issaquah.wednet.edu</a:t>
            </a:r>
            <a:endParaRPr lang="en-US">
              <a:solidFill>
                <a:srgbClr val="FFFFFF"/>
              </a:solidFill>
              <a:latin typeface="Arial"/>
              <a:cs typeface="Arial"/>
            </a:endParaRPr>
          </a:p>
          <a:p>
            <a:pPr>
              <a:buFont typeface="Wingdings" charset="2"/>
              <a:buChar char="v"/>
            </a:pPr>
            <a:r>
              <a:rPr lang="en-US" b="0" i="0" u="none" strike="noStrike" dirty="0">
                <a:solidFill>
                  <a:srgbClr val="000000"/>
                </a:solidFill>
                <a:effectLst/>
                <a:latin typeface="Calibri"/>
                <a:cs typeface="Calibri"/>
              </a:rPr>
              <a:t>(425) 837-7109</a:t>
            </a:r>
            <a:endParaRPr lang="en-US" b="0" i="0" dirty="0">
              <a:solidFill>
                <a:srgbClr val="FFFFFF"/>
              </a:solidFill>
              <a:effectLst/>
              <a:latin typeface="Arial"/>
              <a:cs typeface="Arial"/>
            </a:endParaRPr>
          </a:p>
          <a:p>
            <a:pPr marL="0" indent="0">
              <a:buNone/>
            </a:pPr>
            <a:endParaRPr lang="en-US" dirty="0"/>
          </a:p>
        </p:txBody>
      </p:sp>
    </p:spTree>
    <p:extLst>
      <p:ext uri="{BB962C8B-B14F-4D97-AF65-F5344CB8AC3E}">
        <p14:creationId xmlns:p14="http://schemas.microsoft.com/office/powerpoint/2010/main" val="243860458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080B50F502CE4295741A26991808E7" ma:contentTypeVersion="13" ma:contentTypeDescription="Create a new document." ma:contentTypeScope="" ma:versionID="991fa742b98c48c5d0009c42ea27bec0">
  <xsd:schema xmlns:xsd="http://www.w3.org/2001/XMLSchema" xmlns:xs="http://www.w3.org/2001/XMLSchema" xmlns:p="http://schemas.microsoft.com/office/2006/metadata/properties" xmlns:ns3="a993da6b-ecc5-4661-974d-dcf5519ce991" xmlns:ns4="eb5fd477-d12f-4726-9e87-1bab0dac6eba" targetNamespace="http://schemas.microsoft.com/office/2006/metadata/properties" ma:root="true" ma:fieldsID="45fd0f08cb769fea1e9a1592cd202535" ns3:_="" ns4:_="">
    <xsd:import namespace="a993da6b-ecc5-4661-974d-dcf5519ce991"/>
    <xsd:import namespace="eb5fd477-d12f-4726-9e87-1bab0dac6eb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3da6b-ecc5-4661-974d-dcf5519ce99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b5fd477-d12f-4726-9e87-1bab0dac6eb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51FE29-ABC9-4DAC-988B-9B5486ADBD3A}">
  <ds:schemaRefs>
    <ds:schemaRef ds:uri="http://purl.org/dc/terms/"/>
    <ds:schemaRef ds:uri="http://schemas.microsoft.com/office/2006/documentManagement/types"/>
    <ds:schemaRef ds:uri="http://purl.org/dc/dcmitype/"/>
    <ds:schemaRef ds:uri="eb5fd477-d12f-4726-9e87-1bab0dac6eba"/>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a993da6b-ecc5-4661-974d-dcf5519ce991"/>
    <ds:schemaRef ds:uri="http://www.w3.org/XML/1998/namespace"/>
  </ds:schemaRefs>
</ds:datastoreItem>
</file>

<file path=customXml/itemProps2.xml><?xml version="1.0" encoding="utf-8"?>
<ds:datastoreItem xmlns:ds="http://schemas.openxmlformats.org/officeDocument/2006/customXml" ds:itemID="{3F751A7F-8E9A-467D-AA71-57E7BBFD85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93da6b-ecc5-4661-974d-dcf5519ce991"/>
    <ds:schemaRef ds:uri="eb5fd477-d12f-4726-9e87-1bab0dac6e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0B3758-CB21-4694-A848-C6390A1162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1025</TotalTime>
  <Words>3543</Words>
  <Application>Microsoft Office PowerPoint</Application>
  <PresentationFormat>Widescreen</PresentationFormat>
  <Paragraphs>281</Paragraphs>
  <Slides>26</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Arial,Sans-Serif</vt:lpstr>
      <vt:lpstr>Calibri</vt:lpstr>
      <vt:lpstr>Helvetica</vt:lpstr>
      <vt:lpstr>Open Sans</vt:lpstr>
      <vt:lpstr>Segoe UI</vt:lpstr>
      <vt:lpstr>Trebuchet MS</vt:lpstr>
      <vt:lpstr>Wingdings</vt:lpstr>
      <vt:lpstr>Wingdings 3</vt:lpstr>
      <vt:lpstr>Wingdings,Sans-Serif</vt:lpstr>
      <vt:lpstr>Facet</vt:lpstr>
      <vt:lpstr>Reporting Incidents Related to Culture and Identity For Middle and High School Families</vt:lpstr>
      <vt:lpstr>Welcome</vt:lpstr>
      <vt:lpstr>Introduction of Presenters</vt:lpstr>
      <vt:lpstr>Objective: Parent workshop on how to respond to incidents related to culture and identity</vt:lpstr>
      <vt:lpstr>ISD Safe and Positive Environment</vt:lpstr>
      <vt:lpstr>How do schools support students?</vt:lpstr>
      <vt:lpstr>What do School Counselors do?</vt:lpstr>
      <vt:lpstr>More about the Role of Counselors – Social and Emotional Support at Middle and High Schools</vt:lpstr>
      <vt:lpstr>How do middle and high schools support students?</vt:lpstr>
      <vt:lpstr>Who teaches these lessons and when is it taught?</vt:lpstr>
      <vt:lpstr>What is racist behavior around culture and ethnicity?</vt:lpstr>
      <vt:lpstr>Examples of racist remarks:</vt:lpstr>
      <vt:lpstr>Examples of microaggressions (also considered racist remarks):</vt:lpstr>
      <vt:lpstr>Who is doing this?</vt:lpstr>
      <vt:lpstr>To whom to report the incident?</vt:lpstr>
      <vt:lpstr>Reporting incidents</vt:lpstr>
      <vt:lpstr>Behaviors/Expression </vt:lpstr>
      <vt:lpstr>What can parents do to help their child? Proactive Strategies (Before incidents happen)</vt:lpstr>
      <vt:lpstr>What can parents do to help their child? Proactive Strategies (Before incidents happen)</vt:lpstr>
      <vt:lpstr>When parents have concerns – warning signs</vt:lpstr>
      <vt:lpstr>What can parents do to help their child? When child reports an incident</vt:lpstr>
      <vt:lpstr>Parent Reporting an incident</vt:lpstr>
      <vt:lpstr>Response by the school</vt:lpstr>
      <vt:lpstr>Response of school for incidents reported</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Lorna Gilmour</dc:creator>
  <cp:lastModifiedBy>Gilmour, Lorna    AD - Staff</cp:lastModifiedBy>
  <cp:revision>439</cp:revision>
  <dcterms:created xsi:type="dcterms:W3CDTF">2021-04-19T05:09:22Z</dcterms:created>
  <dcterms:modified xsi:type="dcterms:W3CDTF">2022-04-21T23:14:55Z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0x01010001080B50F502CE4295741A26991808E7</vt:lpwstr>
  </property>
</Properties>
</file>