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4"/>
  </p:sldMasterIdLst>
  <p:notesMasterIdLst>
    <p:notesMasterId r:id="rId30"/>
  </p:notesMasterIdLst>
  <p:sldIdLst>
    <p:sldId id="278" r:id="rId5"/>
    <p:sldId id="257" r:id="rId6"/>
    <p:sldId id="299" r:id="rId7"/>
    <p:sldId id="280" r:id="rId8"/>
    <p:sldId id="289" r:id="rId9"/>
    <p:sldId id="298" r:id="rId10"/>
    <p:sldId id="275" r:id="rId11"/>
    <p:sldId id="292" r:id="rId12"/>
    <p:sldId id="258" r:id="rId13"/>
    <p:sldId id="259" r:id="rId14"/>
    <p:sldId id="272" r:id="rId15"/>
    <p:sldId id="271" r:id="rId16"/>
    <p:sldId id="273" r:id="rId17"/>
    <p:sldId id="293" r:id="rId18"/>
    <p:sldId id="260" r:id="rId19"/>
    <p:sldId id="267" r:id="rId20"/>
    <p:sldId id="264" r:id="rId21"/>
    <p:sldId id="276" r:id="rId22"/>
    <p:sldId id="294" r:id="rId23"/>
    <p:sldId id="300" r:id="rId24"/>
    <p:sldId id="297" r:id="rId25"/>
    <p:sldId id="265" r:id="rId26"/>
    <p:sldId id="296" r:id="rId27"/>
    <p:sldId id="295" r:id="rId28"/>
    <p:sldId id="30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D8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D3D3DB-C6FB-EEFB-D784-B5481696D86D}" v="275" dt="2021-04-27T15:55:40.435"/>
    <p1510:client id="{DACD7227-67B8-D1F6-1463-A981FDDFD26A}" v="10" dt="2022-04-21T22:28:39.015"/>
    <p1510:client id="{22486896-C548-28FC-AD7F-DCD45CB6824B}" v="63" dt="2021-04-27T15:58:14.874"/>
    <p1510:client id="{6B52FD28-28DA-F513-932D-170FAD5E04C6}" v="461" dt="2021-04-27T22:37:24.187"/>
    <p1510:client id="{2FA5039E-B637-4AEF-0AEC-A8613004F37E}" v="62" dt="2021-04-27T16:11:36.372"/>
    <p1510:client id="{70A05154-DFD1-E52C-65D8-60BEE0656DEB}" v="337" dt="2022-04-21T22:27:06.930"/>
    <p1510:client id="{DB09C39F-F0A5-0000-A0F4-AB52CE6E49FC}" v="31" dt="2021-04-29T16:23:21.022"/>
    <p1510:client id="{F4EEE49F-556C-3BA3-A2FA-E5D9533C76FD}" v="1" dt="2021-04-27T15:11:22.6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AEAB61-DC35-4BB3-8B82-71BE551B82BD}" type="datetimeFigureOut">
              <a:rPr lang="en-US" smtClean="0"/>
              <a:t>4/21/2022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4D2A2-E4B4-4A61-81A7-36D4FDE8C7C5}" type="slidenum">
              <a:rPr lang="en-US" smtClean="0"/>
              <a:t>‹#›</a:t>
            </a:fld>
            <a:endParaRPr lang="en-US"/>
          </a:p>
        </p:txBody>
      </p:sp>
    </p:spTree>
    <p:extLst>
      <p:ext uri="{BB962C8B-B14F-4D97-AF65-F5344CB8AC3E}">
        <p14:creationId xmlns:p14="http://schemas.microsoft.com/office/powerpoint/2010/main" val="768444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t>Listed in the Student Handbook for parents</a:t>
            </a:r>
          </a:p>
          <a:p>
            <a:pPr lvl="1"/>
            <a:r>
              <a:rPr lang="en-US"/>
              <a:t>Listed in the School Planner (Middle and High School)</a:t>
            </a:r>
          </a:p>
          <a:p>
            <a:endParaRPr lang="en-US"/>
          </a:p>
        </p:txBody>
      </p:sp>
      <p:sp>
        <p:nvSpPr>
          <p:cNvPr id="4" name="Slide Number Placeholder 3"/>
          <p:cNvSpPr>
            <a:spLocks noGrp="1"/>
          </p:cNvSpPr>
          <p:nvPr>
            <p:ph type="sldNum" sz="quarter" idx="5"/>
          </p:nvPr>
        </p:nvSpPr>
        <p:spPr/>
        <p:txBody>
          <a:bodyPr/>
          <a:lstStyle/>
          <a:p>
            <a:fld id="{6824D2A2-E4B4-4A61-81A7-36D4FDE8C7C5}" type="slidenum">
              <a:rPr lang="en-US" smtClean="0"/>
              <a:t>2</a:t>
            </a:fld>
            <a:endParaRPr lang="en-US"/>
          </a:p>
        </p:txBody>
      </p:sp>
    </p:spTree>
    <p:extLst>
      <p:ext uri="{BB962C8B-B14F-4D97-AF65-F5344CB8AC3E}">
        <p14:creationId xmlns:p14="http://schemas.microsoft.com/office/powerpoint/2010/main" val="742795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t>Listed in the Student Handbook for parents</a:t>
            </a:r>
          </a:p>
          <a:p>
            <a:pPr lvl="1"/>
            <a:r>
              <a:rPr lang="en-US"/>
              <a:t>Listed in the School Planner (Middle and High School)</a:t>
            </a:r>
          </a:p>
          <a:p>
            <a:endParaRPr lang="en-US"/>
          </a:p>
        </p:txBody>
      </p:sp>
      <p:sp>
        <p:nvSpPr>
          <p:cNvPr id="4" name="Slide Number Placeholder 3"/>
          <p:cNvSpPr>
            <a:spLocks noGrp="1"/>
          </p:cNvSpPr>
          <p:nvPr>
            <p:ph type="sldNum" sz="quarter" idx="5"/>
          </p:nvPr>
        </p:nvSpPr>
        <p:spPr/>
        <p:txBody>
          <a:bodyPr/>
          <a:lstStyle/>
          <a:p>
            <a:fld id="{6824D2A2-E4B4-4A61-81A7-36D4FDE8C7C5}" type="slidenum">
              <a:rPr lang="en-US" smtClean="0"/>
              <a:t>3</a:t>
            </a:fld>
            <a:endParaRPr lang="en-US"/>
          </a:p>
        </p:txBody>
      </p:sp>
    </p:spTree>
    <p:extLst>
      <p:ext uri="{BB962C8B-B14F-4D97-AF65-F5344CB8AC3E}">
        <p14:creationId xmlns:p14="http://schemas.microsoft.com/office/powerpoint/2010/main" val="4222314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t>Listed in the Student Handbook for parents</a:t>
            </a:r>
          </a:p>
          <a:p>
            <a:pPr lvl="1"/>
            <a:r>
              <a:rPr lang="en-US"/>
              <a:t>Listed in the School Planner (Middle and High School)</a:t>
            </a:r>
          </a:p>
          <a:p>
            <a:endParaRPr lang="en-US"/>
          </a:p>
        </p:txBody>
      </p:sp>
      <p:sp>
        <p:nvSpPr>
          <p:cNvPr id="4" name="Slide Number Placeholder 3"/>
          <p:cNvSpPr>
            <a:spLocks noGrp="1"/>
          </p:cNvSpPr>
          <p:nvPr>
            <p:ph type="sldNum" sz="quarter" idx="5"/>
          </p:nvPr>
        </p:nvSpPr>
        <p:spPr/>
        <p:txBody>
          <a:bodyPr/>
          <a:lstStyle/>
          <a:p>
            <a:fld id="{6824D2A2-E4B4-4A61-81A7-36D4FDE8C7C5}" type="slidenum">
              <a:rPr lang="en-US" smtClean="0"/>
              <a:t>5</a:t>
            </a:fld>
            <a:endParaRPr lang="en-US"/>
          </a:p>
        </p:txBody>
      </p:sp>
    </p:spTree>
    <p:extLst>
      <p:ext uri="{BB962C8B-B14F-4D97-AF65-F5344CB8AC3E}">
        <p14:creationId xmlns:p14="http://schemas.microsoft.com/office/powerpoint/2010/main" val="2781626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t>Listed in the Student Handbook for parents</a:t>
            </a:r>
          </a:p>
          <a:p>
            <a:pPr lvl="1"/>
            <a:r>
              <a:rPr lang="en-US"/>
              <a:t>Listed in the School Planner (Middle and High School)</a:t>
            </a:r>
          </a:p>
          <a:p>
            <a:endParaRPr lang="en-US"/>
          </a:p>
        </p:txBody>
      </p:sp>
      <p:sp>
        <p:nvSpPr>
          <p:cNvPr id="4" name="Slide Number Placeholder 3"/>
          <p:cNvSpPr>
            <a:spLocks noGrp="1"/>
          </p:cNvSpPr>
          <p:nvPr>
            <p:ph type="sldNum" sz="quarter" idx="5"/>
          </p:nvPr>
        </p:nvSpPr>
        <p:spPr/>
        <p:txBody>
          <a:bodyPr/>
          <a:lstStyle/>
          <a:p>
            <a:fld id="{6824D2A2-E4B4-4A61-81A7-36D4FDE8C7C5}" type="slidenum">
              <a:rPr lang="en-US" smtClean="0"/>
              <a:t>6</a:t>
            </a:fld>
            <a:endParaRPr lang="en-US"/>
          </a:p>
        </p:txBody>
      </p:sp>
    </p:spTree>
    <p:extLst>
      <p:ext uri="{BB962C8B-B14F-4D97-AF65-F5344CB8AC3E}">
        <p14:creationId xmlns:p14="http://schemas.microsoft.com/office/powerpoint/2010/main" val="3627305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Introduce the counselor</a:t>
            </a:r>
          </a:p>
          <a:p>
            <a:r>
              <a:rPr lang="en-US"/>
              <a:t>Since many countries do not have School counselors and also the role of school counselor may depend on district or state.  Here is some information to help you better understand the role of school counselors in the elementary schools in the Issaquah School District. </a:t>
            </a:r>
          </a:p>
        </p:txBody>
      </p:sp>
      <p:sp>
        <p:nvSpPr>
          <p:cNvPr id="4" name="Slide Number Placeholder 3"/>
          <p:cNvSpPr>
            <a:spLocks noGrp="1"/>
          </p:cNvSpPr>
          <p:nvPr>
            <p:ph type="sldNum" sz="quarter" idx="5"/>
          </p:nvPr>
        </p:nvSpPr>
        <p:spPr/>
        <p:txBody>
          <a:bodyPr/>
          <a:lstStyle/>
          <a:p>
            <a:fld id="{6824D2A2-E4B4-4A61-81A7-36D4FDE8C7C5}" type="slidenum">
              <a:rPr lang="en-US" smtClean="0"/>
              <a:t>7</a:t>
            </a:fld>
            <a:endParaRPr lang="en-US"/>
          </a:p>
        </p:txBody>
      </p:sp>
    </p:spTree>
    <p:extLst>
      <p:ext uri="{BB962C8B-B14F-4D97-AF65-F5344CB8AC3E}">
        <p14:creationId xmlns:p14="http://schemas.microsoft.com/office/powerpoint/2010/main" val="3520326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Introduce the counselor</a:t>
            </a:r>
          </a:p>
        </p:txBody>
      </p:sp>
      <p:sp>
        <p:nvSpPr>
          <p:cNvPr id="4" name="Slide Number Placeholder 3"/>
          <p:cNvSpPr>
            <a:spLocks noGrp="1"/>
          </p:cNvSpPr>
          <p:nvPr>
            <p:ph type="sldNum" sz="quarter" idx="5"/>
          </p:nvPr>
        </p:nvSpPr>
        <p:spPr/>
        <p:txBody>
          <a:bodyPr/>
          <a:lstStyle/>
          <a:p>
            <a:fld id="{6824D2A2-E4B4-4A61-81A7-36D4FDE8C7C5}" type="slidenum">
              <a:rPr lang="en-US" smtClean="0"/>
              <a:t>8</a:t>
            </a:fld>
            <a:endParaRPr lang="en-US"/>
          </a:p>
        </p:txBody>
      </p:sp>
    </p:spTree>
    <p:extLst>
      <p:ext uri="{BB962C8B-B14F-4D97-AF65-F5344CB8AC3E}">
        <p14:creationId xmlns:p14="http://schemas.microsoft.com/office/powerpoint/2010/main" val="2154498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of the biggest barriers to reporting incidents for parents and students is overcoming fear that they will be viewed as a tattletale.  How will their peers see them if they report or speak up?</a:t>
            </a:r>
          </a:p>
        </p:txBody>
      </p:sp>
      <p:sp>
        <p:nvSpPr>
          <p:cNvPr id="4" name="Slide Number Placeholder 3"/>
          <p:cNvSpPr>
            <a:spLocks noGrp="1"/>
          </p:cNvSpPr>
          <p:nvPr>
            <p:ph type="sldNum" sz="quarter" idx="5"/>
          </p:nvPr>
        </p:nvSpPr>
        <p:spPr/>
        <p:txBody>
          <a:bodyPr/>
          <a:lstStyle/>
          <a:p>
            <a:fld id="{6824D2A2-E4B4-4A61-81A7-36D4FDE8C7C5}" type="slidenum">
              <a:rPr lang="en-US" smtClean="0"/>
              <a:t>10</a:t>
            </a:fld>
            <a:endParaRPr lang="en-US"/>
          </a:p>
        </p:txBody>
      </p:sp>
    </p:spTree>
    <p:extLst>
      <p:ext uri="{BB962C8B-B14F-4D97-AF65-F5344CB8AC3E}">
        <p14:creationId xmlns:p14="http://schemas.microsoft.com/office/powerpoint/2010/main" val="1003947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Sometimes parent report something after it has happened multiple times and by then they are very upset and frustrated.</a:t>
            </a:r>
          </a:p>
          <a:p>
            <a:pPr>
              <a:lnSpc>
                <a:spcPct val="90000"/>
              </a:lnSpc>
              <a:spcBef>
                <a:spcPts val="1000"/>
              </a:spcBef>
            </a:pPr>
            <a:r>
              <a:rPr lang="en-US" b="1"/>
              <a:t>We encourage students and families to report unkind or mean behavior especially as it impacts the social and emotional development of the child.  It </a:t>
            </a:r>
            <a:r>
              <a:rPr lang="en-US"/>
              <a:t>is unacceptable and needs to be addressed and corrected. </a:t>
            </a:r>
          </a:p>
          <a:p>
            <a:pPr>
              <a:lnSpc>
                <a:spcPct val="90000"/>
              </a:lnSpc>
              <a:spcBef>
                <a:spcPts val="1000"/>
              </a:spcBef>
            </a:pPr>
            <a:r>
              <a:rPr lang="en-US"/>
              <a:t>Reporting the behavior, allows the staff and school to take action to correct the behavior by education or other strategies. Helping staff be aware of the incident or incidents is a step towards getting it resolved.</a:t>
            </a:r>
            <a:endParaRPr lang="en-US">
              <a:cs typeface="Calibri" panose="020F0502020204030204"/>
            </a:endParaRPr>
          </a:p>
          <a:p>
            <a:pPr>
              <a:lnSpc>
                <a:spcPct val="90000"/>
              </a:lnSpc>
              <a:spcBef>
                <a:spcPts val="1000"/>
              </a:spcBef>
            </a:pPr>
            <a:r>
              <a:rPr lang="en-US"/>
              <a:t>(Mean behavior – usually a single instance, often not intentional)</a:t>
            </a:r>
          </a:p>
          <a:p>
            <a:pPr>
              <a:lnSpc>
                <a:spcPct val="90000"/>
              </a:lnSpc>
              <a:spcBef>
                <a:spcPts val="1000"/>
              </a:spcBef>
            </a:pPr>
            <a:r>
              <a:rPr lang="en-US">
                <a:cs typeface="Calibri"/>
              </a:rPr>
              <a:t>If you feel that the incident is not being resolved, please contact the building administrator.  </a:t>
            </a:r>
          </a:p>
          <a:p>
            <a:pPr>
              <a:lnSpc>
                <a:spcPct val="90000"/>
              </a:lnSpc>
              <a:spcBef>
                <a:spcPts val="1000"/>
              </a:spcBef>
            </a:pPr>
            <a:endParaRPr lang="en-US"/>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6824D2A2-E4B4-4A61-81A7-36D4FDE8C7C5}" type="slidenum">
              <a:rPr lang="en-US" smtClean="0"/>
              <a:t>14</a:t>
            </a:fld>
            <a:endParaRPr lang="en-US"/>
          </a:p>
        </p:txBody>
      </p:sp>
    </p:spTree>
    <p:extLst>
      <p:ext uri="{BB962C8B-B14F-4D97-AF65-F5344CB8AC3E}">
        <p14:creationId xmlns:p14="http://schemas.microsoft.com/office/powerpoint/2010/main" val="3125799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Sometimes parent report something after it has happened multiple times and by then they are very upset and frustrated.</a:t>
            </a:r>
          </a:p>
          <a:p>
            <a:pPr>
              <a:lnSpc>
                <a:spcPct val="90000"/>
              </a:lnSpc>
              <a:spcBef>
                <a:spcPts val="1000"/>
              </a:spcBef>
            </a:pPr>
            <a:r>
              <a:rPr lang="en-US" b="1"/>
              <a:t>We encourage students and families to report unkind or mean behavior especially as it impacts the social and emotional development of the child.  It </a:t>
            </a:r>
            <a:r>
              <a:rPr lang="en-US"/>
              <a:t>is unacceptable and needs to be addressed and corrected. </a:t>
            </a:r>
          </a:p>
          <a:p>
            <a:pPr>
              <a:lnSpc>
                <a:spcPct val="90000"/>
              </a:lnSpc>
              <a:spcBef>
                <a:spcPts val="1000"/>
              </a:spcBef>
            </a:pPr>
            <a:r>
              <a:rPr lang="en-US"/>
              <a:t>Reporting the behavior, allows the staff and school to take action to correct the behavior by education or other strategies. Helping staff be aware of the incident or incidents is a step towards getting it resolved.</a:t>
            </a:r>
            <a:endParaRPr lang="en-US">
              <a:cs typeface="Calibri" panose="020F0502020204030204"/>
            </a:endParaRPr>
          </a:p>
          <a:p>
            <a:pPr>
              <a:lnSpc>
                <a:spcPct val="90000"/>
              </a:lnSpc>
              <a:spcBef>
                <a:spcPts val="1000"/>
              </a:spcBef>
            </a:pPr>
            <a:r>
              <a:rPr lang="en-US"/>
              <a:t>(Mean behavior – usually a single instance, often not intentional)</a:t>
            </a:r>
            <a:endParaRPr lang="en-US">
              <a:cs typeface="Calibri"/>
            </a:endParaRPr>
          </a:p>
          <a:p>
            <a:pPr>
              <a:lnSpc>
                <a:spcPct val="90000"/>
              </a:lnSpc>
              <a:spcBef>
                <a:spcPts val="1000"/>
              </a:spcBef>
            </a:pPr>
            <a:endParaRPr lang="en-US"/>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6824D2A2-E4B4-4A61-81A7-36D4FDE8C7C5}" type="slidenum">
              <a:rPr lang="en-US" smtClean="0"/>
              <a:t>15</a:t>
            </a:fld>
            <a:endParaRPr lang="en-US"/>
          </a:p>
        </p:txBody>
      </p:sp>
    </p:spTree>
    <p:extLst>
      <p:ext uri="{BB962C8B-B14F-4D97-AF65-F5344CB8AC3E}">
        <p14:creationId xmlns:p14="http://schemas.microsoft.com/office/powerpoint/2010/main" val="125665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endParaRPr lang="en-US" dirty="0">
              <a:latin typeface="Arial"/>
              <a:cs typeface="Arial"/>
            </a:endParaRPr>
          </a:p>
          <a:p>
            <a:endParaRPr lang="en-US"/>
          </a:p>
        </p:txBody>
      </p:sp>
      <p:sp>
        <p:nvSpPr>
          <p:cNvPr id="4" name="Slide Number Placeholder 3"/>
          <p:cNvSpPr>
            <a:spLocks noGrp="1"/>
          </p:cNvSpPr>
          <p:nvPr>
            <p:ph type="sldNum" sz="quarter" idx="5"/>
          </p:nvPr>
        </p:nvSpPr>
        <p:spPr/>
        <p:txBody>
          <a:bodyPr/>
          <a:lstStyle/>
          <a:p>
            <a:fld id="{6824D2A2-E4B4-4A61-81A7-36D4FDE8C7C5}" type="slidenum">
              <a:rPr lang="en-US" smtClean="0"/>
              <a:t>16</a:t>
            </a:fld>
            <a:endParaRPr lang="en-US"/>
          </a:p>
        </p:txBody>
      </p:sp>
    </p:spTree>
    <p:extLst>
      <p:ext uri="{BB962C8B-B14F-4D97-AF65-F5344CB8AC3E}">
        <p14:creationId xmlns:p14="http://schemas.microsoft.com/office/powerpoint/2010/main" val="248949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24D2A2-E4B4-4A61-81A7-36D4FDE8C7C5}" type="slidenum">
              <a:rPr lang="en-US" smtClean="0"/>
              <a:t>17</a:t>
            </a:fld>
            <a:endParaRPr lang="en-US"/>
          </a:p>
        </p:txBody>
      </p:sp>
    </p:spTree>
    <p:extLst>
      <p:ext uri="{BB962C8B-B14F-4D97-AF65-F5344CB8AC3E}">
        <p14:creationId xmlns:p14="http://schemas.microsoft.com/office/powerpoint/2010/main" val="3714230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24D2A2-E4B4-4A61-81A7-36D4FDE8C7C5}" type="slidenum">
              <a:rPr lang="en-US" smtClean="0"/>
              <a:t>18</a:t>
            </a:fld>
            <a:endParaRPr lang="en-US"/>
          </a:p>
        </p:txBody>
      </p:sp>
    </p:spTree>
    <p:extLst>
      <p:ext uri="{BB962C8B-B14F-4D97-AF65-F5344CB8AC3E}">
        <p14:creationId xmlns:p14="http://schemas.microsoft.com/office/powerpoint/2010/main" val="525614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endParaRPr lang="en-US" dirty="0">
              <a:latin typeface="Arial"/>
              <a:cs typeface="Arial"/>
            </a:endParaRPr>
          </a:p>
          <a:p>
            <a:endParaRPr lang="en-US"/>
          </a:p>
        </p:txBody>
      </p:sp>
      <p:sp>
        <p:nvSpPr>
          <p:cNvPr id="4" name="Slide Number Placeholder 3"/>
          <p:cNvSpPr>
            <a:spLocks noGrp="1"/>
          </p:cNvSpPr>
          <p:nvPr>
            <p:ph type="sldNum" sz="quarter" idx="5"/>
          </p:nvPr>
        </p:nvSpPr>
        <p:spPr/>
        <p:txBody>
          <a:bodyPr/>
          <a:lstStyle/>
          <a:p>
            <a:fld id="{6824D2A2-E4B4-4A61-81A7-36D4FDE8C7C5}" type="slidenum">
              <a:rPr lang="en-US" smtClean="0"/>
              <a:t>21</a:t>
            </a:fld>
            <a:endParaRPr lang="en-US"/>
          </a:p>
        </p:txBody>
      </p:sp>
    </p:spTree>
    <p:extLst>
      <p:ext uri="{BB962C8B-B14F-4D97-AF65-F5344CB8AC3E}">
        <p14:creationId xmlns:p14="http://schemas.microsoft.com/office/powerpoint/2010/main" val="295783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2869E-67F1-427D-BCAC-5E6C6714D3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6E639E-20B0-49B6-83DD-BD0E356D83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3A7045-EDB2-456A-97BA-CE744287A03D}"/>
              </a:ext>
            </a:extLst>
          </p:cNvPr>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a:extLst>
              <a:ext uri="{FF2B5EF4-FFF2-40B4-BE49-F238E27FC236}">
                <a16:creationId xmlns:a16="http://schemas.microsoft.com/office/drawing/2014/main" id="{67AA7153-BF20-4D98-923B-46F70F30C5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9BB111-70AC-4418-9E80-AE86A4F0BA51}"/>
              </a:ext>
            </a:extLst>
          </p:cNvPr>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3371511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0F60A-6F8B-43AB-87F3-1F7A3D1364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43A7BE-33C6-4D4F-A4EA-BD834FF5D2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0C41EB-B608-45E2-87E6-38FD49C2986D}"/>
              </a:ext>
            </a:extLst>
          </p:cNvPr>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a:extLst>
              <a:ext uri="{FF2B5EF4-FFF2-40B4-BE49-F238E27FC236}">
                <a16:creationId xmlns:a16="http://schemas.microsoft.com/office/drawing/2014/main" id="{78F85165-DDD8-4B29-B244-33A078346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C53116-A7A2-4A04-BC3F-8D4446CBCE35}"/>
              </a:ext>
            </a:extLst>
          </p:cNvPr>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1658346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0CD7-509B-4EF1-8DCF-F15F8A38AC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0B8151-8C40-4610-8D60-F885BEFE4B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22DCA8-D510-4B03-A19A-8F6C7491352E}"/>
              </a:ext>
            </a:extLst>
          </p:cNvPr>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a:extLst>
              <a:ext uri="{FF2B5EF4-FFF2-40B4-BE49-F238E27FC236}">
                <a16:creationId xmlns:a16="http://schemas.microsoft.com/office/drawing/2014/main" id="{1AEBF03D-8E30-470A-A85B-EAAE3BC5AE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07D92D-0966-46B1-BA8F-323C1463FFFB}"/>
              </a:ext>
            </a:extLst>
          </p:cNvPr>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1443934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7E145-4D48-4C8D-B590-4F8A273345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01258C-78D5-404F-95B7-AC42C03ED5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3E2EC1-814E-4C3E-BF87-68EF6CAB2F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C25F0D-3CE4-4E58-99B1-BB24C3B6E6AA}"/>
              </a:ext>
            </a:extLst>
          </p:cNvPr>
          <p:cNvSpPr>
            <a:spLocks noGrp="1"/>
          </p:cNvSpPr>
          <p:nvPr>
            <p:ph type="dt" sz="half" idx="10"/>
          </p:nvPr>
        </p:nvSpPr>
        <p:spPr/>
        <p:txBody>
          <a:bodyPr/>
          <a:lstStyle/>
          <a:p>
            <a:fld id="{FC40F285-3427-4B20-AE02-1D3BA20CDDC3}" type="datetimeFigureOut">
              <a:rPr lang="en-US" smtClean="0"/>
              <a:t>4/21/2022</a:t>
            </a:fld>
            <a:endParaRPr lang="en-US"/>
          </a:p>
        </p:txBody>
      </p:sp>
      <p:sp>
        <p:nvSpPr>
          <p:cNvPr id="6" name="Footer Placeholder 5">
            <a:extLst>
              <a:ext uri="{FF2B5EF4-FFF2-40B4-BE49-F238E27FC236}">
                <a16:creationId xmlns:a16="http://schemas.microsoft.com/office/drawing/2014/main" id="{B58A9592-3314-4DCA-BFC1-E3AF8E64F3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5245BC-4613-4C54-96AA-3322976EE8FC}"/>
              </a:ext>
            </a:extLst>
          </p:cNvPr>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1968682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E3F09-E499-4EC4-8EE3-A6AE0639A6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38AAFF-88E1-4420-9F2B-80212023BB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EC1591-ED65-4294-879C-BAFDED2EBD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1282A1-E302-47B7-B9AC-91325A3E71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DB1F9E-151C-46E6-A519-9ABB3148EB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142D86-239A-48AB-9DF4-80B7DC194CE0}"/>
              </a:ext>
            </a:extLst>
          </p:cNvPr>
          <p:cNvSpPr>
            <a:spLocks noGrp="1"/>
          </p:cNvSpPr>
          <p:nvPr>
            <p:ph type="dt" sz="half" idx="10"/>
          </p:nvPr>
        </p:nvSpPr>
        <p:spPr/>
        <p:txBody>
          <a:bodyPr/>
          <a:lstStyle/>
          <a:p>
            <a:fld id="{FC40F285-3427-4B20-AE02-1D3BA20CDDC3}" type="datetimeFigureOut">
              <a:rPr lang="en-US" smtClean="0"/>
              <a:t>4/21/2022</a:t>
            </a:fld>
            <a:endParaRPr lang="en-US"/>
          </a:p>
        </p:txBody>
      </p:sp>
      <p:sp>
        <p:nvSpPr>
          <p:cNvPr id="8" name="Footer Placeholder 7">
            <a:extLst>
              <a:ext uri="{FF2B5EF4-FFF2-40B4-BE49-F238E27FC236}">
                <a16:creationId xmlns:a16="http://schemas.microsoft.com/office/drawing/2014/main" id="{E0531FA8-20B8-4499-8209-C0AC2B7B9D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C04777-A706-41FC-BA85-36BC298FC9CB}"/>
              </a:ext>
            </a:extLst>
          </p:cNvPr>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205361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88720-415D-444A-B5DD-76A360924C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48EC59-2361-4BFC-BCC3-607F33C47109}"/>
              </a:ext>
            </a:extLst>
          </p:cNvPr>
          <p:cNvSpPr>
            <a:spLocks noGrp="1"/>
          </p:cNvSpPr>
          <p:nvPr>
            <p:ph type="dt" sz="half" idx="10"/>
          </p:nvPr>
        </p:nvSpPr>
        <p:spPr/>
        <p:txBody>
          <a:bodyPr/>
          <a:lstStyle/>
          <a:p>
            <a:fld id="{FC40F285-3427-4B20-AE02-1D3BA20CDDC3}" type="datetimeFigureOut">
              <a:rPr lang="en-US" smtClean="0"/>
              <a:t>4/21/2022</a:t>
            </a:fld>
            <a:endParaRPr lang="en-US"/>
          </a:p>
        </p:txBody>
      </p:sp>
      <p:sp>
        <p:nvSpPr>
          <p:cNvPr id="4" name="Footer Placeholder 3">
            <a:extLst>
              <a:ext uri="{FF2B5EF4-FFF2-40B4-BE49-F238E27FC236}">
                <a16:creationId xmlns:a16="http://schemas.microsoft.com/office/drawing/2014/main" id="{DA893837-6EC5-4F60-A2AB-849C09A944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7C60AA-6759-45B6-8D62-75B19A6354DF}"/>
              </a:ext>
            </a:extLst>
          </p:cNvPr>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425017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76BCCE-D198-4ED7-AB62-FD39A2399B87}"/>
              </a:ext>
            </a:extLst>
          </p:cNvPr>
          <p:cNvSpPr>
            <a:spLocks noGrp="1"/>
          </p:cNvSpPr>
          <p:nvPr>
            <p:ph type="dt" sz="half" idx="10"/>
          </p:nvPr>
        </p:nvSpPr>
        <p:spPr/>
        <p:txBody>
          <a:bodyPr/>
          <a:lstStyle/>
          <a:p>
            <a:fld id="{FC40F285-3427-4B20-AE02-1D3BA20CDDC3}" type="datetimeFigureOut">
              <a:rPr lang="en-US" smtClean="0"/>
              <a:t>4/21/2022</a:t>
            </a:fld>
            <a:endParaRPr lang="en-US"/>
          </a:p>
        </p:txBody>
      </p:sp>
      <p:sp>
        <p:nvSpPr>
          <p:cNvPr id="3" name="Footer Placeholder 2">
            <a:extLst>
              <a:ext uri="{FF2B5EF4-FFF2-40B4-BE49-F238E27FC236}">
                <a16:creationId xmlns:a16="http://schemas.microsoft.com/office/drawing/2014/main" id="{40DF6946-32E3-4D64-AAD5-179EBE1371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2EC37F-CE1B-4E3C-96A5-4697218BE467}"/>
              </a:ext>
            </a:extLst>
          </p:cNvPr>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1905361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53CBB-47FD-45AB-9490-7B063BF3EB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D1EE34-2165-4660-9342-242D3B980C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F8B391-359A-42AC-B627-3185E5D6CB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5EC523-97FD-461E-AAED-F011F8BF3CAD}"/>
              </a:ext>
            </a:extLst>
          </p:cNvPr>
          <p:cNvSpPr>
            <a:spLocks noGrp="1"/>
          </p:cNvSpPr>
          <p:nvPr>
            <p:ph type="dt" sz="half" idx="10"/>
          </p:nvPr>
        </p:nvSpPr>
        <p:spPr/>
        <p:txBody>
          <a:bodyPr/>
          <a:lstStyle/>
          <a:p>
            <a:fld id="{FC40F285-3427-4B20-AE02-1D3BA20CDDC3}" type="datetimeFigureOut">
              <a:rPr lang="en-US" smtClean="0"/>
              <a:t>4/21/2022</a:t>
            </a:fld>
            <a:endParaRPr lang="en-US"/>
          </a:p>
        </p:txBody>
      </p:sp>
      <p:sp>
        <p:nvSpPr>
          <p:cNvPr id="6" name="Footer Placeholder 5">
            <a:extLst>
              <a:ext uri="{FF2B5EF4-FFF2-40B4-BE49-F238E27FC236}">
                <a16:creationId xmlns:a16="http://schemas.microsoft.com/office/drawing/2014/main" id="{5FFA56BA-6201-4157-B60D-D12741AB9C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1EFF0C-8710-4714-9063-E4BC092070FA}"/>
              </a:ext>
            </a:extLst>
          </p:cNvPr>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309160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A464D-3D7F-4817-827F-B9E8B69E58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F98087-4B02-42C9-9808-5D32298182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7722452-6491-4470-8297-90D1E72667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9BCFAB-FE0F-47E2-A864-410E0962617E}"/>
              </a:ext>
            </a:extLst>
          </p:cNvPr>
          <p:cNvSpPr>
            <a:spLocks noGrp="1"/>
          </p:cNvSpPr>
          <p:nvPr>
            <p:ph type="dt" sz="half" idx="10"/>
          </p:nvPr>
        </p:nvSpPr>
        <p:spPr/>
        <p:txBody>
          <a:bodyPr/>
          <a:lstStyle/>
          <a:p>
            <a:fld id="{FC40F285-3427-4B20-AE02-1D3BA20CDDC3}" type="datetimeFigureOut">
              <a:rPr lang="en-US" smtClean="0"/>
              <a:t>4/21/2022</a:t>
            </a:fld>
            <a:endParaRPr lang="en-US"/>
          </a:p>
        </p:txBody>
      </p:sp>
      <p:sp>
        <p:nvSpPr>
          <p:cNvPr id="6" name="Footer Placeholder 5">
            <a:extLst>
              <a:ext uri="{FF2B5EF4-FFF2-40B4-BE49-F238E27FC236}">
                <a16:creationId xmlns:a16="http://schemas.microsoft.com/office/drawing/2014/main" id="{441C9A19-B9DA-4143-B389-9D06D9FCF6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6E5AA6-9ABC-4E07-9429-B1340A82573B}"/>
              </a:ext>
            </a:extLst>
          </p:cNvPr>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891584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4ED0-E18F-4B4D-8E84-F80F65E899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C335BF-9682-4606-8609-E1B9FC4D64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A9153E-4A2B-40EA-829E-11FFFEC497FB}"/>
              </a:ext>
            </a:extLst>
          </p:cNvPr>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a:extLst>
              <a:ext uri="{FF2B5EF4-FFF2-40B4-BE49-F238E27FC236}">
                <a16:creationId xmlns:a16="http://schemas.microsoft.com/office/drawing/2014/main" id="{E03D985C-FD5A-45D6-A2B1-E7EE111703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258F06-519A-4A81-AD94-7F65971C8372}"/>
              </a:ext>
            </a:extLst>
          </p:cNvPr>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2951118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48FC02-034E-433C-8168-73BD885C41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E23C02-DEFD-4BE4-8929-F732BE7E4B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778042-6814-444E-B775-3AB03F0CCA6F}"/>
              </a:ext>
            </a:extLst>
          </p:cNvPr>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a:extLst>
              <a:ext uri="{FF2B5EF4-FFF2-40B4-BE49-F238E27FC236}">
                <a16:creationId xmlns:a16="http://schemas.microsoft.com/office/drawing/2014/main" id="{1B3B3C57-966F-4DE1-AAD2-F892AFEAB3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64B5D-F5CC-413B-9AEF-BC3F8F0C4373}"/>
              </a:ext>
            </a:extLst>
          </p:cNvPr>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2144365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B15893-FE83-486D-9134-210AF1ACA7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25C9E6-BBBD-4DF4-8BAB-C6A18A65A9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E882CE-5A3F-41ED-B9DC-B73211835E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40F285-3427-4B20-AE02-1D3BA20CDDC3}" type="datetimeFigureOut">
              <a:rPr lang="en-US" smtClean="0"/>
              <a:t>4/21/2022</a:t>
            </a:fld>
            <a:endParaRPr lang="en-US"/>
          </a:p>
        </p:txBody>
      </p:sp>
      <p:sp>
        <p:nvSpPr>
          <p:cNvPr id="5" name="Footer Placeholder 4">
            <a:extLst>
              <a:ext uri="{FF2B5EF4-FFF2-40B4-BE49-F238E27FC236}">
                <a16:creationId xmlns:a16="http://schemas.microsoft.com/office/drawing/2014/main" id="{6F1083D1-6457-4C02-9534-FC07D55966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388E9B6-5013-4E51-B06E-841C77BF1D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56976-B3CD-4F8B-8081-DC4DDC8E912A}" type="slidenum">
              <a:rPr lang="en-US" smtClean="0"/>
              <a:t>‹#›</a:t>
            </a:fld>
            <a:endParaRPr lang="en-US"/>
          </a:p>
        </p:txBody>
      </p:sp>
    </p:spTree>
    <p:extLst>
      <p:ext uri="{BB962C8B-B14F-4D97-AF65-F5344CB8AC3E}">
        <p14:creationId xmlns:p14="http://schemas.microsoft.com/office/powerpoint/2010/main" val="3200954198"/>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beaverlake.isd411.org/our-school/student-handbook" TargetMode="External"/><Relationship Id="rId3" Type="http://schemas.openxmlformats.org/officeDocument/2006/relationships/image" Target="../media/image2.png"/><Relationship Id="rId7" Type="http://schemas.openxmlformats.org/officeDocument/2006/relationships/hyperlink" Target="https://grandridge.isd411.org/our-school/grand-ridge-student-handboo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isd411.org/about-us/equity" TargetMode="External"/><Relationship Id="rId5" Type="http://schemas.openxmlformats.org/officeDocument/2006/relationships/hyperlink" Target="https://www.isd411.org/about-us/equity/el16" TargetMode="External"/><Relationship Id="rId4" Type="http://schemas.openxmlformats.org/officeDocument/2006/relationships/hyperlink" Target="https://view.officeapps.live.com/op/view.aspx?src=https%3A%2F%2Fresources.finalsite.net%2Ffiles%2Fv1645810286%2Fissaquah%2Fbayihjyogmo1vyixliia%2FEquitableCodeofStudentConduct-Elementary.docx&amp;wdOrigin=BROWSELIN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isd411.org/programs-services/counseling-and-mental-health/section-50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youtube.com/watch?v=gHtpVzczjtE" TargetMode="External"/><Relationship Id="rId4" Type="http://schemas.openxmlformats.org/officeDocument/2006/relationships/hyperlink" Target="https://www.isd411.org/programs-services/mtss/pbses/social-emotional-learning"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assets.ctfassets.net/wjuty07n9kzp/1QtahDSSxCBeqDNnXvqDtx/c54d9d9dfee76b55e1a697cca167cee6/G4_ALL_Home_Links_BPU.pdf" TargetMode="External"/><Relationship Id="rId3" Type="http://schemas.openxmlformats.org/officeDocument/2006/relationships/hyperlink" Target="https://www.issaquah.wednet.edu/docs/default-source/administrative-departments/docs-for-links/k-5-bullying-prevention-unit.pdf?sfvrsn=6540d217_2" TargetMode="External"/><Relationship Id="rId7" Type="http://schemas.openxmlformats.org/officeDocument/2006/relationships/hyperlink" Target="https://assets.ctfassets.net/wjuty07n9kzp/4D2RfEIpxWimq8T3TckULG/6e128b5100d53fa90ac9bf51764e6081/G3_HomeLinks_All_BPU.pdf"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assets.ctfassets.net/wjuty07n9kzp/JFio8u2sxUXto40Y2cXI1/5b6395b75f5c37f4e1c1dd7392721ecb/G2_HomeLinks_All_BPU.pdf" TargetMode="External"/><Relationship Id="rId5" Type="http://schemas.openxmlformats.org/officeDocument/2006/relationships/hyperlink" Target="https://assets.ctfassets.net/wjuty07n9kzp/4on8FBsYH32nJihnIBRqw/275f203bc174e383adfb11509c1a490a/G1_Family_Letter_BPU.pdf" TargetMode="External"/><Relationship Id="rId4" Type="http://schemas.openxmlformats.org/officeDocument/2006/relationships/hyperlink" Target="https://assets.ctfassets.net/wjuty07n9kzp/3cGZfA67x8PqtL3cqAAoI8/7961e60dcb5547a9241e0a9b15271214/K_HomeLinks_All_BPU.pdf" TargetMode="External"/><Relationship Id="rId9" Type="http://schemas.openxmlformats.org/officeDocument/2006/relationships/hyperlink" Target="https://assets.ctfassets.net/wjuty07n9kzp/2ABDrp6Q3ExZ64rJsNoTEj/c62a3c22531b3db2b54a404ea2916d08/G5_ALL_Home_Links_BPU.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issaquah.wednet.edu/docs/default-source/administrative-departments/docs-for-links/k-5-bullying-prevention-unit.pdf?sfvrsn=6540d217_2"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youtu.be/pSCLyT2rhfM" TargetMode="External"/><Relationship Id="rId5" Type="http://schemas.openxmlformats.org/officeDocument/2006/relationships/hyperlink" Target="https://www.isd411.org/about-us/regulations/3000-series/3207" TargetMode="External"/><Relationship Id="rId4" Type="http://schemas.openxmlformats.org/officeDocument/2006/relationships/hyperlink" Target="https://www.isd411.org/about-us/safety-and-security/hib"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isd411.org/about-us/regulations/3000-series/3207"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isd411.org/about-us/equity/talking-to-kids-about-race"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www.issaquah.wednet.edu/docs/default-source/regulations-manual/regulations-manual/3000/3207f-prohibition-against-harassment-intimidation-and-bullying.pdf?sfvrsn=338f817_6" TargetMode="External"/><Relationship Id="rId4" Type="http://schemas.openxmlformats.org/officeDocument/2006/relationships/hyperlink" Target="https://www.isd411.org/about-us/regulations/3000-series/3207/3207f"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www.isd411.org/about-us/regulations/3000-series/3207/3207f" TargetMode="External"/><Relationship Id="rId13" Type="http://schemas.openxmlformats.org/officeDocument/2006/relationships/hyperlink" Target="https://www.cdc.gov/violenceprevention/youthviolence/bullyingresearch/index.html" TargetMode="External"/><Relationship Id="rId18" Type="http://schemas.openxmlformats.org/officeDocument/2006/relationships/hyperlink" Target="http://www.pacer.org/publications/bullypdf/BP-23.pdf" TargetMode="External"/><Relationship Id="rId3" Type="http://schemas.openxmlformats.org/officeDocument/2006/relationships/hyperlink" Target="https://www.isd411.org/about-us/equity" TargetMode="External"/><Relationship Id="rId21" Type="http://schemas.openxmlformats.org/officeDocument/2006/relationships/hyperlink" Target="http://cyberbullying.org/teaching-snapchat-safety-to-teens" TargetMode="External"/><Relationship Id="rId7" Type="http://schemas.openxmlformats.org/officeDocument/2006/relationships/hyperlink" Target="https://issaquahschooldistrict-wa.safeschoolsalert.com/" TargetMode="External"/><Relationship Id="rId12" Type="http://schemas.openxmlformats.org/officeDocument/2006/relationships/hyperlink" Target="https://www.wristband.com/content/bullying_by_the_numbers_a_breakdown_of_bullying_s" TargetMode="External"/><Relationship Id="rId17" Type="http://schemas.openxmlformats.org/officeDocument/2006/relationships/hyperlink" Target="https://www.stopbullying.gov/what-you-can-do/index.html" TargetMode="External"/><Relationship Id="rId2" Type="http://schemas.openxmlformats.org/officeDocument/2006/relationships/image" Target="../media/image4.png"/><Relationship Id="rId16" Type="http://schemas.openxmlformats.org/officeDocument/2006/relationships/hyperlink" Target="http://www.pacer.org/publications/bullypdf/BP-2.pdf" TargetMode="External"/><Relationship Id="rId20" Type="http://schemas.openxmlformats.org/officeDocument/2006/relationships/hyperlink" Target="https://help.instagram.com/547601325292351" TargetMode="External"/><Relationship Id="rId1" Type="http://schemas.openxmlformats.org/officeDocument/2006/relationships/slideLayout" Target="../slideLayouts/slideLayout2.xml"/><Relationship Id="rId6" Type="http://schemas.openxmlformats.org/officeDocument/2006/relationships/hyperlink" Target="https://www.isd411.org/safety-concern" TargetMode="External"/><Relationship Id="rId11" Type="http://schemas.openxmlformats.org/officeDocument/2006/relationships/hyperlink" Target="http://www.athinline.org/" TargetMode="External"/><Relationship Id="rId5" Type="http://schemas.openxmlformats.org/officeDocument/2006/relationships/hyperlink" Target="https://www.isd411.org/fs/resource-manager/view/321ce164-19d4-436e-8cfc-f35aed6a873b" TargetMode="External"/><Relationship Id="rId15" Type="http://schemas.openxmlformats.org/officeDocument/2006/relationships/hyperlink" Target="https://www.pacer.org/publications/bullypdf/BP-1.pdf" TargetMode="External"/><Relationship Id="rId10" Type="http://schemas.openxmlformats.org/officeDocument/2006/relationships/hyperlink" Target="https://www.learningforjustice.org/magazine/spring-2020/lets-talk-about-it" TargetMode="External"/><Relationship Id="rId19" Type="http://schemas.openxmlformats.org/officeDocument/2006/relationships/hyperlink" Target="https://bulliesout.com/need-support/young-people/cyber-bullying/report-bullying-abuse-social-media/" TargetMode="External"/><Relationship Id="rId4" Type="http://schemas.openxmlformats.org/officeDocument/2006/relationships/hyperlink" Target="https://www.isd411.org/about-us/equity/el16" TargetMode="External"/><Relationship Id="rId9" Type="http://schemas.openxmlformats.org/officeDocument/2006/relationships/hyperlink" Target="https://www.isd411.org/about-us/equity/talking-to-kids-about-race" TargetMode="External"/><Relationship Id="rId14" Type="http://schemas.openxmlformats.org/officeDocument/2006/relationships/hyperlink" Target="https://www.cdc.gov/lgbthealth/youth-resources.htm" TargetMode="External"/><Relationship Id="rId22" Type="http://schemas.openxmlformats.org/officeDocument/2006/relationships/hyperlink" Target="https://www.tiktok.com/safety/en/guardians-guid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isd411.org/programs-services/equity/family-liaisons"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mailto:Frostj@issaquah.wedne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3045368" y="2043663"/>
            <a:ext cx="6105194" cy="2031055"/>
          </a:xfrm>
        </p:spPr>
        <p:txBody>
          <a:bodyPr>
            <a:normAutofit fontScale="90000"/>
          </a:bodyPr>
          <a:lstStyle/>
          <a:p>
            <a:r>
              <a:rPr lang="en-US" sz="4700" dirty="0">
                <a:solidFill>
                  <a:srgbClr val="FFFFFF"/>
                </a:solidFill>
              </a:rPr>
              <a:t>Reporting Incidents Related to Culture and Identity</a:t>
            </a:r>
            <a:br>
              <a:rPr lang="en-US" sz="4700" dirty="0">
                <a:solidFill>
                  <a:srgbClr val="FFFFFF"/>
                </a:solidFill>
              </a:rPr>
            </a:br>
            <a:r>
              <a:rPr lang="en-US" sz="4700" dirty="0">
                <a:solidFill>
                  <a:srgbClr val="FFFFFF"/>
                </a:solidFill>
                <a:cs typeface="Calibri Light"/>
              </a:rPr>
              <a:t>(Elementary Focus)</a:t>
            </a:r>
          </a:p>
        </p:txBody>
      </p:sp>
      <p:sp>
        <p:nvSpPr>
          <p:cNvPr id="3" name="Subtitle 2"/>
          <p:cNvSpPr>
            <a:spLocks noGrp="1"/>
          </p:cNvSpPr>
          <p:nvPr>
            <p:ph type="subTitle" idx="1"/>
          </p:nvPr>
        </p:nvSpPr>
        <p:spPr>
          <a:xfrm>
            <a:off x="3045368" y="4074718"/>
            <a:ext cx="6302818" cy="1731278"/>
          </a:xfrm>
        </p:spPr>
        <p:txBody>
          <a:bodyPr vert="horz" lIns="91440" tIns="45720" rIns="91440" bIns="45720" rtlCol="0">
            <a:normAutofit/>
          </a:bodyPr>
          <a:lstStyle/>
          <a:p>
            <a:r>
              <a:rPr lang="en-US" sz="1500" dirty="0">
                <a:solidFill>
                  <a:srgbClr val="FFFFFF"/>
                </a:solidFill>
              </a:rPr>
              <a:t>Issaquah School District</a:t>
            </a:r>
          </a:p>
          <a:p>
            <a:r>
              <a:rPr lang="en-US" sz="1500" dirty="0">
                <a:solidFill>
                  <a:srgbClr val="FFFFFF"/>
                </a:solidFill>
              </a:rPr>
              <a:t>Family Partnership Team – Equity Department</a:t>
            </a:r>
          </a:p>
          <a:p>
            <a:r>
              <a:rPr lang="en-US" sz="1500" dirty="0">
                <a:solidFill>
                  <a:srgbClr val="FFFFFF"/>
                </a:solidFill>
              </a:rPr>
              <a:t>April 2021</a:t>
            </a:r>
          </a:p>
          <a:p>
            <a:r>
              <a:rPr lang="en-US" sz="1500" dirty="0">
                <a:solidFill>
                  <a:srgbClr val="FFFFFF"/>
                </a:solidFill>
              </a:rPr>
              <a:t>(updated April 2022)</a:t>
            </a:r>
          </a:p>
        </p:txBody>
      </p:sp>
    </p:spTree>
    <p:extLst>
      <p:ext uri="{BB962C8B-B14F-4D97-AF65-F5344CB8AC3E}">
        <p14:creationId xmlns:p14="http://schemas.microsoft.com/office/powerpoint/2010/main" val="279714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iterate>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700"/>
                                        <p:tgtEl>
                                          <p:spTgt spid="3">
                                            <p:txEl>
                                              <p:pRg st="1" end="1"/>
                                            </p:txEl>
                                          </p:spTgt>
                                        </p:tgtEl>
                                      </p:cBhvr>
                                    </p:animEffect>
                                  </p:childTnLst>
                                </p:cTn>
                              </p:par>
                              <p:par>
                                <p:cTn id="13" presetID="10" presetClass="entr" presetSubtype="0" fill="hold" grpId="0" nodeType="withEffect">
                                  <p:stCondLst>
                                    <p:cond delay="500"/>
                                  </p:stCondLst>
                                  <p:iterate>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7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0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1000"/>
                                  </p:stCondLst>
                                  <p:iterate>
                                    <p:tmPct val="10000"/>
                                  </p:iterate>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7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6E6DEC-EC0E-4048-82B1-CAB03827B4BB}"/>
              </a:ext>
            </a:extLst>
          </p:cNvPr>
          <p:cNvSpPr>
            <a:spLocks noGrp="1"/>
          </p:cNvSpPr>
          <p:nvPr>
            <p:ph type="title"/>
          </p:nvPr>
        </p:nvSpPr>
        <p:spPr>
          <a:xfrm>
            <a:off x="1179226" y="826680"/>
            <a:ext cx="9833548" cy="1325563"/>
          </a:xfrm>
        </p:spPr>
        <p:txBody>
          <a:bodyPr>
            <a:normAutofit/>
          </a:bodyPr>
          <a:lstStyle/>
          <a:p>
            <a:pPr algn="ctr"/>
            <a:r>
              <a:rPr lang="en-US" sz="4000">
                <a:solidFill>
                  <a:schemeClr val="bg1"/>
                </a:solidFill>
              </a:rPr>
              <a:t>Welcome Parents</a:t>
            </a:r>
          </a:p>
        </p:txBody>
      </p:sp>
      <p:sp>
        <p:nvSpPr>
          <p:cNvPr id="3" name="Content Placeholder 2">
            <a:extLst>
              <a:ext uri="{FF2B5EF4-FFF2-40B4-BE49-F238E27FC236}">
                <a16:creationId xmlns:a16="http://schemas.microsoft.com/office/drawing/2014/main" id="{7C5F262E-A7E2-4E67-9BB4-9FCF1ABC5D30}"/>
              </a:ext>
            </a:extLst>
          </p:cNvPr>
          <p:cNvSpPr>
            <a:spLocks noGrp="1"/>
          </p:cNvSpPr>
          <p:nvPr>
            <p:ph idx="1"/>
          </p:nvPr>
        </p:nvSpPr>
        <p:spPr>
          <a:xfrm>
            <a:off x="1179225" y="2660073"/>
            <a:ext cx="10791101" cy="4197927"/>
          </a:xfrm>
        </p:spPr>
        <p:txBody>
          <a:bodyPr>
            <a:normAutofit/>
          </a:bodyPr>
          <a:lstStyle/>
          <a:p>
            <a:r>
              <a:rPr lang="en-US"/>
              <a:t>English session (please see links to sessions in Chinese and Spanish in the Chat).</a:t>
            </a:r>
          </a:p>
          <a:p>
            <a:r>
              <a:rPr lang="en-US"/>
              <a:t>Some reminders – please put your microphones on mute</a:t>
            </a:r>
          </a:p>
          <a:p>
            <a:r>
              <a:rPr lang="en-US"/>
              <a:t>Enter questions in chat and staff will respond to group </a:t>
            </a:r>
          </a:p>
          <a:p>
            <a:r>
              <a:rPr lang="en-US"/>
              <a:t>Parents can ask questions at the end of the session</a:t>
            </a:r>
          </a:p>
          <a:p>
            <a:pPr marL="0" indent="0">
              <a:buNone/>
            </a:pPr>
            <a:endParaRPr lang="en-US" sz="1000">
              <a:solidFill>
                <a:srgbClr val="000000"/>
              </a:solidFill>
            </a:endParaRPr>
          </a:p>
          <a:p>
            <a:pPr lvl="1"/>
            <a:endParaRPr lang="en-US" sz="1000">
              <a:solidFill>
                <a:srgbClr val="000000"/>
              </a:solidFill>
            </a:endParaRPr>
          </a:p>
          <a:p>
            <a:pPr marL="457200" lvl="1" indent="0">
              <a:buNone/>
            </a:pPr>
            <a:endParaRPr lang="en-US" sz="1000">
              <a:solidFill>
                <a:srgbClr val="000000"/>
              </a:solidFill>
            </a:endParaRPr>
          </a:p>
        </p:txBody>
      </p:sp>
    </p:spTree>
    <p:extLst>
      <p:ext uri="{BB962C8B-B14F-4D97-AF65-F5344CB8AC3E}">
        <p14:creationId xmlns:p14="http://schemas.microsoft.com/office/powerpoint/2010/main" val="1055937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6E6DEC-EC0E-4048-82B1-CAB03827B4BB}"/>
              </a:ext>
            </a:extLst>
          </p:cNvPr>
          <p:cNvSpPr>
            <a:spLocks noGrp="1"/>
          </p:cNvSpPr>
          <p:nvPr>
            <p:ph type="title"/>
          </p:nvPr>
        </p:nvSpPr>
        <p:spPr>
          <a:xfrm>
            <a:off x="1179226" y="826680"/>
            <a:ext cx="9833548" cy="1325563"/>
          </a:xfrm>
        </p:spPr>
        <p:txBody>
          <a:bodyPr>
            <a:normAutofit/>
          </a:bodyPr>
          <a:lstStyle/>
          <a:p>
            <a:pPr algn="ctr"/>
            <a:r>
              <a:rPr lang="en-US" sz="4000">
                <a:solidFill>
                  <a:schemeClr val="bg1"/>
                </a:solidFill>
              </a:rPr>
              <a:t>Presenters</a:t>
            </a:r>
          </a:p>
        </p:txBody>
      </p:sp>
      <p:sp>
        <p:nvSpPr>
          <p:cNvPr id="3" name="Content Placeholder 2">
            <a:extLst>
              <a:ext uri="{FF2B5EF4-FFF2-40B4-BE49-F238E27FC236}">
                <a16:creationId xmlns:a16="http://schemas.microsoft.com/office/drawing/2014/main" id="{7C5F262E-A7E2-4E67-9BB4-9FCF1ABC5D30}"/>
              </a:ext>
            </a:extLst>
          </p:cNvPr>
          <p:cNvSpPr>
            <a:spLocks noGrp="1"/>
          </p:cNvSpPr>
          <p:nvPr>
            <p:ph idx="1"/>
          </p:nvPr>
        </p:nvSpPr>
        <p:spPr>
          <a:xfrm>
            <a:off x="1179225" y="2660073"/>
            <a:ext cx="10791101" cy="4197927"/>
          </a:xfrm>
        </p:spPr>
        <p:txBody>
          <a:bodyPr>
            <a:normAutofit/>
          </a:bodyPr>
          <a:lstStyle/>
          <a:p>
            <a:r>
              <a:rPr lang="en-US" sz="2000"/>
              <a:t>Lorna Gilmour – Family Partnership Specialist</a:t>
            </a:r>
          </a:p>
          <a:p>
            <a:r>
              <a:rPr lang="en-US" sz="2000">
                <a:solidFill>
                  <a:srgbClr val="000000"/>
                </a:solidFill>
              </a:rPr>
              <a:t>LeAnn </a:t>
            </a:r>
            <a:r>
              <a:rPr lang="en-US" sz="2000" err="1">
                <a:solidFill>
                  <a:srgbClr val="000000"/>
                </a:solidFill>
              </a:rPr>
              <a:t>Tuupo</a:t>
            </a:r>
            <a:r>
              <a:rPr lang="en-US" sz="2000">
                <a:solidFill>
                  <a:srgbClr val="000000"/>
                </a:solidFill>
              </a:rPr>
              <a:t> –Principal, Sunset Elementary School </a:t>
            </a:r>
          </a:p>
          <a:p>
            <a:r>
              <a:rPr lang="en-US" sz="2000" err="1">
                <a:solidFill>
                  <a:srgbClr val="000000"/>
                </a:solidFill>
              </a:rPr>
              <a:t>Mykela</a:t>
            </a:r>
            <a:r>
              <a:rPr lang="en-US" sz="2000">
                <a:solidFill>
                  <a:srgbClr val="000000"/>
                </a:solidFill>
              </a:rPr>
              <a:t> </a:t>
            </a:r>
            <a:r>
              <a:rPr lang="en-US" sz="2000" err="1">
                <a:solidFill>
                  <a:srgbClr val="000000"/>
                </a:solidFill>
              </a:rPr>
              <a:t>Fantone</a:t>
            </a:r>
            <a:r>
              <a:rPr lang="en-US" sz="2000">
                <a:solidFill>
                  <a:srgbClr val="000000"/>
                </a:solidFill>
              </a:rPr>
              <a:t> – School Counselor, Challenger Elementary</a:t>
            </a:r>
          </a:p>
          <a:p>
            <a:endParaRPr lang="en-US" sz="2000">
              <a:solidFill>
                <a:srgbClr val="000000"/>
              </a:solidFill>
            </a:endParaRPr>
          </a:p>
          <a:p>
            <a:pPr marL="0" indent="0">
              <a:buNone/>
            </a:pPr>
            <a:r>
              <a:rPr lang="en-US" sz="2000" b="1">
                <a:solidFill>
                  <a:srgbClr val="000000"/>
                </a:solidFill>
              </a:rPr>
              <a:t>Videos by:</a:t>
            </a:r>
          </a:p>
          <a:p>
            <a:r>
              <a:rPr lang="en-US" sz="2000">
                <a:solidFill>
                  <a:srgbClr val="000000"/>
                </a:solidFill>
              </a:rPr>
              <a:t>Kylie Massey – Elementary School Counselor Specialist</a:t>
            </a:r>
          </a:p>
          <a:p>
            <a:r>
              <a:rPr lang="en-US" sz="2000">
                <a:solidFill>
                  <a:srgbClr val="000000"/>
                </a:solidFill>
              </a:rPr>
              <a:t>Stacey </a:t>
            </a:r>
            <a:r>
              <a:rPr lang="en-US" sz="2000" err="1">
                <a:solidFill>
                  <a:srgbClr val="000000"/>
                </a:solidFill>
              </a:rPr>
              <a:t>Zachau</a:t>
            </a:r>
            <a:r>
              <a:rPr lang="en-US" sz="2000">
                <a:solidFill>
                  <a:srgbClr val="000000"/>
                </a:solidFill>
              </a:rPr>
              <a:t> – HIB Compliance Coordinator, Assistant Director of Student Interventions</a:t>
            </a:r>
          </a:p>
          <a:p>
            <a:pPr marL="0" indent="0">
              <a:buNone/>
            </a:pPr>
            <a:endParaRPr lang="en-US" sz="1000">
              <a:solidFill>
                <a:srgbClr val="000000"/>
              </a:solidFill>
            </a:endParaRPr>
          </a:p>
          <a:p>
            <a:pPr lvl="1"/>
            <a:endParaRPr lang="en-US" sz="1000">
              <a:solidFill>
                <a:srgbClr val="000000"/>
              </a:solidFill>
            </a:endParaRPr>
          </a:p>
          <a:p>
            <a:pPr marL="457200" lvl="1" indent="0">
              <a:buNone/>
            </a:pPr>
            <a:endParaRPr lang="en-US" sz="1000">
              <a:solidFill>
                <a:srgbClr val="000000"/>
              </a:solidFill>
            </a:endParaRPr>
          </a:p>
        </p:txBody>
      </p:sp>
    </p:spTree>
    <p:extLst>
      <p:ext uri="{BB962C8B-B14F-4D97-AF65-F5344CB8AC3E}">
        <p14:creationId xmlns:p14="http://schemas.microsoft.com/office/powerpoint/2010/main" val="4138522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sz="3400">
                <a:solidFill>
                  <a:srgbClr val="FFFFFF"/>
                </a:solidFill>
              </a:rPr>
              <a:t>Objective: Parent workshop on how to respond to incidents related to culture and identity</a:t>
            </a:r>
          </a:p>
        </p:txBody>
      </p:sp>
      <p:sp>
        <p:nvSpPr>
          <p:cNvPr id="3" name="Content Placeholder 2"/>
          <p:cNvSpPr>
            <a:spLocks noGrp="1"/>
          </p:cNvSpPr>
          <p:nvPr>
            <p:ph idx="1"/>
          </p:nvPr>
        </p:nvSpPr>
        <p:spPr>
          <a:xfrm>
            <a:off x="6090574" y="801866"/>
            <a:ext cx="5306084" cy="5230634"/>
          </a:xfrm>
        </p:spPr>
        <p:txBody>
          <a:bodyPr anchor="ctr">
            <a:normAutofit/>
          </a:bodyPr>
          <a:lstStyle/>
          <a:p>
            <a:r>
              <a:rPr lang="en-US" sz="2400">
                <a:solidFill>
                  <a:srgbClr val="000000"/>
                </a:solidFill>
              </a:rPr>
              <a:t>What ISD schools do to support </a:t>
            </a:r>
            <a:r>
              <a:rPr lang="en-US" sz="2400" dirty="0">
                <a:solidFill>
                  <a:srgbClr val="000000"/>
                </a:solidFill>
              </a:rPr>
              <a:t>students in elementary school?</a:t>
            </a:r>
          </a:p>
          <a:p>
            <a:r>
              <a:rPr lang="en-US" sz="2400" dirty="0">
                <a:solidFill>
                  <a:srgbClr val="000000"/>
                </a:solidFill>
              </a:rPr>
              <a:t>What can parents do to support their </a:t>
            </a:r>
            <a:r>
              <a:rPr lang="en-US" sz="2400">
                <a:solidFill>
                  <a:srgbClr val="000000"/>
                </a:solidFill>
              </a:rPr>
              <a:t>child?</a:t>
            </a:r>
            <a:endParaRPr lang="en-US" sz="2400" dirty="0">
              <a:solidFill>
                <a:srgbClr val="000000"/>
              </a:solidFill>
              <a:cs typeface="Calibri"/>
            </a:endParaRPr>
          </a:p>
          <a:p>
            <a:r>
              <a:rPr lang="en-US" sz="2400" dirty="0">
                <a:solidFill>
                  <a:srgbClr val="000000"/>
                </a:solidFill>
              </a:rPr>
              <a:t>To whom and how to report incidents related to culture and identity.</a:t>
            </a:r>
            <a:endParaRPr lang="en-US" sz="2400" dirty="0">
              <a:solidFill>
                <a:srgbClr val="000000"/>
              </a:solidFill>
              <a:cs typeface="Calibri"/>
            </a:endParaRPr>
          </a:p>
          <a:p>
            <a:r>
              <a:rPr lang="en-US" sz="2400">
                <a:solidFill>
                  <a:srgbClr val="000000"/>
                </a:solidFill>
              </a:rPr>
              <a:t>What does the follow up from reporting incidents look like?</a:t>
            </a:r>
            <a:endParaRPr lang="en-US" sz="2400" dirty="0">
              <a:solidFill>
                <a:srgbClr val="000000"/>
              </a:solidFill>
              <a:cs typeface="Calibri"/>
            </a:endParaRPr>
          </a:p>
          <a:p>
            <a:r>
              <a:rPr lang="en-US" sz="2400">
                <a:solidFill>
                  <a:srgbClr val="000000"/>
                </a:solidFill>
              </a:rPr>
              <a:t>Provide definitions of terms such as Racist remarks, harassment, </a:t>
            </a:r>
            <a:r>
              <a:rPr lang="en-US" sz="2400">
                <a:solidFill>
                  <a:srgbClr val="000000"/>
                </a:solidFill>
                <a:ea typeface="+mn-lt"/>
                <a:cs typeface="+mn-lt"/>
              </a:rPr>
              <a:t>bullying, </a:t>
            </a:r>
            <a:r>
              <a:rPr lang="en-US" sz="2400">
                <a:solidFill>
                  <a:srgbClr val="000000"/>
                </a:solidFill>
              </a:rPr>
              <a:t>and intimidation.</a:t>
            </a:r>
            <a:endParaRPr lang="en-US" sz="2400" dirty="0">
              <a:solidFill>
                <a:srgbClr val="000000"/>
              </a:solidFill>
              <a:cs typeface="Calibri"/>
            </a:endParaRPr>
          </a:p>
          <a:p>
            <a:pPr marL="0" indent="0">
              <a:buNone/>
            </a:pPr>
            <a:endParaRPr lang="en-US" sz="2400">
              <a:solidFill>
                <a:srgbClr val="000000"/>
              </a:solidFill>
            </a:endParaRPr>
          </a:p>
        </p:txBody>
      </p:sp>
    </p:spTree>
    <p:extLst>
      <p:ext uri="{BB962C8B-B14F-4D97-AF65-F5344CB8AC3E}">
        <p14:creationId xmlns:p14="http://schemas.microsoft.com/office/powerpoint/2010/main" val="739984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6E6DEC-EC0E-4048-82B1-CAB03827B4BB}"/>
              </a:ext>
            </a:extLst>
          </p:cNvPr>
          <p:cNvSpPr>
            <a:spLocks noGrp="1"/>
          </p:cNvSpPr>
          <p:nvPr>
            <p:ph type="title"/>
          </p:nvPr>
        </p:nvSpPr>
        <p:spPr>
          <a:xfrm>
            <a:off x="640079" y="2053641"/>
            <a:ext cx="3669161" cy="2760098"/>
          </a:xfrm>
        </p:spPr>
        <p:txBody>
          <a:bodyPr>
            <a:normAutofit/>
          </a:bodyPr>
          <a:lstStyle/>
          <a:p>
            <a:r>
              <a:rPr lang="en-US">
                <a:solidFill>
                  <a:srgbClr val="FFFFFF"/>
                </a:solidFill>
              </a:rPr>
              <a:t>ISD Safe and Positive Environment</a:t>
            </a:r>
          </a:p>
        </p:txBody>
      </p:sp>
      <p:sp>
        <p:nvSpPr>
          <p:cNvPr id="3" name="Content Placeholder 2">
            <a:extLst>
              <a:ext uri="{FF2B5EF4-FFF2-40B4-BE49-F238E27FC236}">
                <a16:creationId xmlns:a16="http://schemas.microsoft.com/office/drawing/2014/main" id="{7C5F262E-A7E2-4E67-9BB4-9FCF1ABC5D30}"/>
              </a:ext>
            </a:extLst>
          </p:cNvPr>
          <p:cNvSpPr>
            <a:spLocks noGrp="1"/>
          </p:cNvSpPr>
          <p:nvPr>
            <p:ph idx="1"/>
          </p:nvPr>
        </p:nvSpPr>
        <p:spPr>
          <a:xfrm>
            <a:off x="5579917" y="729130"/>
            <a:ext cx="6161809" cy="6128870"/>
          </a:xfrm>
        </p:spPr>
        <p:txBody>
          <a:bodyPr anchor="ctr">
            <a:normAutofit/>
          </a:bodyPr>
          <a:lstStyle/>
          <a:p>
            <a:pPr marL="0" indent="0">
              <a:buNone/>
            </a:pPr>
            <a:r>
              <a:rPr lang="en-US" sz="1800">
                <a:solidFill>
                  <a:srgbClr val="000000"/>
                </a:solidFill>
              </a:rPr>
              <a:t>The Issaquah School District believes that a safe, civil environment is essential to high student and staff achievement, to the free exchange of ideas central to a quality educational process, and to the development of youth as thoughtful participants in our democracy. Conversely, uncivil conduct, like other forms of disruptive behavior, interferes with a student’s ability to learn and a school’s ability to educate its students. </a:t>
            </a:r>
          </a:p>
          <a:p>
            <a:pPr marL="0" indent="0">
              <a:buNone/>
            </a:pPr>
            <a:r>
              <a:rPr lang="en-US" sz="1800">
                <a:solidFill>
                  <a:srgbClr val="000000"/>
                </a:solidFill>
              </a:rPr>
              <a:t>The Issaquah School District strives to maintain a learning environment where all students, staff and members of our community can be free from intimidation and harassment. One way we foster such an environment is by informing students and employees--as well as parents--of their personal rights. We explain proper behavior in schools and what kinds of behavior are inappropriate. The District’s Regulations on harassment--sexual and otherwise--support our high expectations for proper behavior. Please take a moment to review the summary of Regulation 3205 and 3207, which protect students. </a:t>
            </a:r>
          </a:p>
          <a:p>
            <a:pPr marL="0" indent="0">
              <a:buNone/>
            </a:pPr>
            <a:endParaRPr lang="en-US" sz="1700">
              <a:solidFill>
                <a:srgbClr val="000000"/>
              </a:solidFill>
            </a:endParaRPr>
          </a:p>
          <a:p>
            <a:pPr lvl="1"/>
            <a:endParaRPr lang="en-US" sz="1700">
              <a:solidFill>
                <a:srgbClr val="000000"/>
              </a:solidFill>
            </a:endParaRPr>
          </a:p>
          <a:p>
            <a:pPr marL="457200" lvl="1" indent="0">
              <a:buNone/>
            </a:pPr>
            <a:endParaRPr lang="en-US" sz="1700">
              <a:solidFill>
                <a:srgbClr val="000000"/>
              </a:solidFill>
            </a:endParaRPr>
          </a:p>
        </p:txBody>
      </p:sp>
    </p:spTree>
    <p:extLst>
      <p:ext uri="{BB962C8B-B14F-4D97-AF65-F5344CB8AC3E}">
        <p14:creationId xmlns:p14="http://schemas.microsoft.com/office/powerpoint/2010/main" val="2125315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6E6DEC-EC0E-4048-82B1-CAB03827B4BB}"/>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How do schools support students?</a:t>
            </a:r>
          </a:p>
        </p:txBody>
      </p:sp>
      <p:sp>
        <p:nvSpPr>
          <p:cNvPr id="3" name="Content Placeholder 2">
            <a:extLst>
              <a:ext uri="{FF2B5EF4-FFF2-40B4-BE49-F238E27FC236}">
                <a16:creationId xmlns:a16="http://schemas.microsoft.com/office/drawing/2014/main" id="{7C5F262E-A7E2-4E67-9BB4-9FCF1ABC5D30}"/>
              </a:ext>
            </a:extLst>
          </p:cNvPr>
          <p:cNvSpPr>
            <a:spLocks noGrp="1"/>
          </p:cNvSpPr>
          <p:nvPr>
            <p:ph idx="1"/>
          </p:nvPr>
        </p:nvSpPr>
        <p:spPr>
          <a:xfrm>
            <a:off x="1179225" y="2660073"/>
            <a:ext cx="10791101" cy="4197927"/>
          </a:xfrm>
        </p:spPr>
        <p:txBody>
          <a:bodyPr vert="horz" lIns="91440" tIns="45720" rIns="91440" bIns="45720" rtlCol="0" anchor="t">
            <a:normAutofit/>
          </a:bodyPr>
          <a:lstStyle/>
          <a:p>
            <a:r>
              <a:rPr lang="en-US" sz="1600" dirty="0">
                <a:solidFill>
                  <a:srgbClr val="000000"/>
                </a:solidFill>
              </a:rPr>
              <a:t>District – </a:t>
            </a:r>
            <a:r>
              <a:rPr lang="en-US" sz="1600" dirty="0">
                <a:solidFill>
                  <a:srgbClr val="000000"/>
                </a:solidFill>
                <a:hlinkClick r:id="rId4"/>
              </a:rPr>
              <a:t>Equitable Conduct Policy </a:t>
            </a:r>
            <a:r>
              <a:rPr lang="en-US" sz="1600" dirty="0">
                <a:solidFill>
                  <a:srgbClr val="000000"/>
                </a:solidFill>
              </a:rPr>
              <a:t> and </a:t>
            </a:r>
            <a:r>
              <a:rPr lang="en-US" sz="1600" dirty="0">
                <a:solidFill>
                  <a:srgbClr val="000000"/>
                </a:solidFill>
                <a:hlinkClick r:id="rId5"/>
              </a:rPr>
              <a:t>EL 16</a:t>
            </a:r>
            <a:r>
              <a:rPr lang="en-US" sz="1600" dirty="0">
                <a:solidFill>
                  <a:srgbClr val="000000"/>
                </a:solidFill>
              </a:rPr>
              <a:t>   </a:t>
            </a:r>
            <a:r>
              <a:rPr lang="en-US" sz="1600" dirty="0">
                <a:solidFill>
                  <a:srgbClr val="000000"/>
                </a:solidFill>
                <a:hlinkClick r:id="rId6"/>
              </a:rPr>
              <a:t>(ISD Equity website)</a:t>
            </a:r>
            <a:endParaRPr lang="en-US" sz="1600">
              <a:solidFill>
                <a:srgbClr val="000000"/>
              </a:solidFill>
            </a:endParaRPr>
          </a:p>
          <a:p>
            <a:r>
              <a:rPr lang="en-US" sz="1600" dirty="0">
                <a:solidFill>
                  <a:srgbClr val="000000"/>
                </a:solidFill>
              </a:rPr>
              <a:t>School administration - Review the school policy at the start of the year (varies - announcements, visits to classroom, school assembly), at curriculum night with parents</a:t>
            </a:r>
            <a:endParaRPr lang="en-US" sz="1600" dirty="0">
              <a:solidFill>
                <a:srgbClr val="000000"/>
              </a:solidFill>
              <a:cs typeface="Calibri"/>
            </a:endParaRPr>
          </a:p>
          <a:p>
            <a:pPr>
              <a:lnSpc>
                <a:spcPct val="110000"/>
              </a:lnSpc>
              <a:spcBef>
                <a:spcPts val="0"/>
              </a:spcBef>
            </a:pPr>
            <a:r>
              <a:rPr lang="en-US" sz="1600" dirty="0">
                <a:solidFill>
                  <a:srgbClr val="000000"/>
                </a:solidFill>
              </a:rPr>
              <a:t>Teachers - Review procedures in Elementary school with students</a:t>
            </a:r>
            <a:endParaRPr lang="en-US" sz="1600" dirty="0">
              <a:solidFill>
                <a:srgbClr val="000000"/>
              </a:solidFill>
              <a:cs typeface="Calibri"/>
            </a:endParaRPr>
          </a:p>
          <a:p>
            <a:pPr marL="0" indent="0">
              <a:lnSpc>
                <a:spcPct val="110000"/>
              </a:lnSpc>
              <a:spcBef>
                <a:spcPts val="0"/>
              </a:spcBef>
              <a:buNone/>
            </a:pPr>
            <a:r>
              <a:rPr lang="en-US" sz="1600" dirty="0">
                <a:solidFill>
                  <a:srgbClr val="000000"/>
                </a:solidFill>
              </a:rPr>
              <a:t>	    Teachers often remind students about school rules and procedures throughout the year (usually after each break).</a:t>
            </a:r>
            <a:endParaRPr lang="en-US" sz="1600" dirty="0">
              <a:solidFill>
                <a:srgbClr val="000000"/>
              </a:solidFill>
              <a:cs typeface="Calibri"/>
            </a:endParaRPr>
          </a:p>
          <a:p>
            <a:r>
              <a:rPr lang="en-US" sz="1600" dirty="0">
                <a:solidFill>
                  <a:srgbClr val="000000"/>
                </a:solidFill>
              </a:rPr>
              <a:t>Parents - Review the school policy at the start of the year (September)</a:t>
            </a:r>
            <a:endParaRPr lang="en-US" sz="1600" dirty="0">
              <a:solidFill>
                <a:srgbClr val="000000"/>
              </a:solidFill>
              <a:cs typeface="Calibri"/>
            </a:endParaRPr>
          </a:p>
          <a:p>
            <a:pPr lvl="1"/>
            <a:r>
              <a:rPr lang="en-US" sz="1600" dirty="0">
                <a:solidFill>
                  <a:srgbClr val="000000"/>
                </a:solidFill>
              </a:rPr>
              <a:t>Listed in the </a:t>
            </a:r>
            <a:r>
              <a:rPr lang="en-US" sz="1600" dirty="0">
                <a:solidFill>
                  <a:srgbClr val="000000"/>
                </a:solidFill>
                <a:hlinkClick r:id="rId7"/>
              </a:rPr>
              <a:t>Student Handbook </a:t>
            </a:r>
            <a:r>
              <a:rPr lang="en-US" sz="1600" dirty="0">
                <a:solidFill>
                  <a:srgbClr val="000000"/>
                </a:solidFill>
              </a:rPr>
              <a:t>  on school website and in EVP process for parent review in August (school website under the "About us" link on main page)</a:t>
            </a:r>
            <a:endParaRPr lang="en-US" sz="1600" dirty="0">
              <a:solidFill>
                <a:srgbClr val="000000"/>
              </a:solidFill>
              <a:cs typeface="Calibri"/>
            </a:endParaRPr>
          </a:p>
          <a:p>
            <a:pPr lvl="1"/>
            <a:r>
              <a:rPr lang="en-US" sz="1600" dirty="0">
                <a:solidFill>
                  <a:srgbClr val="000000"/>
                </a:solidFill>
              </a:rPr>
              <a:t>Listed in the School Planner and </a:t>
            </a:r>
            <a:r>
              <a:rPr lang="en-US" sz="1600" dirty="0">
                <a:solidFill>
                  <a:srgbClr val="000000"/>
                </a:solidFill>
                <a:hlinkClick r:id="rId8"/>
              </a:rPr>
              <a:t>Student Handbook </a:t>
            </a:r>
            <a:r>
              <a:rPr lang="en-US" sz="1600" dirty="0">
                <a:solidFill>
                  <a:srgbClr val="000000"/>
                </a:solidFill>
              </a:rPr>
              <a:t> (Middle and High School)</a:t>
            </a:r>
            <a:endParaRPr lang="en-US" sz="1600" dirty="0">
              <a:solidFill>
                <a:srgbClr val="000000"/>
              </a:solidFill>
              <a:cs typeface="Calibri"/>
            </a:endParaRPr>
          </a:p>
          <a:p>
            <a:pPr lvl="1"/>
            <a:r>
              <a:rPr lang="en-US" sz="1600" dirty="0">
                <a:solidFill>
                  <a:srgbClr val="000000"/>
                </a:solidFill>
              </a:rPr>
              <a:t>If students enroll later in the year, parents should read the handbook and/or meet with a liaison to learn more about general school policies and procedures.</a:t>
            </a:r>
            <a:endParaRPr lang="en-US" sz="1600" dirty="0">
              <a:solidFill>
                <a:srgbClr val="000000"/>
              </a:solidFill>
              <a:cs typeface="Calibri"/>
            </a:endParaRPr>
          </a:p>
          <a:p>
            <a:r>
              <a:rPr lang="en-US" sz="1600" dirty="0">
                <a:solidFill>
                  <a:srgbClr val="000000"/>
                </a:solidFill>
              </a:rPr>
              <a:t>School Counselor - Second Step Bullying Prevention Unit – Taught in ISD Elementary Schools from Kindergarten to 5</a:t>
            </a:r>
            <a:r>
              <a:rPr lang="en-US" sz="1600" baseline="30000" dirty="0">
                <a:solidFill>
                  <a:srgbClr val="000000"/>
                </a:solidFill>
              </a:rPr>
              <a:t>th</a:t>
            </a:r>
            <a:r>
              <a:rPr lang="en-US" sz="1600" dirty="0">
                <a:solidFill>
                  <a:srgbClr val="000000"/>
                </a:solidFill>
              </a:rPr>
              <a:t> grade</a:t>
            </a:r>
            <a:endParaRPr lang="en-US" sz="1600" dirty="0">
              <a:solidFill>
                <a:srgbClr val="000000"/>
              </a:solidFill>
              <a:cs typeface="Calibri"/>
            </a:endParaRPr>
          </a:p>
          <a:p>
            <a:pPr marL="0" indent="0">
              <a:buNone/>
            </a:pPr>
            <a:r>
              <a:rPr lang="en-US" sz="1600" dirty="0">
                <a:solidFill>
                  <a:srgbClr val="000000"/>
                </a:solidFill>
              </a:rPr>
              <a:t>	School Counselor and along with the PBSES Coach will do classroom lesson on Bullying Prevention as part of the Second Step curriculum – Social Emotional Learning curriculum in the ISD elementary and middle schools.</a:t>
            </a:r>
            <a:endParaRPr lang="en-US" sz="1600" dirty="0">
              <a:solidFill>
                <a:srgbClr val="000000"/>
              </a:solidFill>
              <a:cs typeface="Calibri"/>
            </a:endParaRPr>
          </a:p>
          <a:p>
            <a:endParaRPr lang="en-US" sz="1600">
              <a:solidFill>
                <a:srgbClr val="000000"/>
              </a:solidFill>
            </a:endParaRPr>
          </a:p>
          <a:p>
            <a:pPr marL="0" indent="0">
              <a:buNone/>
            </a:pPr>
            <a:endParaRPr lang="en-US" sz="1000">
              <a:solidFill>
                <a:srgbClr val="000000"/>
              </a:solidFill>
            </a:endParaRPr>
          </a:p>
          <a:p>
            <a:pPr lvl="1"/>
            <a:endParaRPr lang="en-US" sz="1000">
              <a:solidFill>
                <a:srgbClr val="000000"/>
              </a:solidFill>
            </a:endParaRPr>
          </a:p>
          <a:p>
            <a:pPr marL="457200" lvl="1" indent="0">
              <a:buNone/>
            </a:pPr>
            <a:endParaRPr lang="en-US" sz="1000">
              <a:solidFill>
                <a:srgbClr val="000000"/>
              </a:solidFill>
            </a:endParaRPr>
          </a:p>
        </p:txBody>
      </p:sp>
    </p:spTree>
    <p:extLst>
      <p:ext uri="{BB962C8B-B14F-4D97-AF65-F5344CB8AC3E}">
        <p14:creationId xmlns:p14="http://schemas.microsoft.com/office/powerpoint/2010/main" val="4098350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1D0287D-5C01-48A3-921B-151A5F2543FE}"/>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What do School Counselors do?</a:t>
            </a:r>
          </a:p>
        </p:txBody>
      </p:sp>
      <p:sp>
        <p:nvSpPr>
          <p:cNvPr id="3" name="Content Placeholder 2">
            <a:extLst>
              <a:ext uri="{FF2B5EF4-FFF2-40B4-BE49-F238E27FC236}">
                <a16:creationId xmlns:a16="http://schemas.microsoft.com/office/drawing/2014/main" id="{54903D97-8540-4FB7-B4AE-EAB3A571D23C}"/>
              </a:ext>
            </a:extLst>
          </p:cNvPr>
          <p:cNvSpPr>
            <a:spLocks noGrp="1"/>
          </p:cNvSpPr>
          <p:nvPr>
            <p:ph idx="1"/>
          </p:nvPr>
        </p:nvSpPr>
        <p:spPr>
          <a:xfrm>
            <a:off x="1179226" y="2680855"/>
            <a:ext cx="10552110" cy="4010890"/>
          </a:xfrm>
        </p:spPr>
        <p:txBody>
          <a:bodyPr vert="horz" lIns="91440" tIns="45720" rIns="91440" bIns="45720" rtlCol="0" anchor="t">
            <a:normAutofit/>
          </a:bodyPr>
          <a:lstStyle/>
          <a:p>
            <a:pPr fontAlgn="base"/>
            <a:r>
              <a:rPr lang="en-US" sz="1800" dirty="0">
                <a:solidFill>
                  <a:srgbClr val="000000"/>
                </a:solidFill>
              </a:rPr>
              <a:t>Conduct school wide trainings for staff, provide classroom lessons for students, and learning opportunities for parents.​</a:t>
            </a:r>
          </a:p>
          <a:p>
            <a:pPr fontAlgn="base"/>
            <a:r>
              <a:rPr lang="en-US" sz="1800" dirty="0">
                <a:solidFill>
                  <a:srgbClr val="000000"/>
                </a:solidFill>
              </a:rPr>
              <a:t>Identify students who need help:​</a:t>
            </a:r>
            <a:endParaRPr lang="en-US" sz="1800" dirty="0">
              <a:solidFill>
                <a:srgbClr val="000000"/>
              </a:solidFill>
              <a:cs typeface="Calibri"/>
            </a:endParaRPr>
          </a:p>
          <a:p>
            <a:pPr marL="457200" fontAlgn="base"/>
            <a:r>
              <a:rPr lang="en-US" sz="1800" dirty="0">
                <a:solidFill>
                  <a:srgbClr val="000000"/>
                </a:solidFill>
              </a:rPr>
              <a:t>Provide individual and small group counseling​</a:t>
            </a:r>
            <a:endParaRPr lang="en-US" sz="1800" dirty="0">
              <a:solidFill>
                <a:srgbClr val="000000"/>
              </a:solidFill>
              <a:cs typeface="Calibri"/>
            </a:endParaRPr>
          </a:p>
          <a:p>
            <a:pPr marL="457200" fontAlgn="base"/>
            <a:r>
              <a:rPr lang="en-US" sz="1800" dirty="0">
                <a:solidFill>
                  <a:srgbClr val="000000"/>
                </a:solidFill>
              </a:rPr>
              <a:t>Help families support their student​</a:t>
            </a:r>
            <a:endParaRPr lang="en-US" sz="1800" dirty="0">
              <a:solidFill>
                <a:srgbClr val="000000"/>
              </a:solidFill>
              <a:cs typeface="Calibri"/>
            </a:endParaRPr>
          </a:p>
          <a:p>
            <a:pPr marL="457200" fontAlgn="base"/>
            <a:r>
              <a:rPr lang="en-US" sz="1800" dirty="0">
                <a:solidFill>
                  <a:srgbClr val="000000"/>
                </a:solidFill>
              </a:rPr>
              <a:t>Work with teachers to support classroom success​</a:t>
            </a:r>
            <a:endParaRPr lang="en-US" sz="1800" dirty="0">
              <a:solidFill>
                <a:srgbClr val="000000"/>
              </a:solidFill>
              <a:cs typeface="Calibri"/>
            </a:endParaRPr>
          </a:p>
          <a:p>
            <a:pPr marL="457200" fontAlgn="base"/>
            <a:r>
              <a:rPr lang="en-US" sz="1800" dirty="0">
                <a:solidFill>
                  <a:srgbClr val="000000"/>
                </a:solidFill>
              </a:rPr>
              <a:t>Connect students and families to community resources ​</a:t>
            </a:r>
            <a:r>
              <a:rPr lang="en-US" sz="1800" dirty="0"/>
              <a:t>(food, scholarships, mental health resources)</a:t>
            </a:r>
            <a:endParaRPr lang="en-US" sz="1800" dirty="0">
              <a:solidFill>
                <a:srgbClr val="000000"/>
              </a:solidFill>
            </a:endParaRPr>
          </a:p>
          <a:p>
            <a:pPr fontAlgn="base"/>
            <a:r>
              <a:rPr lang="en-US" sz="1800" dirty="0">
                <a:solidFill>
                  <a:srgbClr val="000000"/>
                </a:solidFill>
              </a:rPr>
              <a:t>Meet and discuss academic options and including postsecondary options (at high school).</a:t>
            </a:r>
            <a:endParaRPr lang="en-US" sz="1800" dirty="0">
              <a:solidFill>
                <a:srgbClr val="000000"/>
              </a:solidFill>
              <a:cs typeface="Calibri"/>
            </a:endParaRPr>
          </a:p>
          <a:p>
            <a:pPr fontAlgn="base"/>
            <a:r>
              <a:rPr lang="en-US" sz="1800" dirty="0">
                <a:solidFill>
                  <a:srgbClr val="000000"/>
                </a:solidFill>
                <a:hlinkClick r:id="rId4"/>
              </a:rPr>
              <a:t>Section 504 Coordinator</a:t>
            </a:r>
            <a:r>
              <a:rPr lang="en-US" sz="1800" dirty="0">
                <a:solidFill>
                  <a:srgbClr val="000000"/>
                </a:solidFill>
              </a:rPr>
              <a:t> at the school (504 plan to support students with disabilities that limit daily activities in a major way – not special education)</a:t>
            </a:r>
            <a:endParaRPr lang="en-US" sz="1800" dirty="0">
              <a:solidFill>
                <a:srgbClr val="000000"/>
              </a:solidFill>
              <a:cs typeface="Calibri"/>
            </a:endParaRPr>
          </a:p>
          <a:p>
            <a:pPr marL="0" indent="0" fontAlgn="base">
              <a:buNone/>
            </a:pPr>
            <a:endParaRPr lang="en-US" sz="1400">
              <a:solidFill>
                <a:srgbClr val="000000"/>
              </a:solidFill>
            </a:endParaRPr>
          </a:p>
          <a:p>
            <a:endParaRPr lang="en-US" sz="1400">
              <a:solidFill>
                <a:srgbClr val="000000"/>
              </a:solidFill>
            </a:endParaRPr>
          </a:p>
        </p:txBody>
      </p:sp>
    </p:spTree>
    <p:extLst>
      <p:ext uri="{BB962C8B-B14F-4D97-AF65-F5344CB8AC3E}">
        <p14:creationId xmlns:p14="http://schemas.microsoft.com/office/powerpoint/2010/main" val="4243003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1D0287D-5C01-48A3-921B-151A5F2543FE}"/>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More about the Role of Counselor – Elementary Schools</a:t>
            </a:r>
          </a:p>
        </p:txBody>
      </p:sp>
      <p:sp>
        <p:nvSpPr>
          <p:cNvPr id="3" name="Content Placeholder 2">
            <a:extLst>
              <a:ext uri="{FF2B5EF4-FFF2-40B4-BE49-F238E27FC236}">
                <a16:creationId xmlns:a16="http://schemas.microsoft.com/office/drawing/2014/main" id="{54903D97-8540-4FB7-B4AE-EAB3A571D23C}"/>
              </a:ext>
            </a:extLst>
          </p:cNvPr>
          <p:cNvSpPr>
            <a:spLocks noGrp="1"/>
          </p:cNvSpPr>
          <p:nvPr>
            <p:ph idx="1"/>
          </p:nvPr>
        </p:nvSpPr>
        <p:spPr>
          <a:xfrm>
            <a:off x="1179226" y="2493818"/>
            <a:ext cx="9833548" cy="4177146"/>
          </a:xfrm>
        </p:spPr>
        <p:txBody>
          <a:bodyPr vert="horz" lIns="91440" tIns="45720" rIns="91440" bIns="45720" rtlCol="0" anchor="t">
            <a:normAutofit/>
          </a:bodyPr>
          <a:lstStyle/>
          <a:p>
            <a:pPr fontAlgn="base"/>
            <a:r>
              <a:rPr lang="en-US" sz="2000" dirty="0">
                <a:solidFill>
                  <a:srgbClr val="000000"/>
                </a:solidFill>
              </a:rPr>
              <a:t>Not a stigma to talk to counselor – support person in school​</a:t>
            </a:r>
          </a:p>
          <a:p>
            <a:pPr fontAlgn="base"/>
            <a:r>
              <a:rPr lang="en-US" sz="2000" dirty="0">
                <a:solidFill>
                  <a:srgbClr val="000000"/>
                </a:solidFill>
              </a:rPr>
              <a:t>Support for students to overcome challenges and barriers to achievement in school​</a:t>
            </a:r>
            <a:endParaRPr lang="en-US" sz="2000" dirty="0">
              <a:solidFill>
                <a:srgbClr val="000000"/>
              </a:solidFill>
              <a:cs typeface="Calibri"/>
            </a:endParaRPr>
          </a:p>
          <a:p>
            <a:pPr fontAlgn="base"/>
            <a:r>
              <a:rPr lang="en-US" sz="2000" dirty="0">
                <a:solidFill>
                  <a:srgbClr val="000000"/>
                </a:solidFill>
              </a:rPr>
              <a:t>Works with individual and small groups of students in teaching social skills such as making friends and resolving conflicts</a:t>
            </a:r>
            <a:endParaRPr lang="en-US" sz="2000" dirty="0">
              <a:solidFill>
                <a:srgbClr val="000000"/>
              </a:solidFill>
              <a:cs typeface="Calibri"/>
            </a:endParaRPr>
          </a:p>
          <a:p>
            <a:pPr fontAlgn="base"/>
            <a:r>
              <a:rPr lang="en-US" sz="2000" dirty="0">
                <a:solidFill>
                  <a:srgbClr val="000000"/>
                </a:solidFill>
              </a:rPr>
              <a:t>Works with students about managing feelings</a:t>
            </a:r>
            <a:endParaRPr lang="en-US" sz="2000" dirty="0">
              <a:solidFill>
                <a:srgbClr val="000000"/>
              </a:solidFill>
              <a:cs typeface="Calibri"/>
            </a:endParaRPr>
          </a:p>
          <a:p>
            <a:pPr fontAlgn="base"/>
            <a:r>
              <a:rPr lang="en-US" sz="2000" dirty="0">
                <a:solidFill>
                  <a:srgbClr val="000000"/>
                </a:solidFill>
              </a:rPr>
              <a:t>Meet and talk with students and parents about social/emotional concerns.</a:t>
            </a:r>
            <a:endParaRPr lang="en-US" sz="2000" dirty="0">
              <a:solidFill>
                <a:srgbClr val="000000"/>
              </a:solidFill>
              <a:cs typeface="Calibri"/>
            </a:endParaRPr>
          </a:p>
          <a:p>
            <a:pPr fontAlgn="base"/>
            <a:r>
              <a:rPr lang="en-US" sz="2000" dirty="0">
                <a:solidFill>
                  <a:srgbClr val="000000"/>
                </a:solidFill>
              </a:rPr>
              <a:t>Along with the PBSES coach, counselors teach the Social and Emotional Learning (SEL) curriculum </a:t>
            </a:r>
            <a:r>
              <a:rPr lang="en-US" sz="2000" dirty="0">
                <a:solidFill>
                  <a:srgbClr val="000000"/>
                </a:solidFill>
                <a:hlinkClick r:id="rId4"/>
              </a:rPr>
              <a:t>https://www.issaquah.wednet.edu/academics/programs/pbses/SEL</a:t>
            </a:r>
          </a:p>
          <a:p>
            <a:pPr fontAlgn="base"/>
            <a:r>
              <a:rPr lang="en-US" sz="2000" dirty="0">
                <a:solidFill>
                  <a:srgbClr val="000000"/>
                </a:solidFill>
              </a:rPr>
              <a:t>Video – </a:t>
            </a:r>
            <a:r>
              <a:rPr lang="en-US" sz="2000" dirty="0">
                <a:solidFill>
                  <a:srgbClr val="000000"/>
                </a:solidFill>
                <a:hlinkClick r:id="rId5"/>
              </a:rPr>
              <a:t>Role of counselors and their role in bullying prevention</a:t>
            </a:r>
          </a:p>
          <a:p>
            <a:pPr marL="0" indent="0" fontAlgn="base">
              <a:buNone/>
            </a:pPr>
            <a:endParaRPr lang="en-US" sz="1400">
              <a:solidFill>
                <a:srgbClr val="000000"/>
              </a:solidFill>
            </a:endParaRPr>
          </a:p>
          <a:p>
            <a:endParaRPr lang="en-US" sz="1400">
              <a:solidFill>
                <a:srgbClr val="000000"/>
              </a:solidFill>
            </a:endParaRPr>
          </a:p>
        </p:txBody>
      </p:sp>
    </p:spTree>
    <p:extLst>
      <p:ext uri="{BB962C8B-B14F-4D97-AF65-F5344CB8AC3E}">
        <p14:creationId xmlns:p14="http://schemas.microsoft.com/office/powerpoint/2010/main" val="2098810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FB18D0-574D-4EF3-AD63-CFAD9852A2C3}"/>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How do elementary school support students?</a:t>
            </a:r>
            <a:br>
              <a:rPr lang="en-US" sz="4000">
                <a:solidFill>
                  <a:srgbClr val="FFFFFF"/>
                </a:solidFill>
              </a:rPr>
            </a:br>
            <a:r>
              <a:rPr lang="en-US" sz="4000">
                <a:solidFill>
                  <a:srgbClr val="FFFFFF"/>
                </a:solidFill>
              </a:rPr>
              <a:t>Curriculum Links</a:t>
            </a:r>
          </a:p>
        </p:txBody>
      </p:sp>
      <p:sp>
        <p:nvSpPr>
          <p:cNvPr id="3" name="Content Placeholder 2">
            <a:extLst>
              <a:ext uri="{FF2B5EF4-FFF2-40B4-BE49-F238E27FC236}">
                <a16:creationId xmlns:a16="http://schemas.microsoft.com/office/drawing/2014/main" id="{406911C1-E53A-4696-8186-2339CFA0877E}"/>
              </a:ext>
            </a:extLst>
          </p:cNvPr>
          <p:cNvSpPr>
            <a:spLocks noGrp="1"/>
          </p:cNvSpPr>
          <p:nvPr>
            <p:ph idx="1"/>
          </p:nvPr>
        </p:nvSpPr>
        <p:spPr>
          <a:xfrm>
            <a:off x="1233850" y="2695197"/>
            <a:ext cx="3486292" cy="3536431"/>
          </a:xfrm>
        </p:spPr>
        <p:txBody>
          <a:bodyPr>
            <a:normAutofit lnSpcReduction="10000"/>
          </a:bodyPr>
          <a:lstStyle/>
          <a:p>
            <a:pPr marL="0" indent="0">
              <a:buNone/>
            </a:pPr>
            <a:endParaRPr lang="en-US" sz="500">
              <a:solidFill>
                <a:srgbClr val="000000"/>
              </a:solidFill>
            </a:endParaRPr>
          </a:p>
          <a:p>
            <a:pPr marL="0" indent="0">
              <a:buNone/>
            </a:pPr>
            <a:r>
              <a:rPr lang="en-US" sz="2000" b="1">
                <a:solidFill>
                  <a:srgbClr val="000000"/>
                </a:solidFill>
              </a:rPr>
              <a:t>Second Step Bullying Curriculum</a:t>
            </a:r>
            <a:r>
              <a:rPr lang="en-US" sz="2000">
                <a:solidFill>
                  <a:srgbClr val="000000"/>
                </a:solidFill>
              </a:rPr>
              <a:t>	</a:t>
            </a:r>
          </a:p>
          <a:p>
            <a:pPr marL="0" indent="0">
              <a:buNone/>
            </a:pPr>
            <a:r>
              <a:rPr lang="en-US" sz="2000">
                <a:solidFill>
                  <a:srgbClr val="000000"/>
                </a:solidFill>
              </a:rPr>
              <a:t>K-3 – Recognize, Report and Refuse (click here for examples of lessons)</a:t>
            </a:r>
          </a:p>
          <a:p>
            <a:pPr marL="0" indent="0">
              <a:buNone/>
            </a:pPr>
            <a:r>
              <a:rPr lang="en-US" sz="2000">
                <a:solidFill>
                  <a:srgbClr val="000000"/>
                </a:solidFill>
              </a:rPr>
              <a:t>Grade 4 and 5 – Build on K-3 lessons, bystander responsibility and cyberbullying</a:t>
            </a:r>
          </a:p>
          <a:p>
            <a:pPr marL="0" indent="0">
              <a:buNone/>
            </a:pPr>
            <a:endParaRPr lang="en-US" sz="2000" b="1">
              <a:solidFill>
                <a:srgbClr val="000000"/>
              </a:solidFill>
              <a:hlinkClick r:id="rId3"/>
            </a:endParaRPr>
          </a:p>
          <a:p>
            <a:pPr marL="0" indent="0">
              <a:buNone/>
            </a:pPr>
            <a:r>
              <a:rPr lang="en-US" sz="2000" b="1">
                <a:solidFill>
                  <a:srgbClr val="000000"/>
                </a:solidFill>
                <a:hlinkClick r:id="rId3"/>
              </a:rPr>
              <a:t>Second Step Bullying Prevention Unit</a:t>
            </a:r>
            <a:endParaRPr lang="en-US" sz="2000" b="1">
              <a:solidFill>
                <a:srgbClr val="000000"/>
              </a:solidFill>
            </a:endParaRPr>
          </a:p>
          <a:p>
            <a:pPr marL="0" indent="0">
              <a:buNone/>
            </a:pPr>
            <a:endParaRPr lang="en-US" sz="500">
              <a:solidFill>
                <a:srgbClr val="000000"/>
              </a:solidFill>
            </a:endParaRPr>
          </a:p>
        </p:txBody>
      </p:sp>
      <p:sp>
        <p:nvSpPr>
          <p:cNvPr id="4" name="TextBox 3">
            <a:extLst>
              <a:ext uri="{FF2B5EF4-FFF2-40B4-BE49-F238E27FC236}">
                <a16:creationId xmlns:a16="http://schemas.microsoft.com/office/drawing/2014/main" id="{0938E6EE-B4B4-43E4-8F8C-7E6C575FA628}"/>
              </a:ext>
            </a:extLst>
          </p:cNvPr>
          <p:cNvSpPr txBox="1"/>
          <p:nvPr/>
        </p:nvSpPr>
        <p:spPr>
          <a:xfrm>
            <a:off x="6180462" y="2695197"/>
            <a:ext cx="4551218" cy="3410164"/>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err="1">
                <a:ln>
                  <a:noFill/>
                </a:ln>
                <a:solidFill>
                  <a:srgbClr val="000000"/>
                </a:solidFill>
                <a:effectLst/>
                <a:uLnTx/>
                <a:uFillTx/>
                <a:latin typeface="Calibri" panose="020F0502020204030204"/>
                <a:ea typeface="+mn-ea"/>
                <a:cs typeface="+mn-cs"/>
              </a:rPr>
              <a:t>Homelinks</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 – guides for families to support student with Social Emotional Learning (SEL)</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US" sz="2000" b="0" i="0" u="sng" strike="noStrike" kern="1200" cap="none" spc="0" normalizeH="0" baseline="0" noProof="0">
                <a:ln>
                  <a:noFill/>
                </a:ln>
                <a:solidFill>
                  <a:srgbClr val="000000"/>
                </a:solidFill>
                <a:effectLst/>
                <a:uLnTx/>
                <a:uFillTx/>
                <a:latin typeface="Calibri" panose="020F0502020204030204"/>
                <a:ea typeface="+mn-ea"/>
                <a:cs typeface="+mn-cs"/>
                <a:hlinkClick r:id="rId4"/>
              </a:rPr>
              <a:t>Kindergarten</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US" sz="2000" b="0" i="0" u="sng" strike="noStrike" kern="1200" cap="none" spc="0" normalizeH="0" baseline="0" noProof="0">
                <a:ln>
                  <a:noFill/>
                </a:ln>
                <a:solidFill>
                  <a:srgbClr val="000000"/>
                </a:solidFill>
                <a:effectLst/>
                <a:uLnTx/>
                <a:uFillTx/>
                <a:latin typeface="Calibri" panose="020F0502020204030204"/>
                <a:ea typeface="+mn-ea"/>
                <a:cs typeface="+mn-cs"/>
                <a:hlinkClick r:id="rId5"/>
              </a:rPr>
              <a:t>First (1st) Grade</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US" sz="2000" b="0" i="0" u="sng" strike="noStrike" kern="1200" cap="none" spc="0" normalizeH="0" baseline="0" noProof="0">
                <a:ln>
                  <a:noFill/>
                </a:ln>
                <a:solidFill>
                  <a:srgbClr val="000000"/>
                </a:solidFill>
                <a:effectLst/>
                <a:uLnTx/>
                <a:uFillTx/>
                <a:latin typeface="Calibri" panose="020F0502020204030204"/>
                <a:ea typeface="+mn-ea"/>
                <a:cs typeface="+mn-cs"/>
                <a:hlinkClick r:id="rId6"/>
              </a:rPr>
              <a:t>Second (2nd) Grade</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US" sz="2000" b="0" i="0" u="sng" strike="noStrike" kern="1200" cap="none" spc="0" normalizeH="0" baseline="0" noProof="0">
                <a:ln>
                  <a:noFill/>
                </a:ln>
                <a:solidFill>
                  <a:srgbClr val="000000"/>
                </a:solidFill>
                <a:effectLst/>
                <a:uLnTx/>
                <a:uFillTx/>
                <a:latin typeface="Calibri" panose="020F0502020204030204"/>
                <a:ea typeface="+mn-ea"/>
                <a:cs typeface="+mn-cs"/>
                <a:hlinkClick r:id="rId7"/>
              </a:rPr>
              <a:t>Third (3rd) Grade</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US" sz="2000" b="0" i="0" u="sng" strike="noStrike" kern="1200" cap="none" spc="0" normalizeH="0" baseline="0" noProof="0">
                <a:ln>
                  <a:noFill/>
                </a:ln>
                <a:solidFill>
                  <a:srgbClr val="000000"/>
                </a:solidFill>
                <a:effectLst/>
                <a:uLnTx/>
                <a:uFillTx/>
                <a:latin typeface="Calibri" panose="020F0502020204030204"/>
                <a:ea typeface="+mn-ea"/>
                <a:cs typeface="+mn-cs"/>
                <a:hlinkClick r:id="rId8"/>
              </a:rPr>
              <a:t>Fourth (4th) Grade</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US" sz="2000" b="0" i="0" u="sng" strike="noStrike" kern="1200" cap="none" spc="0" normalizeH="0" baseline="0" noProof="0">
                <a:ln>
                  <a:noFill/>
                </a:ln>
                <a:solidFill>
                  <a:srgbClr val="000000"/>
                </a:solidFill>
                <a:effectLst/>
                <a:uLnTx/>
                <a:uFillTx/>
                <a:latin typeface="Calibri" panose="020F0502020204030204"/>
                <a:ea typeface="+mn-ea"/>
                <a:cs typeface="+mn-cs"/>
                <a:hlinkClick r:id="rId9"/>
              </a:rPr>
              <a:t>Fifth (5th) Grade</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053728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B5E64D9-C84C-4375-BE38-364A93FA3B16}"/>
              </a:ext>
            </a:extLst>
          </p:cNvPr>
          <p:cNvSpPr>
            <a:spLocks noGrp="1"/>
          </p:cNvSpPr>
          <p:nvPr>
            <p:ph type="title"/>
          </p:nvPr>
        </p:nvSpPr>
        <p:spPr>
          <a:xfrm>
            <a:off x="640079" y="2053641"/>
            <a:ext cx="3669161" cy="2760098"/>
          </a:xfrm>
        </p:spPr>
        <p:txBody>
          <a:bodyPr>
            <a:normAutofit fontScale="90000"/>
          </a:bodyPr>
          <a:lstStyle/>
          <a:p>
            <a:r>
              <a:rPr lang="en-US">
                <a:solidFill>
                  <a:srgbClr val="FFFFFF"/>
                </a:solidFill>
              </a:rPr>
              <a:t>Bullying Prevention Unit concepts taught - </a:t>
            </a:r>
            <a:br>
              <a:rPr lang="en-US">
                <a:solidFill>
                  <a:srgbClr val="FFFFFF"/>
                </a:solidFill>
              </a:rPr>
            </a:br>
            <a:r>
              <a:rPr lang="en-US">
                <a:solidFill>
                  <a:srgbClr val="FFFFFF"/>
                </a:solidFill>
              </a:rPr>
              <a:t>Bystander vs Upstander vs Tattletale</a:t>
            </a:r>
          </a:p>
        </p:txBody>
      </p:sp>
      <p:sp>
        <p:nvSpPr>
          <p:cNvPr id="3" name="Content Placeholder 2">
            <a:extLst>
              <a:ext uri="{FF2B5EF4-FFF2-40B4-BE49-F238E27FC236}">
                <a16:creationId xmlns:a16="http://schemas.microsoft.com/office/drawing/2014/main" id="{3B8177F0-1C5B-42DB-8C43-1B6FBB6EDBA6}"/>
              </a:ext>
            </a:extLst>
          </p:cNvPr>
          <p:cNvSpPr>
            <a:spLocks noGrp="1"/>
          </p:cNvSpPr>
          <p:nvPr>
            <p:ph idx="1"/>
          </p:nvPr>
        </p:nvSpPr>
        <p:spPr>
          <a:xfrm>
            <a:off x="5472510" y="353291"/>
            <a:ext cx="6719490" cy="6151418"/>
          </a:xfrm>
        </p:spPr>
        <p:txBody>
          <a:bodyPr anchor="ctr">
            <a:normAutofit/>
          </a:bodyPr>
          <a:lstStyle/>
          <a:p>
            <a:r>
              <a:rPr lang="en-US" sz="2000" dirty="0">
                <a:solidFill>
                  <a:srgbClr val="000000"/>
                </a:solidFill>
              </a:rPr>
              <a:t>Students may be fearful of being tattletales when they experience, or witness mean or bullying behavior</a:t>
            </a:r>
          </a:p>
          <a:p>
            <a:pPr lvl="1"/>
            <a:r>
              <a:rPr lang="en-US" sz="2000" dirty="0">
                <a:solidFill>
                  <a:srgbClr val="000000"/>
                </a:solidFill>
                <a:hlinkClick r:id="rId4"/>
              </a:rPr>
              <a:t>SEL curriculum in K-5 </a:t>
            </a:r>
            <a:r>
              <a:rPr lang="en-US" sz="2000" dirty="0">
                <a:solidFill>
                  <a:srgbClr val="000000"/>
                </a:solidFill>
              </a:rPr>
              <a:t>reviews the difference between tattling and reporting </a:t>
            </a:r>
            <a:endParaRPr lang="en-US" sz="2000" dirty="0">
              <a:solidFill>
                <a:srgbClr val="000000"/>
              </a:solidFill>
              <a:cs typeface="Calibri"/>
            </a:endParaRPr>
          </a:p>
          <a:p>
            <a:pPr lvl="1"/>
            <a:r>
              <a:rPr lang="en-US" sz="2000">
                <a:solidFill>
                  <a:srgbClr val="000000"/>
                </a:solidFill>
              </a:rPr>
              <a:t>The curriculum defines “passive </a:t>
            </a:r>
            <a:r>
              <a:rPr lang="en-US" sz="2000" b="1" dirty="0">
                <a:solidFill>
                  <a:srgbClr val="000000"/>
                </a:solidFill>
              </a:rPr>
              <a:t>bystander</a:t>
            </a:r>
            <a:r>
              <a:rPr lang="en-US" sz="2000" dirty="0">
                <a:solidFill>
                  <a:srgbClr val="000000"/>
                </a:solidFill>
              </a:rPr>
              <a:t>” and supportive bystander</a:t>
            </a:r>
            <a:endParaRPr lang="en-US" sz="2000" dirty="0">
              <a:solidFill>
                <a:srgbClr val="000000"/>
              </a:solidFill>
              <a:cs typeface="Calibri"/>
            </a:endParaRPr>
          </a:p>
          <a:p>
            <a:pPr lvl="1"/>
            <a:r>
              <a:rPr lang="en-US" sz="2000" dirty="0">
                <a:solidFill>
                  <a:srgbClr val="000000"/>
                </a:solidFill>
              </a:rPr>
              <a:t>Students are first taught the importance or speaking or acting out and then encouraged to speak up or act in support of an individual being bullied or treated unfairly (age appropriate and situation appropriate)  being a supportive bystander – an </a:t>
            </a:r>
            <a:r>
              <a:rPr lang="en-US" sz="2000" b="1" dirty="0">
                <a:solidFill>
                  <a:srgbClr val="000000"/>
                </a:solidFill>
              </a:rPr>
              <a:t>Upstander</a:t>
            </a:r>
            <a:endParaRPr lang="en-US" sz="2000" b="1" dirty="0">
              <a:solidFill>
                <a:srgbClr val="000000"/>
              </a:solidFill>
              <a:cs typeface="Calibri"/>
            </a:endParaRPr>
          </a:p>
          <a:p>
            <a:pPr lvl="1"/>
            <a:r>
              <a:rPr lang="en-US" sz="2000" dirty="0">
                <a:solidFill>
                  <a:srgbClr val="000000"/>
                </a:solidFill>
              </a:rPr>
              <a:t>Students are encouraged to report – reporting to help someone for unkind, racist or bullying actions is not being a </a:t>
            </a:r>
            <a:r>
              <a:rPr lang="en-US" sz="2000" b="1" dirty="0">
                <a:solidFill>
                  <a:srgbClr val="000000"/>
                </a:solidFill>
              </a:rPr>
              <a:t>tattletale</a:t>
            </a:r>
            <a:endParaRPr lang="en-US" sz="2000" b="1" dirty="0">
              <a:solidFill>
                <a:srgbClr val="000000"/>
              </a:solidFill>
              <a:cs typeface="Calibri"/>
            </a:endParaRPr>
          </a:p>
          <a:p>
            <a:pPr marL="457200" lvl="1" indent="0">
              <a:buNone/>
            </a:pPr>
            <a:r>
              <a:rPr lang="en-US" sz="1400" b="1" dirty="0">
                <a:solidFill>
                  <a:srgbClr val="000000"/>
                </a:solidFill>
              </a:rPr>
              <a:t>For additional information - </a:t>
            </a:r>
            <a:r>
              <a:rPr lang="en-US" sz="1400" b="1" dirty="0" err="1">
                <a:solidFill>
                  <a:srgbClr val="000000"/>
                </a:solidFill>
              </a:rPr>
              <a:t>Homelinks</a:t>
            </a:r>
            <a:endParaRPr lang="en-US" sz="1400" b="1" dirty="0">
              <a:solidFill>
                <a:srgbClr val="000000"/>
              </a:solidFill>
            </a:endParaRPr>
          </a:p>
          <a:p>
            <a:pPr marL="457200" lvl="1" indent="0">
              <a:buNone/>
            </a:pPr>
            <a:r>
              <a:rPr lang="en-US" sz="1400" b="1" dirty="0">
                <a:solidFill>
                  <a:srgbClr val="000000"/>
                </a:solidFill>
                <a:hlinkClick r:id="rId4"/>
              </a:rPr>
              <a:t>Second Step Bullying Prevention Unit</a:t>
            </a:r>
            <a:endParaRPr lang="en-US" sz="1400" b="1" dirty="0">
              <a:solidFill>
                <a:srgbClr val="000000"/>
              </a:solidFill>
            </a:endParaRPr>
          </a:p>
          <a:p>
            <a:pPr marL="457200" lvl="1" indent="0">
              <a:buNone/>
            </a:pPr>
            <a:endParaRPr lang="en-US" sz="1500" b="1">
              <a:solidFill>
                <a:srgbClr val="000000"/>
              </a:solidFill>
            </a:endParaRPr>
          </a:p>
        </p:txBody>
      </p:sp>
    </p:spTree>
    <p:extLst>
      <p:ext uri="{BB962C8B-B14F-4D97-AF65-F5344CB8AC3E}">
        <p14:creationId xmlns:p14="http://schemas.microsoft.com/office/powerpoint/2010/main" val="3775291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Title 1">
            <a:extLst>
              <a:ext uri="{FF2B5EF4-FFF2-40B4-BE49-F238E27FC236}">
                <a16:creationId xmlns:a16="http://schemas.microsoft.com/office/drawing/2014/main" id="{5FAD2F41-BC88-4639-A26E-78044963BFD6}"/>
              </a:ext>
            </a:extLst>
          </p:cNvPr>
          <p:cNvSpPr>
            <a:spLocks noGrp="1"/>
          </p:cNvSpPr>
          <p:nvPr>
            <p:ph type="title"/>
          </p:nvPr>
        </p:nvSpPr>
        <p:spPr>
          <a:xfrm>
            <a:off x="640080" y="1243013"/>
            <a:ext cx="3855720" cy="4371974"/>
          </a:xfrm>
        </p:spPr>
        <p:txBody>
          <a:bodyPr>
            <a:normAutofit/>
          </a:bodyPr>
          <a:lstStyle/>
          <a:p>
            <a:r>
              <a:rPr lang="en-US" dirty="0">
                <a:solidFill>
                  <a:srgbClr val="FFFFFF"/>
                </a:solidFill>
              </a:rPr>
              <a:t>What is racist behavior around culture and ethnicity?</a:t>
            </a:r>
          </a:p>
        </p:txBody>
      </p:sp>
      <p:sp>
        <p:nvSpPr>
          <p:cNvPr id="12" name="Rectangle 11">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917F62D-637C-48CF-8F06-F797DD613EBA}"/>
              </a:ext>
            </a:extLst>
          </p:cNvPr>
          <p:cNvSpPr>
            <a:spLocks noGrp="1"/>
          </p:cNvSpPr>
          <p:nvPr>
            <p:ph idx="1"/>
          </p:nvPr>
        </p:nvSpPr>
        <p:spPr>
          <a:xfrm>
            <a:off x="5683827" y="249382"/>
            <a:ext cx="5709597" cy="5785658"/>
          </a:xfrm>
        </p:spPr>
        <p:txBody>
          <a:bodyPr anchor="ctr">
            <a:normAutofit fontScale="92500" lnSpcReduction="10000"/>
          </a:bodyPr>
          <a:lstStyle/>
          <a:p>
            <a:pPr marL="0" indent="0">
              <a:buNone/>
            </a:pPr>
            <a:endParaRPr lang="en-US" sz="1500">
              <a:solidFill>
                <a:srgbClr val="000000"/>
              </a:solidFill>
            </a:endParaRPr>
          </a:p>
          <a:p>
            <a:pPr marL="0" indent="0">
              <a:buNone/>
            </a:pPr>
            <a:endParaRPr lang="en-US" sz="1500">
              <a:solidFill>
                <a:srgbClr val="000000"/>
              </a:solidFill>
            </a:endParaRPr>
          </a:p>
          <a:p>
            <a:pPr marL="0" indent="0">
              <a:buNone/>
            </a:pPr>
            <a:r>
              <a:rPr lang="en-US" sz="2200" dirty="0">
                <a:solidFill>
                  <a:srgbClr val="000000"/>
                </a:solidFill>
              </a:rPr>
              <a:t>Behavior or language that makes a student feel unwelcome or marginalized due to race, heritage, culture, religion or other identity factors</a:t>
            </a:r>
            <a:endParaRPr lang="en-US" sz="2200" dirty="0">
              <a:solidFill>
                <a:srgbClr val="000000"/>
              </a:solidFill>
              <a:cs typeface="Calibri"/>
            </a:endParaRPr>
          </a:p>
          <a:p>
            <a:pPr marL="457200"/>
            <a:r>
              <a:rPr lang="en-US" sz="2200" dirty="0">
                <a:solidFill>
                  <a:srgbClr val="000000"/>
                </a:solidFill>
              </a:rPr>
              <a:t>Teased or targete</a:t>
            </a:r>
            <a:r>
              <a:rPr lang="en-US" sz="2200" dirty="0">
                <a:solidFill>
                  <a:schemeClr val="bg1"/>
                </a:solidFill>
              </a:rPr>
              <a:t>d- </a:t>
            </a:r>
            <a:r>
              <a:rPr lang="en-US" sz="2200" dirty="0">
                <a:solidFill>
                  <a:srgbClr val="000000"/>
                </a:solidFill>
              </a:rPr>
              <a:t>made fun of for hair, skin color, name, accent, facial features </a:t>
            </a:r>
            <a:endParaRPr lang="en-US" sz="2200" dirty="0">
              <a:solidFill>
                <a:srgbClr val="000000"/>
              </a:solidFill>
              <a:cs typeface="Calibri"/>
            </a:endParaRPr>
          </a:p>
          <a:p>
            <a:pPr marL="457200"/>
            <a:r>
              <a:rPr lang="en-US" sz="2200" dirty="0">
                <a:solidFill>
                  <a:srgbClr val="000000"/>
                </a:solidFill>
              </a:rPr>
              <a:t>Students may be excluded from groups due to race, religion, or identity</a:t>
            </a:r>
            <a:endParaRPr lang="en-US" sz="2200" dirty="0">
              <a:solidFill>
                <a:srgbClr val="000000"/>
              </a:solidFill>
              <a:cs typeface="Calibri" panose="020F0502020204030204"/>
            </a:endParaRPr>
          </a:p>
          <a:p>
            <a:pPr marL="457200"/>
            <a:r>
              <a:rPr lang="en-US" sz="2200" dirty="0">
                <a:solidFill>
                  <a:srgbClr val="000000"/>
                </a:solidFill>
              </a:rPr>
              <a:t>Made fun of for their dress (Sikh turban, hijab, other clothing)</a:t>
            </a:r>
            <a:endParaRPr lang="en-US" sz="2200" dirty="0">
              <a:solidFill>
                <a:srgbClr val="000000"/>
              </a:solidFill>
              <a:cs typeface="Calibri" panose="020F0502020204030204"/>
            </a:endParaRPr>
          </a:p>
          <a:p>
            <a:pPr marL="457200"/>
            <a:r>
              <a:rPr lang="en-US" sz="2200" dirty="0">
                <a:solidFill>
                  <a:srgbClr val="000000"/>
                </a:solidFill>
              </a:rPr>
              <a:t>Made fun of the food eating at lunch or snack – rice, curry, tofu, noodles, pasta</a:t>
            </a:r>
            <a:endParaRPr lang="en-US" sz="2200" dirty="0">
              <a:solidFill>
                <a:srgbClr val="000000"/>
              </a:solidFill>
              <a:cs typeface="Calibri" panose="020F0502020204030204"/>
            </a:endParaRPr>
          </a:p>
          <a:p>
            <a:pPr marL="457200"/>
            <a:r>
              <a:rPr lang="en-US" sz="2200" dirty="0">
                <a:solidFill>
                  <a:srgbClr val="000000"/>
                </a:solidFill>
              </a:rPr>
              <a:t>Other Microaggressions - </a:t>
            </a:r>
            <a:r>
              <a:rPr lang="en-US" sz="2200" b="0" i="0" dirty="0">
                <a:solidFill>
                  <a:srgbClr val="000000"/>
                </a:solidFill>
                <a:effectLst/>
              </a:rPr>
              <a:t>a comment or action that subtly and often unconsciously or unintentionally expresses a prejudiced attitude toward a member of a marginalized group (such as racial minority). As defined by Merriam-Webster.</a:t>
            </a:r>
            <a:endParaRPr lang="en-US" sz="2200" dirty="0">
              <a:solidFill>
                <a:srgbClr val="000000"/>
              </a:solidFill>
              <a:cs typeface="Calibri" panose="020F0502020204030204"/>
            </a:endParaRPr>
          </a:p>
          <a:p>
            <a:pPr marL="0" indent="0">
              <a:buNone/>
            </a:pPr>
            <a:r>
              <a:rPr lang="en-US" sz="1500" dirty="0">
                <a:solidFill>
                  <a:srgbClr val="000000"/>
                </a:solidFill>
              </a:rPr>
              <a:t>	</a:t>
            </a:r>
            <a:endParaRPr lang="en-US" sz="1500" dirty="0">
              <a:solidFill>
                <a:srgbClr val="000000"/>
              </a:solidFill>
              <a:cs typeface="Calibri"/>
            </a:endParaRPr>
          </a:p>
        </p:txBody>
      </p:sp>
    </p:spTree>
    <p:extLst>
      <p:ext uri="{BB962C8B-B14F-4D97-AF65-F5344CB8AC3E}">
        <p14:creationId xmlns:p14="http://schemas.microsoft.com/office/powerpoint/2010/main" val="2843244782"/>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0B7492C-5E62-4E48-8745-40BD8AFE75C4}"/>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Examples of racists incidents:</a:t>
            </a:r>
          </a:p>
        </p:txBody>
      </p:sp>
      <p:sp>
        <p:nvSpPr>
          <p:cNvPr id="3" name="Content Placeholder 2">
            <a:extLst>
              <a:ext uri="{FF2B5EF4-FFF2-40B4-BE49-F238E27FC236}">
                <a16:creationId xmlns:a16="http://schemas.microsoft.com/office/drawing/2014/main" id="{C83D5CC1-AA4C-4A81-BF7A-6C4D2CF37728}"/>
              </a:ext>
            </a:extLst>
          </p:cNvPr>
          <p:cNvSpPr>
            <a:spLocks noGrp="1"/>
          </p:cNvSpPr>
          <p:nvPr>
            <p:ph idx="1"/>
          </p:nvPr>
        </p:nvSpPr>
        <p:spPr>
          <a:xfrm>
            <a:off x="1179226" y="3092970"/>
            <a:ext cx="9833548" cy="2693976"/>
          </a:xfrm>
        </p:spPr>
        <p:txBody>
          <a:bodyPr vert="horz" lIns="91440" tIns="45720" rIns="91440" bIns="45720" rtlCol="0">
            <a:normAutofit lnSpcReduction="10000"/>
          </a:bodyPr>
          <a:lstStyle/>
          <a:p>
            <a:r>
              <a:rPr lang="en-US" sz="2000">
                <a:solidFill>
                  <a:srgbClr val="000000"/>
                </a:solidFill>
              </a:rPr>
              <a:t>“Ana – you cannot sit with us at this table, it is the “white” table and you are not white.”</a:t>
            </a:r>
          </a:p>
          <a:p>
            <a:r>
              <a:rPr lang="en-US" sz="2000">
                <a:solidFill>
                  <a:srgbClr val="000000"/>
                </a:solidFill>
              </a:rPr>
              <a:t>“Why does your hair look messy and so kinky?”</a:t>
            </a:r>
          </a:p>
          <a:p>
            <a:r>
              <a:rPr lang="en-US" sz="2000">
                <a:solidFill>
                  <a:srgbClr val="000000"/>
                </a:solidFill>
              </a:rPr>
              <a:t>“</a:t>
            </a:r>
            <a:r>
              <a:rPr lang="en-US" sz="2000" err="1">
                <a:solidFill>
                  <a:srgbClr val="000000"/>
                </a:solidFill>
              </a:rPr>
              <a:t>Eww</a:t>
            </a:r>
            <a:r>
              <a:rPr lang="en-US" sz="2000">
                <a:solidFill>
                  <a:srgbClr val="000000"/>
                </a:solidFill>
              </a:rPr>
              <a:t>, your food smells! It looks so gross.”</a:t>
            </a:r>
          </a:p>
          <a:p>
            <a:r>
              <a:rPr lang="en-US" sz="2000">
                <a:solidFill>
                  <a:srgbClr val="000000"/>
                </a:solidFill>
              </a:rPr>
              <a:t>“Slanty eyes”</a:t>
            </a:r>
          </a:p>
          <a:p>
            <a:r>
              <a:rPr lang="en-US" sz="2000">
                <a:solidFill>
                  <a:srgbClr val="000000"/>
                </a:solidFill>
              </a:rPr>
              <a:t>Calling an Asian student “Corona virus,” “China girl,” “Wuhan girl,”</a:t>
            </a:r>
          </a:p>
          <a:p>
            <a:r>
              <a:rPr lang="en-US" sz="2000">
                <a:solidFill>
                  <a:srgbClr val="000000"/>
                </a:solidFill>
              </a:rPr>
              <a:t>Telling a black or brown child their skin is dirty.</a:t>
            </a:r>
          </a:p>
          <a:p>
            <a:r>
              <a:rPr lang="en-US" sz="2000">
                <a:solidFill>
                  <a:srgbClr val="000000"/>
                </a:solidFill>
              </a:rPr>
              <a:t>Pulling the turban of a Sikh boy or the hair of black girls.</a:t>
            </a:r>
          </a:p>
        </p:txBody>
      </p:sp>
    </p:spTree>
    <p:extLst>
      <p:ext uri="{BB962C8B-B14F-4D97-AF65-F5344CB8AC3E}">
        <p14:creationId xmlns:p14="http://schemas.microsoft.com/office/powerpoint/2010/main" val="3159846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CA5297-6A8D-4DC9-82FD-7F71D196B7C1}"/>
              </a:ext>
            </a:extLst>
          </p:cNvPr>
          <p:cNvSpPr>
            <a:spLocks noGrp="1"/>
          </p:cNvSpPr>
          <p:nvPr>
            <p:ph type="title"/>
          </p:nvPr>
        </p:nvSpPr>
        <p:spPr>
          <a:xfrm>
            <a:off x="130925" y="2048951"/>
            <a:ext cx="4368339" cy="2760098"/>
          </a:xfrm>
        </p:spPr>
        <p:txBody>
          <a:bodyPr>
            <a:normAutofit/>
          </a:bodyPr>
          <a:lstStyle/>
          <a:p>
            <a:r>
              <a:rPr lang="en-US">
                <a:solidFill>
                  <a:srgbClr val="FFFFFF"/>
                </a:solidFill>
              </a:rPr>
              <a:t>Who is doing this?</a:t>
            </a:r>
          </a:p>
        </p:txBody>
      </p:sp>
      <p:sp>
        <p:nvSpPr>
          <p:cNvPr id="3" name="Content Placeholder 2">
            <a:extLst>
              <a:ext uri="{FF2B5EF4-FFF2-40B4-BE49-F238E27FC236}">
                <a16:creationId xmlns:a16="http://schemas.microsoft.com/office/drawing/2014/main" id="{66EA39F2-B17D-4A24-8AA3-807C977F658F}"/>
              </a:ext>
            </a:extLst>
          </p:cNvPr>
          <p:cNvSpPr>
            <a:spLocks noGrp="1"/>
          </p:cNvSpPr>
          <p:nvPr>
            <p:ph idx="1"/>
          </p:nvPr>
        </p:nvSpPr>
        <p:spPr>
          <a:xfrm>
            <a:off x="5893146" y="282320"/>
            <a:ext cx="5630371" cy="5744407"/>
          </a:xfrm>
        </p:spPr>
        <p:txBody>
          <a:bodyPr anchor="ctr">
            <a:normAutofit/>
          </a:bodyPr>
          <a:lstStyle/>
          <a:p>
            <a:pPr marL="0" indent="0">
              <a:buNone/>
            </a:pPr>
            <a:r>
              <a:rPr lang="en-US" sz="2400" b="1" dirty="0">
                <a:solidFill>
                  <a:srgbClr val="000000"/>
                </a:solidFill>
              </a:rPr>
              <a:t>Any student may be the alleged aggressor (misconception that only white towards other students of color)</a:t>
            </a:r>
          </a:p>
          <a:p>
            <a:pPr marL="0" indent="0">
              <a:buNone/>
            </a:pPr>
            <a:r>
              <a:rPr lang="en-US" sz="1500" dirty="0">
                <a:solidFill>
                  <a:srgbClr val="000000"/>
                </a:solidFill>
              </a:rPr>
              <a:t>Racist incidents, bullying and unkindness is not ALWAYS one race towards another race.</a:t>
            </a:r>
            <a:endParaRPr lang="en-US" sz="1500" dirty="0">
              <a:solidFill>
                <a:srgbClr val="000000"/>
              </a:solidFill>
              <a:cs typeface="Calibri"/>
            </a:endParaRPr>
          </a:p>
          <a:p>
            <a:r>
              <a:rPr lang="en-US" sz="1500" dirty="0">
                <a:solidFill>
                  <a:srgbClr val="000000"/>
                </a:solidFill>
              </a:rPr>
              <a:t>Incidents of Asians being unkind or picking on new Asian immigrants (Fresh off the Boat) (Power difference)</a:t>
            </a:r>
            <a:endParaRPr lang="en-US" sz="1500" dirty="0">
              <a:solidFill>
                <a:srgbClr val="000000"/>
              </a:solidFill>
              <a:cs typeface="Calibri"/>
            </a:endParaRPr>
          </a:p>
          <a:p>
            <a:r>
              <a:rPr lang="en-US" sz="1500" dirty="0">
                <a:solidFill>
                  <a:srgbClr val="000000"/>
                </a:solidFill>
              </a:rPr>
              <a:t>Incidents of “full” blood Indian, Chinese or Black students picking on students that are bi-racial or multiracial. </a:t>
            </a:r>
          </a:p>
          <a:p>
            <a:r>
              <a:rPr lang="en-US" sz="1500" dirty="0">
                <a:solidFill>
                  <a:srgbClr val="000000"/>
                </a:solidFill>
              </a:rPr>
              <a:t>Incidents from Asian students or European students towards Blacks or Hispanic students. </a:t>
            </a:r>
            <a:endParaRPr lang="en-US" sz="1500" dirty="0">
              <a:solidFill>
                <a:srgbClr val="000000"/>
              </a:solidFill>
              <a:cs typeface="Calibri"/>
            </a:endParaRPr>
          </a:p>
          <a:p>
            <a:pPr marL="0" indent="0">
              <a:buNone/>
            </a:pPr>
            <a:r>
              <a:rPr lang="en-US" sz="1500" b="1" dirty="0">
                <a:solidFill>
                  <a:srgbClr val="000000"/>
                </a:solidFill>
              </a:rPr>
              <a:t>Class, socioeconomic level, religion, privilege and power </a:t>
            </a:r>
            <a:r>
              <a:rPr lang="en-US" sz="1500" dirty="0">
                <a:solidFill>
                  <a:srgbClr val="000000"/>
                </a:solidFill>
              </a:rPr>
              <a:t>all play roles in such incidents.</a:t>
            </a:r>
            <a:endParaRPr lang="en-US" sz="1500" dirty="0">
              <a:solidFill>
                <a:srgbClr val="000000"/>
              </a:solidFill>
              <a:cs typeface="Calibri"/>
            </a:endParaRPr>
          </a:p>
          <a:p>
            <a:pPr marL="0" indent="0">
              <a:buNone/>
            </a:pPr>
            <a:r>
              <a:rPr lang="en-US" sz="1500" dirty="0">
                <a:solidFill>
                  <a:srgbClr val="000000"/>
                </a:solidFill>
              </a:rPr>
              <a:t>Sometimes – it IS unintentional, uneducated and uninformed behavior</a:t>
            </a:r>
            <a:endParaRPr lang="en-US" sz="1500" dirty="0">
              <a:solidFill>
                <a:srgbClr val="000000"/>
              </a:solidFill>
              <a:cs typeface="Calibri"/>
            </a:endParaRPr>
          </a:p>
          <a:p>
            <a:pPr marL="0" indent="0">
              <a:buNone/>
            </a:pPr>
            <a:r>
              <a:rPr lang="en-US" sz="1500" dirty="0">
                <a:solidFill>
                  <a:srgbClr val="000000"/>
                </a:solidFill>
              </a:rPr>
              <a:t>Intention vs. impact is discussed with students when incidents happen at school.</a:t>
            </a:r>
            <a:endParaRPr lang="en-US" sz="1500" dirty="0">
              <a:solidFill>
                <a:srgbClr val="000000"/>
              </a:solidFill>
              <a:cs typeface="Calibri"/>
            </a:endParaRPr>
          </a:p>
          <a:p>
            <a:pPr marL="0" indent="0">
              <a:buNone/>
            </a:pPr>
            <a:r>
              <a:rPr lang="en-US" sz="1500" dirty="0">
                <a:solidFill>
                  <a:srgbClr val="000000"/>
                </a:solidFill>
              </a:rPr>
              <a:t>At the ISD, schools will work with students to correct such behavior and teach about civility and kindness.  </a:t>
            </a:r>
            <a:endParaRPr lang="en-US" sz="1500" dirty="0">
              <a:solidFill>
                <a:srgbClr val="000000"/>
              </a:solidFill>
              <a:cs typeface="Calibri"/>
            </a:endParaRPr>
          </a:p>
        </p:txBody>
      </p:sp>
    </p:spTree>
    <p:extLst>
      <p:ext uri="{BB962C8B-B14F-4D97-AF65-F5344CB8AC3E}">
        <p14:creationId xmlns:p14="http://schemas.microsoft.com/office/powerpoint/2010/main" val="232042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0AAC967-0567-4834-A241-A1281EF44E46}"/>
              </a:ext>
            </a:extLst>
          </p:cNvPr>
          <p:cNvSpPr>
            <a:spLocks noGrp="1"/>
          </p:cNvSpPr>
          <p:nvPr>
            <p:ph type="title"/>
          </p:nvPr>
        </p:nvSpPr>
        <p:spPr>
          <a:xfrm>
            <a:off x="640079" y="2053641"/>
            <a:ext cx="3669161" cy="2760098"/>
          </a:xfrm>
        </p:spPr>
        <p:txBody>
          <a:bodyPr>
            <a:normAutofit/>
          </a:bodyPr>
          <a:lstStyle/>
          <a:p>
            <a:r>
              <a:rPr lang="en-US" sz="3400">
                <a:solidFill>
                  <a:srgbClr val="FFFFFF"/>
                </a:solidFill>
              </a:rPr>
              <a:t>To whom to report the incident?</a:t>
            </a:r>
            <a:endParaRPr lang="en-US" sz="3400">
              <a:solidFill>
                <a:srgbClr val="FFFF00"/>
              </a:solidFill>
            </a:endParaRPr>
          </a:p>
        </p:txBody>
      </p:sp>
      <p:sp>
        <p:nvSpPr>
          <p:cNvPr id="3" name="Content Placeholder 2">
            <a:extLst>
              <a:ext uri="{FF2B5EF4-FFF2-40B4-BE49-F238E27FC236}">
                <a16:creationId xmlns:a16="http://schemas.microsoft.com/office/drawing/2014/main" id="{AB781508-8FF3-45F7-8A8A-41CB18B8FE98}"/>
              </a:ext>
            </a:extLst>
          </p:cNvPr>
          <p:cNvSpPr>
            <a:spLocks noGrp="1"/>
          </p:cNvSpPr>
          <p:nvPr>
            <p:ph idx="1"/>
          </p:nvPr>
        </p:nvSpPr>
        <p:spPr>
          <a:xfrm>
            <a:off x="6082111" y="1061639"/>
            <a:ext cx="5306084" cy="5230634"/>
          </a:xfrm>
        </p:spPr>
        <p:txBody>
          <a:bodyPr vert="horz" lIns="91440" tIns="45720" rIns="91440" bIns="45720" rtlCol="0" anchor="ctr">
            <a:normAutofit/>
          </a:bodyPr>
          <a:lstStyle/>
          <a:p>
            <a:pPr marL="0" indent="0">
              <a:buNone/>
            </a:pPr>
            <a:r>
              <a:rPr lang="en-US" sz="1700" b="1">
                <a:solidFill>
                  <a:srgbClr val="000000"/>
                </a:solidFill>
              </a:rPr>
              <a:t>Students</a:t>
            </a:r>
          </a:p>
          <a:p>
            <a:pPr>
              <a:buFont typeface="Wingdings" panose="05000000000000000000" pitchFamily="2" charset="2"/>
              <a:buChar char="q"/>
            </a:pPr>
            <a:r>
              <a:rPr lang="en-US" sz="1700">
                <a:solidFill>
                  <a:srgbClr val="000000"/>
                </a:solidFill>
              </a:rPr>
              <a:t>Building principal, Assistant Principal, Dean of students</a:t>
            </a:r>
          </a:p>
          <a:p>
            <a:pPr>
              <a:buFont typeface="Wingdings" panose="05000000000000000000" pitchFamily="2" charset="2"/>
              <a:buChar char="q"/>
            </a:pPr>
            <a:r>
              <a:rPr lang="en-US" sz="1700">
                <a:solidFill>
                  <a:srgbClr val="000000"/>
                </a:solidFill>
              </a:rPr>
              <a:t>Classroom or Specialist Teacher </a:t>
            </a:r>
          </a:p>
          <a:p>
            <a:pPr>
              <a:buFont typeface="Wingdings" panose="05000000000000000000" pitchFamily="2" charset="2"/>
              <a:buChar char="q"/>
            </a:pPr>
            <a:r>
              <a:rPr lang="en-US" sz="1700">
                <a:solidFill>
                  <a:srgbClr val="000000"/>
                </a:solidFill>
              </a:rPr>
              <a:t>School Counselor</a:t>
            </a:r>
          </a:p>
          <a:p>
            <a:pPr>
              <a:buFont typeface="Wingdings" panose="05000000000000000000" pitchFamily="2" charset="2"/>
              <a:buChar char="q"/>
            </a:pPr>
            <a:r>
              <a:rPr lang="en-US" sz="1700">
                <a:solidFill>
                  <a:srgbClr val="000000"/>
                </a:solidFill>
              </a:rPr>
              <a:t>Bus driver, Paraprofessional (lunch helpers), Nurse, </a:t>
            </a:r>
          </a:p>
          <a:p>
            <a:pPr>
              <a:buFont typeface="Wingdings" panose="05000000000000000000" pitchFamily="2" charset="2"/>
              <a:buChar char="q"/>
            </a:pPr>
            <a:r>
              <a:rPr lang="en-US" sz="1700">
                <a:solidFill>
                  <a:srgbClr val="000000"/>
                </a:solidFill>
              </a:rPr>
              <a:t>Custodians</a:t>
            </a:r>
          </a:p>
          <a:p>
            <a:pPr>
              <a:buFont typeface="Wingdings" panose="05000000000000000000" pitchFamily="2" charset="2"/>
              <a:buChar char="q"/>
            </a:pPr>
            <a:r>
              <a:rPr lang="en-US" sz="1700">
                <a:solidFill>
                  <a:srgbClr val="000000"/>
                </a:solidFill>
              </a:rPr>
              <a:t>Any trusted adult staff member</a:t>
            </a:r>
          </a:p>
          <a:p>
            <a:pPr marL="0" indent="0">
              <a:buNone/>
            </a:pPr>
            <a:endParaRPr lang="en-US" sz="1700">
              <a:solidFill>
                <a:srgbClr val="000000"/>
              </a:solidFill>
            </a:endParaRPr>
          </a:p>
          <a:p>
            <a:pPr marL="0" indent="0">
              <a:buNone/>
            </a:pPr>
            <a:r>
              <a:rPr lang="en-US" sz="1700" b="1">
                <a:solidFill>
                  <a:srgbClr val="000000"/>
                </a:solidFill>
              </a:rPr>
              <a:t>Parents</a:t>
            </a:r>
          </a:p>
          <a:p>
            <a:pPr>
              <a:buFont typeface="Wingdings" panose="05000000000000000000" pitchFamily="2" charset="2"/>
              <a:buChar char="q"/>
            </a:pPr>
            <a:r>
              <a:rPr lang="en-US" sz="1700">
                <a:solidFill>
                  <a:srgbClr val="000000"/>
                </a:solidFill>
              </a:rPr>
              <a:t>Building principal, Assistant Principal, Dean of students</a:t>
            </a:r>
          </a:p>
          <a:p>
            <a:pPr>
              <a:buFont typeface="Wingdings" panose="05000000000000000000" pitchFamily="2" charset="2"/>
              <a:buChar char="q"/>
            </a:pPr>
            <a:r>
              <a:rPr lang="en-US" sz="1700">
                <a:solidFill>
                  <a:srgbClr val="000000"/>
                </a:solidFill>
              </a:rPr>
              <a:t>Classroom or Specialist Teacher </a:t>
            </a:r>
          </a:p>
          <a:p>
            <a:pPr>
              <a:buFont typeface="Wingdings" panose="05000000000000000000" pitchFamily="2" charset="2"/>
              <a:buChar char="q"/>
            </a:pPr>
            <a:r>
              <a:rPr lang="en-US" sz="1700">
                <a:solidFill>
                  <a:srgbClr val="000000"/>
                </a:solidFill>
              </a:rPr>
              <a:t>School Counselor</a:t>
            </a:r>
          </a:p>
          <a:p>
            <a:pPr>
              <a:buFont typeface="Wingdings" panose="05000000000000000000" pitchFamily="2" charset="2"/>
              <a:buChar char="q"/>
            </a:pPr>
            <a:r>
              <a:rPr lang="en-US" sz="1700">
                <a:solidFill>
                  <a:srgbClr val="000000"/>
                </a:solidFill>
              </a:rPr>
              <a:t>Any trusted adult staff member</a:t>
            </a:r>
          </a:p>
          <a:p>
            <a:pPr marL="0" indent="0">
              <a:buNone/>
            </a:pPr>
            <a:endParaRPr lang="en-US" sz="1100">
              <a:solidFill>
                <a:srgbClr val="000000"/>
              </a:solidFill>
            </a:endParaRPr>
          </a:p>
          <a:p>
            <a:pPr marL="0" indent="0">
              <a:buNone/>
            </a:pPr>
            <a:endParaRPr lang="en-US" sz="1100">
              <a:solidFill>
                <a:srgbClr val="000000"/>
              </a:solidFill>
            </a:endParaRPr>
          </a:p>
        </p:txBody>
      </p:sp>
    </p:spTree>
    <p:extLst>
      <p:ext uri="{BB962C8B-B14F-4D97-AF65-F5344CB8AC3E}">
        <p14:creationId xmlns:p14="http://schemas.microsoft.com/office/powerpoint/2010/main" val="1333269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0AAC967-0567-4834-A241-A1281EF44E46}"/>
              </a:ext>
            </a:extLst>
          </p:cNvPr>
          <p:cNvSpPr>
            <a:spLocks noGrp="1"/>
          </p:cNvSpPr>
          <p:nvPr>
            <p:ph type="title"/>
          </p:nvPr>
        </p:nvSpPr>
        <p:spPr>
          <a:xfrm>
            <a:off x="640079" y="2053641"/>
            <a:ext cx="3669161" cy="2760098"/>
          </a:xfrm>
        </p:spPr>
        <p:txBody>
          <a:bodyPr>
            <a:normAutofit/>
          </a:bodyPr>
          <a:lstStyle/>
          <a:p>
            <a:r>
              <a:rPr lang="en-US" sz="3400">
                <a:solidFill>
                  <a:srgbClr val="FFFFFF"/>
                </a:solidFill>
              </a:rPr>
              <a:t>Reporting incidents</a:t>
            </a:r>
            <a:br>
              <a:rPr lang="en-US" sz="3400">
                <a:solidFill>
                  <a:srgbClr val="FFFFFF"/>
                </a:solidFill>
              </a:rPr>
            </a:br>
            <a:endParaRPr lang="en-US" sz="3400">
              <a:solidFill>
                <a:srgbClr val="FFFF00"/>
              </a:solidFill>
            </a:endParaRPr>
          </a:p>
        </p:txBody>
      </p:sp>
      <p:sp>
        <p:nvSpPr>
          <p:cNvPr id="3" name="Content Placeholder 2">
            <a:extLst>
              <a:ext uri="{FF2B5EF4-FFF2-40B4-BE49-F238E27FC236}">
                <a16:creationId xmlns:a16="http://schemas.microsoft.com/office/drawing/2014/main" id="{AB781508-8FF3-45F7-8A8A-41CB18B8FE98}"/>
              </a:ext>
            </a:extLst>
          </p:cNvPr>
          <p:cNvSpPr>
            <a:spLocks noGrp="1"/>
          </p:cNvSpPr>
          <p:nvPr>
            <p:ph idx="1"/>
          </p:nvPr>
        </p:nvSpPr>
        <p:spPr>
          <a:xfrm>
            <a:off x="5870863" y="801866"/>
            <a:ext cx="5964381" cy="5941834"/>
          </a:xfrm>
        </p:spPr>
        <p:txBody>
          <a:bodyPr vert="horz" lIns="91440" tIns="45720" rIns="91440" bIns="45720" rtlCol="0" anchor="ctr">
            <a:noAutofit/>
          </a:bodyPr>
          <a:lstStyle/>
          <a:p>
            <a:pPr marL="0" indent="0">
              <a:buNone/>
            </a:pPr>
            <a:r>
              <a:rPr lang="en-US" sz="1800" b="1" dirty="0">
                <a:solidFill>
                  <a:srgbClr val="000000"/>
                </a:solidFill>
                <a:ea typeface="+mn-lt"/>
                <a:cs typeface="+mn-lt"/>
              </a:rPr>
              <a:t>Washington State and the ISD have clear definitions of HIB terms.  </a:t>
            </a:r>
            <a:endParaRPr lang="en-US" sz="1800" b="1">
              <a:solidFill>
                <a:srgbClr val="000000"/>
              </a:solidFill>
              <a:ea typeface="+mn-lt"/>
              <a:cs typeface="+mn-lt"/>
            </a:endParaRPr>
          </a:p>
          <a:p>
            <a:pPr marL="0" indent="0">
              <a:buNone/>
            </a:pPr>
            <a:r>
              <a:rPr lang="en-US" sz="1800" dirty="0">
                <a:solidFill>
                  <a:srgbClr val="000000"/>
                </a:solidFill>
                <a:ea typeface="+mn-lt"/>
                <a:cs typeface="+mn-lt"/>
              </a:rPr>
              <a:t>Many behaviors that do not rise to the level of harassment, intimidation, or bullying may still be prohibited by other district policies or building, classroom or program rules.</a:t>
            </a:r>
            <a:r>
              <a:rPr lang="en-US" sz="1800" b="1" dirty="0">
                <a:solidFill>
                  <a:srgbClr val="000000"/>
                </a:solidFill>
                <a:ea typeface="+mn-lt"/>
                <a:cs typeface="+mn-lt"/>
              </a:rPr>
              <a:t>  </a:t>
            </a:r>
            <a:endParaRPr lang="en-US" sz="1800" b="1" dirty="0">
              <a:solidFill>
                <a:srgbClr val="000000"/>
              </a:solidFill>
            </a:endParaRPr>
          </a:p>
          <a:p>
            <a:pPr marL="0" indent="0">
              <a:buNone/>
            </a:pPr>
            <a:r>
              <a:rPr lang="en-US" sz="1800" b="1" dirty="0">
                <a:solidFill>
                  <a:srgbClr val="000000"/>
                </a:solidFill>
              </a:rPr>
              <a:t>See: </a:t>
            </a:r>
            <a:r>
              <a:rPr lang="en-US" sz="1800" b="1" dirty="0">
                <a:solidFill>
                  <a:srgbClr val="000000"/>
                </a:solidFill>
                <a:ea typeface="+mn-lt"/>
                <a:cs typeface="+mn-lt"/>
                <a:hlinkClick r:id="rId4"/>
              </a:rPr>
              <a:t>Definition of Bullying, Harassment and Intimidation</a:t>
            </a:r>
          </a:p>
          <a:p>
            <a:pPr marL="0" indent="0">
              <a:buNone/>
            </a:pPr>
            <a:r>
              <a:rPr lang="en-US" sz="2400" b="1" dirty="0">
                <a:solidFill>
                  <a:srgbClr val="000000"/>
                </a:solidFill>
              </a:rPr>
              <a:t>Report the incident so that the school is aware of the concern and can address it. </a:t>
            </a:r>
            <a:endParaRPr lang="en-US" sz="2400" b="1" dirty="0">
              <a:solidFill>
                <a:srgbClr val="000000"/>
              </a:solidFill>
              <a:cs typeface="Calibri"/>
            </a:endParaRPr>
          </a:p>
          <a:p>
            <a:pPr marL="0" indent="0">
              <a:buNone/>
            </a:pPr>
            <a:endParaRPr lang="en-US" sz="2400" b="1">
              <a:solidFill>
                <a:srgbClr val="000000"/>
              </a:solidFill>
            </a:endParaRPr>
          </a:p>
          <a:p>
            <a:pPr marL="0" indent="0">
              <a:buNone/>
            </a:pPr>
            <a:r>
              <a:rPr lang="en-US" sz="2400" dirty="0">
                <a:hlinkClick r:id="rId5"/>
              </a:rPr>
              <a:t>3207F Prohibition Against Harassment, Intimidation and Bullying</a:t>
            </a:r>
            <a:endParaRPr lang="en-US" sz="2400">
              <a:cs typeface="Calibri"/>
            </a:endParaRPr>
          </a:p>
          <a:p>
            <a:pPr marL="0" indent="0">
              <a:buNone/>
            </a:pPr>
            <a:endParaRPr lang="en-US" sz="2400"/>
          </a:p>
          <a:p>
            <a:pPr marL="0" indent="0">
              <a:buNone/>
            </a:pPr>
            <a:r>
              <a:rPr lang="en-US" sz="2400" b="0" i="0" dirty="0">
                <a:effectLst/>
                <a:latin typeface="Arial"/>
                <a:cs typeface="Arial"/>
                <a:hlinkClick r:id="rId6">
                  <a:extLst>
                    <a:ext uri="{A12FA001-AC4F-418D-AE19-62706E023703}">
                      <ahyp:hlinkClr xmlns:ahyp="http://schemas.microsoft.com/office/drawing/2018/hyperlinkcolor" val="tx"/>
                    </a:ext>
                  </a:extLst>
                </a:hlinkClick>
              </a:rPr>
              <a:t>Video by Stacey Zachau – HI</a:t>
            </a:r>
            <a:r>
              <a:rPr lang="en-US" sz="2400" dirty="0">
                <a:latin typeface="Arial"/>
                <a:cs typeface="Arial"/>
                <a:hlinkClick r:id="rId6">
                  <a:extLst>
                    <a:ext uri="{A12FA001-AC4F-418D-AE19-62706E023703}">
                      <ahyp:hlinkClr xmlns:ahyp="http://schemas.microsoft.com/office/drawing/2018/hyperlinkcolor" val="tx"/>
                    </a:ext>
                  </a:extLst>
                </a:hlinkClick>
              </a:rPr>
              <a:t>B Compliance Officer</a:t>
            </a:r>
            <a:endParaRPr lang="en-US" sz="2400" b="0" i="0" dirty="0">
              <a:effectLst/>
              <a:latin typeface="Arial"/>
              <a:cs typeface="Arial"/>
            </a:endParaRPr>
          </a:p>
          <a:p>
            <a:pPr marL="0" indent="0">
              <a:buNone/>
            </a:pPr>
            <a:endParaRPr lang="en-US" sz="2400" b="1">
              <a:solidFill>
                <a:srgbClr val="000000"/>
              </a:solidFill>
            </a:endParaRPr>
          </a:p>
        </p:txBody>
      </p:sp>
    </p:spTree>
    <p:extLst>
      <p:ext uri="{BB962C8B-B14F-4D97-AF65-F5344CB8AC3E}">
        <p14:creationId xmlns:p14="http://schemas.microsoft.com/office/powerpoint/2010/main" val="3903299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CDA8C21-EA81-41D5-AF4A-A4AEA56FF853}"/>
              </a:ext>
            </a:extLst>
          </p:cNvPr>
          <p:cNvSpPr>
            <a:spLocks noGrp="1"/>
          </p:cNvSpPr>
          <p:nvPr>
            <p:ph type="title"/>
          </p:nvPr>
        </p:nvSpPr>
        <p:spPr>
          <a:xfrm>
            <a:off x="1179226" y="826680"/>
            <a:ext cx="9833548" cy="1325563"/>
          </a:xfrm>
        </p:spPr>
        <p:txBody>
          <a:bodyPr>
            <a:normAutofit/>
          </a:bodyPr>
          <a:lstStyle/>
          <a:p>
            <a:pPr algn="ctr"/>
            <a:r>
              <a:rPr lang="en-US" sz="4000" dirty="0">
                <a:solidFill>
                  <a:schemeClr val="bg1"/>
                </a:solidFill>
                <a:hlinkClick r:id="rId4"/>
              </a:rPr>
              <a:t>Behaviors/Expression</a:t>
            </a:r>
            <a:br>
              <a:rPr lang="en-US" sz="4000" dirty="0"/>
            </a:br>
            <a:endParaRPr lang="en-US" sz="4000">
              <a:solidFill>
                <a:srgbClr val="FFFFFF"/>
              </a:solidFill>
            </a:endParaRPr>
          </a:p>
        </p:txBody>
      </p:sp>
      <p:sp>
        <p:nvSpPr>
          <p:cNvPr id="3" name="Content Placeholder 2">
            <a:extLst>
              <a:ext uri="{FF2B5EF4-FFF2-40B4-BE49-F238E27FC236}">
                <a16:creationId xmlns:a16="http://schemas.microsoft.com/office/drawing/2014/main" id="{676CBDE8-BE20-48ED-816C-EE002B7098E7}"/>
              </a:ext>
            </a:extLst>
          </p:cNvPr>
          <p:cNvSpPr>
            <a:spLocks noGrp="1"/>
          </p:cNvSpPr>
          <p:nvPr>
            <p:ph idx="1"/>
          </p:nvPr>
        </p:nvSpPr>
        <p:spPr>
          <a:xfrm>
            <a:off x="1179226" y="2424013"/>
            <a:ext cx="10560378" cy="4433454"/>
          </a:xfrm>
        </p:spPr>
        <p:txBody>
          <a:bodyPr vert="horz" lIns="91440" tIns="45720" rIns="91440" bIns="45720" rtlCol="0" anchor="t">
            <a:normAutofit fontScale="92500" lnSpcReduction="20000"/>
          </a:bodyPr>
          <a:lstStyle/>
          <a:p>
            <a:pPr marL="457200" lvl="1" indent="0">
              <a:buNone/>
            </a:pPr>
            <a:endParaRPr lang="en-US" sz="1100">
              <a:solidFill>
                <a:srgbClr val="000000"/>
              </a:solidFill>
            </a:endParaRPr>
          </a:p>
          <a:p>
            <a:pPr marL="457200" lvl="1" indent="0">
              <a:buNone/>
            </a:pPr>
            <a:r>
              <a:rPr lang="en-US" sz="2000" b="1">
                <a:solidFill>
                  <a:srgbClr val="000000"/>
                </a:solidFill>
              </a:rPr>
              <a:t>It can be very hard to distinguish if an incident is a “one-off” example of mean/unkind behavior or a pattern that is bullying behavior without details and background information.   </a:t>
            </a:r>
            <a:endParaRPr lang="en-US" sz="2000" b="1">
              <a:solidFill>
                <a:srgbClr val="000000"/>
              </a:solidFill>
              <a:latin typeface="Calibri"/>
              <a:cs typeface="Calibri"/>
            </a:endParaRPr>
          </a:p>
          <a:p>
            <a:pPr marL="457200" lvl="1" indent="0">
              <a:buNone/>
            </a:pPr>
            <a:br>
              <a:rPr lang="en-US" sz="2000" b="1" dirty="0"/>
            </a:br>
            <a:endParaRPr lang="en-US" sz="1600" b="1">
              <a:solidFill>
                <a:srgbClr val="000000"/>
              </a:solidFill>
              <a:latin typeface="Calibri" panose="020F0502020204030204"/>
              <a:cs typeface="Calibri" panose="020F0502020204030204"/>
            </a:endParaRPr>
          </a:p>
          <a:p>
            <a:pPr marL="0" indent="0" algn="just">
              <a:buNone/>
            </a:pPr>
            <a:r>
              <a:rPr lang="en-US" sz="1600" b="0" i="0">
                <a:solidFill>
                  <a:srgbClr val="000000"/>
                </a:solidFill>
                <a:effectLst/>
                <a:latin typeface="Arial"/>
                <a:cs typeface="Arial"/>
              </a:rPr>
              <a:t>“Harassment,’ ‘intimidation,’ and ‘bullying’ are separate but related behaviors. Each must be addressed appropriately. Although this procedure differentiates the three behaviors, this differentiation should not be considered part of the legal definition of these behaviors,</a:t>
            </a:r>
            <a:r>
              <a:rPr lang="en-US" sz="1600">
                <a:solidFill>
                  <a:srgbClr val="000000"/>
                </a:solidFill>
                <a:latin typeface="Arial"/>
                <a:cs typeface="Arial"/>
              </a:rPr>
              <a:t> </a:t>
            </a:r>
            <a:endParaRPr lang="en-US" sz="1600">
              <a:cs typeface="Calibri"/>
            </a:endParaRPr>
          </a:p>
          <a:p>
            <a:pPr marL="0" indent="0" algn="just">
              <a:buNone/>
            </a:pPr>
            <a:r>
              <a:rPr lang="en-US" sz="1600" b="1" i="0" dirty="0">
                <a:solidFill>
                  <a:srgbClr val="000000"/>
                </a:solidFill>
                <a:effectLst/>
                <a:latin typeface="Arial"/>
                <a:cs typeface="Arial"/>
              </a:rPr>
              <a:t>Harassment</a:t>
            </a:r>
            <a:r>
              <a:rPr lang="en-US" sz="1600" b="0" i="0" dirty="0">
                <a:solidFill>
                  <a:srgbClr val="000000"/>
                </a:solidFill>
                <a:effectLst/>
                <a:latin typeface="Arial"/>
                <a:cs typeface="Arial"/>
              </a:rPr>
              <a:t> refers to any malicious act, which causes harm to any person's physical well-being. It can be discriminatory harassment, malicious harassment, or sexual harassment.</a:t>
            </a:r>
            <a:r>
              <a:rPr lang="en-US" sz="1600" dirty="0">
                <a:solidFill>
                  <a:srgbClr val="000000"/>
                </a:solidFill>
                <a:latin typeface="Arial"/>
                <a:cs typeface="Arial"/>
              </a:rPr>
              <a:t> </a:t>
            </a:r>
          </a:p>
          <a:p>
            <a:pPr marL="0" indent="0" algn="just">
              <a:buNone/>
            </a:pPr>
            <a:r>
              <a:rPr lang="en-US" sz="1600" b="1" i="0" dirty="0">
                <a:solidFill>
                  <a:srgbClr val="000000"/>
                </a:solidFill>
                <a:effectLst/>
                <a:latin typeface="Arial"/>
                <a:cs typeface="Arial"/>
              </a:rPr>
              <a:t>Intimidation</a:t>
            </a:r>
            <a:r>
              <a:rPr lang="en-US" sz="1600" b="0" i="0" dirty="0">
                <a:solidFill>
                  <a:srgbClr val="000000"/>
                </a:solidFill>
                <a:effectLst/>
                <a:latin typeface="Arial"/>
                <a:cs typeface="Arial"/>
              </a:rPr>
              <a:t> refers to implied or overt threats of physical violence.</a:t>
            </a:r>
            <a:r>
              <a:rPr lang="en-US" sz="1600" dirty="0">
                <a:solidFill>
                  <a:srgbClr val="000000"/>
                </a:solidFill>
                <a:latin typeface="Arial"/>
                <a:cs typeface="Arial"/>
              </a:rPr>
              <a:t> </a:t>
            </a:r>
            <a:endParaRPr lang="en-US" sz="1600" b="0" i="0">
              <a:solidFill>
                <a:srgbClr val="000000"/>
              </a:solidFill>
              <a:effectLst/>
              <a:latin typeface="Arial" panose="020B0604020202020204" pitchFamily="34" charset="0"/>
              <a:cs typeface="Arial"/>
            </a:endParaRPr>
          </a:p>
          <a:p>
            <a:pPr marL="0" indent="0" algn="just">
              <a:buNone/>
            </a:pPr>
            <a:r>
              <a:rPr lang="en-US" sz="1600" b="1" i="0">
                <a:solidFill>
                  <a:srgbClr val="000000"/>
                </a:solidFill>
                <a:effectLst/>
                <a:latin typeface="Arial"/>
                <a:cs typeface="Arial"/>
              </a:rPr>
              <a:t>Bullying</a:t>
            </a:r>
            <a:r>
              <a:rPr lang="en-US" sz="1600" b="0" i="0">
                <a:solidFill>
                  <a:srgbClr val="000000"/>
                </a:solidFill>
                <a:effectLst/>
                <a:latin typeface="Arial"/>
                <a:cs typeface="Arial"/>
              </a:rPr>
              <a:t> refers to unwanted aggressive behavior(s) by another student or group of students that involves an observed or perceived power imbalance and is repeated multiple times or is highly likely to be repeated.</a:t>
            </a:r>
            <a:r>
              <a:rPr lang="en-US" sz="1600">
                <a:solidFill>
                  <a:srgbClr val="000000"/>
                </a:solidFill>
                <a:latin typeface="Arial"/>
                <a:cs typeface="Arial"/>
              </a:rPr>
              <a:t> </a:t>
            </a:r>
            <a:endParaRPr lang="en-US" sz="1600" b="0" i="0">
              <a:solidFill>
                <a:srgbClr val="000000"/>
              </a:solidFill>
              <a:effectLst/>
              <a:latin typeface="Arial" panose="020B0604020202020204" pitchFamily="34" charset="0"/>
              <a:cs typeface="Arial"/>
            </a:endParaRPr>
          </a:p>
          <a:p>
            <a:pPr marL="0" indent="0" algn="just">
              <a:buNone/>
            </a:pPr>
            <a:r>
              <a:rPr lang="en-US" sz="1600" b="1" i="0" dirty="0">
                <a:solidFill>
                  <a:srgbClr val="000000"/>
                </a:solidFill>
                <a:effectLst/>
                <a:latin typeface="Arial"/>
                <a:cs typeface="Arial"/>
              </a:rPr>
              <a:t>Bullying</a:t>
            </a:r>
            <a:r>
              <a:rPr lang="en-US" sz="1600" b="0" i="0" dirty="0">
                <a:solidFill>
                  <a:srgbClr val="000000"/>
                </a:solidFill>
                <a:effectLst/>
                <a:latin typeface="Arial"/>
                <a:cs typeface="Arial"/>
              </a:rPr>
              <a:t> may inflict harm on the targeted youth including physical or creates an intimidating or threatening educational environment.</a:t>
            </a:r>
            <a:r>
              <a:rPr lang="en-US" sz="1600" dirty="0">
                <a:solidFill>
                  <a:srgbClr val="000000"/>
                </a:solidFill>
                <a:latin typeface="Arial"/>
                <a:cs typeface="Arial"/>
              </a:rPr>
              <a:t> </a:t>
            </a:r>
            <a:endParaRPr lang="en-US" sz="1600" b="0" i="0">
              <a:solidFill>
                <a:srgbClr val="000000"/>
              </a:solidFill>
              <a:effectLst/>
              <a:latin typeface="Arial" panose="020B0604020202020204" pitchFamily="34" charset="0"/>
              <a:cs typeface="Arial"/>
            </a:endParaRPr>
          </a:p>
          <a:p>
            <a:pPr marL="0" indent="0" algn="just">
              <a:buNone/>
            </a:pPr>
            <a:r>
              <a:rPr lang="en-US" sz="1600" b="0" i="0" dirty="0">
                <a:solidFill>
                  <a:srgbClr val="000000"/>
                </a:solidFill>
                <a:effectLst/>
                <a:latin typeface="Arial"/>
                <a:cs typeface="Arial"/>
              </a:rPr>
              <a:t>Bullying can also occur through technology and is called electronic bullying or </a:t>
            </a:r>
            <a:r>
              <a:rPr lang="en-US" sz="1600" b="1" i="0" dirty="0">
                <a:solidFill>
                  <a:srgbClr val="000000"/>
                </a:solidFill>
                <a:effectLst/>
                <a:latin typeface="Arial"/>
                <a:cs typeface="Arial"/>
              </a:rPr>
              <a:t>cyberbullying</a:t>
            </a:r>
            <a:endParaRPr lang="en-US" sz="1600" b="1" dirty="0">
              <a:solidFill>
                <a:srgbClr val="000000"/>
              </a:solidFill>
              <a:latin typeface="Arial"/>
              <a:cs typeface="Arial"/>
            </a:endParaRPr>
          </a:p>
          <a:p>
            <a:pPr marL="0" indent="0" algn="just">
              <a:buNone/>
            </a:pPr>
            <a:endParaRPr lang="en-US" sz="1600" b="1" dirty="0">
              <a:solidFill>
                <a:srgbClr val="000000"/>
              </a:solidFill>
              <a:latin typeface="Arial"/>
              <a:cs typeface="Arial"/>
            </a:endParaRPr>
          </a:p>
          <a:p>
            <a:pPr marL="0" indent="0" algn="just">
              <a:buNone/>
            </a:pPr>
            <a:r>
              <a:rPr lang="en-US" sz="1600" b="1">
                <a:solidFill>
                  <a:srgbClr val="000000"/>
                </a:solidFill>
                <a:ea typeface="+mn-lt"/>
                <a:cs typeface="+mn-lt"/>
              </a:rPr>
              <a:t>Every situation may be unique and is treated as such by the school administration.  </a:t>
            </a:r>
            <a:endParaRPr lang="en-US"/>
          </a:p>
          <a:p>
            <a:pPr marL="457200" lvl="1" indent="0">
              <a:buNone/>
            </a:pPr>
            <a:endParaRPr lang="en-US" sz="1100">
              <a:solidFill>
                <a:srgbClr val="000000"/>
              </a:solidFill>
            </a:endParaRPr>
          </a:p>
          <a:p>
            <a:pPr marL="457200" lvl="1" indent="0">
              <a:buNone/>
            </a:pPr>
            <a:endParaRPr lang="en-US" sz="1100">
              <a:solidFill>
                <a:srgbClr val="000000"/>
              </a:solidFill>
              <a:cs typeface="Calibri" panose="020F0502020204030204"/>
            </a:endParaRPr>
          </a:p>
          <a:p>
            <a:pPr marL="457200" lvl="1" indent="0">
              <a:buNone/>
            </a:pPr>
            <a:endParaRPr lang="en-US" sz="1100">
              <a:solidFill>
                <a:srgbClr val="000000"/>
              </a:solidFill>
              <a:cs typeface="Calibri" panose="020F0502020204030204"/>
            </a:endParaRPr>
          </a:p>
          <a:p>
            <a:endParaRPr lang="en-US" sz="1100">
              <a:solidFill>
                <a:srgbClr val="000000"/>
              </a:solidFill>
              <a:cs typeface="Calibri" panose="020F0502020204030204"/>
            </a:endParaRPr>
          </a:p>
        </p:txBody>
      </p:sp>
    </p:spTree>
    <p:extLst>
      <p:ext uri="{BB962C8B-B14F-4D97-AF65-F5344CB8AC3E}">
        <p14:creationId xmlns:p14="http://schemas.microsoft.com/office/powerpoint/2010/main" val="1144896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C3787ED-E0F7-4CE5-8F65-16EAE5AF3247}"/>
              </a:ext>
            </a:extLst>
          </p:cNvPr>
          <p:cNvSpPr>
            <a:spLocks noGrp="1"/>
          </p:cNvSpPr>
          <p:nvPr>
            <p:ph type="title"/>
          </p:nvPr>
        </p:nvSpPr>
        <p:spPr>
          <a:xfrm>
            <a:off x="640079" y="2053641"/>
            <a:ext cx="3669161" cy="2760098"/>
          </a:xfrm>
        </p:spPr>
        <p:txBody>
          <a:bodyPr>
            <a:normAutofit/>
          </a:bodyPr>
          <a:lstStyle/>
          <a:p>
            <a:r>
              <a:rPr lang="en-US" sz="3100">
                <a:solidFill>
                  <a:srgbClr val="FFFFFF"/>
                </a:solidFill>
              </a:rPr>
              <a:t>What can parents do to help their child?</a:t>
            </a:r>
            <a:br>
              <a:rPr lang="en-US" sz="3100">
                <a:solidFill>
                  <a:srgbClr val="FFFFFF"/>
                </a:solidFill>
              </a:rPr>
            </a:br>
            <a:r>
              <a:rPr lang="en-US" sz="3100">
                <a:solidFill>
                  <a:srgbClr val="FFFFFF"/>
                </a:solidFill>
              </a:rPr>
              <a:t>Proactive Strategies (Before incidents happen)</a:t>
            </a:r>
          </a:p>
        </p:txBody>
      </p:sp>
      <p:sp>
        <p:nvSpPr>
          <p:cNvPr id="3" name="Content Placeholder 2">
            <a:extLst>
              <a:ext uri="{FF2B5EF4-FFF2-40B4-BE49-F238E27FC236}">
                <a16:creationId xmlns:a16="http://schemas.microsoft.com/office/drawing/2014/main" id="{E6B97C10-D123-4F46-86DE-1D4175ECFEFC}"/>
              </a:ext>
            </a:extLst>
          </p:cNvPr>
          <p:cNvSpPr>
            <a:spLocks noGrp="1"/>
          </p:cNvSpPr>
          <p:nvPr>
            <p:ph idx="1"/>
          </p:nvPr>
        </p:nvSpPr>
        <p:spPr>
          <a:xfrm>
            <a:off x="5808519" y="801866"/>
            <a:ext cx="5743402" cy="5230634"/>
          </a:xfrm>
        </p:spPr>
        <p:txBody>
          <a:bodyPr vert="horz" lIns="91440" tIns="45720" rIns="91440" bIns="45720" rtlCol="0" anchor="ctr">
            <a:normAutofit/>
          </a:bodyPr>
          <a:lstStyle/>
          <a:p>
            <a:r>
              <a:rPr lang="en-US" sz="1900">
                <a:solidFill>
                  <a:srgbClr val="000000"/>
                </a:solidFill>
              </a:rPr>
              <a:t>Ask your child about their day.  What good things </a:t>
            </a:r>
            <a:r>
              <a:rPr lang="en-US" sz="1900" dirty="0">
                <a:solidFill>
                  <a:srgbClr val="000000"/>
                </a:solidFill>
              </a:rPr>
              <a:t>happened at school? What was something not positive or good that may have happened?</a:t>
            </a:r>
          </a:p>
          <a:p>
            <a:r>
              <a:rPr lang="en-US" sz="1900" dirty="0">
                <a:solidFill>
                  <a:srgbClr val="000000"/>
                </a:solidFill>
              </a:rPr>
              <a:t>Ask: What was recess, lunch, bus ride or class like that day?</a:t>
            </a:r>
            <a:endParaRPr lang="en-US" sz="1900" dirty="0">
              <a:solidFill>
                <a:srgbClr val="000000"/>
              </a:solidFill>
              <a:cs typeface="Calibri"/>
            </a:endParaRPr>
          </a:p>
          <a:p>
            <a:r>
              <a:rPr lang="en-US" sz="1900" dirty="0">
                <a:solidFill>
                  <a:srgbClr val="000000"/>
                </a:solidFill>
              </a:rPr>
              <a:t>Ask your child – what they would do if someone was being mean to them or ‘bullying” them at school.</a:t>
            </a:r>
            <a:endParaRPr lang="en-US" sz="1900" dirty="0">
              <a:solidFill>
                <a:srgbClr val="000000"/>
              </a:solidFill>
              <a:cs typeface="Calibri"/>
            </a:endParaRPr>
          </a:p>
          <a:p>
            <a:r>
              <a:rPr lang="en-US" sz="1900" dirty="0">
                <a:solidFill>
                  <a:srgbClr val="000000"/>
                </a:solidFill>
              </a:rPr>
              <a:t>Encourage your child to be an upstander (supportive bystander) and the difference between tattling and reporting</a:t>
            </a:r>
            <a:endParaRPr lang="en-US" sz="1900" dirty="0">
              <a:solidFill>
                <a:srgbClr val="000000"/>
              </a:solidFill>
              <a:cs typeface="Calibri"/>
            </a:endParaRPr>
          </a:p>
          <a:p>
            <a:r>
              <a:rPr lang="en-US" sz="1900" dirty="0">
                <a:solidFill>
                  <a:srgbClr val="000000"/>
                </a:solidFill>
              </a:rPr>
              <a:t>Model empathetic behavior- words you use to talk about people of other races.</a:t>
            </a:r>
            <a:endParaRPr lang="en-US" sz="1900" dirty="0">
              <a:solidFill>
                <a:srgbClr val="000000"/>
              </a:solidFill>
              <a:cs typeface="Calibri"/>
            </a:endParaRPr>
          </a:p>
          <a:p>
            <a:r>
              <a:rPr lang="en-US" sz="1900" dirty="0">
                <a:solidFill>
                  <a:srgbClr val="000000"/>
                </a:solidFill>
              </a:rPr>
              <a:t>Be aware of your own prejudice and bias.</a:t>
            </a:r>
            <a:endParaRPr lang="en-US" sz="1900" dirty="0">
              <a:solidFill>
                <a:srgbClr val="000000"/>
              </a:solidFill>
              <a:cs typeface="Calibri"/>
            </a:endParaRPr>
          </a:p>
          <a:p>
            <a:r>
              <a:rPr lang="en-US" sz="1900" dirty="0">
                <a:solidFill>
                  <a:srgbClr val="000000"/>
                </a:solidFill>
              </a:rPr>
              <a:t>Review </a:t>
            </a:r>
            <a:r>
              <a:rPr lang="en-US" sz="1900" b="1" err="1">
                <a:solidFill>
                  <a:srgbClr val="000000"/>
                </a:solidFill>
              </a:rPr>
              <a:t>Homelinks</a:t>
            </a:r>
            <a:r>
              <a:rPr lang="en-US" sz="1900" dirty="0">
                <a:solidFill>
                  <a:srgbClr val="000000"/>
                </a:solidFill>
              </a:rPr>
              <a:t> for strategies and conversation stems</a:t>
            </a:r>
            <a:endParaRPr lang="en-US" sz="1900" dirty="0">
              <a:solidFill>
                <a:srgbClr val="000000"/>
              </a:solidFill>
              <a:cs typeface="Calibri"/>
            </a:endParaRPr>
          </a:p>
          <a:p>
            <a:pPr marL="0" indent="0">
              <a:buNone/>
            </a:pPr>
            <a:endParaRPr lang="en-US" sz="1900">
              <a:solidFill>
                <a:srgbClr val="000000"/>
              </a:solidFill>
            </a:endParaRPr>
          </a:p>
        </p:txBody>
      </p:sp>
    </p:spTree>
    <p:extLst>
      <p:ext uri="{BB962C8B-B14F-4D97-AF65-F5344CB8AC3E}">
        <p14:creationId xmlns:p14="http://schemas.microsoft.com/office/powerpoint/2010/main" val="2456055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C3787ED-E0F7-4CE5-8F65-16EAE5AF3247}"/>
              </a:ext>
            </a:extLst>
          </p:cNvPr>
          <p:cNvSpPr>
            <a:spLocks noGrp="1"/>
          </p:cNvSpPr>
          <p:nvPr>
            <p:ph type="title"/>
          </p:nvPr>
        </p:nvSpPr>
        <p:spPr>
          <a:xfrm>
            <a:off x="640079" y="2053641"/>
            <a:ext cx="3669161" cy="2760098"/>
          </a:xfrm>
        </p:spPr>
        <p:txBody>
          <a:bodyPr>
            <a:normAutofit/>
          </a:bodyPr>
          <a:lstStyle/>
          <a:p>
            <a:r>
              <a:rPr lang="en-US" sz="3100">
                <a:solidFill>
                  <a:srgbClr val="FFFFFF"/>
                </a:solidFill>
              </a:rPr>
              <a:t>What can parents do to help their child?</a:t>
            </a:r>
            <a:br>
              <a:rPr lang="en-US" sz="3100">
                <a:solidFill>
                  <a:srgbClr val="FFFFFF"/>
                </a:solidFill>
              </a:rPr>
            </a:br>
            <a:r>
              <a:rPr lang="en-US" sz="3100">
                <a:solidFill>
                  <a:srgbClr val="FFFFFF"/>
                </a:solidFill>
              </a:rPr>
              <a:t>Proactive Strategies (Before incidents happen)</a:t>
            </a:r>
          </a:p>
        </p:txBody>
      </p:sp>
      <p:sp>
        <p:nvSpPr>
          <p:cNvPr id="3" name="Content Placeholder 2">
            <a:extLst>
              <a:ext uri="{FF2B5EF4-FFF2-40B4-BE49-F238E27FC236}">
                <a16:creationId xmlns:a16="http://schemas.microsoft.com/office/drawing/2014/main" id="{E6B97C10-D123-4F46-86DE-1D4175ECFEFC}"/>
              </a:ext>
            </a:extLst>
          </p:cNvPr>
          <p:cNvSpPr>
            <a:spLocks noGrp="1"/>
          </p:cNvSpPr>
          <p:nvPr>
            <p:ph idx="1"/>
          </p:nvPr>
        </p:nvSpPr>
        <p:spPr>
          <a:xfrm>
            <a:off x="5766955" y="801866"/>
            <a:ext cx="6082110" cy="5230634"/>
          </a:xfrm>
        </p:spPr>
        <p:txBody>
          <a:bodyPr vert="horz" lIns="91440" tIns="45720" rIns="91440" bIns="45720" rtlCol="0" anchor="ctr">
            <a:normAutofit/>
          </a:bodyPr>
          <a:lstStyle/>
          <a:p>
            <a:r>
              <a:rPr lang="en-US" sz="1700" dirty="0">
                <a:solidFill>
                  <a:srgbClr val="000000"/>
                </a:solidFill>
                <a:hlinkClick r:id="rId4"/>
              </a:rPr>
              <a:t>Talk to your kids about race </a:t>
            </a:r>
            <a:r>
              <a:rPr lang="en-US" sz="1700" dirty="0">
                <a:solidFill>
                  <a:srgbClr val="000000"/>
                </a:solidFill>
              </a:rPr>
              <a:t> and culture.</a:t>
            </a:r>
            <a:endParaRPr lang="en-US" sz="1700" dirty="0">
              <a:solidFill>
                <a:srgbClr val="000000"/>
              </a:solidFill>
              <a:cs typeface="Calibri"/>
            </a:endParaRPr>
          </a:p>
          <a:p>
            <a:r>
              <a:rPr lang="en-US" sz="1700" dirty="0">
                <a:solidFill>
                  <a:srgbClr val="000000"/>
                </a:solidFill>
              </a:rPr>
              <a:t>Talk to your kids about kindness and embracing differences – not to be colorblind but to recognize and see color, on being anti-racist individuals</a:t>
            </a:r>
            <a:endParaRPr lang="en-US" sz="1700" dirty="0">
              <a:solidFill>
                <a:srgbClr val="000000"/>
              </a:solidFill>
              <a:cs typeface="Calibri"/>
            </a:endParaRPr>
          </a:p>
          <a:p>
            <a:r>
              <a:rPr lang="en-US" sz="1700" dirty="0">
                <a:solidFill>
                  <a:srgbClr val="000000"/>
                </a:solidFill>
              </a:rPr>
              <a:t>Show curiosity – learn about other cultures (Ideas: Read and watch TV/movies about other cultures)</a:t>
            </a:r>
            <a:endParaRPr lang="en-US" sz="1700" dirty="0">
              <a:solidFill>
                <a:srgbClr val="000000"/>
              </a:solidFill>
              <a:cs typeface="Calibri"/>
            </a:endParaRPr>
          </a:p>
          <a:p>
            <a:r>
              <a:rPr lang="en-US" sz="1700" dirty="0">
                <a:solidFill>
                  <a:srgbClr val="000000"/>
                </a:solidFill>
              </a:rPr>
              <a:t>Discuss unkind or bullying behaviors when reading books or watching TV shows. (example books  – </a:t>
            </a:r>
            <a:r>
              <a:rPr lang="en-US" sz="1700" i="1" dirty="0">
                <a:solidFill>
                  <a:srgbClr val="000000"/>
                </a:solidFill>
              </a:rPr>
              <a:t>Always Anjali, My Food, Your Food, Our Food; or The Proudest Blue</a:t>
            </a:r>
            <a:r>
              <a:rPr lang="en-US" sz="1700" dirty="0">
                <a:solidFill>
                  <a:srgbClr val="000000"/>
                </a:solidFill>
              </a:rPr>
              <a:t>).	</a:t>
            </a:r>
            <a:endParaRPr lang="en-US" sz="1700" dirty="0">
              <a:solidFill>
                <a:srgbClr val="000000"/>
              </a:solidFill>
              <a:cs typeface="Calibri"/>
            </a:endParaRPr>
          </a:p>
          <a:p>
            <a:r>
              <a:rPr lang="en-US" sz="1700" dirty="0">
                <a:solidFill>
                  <a:srgbClr val="000000"/>
                </a:solidFill>
              </a:rPr>
              <a:t>While reading: Ask question </a:t>
            </a:r>
            <a:endParaRPr lang="en-US" sz="1700" dirty="0">
              <a:solidFill>
                <a:srgbClr val="000000"/>
              </a:solidFill>
              <a:cs typeface="Calibri"/>
            </a:endParaRPr>
          </a:p>
          <a:p>
            <a:pPr marL="274320" indent="0">
              <a:lnSpc>
                <a:spcPct val="110000"/>
              </a:lnSpc>
              <a:buNone/>
            </a:pPr>
            <a:r>
              <a:rPr lang="en-US" sz="1700" dirty="0">
                <a:solidFill>
                  <a:srgbClr val="000000"/>
                </a:solidFill>
              </a:rPr>
              <a:t>	</a:t>
            </a:r>
            <a:r>
              <a:rPr lang="en-US" sz="1500" dirty="0">
                <a:solidFill>
                  <a:srgbClr val="000000"/>
                </a:solidFill>
              </a:rPr>
              <a:t>What would you do? </a:t>
            </a:r>
            <a:endParaRPr lang="en-US" sz="1500" dirty="0">
              <a:solidFill>
                <a:srgbClr val="000000"/>
              </a:solidFill>
              <a:cs typeface="Calibri"/>
            </a:endParaRPr>
          </a:p>
          <a:p>
            <a:pPr marL="274320" indent="0">
              <a:lnSpc>
                <a:spcPct val="110000"/>
              </a:lnSpc>
              <a:buNone/>
            </a:pPr>
            <a:r>
              <a:rPr lang="en-US" sz="1500" dirty="0">
                <a:solidFill>
                  <a:srgbClr val="000000"/>
                </a:solidFill>
              </a:rPr>
              <a:t>	Do you know someone who has experienced this?</a:t>
            </a:r>
            <a:endParaRPr lang="en-US" sz="1500" dirty="0">
              <a:solidFill>
                <a:srgbClr val="000000"/>
              </a:solidFill>
              <a:cs typeface="Calibri"/>
            </a:endParaRPr>
          </a:p>
          <a:p>
            <a:pPr marL="274320" indent="0">
              <a:lnSpc>
                <a:spcPct val="110000"/>
              </a:lnSpc>
              <a:buNone/>
            </a:pPr>
            <a:r>
              <a:rPr lang="en-US" sz="1500" dirty="0">
                <a:solidFill>
                  <a:srgbClr val="000000"/>
                </a:solidFill>
              </a:rPr>
              <a:t>	Who would you talk to if this happened to you?</a:t>
            </a:r>
            <a:endParaRPr lang="en-US" sz="1500" dirty="0">
              <a:solidFill>
                <a:srgbClr val="000000"/>
              </a:solidFill>
              <a:cs typeface="Calibri"/>
            </a:endParaRPr>
          </a:p>
          <a:p>
            <a:pPr marL="274320" indent="0">
              <a:lnSpc>
                <a:spcPct val="110000"/>
              </a:lnSpc>
              <a:buNone/>
            </a:pPr>
            <a:r>
              <a:rPr lang="en-US" sz="1500" dirty="0">
                <a:solidFill>
                  <a:srgbClr val="000000"/>
                </a:solidFill>
              </a:rPr>
              <a:t>	If you saw this happen to someone, how would you help them?</a:t>
            </a:r>
            <a:endParaRPr lang="en-US" sz="1500" dirty="0">
              <a:solidFill>
                <a:srgbClr val="000000"/>
              </a:solidFill>
              <a:cs typeface="Calibri"/>
            </a:endParaRPr>
          </a:p>
          <a:p>
            <a:pPr marL="0" indent="0">
              <a:buNone/>
            </a:pPr>
            <a:endParaRPr lang="en-US" sz="1700">
              <a:solidFill>
                <a:srgbClr val="000000"/>
              </a:solidFill>
            </a:endParaRPr>
          </a:p>
        </p:txBody>
      </p:sp>
    </p:spTree>
    <p:extLst>
      <p:ext uri="{BB962C8B-B14F-4D97-AF65-F5344CB8AC3E}">
        <p14:creationId xmlns:p14="http://schemas.microsoft.com/office/powerpoint/2010/main" val="1230761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Title 1">
            <a:extLst>
              <a:ext uri="{FF2B5EF4-FFF2-40B4-BE49-F238E27FC236}">
                <a16:creationId xmlns:a16="http://schemas.microsoft.com/office/drawing/2014/main" id="{504CDE38-BD6C-4D6C-B3A2-19953E5B5354}"/>
              </a:ext>
            </a:extLst>
          </p:cNvPr>
          <p:cNvSpPr>
            <a:spLocks noGrp="1"/>
          </p:cNvSpPr>
          <p:nvPr>
            <p:ph type="title"/>
          </p:nvPr>
        </p:nvSpPr>
        <p:spPr>
          <a:xfrm>
            <a:off x="640080" y="1243013"/>
            <a:ext cx="3855720" cy="4371974"/>
          </a:xfrm>
        </p:spPr>
        <p:txBody>
          <a:bodyPr>
            <a:normAutofit/>
          </a:bodyPr>
          <a:lstStyle/>
          <a:p>
            <a:r>
              <a:rPr lang="en-US">
                <a:solidFill>
                  <a:srgbClr val="FFFFFF"/>
                </a:solidFill>
                <a:cs typeface="Calibri Light"/>
              </a:rPr>
              <a:t>Warning Signs that something may be wrong</a:t>
            </a:r>
          </a:p>
        </p:txBody>
      </p:sp>
      <p:sp>
        <p:nvSpPr>
          <p:cNvPr id="12" name="Rectangle 11">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AFBF3A2-A0B9-4BFA-9C9A-995B1928E798}"/>
              </a:ext>
            </a:extLst>
          </p:cNvPr>
          <p:cNvSpPr>
            <a:spLocks noGrp="1"/>
          </p:cNvSpPr>
          <p:nvPr>
            <p:ph idx="1"/>
          </p:nvPr>
        </p:nvSpPr>
        <p:spPr>
          <a:xfrm>
            <a:off x="6172200" y="804672"/>
            <a:ext cx="5221224" cy="5230368"/>
          </a:xfrm>
        </p:spPr>
        <p:txBody>
          <a:bodyPr anchor="ctr">
            <a:normAutofit fontScale="70000" lnSpcReduction="20000"/>
          </a:bodyPr>
          <a:lstStyle/>
          <a:p>
            <a:pPr marL="0" indent="0">
              <a:buNone/>
            </a:pPr>
            <a:r>
              <a:rPr lang="en-US" sz="2200" b="1" dirty="0">
                <a:solidFill>
                  <a:srgbClr val="000000"/>
                </a:solidFill>
              </a:rPr>
              <a:t>Monitor your child’s behavior – know warning signs that something may be wrong at school.</a:t>
            </a:r>
          </a:p>
          <a:p>
            <a:pPr marL="0" indent="0">
              <a:buNone/>
            </a:pPr>
            <a:r>
              <a:rPr lang="en-US" sz="2200" b="1" dirty="0">
                <a:solidFill>
                  <a:srgbClr val="000000"/>
                </a:solidFill>
              </a:rPr>
              <a:t>Check with child’s teacher if you have concerns.</a:t>
            </a:r>
            <a:endParaRPr lang="en-US" sz="2200" b="1" dirty="0">
              <a:solidFill>
                <a:srgbClr val="000000"/>
              </a:solidFill>
              <a:cs typeface="Calibri"/>
            </a:endParaRPr>
          </a:p>
          <a:p>
            <a:pPr marL="0" indent="0">
              <a:buNone/>
            </a:pPr>
            <a:r>
              <a:rPr lang="en-US" sz="2200" b="0" i="0" dirty="0">
                <a:solidFill>
                  <a:srgbClr val="000000"/>
                </a:solidFill>
                <a:effectLst/>
              </a:rPr>
              <a:t>If your child is experiencing unkind behavior or potentially being bullied, he or she might remain quiet out of fear, shame or embarrassment. Warning signs may be vague, and some may mimic mental health issues. Be on the lookout for:</a:t>
            </a:r>
            <a:endParaRPr lang="en-US" sz="2200" b="0" i="0" dirty="0">
              <a:solidFill>
                <a:srgbClr val="000000"/>
              </a:solidFill>
              <a:effectLst/>
              <a:cs typeface="Calibri"/>
            </a:endParaRPr>
          </a:p>
          <a:p>
            <a:pPr marL="731520">
              <a:buFont typeface="Wingdings" panose="05000000000000000000" pitchFamily="2" charset="2"/>
              <a:buChar char="ü"/>
            </a:pPr>
            <a:r>
              <a:rPr lang="en-US" sz="2200" b="0" i="0" dirty="0">
                <a:solidFill>
                  <a:srgbClr val="000000"/>
                </a:solidFill>
                <a:effectLst/>
              </a:rPr>
              <a:t>Lost or destroyed clothing, electronics or other personal belongings</a:t>
            </a:r>
            <a:endParaRPr lang="en-US" sz="2200" b="0" i="0" dirty="0">
              <a:solidFill>
                <a:srgbClr val="000000"/>
              </a:solidFill>
              <a:effectLst/>
              <a:cs typeface="Calibri"/>
            </a:endParaRPr>
          </a:p>
          <a:p>
            <a:pPr marL="731520">
              <a:buFont typeface="Wingdings" panose="05000000000000000000" pitchFamily="2" charset="2"/>
              <a:buChar char="ü"/>
            </a:pPr>
            <a:r>
              <a:rPr lang="en-US" sz="2200" b="0" i="0" dirty="0">
                <a:solidFill>
                  <a:srgbClr val="000000"/>
                </a:solidFill>
                <a:effectLst/>
              </a:rPr>
              <a:t>Abrupt loss of friends or avoidance of social situations</a:t>
            </a:r>
            <a:endParaRPr lang="en-US" sz="2200" b="0" i="0" dirty="0">
              <a:solidFill>
                <a:srgbClr val="000000"/>
              </a:solidFill>
              <a:effectLst/>
              <a:cs typeface="Calibri"/>
            </a:endParaRPr>
          </a:p>
          <a:p>
            <a:pPr marL="731520">
              <a:buFont typeface="Wingdings" panose="05000000000000000000" pitchFamily="2" charset="2"/>
              <a:buChar char="ü"/>
            </a:pPr>
            <a:r>
              <a:rPr lang="en-US" sz="2200" b="0" i="0" dirty="0">
                <a:solidFill>
                  <a:srgbClr val="000000"/>
                </a:solidFill>
                <a:effectLst/>
              </a:rPr>
              <a:t>Poor school performance or reluctance to go to school</a:t>
            </a:r>
            <a:endParaRPr lang="en-US" sz="2200" b="0" i="0" dirty="0">
              <a:solidFill>
                <a:srgbClr val="000000"/>
              </a:solidFill>
              <a:effectLst/>
              <a:cs typeface="Calibri"/>
            </a:endParaRPr>
          </a:p>
          <a:p>
            <a:pPr marL="731520">
              <a:buFont typeface="Wingdings" panose="05000000000000000000" pitchFamily="2" charset="2"/>
              <a:buChar char="ü"/>
            </a:pPr>
            <a:r>
              <a:rPr lang="en-US" sz="2200" b="0" i="0" dirty="0">
                <a:solidFill>
                  <a:srgbClr val="000000"/>
                </a:solidFill>
                <a:effectLst/>
              </a:rPr>
              <a:t>Headaches, stomachaches or other physical complaints</a:t>
            </a:r>
            <a:endParaRPr lang="en-US" sz="2200" b="0" i="0" dirty="0">
              <a:solidFill>
                <a:srgbClr val="000000"/>
              </a:solidFill>
              <a:effectLst/>
              <a:cs typeface="Calibri"/>
            </a:endParaRPr>
          </a:p>
          <a:p>
            <a:pPr marL="731520">
              <a:buFont typeface="Wingdings" panose="05000000000000000000" pitchFamily="2" charset="2"/>
              <a:buChar char="ü"/>
            </a:pPr>
            <a:r>
              <a:rPr lang="en-US" sz="2200" b="0" i="0" dirty="0">
                <a:solidFill>
                  <a:srgbClr val="000000"/>
                </a:solidFill>
                <a:effectLst/>
              </a:rPr>
              <a:t>Trouble sleeping or frequent nightmares</a:t>
            </a:r>
            <a:endParaRPr lang="en-US" sz="2200" b="0" i="0" dirty="0">
              <a:solidFill>
                <a:srgbClr val="000000"/>
              </a:solidFill>
              <a:effectLst/>
              <a:cs typeface="Calibri"/>
            </a:endParaRPr>
          </a:p>
          <a:p>
            <a:pPr marL="731520">
              <a:buFont typeface="Wingdings" panose="05000000000000000000" pitchFamily="2" charset="2"/>
              <a:buChar char="ü"/>
            </a:pPr>
            <a:r>
              <a:rPr lang="en-US" sz="2200" b="0" i="0" dirty="0">
                <a:solidFill>
                  <a:srgbClr val="000000"/>
                </a:solidFill>
                <a:effectLst/>
              </a:rPr>
              <a:t>Changes in eating habits</a:t>
            </a:r>
            <a:endParaRPr lang="en-US" sz="2200" b="0" i="0" dirty="0">
              <a:solidFill>
                <a:srgbClr val="000000"/>
              </a:solidFill>
              <a:effectLst/>
              <a:cs typeface="Calibri"/>
            </a:endParaRPr>
          </a:p>
          <a:p>
            <a:pPr marL="731520">
              <a:buFont typeface="Wingdings" panose="05000000000000000000" pitchFamily="2" charset="2"/>
              <a:buChar char="ü"/>
            </a:pPr>
            <a:r>
              <a:rPr lang="en-US" sz="2200" b="0" i="0" dirty="0">
                <a:solidFill>
                  <a:srgbClr val="000000"/>
                </a:solidFill>
                <a:effectLst/>
              </a:rPr>
              <a:t>Distress after spending time online or on the phone</a:t>
            </a:r>
            <a:endParaRPr lang="en-US" sz="2200" b="0" i="0" dirty="0">
              <a:solidFill>
                <a:srgbClr val="000000"/>
              </a:solidFill>
              <a:effectLst/>
              <a:cs typeface="Calibri"/>
            </a:endParaRPr>
          </a:p>
          <a:p>
            <a:pPr marL="731520">
              <a:buFont typeface="Wingdings" panose="05000000000000000000" pitchFamily="2" charset="2"/>
              <a:buChar char="ü"/>
            </a:pPr>
            <a:r>
              <a:rPr lang="en-US" sz="2200" b="0" i="0" dirty="0">
                <a:solidFill>
                  <a:srgbClr val="000000"/>
                </a:solidFill>
                <a:effectLst/>
              </a:rPr>
              <a:t>Abrupt avoidance of electronic devices</a:t>
            </a:r>
            <a:endParaRPr lang="en-US" sz="2200" b="0" i="0" dirty="0">
              <a:solidFill>
                <a:srgbClr val="000000"/>
              </a:solidFill>
              <a:effectLst/>
              <a:cs typeface="Calibri"/>
            </a:endParaRPr>
          </a:p>
          <a:p>
            <a:pPr marL="731520">
              <a:buFont typeface="Wingdings" panose="05000000000000000000" pitchFamily="2" charset="2"/>
              <a:buChar char="ü"/>
            </a:pPr>
            <a:r>
              <a:rPr lang="en-US" sz="2200" b="0" i="0" dirty="0">
                <a:solidFill>
                  <a:srgbClr val="000000"/>
                </a:solidFill>
                <a:effectLst/>
              </a:rPr>
              <a:t>Feelings of helplessness or low self-esteem</a:t>
            </a:r>
            <a:endParaRPr lang="en-US" sz="2200" b="0" i="0" dirty="0">
              <a:solidFill>
                <a:srgbClr val="000000"/>
              </a:solidFill>
              <a:effectLst/>
              <a:cs typeface="Calibri"/>
            </a:endParaRPr>
          </a:p>
          <a:p>
            <a:pPr marL="731520">
              <a:buFont typeface="Wingdings" panose="05000000000000000000" pitchFamily="2" charset="2"/>
              <a:buChar char="ü"/>
            </a:pPr>
            <a:r>
              <a:rPr lang="en-US" sz="2200" b="0" i="0" dirty="0">
                <a:solidFill>
                  <a:srgbClr val="000000"/>
                </a:solidFill>
                <a:effectLst/>
              </a:rPr>
              <a:t>Self-destructive behavior, such as running away from home</a:t>
            </a:r>
            <a:endParaRPr lang="en-US" sz="2200" b="0" i="0" dirty="0">
              <a:solidFill>
                <a:srgbClr val="000000"/>
              </a:solidFill>
              <a:effectLst/>
              <a:cs typeface="Calibri"/>
            </a:endParaRPr>
          </a:p>
          <a:p>
            <a:pPr marL="502920" indent="0">
              <a:buNone/>
            </a:pPr>
            <a:endParaRPr lang="en-US" sz="2200" b="0" i="0" dirty="0">
              <a:solidFill>
                <a:srgbClr val="000000"/>
              </a:solidFill>
              <a:effectLst/>
              <a:cs typeface="Calibri"/>
            </a:endParaRPr>
          </a:p>
          <a:p>
            <a:endParaRPr lang="en-US" sz="1100">
              <a:solidFill>
                <a:srgbClr val="000000"/>
              </a:solidFill>
            </a:endParaRPr>
          </a:p>
        </p:txBody>
      </p:sp>
    </p:spTree>
    <p:extLst>
      <p:ext uri="{BB962C8B-B14F-4D97-AF65-F5344CB8AC3E}">
        <p14:creationId xmlns:p14="http://schemas.microsoft.com/office/powerpoint/2010/main" val="795681572"/>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Title 1">
            <a:extLst>
              <a:ext uri="{FF2B5EF4-FFF2-40B4-BE49-F238E27FC236}">
                <a16:creationId xmlns:a16="http://schemas.microsoft.com/office/drawing/2014/main" id="{504CDE38-BD6C-4D6C-B3A2-19953E5B5354}"/>
              </a:ext>
            </a:extLst>
          </p:cNvPr>
          <p:cNvSpPr>
            <a:spLocks noGrp="1"/>
          </p:cNvSpPr>
          <p:nvPr>
            <p:ph type="title"/>
          </p:nvPr>
        </p:nvSpPr>
        <p:spPr>
          <a:xfrm>
            <a:off x="640080" y="1243013"/>
            <a:ext cx="3855720" cy="4371974"/>
          </a:xfrm>
        </p:spPr>
        <p:txBody>
          <a:bodyPr>
            <a:normAutofit/>
          </a:bodyPr>
          <a:lstStyle/>
          <a:p>
            <a:r>
              <a:rPr lang="en-US" sz="4400">
                <a:solidFill>
                  <a:srgbClr val="FFFFFF"/>
                </a:solidFill>
              </a:rPr>
              <a:t>What can parents do to help their child when an incident happens</a:t>
            </a:r>
            <a:endParaRPr lang="en-US">
              <a:solidFill>
                <a:srgbClr val="FFFFFF"/>
              </a:solidFill>
            </a:endParaRPr>
          </a:p>
        </p:txBody>
      </p:sp>
      <p:sp>
        <p:nvSpPr>
          <p:cNvPr id="12" name="Rectangle 11">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C7AD2AA7-CF02-4E6B-BD3D-69C4BF1CEA0A}"/>
              </a:ext>
            </a:extLst>
          </p:cNvPr>
          <p:cNvSpPr>
            <a:spLocks noGrp="1"/>
          </p:cNvSpPr>
          <p:nvPr>
            <p:ph idx="1"/>
          </p:nvPr>
        </p:nvSpPr>
        <p:spPr>
          <a:xfrm>
            <a:off x="5953083" y="592282"/>
            <a:ext cx="5607627" cy="5875627"/>
          </a:xfrm>
        </p:spPr>
        <p:txBody>
          <a:bodyPr vert="horz" lIns="91440" tIns="45720" rIns="91440" bIns="45720" rtlCol="0" anchor="t">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Listen to child</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Validate child’s concerns and feelings (See </a:t>
            </a:r>
            <a:r>
              <a:rPr kumimoji="0" lang="en-US" sz="1400" b="0" i="0" u="none" strike="noStrike" kern="1200" cap="none" spc="0" normalizeH="0" baseline="0" noProof="0" dirty="0" err="1">
                <a:ln>
                  <a:noFill/>
                </a:ln>
                <a:solidFill>
                  <a:srgbClr val="002060"/>
                </a:solidFill>
                <a:effectLst/>
                <a:uLnTx/>
                <a:uFillTx/>
                <a:latin typeface="Calibri" panose="020F0502020204030204"/>
                <a:ea typeface="+mn-ea"/>
                <a:cs typeface="+mn-cs"/>
              </a:rPr>
              <a:t>Homelinks</a:t>
            </a: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 for tips</a:t>
            </a:r>
            <a:r>
              <a:rPr lang="en-US" sz="1400" dirty="0">
                <a:solidFill>
                  <a:srgbClr val="002060"/>
                </a:solidFill>
                <a:latin typeface="Calibri" panose="020F0502020204030204"/>
              </a:rPr>
              <a:t> – slide 9</a:t>
            </a: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Get details - ask questions so that you can get the context of the incident or incidents, names of students or adults involved, where and when it happened</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Consider if it is a problem the school needs to address? How can the classroom teacher, school or counselor address the behavior? Does the behavior need to be monitored? (big problem or minor problem)</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Ask your child to help you determine how to help them:</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	Can he/she address it on their own? – be a coach and mentor</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	Has it been going on for a while? - monitor</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marL="0" indent="0">
              <a:lnSpc>
                <a:spcPct val="100000"/>
              </a:lnSpc>
              <a:spcBef>
                <a:spcPts val="0"/>
              </a:spcBef>
              <a:buNone/>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	Is it impacting student behavior, academics, </a:t>
            </a:r>
            <a:r>
              <a:rPr kumimoji="0" lang="en-US" sz="1400" b="0" i="0" u="none" strike="noStrike" kern="1200" cap="none" spc="0" normalizeH="0" baseline="0" noProof="0" dirty="0" err="1">
                <a:ln>
                  <a:noFill/>
                </a:ln>
                <a:solidFill>
                  <a:srgbClr val="002060"/>
                </a:solidFill>
                <a:effectLst/>
                <a:uLnTx/>
                <a:uFillTx/>
                <a:latin typeface="Calibri" panose="020F0502020204030204"/>
                <a:ea typeface="+mn-ea"/>
                <a:cs typeface="+mn-cs"/>
              </a:rPr>
              <a:t>etc</a:t>
            </a: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 How?</a:t>
            </a:r>
            <a:r>
              <a:rPr lang="en-US" sz="1400" dirty="0">
                <a:solidFill>
                  <a:srgbClr val="002060"/>
                </a:solidFill>
                <a:latin typeface="Calibri" panose="020F0502020204030204"/>
              </a:rPr>
              <a:t> </a:t>
            </a:r>
            <a:endParaRPr lang="en-US" sz="1400">
              <a:solidFill>
                <a:srgbClr val="002060"/>
              </a:solidFill>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Depending on age and incident – either have the student report or you may report incident to school administrator via an email or phone call.</a:t>
            </a:r>
            <a:r>
              <a:rPr lang="en-US" sz="1400" dirty="0">
                <a:solidFill>
                  <a:srgbClr val="002060"/>
                </a:solidFill>
                <a:latin typeface="Calibri" panose="020F0502020204030204"/>
              </a:rPr>
              <a:t>  </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Parents can also fill out an incident report (more in video from Compliance Officer)</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Don’t expect the child to solve the problem on their own in elementary school – intervene and monitor</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lt"/>
                <a:cs typeface="Calibri" panose="020F0502020204030204"/>
              </a:rPr>
              <a:t>Cultural components</a:t>
            </a:r>
            <a:endParaRPr lang="en-US" sz="1400" b="0" i="0" u="none" strike="noStrike" kern="1200" cap="none" spc="0" normalizeH="0" baseline="0" noProof="0" dirty="0">
              <a:ln>
                <a:noFill/>
              </a:ln>
              <a:solidFill>
                <a:srgbClr val="002060"/>
              </a:solidFill>
              <a:effectLst/>
              <a:uLnTx/>
              <a:uFillTx/>
              <a:latin typeface="Calibri" panose="020F0502020204030204"/>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	Parents may want to avoid a problem at school</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	Parents may not want to make a “big deal”</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1400" b="0" i="0" u="none" strike="noStrike" kern="1200" cap="none" spc="0" normalizeH="0" baseline="0" noProof="0" dirty="0">
                <a:ln>
                  <a:noFill/>
                </a:ln>
                <a:solidFill>
                  <a:srgbClr val="002060"/>
                </a:solidFill>
                <a:effectLst/>
                <a:uLnTx/>
                <a:uFillTx/>
                <a:latin typeface="Calibri" panose="020F0502020204030204"/>
                <a:ea typeface="+mn-lt"/>
                <a:cs typeface="Calibri" panose="020F0502020204030204"/>
              </a:rPr>
              <a:t> Some cultures and parents are fearful of reporting</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2060"/>
                </a:solidFill>
                <a:effectLst/>
                <a:uLnTx/>
                <a:uFillTx/>
                <a:latin typeface="Calibri" panose="020F0502020204030204"/>
                <a:ea typeface="+mn-ea"/>
                <a:cs typeface="+mn-cs"/>
              </a:rPr>
              <a:t>	If you are not sure since new to US school system, ask for help from the School Counselor, Family Partnership Liaison, or other staff</a:t>
            </a:r>
            <a:endParaRPr lang="en-US" sz="1400" b="0" i="0" u="none" strike="noStrike" kern="1200" cap="none" spc="0" normalizeH="0" baseline="0" noProof="0">
              <a:ln>
                <a:noFill/>
              </a:ln>
              <a:solidFill>
                <a:srgbClr val="002060"/>
              </a:solidFill>
              <a:effectLst/>
              <a:uLnTx/>
              <a:uFillTx/>
              <a:latin typeface="Calibri" panose="020F0502020204030204"/>
              <a:cs typeface="Calibri"/>
            </a:endParaRPr>
          </a:p>
          <a:p>
            <a:endParaRPr lang="en-US" dirty="0">
              <a:solidFill>
                <a:srgbClr val="FF0000"/>
              </a:solidFill>
              <a:cs typeface="Calibri"/>
            </a:endParaRPr>
          </a:p>
        </p:txBody>
      </p:sp>
    </p:spTree>
    <p:extLst>
      <p:ext uri="{BB962C8B-B14F-4D97-AF65-F5344CB8AC3E}">
        <p14:creationId xmlns:p14="http://schemas.microsoft.com/office/powerpoint/2010/main" val="203556635"/>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CDA8C21-EA81-41D5-AF4A-A4AEA56FF853}"/>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Parent Reporting an incident</a:t>
            </a:r>
            <a:br>
              <a:rPr lang="en-US" sz="4000">
                <a:solidFill>
                  <a:srgbClr val="FFFFFF"/>
                </a:solidFill>
              </a:rPr>
            </a:br>
            <a:endParaRPr lang="en-US" sz="4000">
              <a:solidFill>
                <a:srgbClr val="FFFFFF"/>
              </a:solidFill>
            </a:endParaRPr>
          </a:p>
        </p:txBody>
      </p:sp>
      <p:sp>
        <p:nvSpPr>
          <p:cNvPr id="3" name="Content Placeholder 2">
            <a:extLst>
              <a:ext uri="{FF2B5EF4-FFF2-40B4-BE49-F238E27FC236}">
                <a16:creationId xmlns:a16="http://schemas.microsoft.com/office/drawing/2014/main" id="{676CBDE8-BE20-48ED-816C-EE002B7098E7}"/>
              </a:ext>
            </a:extLst>
          </p:cNvPr>
          <p:cNvSpPr>
            <a:spLocks noGrp="1"/>
          </p:cNvSpPr>
          <p:nvPr>
            <p:ph idx="1"/>
          </p:nvPr>
        </p:nvSpPr>
        <p:spPr>
          <a:xfrm>
            <a:off x="1179226" y="2545773"/>
            <a:ext cx="9833548" cy="4042063"/>
          </a:xfrm>
        </p:spPr>
        <p:txBody>
          <a:bodyPr vert="horz" lIns="91440" tIns="45720" rIns="91440" bIns="45720" rtlCol="0" anchor="t">
            <a:normAutofit/>
          </a:bodyPr>
          <a:lstStyle/>
          <a:p>
            <a:pPr marL="457200" lvl="1" indent="0">
              <a:buNone/>
            </a:pPr>
            <a:endParaRPr lang="en-US" sz="1100">
              <a:solidFill>
                <a:srgbClr val="000000"/>
              </a:solidFill>
            </a:endParaRPr>
          </a:p>
          <a:p>
            <a:r>
              <a:rPr lang="en-US" sz="2000" dirty="0"/>
              <a:t>For major incidents, parents should contact school administrator by calling, emailing or filing an incident report. </a:t>
            </a:r>
            <a:endParaRPr lang="en-US" sz="2000" dirty="0">
              <a:cs typeface="Calibri"/>
            </a:endParaRPr>
          </a:p>
          <a:p>
            <a:r>
              <a:rPr lang="en-US" sz="2000" dirty="0"/>
              <a:t>Call or email the School Principal, Assistant Principal or Dean of Students.</a:t>
            </a:r>
            <a:endParaRPr lang="en-US" sz="2000" dirty="0">
              <a:cs typeface="Calibri"/>
            </a:endParaRPr>
          </a:p>
          <a:p>
            <a:r>
              <a:rPr lang="en-US" sz="2000" dirty="0"/>
              <a:t>Include the teacher (if incident is happening in classroom) so they are aware of your concern</a:t>
            </a:r>
            <a:endParaRPr lang="en-US" sz="2000" dirty="0">
              <a:cs typeface="Calibri"/>
            </a:endParaRPr>
          </a:p>
          <a:p>
            <a:r>
              <a:rPr lang="en-US" sz="2000" dirty="0"/>
              <a:t>Parents can encourage students to report to a trusted adult but are always welcome to follow up with a call, email or report to school principal.</a:t>
            </a:r>
            <a:endParaRPr lang="en-US" sz="2000" dirty="0">
              <a:cs typeface="Calibri"/>
            </a:endParaRPr>
          </a:p>
          <a:p>
            <a:pPr marL="0" indent="0">
              <a:buNone/>
            </a:pPr>
            <a:r>
              <a:rPr lang="en-US" sz="2000" dirty="0">
                <a:hlinkClick r:id="rId4"/>
              </a:rPr>
              <a:t>Issaquah School District Prohibition Against Harassment, Intimidation and Bullying Incident Reporting Form</a:t>
            </a:r>
            <a:endParaRPr lang="en-US" sz="2000" b="0" i="0" dirty="0">
              <a:effectLst/>
              <a:latin typeface="Arial" panose="020B0604020202020204" pitchFamily="34" charset="0"/>
              <a:hlinkClick r:id="rId4"/>
            </a:endParaRPr>
          </a:p>
          <a:p>
            <a:pPr marL="0" indent="0">
              <a:buNone/>
            </a:pPr>
            <a:endParaRPr lang="en-US" sz="2000">
              <a:hlinkClick r:id="rId5"/>
            </a:endParaRPr>
          </a:p>
          <a:p>
            <a:pPr marL="457200" lvl="1" indent="0">
              <a:buNone/>
            </a:pPr>
            <a:endParaRPr lang="en-US" sz="1100">
              <a:solidFill>
                <a:srgbClr val="000000"/>
              </a:solidFill>
            </a:endParaRPr>
          </a:p>
          <a:p>
            <a:pPr marL="457200" lvl="1" indent="0">
              <a:buNone/>
            </a:pPr>
            <a:endParaRPr lang="en-US" sz="1100">
              <a:solidFill>
                <a:srgbClr val="000000"/>
              </a:solidFill>
            </a:endParaRPr>
          </a:p>
          <a:p>
            <a:pPr marL="457200" lvl="1" indent="0">
              <a:buNone/>
            </a:pPr>
            <a:endParaRPr lang="en-US" sz="1100">
              <a:solidFill>
                <a:srgbClr val="000000"/>
              </a:solidFill>
            </a:endParaRPr>
          </a:p>
          <a:p>
            <a:pPr marL="457200" lvl="1" indent="0">
              <a:buNone/>
            </a:pPr>
            <a:endParaRPr lang="en-US" sz="1100">
              <a:solidFill>
                <a:srgbClr val="000000"/>
              </a:solidFill>
            </a:endParaRPr>
          </a:p>
          <a:p>
            <a:endParaRPr lang="en-US" sz="1100">
              <a:solidFill>
                <a:srgbClr val="000000"/>
              </a:solidFill>
            </a:endParaRPr>
          </a:p>
        </p:txBody>
      </p:sp>
    </p:spTree>
    <p:extLst>
      <p:ext uri="{BB962C8B-B14F-4D97-AF65-F5344CB8AC3E}">
        <p14:creationId xmlns:p14="http://schemas.microsoft.com/office/powerpoint/2010/main" val="1179740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Title 1">
            <a:extLst>
              <a:ext uri="{FF2B5EF4-FFF2-40B4-BE49-F238E27FC236}">
                <a16:creationId xmlns:a16="http://schemas.microsoft.com/office/drawing/2014/main" id="{504CDE38-BD6C-4D6C-B3A2-19953E5B5354}"/>
              </a:ext>
            </a:extLst>
          </p:cNvPr>
          <p:cNvSpPr>
            <a:spLocks noGrp="1"/>
          </p:cNvSpPr>
          <p:nvPr>
            <p:ph type="title"/>
          </p:nvPr>
        </p:nvSpPr>
        <p:spPr>
          <a:xfrm>
            <a:off x="640080" y="1243013"/>
            <a:ext cx="3855720" cy="4371974"/>
          </a:xfrm>
        </p:spPr>
        <p:txBody>
          <a:bodyPr>
            <a:normAutofit/>
          </a:bodyPr>
          <a:lstStyle/>
          <a:p>
            <a:r>
              <a:rPr lang="en-US" sz="4400">
                <a:solidFill>
                  <a:srgbClr val="FFFFFF"/>
                </a:solidFill>
              </a:rPr>
              <a:t>Response by the school</a:t>
            </a:r>
            <a:endParaRPr lang="en-US"/>
          </a:p>
        </p:txBody>
      </p:sp>
      <p:sp>
        <p:nvSpPr>
          <p:cNvPr id="12" name="Rectangle 11">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0FF1F26A-8F27-4B7E-A81C-245917018A5C}"/>
              </a:ext>
            </a:extLst>
          </p:cNvPr>
          <p:cNvSpPr>
            <a:spLocks noGrp="1"/>
          </p:cNvSpPr>
          <p:nvPr>
            <p:ph idx="1"/>
          </p:nvPr>
        </p:nvSpPr>
        <p:spPr>
          <a:xfrm>
            <a:off x="5673437" y="609889"/>
            <a:ext cx="6431972" cy="5728566"/>
          </a:xfrm>
        </p:spPr>
        <p:txBody>
          <a:bodyPr>
            <a:normAutofit fontScale="77500" lnSpcReduction="20000"/>
          </a:bodyPr>
          <a:lstStyle/>
          <a:p>
            <a:r>
              <a:rPr lang="en-US" sz="2800">
                <a:solidFill>
                  <a:schemeClr val="bg1"/>
                </a:solidFill>
              </a:rPr>
              <a:t>School administrator will talk to (interview) the students involved including witnesses to the incident (important to give details of when, who and where if possible).</a:t>
            </a:r>
          </a:p>
          <a:p>
            <a:r>
              <a:rPr lang="en-US" sz="2800">
                <a:solidFill>
                  <a:schemeClr val="bg1"/>
                </a:solidFill>
              </a:rPr>
              <a:t>Review previous incidents by student or the person who engaged in the bullying or incident (alleged aggressor)</a:t>
            </a:r>
          </a:p>
          <a:p>
            <a:r>
              <a:rPr lang="en-US" sz="2800">
                <a:solidFill>
                  <a:schemeClr val="bg1"/>
                </a:solidFill>
              </a:rPr>
              <a:t>Implement corrective measures after investigation- response will depend on unique situation (including if claim was false)</a:t>
            </a:r>
          </a:p>
          <a:p>
            <a:r>
              <a:rPr lang="en-US" sz="2800">
                <a:solidFill>
                  <a:schemeClr val="bg1"/>
                </a:solidFill>
              </a:rPr>
              <a:t>Depending on severity of incident – corrective measures may include counseling, education, discipline, (referral to law enforcement as appropriate)</a:t>
            </a:r>
          </a:p>
          <a:p>
            <a:r>
              <a:rPr lang="en-US" sz="2800">
                <a:solidFill>
                  <a:schemeClr val="bg1"/>
                </a:solidFill>
              </a:rPr>
              <a:t>Response will depend on several factors including – incident, age of student, history of behaviors, </a:t>
            </a:r>
            <a:r>
              <a:rPr lang="en-US" sz="2800" err="1">
                <a:solidFill>
                  <a:schemeClr val="bg1"/>
                </a:solidFill>
              </a:rPr>
              <a:t>etc</a:t>
            </a:r>
            <a:endParaRPr lang="en-US" sz="2800">
              <a:solidFill>
                <a:schemeClr val="bg1"/>
              </a:solidFill>
            </a:endParaRPr>
          </a:p>
          <a:p>
            <a:r>
              <a:rPr lang="en-US" sz="2800">
                <a:solidFill>
                  <a:schemeClr val="bg1"/>
                </a:solidFill>
              </a:rPr>
              <a:t>All responses of incident are confidential (from parents reporting, teachers and/or other staff unless they need to be involved).</a:t>
            </a:r>
          </a:p>
          <a:p>
            <a:endParaRPr lang="en-US"/>
          </a:p>
        </p:txBody>
      </p:sp>
    </p:spTree>
    <p:extLst>
      <p:ext uri="{BB962C8B-B14F-4D97-AF65-F5344CB8AC3E}">
        <p14:creationId xmlns:p14="http://schemas.microsoft.com/office/powerpoint/2010/main" val="898068976"/>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Title 1">
            <a:extLst>
              <a:ext uri="{FF2B5EF4-FFF2-40B4-BE49-F238E27FC236}">
                <a16:creationId xmlns:a16="http://schemas.microsoft.com/office/drawing/2014/main" id="{504CDE38-BD6C-4D6C-B3A2-19953E5B5354}"/>
              </a:ext>
            </a:extLst>
          </p:cNvPr>
          <p:cNvSpPr>
            <a:spLocks noGrp="1"/>
          </p:cNvSpPr>
          <p:nvPr>
            <p:ph type="title"/>
          </p:nvPr>
        </p:nvSpPr>
        <p:spPr>
          <a:xfrm>
            <a:off x="640080" y="1243013"/>
            <a:ext cx="3855720" cy="4371974"/>
          </a:xfrm>
        </p:spPr>
        <p:txBody>
          <a:bodyPr>
            <a:normAutofit/>
          </a:bodyPr>
          <a:lstStyle/>
          <a:p>
            <a:r>
              <a:rPr lang="en-US"/>
              <a:t>Response of school for incidents reported</a:t>
            </a:r>
          </a:p>
        </p:txBody>
      </p:sp>
      <p:sp>
        <p:nvSpPr>
          <p:cNvPr id="12" name="Rectangle 11">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8F00758E-1E2F-4F35-BC2C-1F5E41B59A3D}"/>
              </a:ext>
            </a:extLst>
          </p:cNvPr>
          <p:cNvSpPr>
            <a:spLocks noGrp="1"/>
          </p:cNvSpPr>
          <p:nvPr>
            <p:ph idx="1"/>
          </p:nvPr>
        </p:nvSpPr>
        <p:spPr>
          <a:xfrm>
            <a:off x="5713654" y="595096"/>
            <a:ext cx="5986019" cy="5667808"/>
          </a:xfrm>
        </p:spPr>
        <p:txBody>
          <a:bodyPr/>
          <a:lstStyle/>
          <a:p>
            <a:r>
              <a:rPr lang="en-US" sz="1600" b="1">
                <a:solidFill>
                  <a:schemeClr val="bg1"/>
                </a:solidFill>
              </a:rPr>
              <a:t>All responses of incident are confidential – even from the student/parent that reported the incident</a:t>
            </a:r>
          </a:p>
          <a:p>
            <a:pPr marL="0" indent="0">
              <a:buNone/>
            </a:pPr>
            <a:r>
              <a:rPr lang="en-US" sz="1600">
                <a:solidFill>
                  <a:schemeClr val="bg1"/>
                </a:solidFill>
              </a:rPr>
              <a:t>	Parents are not connected with the other parents</a:t>
            </a:r>
          </a:p>
          <a:p>
            <a:pPr marL="0" indent="0">
              <a:buNone/>
            </a:pPr>
            <a:r>
              <a:rPr lang="en-US" sz="1600">
                <a:solidFill>
                  <a:schemeClr val="bg1"/>
                </a:solidFill>
              </a:rPr>
              <a:t>	No public apologies are required by the school</a:t>
            </a:r>
          </a:p>
          <a:p>
            <a:pPr marL="0" indent="0">
              <a:buNone/>
            </a:pPr>
            <a:r>
              <a:rPr lang="en-US" sz="1600">
                <a:solidFill>
                  <a:schemeClr val="bg1"/>
                </a:solidFill>
              </a:rPr>
              <a:t>	Consequences of incident are kept private and confidential</a:t>
            </a:r>
          </a:p>
          <a:p>
            <a:r>
              <a:rPr lang="en-US" sz="1600">
                <a:solidFill>
                  <a:schemeClr val="bg1"/>
                </a:solidFill>
              </a:rPr>
              <a:t>If your child was the complainant (reporting student)</a:t>
            </a:r>
          </a:p>
          <a:p>
            <a:pPr lvl="1"/>
            <a:r>
              <a:rPr lang="en-US" sz="1600">
                <a:solidFill>
                  <a:schemeClr val="bg1"/>
                </a:solidFill>
              </a:rPr>
              <a:t>Supports are available for them – counselor or teacher check ins, check in with administrator, </a:t>
            </a:r>
            <a:r>
              <a:rPr lang="en-US" sz="1600" err="1">
                <a:solidFill>
                  <a:schemeClr val="bg1"/>
                </a:solidFill>
              </a:rPr>
              <a:t>etc</a:t>
            </a:r>
            <a:endParaRPr lang="en-US" sz="1600">
              <a:solidFill>
                <a:schemeClr val="bg1"/>
              </a:solidFill>
            </a:endParaRPr>
          </a:p>
          <a:p>
            <a:pPr lvl="1"/>
            <a:r>
              <a:rPr lang="en-US" sz="1600" b="1">
                <a:solidFill>
                  <a:schemeClr val="bg1"/>
                </a:solidFill>
              </a:rPr>
              <a:t>Retaliation is prohibited </a:t>
            </a:r>
          </a:p>
          <a:p>
            <a:pPr lvl="1"/>
            <a:r>
              <a:rPr lang="en-US" sz="1600">
                <a:solidFill>
                  <a:schemeClr val="bg1"/>
                </a:solidFill>
              </a:rPr>
              <a:t>Students and parents are informed about retaliation in handbook and often in discussions about consequences for the behavior</a:t>
            </a:r>
          </a:p>
          <a:p>
            <a:r>
              <a:rPr lang="en-US" sz="1600">
                <a:solidFill>
                  <a:schemeClr val="bg1"/>
                </a:solidFill>
              </a:rPr>
              <a:t>Parent role after reporting an incident </a:t>
            </a:r>
          </a:p>
          <a:p>
            <a:pPr lvl="1"/>
            <a:r>
              <a:rPr lang="en-US" sz="1600">
                <a:solidFill>
                  <a:schemeClr val="bg1"/>
                </a:solidFill>
              </a:rPr>
              <a:t>Check in with your child, </a:t>
            </a:r>
          </a:p>
          <a:p>
            <a:pPr lvl="1"/>
            <a:r>
              <a:rPr lang="en-US" sz="1600">
                <a:solidFill>
                  <a:schemeClr val="bg1"/>
                </a:solidFill>
              </a:rPr>
              <a:t>Ask if the situation has improved or resolved </a:t>
            </a:r>
          </a:p>
          <a:p>
            <a:pPr lvl="1"/>
            <a:r>
              <a:rPr lang="en-US" sz="1600">
                <a:solidFill>
                  <a:schemeClr val="bg1"/>
                </a:solidFill>
              </a:rPr>
              <a:t>Continue to monitor and check in with student, school administrator, teacher and counselor.</a:t>
            </a:r>
          </a:p>
          <a:p>
            <a:endParaRPr lang="en-US"/>
          </a:p>
        </p:txBody>
      </p:sp>
    </p:spTree>
    <p:extLst>
      <p:ext uri="{BB962C8B-B14F-4D97-AF65-F5344CB8AC3E}">
        <p14:creationId xmlns:p14="http://schemas.microsoft.com/office/powerpoint/2010/main" val="3639798198"/>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Title 1">
            <a:extLst>
              <a:ext uri="{FF2B5EF4-FFF2-40B4-BE49-F238E27FC236}">
                <a16:creationId xmlns:a16="http://schemas.microsoft.com/office/drawing/2014/main" id="{504CDE38-BD6C-4D6C-B3A2-19953E5B5354}"/>
              </a:ext>
            </a:extLst>
          </p:cNvPr>
          <p:cNvSpPr>
            <a:spLocks noGrp="1"/>
          </p:cNvSpPr>
          <p:nvPr>
            <p:ph type="title"/>
          </p:nvPr>
        </p:nvSpPr>
        <p:spPr>
          <a:xfrm>
            <a:off x="640080" y="1243013"/>
            <a:ext cx="3855720" cy="4371974"/>
          </a:xfrm>
        </p:spPr>
        <p:txBody>
          <a:bodyPr>
            <a:normAutofit/>
          </a:bodyPr>
          <a:lstStyle/>
          <a:p>
            <a:r>
              <a:rPr lang="en-US"/>
              <a:t>Resources</a:t>
            </a:r>
          </a:p>
        </p:txBody>
      </p:sp>
      <p:sp>
        <p:nvSpPr>
          <p:cNvPr id="12" name="Rectangle 11">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1943BA44-DDD8-4920-9DAD-4B507FE1B753}"/>
              </a:ext>
            </a:extLst>
          </p:cNvPr>
          <p:cNvSpPr>
            <a:spLocks noGrp="1"/>
          </p:cNvSpPr>
          <p:nvPr>
            <p:ph idx="1"/>
          </p:nvPr>
        </p:nvSpPr>
        <p:spPr>
          <a:xfrm>
            <a:off x="5709804" y="1025237"/>
            <a:ext cx="2431472" cy="4658158"/>
          </a:xfrm>
          <a:ln w="28575">
            <a:solidFill>
              <a:srgbClr val="4472C4"/>
            </a:solidFill>
          </a:ln>
        </p:spPr>
        <p:txBody>
          <a:bodyPr vert="horz" lIns="91440" tIns="45720" rIns="91440" bIns="45720" rtlCol="0" anchor="t">
            <a:normAutofit fontScale="925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1200" b="1" i="0" u="sng" strike="noStrike" kern="1200" cap="none" spc="0" normalizeH="0" baseline="0" noProof="0" dirty="0">
              <a:ln>
                <a:noFill/>
              </a:ln>
              <a:effectLst/>
              <a:uLnTx/>
              <a:uFillTx/>
              <a:latin typeface="Calibri" panose="020F0502020204030204"/>
              <a:cs typeface="Calibri"/>
            </a:endParaRPr>
          </a:p>
          <a:p>
            <a:pPr>
              <a:defRPr/>
            </a:pPr>
            <a:endParaRPr lang="en-US" sz="1200" dirty="0">
              <a:latin typeface="Calibri" panose="020F0502020204030204"/>
            </a:endParaRPr>
          </a:p>
          <a:p>
            <a:pPr marL="0" marR="0" lvl="0" indent="0" algn="l" defTabSz="914400">
              <a:lnSpc>
                <a:spcPct val="90000"/>
              </a:lnSpc>
              <a:spcBef>
                <a:spcPts val="1000"/>
              </a:spcBef>
              <a:spcAft>
                <a:spcPts val="0"/>
              </a:spcAft>
              <a:buClrTx/>
              <a:buSzTx/>
              <a:buNone/>
              <a:tabLst/>
              <a:defRPr/>
            </a:pPr>
            <a:endParaRPr lang="en-US" sz="1200" dirty="0">
              <a:solidFill>
                <a:srgbClr val="FFFFFF"/>
              </a:solidFill>
              <a:latin typeface="Calibri" panose="020F0502020204030204"/>
              <a:cs typeface="Calibri"/>
            </a:endParaRPr>
          </a:p>
          <a:p>
            <a:pPr marL="0" indent="0">
              <a:buNone/>
              <a:defRPr/>
            </a:pPr>
            <a:r>
              <a:rPr lang="en-US" sz="1200" b="1" dirty="0">
                <a:solidFill>
                  <a:schemeClr val="bg1"/>
                </a:solidFill>
                <a:latin typeface="Calibri" panose="020F0502020204030204"/>
                <a:cs typeface="Calibri"/>
                <a:hlinkClick r:id="rId3">
                  <a:extLst>
                    <a:ext uri="{A12FA001-AC4F-418D-AE19-62706E023703}">
                      <ahyp:hlinkClr xmlns:ahyp="http://schemas.microsoft.com/office/drawing/2018/hyperlinkcolor" val="tx"/>
                    </a:ext>
                  </a:extLst>
                </a:hlinkClick>
              </a:rPr>
              <a:t>ISD Equity Website</a:t>
            </a:r>
            <a:endParaRPr lang="en-US" sz="1200" b="1" dirty="0">
              <a:solidFill>
                <a:schemeClr val="bg1"/>
              </a:solidFill>
              <a:latin typeface="Calibri" panose="020F0502020204030204"/>
            </a:endParaRPr>
          </a:p>
          <a:p>
            <a:pPr marL="0" indent="0">
              <a:buNone/>
              <a:defRPr/>
            </a:pPr>
            <a:r>
              <a:rPr lang="en-US" sz="1200" b="1" dirty="0">
                <a:ea typeface="+mn-lt"/>
                <a:cs typeface="+mn-lt"/>
                <a:hlinkClick r:id="rId4"/>
              </a:rPr>
              <a:t>Executive Limitation - 16 - Equity</a:t>
            </a:r>
            <a:endParaRPr lang="en-US">
              <a:cs typeface="Calibri" panose="020F0502020204030204"/>
            </a:endParaRPr>
          </a:p>
          <a:p>
            <a:pPr marL="0" indent="0">
              <a:buNone/>
              <a:defRPr/>
            </a:pPr>
            <a:r>
              <a:rPr lang="en-US" sz="1200" b="1" dirty="0">
                <a:ea typeface="+mn-lt"/>
                <a:cs typeface="+mn-lt"/>
                <a:hlinkClick r:id="rId5"/>
              </a:rPr>
              <a:t>Equitable Code of Student Conduct - Elementary</a:t>
            </a:r>
            <a:endParaRPr lang="en-US">
              <a:cs typeface="Calibri" panose="020F0502020204030204"/>
            </a:endParaRPr>
          </a:p>
          <a:p>
            <a:pPr marL="0" indent="0">
              <a:buNone/>
              <a:defRPr/>
            </a:pPr>
            <a:r>
              <a:rPr lang="en-US" sz="1200" b="1" dirty="0">
                <a:solidFill>
                  <a:schemeClr val="bg1"/>
                </a:solidFill>
                <a:latin typeface="Calibri" panose="020F0502020204030204"/>
                <a:cs typeface="Calibri"/>
                <a:hlinkClick r:id="rId6"/>
              </a:rPr>
              <a:t>Link to reporting concerns on Equity or other</a:t>
            </a:r>
            <a:r>
              <a:rPr lang="en-US" sz="1200" b="1" dirty="0">
                <a:solidFill>
                  <a:schemeClr val="bg1"/>
                </a:solidFill>
                <a:latin typeface="Calibri" panose="020F0502020204030204"/>
                <a:cs typeface="Calibri"/>
                <a:hlinkClick r:id="rId6">
                  <a:extLst>
                    <a:ext uri="{A12FA001-AC4F-418D-AE19-62706E023703}">
                      <ahyp:hlinkClr xmlns:ahyp="http://schemas.microsoft.com/office/drawing/2018/hyperlinkcolor" val="tx"/>
                    </a:ext>
                  </a:extLst>
                </a:hlinkClick>
              </a:rPr>
              <a:t> Race Related Issues</a:t>
            </a:r>
            <a:endParaRPr lang="en-US" sz="1200" b="1" dirty="0">
              <a:solidFill>
                <a:schemeClr val="bg1"/>
              </a:solidFill>
              <a:latin typeface="Calibri" panose="020F0502020204030204"/>
              <a:cs typeface="Calibri"/>
            </a:endParaRPr>
          </a:p>
          <a:p>
            <a:pPr marL="0" indent="0">
              <a:buNone/>
              <a:defRPr/>
            </a:pPr>
            <a:r>
              <a:rPr lang="en-US" sz="1200" b="1" dirty="0">
                <a:solidFill>
                  <a:schemeClr val="bg1"/>
                </a:solidFill>
                <a:latin typeface="Calibri" panose="020F0502020204030204"/>
                <a:cs typeface="Calibri"/>
              </a:rPr>
              <a:t>                </a:t>
            </a:r>
            <a:r>
              <a:rPr lang="en-US" sz="1200" b="1" dirty="0">
                <a:solidFill>
                  <a:schemeClr val="bg1"/>
                </a:solidFill>
                <a:latin typeface="Calibri" panose="020F0502020204030204"/>
                <a:cs typeface="Calibri"/>
                <a:hlinkClick r:id="rId7">
                  <a:extLst>
                    <a:ext uri="{A12FA001-AC4F-418D-AE19-62706E023703}">
                      <ahyp:hlinkClr xmlns:ahyp="http://schemas.microsoft.com/office/drawing/2018/hyperlinkcolor" val="tx"/>
                    </a:ext>
                  </a:extLst>
                </a:hlinkClick>
              </a:rPr>
              <a:t>Submit a Tip link (email, web, and email options)</a:t>
            </a:r>
            <a:endParaRPr lang="en-US" sz="1200" b="1" dirty="0">
              <a:solidFill>
                <a:schemeClr val="bg1"/>
              </a:solidFill>
              <a:latin typeface="Calibri" panose="020F0502020204030204"/>
            </a:endParaRPr>
          </a:p>
          <a:p>
            <a:pPr marL="0" indent="0">
              <a:buNone/>
              <a:defRPr/>
            </a:pPr>
            <a:r>
              <a:rPr lang="en-US" sz="1800" dirty="0">
                <a:solidFill>
                  <a:srgbClr val="C00000"/>
                </a:solidFill>
                <a:latin typeface="Calibri" panose="020F0502020204030204"/>
                <a:cs typeface="Calibri"/>
                <a:hlinkClick r:id="rId8"/>
              </a:rPr>
              <a:t>HIB Incident Report Form</a:t>
            </a:r>
            <a:endParaRPr lang="en-US" sz="1800" dirty="0">
              <a:solidFill>
                <a:srgbClr val="C00000"/>
              </a:solidFill>
              <a:latin typeface="Calibri" panose="020F0502020204030204"/>
            </a:endParaRPr>
          </a:p>
          <a:p>
            <a:pPr marL="0" indent="0">
              <a:buNone/>
              <a:defRPr/>
            </a:pPr>
            <a:r>
              <a:rPr kumimoji="0" lang="en-US" sz="1200" b="0" i="0" u="none" strike="noStrike" kern="1200" cap="none" spc="0" normalizeH="0" baseline="0" noProof="0" dirty="0">
                <a:ln>
                  <a:noFill/>
                </a:ln>
                <a:solidFill>
                  <a:schemeClr val="bg1"/>
                </a:solidFill>
                <a:effectLst/>
                <a:uLnTx/>
                <a:uFillTx/>
                <a:latin typeface="Calibri" panose="020F0502020204030204"/>
                <a:hlinkClick r:id="rId9">
                  <a:extLst>
                    <a:ext uri="{A12FA001-AC4F-418D-AE19-62706E023703}">
                      <ahyp:hlinkClr xmlns:ahyp="http://schemas.microsoft.com/office/drawing/2018/hyperlinkcolor" val="tx"/>
                    </a:ext>
                  </a:extLst>
                </a:hlinkClick>
              </a:rPr>
              <a:t>Talking to Kids about race</a:t>
            </a:r>
            <a:r>
              <a:rPr lang="en-US" sz="1200" dirty="0">
                <a:solidFill>
                  <a:schemeClr val="bg1"/>
                </a:solidFill>
                <a:latin typeface="Calibri" panose="020F0502020204030204"/>
                <a:hlinkClick r:id="rId9">
                  <a:extLst>
                    <a:ext uri="{A12FA001-AC4F-418D-AE19-62706E023703}">
                      <ahyp:hlinkClr xmlns:ahyp="http://schemas.microsoft.com/office/drawing/2018/hyperlinkcolor" val="tx"/>
                    </a:ext>
                  </a:extLst>
                </a:hlinkClick>
              </a:rPr>
              <a:t> </a:t>
            </a:r>
            <a:r>
              <a:rPr lang="en-US" sz="1200" dirty="0">
                <a:solidFill>
                  <a:schemeClr val="bg1"/>
                </a:solidFill>
                <a:latin typeface="Calibri" panose="020F0502020204030204"/>
              </a:rPr>
              <a:t>  </a:t>
            </a:r>
            <a:endParaRPr lang="en-US" sz="1200" b="0" i="0" u="none" strike="noStrike" kern="1200" cap="none" spc="0" normalizeH="0" baseline="0" noProof="0" dirty="0">
              <a:ln>
                <a:noFill/>
              </a:ln>
              <a:solidFill>
                <a:schemeClr val="bg1"/>
              </a:solidFill>
              <a:effectLst/>
              <a:uLnTx/>
              <a:uFillTx/>
              <a:latin typeface="Calibri" panose="020F0502020204030204"/>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effectLst/>
                <a:uLnTx/>
                <a:uFillTx/>
                <a:latin typeface="Calibri" panose="020F0502020204030204"/>
                <a:ea typeface="+mn-ea"/>
                <a:cs typeface="+mn-cs"/>
                <a:hlinkClick r:id="rId10">
                  <a:extLst>
                    <a:ext uri="{A12FA001-AC4F-418D-AE19-62706E023703}">
                      <ahyp:hlinkClr xmlns:ahyp="http://schemas.microsoft.com/office/drawing/2018/hyperlinkcolor" val="tx"/>
                    </a:ext>
                  </a:extLst>
                </a:hlinkClick>
              </a:rPr>
              <a:t>https://www.learningforjustice.org/magazine/spring-2020/lets-talk-about-it</a:t>
            </a:r>
            <a:endParaRPr kumimoji="0" lang="en-US" sz="1200" b="0" i="0" u="none" strike="noStrike" kern="1200" cap="none" spc="0" normalizeH="0" baseline="0" noProof="0" dirty="0">
              <a:ln>
                <a:noFill/>
              </a:ln>
              <a:effectLst/>
              <a:uLnTx/>
              <a:uFillTx/>
              <a:latin typeface="Calibri" panose="020F0502020204030204"/>
              <a:ea typeface="+mn-ea"/>
              <a:cs typeface="+mn-cs"/>
            </a:endParaRPr>
          </a:p>
          <a:p>
            <a:pPr>
              <a:buNone/>
            </a:pPr>
            <a:r>
              <a:rPr lang="en-US" b="1" cap="all" dirty="0"/>
              <a:t>HARASSMENT, IN</a:t>
            </a:r>
            <a:endParaRPr lang="en-US" b="1" cap="all" dirty="0">
              <a:cs typeface="Calibri"/>
            </a:endParaRPr>
          </a:p>
        </p:txBody>
      </p:sp>
      <p:sp>
        <p:nvSpPr>
          <p:cNvPr id="3" name="TextBox 2">
            <a:extLst>
              <a:ext uri="{FF2B5EF4-FFF2-40B4-BE49-F238E27FC236}">
                <a16:creationId xmlns:a16="http://schemas.microsoft.com/office/drawing/2014/main" id="{D8F7D3A5-8717-6D40-E50A-F067E72AF21C}"/>
              </a:ext>
            </a:extLst>
          </p:cNvPr>
          <p:cNvSpPr txBox="1"/>
          <p:nvPr/>
        </p:nvSpPr>
        <p:spPr>
          <a:xfrm>
            <a:off x="8439151" y="1286741"/>
            <a:ext cx="3392630" cy="5016758"/>
          </a:xfrm>
          <a:prstGeom prst="rect">
            <a:avLst/>
          </a:prstGeom>
          <a:noFill/>
          <a:ln>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cap="all" dirty="0">
                <a:solidFill>
                  <a:schemeClr val="bg1"/>
                </a:solidFill>
              </a:rPr>
              <a:t>HARASSMENT, INTIMIDATION, AND </a:t>
            </a:r>
            <a:r>
              <a:rPr lang="en-US" b="1" cap="all" dirty="0" err="1">
                <a:solidFill>
                  <a:schemeClr val="bg1"/>
                </a:solidFill>
              </a:rPr>
              <a:t>BULlying</a:t>
            </a:r>
            <a:r>
              <a:rPr lang="en-US" b="1" cap="all" dirty="0">
                <a:solidFill>
                  <a:schemeClr val="bg1"/>
                </a:solidFill>
              </a:rPr>
              <a:t> (HIB)</a:t>
            </a:r>
            <a:r>
              <a:rPr lang="en-US" b="1" cap="all" dirty="0"/>
              <a:t>YING (HIB)</a:t>
            </a:r>
            <a:endParaRPr lang="en-US" dirty="0"/>
          </a:p>
          <a:p>
            <a:pPr marL="285750" indent="-285750">
              <a:buFont typeface="Arial"/>
              <a:buChar char="•"/>
            </a:pPr>
            <a:r>
              <a:rPr lang="en-US" sz="1400" b="1" dirty="0">
                <a:ea typeface="+mn-lt"/>
                <a:cs typeface="+mn-lt"/>
                <a:hlinkClick r:id="rId11"/>
              </a:rPr>
              <a:t>Athinline.org</a:t>
            </a:r>
            <a:endParaRPr lang="en-US" sz="1400">
              <a:cs typeface="Calibri"/>
            </a:endParaRPr>
          </a:p>
          <a:p>
            <a:pPr marL="285750" indent="-285750">
              <a:buFont typeface="Arial"/>
              <a:buChar char="•"/>
            </a:pPr>
            <a:r>
              <a:rPr lang="en-US" sz="1400" b="1" dirty="0">
                <a:ea typeface="+mn-lt"/>
                <a:cs typeface="+mn-lt"/>
                <a:hlinkClick r:id="rId12"/>
              </a:rPr>
              <a:t>Bullying by the Numbers: A Breakdown of Bullying Stats and Facts</a:t>
            </a:r>
            <a:endParaRPr lang="en-US" sz="1400">
              <a:cs typeface="Calibri"/>
            </a:endParaRPr>
          </a:p>
          <a:p>
            <a:pPr marL="285750" indent="-285750">
              <a:buFont typeface="Arial"/>
              <a:buChar char="•"/>
            </a:pPr>
            <a:r>
              <a:rPr lang="en-US" sz="1400" b="1" dirty="0">
                <a:ea typeface="+mn-lt"/>
                <a:cs typeface="+mn-lt"/>
                <a:hlinkClick r:id="rId13"/>
              </a:rPr>
              <a:t>CDC: Bullying Research</a:t>
            </a:r>
            <a:endParaRPr lang="en-US" sz="1400">
              <a:cs typeface="Calibri"/>
            </a:endParaRPr>
          </a:p>
          <a:p>
            <a:pPr marL="285750" indent="-285750">
              <a:buFont typeface="Arial"/>
              <a:buChar char="•"/>
            </a:pPr>
            <a:r>
              <a:rPr lang="en-US" sz="1400" b="1" dirty="0">
                <a:ea typeface="+mn-lt"/>
                <a:cs typeface="+mn-lt"/>
                <a:hlinkClick r:id="rId14"/>
              </a:rPr>
              <a:t>CDC: LGBTQ Youth Resources</a:t>
            </a:r>
            <a:endParaRPr lang="en-US" sz="1400">
              <a:cs typeface="Calibri"/>
            </a:endParaRPr>
          </a:p>
          <a:p>
            <a:pPr marL="285750" indent="-285750">
              <a:buFont typeface="Arial"/>
              <a:buChar char="•"/>
            </a:pPr>
            <a:r>
              <a:rPr lang="en-US" sz="1400" b="1" dirty="0">
                <a:ea typeface="+mn-lt"/>
                <a:cs typeface="+mn-lt"/>
                <a:hlinkClick r:id="rId15"/>
              </a:rPr>
              <a:t>Common Views about Bullying</a:t>
            </a:r>
            <a:endParaRPr lang="en-US" sz="1400">
              <a:cs typeface="Calibri"/>
            </a:endParaRPr>
          </a:p>
          <a:p>
            <a:pPr marL="285750" indent="-285750">
              <a:buFont typeface="Arial"/>
              <a:buChar char="•"/>
            </a:pPr>
            <a:r>
              <a:rPr lang="en-US" sz="1400" b="1" dirty="0">
                <a:ea typeface="+mn-lt"/>
                <a:cs typeface="+mn-lt"/>
                <a:hlinkClick r:id="rId16"/>
              </a:rPr>
              <a:t>Help Your Child Recognize the Signs of Bullying</a:t>
            </a:r>
            <a:endParaRPr lang="en-US" sz="1400">
              <a:cs typeface="Calibri"/>
            </a:endParaRPr>
          </a:p>
          <a:p>
            <a:pPr marL="285750" indent="-285750">
              <a:buFont typeface="Arial"/>
              <a:buChar char="•"/>
            </a:pPr>
            <a:r>
              <a:rPr lang="en-US" sz="1400" b="1" dirty="0">
                <a:ea typeface="+mn-lt"/>
                <a:cs typeface="+mn-lt"/>
                <a:hlinkClick r:id="rId17"/>
              </a:rPr>
              <a:t>How Parents Can Stop Bullying</a:t>
            </a:r>
            <a:endParaRPr lang="en-US" sz="1400">
              <a:cs typeface="Calibri"/>
            </a:endParaRPr>
          </a:p>
          <a:p>
            <a:r>
              <a:rPr lang="en-US" sz="1400" b="1" cap="all" dirty="0"/>
              <a:t>CYBER-BULLYING</a:t>
            </a:r>
            <a:endParaRPr lang="en-US" sz="1400">
              <a:cs typeface="Calibri"/>
            </a:endParaRPr>
          </a:p>
          <a:p>
            <a:pPr marL="285750" indent="-285750">
              <a:buFont typeface="Arial"/>
              <a:buChar char="•"/>
            </a:pPr>
            <a:r>
              <a:rPr lang="en-US" sz="1400" b="1" dirty="0">
                <a:ea typeface="+mn-lt"/>
                <a:cs typeface="+mn-lt"/>
                <a:hlinkClick r:id="rId18"/>
              </a:rPr>
              <a:t>Cyberbullying: What Parents Can Do to Protect Their Children</a:t>
            </a:r>
            <a:endParaRPr lang="en-US" sz="1400">
              <a:cs typeface="Calibri"/>
            </a:endParaRPr>
          </a:p>
          <a:p>
            <a:pPr marL="285750" indent="-285750">
              <a:buFont typeface="Arial"/>
              <a:buChar char="•"/>
            </a:pPr>
            <a:r>
              <a:rPr lang="en-US" sz="1400" b="1" dirty="0">
                <a:ea typeface="+mn-lt"/>
                <a:cs typeface="+mn-lt"/>
                <a:hlinkClick r:id="rId19"/>
              </a:rPr>
              <a:t>How to Report Bullying or Abuse on Social Media</a:t>
            </a:r>
            <a:endParaRPr lang="en-US" sz="1400">
              <a:cs typeface="Calibri"/>
            </a:endParaRPr>
          </a:p>
          <a:p>
            <a:pPr marL="285750" indent="-285750">
              <a:buFont typeface="Arial"/>
              <a:buChar char="•"/>
            </a:pPr>
            <a:r>
              <a:rPr lang="en-US" sz="1400" b="1" dirty="0">
                <a:ea typeface="+mn-lt"/>
                <a:cs typeface="+mn-lt"/>
                <a:hlinkClick r:id="rId20"/>
              </a:rPr>
              <a:t>Instagram - Reporting Harassment or Bullying on Instagram</a:t>
            </a:r>
            <a:endParaRPr lang="en-US" sz="1400">
              <a:cs typeface="Calibri"/>
            </a:endParaRPr>
          </a:p>
          <a:p>
            <a:pPr marL="285750" indent="-285750">
              <a:buFont typeface="Arial"/>
              <a:buChar char="•"/>
            </a:pPr>
            <a:r>
              <a:rPr lang="en-US" sz="1400" b="1" dirty="0">
                <a:ea typeface="+mn-lt"/>
                <a:cs typeface="+mn-lt"/>
                <a:hlinkClick r:id="rId21"/>
              </a:rPr>
              <a:t>Snapchat - Teaching Snapchat Safety to Teens</a:t>
            </a:r>
            <a:endParaRPr lang="en-US" sz="1400">
              <a:cs typeface="Calibri"/>
            </a:endParaRPr>
          </a:p>
          <a:p>
            <a:pPr marL="285750" indent="-285750">
              <a:buFont typeface="Arial"/>
              <a:buChar char="•"/>
            </a:pPr>
            <a:r>
              <a:rPr lang="en-US" sz="1400" b="1" dirty="0">
                <a:ea typeface="+mn-lt"/>
                <a:cs typeface="+mn-lt"/>
                <a:hlinkClick r:id="rId22"/>
              </a:rPr>
              <a:t>Tiktok - Guardians Guide </a:t>
            </a:r>
            <a:endParaRPr lang="en-US" sz="1400"/>
          </a:p>
          <a:p>
            <a:r>
              <a:rPr lang="en-US" dirty="0"/>
              <a:t> to add text</a:t>
            </a:r>
          </a:p>
        </p:txBody>
      </p:sp>
    </p:spTree>
    <p:extLst>
      <p:ext uri="{BB962C8B-B14F-4D97-AF65-F5344CB8AC3E}">
        <p14:creationId xmlns:p14="http://schemas.microsoft.com/office/powerpoint/2010/main" val="2451424525"/>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Title 1">
            <a:extLst>
              <a:ext uri="{FF2B5EF4-FFF2-40B4-BE49-F238E27FC236}">
                <a16:creationId xmlns:a16="http://schemas.microsoft.com/office/drawing/2014/main" id="{504CDE38-BD6C-4D6C-B3A2-19953E5B5354}"/>
              </a:ext>
            </a:extLst>
          </p:cNvPr>
          <p:cNvSpPr>
            <a:spLocks noGrp="1"/>
          </p:cNvSpPr>
          <p:nvPr>
            <p:ph type="title"/>
          </p:nvPr>
        </p:nvSpPr>
        <p:spPr>
          <a:xfrm>
            <a:off x="640080" y="1243013"/>
            <a:ext cx="3855720" cy="4371974"/>
          </a:xfrm>
        </p:spPr>
        <p:txBody>
          <a:bodyPr>
            <a:normAutofit/>
          </a:bodyPr>
          <a:lstStyle/>
          <a:p>
            <a:r>
              <a:rPr lang="en-US" dirty="0"/>
              <a:t>Questions?</a:t>
            </a:r>
          </a:p>
        </p:txBody>
      </p:sp>
      <p:sp>
        <p:nvSpPr>
          <p:cNvPr id="12" name="Rectangle 11">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73FD63FF-BAA2-43E3-BCCD-6C262F2FE68D}"/>
              </a:ext>
            </a:extLst>
          </p:cNvPr>
          <p:cNvSpPr>
            <a:spLocks noGrp="1"/>
          </p:cNvSpPr>
          <p:nvPr>
            <p:ph idx="1"/>
          </p:nvPr>
        </p:nvSpPr>
        <p:spPr>
          <a:xfrm>
            <a:off x="5896678" y="379773"/>
            <a:ext cx="5957454" cy="6249627"/>
          </a:xfrm>
        </p:spPr>
        <p:txBody>
          <a:bodyPr vert="horz" lIns="91440" tIns="45720" rIns="91440" bIns="45720" rtlCol="0" anchor="t">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bg1"/>
                </a:solidFill>
                <a:effectLst/>
                <a:uLnTx/>
                <a:uFillTx/>
                <a:latin typeface="Calibri" panose="020F0502020204030204"/>
                <a:ea typeface="+mn-ea"/>
                <a:cs typeface="+mn-cs"/>
              </a:rPr>
              <a:t>School staff are here to help you:</a:t>
            </a:r>
            <a:endParaRPr lang="en-US" sz="2000" b="1" i="0" u="none" strike="noStrike" kern="1200" cap="none" spc="0" normalizeH="0" baseline="0" noProof="0" dirty="0">
              <a:ln>
                <a:noFill/>
              </a:ln>
              <a:solidFill>
                <a:schemeClr val="bg1"/>
              </a:solidFill>
              <a:effectLst/>
              <a:uLnTx/>
              <a:uFillTx/>
              <a:latin typeface="Calibri" panose="020F0502020204030204"/>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bg1"/>
                </a:solidFill>
                <a:effectLst/>
                <a:uLnTx/>
                <a:uFillTx/>
                <a:latin typeface="Calibri" panose="020F0502020204030204"/>
                <a:ea typeface="+mn-ea"/>
                <a:cs typeface="+mn-cs"/>
              </a:rPr>
              <a:t>If you have any questions, please reach out to ISD staff.</a:t>
            </a:r>
            <a:endParaRPr lang="en-US" sz="2000" b="1" i="0" u="none" strike="noStrike" kern="1200" cap="none" spc="0" normalizeH="0" baseline="0" noProof="0">
              <a:ln>
                <a:noFill/>
              </a:ln>
              <a:solidFill>
                <a:schemeClr val="bg1"/>
              </a:solidFill>
              <a:effectLst/>
              <a:uLnTx/>
              <a:uFillTx/>
              <a:latin typeface="Calibri" panose="020F0502020204030204"/>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Classroom teacher</a:t>
            </a:r>
            <a:endParaRPr lang="en-US" sz="2000" b="0" i="0" u="none" strike="noStrike" kern="1200" cap="none" spc="0" normalizeH="0" baseline="0" noProof="0">
              <a:ln>
                <a:noFill/>
              </a:ln>
              <a:solidFill>
                <a:schemeClr val="bg1"/>
              </a:solidFill>
              <a:effectLst/>
              <a:uLnTx/>
              <a:uFillTx/>
              <a:latin typeface="Calibri" panose="020F0502020204030204"/>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School Counselor</a:t>
            </a:r>
            <a:endParaRPr lang="en-US" sz="2000" b="0" i="0" u="none" strike="noStrike" kern="1200" cap="none" spc="0" normalizeH="0" baseline="0" noProof="0">
              <a:ln>
                <a:noFill/>
              </a:ln>
              <a:solidFill>
                <a:schemeClr val="bg1"/>
              </a:solidFill>
              <a:effectLst/>
              <a:uLnTx/>
              <a:uFillTx/>
              <a:latin typeface="Calibri" panose="020F0502020204030204"/>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Building Principal, Assistant Principal or Dean of Students</a:t>
            </a:r>
            <a:endParaRPr lang="en-US" sz="2000" b="0" i="0" u="none" strike="noStrike" kern="1200" cap="none" spc="0" normalizeH="0" baseline="0" noProof="0">
              <a:ln>
                <a:noFill/>
              </a:ln>
              <a:solidFill>
                <a:schemeClr val="bg1"/>
              </a:solidFill>
              <a:effectLst/>
              <a:uLnTx/>
              <a:uFillTx/>
              <a:latin typeface="Calibri" panose="020F0502020204030204"/>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a:hlinkClick r:id="rId3"/>
              </a:rPr>
              <a:t>Family Partnership Liaison for help navigating the school</a:t>
            </a:r>
            <a:endParaRPr lang="en-US" sz="2000" b="0" i="0" u="none" strike="noStrike" kern="1200" cap="none" spc="0" normalizeH="0" baseline="0" noProof="0">
              <a:ln>
                <a:noFill/>
              </a:ln>
              <a:solidFill>
                <a:schemeClr val="bg1"/>
              </a:solidFill>
              <a:effectLst/>
              <a:uLnTx/>
              <a:uFillTx/>
              <a:latin typeface="Calibri" panose="020F0502020204030204"/>
              <a:cs typeface="Calibri"/>
              <a:hlinkClick r:id="rId3"/>
            </a:endParaRPr>
          </a:p>
          <a:p>
            <a:pPr marL="0" indent="0">
              <a:buNone/>
            </a:pPr>
            <a:r>
              <a:rPr lang="en-US" sz="2000" dirty="0">
                <a:solidFill>
                  <a:schemeClr val="bg1"/>
                </a:solidFill>
                <a:cs typeface="Calibri"/>
              </a:rPr>
              <a:t>District Harassment, Intimidation and Bullying Coordinator </a:t>
            </a:r>
            <a:endParaRPr lang="en-US" sz="3200" dirty="0">
              <a:solidFill>
                <a:schemeClr val="bg1"/>
              </a:solidFill>
              <a:cs typeface="Calibri"/>
            </a:endParaRPr>
          </a:p>
          <a:p>
            <a:pPr marL="0" indent="0">
              <a:buNone/>
            </a:pPr>
            <a:r>
              <a:rPr lang="en-US" sz="1400" dirty="0">
                <a:solidFill>
                  <a:schemeClr val="bg1"/>
                </a:solidFill>
                <a:cs typeface="Calibri"/>
              </a:rPr>
              <a:t>Jordan Frost – Assistant Director of Student Interventions-Compliance</a:t>
            </a:r>
          </a:p>
          <a:p>
            <a:pPr marL="0" indent="0">
              <a:buNone/>
            </a:pPr>
            <a:r>
              <a:rPr lang="en-US" sz="1400" dirty="0">
                <a:solidFill>
                  <a:schemeClr val="bg1"/>
                </a:solidFill>
                <a:cs typeface="Calibri"/>
              </a:rPr>
              <a:t>425-837-7109</a:t>
            </a:r>
          </a:p>
          <a:p>
            <a:pPr marL="0" indent="0">
              <a:buNone/>
            </a:pPr>
            <a:r>
              <a:rPr lang="en-US" sz="1400" dirty="0">
                <a:solidFill>
                  <a:schemeClr val="bg1"/>
                </a:solidFill>
                <a:cs typeface="Calibri" panose="020F0502020204030204"/>
                <a:hlinkClick r:id="rId4">
                  <a:extLst>
                    <a:ext uri="{A12FA001-AC4F-418D-AE19-62706E023703}">
                      <ahyp:hlinkClr xmlns:ahyp="http://schemas.microsoft.com/office/drawing/2018/hyperlinkcolor" val="tx"/>
                    </a:ext>
                  </a:extLst>
                </a:hlinkClick>
              </a:rPr>
              <a:t>Frostj@issaquah.wednet.edu</a:t>
            </a:r>
            <a:endParaRPr lang="en-US" sz="1400" dirty="0">
              <a:solidFill>
                <a:schemeClr val="bg1"/>
              </a:solidFill>
              <a:cs typeface="Calibri" panose="020F0502020204030204"/>
            </a:endParaRPr>
          </a:p>
          <a:p>
            <a:pPr marL="0" indent="0">
              <a:buNone/>
            </a:pPr>
            <a:endParaRPr lang="en-US" sz="1400" dirty="0">
              <a:solidFill>
                <a:schemeClr val="bg1"/>
              </a:solidFill>
              <a:cs typeface="Calibri" panose="020F0502020204030204"/>
            </a:endParaRPr>
          </a:p>
          <a:p>
            <a:pPr marL="0" indent="0">
              <a:buNone/>
            </a:pPr>
            <a:endParaRPr lang="en-US" sz="1400" dirty="0">
              <a:solidFill>
                <a:schemeClr val="bg1"/>
              </a:solidFill>
              <a:cs typeface="Calibri" panose="020F0502020204030204"/>
            </a:endParaRPr>
          </a:p>
          <a:p>
            <a:pPr marL="0" indent="0">
              <a:buNone/>
            </a:pPr>
            <a:endParaRPr lang="en-US" sz="1400" dirty="0">
              <a:solidFill>
                <a:srgbClr val="000000"/>
              </a:solidFill>
              <a:cs typeface="Calibri" panose="020F0502020204030204"/>
            </a:endParaRPr>
          </a:p>
          <a:p>
            <a:pPr marL="0" indent="0">
              <a:buNone/>
            </a:pPr>
            <a:endParaRPr lang="en-US" dirty="0">
              <a:cs typeface="Calibri" panose="020F0502020204030204"/>
            </a:endParaRPr>
          </a:p>
        </p:txBody>
      </p:sp>
    </p:spTree>
    <p:extLst>
      <p:ext uri="{BB962C8B-B14F-4D97-AF65-F5344CB8AC3E}">
        <p14:creationId xmlns:p14="http://schemas.microsoft.com/office/powerpoint/2010/main" val="54166646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080B50F502CE4295741A26991808E7" ma:contentTypeVersion="13" ma:contentTypeDescription="Create a new document." ma:contentTypeScope="" ma:versionID="991fa742b98c48c5d0009c42ea27bec0">
  <xsd:schema xmlns:xsd="http://www.w3.org/2001/XMLSchema" xmlns:xs="http://www.w3.org/2001/XMLSchema" xmlns:p="http://schemas.microsoft.com/office/2006/metadata/properties" xmlns:ns3="a993da6b-ecc5-4661-974d-dcf5519ce991" xmlns:ns4="eb5fd477-d12f-4726-9e87-1bab0dac6eba" targetNamespace="http://schemas.microsoft.com/office/2006/metadata/properties" ma:root="true" ma:fieldsID="45fd0f08cb769fea1e9a1592cd202535" ns3:_="" ns4:_="">
    <xsd:import namespace="a993da6b-ecc5-4661-974d-dcf5519ce991"/>
    <xsd:import namespace="eb5fd477-d12f-4726-9e87-1bab0dac6eb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93da6b-ecc5-4661-974d-dcf5519ce99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b5fd477-d12f-4726-9e87-1bab0dac6eb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F751A7F-8E9A-467D-AA71-57E7BBFD854E}">
  <ds:schemaRefs>
    <ds:schemaRef ds:uri="a993da6b-ecc5-4661-974d-dcf5519ce991"/>
    <ds:schemaRef ds:uri="eb5fd477-d12f-4726-9e87-1bab0dac6eb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F0B3758-CB21-4694-A848-C6390A11627C}">
  <ds:schemaRefs>
    <ds:schemaRef ds:uri="http://schemas.microsoft.com/sharepoint/v3/contenttype/forms"/>
  </ds:schemaRefs>
</ds:datastoreItem>
</file>

<file path=customXml/itemProps3.xml><?xml version="1.0" encoding="utf-8"?>
<ds:datastoreItem xmlns:ds="http://schemas.openxmlformats.org/officeDocument/2006/customXml" ds:itemID="{D251FE29-ABC9-4DAC-988B-9B5486ADBD3A}">
  <ds:schemaRefs>
    <ds:schemaRef ds:uri="http://purl.org/dc/dcmitype/"/>
    <ds:schemaRef ds:uri="eb5fd477-d12f-4726-9e87-1bab0dac6eba"/>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a993da6b-ecc5-4661-974d-dcf5519ce991"/>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TotalTime>
  <Words>3595</Words>
  <Application>Microsoft Office PowerPoint</Application>
  <PresentationFormat>Widescreen</PresentationFormat>
  <Paragraphs>302</Paragraphs>
  <Slides>25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Wingdings</vt:lpstr>
      <vt:lpstr>Office Theme</vt:lpstr>
      <vt:lpstr>Reporting Incidents Related to Culture and Identity (Elementary Focus)</vt:lpstr>
      <vt:lpstr>Welcome Parents</vt:lpstr>
      <vt:lpstr>Presenters</vt:lpstr>
      <vt:lpstr>Objective: Parent workshop on how to respond to incidents related to culture and identity</vt:lpstr>
      <vt:lpstr>ISD Safe and Positive Environment</vt:lpstr>
      <vt:lpstr>How do schools support students?</vt:lpstr>
      <vt:lpstr>What do School Counselors do?</vt:lpstr>
      <vt:lpstr>More about the Role of Counselor – Elementary Schools</vt:lpstr>
      <vt:lpstr>How do elementary school support students? Curriculum Links</vt:lpstr>
      <vt:lpstr>Bullying Prevention Unit concepts taught -  Bystander vs Upstander vs Tattletale</vt:lpstr>
      <vt:lpstr>What is racist behavior around culture and ethnicity?</vt:lpstr>
      <vt:lpstr>Examples of racists incidents:</vt:lpstr>
      <vt:lpstr>Who is doing this?</vt:lpstr>
      <vt:lpstr>To whom to report the incident?</vt:lpstr>
      <vt:lpstr>Reporting incidents </vt:lpstr>
      <vt:lpstr>Behaviors/Expression </vt:lpstr>
      <vt:lpstr>What can parents do to help their child? Proactive Strategies (Before incidents happen)</vt:lpstr>
      <vt:lpstr>What can parents do to help their child? Proactive Strategies (Before incidents happen)</vt:lpstr>
      <vt:lpstr>Warning Signs that something may be wrong</vt:lpstr>
      <vt:lpstr>What can parents do to help their child when an incident happens</vt:lpstr>
      <vt:lpstr>Parent Reporting an incident </vt:lpstr>
      <vt:lpstr>Response by the school</vt:lpstr>
      <vt:lpstr>Response of school for incidents reported</vt:lpstr>
      <vt:lpstr>Resources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Lorna Gilmour</dc:creator>
  <cp:lastModifiedBy>Gilmour, Lorna    AD - Staff</cp:lastModifiedBy>
  <cp:revision>198</cp:revision>
  <dcterms:created xsi:type="dcterms:W3CDTF">2021-04-19T05:09:22Z</dcterms:created>
  <dcterms:modified xsi:type="dcterms:W3CDTF">2022-04-21T22:57:08Z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0x01010001080B50F502CE4295741A26991808E7</vt:lpwstr>
  </property>
</Properties>
</file>