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17"/>
  </p:handoutMasterIdLst>
  <p:sldIdLst>
    <p:sldId id="265" r:id="rId2"/>
    <p:sldId id="267" r:id="rId3"/>
    <p:sldId id="260" r:id="rId4"/>
    <p:sldId id="261" r:id="rId5"/>
    <p:sldId id="262" r:id="rId6"/>
    <p:sldId id="263" r:id="rId7"/>
    <p:sldId id="264" r:id="rId8"/>
    <p:sldId id="266" r:id="rId9"/>
    <p:sldId id="268" r:id="rId10"/>
    <p:sldId id="259" r:id="rId11"/>
    <p:sldId id="258" r:id="rId12"/>
    <p:sldId id="256" r:id="rId13"/>
    <p:sldId id="257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20" autoAdjust="0"/>
    <p:restoredTop sz="94660"/>
  </p:normalViewPr>
  <p:slideViewPr>
    <p:cSldViewPr>
      <p:cViewPr varScale="1">
        <p:scale>
          <a:sx n="107" d="100"/>
          <a:sy n="107" d="100"/>
        </p:scale>
        <p:origin x="-101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2FF701-8930-4638-9AE2-84267B4C777B}" type="datetimeFigureOut">
              <a:rPr lang="en-US" smtClean="0"/>
              <a:t>1/28/2011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D88B01-19B4-4F47-8B48-18EF6CBB71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1217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7150C-F325-4DFD-85EC-2842C2372588}" type="datetimeFigureOut">
              <a:rPr lang="en-US" smtClean="0"/>
              <a:t>1/28/2011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EEEE1EB4-7E9A-4CE4-8056-0A2587B203B6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7150C-F325-4DFD-85EC-2842C2372588}" type="datetimeFigureOut">
              <a:rPr lang="en-US" smtClean="0"/>
              <a:t>1/28/2011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E1EB4-7E9A-4CE4-8056-0A2587B203B6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7150C-F325-4DFD-85EC-2842C2372588}" type="datetimeFigureOut">
              <a:rPr lang="en-US" smtClean="0"/>
              <a:t>1/28/2011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EEEE1EB4-7E9A-4CE4-8056-0A2587B203B6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7150C-F325-4DFD-85EC-2842C2372588}" type="datetimeFigureOut">
              <a:rPr lang="en-US" smtClean="0"/>
              <a:t>1/28/2011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E1EB4-7E9A-4CE4-8056-0A2587B203B6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7150C-F325-4DFD-85EC-2842C2372588}" type="datetimeFigureOut">
              <a:rPr lang="en-US" smtClean="0"/>
              <a:t>1/28/2011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E1EB4-7E9A-4CE4-8056-0A2587B203B6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7150C-F325-4DFD-85EC-2842C2372588}" type="datetimeFigureOut">
              <a:rPr lang="en-US" smtClean="0"/>
              <a:t>1/28/2011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E1EB4-7E9A-4CE4-8056-0A2587B203B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7150C-F325-4DFD-85EC-2842C2372588}" type="datetimeFigureOut">
              <a:rPr lang="en-US" smtClean="0"/>
              <a:t>1/28/2011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E1EB4-7E9A-4CE4-8056-0A2587B203B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7150C-F325-4DFD-85EC-2842C2372588}" type="datetimeFigureOut">
              <a:rPr lang="en-US" smtClean="0"/>
              <a:t>1/28/2011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E1EB4-7E9A-4CE4-8056-0A2587B203B6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7150C-F325-4DFD-85EC-2842C2372588}" type="datetimeFigureOut">
              <a:rPr lang="en-US" smtClean="0"/>
              <a:t>1/28/2011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EEEE1EB4-7E9A-4CE4-8056-0A2587B203B6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7150C-F325-4DFD-85EC-2842C2372588}" type="datetimeFigureOut">
              <a:rPr lang="en-US" smtClean="0"/>
              <a:t>1/28/2011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E1EB4-7E9A-4CE4-8056-0A2587B203B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37150C-F325-4DFD-85EC-2842C2372588}" type="datetimeFigureOut">
              <a:rPr lang="en-US" smtClean="0"/>
              <a:t>1/28/2011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EE1EB4-7E9A-4CE4-8056-0A2587B203B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4237150C-F325-4DFD-85EC-2842C2372588}" type="datetimeFigureOut">
              <a:rPr lang="en-US" smtClean="0"/>
              <a:t>1/28/2011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EEEE1EB4-7E9A-4CE4-8056-0A2587B203B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iketoread.com/read_strats_importance.php" TargetMode="External"/><Relationship Id="rId2" Type="http://schemas.openxmlformats.org/officeDocument/2006/relationships/hyperlink" Target="http://ohiorc.org/adlit/strategy/strategy_each.aspx?id=5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cbcsd.org/schools/W-W/mathdep/mathlit/dint.html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bcsd.org/schools/W-W/mathdep/mathlit/mathlit.html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://wvde.state.wv.us/strategybank/activating.html" TargetMode="External"/><Relationship Id="rId2" Type="http://schemas.openxmlformats.org/officeDocument/2006/relationships/hyperlink" Target="http://wvde.state.wv.us/strategybank/AnticipationGuide.htm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literacy.uconn.edu/compre.htm#strategy" TargetMode="External"/><Relationship Id="rId5" Type="http://schemas.openxmlformats.org/officeDocument/2006/relationships/hyperlink" Target="http://www.tantasqua.org/superintendent/Profdevelopment/etthinkalouds.html" TargetMode="External"/><Relationship Id="rId4" Type="http://schemas.openxmlformats.org/officeDocument/2006/relationships/hyperlink" Target="http://wvde.state.wv.us/strategybank/comprehension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Campbellsville High School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Thinking Strategies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Determining Importance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A strategy we really use every day.</a:t>
            </a:r>
          </a:p>
          <a:p>
            <a:r>
              <a:rPr lang="en-US" dirty="0" smtClean="0"/>
              <a:t>In the learning stage, this can best be accompanied by “annotating” and talking with the class </a:t>
            </a:r>
          </a:p>
          <a:p>
            <a:pPr lvl="2"/>
            <a:r>
              <a:rPr lang="en-US" dirty="0" smtClean="0"/>
              <a:t>You could be reading a piece of literature, viewing a piece of art, looking at a new math or scientific process.   </a:t>
            </a:r>
          </a:p>
          <a:p>
            <a:pPr lvl="2"/>
            <a:r>
              <a:rPr lang="en-US" dirty="0" smtClean="0"/>
              <a:t>The students must be able to talk about what they are learning.  This is called </a:t>
            </a:r>
            <a:r>
              <a:rPr lang="en-US" dirty="0" err="1" smtClean="0"/>
              <a:t>metacognition</a:t>
            </a:r>
            <a:r>
              <a:rPr lang="en-US" dirty="0" smtClean="0"/>
              <a:t> or the process of “thinking about thinking.”</a:t>
            </a:r>
          </a:p>
          <a:p>
            <a:pPr lvl="2">
              <a:buNone/>
            </a:pPr>
            <a:endParaRPr lang="en-US" dirty="0" smtClean="0"/>
          </a:p>
          <a:p>
            <a:pPr lvl="2">
              <a:buNone/>
            </a:pPr>
            <a:r>
              <a:rPr lang="en-US" dirty="0" smtClean="0"/>
              <a:t>For help:</a:t>
            </a:r>
          </a:p>
          <a:p>
            <a:pPr lvl="2"/>
            <a:r>
              <a:rPr lang="en-US" dirty="0" smtClean="0">
                <a:hlinkClick r:id="rId2"/>
              </a:rPr>
              <a:t>http://ohiorc.org/adlit/strategy/strategy_each.aspx?id=5</a:t>
            </a:r>
            <a:endParaRPr lang="en-US" dirty="0" smtClean="0"/>
          </a:p>
          <a:p>
            <a:pPr lvl="2">
              <a:buNone/>
            </a:pPr>
            <a:endParaRPr lang="en-US" dirty="0" smtClean="0"/>
          </a:p>
          <a:p>
            <a:pPr lvl="2">
              <a:buNone/>
            </a:pPr>
            <a:r>
              <a:rPr lang="en-US" dirty="0" smtClean="0"/>
              <a:t>For Activities:  </a:t>
            </a:r>
          </a:p>
          <a:p>
            <a:pPr lvl="2"/>
            <a:r>
              <a:rPr lang="en-US" dirty="0" smtClean="0">
                <a:hlinkClick r:id="rId3"/>
              </a:rPr>
              <a:t>http://www.liketoread.com/read_strats_importance.php</a:t>
            </a:r>
            <a:endParaRPr lang="en-US" dirty="0" smtClean="0"/>
          </a:p>
          <a:p>
            <a:pPr lvl="2"/>
            <a:r>
              <a:rPr lang="en-US" dirty="0" smtClean="0">
                <a:hlinkClick r:id="rId4"/>
              </a:rPr>
              <a:t>http://www.cbcsd.org/schools/W-W/mathdep/mathlit/dint.html</a:t>
            </a:r>
            <a:endParaRPr lang="en-US" dirty="0" smtClean="0"/>
          </a:p>
          <a:p>
            <a:pPr lvl="2"/>
            <a:endParaRPr lang="en-US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ernard MT Condensed" pitchFamily="18" charset="0"/>
              </a:rPr>
              <a:t>Prior Knowledge (Schema)</a:t>
            </a:r>
            <a:endParaRPr lang="en-US" dirty="0">
              <a:latin typeface="Bernard MT Condensed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latin typeface="Andalus" pitchFamily="2" charset="-78"/>
                <a:cs typeface="Andalus" pitchFamily="2" charset="-78"/>
              </a:rPr>
              <a:t>Schema = Background knowledge or prior knowledge.</a:t>
            </a:r>
          </a:p>
          <a:p>
            <a:pPr>
              <a:buNone/>
            </a:pPr>
            <a:endParaRPr lang="en-US" dirty="0" smtClean="0">
              <a:latin typeface="Andalus" pitchFamily="2" charset="-78"/>
              <a:cs typeface="Andalus" pitchFamily="2" charset="-78"/>
            </a:endParaRPr>
          </a:p>
          <a:p>
            <a:r>
              <a:rPr lang="en-US" dirty="0" smtClean="0">
                <a:latin typeface="Andalus" pitchFamily="2" charset="-78"/>
                <a:cs typeface="Andalus" pitchFamily="2" charset="-78"/>
              </a:rPr>
              <a:t>Making meaningful connections= </a:t>
            </a:r>
          </a:p>
          <a:p>
            <a:pPr>
              <a:buNone/>
            </a:pPr>
            <a:r>
              <a:rPr lang="en-US" dirty="0" smtClean="0">
                <a:latin typeface="Andalus" pitchFamily="2" charset="-78"/>
                <a:cs typeface="Andalus" pitchFamily="2" charset="-78"/>
              </a:rPr>
              <a:t>learning that “sticks”</a:t>
            </a:r>
          </a:p>
          <a:p>
            <a:pPr>
              <a:buNone/>
            </a:pPr>
            <a:endParaRPr lang="en-US" dirty="0" smtClean="0">
              <a:latin typeface="Andalus" pitchFamily="2" charset="-78"/>
              <a:cs typeface="Andalus" pitchFamily="2" charset="-78"/>
            </a:endParaRPr>
          </a:p>
          <a:p>
            <a:r>
              <a:rPr lang="en-US" dirty="0" smtClean="0">
                <a:latin typeface="Andalus" pitchFamily="2" charset="-78"/>
                <a:cs typeface="Andalus" pitchFamily="2" charset="-78"/>
              </a:rPr>
              <a:t>There is value in what YOU bring (experiences, memories, knowledge) to the table. 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ernard MT Condensed" pitchFamily="18" charset="0"/>
              </a:rPr>
              <a:t>Prior Knowledge Thinking Stems…</a:t>
            </a:r>
            <a:endParaRPr lang="en-US" dirty="0">
              <a:latin typeface="Bernard MT Condensed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>
              <a:buNone/>
            </a:pPr>
            <a:r>
              <a:rPr lang="en-US" sz="4000" b="1" dirty="0" smtClean="0">
                <a:latin typeface="AngsanaUPC" pitchFamily="18" charset="-34"/>
                <a:cs typeface="AngsanaUPC" pitchFamily="18" charset="-34"/>
              </a:rPr>
              <a:t>Making connections using our prior knowledge:</a:t>
            </a:r>
          </a:p>
          <a:p>
            <a:r>
              <a:rPr lang="en-US" sz="4000" dirty="0" smtClean="0">
                <a:latin typeface="AngsanaUPC" pitchFamily="18" charset="-34"/>
                <a:cs typeface="AngsanaUPC" pitchFamily="18" charset="-34"/>
              </a:rPr>
              <a:t>That reminds me of...</a:t>
            </a:r>
          </a:p>
          <a:p>
            <a:r>
              <a:rPr lang="en-US" sz="4000" dirty="0" smtClean="0">
                <a:latin typeface="AngsanaUPC" pitchFamily="18" charset="-34"/>
                <a:cs typeface="AngsanaUPC" pitchFamily="18" charset="-34"/>
              </a:rPr>
              <a:t>I’m remembering…</a:t>
            </a:r>
          </a:p>
          <a:p>
            <a:r>
              <a:rPr lang="en-US" sz="4000" dirty="0" smtClean="0">
                <a:latin typeface="AngsanaUPC" pitchFamily="18" charset="-34"/>
                <a:cs typeface="AngsanaUPC" pitchFamily="18" charset="-34"/>
              </a:rPr>
              <a:t>I have a connection to…</a:t>
            </a:r>
          </a:p>
          <a:p>
            <a:r>
              <a:rPr lang="en-US" sz="4000" dirty="0" smtClean="0">
                <a:latin typeface="AngsanaUPC" pitchFamily="18" charset="-34"/>
                <a:cs typeface="AngsanaUPC" pitchFamily="18" charset="-34"/>
              </a:rPr>
              <a:t>I have schema for…</a:t>
            </a:r>
          </a:p>
          <a:p>
            <a:r>
              <a:rPr lang="en-US" sz="4000" dirty="0" smtClean="0">
                <a:latin typeface="AngsanaUPC" pitchFamily="18" charset="-34"/>
                <a:cs typeface="AngsanaUPC" pitchFamily="18" charset="-34"/>
              </a:rPr>
              <a:t>I can relate to…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makes you so unique?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Your schema is yours and yours alone.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ernard MT Condensed" pitchFamily="18" charset="0"/>
              </a:rPr>
              <a:t>How to Apply Prior Knowledge</a:t>
            </a:r>
            <a:endParaRPr lang="en-US" dirty="0">
              <a:latin typeface="Bernard MT Condensed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b="1" u="sng" dirty="0" smtClean="0">
                <a:latin typeface="Centaur" pitchFamily="18" charset="0"/>
                <a:cs typeface="Andalus" pitchFamily="2" charset="-78"/>
              </a:rPr>
              <a:t>Text-to-Self:   </a:t>
            </a:r>
            <a:r>
              <a:rPr lang="en-US" dirty="0" smtClean="0">
                <a:latin typeface="Centaur" pitchFamily="18" charset="0"/>
                <a:cs typeface="Andalus" pitchFamily="2" charset="-78"/>
              </a:rPr>
              <a:t>When text makes me think of my own life</a:t>
            </a:r>
          </a:p>
          <a:p>
            <a:r>
              <a:rPr lang="en-US" b="1" u="sng" dirty="0" smtClean="0">
                <a:latin typeface="Centaur" pitchFamily="18" charset="0"/>
                <a:cs typeface="Andalus" pitchFamily="2" charset="-78"/>
              </a:rPr>
              <a:t>Text-to-Text:  </a:t>
            </a:r>
            <a:r>
              <a:rPr lang="en-US" dirty="0" smtClean="0">
                <a:latin typeface="Centaur" pitchFamily="18" charset="0"/>
                <a:cs typeface="Andalus" pitchFamily="2" charset="-78"/>
              </a:rPr>
              <a:t>When a text makes me think of another text (or media)</a:t>
            </a:r>
          </a:p>
          <a:p>
            <a:r>
              <a:rPr lang="en-US" b="1" u="sng" dirty="0" smtClean="0">
                <a:latin typeface="Centaur" pitchFamily="18" charset="0"/>
                <a:cs typeface="Andalus" pitchFamily="2" charset="-78"/>
              </a:rPr>
              <a:t>Text-to-World:  </a:t>
            </a:r>
            <a:r>
              <a:rPr lang="en-US" dirty="0" smtClean="0">
                <a:latin typeface="Centaur" pitchFamily="18" charset="0"/>
                <a:cs typeface="Andalus" pitchFamily="2" charset="-78"/>
              </a:rPr>
              <a:t>When text makes me think of the world around me, maybe a theme or big idea.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2546350"/>
          </a:xfrm>
        </p:spPr>
        <p:txBody>
          <a:bodyPr>
            <a:noAutofit/>
          </a:bodyPr>
          <a:lstStyle/>
          <a:p>
            <a:r>
              <a:rPr lang="en-US" sz="3600" dirty="0" smtClean="0">
                <a:latin typeface="Andalus" pitchFamily="18" charset="-78"/>
                <a:cs typeface="Andalus" pitchFamily="18" charset="-78"/>
              </a:rPr>
              <a:t>We each have prior knowledge…</a:t>
            </a:r>
            <a:endParaRPr lang="en-US" sz="3600" dirty="0">
              <a:latin typeface="Andalus" pitchFamily="18" charset="-78"/>
              <a:cs typeface="Andalus" pitchFamily="18" charset="-78"/>
            </a:endParaRPr>
          </a:p>
        </p:txBody>
      </p:sp>
      <p:sp>
        <p:nvSpPr>
          <p:cNvPr id="6" name="Text Placeholder 5"/>
          <p:cNvSpPr>
            <a:spLocks noGrp="1"/>
          </p:cNvSpPr>
          <p:nvPr>
            <p:ph type="body" idx="2"/>
          </p:nvPr>
        </p:nvSpPr>
        <p:spPr>
          <a:xfrm>
            <a:off x="457200" y="3352800"/>
            <a:ext cx="3008313" cy="2773363"/>
          </a:xfrm>
        </p:spPr>
        <p:txBody>
          <a:bodyPr>
            <a:normAutofit/>
          </a:bodyPr>
          <a:lstStyle/>
          <a:p>
            <a:r>
              <a:rPr lang="en-US" sz="3200" dirty="0" smtClean="0">
                <a:latin typeface="Gabriola" pitchFamily="82" charset="0"/>
              </a:rPr>
              <a:t>What we know or have experienced,  changes how we might view and connect with the material.</a:t>
            </a:r>
            <a:endParaRPr lang="en-US" sz="3200" dirty="0">
              <a:latin typeface="Gabriola" pitchFamily="82" charset="0"/>
            </a:endParaRPr>
          </a:p>
        </p:txBody>
      </p:sp>
      <p:pic>
        <p:nvPicPr>
          <p:cNvPr id="7" name="Picture 2" descr="http://algoxy.com/psych/images/wtc.1core.fall.jpg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343400" y="381001"/>
            <a:ext cx="4150389" cy="518160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4343400" y="5791200"/>
            <a:ext cx="4191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Andalus" pitchFamily="18" charset="-78"/>
                <a:cs typeface="Andalus" pitchFamily="18" charset="-78"/>
              </a:rPr>
              <a:t>Using pictures also counts as “Mental Images” or visualizing, which is another strategy.</a:t>
            </a:r>
            <a:endParaRPr lang="en-US" dirty="0">
              <a:latin typeface="Andalus" pitchFamily="18" charset="-78"/>
              <a:cs typeface="Andalus" pitchFamily="18" charset="-78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 txBox="1">
            <a:spLocks noChangeArrowheads="1"/>
          </p:cNvSpPr>
          <p:nvPr/>
        </p:nvSpPr>
        <p:spPr>
          <a:xfrm>
            <a:off x="152400" y="2286000"/>
            <a:ext cx="8661400" cy="1905000"/>
          </a:xfrm>
          <a:prstGeom prst="rect">
            <a:avLst/>
          </a:prstGeom>
          <a:ln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Without Visualization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469900" y="3124200"/>
            <a:ext cx="8674100" cy="1765300"/>
          </a:xfrm>
          <a:prstGeom prst="rect">
            <a:avLst/>
          </a:prstGeom>
          <a:ln/>
        </p:spPr>
        <p:txBody>
          <a:bodyPr/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we cannot comprehend, and reading cannot be said to be reading.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Making Inferences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Inferring makes life interesting- movies, reading, interacting with people</a:t>
            </a:r>
          </a:p>
          <a:p>
            <a:r>
              <a:rPr lang="en-US" dirty="0" smtClean="0"/>
              <a:t>Inference= schema + evidence</a:t>
            </a:r>
          </a:p>
          <a:p>
            <a:r>
              <a:rPr lang="en-US" dirty="0" smtClean="0"/>
              <a:t>Every inference must be directly supported by evidence.</a:t>
            </a:r>
          </a:p>
          <a:p>
            <a:r>
              <a:rPr lang="en-US" dirty="0" smtClean="0"/>
              <a:t>The ability to infer is crucial:  in reading, in test taking, even in life</a:t>
            </a:r>
          </a:p>
          <a:p>
            <a:r>
              <a:rPr lang="en-US" dirty="0" smtClean="0"/>
              <a:t>WHY?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ernard MT Condensed" pitchFamily="18" charset="0"/>
              </a:rPr>
              <a:t>Questioning</a:t>
            </a:r>
            <a:endParaRPr lang="en-US" dirty="0">
              <a:latin typeface="Bernard MT Condensed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Asking questions can be dangerous!  Damaging, even.</a:t>
            </a:r>
          </a:p>
          <a:p>
            <a:r>
              <a:rPr lang="en-US" dirty="0" smtClean="0"/>
              <a:t>Can you think of a time when you asked about something and regretted asking later?</a:t>
            </a:r>
          </a:p>
          <a:p>
            <a:r>
              <a:rPr lang="en-US" dirty="0" smtClean="0"/>
              <a:t>Stereotype:  Asking questions is for “dummies”</a:t>
            </a:r>
          </a:p>
          <a:p>
            <a:r>
              <a:rPr lang="en-US" dirty="0" smtClean="0"/>
              <a:t>Students enter school as question marks and come out as periods.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ernard MT Condensed" pitchFamily="18" charset="0"/>
              </a:rPr>
              <a:t>The TRUTH about Questioning</a:t>
            </a:r>
            <a:endParaRPr lang="en-US" dirty="0">
              <a:latin typeface="Bernard MT Condensed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algn="ctr">
              <a:buNone/>
            </a:pPr>
            <a:endParaRPr lang="en-US" sz="5400" dirty="0" smtClean="0">
              <a:latin typeface="Arabic Typesetting" pitchFamily="66" charset="-78"/>
              <a:cs typeface="Arabic Typesetting" pitchFamily="66" charset="-78"/>
            </a:endParaRPr>
          </a:p>
          <a:p>
            <a:pPr algn="ctr">
              <a:buNone/>
            </a:pPr>
            <a:r>
              <a:rPr lang="en-US" sz="5400" dirty="0" smtClean="0">
                <a:latin typeface="Arabic Typesetting" pitchFamily="66" charset="-78"/>
                <a:cs typeface="Arabic Typesetting" pitchFamily="66" charset="-78"/>
              </a:rPr>
              <a:t>More questions= more thinking</a:t>
            </a:r>
          </a:p>
          <a:p>
            <a:pPr algn="ctr">
              <a:buNone/>
            </a:pPr>
            <a:r>
              <a:rPr lang="en-US" sz="5400" dirty="0" smtClean="0">
                <a:latin typeface="Arabic Typesetting" pitchFamily="66" charset="-78"/>
                <a:cs typeface="Arabic Typesetting" pitchFamily="66" charset="-78"/>
              </a:rPr>
              <a:t>More thinking= higher learning</a:t>
            </a:r>
          </a:p>
          <a:p>
            <a:pPr algn="ctr">
              <a:buNone/>
            </a:pPr>
            <a:r>
              <a:rPr lang="en-US" sz="5400" dirty="0" smtClean="0">
                <a:latin typeface="Arabic Typesetting" pitchFamily="66" charset="-78"/>
                <a:cs typeface="Arabic Typesetting" pitchFamily="66" charset="-78"/>
              </a:rPr>
              <a:t>Higher learning=success!!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ernard MT Condensed" pitchFamily="18" charset="0"/>
              </a:rPr>
              <a:t>“Questioning” food for thought</a:t>
            </a:r>
            <a:endParaRPr lang="en-US" dirty="0">
              <a:latin typeface="Bernard MT Condensed" pitchFamily="18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>
                <a:latin typeface="Bell MT" pitchFamily="18" charset="0"/>
              </a:rPr>
              <a:t>While you are experiencing something, you ask questions.  Just like a book- questions surface as you are experiencing the text/subject material.  </a:t>
            </a:r>
          </a:p>
          <a:p>
            <a:r>
              <a:rPr lang="en-US" sz="2800" dirty="0" smtClean="0">
                <a:latin typeface="Bell MT" pitchFamily="18" charset="0"/>
              </a:rPr>
              <a:t>These questions help you UNDERSTAND what you are reading/doing!</a:t>
            </a:r>
          </a:p>
          <a:p>
            <a:r>
              <a:rPr lang="en-US" sz="2800" dirty="0" smtClean="0">
                <a:latin typeface="Bell MT" pitchFamily="18" charset="0"/>
              </a:rPr>
              <a:t>Even when you finish a book/passage or homework problem, the thinking and questioning goes on and on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ernard MT Condensed" pitchFamily="18" charset="0"/>
              </a:rPr>
              <a:t>When Questioning</a:t>
            </a:r>
            <a:endParaRPr lang="en-US" dirty="0">
              <a:latin typeface="Bernard MT Condensed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ASK QUESTIONS (obviously)</a:t>
            </a:r>
          </a:p>
          <a:p>
            <a:r>
              <a:rPr lang="en-US" dirty="0" smtClean="0"/>
              <a:t>Inquire</a:t>
            </a:r>
          </a:p>
          <a:p>
            <a:r>
              <a:rPr lang="en-US" dirty="0" err="1" smtClean="0"/>
              <a:t>Metacognition</a:t>
            </a:r>
            <a:r>
              <a:rPr lang="en-US" dirty="0" smtClean="0"/>
              <a:t> (Thinking about thinking)</a:t>
            </a:r>
          </a:p>
          <a:p>
            <a:r>
              <a:rPr lang="en-US" dirty="0" smtClean="0"/>
              <a:t>Use your schema</a:t>
            </a:r>
          </a:p>
          <a:p>
            <a:r>
              <a:rPr lang="en-US" dirty="0" smtClean="0"/>
              <a:t>Inferences can help you form NEW questions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MATH DEPARTMENT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There are hidden treasures to help you on the internet!!</a:t>
            </a:r>
          </a:p>
          <a:p>
            <a:pPr lvl="1"/>
            <a:r>
              <a:rPr lang="en-US" dirty="0" smtClean="0">
                <a:hlinkClick r:id="rId2"/>
              </a:rPr>
              <a:t>http://www.cbcsd.org/schools/W-W/mathdep/mathlit/mathlit.html</a:t>
            </a:r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EVERYONE!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Hidden Treasures</a:t>
            </a:r>
          </a:p>
          <a:p>
            <a:pPr lvl="1"/>
            <a:r>
              <a:rPr lang="en-US" dirty="0" smtClean="0">
                <a:hlinkClick r:id="rId2"/>
              </a:rPr>
              <a:t>http://wvde.state.wv.us/strategybank/AnticipationGuide.htm</a:t>
            </a:r>
            <a:endParaRPr lang="en-US" dirty="0" smtClean="0"/>
          </a:p>
          <a:p>
            <a:pPr lvl="1"/>
            <a:r>
              <a:rPr lang="en-US" dirty="0" smtClean="0"/>
              <a:t>Activating Prior Knowledge Activities: </a:t>
            </a:r>
            <a:r>
              <a:rPr lang="en-US" dirty="0" smtClean="0">
                <a:hlinkClick r:id="rId3"/>
              </a:rPr>
              <a:t>http://wvde.state.wv.us/strategybank/activating.html</a:t>
            </a:r>
            <a:endParaRPr lang="en-US" dirty="0" smtClean="0"/>
          </a:p>
          <a:p>
            <a:pPr lvl="1"/>
            <a:r>
              <a:rPr lang="en-US" dirty="0" smtClean="0"/>
              <a:t>Comprehension Strategies Activities: </a:t>
            </a:r>
            <a:r>
              <a:rPr lang="en-US" dirty="0" smtClean="0">
                <a:hlinkClick r:id="rId4"/>
              </a:rPr>
              <a:t>http://wvde.state.wv.us/strategybank/comprehension.html</a:t>
            </a:r>
            <a:endParaRPr lang="en-US" dirty="0" smtClean="0"/>
          </a:p>
          <a:p>
            <a:pPr lvl="1"/>
            <a:r>
              <a:rPr lang="en-US" dirty="0" smtClean="0"/>
              <a:t>Examples of “THINK ALOUD”  (specifics for math) </a:t>
            </a:r>
            <a:r>
              <a:rPr lang="en-US" dirty="0" smtClean="0">
                <a:hlinkClick r:id="rId5"/>
              </a:rPr>
              <a:t>http://www.tantasqua.org/superintendent/Profdevelopment/etthinkalouds.html</a:t>
            </a:r>
            <a:endParaRPr lang="en-US" dirty="0" smtClean="0"/>
          </a:p>
          <a:p>
            <a:pPr lvl="1"/>
            <a:r>
              <a:rPr lang="en-US" dirty="0" smtClean="0"/>
              <a:t>More help with ALL strategies in ALL content areas: </a:t>
            </a:r>
            <a:r>
              <a:rPr lang="en-US" dirty="0" smtClean="0">
                <a:hlinkClick r:id="rId6"/>
              </a:rPr>
              <a:t>http://www.literacy.uconn.edu/compre.htm#strategy</a:t>
            </a: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83</TotalTime>
  <Words>554</Words>
  <Application>Microsoft Office PowerPoint</Application>
  <PresentationFormat>On-screen Show (4:3)</PresentationFormat>
  <Paragraphs>77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Equity</vt:lpstr>
      <vt:lpstr>Thinking Strategies</vt:lpstr>
      <vt:lpstr>Determining Importance</vt:lpstr>
      <vt:lpstr>Prior Knowledge (Schema)</vt:lpstr>
      <vt:lpstr>Prior Knowledge Thinking Stems…</vt:lpstr>
      <vt:lpstr>What makes you so unique?</vt:lpstr>
      <vt:lpstr>How to Apply Prior Knowledge</vt:lpstr>
      <vt:lpstr>We each have prior knowledge…</vt:lpstr>
      <vt:lpstr>PowerPoint Presentation</vt:lpstr>
      <vt:lpstr>Making Inferences</vt:lpstr>
      <vt:lpstr>Questioning</vt:lpstr>
      <vt:lpstr>The TRUTH about Questioning</vt:lpstr>
      <vt:lpstr>“Questioning” food for thought</vt:lpstr>
      <vt:lpstr>When Questioning</vt:lpstr>
      <vt:lpstr>MATH DEPARTMENT</vt:lpstr>
      <vt:lpstr>EVERYONE!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Prior Knowledge (Schema)</dc:title>
  <dc:creator>Lawler, Andrea</dc:creator>
  <cp:lastModifiedBy>Brewer, Terry</cp:lastModifiedBy>
  <cp:revision>6</cp:revision>
  <dcterms:created xsi:type="dcterms:W3CDTF">2010-10-13T16:45:47Z</dcterms:created>
  <dcterms:modified xsi:type="dcterms:W3CDTF">2011-01-28T18:40:29Z</dcterms:modified>
</cp:coreProperties>
</file>