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5" r:id="rId2"/>
    <p:sldId id="384" r:id="rId3"/>
    <p:sldId id="355" r:id="rId4"/>
    <p:sldId id="271" r:id="rId5"/>
    <p:sldId id="370" r:id="rId6"/>
    <p:sldId id="389" r:id="rId7"/>
    <p:sldId id="388" r:id="rId8"/>
    <p:sldId id="261" r:id="rId9"/>
    <p:sldId id="340" r:id="rId10"/>
    <p:sldId id="390" r:id="rId11"/>
    <p:sldId id="386" r:id="rId12"/>
    <p:sldId id="391" r:id="rId13"/>
    <p:sldId id="369" r:id="rId14"/>
    <p:sldId id="308" r:id="rId15"/>
    <p:sldId id="357" r:id="rId16"/>
    <p:sldId id="373" r:id="rId17"/>
    <p:sldId id="376" r:id="rId18"/>
    <p:sldId id="375" r:id="rId19"/>
    <p:sldId id="374" r:id="rId20"/>
    <p:sldId id="383" r:id="rId21"/>
    <p:sldId id="387" r:id="rId22"/>
    <p:sldId id="364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nie McVee" initials="DM" lastIdx="2" clrIdx="0">
    <p:extLst>
      <p:ext uri="{19B8F6BF-5375-455C-9EA6-DF929625EA0E}">
        <p15:presenceInfo xmlns:p15="http://schemas.microsoft.com/office/powerpoint/2012/main" userId="Donnie McVe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5441" autoAdjust="0"/>
  </p:normalViewPr>
  <p:slideViewPr>
    <p:cSldViewPr>
      <p:cViewPr varScale="1">
        <p:scale>
          <a:sx n="91" d="100"/>
          <a:sy n="91" d="100"/>
        </p:scale>
        <p:origin x="87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Actual vs Projected 2011-23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'Act vs. Proj'!$A$42</c:f>
              <c:strCache>
                <c:ptCount val="1"/>
                <c:pt idx="0">
                  <c:v>Projected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'Act vs. Proj'!$B$41:$M$41</c:f>
              <c:strCache>
                <c:ptCount val="12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  <c:pt idx="9">
                  <c:v>2020-21</c:v>
                </c:pt>
                <c:pt idx="10">
                  <c:v>2021-22</c:v>
                </c:pt>
                <c:pt idx="11">
                  <c:v>2022-23</c:v>
                </c:pt>
              </c:strCache>
            </c:strRef>
          </c:cat>
          <c:val>
            <c:numRef>
              <c:f>'Act vs. Proj'!$B$42:$M$42</c:f>
              <c:numCache>
                <c:formatCode>General</c:formatCode>
                <c:ptCount val="12"/>
                <c:pt idx="0">
                  <c:v>1899</c:v>
                </c:pt>
                <c:pt idx="1">
                  <c:v>1943</c:v>
                </c:pt>
                <c:pt idx="2">
                  <c:v>1981</c:v>
                </c:pt>
                <c:pt idx="3">
                  <c:v>1991</c:v>
                </c:pt>
                <c:pt idx="4">
                  <c:v>1993</c:v>
                </c:pt>
                <c:pt idx="5">
                  <c:v>1998</c:v>
                </c:pt>
                <c:pt idx="6">
                  <c:v>1988</c:v>
                </c:pt>
                <c:pt idx="7">
                  <c:v>2003</c:v>
                </c:pt>
                <c:pt idx="8">
                  <c:v>1997</c:v>
                </c:pt>
                <c:pt idx="9">
                  <c:v>2011</c:v>
                </c:pt>
                <c:pt idx="10">
                  <c:v>2021</c:v>
                </c:pt>
                <c:pt idx="11">
                  <c:v>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EF-4B65-9F63-6D1E46E53BC8}"/>
            </c:ext>
          </c:extLst>
        </c:ser>
        <c:ser>
          <c:idx val="1"/>
          <c:order val="1"/>
          <c:tx>
            <c:strRef>
              <c:f>'Act vs. Proj'!$A$43</c:f>
              <c:strCache>
                <c:ptCount val="1"/>
                <c:pt idx="0">
                  <c:v>Actual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'Act vs. Proj'!$B$41:$M$41</c:f>
              <c:strCache>
                <c:ptCount val="12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  <c:pt idx="9">
                  <c:v>2020-21</c:v>
                </c:pt>
                <c:pt idx="10">
                  <c:v>2021-22</c:v>
                </c:pt>
                <c:pt idx="11">
                  <c:v>2022-23</c:v>
                </c:pt>
              </c:strCache>
            </c:strRef>
          </c:cat>
          <c:val>
            <c:numRef>
              <c:f>'Act vs. Proj'!$B$43:$M$43</c:f>
              <c:numCache>
                <c:formatCode>General</c:formatCode>
                <c:ptCount val="12"/>
                <c:pt idx="0">
                  <c:v>1899</c:v>
                </c:pt>
                <c:pt idx="1">
                  <c:v>1945</c:v>
                </c:pt>
                <c:pt idx="2">
                  <c:v>2030</c:v>
                </c:pt>
                <c:pt idx="3">
                  <c:v>2077</c:v>
                </c:pt>
                <c:pt idx="4">
                  <c:v>2119</c:v>
                </c:pt>
                <c:pt idx="5">
                  <c:v>2113</c:v>
                </c:pt>
                <c:pt idx="6">
                  <c:v>2072</c:v>
                </c:pt>
                <c:pt idx="7">
                  <c:v>2087</c:v>
                </c:pt>
                <c:pt idx="8">
                  <c:v>2029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EF-4B65-9F63-6D1E46E53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032920"/>
        <c:axId val="585030624"/>
      </c:lineChart>
      <c:catAx>
        <c:axId val="58503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030624"/>
        <c:crosses val="autoZero"/>
        <c:auto val="1"/>
        <c:lblAlgn val="ctr"/>
        <c:lblOffset val="100"/>
        <c:noMultiLvlLbl val="0"/>
      </c:catAx>
      <c:valAx>
        <c:axId val="58503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03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45F98D-79FB-489E-B568-D2877D904CDA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D6A5AC8-6BD3-4DA6-908C-3AAF872EC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4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10397E-E607-4C1E-ABA9-4A1E5CE73962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88959B4-0BC8-48F9-A0D7-34AA5B96D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3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ECF1D73-2578-4D0E-B153-2CFF3070514C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891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843316-A6FA-452A-8DBF-B351CB4F3F1B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5284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8959B4-0BC8-48F9-A0D7-34AA5B96DA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65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2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7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4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7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6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6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5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28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C6B4A-2E86-403E-A93A-665907740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66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2CA54-046B-46BC-904D-9DACA444A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0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8882C-8AC4-4F86-AE7F-B10A6ADAABCB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60152-4B0D-4E9E-9C78-12E060CF1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2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3200"/>
            <a:ext cx="7772400" cy="2685288"/>
          </a:xfrm>
        </p:spPr>
        <p:txBody>
          <a:bodyPr>
            <a:normAutofit/>
          </a:bodyPr>
          <a:lstStyle/>
          <a:p>
            <a:r>
              <a:rPr lang="en-US" dirty="0" smtClean="0"/>
              <a:t>Overview of Basic School Budgeting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28488"/>
            <a:ext cx="6400800" cy="81991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January 2019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33400"/>
            <a:ext cx="3352800" cy="268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1" y="533400"/>
            <a:ext cx="57912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9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04418"/>
            <a:ext cx="1219200" cy="1219200"/>
          </a:xfrm>
          <a:prstGeom prst="rect">
            <a:avLst/>
          </a:prstGeom>
        </p:spPr>
      </p:pic>
      <p:pic>
        <p:nvPicPr>
          <p:cNvPr id="3" name="Picture 2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36" y="3537466"/>
            <a:ext cx="1219200" cy="1219200"/>
          </a:xfrm>
          <a:prstGeom prst="rect">
            <a:avLst/>
          </a:prstGeom>
        </p:spPr>
      </p:pic>
      <p:pic>
        <p:nvPicPr>
          <p:cNvPr id="4" name="Picture 3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429" y="3584308"/>
            <a:ext cx="1219200" cy="1219200"/>
          </a:xfrm>
          <a:prstGeom prst="rect">
            <a:avLst/>
          </a:prstGeom>
        </p:spPr>
      </p:pic>
      <p:pic>
        <p:nvPicPr>
          <p:cNvPr id="5" name="Picture 4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205" y="3607050"/>
            <a:ext cx="1219200" cy="1219200"/>
          </a:xfrm>
          <a:prstGeom prst="rect">
            <a:avLst/>
          </a:prstGeom>
        </p:spPr>
      </p:pic>
      <p:pic>
        <p:nvPicPr>
          <p:cNvPr id="6" name="Picture 5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755" y="3607832"/>
            <a:ext cx="1219200" cy="1219200"/>
          </a:xfrm>
          <a:prstGeom prst="rect">
            <a:avLst/>
          </a:prstGeom>
        </p:spPr>
      </p:pic>
      <p:pic>
        <p:nvPicPr>
          <p:cNvPr id="7" name="Picture 6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7" y="5023757"/>
            <a:ext cx="1219200" cy="1219200"/>
          </a:xfrm>
          <a:prstGeom prst="rect">
            <a:avLst/>
          </a:prstGeom>
        </p:spPr>
      </p:pic>
      <p:pic>
        <p:nvPicPr>
          <p:cNvPr id="8" name="Picture 7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34" y="5023757"/>
            <a:ext cx="1219200" cy="1219200"/>
          </a:xfrm>
          <a:prstGeom prst="rect">
            <a:avLst/>
          </a:prstGeom>
        </p:spPr>
      </p:pic>
      <p:pic>
        <p:nvPicPr>
          <p:cNvPr id="9" name="Picture 8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429" y="5034643"/>
            <a:ext cx="1219200" cy="1219200"/>
          </a:xfrm>
          <a:prstGeom prst="rect">
            <a:avLst/>
          </a:prstGeom>
        </p:spPr>
      </p:pic>
      <p:pic>
        <p:nvPicPr>
          <p:cNvPr id="10" name="Picture 9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205" y="5042010"/>
            <a:ext cx="1219200" cy="1219200"/>
          </a:xfrm>
          <a:prstGeom prst="rect">
            <a:avLst/>
          </a:prstGeom>
        </p:spPr>
      </p:pic>
      <p:pic>
        <p:nvPicPr>
          <p:cNvPr id="11" name="Picture 10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755" y="5034643"/>
            <a:ext cx="1219200" cy="1219200"/>
          </a:xfrm>
          <a:prstGeom prst="rect">
            <a:avLst/>
          </a:prstGeom>
        </p:spPr>
      </p:pic>
      <p:pic>
        <p:nvPicPr>
          <p:cNvPr id="12" name="Picture 11" descr="6&quot; Silver Metal &lt;strong&gt;Pail&lt;/strong&gt; | Hobby Lobby | 9722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9709"/>
            <a:ext cx="3336473" cy="34313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67200" y="1752600"/>
            <a:ext cx="18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42656" y="1463738"/>
            <a:ext cx="1398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GENERAL FUND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032766"/>
            <a:ext cx="168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58093" y="3823900"/>
            <a:ext cx="805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BUS </a:t>
            </a:r>
          </a:p>
          <a:p>
            <a:r>
              <a:rPr lang="en-US" b="1" dirty="0" smtClean="0"/>
              <a:t>DEPR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1432" y="3992726"/>
            <a:ext cx="99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TRANS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127526" y="4032766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RETIRE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597979" y="4032766"/>
            <a:ext cx="1031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FOOD</a:t>
            </a:r>
          </a:p>
          <a:p>
            <a:pPr algn="ctr"/>
            <a:r>
              <a:rPr lang="en-US" b="1" dirty="0" smtClean="0"/>
              <a:t>SERVICE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391400" y="4191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TUITION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53811" y="5385317"/>
            <a:ext cx="101509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MISC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158093" y="5310191"/>
            <a:ext cx="99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ADULT ED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744685" y="5310191"/>
            <a:ext cx="149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TECHNOLOGY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755821" y="5385317"/>
            <a:ext cx="873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BUILD</a:t>
            </a:r>
          </a:p>
          <a:p>
            <a:pPr algn="ctr"/>
            <a:r>
              <a:rPr lang="en-US" b="1" dirty="0" smtClean="0"/>
              <a:t>RESRV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298869" y="5310190"/>
            <a:ext cx="1240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DEBT</a:t>
            </a:r>
          </a:p>
          <a:p>
            <a:pPr algn="ctr"/>
            <a:r>
              <a:rPr lang="en-US" b="1" dirty="0" smtClean="0"/>
              <a:t>SERVICE</a:t>
            </a:r>
            <a:endParaRPr lang="en-US" b="1" dirty="0"/>
          </a:p>
        </p:txBody>
      </p:sp>
      <p:pic>
        <p:nvPicPr>
          <p:cNvPr id="28" name="Picture 27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4" y="2135149"/>
            <a:ext cx="1219200" cy="1219200"/>
          </a:xfrm>
          <a:prstGeom prst="rect">
            <a:avLst/>
          </a:prstGeom>
        </p:spPr>
      </p:pic>
      <p:pic>
        <p:nvPicPr>
          <p:cNvPr id="29" name="Picture 28" descr="6&quot; Silver Metal &lt;strong&gt;Pail&lt;/strong&gt; | Hobby Lobby | 9722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936" y="2245178"/>
            <a:ext cx="1219200" cy="12192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83053" y="2408661"/>
            <a:ext cx="101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TRAFFIC ED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558769" y="2516589"/>
            <a:ext cx="1012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RENTAL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53811" y="444663"/>
            <a:ext cx="2341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FUNDS</a:t>
            </a:r>
            <a:endParaRPr lang="en-US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Funding 101</a:t>
            </a:r>
            <a:br>
              <a:rPr lang="en-US" dirty="0" smtClean="0"/>
            </a:br>
            <a:r>
              <a:rPr lang="en-US" sz="2700" dirty="0" smtClean="0"/>
              <a:t>General Fund</a:t>
            </a:r>
          </a:p>
        </p:txBody>
      </p:sp>
      <p:sp>
        <p:nvSpPr>
          <p:cNvPr id="205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648200" cy="3505200"/>
          </a:xfrm>
        </p:spPr>
        <p:txBody>
          <a:bodyPr/>
          <a:lstStyle/>
          <a:p>
            <a:r>
              <a:rPr lang="en-US" sz="2400" dirty="0" smtClean="0"/>
              <a:t>Base Budget</a:t>
            </a:r>
          </a:p>
          <a:p>
            <a:pPr lvl="1"/>
            <a:r>
              <a:rPr lang="en-US" sz="2000" dirty="0" smtClean="0"/>
              <a:t>80% </a:t>
            </a:r>
          </a:p>
          <a:p>
            <a:r>
              <a:rPr lang="en-US" sz="2400" dirty="0" smtClean="0"/>
              <a:t>Maximum Budget</a:t>
            </a:r>
          </a:p>
          <a:p>
            <a:pPr lvl="1"/>
            <a:r>
              <a:rPr lang="en-US" sz="2000" dirty="0" smtClean="0"/>
              <a:t>100%</a:t>
            </a:r>
          </a:p>
          <a:p>
            <a:r>
              <a:rPr lang="en-US" sz="2400" dirty="0" smtClean="0"/>
              <a:t>Enrollment determines budget</a:t>
            </a:r>
          </a:p>
          <a:p>
            <a:r>
              <a:rPr lang="en-US" sz="2400" dirty="0" smtClean="0"/>
              <a:t>Taxable Value – impacts taxes</a:t>
            </a:r>
          </a:p>
          <a:p>
            <a:pPr>
              <a:buFontTx/>
              <a:buNone/>
            </a:pPr>
            <a:endParaRPr lang="en-US" sz="2400" dirty="0" smtClean="0"/>
          </a:p>
          <a:p>
            <a:endParaRPr lang="en-US" sz="2400" dirty="0" smtClean="0"/>
          </a:p>
        </p:txBody>
      </p:sp>
      <p:graphicFrame>
        <p:nvGraphicFramePr>
          <p:cNvPr id="2052" name="Object 1028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4648200" y="2322513"/>
          <a:ext cx="3810000" cy="343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4" name="Clip" r:id="rId4" imgW="1407262" imgH="1268273" progId="MS_ClipArt_Gallery.5">
                  <p:embed/>
                </p:oleObj>
              </mc:Choice>
              <mc:Fallback>
                <p:oleObj name="Clip" r:id="rId4" imgW="1407262" imgH="1268273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322513"/>
                        <a:ext cx="3810000" cy="343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8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4419600" y="990599"/>
            <a:ext cx="978408" cy="4084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733151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ANB</a:t>
            </a:r>
            <a:endParaRPr lang="en-US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810095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Enrollment</a:t>
            </a:r>
            <a:endParaRPr lang="en-US" sz="4400" b="1" dirty="0"/>
          </a:p>
        </p:txBody>
      </p:sp>
      <p:pic>
        <p:nvPicPr>
          <p:cNvPr id="8" name="Picture 7" descr="Teachers - Education &amp; Its Stakeholder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54" y="4190999"/>
            <a:ext cx="4343400" cy="2667001"/>
          </a:xfrm>
          <a:prstGeom prst="rect">
            <a:avLst/>
          </a:prstGeom>
        </p:spPr>
      </p:pic>
      <p:pic>
        <p:nvPicPr>
          <p:cNvPr id="2" name="Picture 1" title="ANB Flow chart"/>
          <p:cNvPicPr/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65385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62000"/>
            <a:ext cx="6934200" cy="5181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86200" y="1524000"/>
            <a:ext cx="3657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The Over Base Budget includes previously approved local mill levies,  newly voted levies &amp; tuition payments.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304800"/>
            <a:ext cx="54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Basic Structure of the General Fund</a:t>
            </a:r>
          </a:p>
        </p:txBody>
      </p:sp>
    </p:spTree>
    <p:extLst>
      <p:ext uri="{BB962C8B-B14F-4D97-AF65-F5344CB8AC3E}">
        <p14:creationId xmlns:p14="http://schemas.microsoft.com/office/powerpoint/2010/main" val="361873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85259"/>
            <a:ext cx="4152900" cy="327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343400"/>
            <a:ext cx="4419600" cy="213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55706"/>
            <a:ext cx="1676399" cy="2309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1066800"/>
            <a:ext cx="2669113" cy="304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2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Guaranteed Tax Base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49961" y="2590800"/>
            <a:ext cx="3200400" cy="2819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Taxable Valuation of each county</a:t>
            </a:r>
          </a:p>
          <a:p>
            <a:r>
              <a:rPr lang="en-US" sz="2800" dirty="0" smtClean="0"/>
              <a:t>Average for the State</a:t>
            </a:r>
          </a:p>
          <a:p>
            <a:r>
              <a:rPr lang="en-US" sz="2800" dirty="0" smtClean="0"/>
              <a:t>State Assistance for Counties below the average</a:t>
            </a:r>
          </a:p>
        </p:txBody>
      </p:sp>
      <p:pic>
        <p:nvPicPr>
          <p:cNvPr id="4100" name="Picture 6" descr="Montana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013523" cy="2781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37" y="4191000"/>
            <a:ext cx="344157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4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Payment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Direct State Aid </a:t>
            </a:r>
            <a:r>
              <a:rPr lang="en-US" sz="4000" dirty="0" smtClean="0"/>
              <a:t>–</a:t>
            </a:r>
            <a:r>
              <a:rPr lang="en-US" sz="3000" dirty="0" smtClean="0"/>
              <a:t> </a:t>
            </a:r>
            <a:r>
              <a:rPr lang="en-US" sz="2000" dirty="0" smtClean="0"/>
              <a:t>Student Related</a:t>
            </a:r>
          </a:p>
          <a:p>
            <a:pPr lvl="1"/>
            <a:r>
              <a:rPr lang="en-US" sz="2400" dirty="0" smtClean="0"/>
              <a:t>Special Education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Quality Educator</a:t>
            </a:r>
          </a:p>
          <a:p>
            <a:pPr lvl="1"/>
            <a:r>
              <a:rPr lang="en-US" sz="2400" dirty="0" smtClean="0"/>
              <a:t>Indian Education for All</a:t>
            </a:r>
          </a:p>
          <a:p>
            <a:pPr lvl="1"/>
            <a:r>
              <a:rPr lang="en-US" sz="2400" dirty="0" smtClean="0"/>
              <a:t>American Indian Achievement Gap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Guaranteed Tax Base (if applicable)</a:t>
            </a:r>
          </a:p>
          <a:p>
            <a:pPr lvl="1"/>
            <a:r>
              <a:rPr lang="en-US" sz="2400" dirty="0" smtClean="0"/>
              <a:t>At Risk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Non- levy Revenue 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Basic Entitlement – (School Building)</a:t>
            </a:r>
          </a:p>
          <a:p>
            <a:pPr lvl="1"/>
            <a:endParaRPr lang="en-US" sz="2400" dirty="0"/>
          </a:p>
        </p:txBody>
      </p:sp>
      <p:pic>
        <p:nvPicPr>
          <p:cNvPr id="4" name="Picture 4" descr="C:\Users\brian_patrick\AppData\Local\Microsoft\Windows\Temporary Internet Files\Content.IE5\NGX21G17\MC9004457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18" y="2590800"/>
            <a:ext cx="1052582" cy="224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1600200" y="2555823"/>
            <a:ext cx="1676400" cy="949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594288" y="3429238"/>
            <a:ext cx="16764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594288" y="3863181"/>
            <a:ext cx="1676400" cy="119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541736" y="4092975"/>
            <a:ext cx="1752600" cy="56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88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8305801" cy="616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5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Special Education Funding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14" y="1600200"/>
            <a:ext cx="8945223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18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80" y="838200"/>
            <a:ext cx="737177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33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95400" y="5334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4000" b="1" dirty="0" smtClean="0"/>
              <a:t>Other </a:t>
            </a:r>
            <a:r>
              <a:rPr lang="en-US" sz="4000" b="1" dirty="0"/>
              <a:t>4</a:t>
            </a:r>
            <a:r>
              <a:rPr lang="en-US" sz="4000" b="1" dirty="0" smtClean="0"/>
              <a:t>%  $604,931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1" y="1828800"/>
            <a:ext cx="36575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Administration</a:t>
            </a:r>
            <a:r>
              <a:rPr lang="en-US" sz="2000" dirty="0" smtClean="0"/>
              <a:t>~ elections, audit, postage, advertising, </a:t>
            </a:r>
          </a:p>
          <a:p>
            <a:r>
              <a:rPr lang="en-US" sz="2000" b="1" dirty="0" smtClean="0"/>
              <a:t>Insurance</a:t>
            </a:r>
            <a:r>
              <a:rPr lang="en-US" sz="2000" dirty="0" smtClean="0"/>
              <a:t>~ liability </a:t>
            </a:r>
          </a:p>
          <a:p>
            <a:r>
              <a:rPr lang="en-US" sz="2000" b="1" dirty="0" err="1" smtClean="0"/>
              <a:t>Sp</a:t>
            </a:r>
            <a:r>
              <a:rPr lang="en-US" sz="2000" b="1" dirty="0" smtClean="0"/>
              <a:t> Ed Co-op </a:t>
            </a:r>
            <a:r>
              <a:rPr lang="en-US" sz="2000" dirty="0" smtClean="0"/>
              <a:t>~ </a:t>
            </a:r>
          </a:p>
          <a:p>
            <a:r>
              <a:rPr lang="en-US" sz="2000" b="1" dirty="0" smtClean="0"/>
              <a:t>Food Service</a:t>
            </a:r>
            <a:r>
              <a:rPr lang="en-US" sz="2000" dirty="0"/>
              <a:t> </a:t>
            </a:r>
            <a:r>
              <a:rPr lang="en-US" sz="2000" dirty="0" smtClean="0"/>
              <a:t>~ </a:t>
            </a:r>
          </a:p>
          <a:p>
            <a:r>
              <a:rPr lang="en-US" sz="2000" b="1" dirty="0" err="1" smtClean="0"/>
              <a:t>Reappropriation</a:t>
            </a:r>
            <a:r>
              <a:rPr lang="en-US" sz="2000" dirty="0" smtClean="0"/>
              <a:t> ~</a:t>
            </a:r>
          </a:p>
          <a:p>
            <a:r>
              <a:rPr lang="en-US" sz="2000" b="1" dirty="0" smtClean="0"/>
              <a:t>Profession Development</a:t>
            </a:r>
            <a:endParaRPr lang="en-US" sz="2000" b="1" dirty="0"/>
          </a:p>
        </p:txBody>
      </p:sp>
      <p:sp>
        <p:nvSpPr>
          <p:cNvPr id="14" name="Rectangle 13"/>
          <p:cNvSpPr/>
          <p:nvPr/>
        </p:nvSpPr>
        <p:spPr>
          <a:xfrm>
            <a:off x="6535733" y="2543359"/>
            <a:ext cx="609599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4% 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1" y="3188078"/>
            <a:ext cx="4821970" cy="314819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596" y="2727123"/>
            <a:ext cx="1371719" cy="75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7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62484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Moving</a:t>
            </a:r>
            <a:r>
              <a:rPr lang="en-US" sz="4000" dirty="0" smtClean="0">
                <a:solidFill>
                  <a:srgbClr val="7030A0"/>
                </a:solidFill>
              </a:rPr>
              <a:t> </a:t>
            </a:r>
            <a:r>
              <a:rPr lang="en-US" sz="4000" b="1" dirty="0" smtClean="0">
                <a:solidFill>
                  <a:srgbClr val="7030A0"/>
                </a:solidFill>
              </a:rPr>
              <a:t>Parts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Student Enrollment</a:t>
            </a:r>
          </a:p>
          <a:p>
            <a:r>
              <a:rPr lang="en-US" dirty="0" smtClean="0"/>
              <a:t>Taxable Valuation/</a:t>
            </a:r>
            <a:r>
              <a:rPr lang="en-US" dirty="0"/>
              <a:t>Mill </a:t>
            </a:r>
            <a:r>
              <a:rPr lang="en-US" dirty="0" smtClean="0"/>
              <a:t>Value</a:t>
            </a:r>
          </a:p>
          <a:p>
            <a:r>
              <a:rPr lang="en-US" dirty="0"/>
              <a:t>State Support</a:t>
            </a:r>
          </a:p>
          <a:p>
            <a:r>
              <a:rPr lang="en-US" dirty="0"/>
              <a:t>Guaranteed Tax </a:t>
            </a:r>
            <a:r>
              <a:rPr lang="en-US" dirty="0" smtClean="0"/>
              <a:t>Base</a:t>
            </a:r>
          </a:p>
          <a:p>
            <a:r>
              <a:rPr lang="en-US" dirty="0"/>
              <a:t>Annual Increases (Inflation + Increases</a:t>
            </a:r>
            <a:r>
              <a:rPr lang="en-US" dirty="0" smtClean="0"/>
              <a:t>)</a:t>
            </a:r>
          </a:p>
          <a:p>
            <a:r>
              <a:rPr lang="en-US" dirty="0"/>
              <a:t>Health Insurance </a:t>
            </a:r>
            <a:r>
              <a:rPr lang="en-US" dirty="0" smtClean="0"/>
              <a:t>Costs &amp; Negotiated Agreements</a:t>
            </a:r>
            <a:endParaRPr lang="en-US" dirty="0"/>
          </a:p>
          <a:p>
            <a:r>
              <a:rPr lang="en-US" dirty="0" smtClean="0"/>
              <a:t>Local Levies</a:t>
            </a:r>
          </a:p>
          <a:p>
            <a:r>
              <a:rPr lang="en-US" dirty="0" smtClean="0"/>
              <a:t>Legislative Adjustments to the Funding Formula including non payment of revenues and triggers</a:t>
            </a:r>
          </a:p>
          <a:p>
            <a:r>
              <a:rPr lang="en-US" dirty="0" smtClean="0"/>
              <a:t>Protested taxes</a:t>
            </a:r>
          </a:p>
          <a:p>
            <a:endParaRPr lang="en-US" dirty="0"/>
          </a:p>
        </p:txBody>
      </p:sp>
      <p:pic>
        <p:nvPicPr>
          <p:cNvPr id="4" name="Picture 3" descr="Sappho’s Many &lt;strong&gt;Moving Parts&lt;/strong&gt; | The Burgeron Famil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37" y="0"/>
            <a:ext cx="302698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9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900" b="1" dirty="0" smtClean="0"/>
              <a:t>Salaries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900" dirty="0" smtClean="0"/>
              <a:t>Negotiated Increase – 2% as per negotiated agreement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900" dirty="0" smtClean="0"/>
              <a:t>Steps and lane changes – lanes for 2019-20, $21,278</a:t>
            </a:r>
          </a:p>
          <a:p>
            <a:pPr marL="411480" lvl="1" indent="0">
              <a:buNone/>
            </a:pPr>
            <a:r>
              <a:rPr lang="en-US" sz="2900" dirty="0" smtClean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900" b="1" dirty="0" smtClean="0"/>
              <a:t>Health Insurance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900" dirty="0" smtClean="0"/>
              <a:t>Increases  - $645 as per negotiated agreement</a:t>
            </a:r>
          </a:p>
          <a:p>
            <a:pPr marL="411480" lvl="1" indent="0">
              <a:buNone/>
            </a:pPr>
            <a:endParaRPr lang="en-US" sz="29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900" b="1" dirty="0" smtClean="0"/>
              <a:t>Utilities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9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900" b="1" dirty="0" smtClean="0"/>
              <a:t>Positions</a:t>
            </a:r>
            <a:r>
              <a:rPr lang="en-US" sz="2900" dirty="0" smtClean="0"/>
              <a:t> – increase or decrease number </a:t>
            </a:r>
          </a:p>
          <a:p>
            <a:pPr marL="0" indent="0">
              <a:buNone/>
            </a:pPr>
            <a:endParaRPr lang="en-US" sz="29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2900" b="1" dirty="0" smtClean="0"/>
              <a:t>Technology </a:t>
            </a:r>
            <a:r>
              <a:rPr lang="en-US" sz="2900" dirty="0" smtClean="0"/>
              <a:t>– minimal resources</a:t>
            </a:r>
            <a:endParaRPr lang="en-US" sz="2900" b="1" dirty="0" smtClean="0"/>
          </a:p>
          <a:p>
            <a:pPr marL="457200" lvl="1" indent="0">
              <a:buNone/>
            </a:pPr>
            <a:endParaRPr lang="en-US" sz="2900" dirty="0" smtClean="0"/>
          </a:p>
          <a:p>
            <a:pPr marL="341313" lvl="1" indent="-341313">
              <a:buFont typeface="Wingdings" panose="05000000000000000000" pitchFamily="2" charset="2"/>
              <a:buChar char="v"/>
            </a:pPr>
            <a:r>
              <a:rPr lang="en-US" sz="2900" b="1" dirty="0" smtClean="0"/>
              <a:t>Zero-based Budgeting Process</a:t>
            </a:r>
            <a:r>
              <a:rPr lang="en-US" sz="2900" dirty="0" smtClean="0"/>
              <a:t> </a:t>
            </a:r>
          </a:p>
          <a:p>
            <a:pPr marL="457200" lvl="1" indent="0">
              <a:buNone/>
            </a:pPr>
            <a:endParaRPr lang="en-US" sz="29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v"/>
            </a:pPr>
            <a:endParaRPr lang="en-US" dirty="0"/>
          </a:p>
          <a:p>
            <a:pPr marL="41148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Considerations </a:t>
            </a:r>
            <a:endParaRPr lang="en-US" dirty="0"/>
          </a:p>
        </p:txBody>
      </p:sp>
      <p:pic>
        <p:nvPicPr>
          <p:cNvPr id="6" name="Picture 5" descr="Region1RttT - 2013 Standards I,II,III,IV,V,V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371381"/>
            <a:ext cx="20955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Enrollment  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85002"/>
              </p:ext>
            </p:extLst>
          </p:nvPr>
        </p:nvGraphicFramePr>
        <p:xfrm>
          <a:off x="457200" y="5486400"/>
          <a:ext cx="7924800" cy="5715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9342387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717470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511062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765906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707121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39646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107346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17780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9216886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870221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882422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886687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2757797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2012-13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2020-21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2021-22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2022-23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334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0141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185693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378136"/>
              </p:ext>
            </p:extLst>
          </p:nvPr>
        </p:nvGraphicFramePr>
        <p:xfrm>
          <a:off x="457200" y="1524000"/>
          <a:ext cx="7924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65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ANB Enrollment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61753"/>
              </p:ext>
            </p:extLst>
          </p:nvPr>
        </p:nvGraphicFramePr>
        <p:xfrm>
          <a:off x="457199" y="1972019"/>
          <a:ext cx="3886201" cy="4858395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143250993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883718464"/>
                    </a:ext>
                  </a:extLst>
                </a:gridCol>
              </a:tblGrid>
              <a:tr h="33008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Elementary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18134"/>
                  </a:ext>
                </a:extLst>
              </a:tr>
              <a:tr h="74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 Year ANB Used for Budgeting Purposes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K-8 ANB Enrollment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720736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1503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3496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1,519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354064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</a:rPr>
                        <a:t>2016/17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</a:rPr>
                        <a:t>1,504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143087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2015/16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731566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2014/15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393157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2013/14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46350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2012/13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435023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2011/12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817118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2010/11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823618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2009/10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77777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2008/09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80163"/>
                  </a:ext>
                </a:extLst>
              </a:tr>
              <a:tr h="326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2007/08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1,291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49985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45531"/>
              </p:ext>
            </p:extLst>
          </p:nvPr>
        </p:nvGraphicFramePr>
        <p:xfrm>
          <a:off x="4800600" y="1972015"/>
          <a:ext cx="3886200" cy="4858400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15484623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val="3412124525"/>
                    </a:ext>
                  </a:extLst>
                </a:gridCol>
              </a:tblGrid>
              <a:tr h="33008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School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31648"/>
                  </a:ext>
                </a:extLst>
              </a:tr>
              <a:tr h="7459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 Year ANB Used for Budgeting Purposes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9-12 ANB Enrollment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046331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660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22493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673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724504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2016/17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80897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2015/16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801094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2014/15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472568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2013/14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179373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2012/13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479576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2011/12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600503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2010/11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703815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2009/10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843702"/>
                  </a:ext>
                </a:extLst>
              </a:tr>
              <a:tr h="3141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2008/09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567101"/>
                  </a:ext>
                </a:extLst>
              </a:tr>
              <a:tr h="3267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2007/08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805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180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and Taxable Valuations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96962"/>
              </p:ext>
            </p:extLst>
          </p:nvPr>
        </p:nvGraphicFramePr>
        <p:xfrm>
          <a:off x="457200" y="1905003"/>
          <a:ext cx="3886200" cy="4754056"/>
        </p:xfrm>
        <a:graphic>
          <a:graphicData uri="http://schemas.openxmlformats.org/drawingml/2006/table">
            <a:tbl>
              <a:tblPr/>
              <a:tblGrid>
                <a:gridCol w="934022">
                  <a:extLst>
                    <a:ext uri="{9D8B030D-6E8A-4147-A177-3AD203B41FA5}">
                      <a16:colId xmlns:a16="http://schemas.microsoft.com/office/drawing/2014/main" val="653835338"/>
                    </a:ext>
                  </a:extLst>
                </a:gridCol>
                <a:gridCol w="1584502">
                  <a:extLst>
                    <a:ext uri="{9D8B030D-6E8A-4147-A177-3AD203B41FA5}">
                      <a16:colId xmlns:a16="http://schemas.microsoft.com/office/drawing/2014/main" val="3862067856"/>
                    </a:ext>
                  </a:extLst>
                </a:gridCol>
                <a:gridCol w="1367676">
                  <a:extLst>
                    <a:ext uri="{9D8B030D-6E8A-4147-A177-3AD203B41FA5}">
                      <a16:colId xmlns:a16="http://schemas.microsoft.com/office/drawing/2014/main" val="2111977708"/>
                    </a:ext>
                  </a:extLst>
                </a:gridCol>
              </a:tblGrid>
              <a:tr h="2582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LAUREL ELEMENTARY DISTRICT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42771"/>
                  </a:ext>
                </a:extLst>
              </a:tr>
              <a:tr h="3513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Taxable Market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620772"/>
                  </a:ext>
                </a:extLst>
              </a:tr>
              <a:tr h="5165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Valuation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Valuation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2998274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2019-20</a:t>
                      </a:r>
                      <a:endParaRPr lang="en-US" sz="1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$2,363,822,945</a:t>
                      </a:r>
                      <a:endParaRPr lang="en-US" sz="1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$50,504,649</a:t>
                      </a:r>
                      <a:endParaRPr lang="en-US" sz="1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096217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2018-19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$2,050,266,085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$43,122,201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446256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2017-18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$2,169,654,467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$48,207,165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439765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2016/17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$2,088,632,510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$46,449,667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18121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2015/16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$2,047,733,958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$43,999,386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481521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2014/15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$1,542,979,017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$41,672,703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898377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2013/14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$1,329,180,227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$34,435,424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937633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2012/13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$1,269,228,645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$33,002,786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773913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2011/12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$1,180,866,228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$30,239,968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663875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2010/11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$1,197,269,237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$28,688,467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330880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$1,165,655,049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$28,418,940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991164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2008/09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$1,003,219,785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$29,057,705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681456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2007/08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$754,942,322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$22,624,922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41043"/>
                  </a:ext>
                </a:extLst>
              </a:tr>
              <a:tr h="270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2006/07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$671,330,955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$20,479,213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2627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354851"/>
              </p:ext>
            </p:extLst>
          </p:nvPr>
        </p:nvGraphicFramePr>
        <p:xfrm>
          <a:off x="4800600" y="1905001"/>
          <a:ext cx="3886201" cy="4754058"/>
        </p:xfrm>
        <a:graphic>
          <a:graphicData uri="http://schemas.openxmlformats.org/drawingml/2006/table">
            <a:tbl>
              <a:tblPr/>
              <a:tblGrid>
                <a:gridCol w="934021">
                  <a:extLst>
                    <a:ext uri="{9D8B030D-6E8A-4147-A177-3AD203B41FA5}">
                      <a16:colId xmlns:a16="http://schemas.microsoft.com/office/drawing/2014/main" val="3073742400"/>
                    </a:ext>
                  </a:extLst>
                </a:gridCol>
                <a:gridCol w="1584503">
                  <a:extLst>
                    <a:ext uri="{9D8B030D-6E8A-4147-A177-3AD203B41FA5}">
                      <a16:colId xmlns:a16="http://schemas.microsoft.com/office/drawing/2014/main" val="118849126"/>
                    </a:ext>
                  </a:extLst>
                </a:gridCol>
                <a:gridCol w="1367677">
                  <a:extLst>
                    <a:ext uri="{9D8B030D-6E8A-4147-A177-3AD203B41FA5}">
                      <a16:colId xmlns:a16="http://schemas.microsoft.com/office/drawing/2014/main" val="4035624009"/>
                    </a:ext>
                  </a:extLst>
                </a:gridCol>
              </a:tblGrid>
              <a:tr h="2582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LAUREL HIGH SCHOOL DISTRICT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607027"/>
                  </a:ext>
                </a:extLst>
              </a:tr>
              <a:tr h="3513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Market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921690"/>
                  </a:ext>
                </a:extLst>
              </a:tr>
              <a:tr h="516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Fiscal Year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Valuation</a:t>
                      </a:r>
                      <a:r>
                        <a:rPr lang="en-US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351547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2019-20</a:t>
                      </a:r>
                      <a:endParaRPr lang="en-US" sz="1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$2,313,883,855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$49,662,402</a:t>
                      </a:r>
                      <a:endParaRPr lang="en-US" sz="14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264525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2018-19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$2,003,463,855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$42,340,330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684073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2017-18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$2,123,594,790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$47,448,309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666826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2016/17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$2,042,572,833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$45,690,811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819741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2015/16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$2,008,371,303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$43,348,021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97918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2014/15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$1,502,524,345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$40,989,133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757678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2013/14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$1,310,752,332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$34,838,208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974907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2012/13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$1,250,800,740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$32,447,255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968981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2011/12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$1,162,996,927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$29,690,056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628351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2010/11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$1,180,540,349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$28,686,008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057190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$1,149,878,153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$28,333,039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506599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2008/09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$987,740,022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$28,551,360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82712"/>
                  </a:ext>
                </a:extLst>
              </a:tr>
              <a:tr h="25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2007/08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$740,462,171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$22,145,449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533958"/>
                  </a:ext>
                </a:extLst>
              </a:tr>
              <a:tr h="270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2006/07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$658,247,098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$20,030,429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924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93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Levies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421460"/>
              </p:ext>
            </p:extLst>
          </p:nvPr>
        </p:nvGraphicFramePr>
        <p:xfrm>
          <a:off x="472441" y="1295400"/>
          <a:ext cx="8214359" cy="4132321"/>
        </p:xfrm>
        <a:graphic>
          <a:graphicData uri="http://schemas.openxmlformats.org/drawingml/2006/table">
            <a:tbl>
              <a:tblPr/>
              <a:tblGrid>
                <a:gridCol w="1432560">
                  <a:extLst>
                    <a:ext uri="{9D8B030D-6E8A-4147-A177-3AD203B41FA5}">
                      <a16:colId xmlns:a16="http://schemas.microsoft.com/office/drawing/2014/main" val="166293858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24838074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33050305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90067102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80471055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3249950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47463701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52885228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val="184245372"/>
                    </a:ext>
                  </a:extLst>
                </a:gridCol>
              </a:tblGrid>
              <a:tr h="813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Taxing Entity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2012-13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2015-16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77202"/>
                  </a:ext>
                </a:extLst>
              </a:tr>
              <a:tr h="813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Laurel Elementary District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125.10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102.79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112.30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122.66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567065"/>
                  </a:ext>
                </a:extLst>
              </a:tr>
              <a:tr h="813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Laurel High School District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68.23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891445"/>
                  </a:ext>
                </a:extLst>
              </a:tr>
              <a:tr h="8365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Both Districts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214.21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189.50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167.87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175.79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171.73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180.53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196.50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149.72</a:t>
                      </a:r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672788"/>
                  </a:ext>
                </a:extLst>
              </a:tr>
              <a:tr h="8365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-24.71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-21.63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+7.92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-4.06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+8.8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+15.97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-46.78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244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257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20168"/>
            <a:ext cx="6781800" cy="60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89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1"/>
            <a:ext cx="8001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MyriadPro-BoldCond"/>
              </a:rPr>
              <a:t>Understanding Montana School Finance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MyriadPro-BoldCond"/>
              </a:rPr>
              <a:t>and School District </a:t>
            </a:r>
            <a:r>
              <a:rPr lang="en-US" sz="2800" b="1" dirty="0" smtClean="0">
                <a:solidFill>
                  <a:srgbClr val="000000"/>
                </a:solidFill>
                <a:latin typeface="MyriadPro-BoldCond"/>
              </a:rPr>
              <a:t>Budgets</a:t>
            </a:r>
          </a:p>
          <a:p>
            <a:endParaRPr lang="en-US" sz="2800" b="1" dirty="0">
              <a:solidFill>
                <a:srgbClr val="000000"/>
              </a:solidFill>
              <a:latin typeface="MyriadPro-BoldCond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latin typeface="MyriadPro-Regular"/>
              </a:rPr>
              <a:t>MONTANA OFFICE OF PUBLIC INSTRUCTION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MyriadPro-Regular"/>
              </a:rPr>
              <a:t>SCHOOL FINANCE </a:t>
            </a:r>
            <a:r>
              <a:rPr lang="en-US" dirty="0" smtClean="0">
                <a:solidFill>
                  <a:srgbClr val="000000"/>
                </a:solidFill>
                <a:latin typeface="MyriadPro-Regular"/>
              </a:rPr>
              <a:t>DIVISION</a:t>
            </a:r>
          </a:p>
          <a:p>
            <a:pPr algn="ctr"/>
            <a:endParaRPr lang="en-US" dirty="0">
              <a:solidFill>
                <a:srgbClr val="000000"/>
              </a:solidFill>
              <a:latin typeface="MyriadPro-Regular"/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  <a:latin typeface="MyriadPro-Semibold"/>
              </a:rPr>
              <a:t>JUNE </a:t>
            </a:r>
            <a:r>
              <a:rPr lang="en-US" b="1" dirty="0" smtClean="0">
                <a:solidFill>
                  <a:srgbClr val="000000"/>
                </a:solidFill>
                <a:latin typeface="MyriadPro-Semibold"/>
              </a:rPr>
              <a:t>2018</a:t>
            </a:r>
          </a:p>
          <a:p>
            <a:endParaRPr lang="en-US" b="1" dirty="0">
              <a:solidFill>
                <a:srgbClr val="000000"/>
              </a:solidFill>
              <a:latin typeface="MyriadPro-Semibold"/>
            </a:endParaRPr>
          </a:p>
          <a:p>
            <a:r>
              <a:rPr lang="en-US" dirty="0">
                <a:solidFill>
                  <a:srgbClr val="000000"/>
                </a:solidFill>
                <a:latin typeface="MyriadPro-Regular"/>
              </a:rPr>
              <a:t>For more information, contact</a:t>
            </a:r>
          </a:p>
          <a:p>
            <a:r>
              <a:rPr lang="en-US" dirty="0">
                <a:solidFill>
                  <a:srgbClr val="000000"/>
                </a:solidFill>
                <a:latin typeface="MyriadPro-Regular"/>
              </a:rPr>
              <a:t>Kara </a:t>
            </a:r>
            <a:r>
              <a:rPr lang="en-US" dirty="0" err="1">
                <a:solidFill>
                  <a:srgbClr val="000000"/>
                </a:solidFill>
                <a:latin typeface="MyriadPro-Regular"/>
              </a:rPr>
              <a:t>Sperle</a:t>
            </a:r>
            <a:r>
              <a:rPr lang="en-US" dirty="0">
                <a:solidFill>
                  <a:srgbClr val="000000"/>
                </a:solidFill>
                <a:latin typeface="MyriadPro-Regular"/>
              </a:rPr>
              <a:t>, Administrator</a:t>
            </a:r>
          </a:p>
          <a:p>
            <a:r>
              <a:rPr lang="en-US" dirty="0">
                <a:solidFill>
                  <a:srgbClr val="000000"/>
                </a:solidFill>
                <a:latin typeface="MyriadPro-Regular"/>
              </a:rPr>
              <a:t>School Finance Division</a:t>
            </a:r>
          </a:p>
          <a:p>
            <a:r>
              <a:rPr lang="en-US" dirty="0">
                <a:solidFill>
                  <a:srgbClr val="000000"/>
                </a:solidFill>
                <a:latin typeface="MyriadPro-Regular"/>
              </a:rPr>
              <a:t>Montana Office of Public Instruction</a:t>
            </a:r>
          </a:p>
          <a:p>
            <a:r>
              <a:rPr lang="en-US" dirty="0">
                <a:solidFill>
                  <a:srgbClr val="000000"/>
                </a:solidFill>
                <a:latin typeface="MyriadPro-Regular"/>
              </a:rPr>
              <a:t>(406) 444-3249</a:t>
            </a:r>
          </a:p>
          <a:p>
            <a:r>
              <a:rPr lang="en-US" i="1" dirty="0">
                <a:solidFill>
                  <a:srgbClr val="001AE6"/>
                </a:solidFill>
                <a:latin typeface="MyriadPro-It"/>
              </a:rPr>
              <a:t>OPI School Finance Webpage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269" y="2638830"/>
            <a:ext cx="2416531" cy="232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52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&lt;strong&gt;Questions&lt;/strong&gt;, Comments and Concer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38200"/>
            <a:ext cx="5562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73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79090</TotalTime>
  <Words>643</Words>
  <Application>Microsoft Office PowerPoint</Application>
  <PresentationFormat>On-screen Show (4:3)</PresentationFormat>
  <Paragraphs>340</Paragraphs>
  <Slides>22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MyriadPro-BoldCond</vt:lpstr>
      <vt:lpstr>MyriadPro-It</vt:lpstr>
      <vt:lpstr>MyriadPro-Regular</vt:lpstr>
      <vt:lpstr>MyriadPro-Semibold</vt:lpstr>
      <vt:lpstr>Times New Roman</vt:lpstr>
      <vt:lpstr>Wingdings</vt:lpstr>
      <vt:lpstr>Office Theme</vt:lpstr>
      <vt:lpstr>Clip</vt:lpstr>
      <vt:lpstr>Overview of Basic School Budgeting</vt:lpstr>
      <vt:lpstr>PowerPoint Presentation</vt:lpstr>
      <vt:lpstr>PowerPoint Presentation</vt:lpstr>
      <vt:lpstr>School Funding 101 General Fund</vt:lpstr>
      <vt:lpstr>PowerPoint Presentation</vt:lpstr>
      <vt:lpstr>PowerPoint Presentation</vt:lpstr>
      <vt:lpstr>PowerPoint Presentation</vt:lpstr>
      <vt:lpstr>Guaranteed Tax Base</vt:lpstr>
      <vt:lpstr>State Payment Categories</vt:lpstr>
      <vt:lpstr>PowerPoint Presentation</vt:lpstr>
      <vt:lpstr>Special Education Funding</vt:lpstr>
      <vt:lpstr>PowerPoint Presentation</vt:lpstr>
      <vt:lpstr>PowerPoint Presentation</vt:lpstr>
      <vt:lpstr>Moving Parts</vt:lpstr>
      <vt:lpstr>Budget Considerations </vt:lpstr>
      <vt:lpstr>Enrollment  </vt:lpstr>
      <vt:lpstr>Actual ANB Enrollment</vt:lpstr>
      <vt:lpstr>Market and Taxable Valuations</vt:lpstr>
      <vt:lpstr>Tax Levies</vt:lpstr>
      <vt:lpstr>PowerPoint Presentation</vt:lpstr>
      <vt:lpstr>PowerPoint Presentation</vt:lpstr>
      <vt:lpstr>PowerPoint Presentation</vt:lpstr>
    </vt:vector>
  </TitlesOfParts>
  <Company>GFPS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Patrick</dc:creator>
  <cp:lastModifiedBy>Lisa Harris</cp:lastModifiedBy>
  <cp:revision>236</cp:revision>
  <cp:lastPrinted>2019-01-17T00:02:53Z</cp:lastPrinted>
  <dcterms:created xsi:type="dcterms:W3CDTF">2011-08-01T22:41:17Z</dcterms:created>
  <dcterms:modified xsi:type="dcterms:W3CDTF">2019-12-05T19:51:57Z</dcterms:modified>
</cp:coreProperties>
</file>