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6858000" cy="9144000"/>
  <p:embeddedFontLst>
    <p:embeddedFont>
      <p:font typeface="Calibri" panose="020F0502020204030204" pitchFamily="34" charset="0"/>
      <p:regular r:id="rId21"/>
      <p:bold r:id="rId22"/>
      <p:italic r:id="rId23"/>
      <p:boldItalic r:id="rId24"/>
    </p:embeddedFont>
    <p:embeddedFont>
      <p:font typeface="Futura Lt BT 1" panose="020B0604020202020204"/>
      <p:regular r:id="rId25"/>
    </p:embeddedFont>
    <p:embeddedFont>
      <p:font typeface="Futura Lt BT 2" panose="020B0604020202020204" charset="0"/>
      <p:regular r:id="rId26"/>
    </p:embeddedFont>
    <p:embeddedFont>
      <p:font typeface="Futura Md BT 1" panose="020B0604020202020204"/>
      <p:regular r:id="rId27"/>
    </p:embeddedFont>
    <p:embeddedFont>
      <p:font typeface="Futura Md BT 2" panose="020B060402020202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8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3" d="100"/>
          <a:sy n="83" d="100"/>
        </p:scale>
        <p:origin x="393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(Teacher, Librarian or Principal) </a:t>
            </a:r>
          </a:p>
          <a:p>
            <a:pPr lvl="0"/>
            <a:r>
              <a:rPr lang="en-US" i="1" dirty="0"/>
              <a:t>After greeting guests and making them feel at home, kick things off with a welcome message and introduce yourself.</a:t>
            </a:r>
          </a:p>
          <a:p>
            <a:pPr lvl="0"/>
            <a:endParaRPr lang="en-US" dirty="0"/>
          </a:p>
          <a:p>
            <a:pPr lvl="0"/>
            <a:r>
              <a:rPr lang="en-US" dirty="0"/>
              <a:t>Facilitator: We are here tonight to talk about a really exciting program your child is part of: Book Up Summer brought to you by Page Ahead. Families have an important role in promoting reading to their children.  We serve as models for reading and can help instill a life-long love of reading in our children.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876800" cy="3081338"/>
          </a:xfrm>
          <a:prstGeom prst="rect">
            <a:avLst/>
          </a:prstGeom>
        </p:spPr>
        <p:txBody>
          <a:bodyPr vert="horz" lIns="91440" tIns="45720" rIns="91440" bIns="45720" rtlCol="0"/>
          <a:lstStyle/>
          <a:p>
            <a:pPr lvl="0"/>
            <a:r>
              <a:rPr lang="en-US" dirty="0"/>
              <a:t>Facilitator (Question for audience): How do you feel about reading? Do you like books or magazines? Non-fiction or fiction? Or do you prefer to listen to audio books?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4493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029200" cy="3081338"/>
          </a:xfrm>
          <a:prstGeom prst="rect">
            <a:avLst/>
          </a:prstGeom>
        </p:spPr>
        <p:txBody>
          <a:bodyPr vert="horz" lIns="91440" tIns="45720" rIns="91440" bIns="45720" rtlCol="0"/>
          <a:lstStyle/>
          <a:p>
            <a:pPr lvl="0"/>
            <a:r>
              <a:rPr lang="en-US" dirty="0"/>
              <a:t>Facilitator (Question for audience): How about your child? Do they like to read? Do they like it when you read to them or do they want to read to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4493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876800" cy="3081338"/>
          </a:xfrm>
          <a:prstGeom prst="rect">
            <a:avLst/>
          </a:prstGeom>
        </p:spPr>
        <p:txBody>
          <a:bodyPr vert="horz" lIns="91440" tIns="45720" rIns="91440" bIns="45720" rtlCol="0"/>
          <a:lstStyle/>
          <a:p>
            <a:pPr lvl="0"/>
            <a:r>
              <a:rPr lang="en-US" dirty="0"/>
              <a:t>Facilitator (Question for audience): </a:t>
            </a:r>
          </a:p>
          <a:p>
            <a:pPr lvl="0"/>
            <a:r>
              <a:rPr lang="en-US" dirty="0"/>
              <a:t>There is a connection between how we as grownups feel about reading and how we demonstrate how we feel about reading, and how our kids feel about reading.  Did you know that?  You know what good copycats they are, right?  So if we want our kids to be strong readers and enjoy reading, what can we do? </a:t>
            </a:r>
          </a:p>
          <a:p>
            <a:pPr lvl="0"/>
            <a:r>
              <a:rPr lang="en-US" dirty="0"/>
              <a:t>(Jot down what answers audience provides on flip chart or wipe board).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4493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Tonight we are going to talk about how the Book Up Summer program can help you create those positive reading experiences you just mentioned.  We are also going to talk about why creating those experiences is especially important in the summer time. I will describe the Five Finger Test for choosing books and discuss all the different ways that families can support their child's literacy.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04825"/>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Have you heard the phrase "Summer Slide"? (Wait for a show of hands). What is that term "Summer Slide" describing? (Wait for responses).</a:t>
            </a:r>
          </a:p>
          <a:p>
            <a:pPr lvl="0"/>
            <a:r>
              <a:rPr lang="en-US" dirty="0"/>
              <a:t>Research tells us that the summer slide is real.  Over the summer without the structure of school, the instruction of teachers, and the access to books, students can lose more than 3 months of reading achievement.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4493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But reading fun books over the summer can change all that.</a:t>
            </a:r>
          </a:p>
          <a:p>
            <a:pPr lvl="0"/>
            <a:r>
              <a:rPr lang="en-US" dirty="0"/>
              <a:t>This is where Book Up Summer comes in and it's where you come in, too!  [Refer back to audience answers on your flip chart or wipe board].  Remember these?  The books your child is choosing is to help you create these positive feelings and experiences around reading that you described.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Through Book Up Summer, your child will be choosing 12 NEW books THEY want to read.  Getting to choose what they want is motivating!  And they can participate in this program for up to three years.  Any student that is in kindergarten now and remains at this school through the end of 2nd grade, can participate each year and end with a home library of 36 new books of their choosing! Choice is a really important part of Book Up Summer. Studies have shown that if they choose it, they will read it. </a:t>
            </a:r>
          </a:p>
          <a:p>
            <a:pPr lvl="0"/>
            <a:endParaRPr lang="en-US" dirty="0"/>
          </a:p>
          <a:p>
            <a:pPr lvl="0"/>
            <a:r>
              <a:rPr lang="en-US" dirty="0"/>
              <a:t>When the books come home, you’ll probably see they have a whole variety of books.  That’s the point!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2207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48101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029200" cy="3081338"/>
          </a:xfrm>
          <a:prstGeom prst="rect">
            <a:avLst/>
          </a:prstGeom>
        </p:spPr>
        <p:txBody>
          <a:bodyPr vert="horz" lIns="91440" tIns="45720" rIns="91440" bIns="45720" rtlCol="0"/>
          <a:lstStyle/>
          <a:p>
            <a:pPr lvl="0"/>
            <a:r>
              <a:rPr lang="en-US" dirty="0"/>
              <a:t>Facilitator (Question for audience): What is your child's favorite type of book? What do you think they will choose?</a:t>
            </a:r>
          </a:p>
          <a:p>
            <a:pPr lvl="0"/>
            <a:r>
              <a:rPr lang="en-US" dirty="0"/>
              <a:t>Which type would you like for them choose? Why?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2207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105400" cy="3081338"/>
          </a:xfrm>
          <a:prstGeom prst="rect">
            <a:avLst/>
          </a:prstGeom>
        </p:spPr>
        <p:txBody>
          <a:bodyPr vert="horz" lIns="91440" tIns="45720" rIns="91440" bIns="45720" rtlCol="0"/>
          <a:lstStyle/>
          <a:p>
            <a:pPr lvl="0"/>
            <a:r>
              <a:rPr lang="en-US" dirty="0"/>
              <a:t>Facilitator: </a:t>
            </a:r>
          </a:p>
          <a:p>
            <a:pPr lvl="0"/>
            <a:r>
              <a:rPr lang="en-US" dirty="0"/>
              <a:t>No matter what type of books your child will choose, we want to make sure that the books they select will get read. </a:t>
            </a:r>
          </a:p>
          <a:p>
            <a:pPr lvl="0"/>
            <a:r>
              <a:rPr lang="en-US" dirty="0"/>
              <a:t>The Five Finger Test is an</a:t>
            </a:r>
          </a:p>
          <a:p>
            <a:pPr lvl="0"/>
            <a:r>
              <a:rPr lang="en-US" dirty="0"/>
              <a:t>easy way to help your child choose books that are just right.  Just-right books are the books your child should read on their own. This will help to improve their concentration and reading skills. You should always have them read a paragraph or page aloud so you can check on their ability to read the story using the 5 finger test (briefly go over the bullet points).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839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181600" cy="3081338"/>
          </a:xfrm>
          <a:prstGeom prst="rect">
            <a:avLst/>
          </a:prstGeom>
        </p:spPr>
        <p:txBody>
          <a:bodyPr vert="horz" lIns="91440" tIns="45720" rIns="91440" bIns="45720" rtlCol="0"/>
          <a:lstStyle/>
          <a:p>
            <a:pPr lvl="0"/>
            <a:r>
              <a:rPr lang="en-US" dirty="0"/>
              <a:t>Facilitator: There is a role for books that are too easy.  Too-easy books are fun for your child to read and give your child a sense of accomplishment. Children should read too-easy books to relax and practice previously learned words and skills.  It is great for a child to read books again and again – this improves fluency.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492125"/>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876800" cy="3081338"/>
          </a:xfrm>
          <a:prstGeom prst="rect">
            <a:avLst/>
          </a:prstGeom>
        </p:spPr>
        <p:txBody>
          <a:bodyPr vert="horz" lIns="91440" tIns="45720" rIns="91440" bIns="45720" rtlCol="0"/>
          <a:lstStyle/>
          <a:p>
            <a:pPr lvl="0"/>
            <a:r>
              <a:rPr lang="en-US" dirty="0"/>
              <a:t>Facilitator: There is also a role for books that are too hard. They make great read-</a:t>
            </a:r>
            <a:r>
              <a:rPr lang="en-US" dirty="0" err="1"/>
              <a:t>alouds</a:t>
            </a:r>
            <a:r>
              <a:rPr lang="en-US" dirty="0"/>
              <a:t> and can be a book a child can aspire to read. Children continue to increase their listening, vocabulary, and comprehension skills when you read aloud with them. Your child’s listening ability should always be above her reading ability.</a:t>
            </a:r>
          </a:p>
          <a:p>
            <a:pPr lvl="0"/>
            <a:endParaRPr lang="en-US" dirty="0"/>
          </a:p>
          <a:p>
            <a:pPr lvl="0"/>
            <a:r>
              <a:rPr lang="en-US" dirty="0"/>
              <a:t>Facilitator Note:  Add a personal story, e.g. “There is a student in my school in second grade who wanted to carry a Harry Potter book home . . .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3731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2969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029200" cy="3081338"/>
          </a:xfrm>
          <a:prstGeom prst="rect">
            <a:avLst/>
          </a:prstGeom>
        </p:spPr>
        <p:txBody>
          <a:bodyPr vert="horz" lIns="91440" tIns="45720" rIns="91440" bIns="45720" rtlCol="0"/>
          <a:lstStyle/>
          <a:p>
            <a:pPr lvl="0"/>
            <a:r>
              <a:rPr lang="en-US" dirty="0"/>
              <a:t>Facilitator: At this age, children are learning to read.  They need to have books they want to read so encourage them to read what excites them and is enjoyable.  Later, when they will read to learn, the purpose and content become different.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969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4493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5938"/>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4953000" cy="3081338"/>
          </a:xfrm>
          <a:prstGeom prst="rect">
            <a:avLst/>
          </a:prstGeom>
        </p:spPr>
        <p:txBody>
          <a:bodyPr vert="horz" lIns="91440" tIns="45720" rIns="91440" bIns="45720" rtlCol="0"/>
          <a:lstStyle/>
          <a:p>
            <a:pPr lvl="0"/>
            <a:r>
              <a:rPr lang="en-US" dirty="0"/>
              <a:t>Facilitator (Question for audience): How does your child like it when you read aloud? Do they sit still and listen quietly? Or are they wiggly and easily distracted?</a:t>
            </a:r>
          </a:p>
          <a:p>
            <a:pPr lvl="0"/>
            <a:r>
              <a:rPr lang="en-US" dirty="0"/>
              <a:t>Does anyone have any good tips to share about how they make reading aloud work with their child? Let's take some time to share with the group.</a:t>
            </a:r>
          </a:p>
          <a:p>
            <a:pPr lvl="0"/>
            <a:endParaRPr lang="en-US" dirty="0"/>
          </a:p>
          <a:p>
            <a:pPr lvl="0"/>
            <a:r>
              <a:rPr lang="en-US" dirty="0"/>
              <a:t>How many of you read books, newspapers, or magazines in front of your child?</a:t>
            </a:r>
          </a:p>
          <a:p>
            <a:pPr lvl="0"/>
            <a:r>
              <a:rPr lang="en-US" dirty="0"/>
              <a:t>This is actually quite helpful to your child. Show that reading is important to you.  Model reading – newspaper, cookbooks, how to books, for pleasure.  </a:t>
            </a:r>
          </a:p>
          <a:p>
            <a:pPr lvl="0"/>
            <a:r>
              <a:rPr lang="en-US" dirty="0"/>
              <a:t>Take books with you in your daily comings and goings – grab 5 min to read while waiting in line to get a prescription filled, on the bus,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4493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2969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105400" cy="3081338"/>
          </a:xfrm>
          <a:prstGeom prst="rect">
            <a:avLst/>
          </a:prstGeom>
        </p:spPr>
        <p:txBody>
          <a:bodyPr vert="horz" lIns="91440" tIns="45720" rIns="91440" bIns="45720" rtlCol="0"/>
          <a:lstStyle/>
          <a:p>
            <a:pPr lvl="0"/>
            <a:r>
              <a:rPr lang="en-US" dirty="0"/>
              <a:t>Facilitator: </a:t>
            </a:r>
          </a:p>
          <a:p>
            <a:pPr lvl="0"/>
            <a:r>
              <a:rPr lang="en-US" dirty="0"/>
              <a:t>There are lots of ways to turn reading into a fun activity. </a:t>
            </a:r>
          </a:p>
          <a:p>
            <a:pPr lvl="0"/>
            <a:r>
              <a:rPr lang="en-US" dirty="0"/>
              <a:t>Do you like doing crafts with your child? You can create a home library with your child using a cardboard box or a wooden packing crate. Decorate them together with your child and you will have a good bookcase. Starting a home library will show your child just how special and important their books are.</a:t>
            </a:r>
          </a:p>
          <a:p>
            <a:pPr lvl="0"/>
            <a:endParaRPr lang="en-US" dirty="0"/>
          </a:p>
          <a:p>
            <a:pPr lvl="0"/>
            <a:r>
              <a:rPr lang="en-US" dirty="0"/>
              <a:t>Add to your library:  Become a treasure hunter. Go to flea markets, used bookstores, or even garage sales to find great  books to keep. </a:t>
            </a:r>
          </a:p>
          <a:p>
            <a:pPr lvl="0"/>
            <a:endParaRPr lang="en-US" dirty="0"/>
          </a:p>
          <a:p>
            <a:pPr lvl="0"/>
            <a:r>
              <a:rPr lang="en-US" dirty="0"/>
              <a:t>If your child likes to always read something new or different, visit your local library. It's never too soon to get your child a library card. A library card is a ticket to unlimited adventure and exploration in the universe of imagination.  It opens up a world of possibilities, and better yet, a library card is free. </a:t>
            </a:r>
          </a:p>
          <a:p>
            <a:pPr lvl="0"/>
            <a:endParaRPr lang="en-US" dirty="0"/>
          </a:p>
          <a:p>
            <a:pPr lvl="0"/>
            <a:r>
              <a:rPr lang="en-US" dirty="0"/>
              <a:t>You can also look for Little Free Libraries in your neighborhood. These are an easy way to find some great books to borrow and to swap out some of your books that your child might have outgrown. (If your school is in Seattle) You might also find one of the 18 Book Oases that Page Ahead has installed all over the city. The Book Oases are specially built for younger readers and is frequently restocked with children's books.</a:t>
            </a:r>
          </a:p>
          <a:p>
            <a:pPr lvl="0"/>
            <a:endParaRPr lang="en-US" dirty="0"/>
          </a:p>
          <a:p>
            <a:pPr lvl="0"/>
            <a:r>
              <a:rPr lang="en-US" dirty="0"/>
              <a:t>Does anyone else have good ideas how to make reading fun or where to get good books?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2969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029200" cy="3081338"/>
          </a:xfrm>
          <a:prstGeom prst="rect">
            <a:avLst/>
          </a:prstGeom>
        </p:spPr>
        <p:txBody>
          <a:bodyPr vert="horz" lIns="91440" tIns="45720" rIns="91440" bIns="45720" rtlCol="0"/>
          <a:lstStyle/>
          <a:p>
            <a:pPr lvl="0"/>
            <a:r>
              <a:rPr lang="en-US" dirty="0"/>
              <a:t>Facilitator: As we near the end of our presentation, I want to remind you about how we can work together to stop the summer slide! When your child comes home with their 12 new books from Book Up Summer, share their excitement about these books.  Read these books with your child and encourage your child to read all of their new books over the summer. Remember that through reading, your child can improve their reading skills and they will be more prepared for school in the fall.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0683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1373187"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19.04.2022</a:t>
            </a:fld>
            <a:endParaRPr lang="cs-CZ" dirty="0"/>
          </a:p>
        </p:txBody>
      </p:sp>
      <p:sp>
        <p:nvSpPr>
          <p:cNvPr id="4" name="Slide Image Placeholder 3"/>
          <p:cNvSpPr>
            <a:spLocks noGrp="1" noRot="1" noChangeAspect="1"/>
          </p:cNvSpPr>
          <p:nvPr>
            <p:ph type="sldImg" idx="2"/>
          </p:nvPr>
        </p:nvSpPr>
        <p:spPr>
          <a:xfrm>
            <a:off x="1147763" y="514350"/>
            <a:ext cx="4562475" cy="25669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5105400" cy="3081338"/>
          </a:xfrm>
          <a:prstGeom prst="rect">
            <a:avLst/>
          </a:prstGeom>
        </p:spPr>
        <p:txBody>
          <a:bodyPr vert="horz" lIns="91440" tIns="45720" rIns="91440" bIns="45720" rtlCol="0"/>
          <a:lstStyle/>
          <a:p>
            <a:pPr lvl="0"/>
            <a:r>
              <a:rPr lang="en-US" dirty="0"/>
              <a:t>Facilitator: Strickland Gillian (1869-1954), the author of The Reading Mother, wrote this beautiful poem many years ago, and it is still inspiring today. When you model reading aloud for your child, it promotes developing a lifelong habit of reading. Make reading part of your daily ritual together. Start accumulating a library of books at home so that your child can reread the books you have shared together.</a:t>
            </a:r>
          </a:p>
          <a:p>
            <a:pPr lvl="0"/>
            <a:endParaRPr lang="en-US" dirty="0"/>
          </a:p>
          <a:p>
            <a:pPr lvl="0"/>
            <a:r>
              <a:rPr lang="en-US" dirty="0"/>
              <a:t>The greatest partnership you can develop between your home and your school is the one that supports what your child is learning in school. Make reading a priority in your home. I guarantee you will enjoy rereading many of the picture book classics you read when you were a child. I hope it brings back memories of your reading favorite stories that you can talk with your child about when you read together.  </a:t>
            </a:r>
          </a:p>
          <a:p>
            <a:pPr lvl="0"/>
            <a:endParaRPr lang="en-US" dirty="0"/>
          </a:p>
          <a:p>
            <a:pPr lvl="0"/>
            <a:r>
              <a:rPr lang="en-US" dirty="0"/>
              <a:t>Note:  </a:t>
            </a:r>
          </a:p>
          <a:p>
            <a:pPr lvl="0"/>
            <a:r>
              <a:rPr lang="en-US" dirty="0"/>
              <a:t>Thank the participants for coming.</a:t>
            </a:r>
          </a:p>
          <a:p>
            <a:pPr lvl="0"/>
            <a:r>
              <a:rPr lang="en-US" dirty="0"/>
              <a:t>Answer any questions.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1220787"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7763" y="304800"/>
            <a:ext cx="4562475" cy="2566988"/>
          </a:xfrm>
        </p:spPr>
      </p:sp>
      <p:sp>
        <p:nvSpPr>
          <p:cNvPr id="3" name="Notes Placeholder 2"/>
          <p:cNvSpPr>
            <a:spLocks noGrp="1"/>
          </p:cNvSpPr>
          <p:nvPr>
            <p:ph type="body" idx="1"/>
          </p:nvPr>
        </p:nvSpPr>
        <p:spPr>
          <a:xfrm>
            <a:off x="914400" y="3251200"/>
            <a:ext cx="4953000" cy="3081338"/>
          </a:xfrm>
        </p:spPr>
        <p:txBody>
          <a:bodyPr/>
          <a:lstStyle/>
          <a:p>
            <a:endParaRPr lang="en-US" dirty="0"/>
          </a:p>
        </p:txBody>
      </p:sp>
      <p:sp>
        <p:nvSpPr>
          <p:cNvPr id="4" name="Slide Number Placeholder 3"/>
          <p:cNvSpPr>
            <a:spLocks noGrp="1"/>
          </p:cNvSpPr>
          <p:nvPr>
            <p:ph type="sldNum" sz="quarter" idx="5"/>
          </p:nvPr>
        </p:nvSpPr>
        <p:spPr>
          <a:xfrm>
            <a:off x="5180013" y="6502400"/>
            <a:ext cx="1144587" cy="341313"/>
          </a:xfrm>
        </p:spPr>
        <p:txBody>
          <a:bodyPr/>
          <a:lstStyle/>
          <a:p>
            <a:fld id="{871B2431-D351-4C6E-A3CF-9DFAC0E3E050}" type="slidenum">
              <a:rPr lang="cs-CZ" smtClean="0"/>
              <a:t>18</a:t>
            </a:fld>
            <a:endParaRPr lang="cs-CZ" dirty="0"/>
          </a:p>
        </p:txBody>
      </p:sp>
    </p:spTree>
    <p:extLst>
      <p:ext uri="{BB962C8B-B14F-4D97-AF65-F5344CB8AC3E}">
        <p14:creationId xmlns:p14="http://schemas.microsoft.com/office/powerpoint/2010/main" val="139146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0.png"/><Relationship Id="rId5" Type="http://schemas.openxmlformats.org/officeDocument/2006/relationships/image" Target="../media/image5.png"/><Relationship Id="rId10" Type="http://schemas.openxmlformats.org/officeDocument/2006/relationships/image" Target="../media/image19.svg"/><Relationship Id="rId4" Type="http://schemas.openxmlformats.org/officeDocument/2006/relationships/image" Target="../media/image4.svg"/><Relationship Id="rId9" Type="http://schemas.openxmlformats.org/officeDocument/2006/relationships/image" Target="../media/image18.png"/><Relationship Id="rId1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571848" y="-1203"/>
            <a:ext cx="7716152" cy="10288203"/>
          </a:xfrm>
          <a:prstGeom prst="rect">
            <a:avLst/>
          </a:prstGeom>
        </p:spPr>
      </p:pic>
      <p:grpSp>
        <p:nvGrpSpPr>
          <p:cNvPr id="3" name="Group 3"/>
          <p:cNvGrpSpPr/>
          <p:nvPr/>
        </p:nvGrpSpPr>
        <p:grpSpPr>
          <a:xfrm>
            <a:off x="0" y="-5885920"/>
            <a:ext cx="13732956" cy="17263903"/>
            <a:chOff x="0" y="0"/>
            <a:chExt cx="18310608" cy="23018538"/>
          </a:xfrm>
        </p:grpSpPr>
        <p:sp>
          <p:nvSpPr>
            <p:cNvPr id="4" name="AutoShape 4"/>
            <p:cNvSpPr/>
            <p:nvPr/>
          </p:nvSpPr>
          <p:spPr>
            <a:xfrm>
              <a:off x="0" y="7847894"/>
              <a:ext cx="14250739" cy="13716000"/>
            </a:xfrm>
            <a:prstGeom prst="rect">
              <a:avLst/>
            </a:prstGeom>
            <a:solidFill>
              <a:srgbClr val="0083C6"/>
            </a:solidFill>
          </p:spPr>
        </p:sp>
        <p:sp>
          <p:nvSpPr>
            <p:cNvPr id="5" name="AutoShape 5"/>
            <p:cNvSpPr/>
            <p:nvPr/>
          </p:nvSpPr>
          <p:spPr>
            <a:xfrm rot="-782927">
              <a:off x="9329737" y="387414"/>
              <a:ext cx="5975721" cy="22243709"/>
            </a:xfrm>
            <a:prstGeom prst="rect">
              <a:avLst/>
            </a:prstGeom>
            <a:solidFill>
              <a:srgbClr val="0083C6"/>
            </a:solidFill>
          </p:spPr>
        </p:sp>
        <p:sp>
          <p:nvSpPr>
            <p:cNvPr id="6" name="AutoShape 6"/>
            <p:cNvSpPr/>
            <p:nvPr/>
          </p:nvSpPr>
          <p:spPr>
            <a:xfrm rot="-782927">
              <a:off x="15801997" y="6526202"/>
              <a:ext cx="732723" cy="15814892"/>
            </a:xfrm>
            <a:prstGeom prst="rect">
              <a:avLst/>
            </a:prstGeom>
            <a:solidFill>
              <a:srgbClr val="FDD05A"/>
            </a:solidFill>
          </p:spPr>
        </p:sp>
      </p:grpSp>
      <p:pic>
        <p:nvPicPr>
          <p:cNvPr id="7" name="Picture 7"/>
          <p:cNvPicPr>
            <a:picLocks noChangeAspect="1"/>
          </p:cNvPicPr>
          <p:nvPr/>
        </p:nvPicPr>
        <p:blipFill>
          <a:blip r:embed="rId4"/>
          <a:srcRect/>
          <a:stretch>
            <a:fillRect/>
          </a:stretch>
        </p:blipFill>
        <p:spPr>
          <a:xfrm>
            <a:off x="1028700" y="1028700"/>
            <a:ext cx="8435636" cy="2467424"/>
          </a:xfrm>
          <a:prstGeom prst="rect">
            <a:avLst/>
          </a:prstGeom>
        </p:spPr>
      </p:pic>
      <p:grpSp>
        <p:nvGrpSpPr>
          <p:cNvPr id="8" name="Group 8"/>
          <p:cNvGrpSpPr/>
          <p:nvPr/>
        </p:nvGrpSpPr>
        <p:grpSpPr>
          <a:xfrm>
            <a:off x="1028700" y="5338569"/>
            <a:ext cx="9659354" cy="3919731"/>
            <a:chOff x="0" y="0"/>
            <a:chExt cx="12879139" cy="5226308"/>
          </a:xfrm>
        </p:grpSpPr>
        <p:sp>
          <p:nvSpPr>
            <p:cNvPr id="9" name="TextBox 9"/>
            <p:cNvSpPr txBox="1"/>
            <p:nvPr/>
          </p:nvSpPr>
          <p:spPr>
            <a:xfrm>
              <a:off x="0" y="95250"/>
              <a:ext cx="12879139" cy="3994150"/>
            </a:xfrm>
            <a:prstGeom prst="rect">
              <a:avLst/>
            </a:prstGeom>
          </p:spPr>
          <p:txBody>
            <a:bodyPr lIns="0" tIns="0" rIns="0" bIns="0" rtlCol="0" anchor="t">
              <a:spAutoFit/>
            </a:bodyPr>
            <a:lstStyle/>
            <a:p>
              <a:pPr>
                <a:lnSpc>
                  <a:spcPts val="11550"/>
                </a:lnSpc>
              </a:pPr>
              <a:r>
                <a:rPr lang="en-US" sz="10500" spc="262">
                  <a:solidFill>
                    <a:srgbClr val="FFFFFF"/>
                  </a:solidFill>
                  <a:latin typeface="Futura Md BT 1"/>
                </a:rPr>
                <a:t>BOOK UP SUMMER </a:t>
              </a:r>
            </a:p>
          </p:txBody>
        </p:sp>
        <p:sp>
          <p:nvSpPr>
            <p:cNvPr id="10" name="TextBox 10"/>
            <p:cNvSpPr txBox="1"/>
            <p:nvPr/>
          </p:nvSpPr>
          <p:spPr>
            <a:xfrm>
              <a:off x="0" y="4314235"/>
              <a:ext cx="12874174" cy="912072"/>
            </a:xfrm>
            <a:prstGeom prst="rect">
              <a:avLst/>
            </a:prstGeom>
          </p:spPr>
          <p:txBody>
            <a:bodyPr lIns="0" tIns="0" rIns="0" bIns="0" rtlCol="0" anchor="t">
              <a:spAutoFit/>
            </a:bodyPr>
            <a:lstStyle/>
            <a:p>
              <a:pPr>
                <a:lnSpc>
                  <a:spcPts val="5739"/>
                </a:lnSpc>
              </a:pPr>
              <a:r>
                <a:rPr lang="en-US" sz="4099" spc="245">
                  <a:solidFill>
                    <a:srgbClr val="FFFFFF"/>
                  </a:solidFill>
                  <a:latin typeface="Futura Lt BT 1"/>
                </a:rPr>
                <a:t>Giving kids in need the chance to read</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sp>
        <p:nvSpPr>
          <p:cNvPr id="2" name="TextBox 2"/>
          <p:cNvSpPr txBox="1"/>
          <p:nvPr/>
        </p:nvSpPr>
        <p:spPr>
          <a:xfrm>
            <a:off x="2917543" y="2246422"/>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HOW DO YOU FEEL ABOUT READING?</a:t>
            </a:r>
          </a:p>
        </p:txBody>
      </p:sp>
      <p:grpSp>
        <p:nvGrpSpPr>
          <p:cNvPr id="3" name="Group 3"/>
          <p:cNvGrpSpPr/>
          <p:nvPr/>
        </p:nvGrpSpPr>
        <p:grpSpPr>
          <a:xfrm rot="5400000">
            <a:off x="-3481" y="3481"/>
            <a:ext cx="4351447" cy="4344485"/>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741297" y="310236"/>
            <a:ext cx="2418594" cy="2849595"/>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522" y="814278"/>
            <a:ext cx="2793759" cy="20464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741297" y="310236"/>
            <a:ext cx="2418594" cy="2849595"/>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522" y="814278"/>
            <a:ext cx="2793759" cy="2046429"/>
          </a:xfrm>
          <a:prstGeom prst="rect">
            <a:avLst/>
          </a:prstGeom>
        </p:spPr>
      </p:pic>
      <p:sp>
        <p:nvSpPr>
          <p:cNvPr id="6" name="TextBox 6"/>
          <p:cNvSpPr txBox="1"/>
          <p:nvPr/>
        </p:nvSpPr>
        <p:spPr>
          <a:xfrm>
            <a:off x="2917543" y="4451756"/>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DOES YOUR CHILD LIKE TO READ?</a:t>
            </a:r>
          </a:p>
        </p:txBody>
      </p:sp>
      <p:sp>
        <p:nvSpPr>
          <p:cNvPr id="7" name="TextBox 7"/>
          <p:cNvSpPr txBox="1"/>
          <p:nvPr/>
        </p:nvSpPr>
        <p:spPr>
          <a:xfrm>
            <a:off x="2917543" y="2246422"/>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HOW DO YOU FEEL ABOUT READING?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741297" y="310236"/>
            <a:ext cx="2418594" cy="2849595"/>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522" y="814278"/>
            <a:ext cx="2793759" cy="2046429"/>
          </a:xfrm>
          <a:prstGeom prst="rect">
            <a:avLst/>
          </a:prstGeom>
        </p:spPr>
      </p:pic>
      <p:sp>
        <p:nvSpPr>
          <p:cNvPr id="6" name="TextBox 6"/>
          <p:cNvSpPr txBox="1"/>
          <p:nvPr/>
        </p:nvSpPr>
        <p:spPr>
          <a:xfrm>
            <a:off x="1986149" y="6734279"/>
            <a:ext cx="13780899"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HOW WOULD YOU LIKE YOUR CHILD TO FEEL ABOUT READING?</a:t>
            </a:r>
          </a:p>
        </p:txBody>
      </p:sp>
      <p:sp>
        <p:nvSpPr>
          <p:cNvPr id="7" name="TextBox 7"/>
          <p:cNvSpPr txBox="1"/>
          <p:nvPr/>
        </p:nvSpPr>
        <p:spPr>
          <a:xfrm>
            <a:off x="2917543" y="4451756"/>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DOES YOUR CHILD LIKE TO READ?</a:t>
            </a:r>
          </a:p>
        </p:txBody>
      </p:sp>
      <p:sp>
        <p:nvSpPr>
          <p:cNvPr id="8" name="TextBox 8"/>
          <p:cNvSpPr txBox="1"/>
          <p:nvPr/>
        </p:nvSpPr>
        <p:spPr>
          <a:xfrm>
            <a:off x="2917543" y="2246422"/>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HOW DO YOU FEEL ABOUT READING?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B940"/>
        </a:solidFill>
        <a:effectLst/>
      </p:bgPr>
    </p:bg>
    <p:spTree>
      <p:nvGrpSpPr>
        <p:cNvPr id="1" name=""/>
        <p:cNvGrpSpPr/>
        <p:nvPr/>
      </p:nvGrpSpPr>
      <p:grpSpPr>
        <a:xfrm>
          <a:off x="0" y="0"/>
          <a:ext cx="0" cy="0"/>
          <a:chOff x="0" y="0"/>
          <a:chExt cx="0" cy="0"/>
        </a:xfrm>
      </p:grpSpPr>
      <p:sp>
        <p:nvSpPr>
          <p:cNvPr id="2" name="AutoShape 2"/>
          <p:cNvSpPr/>
          <p:nvPr/>
        </p:nvSpPr>
        <p:spPr>
          <a:xfrm>
            <a:off x="1163453" y="3554589"/>
            <a:ext cx="2984500" cy="2492837"/>
          </a:xfrm>
          <a:prstGeom prst="rect">
            <a:avLst/>
          </a:prstGeom>
          <a:solidFill>
            <a:srgbClr val="0083C6"/>
          </a:solidFill>
        </p:spPr>
      </p:sp>
      <p:grpSp>
        <p:nvGrpSpPr>
          <p:cNvPr id="3" name="Group 3"/>
          <p:cNvGrpSpPr/>
          <p:nvPr/>
        </p:nvGrpSpPr>
        <p:grpSpPr>
          <a:xfrm rot="-2700000">
            <a:off x="2422289" y="5795371"/>
            <a:ext cx="466828" cy="466081"/>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sp>
        <p:nvSpPr>
          <p:cNvPr id="5" name="AutoShape 5"/>
          <p:cNvSpPr/>
          <p:nvPr/>
        </p:nvSpPr>
        <p:spPr>
          <a:xfrm>
            <a:off x="5483716" y="3573604"/>
            <a:ext cx="2984500" cy="2492837"/>
          </a:xfrm>
          <a:prstGeom prst="rect">
            <a:avLst/>
          </a:prstGeom>
          <a:solidFill>
            <a:srgbClr val="0083C6"/>
          </a:solidFill>
        </p:spPr>
      </p:sp>
      <p:grpSp>
        <p:nvGrpSpPr>
          <p:cNvPr id="6" name="Group 6"/>
          <p:cNvGrpSpPr/>
          <p:nvPr/>
        </p:nvGrpSpPr>
        <p:grpSpPr>
          <a:xfrm rot="-2700000">
            <a:off x="6742552" y="5814386"/>
            <a:ext cx="466828" cy="466081"/>
            <a:chOff x="0" y="0"/>
            <a:chExt cx="6350000" cy="6339840"/>
          </a:xfrm>
        </p:grpSpPr>
        <p:sp>
          <p:nvSpPr>
            <p:cNvPr id="7" name="Freeform 7"/>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sp>
        <p:nvSpPr>
          <p:cNvPr id="8" name="AutoShape 8"/>
          <p:cNvSpPr/>
          <p:nvPr/>
        </p:nvSpPr>
        <p:spPr>
          <a:xfrm>
            <a:off x="9843482" y="3573604"/>
            <a:ext cx="2984500" cy="2492837"/>
          </a:xfrm>
          <a:prstGeom prst="rect">
            <a:avLst/>
          </a:prstGeom>
          <a:solidFill>
            <a:srgbClr val="0083C6"/>
          </a:solidFill>
        </p:spPr>
      </p:sp>
      <p:grpSp>
        <p:nvGrpSpPr>
          <p:cNvPr id="9" name="Group 9"/>
          <p:cNvGrpSpPr/>
          <p:nvPr/>
        </p:nvGrpSpPr>
        <p:grpSpPr>
          <a:xfrm rot="-2700000">
            <a:off x="11102318" y="5814386"/>
            <a:ext cx="466828" cy="466081"/>
            <a:chOff x="0" y="0"/>
            <a:chExt cx="6350000" cy="6339840"/>
          </a:xfrm>
        </p:grpSpPr>
        <p:sp>
          <p:nvSpPr>
            <p:cNvPr id="10" name="Freeform 10"/>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sp>
        <p:nvSpPr>
          <p:cNvPr id="11" name="AutoShape 11"/>
          <p:cNvSpPr/>
          <p:nvPr/>
        </p:nvSpPr>
        <p:spPr>
          <a:xfrm>
            <a:off x="14274800" y="3573604"/>
            <a:ext cx="2984500" cy="2492837"/>
          </a:xfrm>
          <a:prstGeom prst="rect">
            <a:avLst/>
          </a:prstGeom>
          <a:solidFill>
            <a:srgbClr val="0083C6"/>
          </a:solidFill>
        </p:spPr>
      </p:sp>
      <p:grpSp>
        <p:nvGrpSpPr>
          <p:cNvPr id="12" name="Group 12"/>
          <p:cNvGrpSpPr/>
          <p:nvPr/>
        </p:nvGrpSpPr>
        <p:grpSpPr>
          <a:xfrm rot="-2700000">
            <a:off x="15533636" y="5814386"/>
            <a:ext cx="466828" cy="466081"/>
            <a:chOff x="0" y="0"/>
            <a:chExt cx="6350000" cy="6339840"/>
          </a:xfrm>
        </p:grpSpPr>
        <p:sp>
          <p:nvSpPr>
            <p:cNvPr id="13" name="Freeform 1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pic>
        <p:nvPicPr>
          <p:cNvPr id="14" name="Picture 14"/>
          <p:cNvPicPr>
            <a:picLocks noChangeAspect="1"/>
          </p:cNvPicPr>
          <p:nvPr/>
        </p:nvPicPr>
        <p:blipFill>
          <a:blip r:embed="rId3"/>
          <a:srcRect/>
          <a:stretch>
            <a:fillRect/>
          </a:stretch>
        </p:blipFill>
        <p:spPr>
          <a:xfrm>
            <a:off x="5872991" y="3789790"/>
            <a:ext cx="2205949" cy="2060465"/>
          </a:xfrm>
          <a:prstGeom prst="rect">
            <a:avLst/>
          </a:prstGeom>
        </p:spPr>
      </p:pic>
      <p:pic>
        <p:nvPicPr>
          <p:cNvPr id="15" name="Picture 1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3531" y="3767206"/>
            <a:ext cx="2044343" cy="2067604"/>
          </a:xfrm>
          <a:prstGeom prst="rect">
            <a:avLst/>
          </a:prstGeom>
        </p:spPr>
      </p:pic>
      <p:pic>
        <p:nvPicPr>
          <p:cNvPr id="16" name="Picture 1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583662" y="3874791"/>
            <a:ext cx="2366776" cy="1890462"/>
          </a:xfrm>
          <a:prstGeom prst="rect">
            <a:avLst/>
          </a:prstGeom>
        </p:spPr>
      </p:pic>
      <p:pic>
        <p:nvPicPr>
          <p:cNvPr id="17" name="Picture 17"/>
          <p:cNvPicPr>
            <a:picLocks noChangeAspect="1"/>
          </p:cNvPicPr>
          <p:nvPr/>
        </p:nvPicPr>
        <p:blipFill>
          <a:blip r:embed="rId8"/>
          <a:srcRect/>
          <a:stretch>
            <a:fillRect/>
          </a:stretch>
        </p:blipFill>
        <p:spPr>
          <a:xfrm>
            <a:off x="10455800" y="3989854"/>
            <a:ext cx="1759864" cy="1775399"/>
          </a:xfrm>
          <a:prstGeom prst="rect">
            <a:avLst/>
          </a:prstGeom>
        </p:spPr>
      </p:pic>
      <p:sp>
        <p:nvSpPr>
          <p:cNvPr id="18" name="TextBox 18"/>
          <p:cNvSpPr txBox="1"/>
          <p:nvPr/>
        </p:nvSpPr>
        <p:spPr>
          <a:xfrm>
            <a:off x="5022083" y="6718445"/>
            <a:ext cx="3907766" cy="981075"/>
          </a:xfrm>
          <a:prstGeom prst="rect">
            <a:avLst/>
          </a:prstGeom>
        </p:spPr>
        <p:txBody>
          <a:bodyPr lIns="0" tIns="0" rIns="0" bIns="0" rtlCol="0" anchor="t">
            <a:spAutoFit/>
          </a:bodyPr>
          <a:lstStyle/>
          <a:p>
            <a:pPr algn="ctr">
              <a:lnSpc>
                <a:spcPts val="3839"/>
              </a:lnSpc>
            </a:pPr>
            <a:r>
              <a:rPr lang="en-US" sz="3199" spc="31">
                <a:solidFill>
                  <a:srgbClr val="1C2529"/>
                </a:solidFill>
                <a:latin typeface="Futura Lt BT 1"/>
              </a:rPr>
              <a:t>How Book Up Summer works</a:t>
            </a:r>
          </a:p>
        </p:txBody>
      </p:sp>
      <p:sp>
        <p:nvSpPr>
          <p:cNvPr id="19" name="TextBox 19"/>
          <p:cNvSpPr txBox="1"/>
          <p:nvPr/>
        </p:nvSpPr>
        <p:spPr>
          <a:xfrm>
            <a:off x="807872" y="6718445"/>
            <a:ext cx="3695663" cy="981075"/>
          </a:xfrm>
          <a:prstGeom prst="rect">
            <a:avLst/>
          </a:prstGeom>
        </p:spPr>
        <p:txBody>
          <a:bodyPr lIns="0" tIns="0" rIns="0" bIns="0" rtlCol="0" anchor="t">
            <a:spAutoFit/>
          </a:bodyPr>
          <a:lstStyle/>
          <a:p>
            <a:pPr algn="ctr">
              <a:lnSpc>
                <a:spcPts val="3840"/>
              </a:lnSpc>
            </a:pPr>
            <a:r>
              <a:rPr lang="en-US" sz="3200" spc="32">
                <a:solidFill>
                  <a:srgbClr val="1C2529"/>
                </a:solidFill>
                <a:latin typeface="Futura Lt BT 1"/>
              </a:rPr>
              <a:t>Discuss the Summer Slide</a:t>
            </a:r>
          </a:p>
        </p:txBody>
      </p:sp>
      <p:sp>
        <p:nvSpPr>
          <p:cNvPr id="20" name="TextBox 20"/>
          <p:cNvSpPr txBox="1"/>
          <p:nvPr/>
        </p:nvSpPr>
        <p:spPr>
          <a:xfrm>
            <a:off x="13875031" y="6718445"/>
            <a:ext cx="3784039" cy="923925"/>
          </a:xfrm>
          <a:prstGeom prst="rect">
            <a:avLst/>
          </a:prstGeom>
        </p:spPr>
        <p:txBody>
          <a:bodyPr lIns="0" tIns="0" rIns="0" bIns="0" rtlCol="0" anchor="t">
            <a:spAutoFit/>
          </a:bodyPr>
          <a:lstStyle/>
          <a:p>
            <a:pPr algn="ctr">
              <a:lnSpc>
                <a:spcPts val="3600"/>
              </a:lnSpc>
            </a:pPr>
            <a:r>
              <a:rPr lang="en-US" sz="3000" spc="30">
                <a:solidFill>
                  <a:srgbClr val="1C2529"/>
                </a:solidFill>
                <a:latin typeface="Futura Lt BT 1"/>
              </a:rPr>
              <a:t>Ways that families support literacy</a:t>
            </a:r>
          </a:p>
        </p:txBody>
      </p:sp>
      <p:sp>
        <p:nvSpPr>
          <p:cNvPr id="21" name="TextBox 21"/>
          <p:cNvSpPr txBox="1"/>
          <p:nvPr/>
        </p:nvSpPr>
        <p:spPr>
          <a:xfrm>
            <a:off x="9443713" y="6718445"/>
            <a:ext cx="3784039" cy="981075"/>
          </a:xfrm>
          <a:prstGeom prst="rect">
            <a:avLst/>
          </a:prstGeom>
        </p:spPr>
        <p:txBody>
          <a:bodyPr lIns="0" tIns="0" rIns="0" bIns="0" rtlCol="0" anchor="t">
            <a:spAutoFit/>
          </a:bodyPr>
          <a:lstStyle/>
          <a:p>
            <a:pPr algn="ctr">
              <a:lnSpc>
                <a:spcPts val="3839"/>
              </a:lnSpc>
            </a:pPr>
            <a:r>
              <a:rPr lang="en-US" sz="3199" spc="31">
                <a:solidFill>
                  <a:srgbClr val="1C2529"/>
                </a:solidFill>
                <a:latin typeface="Futura Lt BT 1"/>
              </a:rPr>
              <a:t>Learn about the Five Finger Test</a:t>
            </a:r>
          </a:p>
        </p:txBody>
      </p:sp>
      <p:sp>
        <p:nvSpPr>
          <p:cNvPr id="22" name="TextBox 22"/>
          <p:cNvSpPr txBox="1"/>
          <p:nvPr/>
        </p:nvSpPr>
        <p:spPr>
          <a:xfrm>
            <a:off x="828815" y="1041400"/>
            <a:ext cx="16630369" cy="1094740"/>
          </a:xfrm>
          <a:prstGeom prst="rect">
            <a:avLst/>
          </a:prstGeom>
        </p:spPr>
        <p:txBody>
          <a:bodyPr lIns="0" tIns="0" rIns="0" bIns="0" rtlCol="0" anchor="t">
            <a:spAutoFit/>
          </a:bodyPr>
          <a:lstStyle/>
          <a:p>
            <a:pPr algn="ctr">
              <a:lnSpc>
                <a:spcPts val="8839"/>
              </a:lnSpc>
            </a:pPr>
            <a:r>
              <a:rPr lang="en-US" sz="6799" spc="339">
                <a:solidFill>
                  <a:srgbClr val="FFFFFF"/>
                </a:solidFill>
                <a:latin typeface="Futura Md BT 1"/>
              </a:rPr>
              <a:t>FAMILY NIGHT AGENDA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5B2DE"/>
        </a:solidFill>
        <a:effectLst/>
      </p:bgPr>
    </p:bg>
    <p:spTree>
      <p:nvGrpSpPr>
        <p:cNvPr id="1" name=""/>
        <p:cNvGrpSpPr/>
        <p:nvPr/>
      </p:nvGrpSpPr>
      <p:grpSpPr>
        <a:xfrm>
          <a:off x="0" y="0"/>
          <a:ext cx="0" cy="0"/>
          <a:chOff x="0" y="0"/>
          <a:chExt cx="0" cy="0"/>
        </a:xfrm>
      </p:grpSpPr>
      <p:sp>
        <p:nvSpPr>
          <p:cNvPr id="2" name="AutoShape 2"/>
          <p:cNvSpPr/>
          <p:nvPr/>
        </p:nvSpPr>
        <p:spPr>
          <a:xfrm>
            <a:off x="2056553" y="2420739"/>
            <a:ext cx="9950216" cy="7287472"/>
          </a:xfrm>
          <a:prstGeom prst="rect">
            <a:avLst/>
          </a:prstGeom>
          <a:solidFill>
            <a:srgbClr val="0083C6"/>
          </a:solidFill>
        </p:spPr>
      </p:sp>
      <p:sp>
        <p:nvSpPr>
          <p:cNvPr id="3" name="TextBox 3"/>
          <p:cNvSpPr txBox="1"/>
          <p:nvPr/>
        </p:nvSpPr>
        <p:spPr>
          <a:xfrm>
            <a:off x="2775150" y="2654227"/>
            <a:ext cx="8703523" cy="6623050"/>
          </a:xfrm>
          <a:prstGeom prst="rect">
            <a:avLst/>
          </a:prstGeom>
        </p:spPr>
        <p:txBody>
          <a:bodyPr lIns="0" tIns="0" rIns="0" bIns="0" rtlCol="0" anchor="t">
            <a:spAutoFit/>
          </a:bodyPr>
          <a:lstStyle/>
          <a:p>
            <a:pPr>
              <a:lnSpc>
                <a:spcPts val="8749"/>
              </a:lnSpc>
            </a:pPr>
            <a:r>
              <a:rPr lang="en-US" sz="6999" spc="454">
                <a:solidFill>
                  <a:srgbClr val="FFFFFF"/>
                </a:solidFill>
                <a:latin typeface="Futura Lt BT 1"/>
              </a:rPr>
              <a:t>On average, students can lose more than 3 months of reading achievement over the summer</a:t>
            </a:r>
          </a:p>
        </p:txBody>
      </p:sp>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63170" y="3434349"/>
            <a:ext cx="5043521" cy="5100906"/>
          </a:xfrm>
          <a:prstGeom prst="rect">
            <a:avLst/>
          </a:prstGeom>
        </p:spPr>
      </p:pic>
      <p:sp>
        <p:nvSpPr>
          <p:cNvPr id="5" name="TextBox 5"/>
          <p:cNvSpPr txBox="1"/>
          <p:nvPr/>
        </p:nvSpPr>
        <p:spPr>
          <a:xfrm>
            <a:off x="3118893" y="874395"/>
            <a:ext cx="12050213" cy="1094740"/>
          </a:xfrm>
          <a:prstGeom prst="rect">
            <a:avLst/>
          </a:prstGeom>
        </p:spPr>
        <p:txBody>
          <a:bodyPr lIns="0" tIns="0" rIns="0" bIns="0" rtlCol="0" anchor="t">
            <a:spAutoFit/>
          </a:bodyPr>
          <a:lstStyle/>
          <a:p>
            <a:pPr algn="ctr">
              <a:lnSpc>
                <a:spcPts val="8840"/>
              </a:lnSpc>
            </a:pPr>
            <a:r>
              <a:rPr lang="en-US" sz="6800" spc="340">
                <a:solidFill>
                  <a:srgbClr val="FFFFFF"/>
                </a:solidFill>
                <a:latin typeface="Futura Md BT 1"/>
              </a:rPr>
              <a:t>SUMMER SLIDE IS REAL</a:t>
            </a:r>
          </a:p>
        </p:txBody>
      </p:sp>
      <p:grpSp>
        <p:nvGrpSpPr>
          <p:cNvPr id="6" name="Group 6"/>
          <p:cNvGrpSpPr/>
          <p:nvPr/>
        </p:nvGrpSpPr>
        <p:grpSpPr>
          <a:xfrm rot="5400000">
            <a:off x="-3481" y="3481"/>
            <a:ext cx="4351447" cy="4344485"/>
            <a:chOff x="0" y="0"/>
            <a:chExt cx="6350000" cy="6339840"/>
          </a:xfrm>
        </p:grpSpPr>
        <p:sp>
          <p:nvSpPr>
            <p:cNvPr id="7" name="Freeform 7"/>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990946" y="374797"/>
            <a:ext cx="14306109" cy="953740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0292"/>
          <a:stretch>
            <a:fillRect/>
          </a:stretch>
        </p:blipFill>
        <p:spPr>
          <a:xfrm>
            <a:off x="5409964" y="1508332"/>
            <a:ext cx="4540049" cy="5430363"/>
          </a:xfrm>
          <a:prstGeom prst="rect">
            <a:avLst/>
          </a:prstGeom>
        </p:spPr>
      </p:pic>
      <p:pic>
        <p:nvPicPr>
          <p:cNvPr id="3" name="Picture 3"/>
          <p:cNvPicPr>
            <a:picLocks noChangeAspect="1"/>
          </p:cNvPicPr>
          <p:nvPr/>
        </p:nvPicPr>
        <p:blipFill>
          <a:blip r:embed="rId4"/>
          <a:srcRect l="13649" t="719" r="5899" b="13521"/>
          <a:stretch>
            <a:fillRect/>
          </a:stretch>
        </p:blipFill>
        <p:spPr>
          <a:xfrm>
            <a:off x="10882110" y="2823399"/>
            <a:ext cx="6118775" cy="4891874"/>
          </a:xfrm>
          <a:prstGeom prst="rect">
            <a:avLst/>
          </a:prstGeom>
        </p:spPr>
      </p:pic>
      <p:grpSp>
        <p:nvGrpSpPr>
          <p:cNvPr id="4" name="Group 4"/>
          <p:cNvGrpSpPr/>
          <p:nvPr/>
        </p:nvGrpSpPr>
        <p:grpSpPr>
          <a:xfrm rot="5400000">
            <a:off x="-3481" y="3481"/>
            <a:ext cx="4351447" cy="4344485"/>
            <a:chOff x="0" y="0"/>
            <a:chExt cx="6350000" cy="6339840"/>
          </a:xfrm>
        </p:grpSpPr>
        <p:sp>
          <p:nvSpPr>
            <p:cNvPr id="5" name="Freeform 5"/>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6" name="Picture 6"/>
          <p:cNvPicPr>
            <a:picLocks noChangeAspect="1"/>
          </p:cNvPicPr>
          <p:nvPr/>
        </p:nvPicPr>
        <p:blipFill>
          <a:blip r:embed="rId5"/>
          <a:srcRect/>
          <a:stretch>
            <a:fillRect/>
          </a:stretch>
        </p:blipFill>
        <p:spPr>
          <a:xfrm>
            <a:off x="1028700" y="597721"/>
            <a:ext cx="3679720" cy="3437039"/>
          </a:xfrm>
          <a:prstGeom prst="rect">
            <a:avLst/>
          </a:prstGeom>
        </p:spPr>
      </p:pic>
      <p:sp>
        <p:nvSpPr>
          <p:cNvPr id="7" name="TextBox 7"/>
          <p:cNvSpPr txBox="1"/>
          <p:nvPr/>
        </p:nvSpPr>
        <p:spPr>
          <a:xfrm>
            <a:off x="1885766" y="7181850"/>
            <a:ext cx="7674135" cy="2076450"/>
          </a:xfrm>
          <a:prstGeom prst="rect">
            <a:avLst/>
          </a:prstGeom>
        </p:spPr>
        <p:txBody>
          <a:bodyPr lIns="0" tIns="0" rIns="0" bIns="0" rtlCol="0" anchor="t">
            <a:spAutoFit/>
          </a:bodyPr>
          <a:lstStyle/>
          <a:p>
            <a:pPr>
              <a:lnSpc>
                <a:spcPts val="8399"/>
              </a:lnSpc>
            </a:pPr>
            <a:r>
              <a:rPr lang="en-US" sz="5999" spc="179">
                <a:solidFill>
                  <a:srgbClr val="FFFFFF"/>
                </a:solidFill>
                <a:latin typeface="Futura Md BT 1"/>
              </a:rPr>
              <a:t>Your child gets to choose the books!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5B2DE"/>
        </a:solidFill>
        <a:effectLst/>
      </p:bgPr>
    </p:bg>
    <p:spTree>
      <p:nvGrpSpPr>
        <p:cNvPr id="1" name=""/>
        <p:cNvGrpSpPr/>
        <p:nvPr/>
      </p:nvGrpSpPr>
      <p:grpSpPr>
        <a:xfrm>
          <a:off x="0" y="0"/>
          <a:ext cx="0" cy="0"/>
          <a:chOff x="0" y="0"/>
          <a:chExt cx="0" cy="0"/>
        </a:xfrm>
      </p:grpSpPr>
      <p:sp>
        <p:nvSpPr>
          <p:cNvPr id="2" name="TextBox 2"/>
          <p:cNvSpPr txBox="1"/>
          <p:nvPr/>
        </p:nvSpPr>
        <p:spPr>
          <a:xfrm>
            <a:off x="3101281" y="1713668"/>
            <a:ext cx="10918130" cy="31718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WHAT TYPE OF BOOK DO YOU THINK YOUR CHILD WILL CHOOSE?</a:t>
            </a:r>
          </a:p>
        </p:txBody>
      </p:sp>
      <p:grpSp>
        <p:nvGrpSpPr>
          <p:cNvPr id="3" name="Group 3"/>
          <p:cNvGrpSpPr/>
          <p:nvPr/>
        </p:nvGrpSpPr>
        <p:grpSpPr>
          <a:xfrm rot="5400000">
            <a:off x="-3481" y="3481"/>
            <a:ext cx="4351447" cy="4344485"/>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741297" y="310236"/>
            <a:ext cx="2418594" cy="2849595"/>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522" y="814278"/>
            <a:ext cx="2793759" cy="204642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8700" y="4852314"/>
            <a:ext cx="3240075" cy="2693312"/>
          </a:xfrm>
          <a:prstGeom prst="rect">
            <a:avLst/>
          </a:prstGeom>
        </p:spPr>
      </p:pic>
      <p:sp>
        <p:nvSpPr>
          <p:cNvPr id="8" name="TextBox 8"/>
          <p:cNvSpPr txBox="1"/>
          <p:nvPr/>
        </p:nvSpPr>
        <p:spPr>
          <a:xfrm>
            <a:off x="1765698" y="5532716"/>
            <a:ext cx="1977182" cy="464821"/>
          </a:xfrm>
          <a:prstGeom prst="rect">
            <a:avLst/>
          </a:prstGeom>
        </p:spPr>
        <p:txBody>
          <a:bodyPr lIns="0" tIns="0" rIns="0" bIns="0" rtlCol="0" anchor="t">
            <a:spAutoFit/>
          </a:bodyPr>
          <a:lstStyle/>
          <a:p>
            <a:pPr algn="ctr">
              <a:lnSpc>
                <a:spcPts val="3779"/>
              </a:lnSpc>
            </a:pPr>
            <a:r>
              <a:rPr lang="en-US" sz="2699">
                <a:solidFill>
                  <a:srgbClr val="000000"/>
                </a:solidFill>
                <a:latin typeface="Futura Md BT 2"/>
              </a:rPr>
              <a:t>Non-Fiction</a:t>
            </a:r>
          </a:p>
        </p:txBody>
      </p:sp>
      <p:pic>
        <p:nvPicPr>
          <p:cNvPr id="9" name="Picture 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164638" y="6198970"/>
            <a:ext cx="3240075" cy="2693312"/>
          </a:xfrm>
          <a:prstGeom prst="rect">
            <a:avLst/>
          </a:prstGeom>
        </p:spPr>
      </p:pic>
      <p:sp>
        <p:nvSpPr>
          <p:cNvPr id="10" name="TextBox 10"/>
          <p:cNvSpPr txBox="1"/>
          <p:nvPr/>
        </p:nvSpPr>
        <p:spPr>
          <a:xfrm>
            <a:off x="6097685" y="6604556"/>
            <a:ext cx="1373981" cy="941071"/>
          </a:xfrm>
          <a:prstGeom prst="rect">
            <a:avLst/>
          </a:prstGeom>
        </p:spPr>
        <p:txBody>
          <a:bodyPr lIns="0" tIns="0" rIns="0" bIns="0" rtlCol="0" anchor="t">
            <a:spAutoFit/>
          </a:bodyPr>
          <a:lstStyle/>
          <a:p>
            <a:pPr algn="ctr">
              <a:lnSpc>
                <a:spcPts val="3779"/>
              </a:lnSpc>
            </a:pPr>
            <a:r>
              <a:rPr lang="en-US" sz="2699">
                <a:solidFill>
                  <a:srgbClr val="000000"/>
                </a:solidFill>
                <a:latin typeface="Futura Md BT 2"/>
              </a:rPr>
              <a:t>Graphic</a:t>
            </a:r>
          </a:p>
          <a:p>
            <a:pPr algn="ctr">
              <a:lnSpc>
                <a:spcPts val="3779"/>
              </a:lnSpc>
            </a:pPr>
            <a:r>
              <a:rPr lang="en-US" sz="2699">
                <a:solidFill>
                  <a:srgbClr val="000000"/>
                </a:solidFill>
                <a:latin typeface="Futura Md BT 2"/>
              </a:rPr>
              <a:t>Novel</a:t>
            </a:r>
          </a:p>
        </p:txBody>
      </p:sp>
      <p:pic>
        <p:nvPicPr>
          <p:cNvPr id="11" name="Picture 1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033894" y="5347983"/>
            <a:ext cx="3240075" cy="2693312"/>
          </a:xfrm>
          <a:prstGeom prst="rect">
            <a:avLst/>
          </a:prstGeom>
        </p:spPr>
      </p:pic>
      <p:sp>
        <p:nvSpPr>
          <p:cNvPr id="12" name="TextBox 12"/>
          <p:cNvSpPr txBox="1"/>
          <p:nvPr/>
        </p:nvSpPr>
        <p:spPr>
          <a:xfrm>
            <a:off x="10188085" y="5753569"/>
            <a:ext cx="1174254" cy="941071"/>
          </a:xfrm>
          <a:prstGeom prst="rect">
            <a:avLst/>
          </a:prstGeom>
        </p:spPr>
        <p:txBody>
          <a:bodyPr lIns="0" tIns="0" rIns="0" bIns="0" rtlCol="0" anchor="t">
            <a:spAutoFit/>
          </a:bodyPr>
          <a:lstStyle/>
          <a:p>
            <a:pPr algn="ctr">
              <a:lnSpc>
                <a:spcPts val="3779"/>
              </a:lnSpc>
            </a:pPr>
            <a:r>
              <a:rPr lang="en-US" sz="2699">
                <a:solidFill>
                  <a:srgbClr val="000000"/>
                </a:solidFill>
                <a:latin typeface="Futura Md BT 2"/>
              </a:rPr>
              <a:t>Picture</a:t>
            </a:r>
          </a:p>
          <a:p>
            <a:pPr algn="ctr">
              <a:lnSpc>
                <a:spcPts val="3779"/>
              </a:lnSpc>
            </a:pPr>
            <a:r>
              <a:rPr lang="en-US" sz="2699">
                <a:solidFill>
                  <a:srgbClr val="000000"/>
                </a:solidFill>
                <a:latin typeface="Futura Md BT 2"/>
              </a:rPr>
              <a:t>Book</a:t>
            </a:r>
          </a:p>
        </p:txBody>
      </p:sp>
      <p:pic>
        <p:nvPicPr>
          <p:cNvPr id="13" name="Picture 13"/>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3157890" y="5997537"/>
            <a:ext cx="3240075" cy="2693312"/>
          </a:xfrm>
          <a:prstGeom prst="rect">
            <a:avLst/>
          </a:prstGeom>
        </p:spPr>
      </p:pic>
      <p:sp>
        <p:nvSpPr>
          <p:cNvPr id="14" name="TextBox 14"/>
          <p:cNvSpPr txBox="1"/>
          <p:nvPr/>
        </p:nvSpPr>
        <p:spPr>
          <a:xfrm>
            <a:off x="14176574" y="6403123"/>
            <a:ext cx="1362819" cy="941071"/>
          </a:xfrm>
          <a:prstGeom prst="rect">
            <a:avLst/>
          </a:prstGeom>
        </p:spPr>
        <p:txBody>
          <a:bodyPr lIns="0" tIns="0" rIns="0" bIns="0" rtlCol="0" anchor="t">
            <a:spAutoFit/>
          </a:bodyPr>
          <a:lstStyle/>
          <a:p>
            <a:pPr algn="ctr">
              <a:lnSpc>
                <a:spcPts val="3779"/>
              </a:lnSpc>
            </a:pPr>
            <a:r>
              <a:rPr lang="en-US" sz="2699">
                <a:solidFill>
                  <a:srgbClr val="000000"/>
                </a:solidFill>
                <a:latin typeface="Futura Md BT 2"/>
              </a:rPr>
              <a:t>Chapter</a:t>
            </a:r>
          </a:p>
          <a:p>
            <a:pPr algn="ctr">
              <a:lnSpc>
                <a:spcPts val="3779"/>
              </a:lnSpc>
            </a:pPr>
            <a:r>
              <a:rPr lang="en-US" sz="2699">
                <a:solidFill>
                  <a:srgbClr val="000000"/>
                </a:solidFill>
                <a:latin typeface="Futura Md BT 2"/>
              </a:rPr>
              <a:t>Book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B940"/>
        </a:solidFill>
        <a:effectLst/>
      </p:bgPr>
    </p:bg>
    <p:spTree>
      <p:nvGrpSpPr>
        <p:cNvPr id="1" name=""/>
        <p:cNvGrpSpPr/>
        <p:nvPr/>
      </p:nvGrpSpPr>
      <p:grpSpPr>
        <a:xfrm>
          <a:off x="0" y="0"/>
          <a:ext cx="0" cy="0"/>
          <a:chOff x="0" y="0"/>
          <a:chExt cx="0" cy="0"/>
        </a:xfrm>
      </p:grpSpPr>
      <p:grpSp>
        <p:nvGrpSpPr>
          <p:cNvPr id="2" name="Group 2"/>
          <p:cNvGrpSpPr/>
          <p:nvPr/>
        </p:nvGrpSpPr>
        <p:grpSpPr>
          <a:xfrm>
            <a:off x="3463946" y="710335"/>
            <a:ext cx="10997544" cy="8156678"/>
            <a:chOff x="0" y="0"/>
            <a:chExt cx="3234337" cy="2398848"/>
          </a:xfrm>
        </p:grpSpPr>
        <p:sp>
          <p:nvSpPr>
            <p:cNvPr id="3" name="Freeform 3"/>
            <p:cNvSpPr/>
            <p:nvPr/>
          </p:nvSpPr>
          <p:spPr>
            <a:xfrm>
              <a:off x="0" y="0"/>
              <a:ext cx="3234337" cy="2398848"/>
            </a:xfrm>
            <a:custGeom>
              <a:avLst/>
              <a:gdLst/>
              <a:ahLst/>
              <a:cxnLst/>
              <a:rect l="l" t="t" r="r" b="b"/>
              <a:pathLst>
                <a:path w="3234337" h="2398848">
                  <a:moveTo>
                    <a:pt x="0" y="0"/>
                  </a:moveTo>
                  <a:lnTo>
                    <a:pt x="3234337" y="0"/>
                  </a:lnTo>
                  <a:lnTo>
                    <a:pt x="3234337" y="2398848"/>
                  </a:lnTo>
                  <a:lnTo>
                    <a:pt x="0" y="2398848"/>
                  </a:lnTo>
                  <a:close/>
                </a:path>
              </a:pathLst>
            </a:custGeom>
            <a:solidFill>
              <a:srgbClr val="FFFFFF"/>
            </a:solidFill>
          </p:spPr>
        </p:sp>
      </p:grpSp>
      <p:pic>
        <p:nvPicPr>
          <p:cNvPr id="4" name="Picture 4"/>
          <p:cNvPicPr>
            <a:picLocks noChangeAspect="1"/>
          </p:cNvPicPr>
          <p:nvPr/>
        </p:nvPicPr>
        <p:blipFill>
          <a:blip r:embed="rId3"/>
          <a:srcRect/>
          <a:stretch>
            <a:fillRect/>
          </a:stretch>
        </p:blipFill>
        <p:spPr>
          <a:xfrm>
            <a:off x="3153128" y="650346"/>
            <a:ext cx="11981744" cy="898630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4" name="Picture 4"/>
          <p:cNvPicPr>
            <a:picLocks noChangeAspect="1"/>
          </p:cNvPicPr>
          <p:nvPr/>
        </p:nvPicPr>
        <p:blipFill>
          <a:blip r:embed="rId3"/>
          <a:srcRect/>
          <a:stretch>
            <a:fillRect/>
          </a:stretch>
        </p:blipFill>
        <p:spPr>
          <a:xfrm>
            <a:off x="5442657" y="3848644"/>
            <a:ext cx="7402687" cy="5409656"/>
          </a:xfrm>
          <a:prstGeom prst="rect">
            <a:avLst/>
          </a:prstGeom>
        </p:spPr>
      </p:pic>
      <p:sp>
        <p:nvSpPr>
          <p:cNvPr id="5" name="TextBox 5"/>
          <p:cNvSpPr txBox="1"/>
          <p:nvPr/>
        </p:nvSpPr>
        <p:spPr>
          <a:xfrm>
            <a:off x="3719258" y="1120354"/>
            <a:ext cx="10849483" cy="2053590"/>
          </a:xfrm>
          <a:prstGeom prst="rect">
            <a:avLst/>
          </a:prstGeom>
        </p:spPr>
        <p:txBody>
          <a:bodyPr lIns="0" tIns="0" rIns="0" bIns="0" rtlCol="0" anchor="t">
            <a:spAutoFit/>
          </a:bodyPr>
          <a:lstStyle/>
          <a:p>
            <a:pPr algn="ctr">
              <a:lnSpc>
                <a:spcPts val="8190"/>
              </a:lnSpc>
            </a:pPr>
            <a:r>
              <a:rPr lang="en-US" sz="6300" spc="315">
                <a:solidFill>
                  <a:srgbClr val="FFFFFF"/>
                </a:solidFill>
                <a:latin typeface="Futura Md BT 2"/>
              </a:rPr>
              <a:t>Books that are too easy will build confidence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5B2DE"/>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pic>
        <p:nvPicPr>
          <p:cNvPr id="4" name="Picture 4"/>
          <p:cNvPicPr>
            <a:picLocks noChangeAspect="1"/>
          </p:cNvPicPr>
          <p:nvPr/>
        </p:nvPicPr>
        <p:blipFill>
          <a:blip r:embed="rId3"/>
          <a:srcRect/>
          <a:stretch>
            <a:fillRect/>
          </a:stretch>
        </p:blipFill>
        <p:spPr>
          <a:xfrm>
            <a:off x="4707101" y="3577023"/>
            <a:ext cx="8416432" cy="5610955"/>
          </a:xfrm>
          <a:prstGeom prst="rect">
            <a:avLst/>
          </a:prstGeom>
        </p:spPr>
      </p:pic>
      <p:sp>
        <p:nvSpPr>
          <p:cNvPr id="5" name="TextBox 5"/>
          <p:cNvSpPr txBox="1"/>
          <p:nvPr/>
        </p:nvSpPr>
        <p:spPr>
          <a:xfrm>
            <a:off x="3719258" y="1120354"/>
            <a:ext cx="10849483" cy="2053590"/>
          </a:xfrm>
          <a:prstGeom prst="rect">
            <a:avLst/>
          </a:prstGeom>
        </p:spPr>
        <p:txBody>
          <a:bodyPr lIns="0" tIns="0" rIns="0" bIns="0" rtlCol="0" anchor="t">
            <a:spAutoFit/>
          </a:bodyPr>
          <a:lstStyle/>
          <a:p>
            <a:pPr algn="ctr">
              <a:lnSpc>
                <a:spcPts val="8190"/>
              </a:lnSpc>
            </a:pPr>
            <a:r>
              <a:rPr lang="en-US" sz="6300" spc="315">
                <a:solidFill>
                  <a:srgbClr val="FFFFFF"/>
                </a:solidFill>
                <a:latin typeface="Futura Md BT 2"/>
              </a:rPr>
              <a:t>Books that are too hard make great read alouds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4" name="Picture 4"/>
          <p:cNvPicPr>
            <a:picLocks noChangeAspect="1"/>
          </p:cNvPicPr>
          <p:nvPr/>
        </p:nvPicPr>
        <p:blipFill>
          <a:blip r:embed="rId3"/>
          <a:srcRect/>
          <a:stretch>
            <a:fillRect/>
          </a:stretch>
        </p:blipFill>
        <p:spPr>
          <a:xfrm>
            <a:off x="4586430" y="3598640"/>
            <a:ext cx="8570778" cy="5720994"/>
          </a:xfrm>
          <a:prstGeom prst="rect">
            <a:avLst/>
          </a:prstGeom>
        </p:spPr>
      </p:pic>
      <p:sp>
        <p:nvSpPr>
          <p:cNvPr id="5" name="TextBox 5"/>
          <p:cNvSpPr txBox="1"/>
          <p:nvPr/>
        </p:nvSpPr>
        <p:spPr>
          <a:xfrm>
            <a:off x="3719258" y="1120354"/>
            <a:ext cx="10849483" cy="2053590"/>
          </a:xfrm>
          <a:prstGeom prst="rect">
            <a:avLst/>
          </a:prstGeom>
        </p:spPr>
        <p:txBody>
          <a:bodyPr lIns="0" tIns="0" rIns="0" bIns="0" rtlCol="0" anchor="t">
            <a:spAutoFit/>
          </a:bodyPr>
          <a:lstStyle/>
          <a:p>
            <a:pPr algn="ctr">
              <a:lnSpc>
                <a:spcPts val="8190"/>
              </a:lnSpc>
            </a:pPr>
            <a:r>
              <a:rPr lang="en-US" sz="6300" spc="315">
                <a:solidFill>
                  <a:srgbClr val="FFFFFF"/>
                </a:solidFill>
                <a:latin typeface="Futura Md BT 2"/>
              </a:rPr>
              <a:t>Children need to have books they want to 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741297" y="310236"/>
            <a:ext cx="2418594" cy="2849595"/>
          </a:xfrm>
          <a:prstGeom prst="rect">
            <a:avLst/>
          </a:prstGeom>
        </p:spPr>
      </p:pic>
      <p:pic>
        <p:nvPicPr>
          <p:cNvPr id="5"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7522" y="814278"/>
            <a:ext cx="2793759" cy="2046429"/>
          </a:xfrm>
          <a:prstGeom prst="rect">
            <a:avLst/>
          </a:prstGeom>
        </p:spPr>
      </p:pic>
      <p:sp>
        <p:nvSpPr>
          <p:cNvPr id="6" name="TextBox 6"/>
          <p:cNvSpPr txBox="1"/>
          <p:nvPr/>
        </p:nvSpPr>
        <p:spPr>
          <a:xfrm>
            <a:off x="3480451" y="3900865"/>
            <a:ext cx="10918130" cy="2105025"/>
          </a:xfrm>
          <a:prstGeom prst="rect">
            <a:avLst/>
          </a:prstGeom>
        </p:spPr>
        <p:txBody>
          <a:bodyPr lIns="0" tIns="0" rIns="0" bIns="0" rtlCol="0" anchor="t">
            <a:spAutoFit/>
          </a:bodyPr>
          <a:lstStyle/>
          <a:p>
            <a:pPr algn="ctr">
              <a:lnSpc>
                <a:spcPts val="8400"/>
              </a:lnSpc>
            </a:pPr>
            <a:r>
              <a:rPr lang="en-US" sz="6000" spc="179">
                <a:solidFill>
                  <a:srgbClr val="FFFFFF"/>
                </a:solidFill>
                <a:latin typeface="Futura Md BT 1"/>
              </a:rPr>
              <a:t>DOES YOUR CHILD ENJOY WHEN YOU READ ALOUD?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5B2D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2268138" y="2073764"/>
            <a:ext cx="2349665" cy="3318664"/>
          </a:xfrm>
          <a:prstGeom prst="rect">
            <a:avLst/>
          </a:prstGeom>
        </p:spPr>
      </p:pic>
      <p:grpSp>
        <p:nvGrpSpPr>
          <p:cNvPr id="3" name="Group 3"/>
          <p:cNvGrpSpPr/>
          <p:nvPr/>
        </p:nvGrpSpPr>
        <p:grpSpPr>
          <a:xfrm rot="5400000">
            <a:off x="-3481" y="3481"/>
            <a:ext cx="4351447" cy="4344485"/>
            <a:chOff x="0" y="0"/>
            <a:chExt cx="6350000" cy="6339840"/>
          </a:xfrm>
        </p:grpSpPr>
        <p:sp>
          <p:nvSpPr>
            <p:cNvPr id="4" name="Freeform 4"/>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sp>
        <p:nvSpPr>
          <p:cNvPr id="5" name="TextBox 5"/>
          <p:cNvSpPr txBox="1"/>
          <p:nvPr/>
        </p:nvSpPr>
        <p:spPr>
          <a:xfrm>
            <a:off x="2744030" y="3012120"/>
            <a:ext cx="5660684" cy="1567815"/>
          </a:xfrm>
          <a:prstGeom prst="rect">
            <a:avLst/>
          </a:prstGeom>
        </p:spPr>
        <p:txBody>
          <a:bodyPr lIns="0" tIns="0" rIns="0" bIns="0" rtlCol="0" anchor="t">
            <a:spAutoFit/>
          </a:bodyPr>
          <a:lstStyle/>
          <a:p>
            <a:pPr algn="ctr">
              <a:lnSpc>
                <a:spcPts val="6240"/>
              </a:lnSpc>
            </a:pPr>
            <a:r>
              <a:rPr lang="en-US" sz="4800" spc="240">
                <a:solidFill>
                  <a:srgbClr val="FFFFFF"/>
                </a:solidFill>
                <a:latin typeface="Futura Md BT 2"/>
              </a:rPr>
              <a:t>Build a home library</a:t>
            </a:r>
          </a:p>
        </p:txBody>
      </p:sp>
      <p:sp>
        <p:nvSpPr>
          <p:cNvPr id="6" name="TextBox 6"/>
          <p:cNvSpPr txBox="1"/>
          <p:nvPr/>
        </p:nvSpPr>
        <p:spPr>
          <a:xfrm>
            <a:off x="2459792" y="847507"/>
            <a:ext cx="13271826" cy="1024890"/>
          </a:xfrm>
          <a:prstGeom prst="rect">
            <a:avLst/>
          </a:prstGeom>
        </p:spPr>
        <p:txBody>
          <a:bodyPr lIns="0" tIns="0" rIns="0" bIns="0" rtlCol="0" anchor="t">
            <a:spAutoFit/>
          </a:bodyPr>
          <a:lstStyle/>
          <a:p>
            <a:pPr algn="ctr">
              <a:lnSpc>
                <a:spcPts val="8190"/>
              </a:lnSpc>
            </a:pPr>
            <a:r>
              <a:rPr lang="en-US" sz="6300" spc="315">
                <a:solidFill>
                  <a:srgbClr val="FFFFFF"/>
                </a:solidFill>
                <a:latin typeface="Futura Md BT 1"/>
              </a:rPr>
              <a:t>Make Reading Fun!</a:t>
            </a:r>
          </a:p>
        </p:txBody>
      </p:sp>
      <p:sp>
        <p:nvSpPr>
          <p:cNvPr id="7" name="TextBox 7"/>
          <p:cNvSpPr txBox="1"/>
          <p:nvPr/>
        </p:nvSpPr>
        <p:spPr>
          <a:xfrm>
            <a:off x="383343" y="6634359"/>
            <a:ext cx="4591078" cy="1567815"/>
          </a:xfrm>
          <a:prstGeom prst="rect">
            <a:avLst/>
          </a:prstGeom>
        </p:spPr>
        <p:txBody>
          <a:bodyPr lIns="0" tIns="0" rIns="0" bIns="0" rtlCol="0" anchor="t">
            <a:spAutoFit/>
          </a:bodyPr>
          <a:lstStyle/>
          <a:p>
            <a:pPr algn="ctr">
              <a:lnSpc>
                <a:spcPts val="6240"/>
              </a:lnSpc>
            </a:pPr>
            <a:r>
              <a:rPr lang="en-US" sz="4800" spc="240">
                <a:solidFill>
                  <a:srgbClr val="FFFFFF"/>
                </a:solidFill>
                <a:latin typeface="Futura Md BT 2"/>
              </a:rPr>
              <a:t>Visit your local library</a:t>
            </a:r>
          </a:p>
        </p:txBody>
      </p:sp>
      <p:pic>
        <p:nvPicPr>
          <p:cNvPr id="8" name="Picture 8"/>
          <p:cNvPicPr>
            <a:picLocks noChangeAspect="1"/>
          </p:cNvPicPr>
          <p:nvPr/>
        </p:nvPicPr>
        <p:blipFill>
          <a:blip r:embed="rId4"/>
          <a:srcRect/>
          <a:stretch>
            <a:fillRect/>
          </a:stretch>
        </p:blipFill>
        <p:spPr>
          <a:xfrm>
            <a:off x="4974421" y="5957723"/>
            <a:ext cx="4455855" cy="2968714"/>
          </a:xfrm>
          <a:prstGeom prst="rect">
            <a:avLst/>
          </a:prstGeom>
        </p:spPr>
      </p:pic>
      <p:sp>
        <p:nvSpPr>
          <p:cNvPr id="9" name="TextBox 9"/>
          <p:cNvSpPr txBox="1"/>
          <p:nvPr/>
        </p:nvSpPr>
        <p:spPr>
          <a:xfrm>
            <a:off x="10422867" y="6321515"/>
            <a:ext cx="4591078" cy="1567815"/>
          </a:xfrm>
          <a:prstGeom prst="rect">
            <a:avLst/>
          </a:prstGeom>
        </p:spPr>
        <p:txBody>
          <a:bodyPr lIns="0" tIns="0" rIns="0" bIns="0" rtlCol="0" anchor="t">
            <a:spAutoFit/>
          </a:bodyPr>
          <a:lstStyle/>
          <a:p>
            <a:pPr algn="ctr">
              <a:lnSpc>
                <a:spcPts val="6240"/>
              </a:lnSpc>
            </a:pPr>
            <a:r>
              <a:rPr lang="en-US" sz="4800" spc="240">
                <a:solidFill>
                  <a:srgbClr val="FFFFFF"/>
                </a:solidFill>
                <a:latin typeface="Futura Md BT 2"/>
              </a:rPr>
              <a:t>Find a little free library</a:t>
            </a:r>
          </a:p>
        </p:txBody>
      </p:sp>
      <p:pic>
        <p:nvPicPr>
          <p:cNvPr id="10" name="Picture 10"/>
          <p:cNvPicPr>
            <a:picLocks noChangeAspect="1"/>
          </p:cNvPicPr>
          <p:nvPr/>
        </p:nvPicPr>
        <p:blipFill>
          <a:blip r:embed="rId5"/>
          <a:srcRect/>
          <a:stretch>
            <a:fillRect/>
          </a:stretch>
        </p:blipFill>
        <p:spPr>
          <a:xfrm>
            <a:off x="15013945" y="5143500"/>
            <a:ext cx="2135097" cy="3202646"/>
          </a:xfrm>
          <a:prstGeom prst="rect">
            <a:avLst/>
          </a:prstGeom>
        </p:spPr>
      </p:pic>
      <p:pic>
        <p:nvPicPr>
          <p:cNvPr id="11" name="Picture 11"/>
          <p:cNvPicPr>
            <a:picLocks noChangeAspect="1"/>
          </p:cNvPicPr>
          <p:nvPr/>
        </p:nvPicPr>
        <p:blipFill>
          <a:blip r:embed="rId6"/>
          <a:srcRect/>
          <a:stretch>
            <a:fillRect/>
          </a:stretch>
        </p:blipFill>
        <p:spPr>
          <a:xfrm>
            <a:off x="8196148" y="2541926"/>
            <a:ext cx="3663684" cy="260157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5B2DE"/>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83C6"/>
            </a:solidFill>
          </p:spPr>
        </p:sp>
      </p:grpSp>
      <p:pic>
        <p:nvPicPr>
          <p:cNvPr id="4" name="Picture 4"/>
          <p:cNvPicPr>
            <a:picLocks noChangeAspect="1"/>
          </p:cNvPicPr>
          <p:nvPr/>
        </p:nvPicPr>
        <p:blipFill>
          <a:blip r:embed="rId3"/>
          <a:srcRect/>
          <a:stretch>
            <a:fillRect/>
          </a:stretch>
        </p:blipFill>
        <p:spPr>
          <a:xfrm>
            <a:off x="1444410" y="3148373"/>
            <a:ext cx="4271996" cy="3990254"/>
          </a:xfrm>
          <a:prstGeom prst="rect">
            <a:avLst/>
          </a:prstGeom>
        </p:spPr>
      </p:pic>
      <p:pic>
        <p:nvPicPr>
          <p:cNvPr id="5" name="Picture 5"/>
          <p:cNvPicPr>
            <a:picLocks noChangeAspect="1"/>
          </p:cNvPicPr>
          <p:nvPr/>
        </p:nvPicPr>
        <p:blipFill>
          <a:blip r:embed="rId4"/>
          <a:srcRect/>
          <a:stretch>
            <a:fillRect/>
          </a:stretch>
        </p:blipFill>
        <p:spPr>
          <a:xfrm>
            <a:off x="7181561" y="2291407"/>
            <a:ext cx="7605581" cy="5704186"/>
          </a:xfrm>
          <a:prstGeom prst="rect">
            <a:avLst/>
          </a:prstGeom>
        </p:spPr>
      </p:pic>
      <p:sp>
        <p:nvSpPr>
          <p:cNvPr id="6" name="TextBox 6"/>
          <p:cNvSpPr txBox="1"/>
          <p:nvPr/>
        </p:nvSpPr>
        <p:spPr>
          <a:xfrm>
            <a:off x="2949455" y="740346"/>
            <a:ext cx="13809960" cy="1094740"/>
          </a:xfrm>
          <a:prstGeom prst="rect">
            <a:avLst/>
          </a:prstGeom>
        </p:spPr>
        <p:txBody>
          <a:bodyPr lIns="0" tIns="0" rIns="0" bIns="0" rtlCol="0" anchor="t">
            <a:spAutoFit/>
          </a:bodyPr>
          <a:lstStyle/>
          <a:p>
            <a:pPr algn="ctr">
              <a:lnSpc>
                <a:spcPts val="8839"/>
              </a:lnSpc>
            </a:pPr>
            <a:r>
              <a:rPr lang="en-US" sz="6799" spc="339">
                <a:solidFill>
                  <a:srgbClr val="FFFFFF"/>
                </a:solidFill>
                <a:latin typeface="Futura Md BT 1"/>
              </a:rPr>
              <a:t>STOP THE SUMMER SLIDE!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481" y="3481"/>
            <a:ext cx="4351447" cy="4344485"/>
            <a:chOff x="0" y="0"/>
            <a:chExt cx="6350000" cy="6339840"/>
          </a:xfrm>
        </p:grpSpPr>
        <p:sp>
          <p:nvSpPr>
            <p:cNvPr id="3" name="Freeform 3"/>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sp>
        <p:nvSpPr>
          <p:cNvPr id="4" name="TextBox 4"/>
          <p:cNvSpPr txBox="1"/>
          <p:nvPr/>
        </p:nvSpPr>
        <p:spPr>
          <a:xfrm>
            <a:off x="2136945" y="5808679"/>
            <a:ext cx="14014110" cy="3226069"/>
          </a:xfrm>
          <a:prstGeom prst="rect">
            <a:avLst/>
          </a:prstGeom>
        </p:spPr>
        <p:txBody>
          <a:bodyPr lIns="0" tIns="0" rIns="0" bIns="0" rtlCol="0" anchor="t">
            <a:spAutoFit/>
          </a:bodyPr>
          <a:lstStyle/>
          <a:p>
            <a:pPr algn="ctr">
              <a:lnSpc>
                <a:spcPts val="5172"/>
              </a:lnSpc>
            </a:pPr>
            <a:r>
              <a:rPr lang="en-US" sz="3978" spc="198">
                <a:solidFill>
                  <a:srgbClr val="FFFFFF"/>
                </a:solidFill>
                <a:latin typeface="Futura Lt BT 1"/>
              </a:rPr>
              <a:t>"You may have tangible wealth untold;</a:t>
            </a:r>
          </a:p>
          <a:p>
            <a:pPr algn="ctr">
              <a:lnSpc>
                <a:spcPts val="5172"/>
              </a:lnSpc>
            </a:pPr>
            <a:r>
              <a:rPr lang="en-US" sz="3978" spc="198">
                <a:solidFill>
                  <a:srgbClr val="FFFFFF"/>
                </a:solidFill>
                <a:latin typeface="Futura Lt BT 1"/>
              </a:rPr>
              <a:t>Caskets of jewels and coffers of gold.</a:t>
            </a:r>
          </a:p>
          <a:p>
            <a:pPr algn="ctr">
              <a:lnSpc>
                <a:spcPts val="5172"/>
              </a:lnSpc>
            </a:pPr>
            <a:r>
              <a:rPr lang="en-US" sz="3978" spc="198">
                <a:solidFill>
                  <a:srgbClr val="FFFFFF"/>
                </a:solidFill>
                <a:latin typeface="Futura Lt BT 1"/>
              </a:rPr>
              <a:t>Richer than I you can never be-</a:t>
            </a:r>
          </a:p>
          <a:p>
            <a:pPr algn="ctr">
              <a:lnSpc>
                <a:spcPts val="5172"/>
              </a:lnSpc>
            </a:pPr>
            <a:r>
              <a:rPr lang="en-US" sz="3978" spc="198">
                <a:solidFill>
                  <a:srgbClr val="FFFFFF"/>
                </a:solidFill>
                <a:latin typeface="Futura Lt BT 1"/>
              </a:rPr>
              <a:t>I had a Mother (Father, Sister, Aunt, Uncle, Brother)</a:t>
            </a:r>
          </a:p>
          <a:p>
            <a:pPr algn="ctr">
              <a:lnSpc>
                <a:spcPts val="5172"/>
              </a:lnSpc>
            </a:pPr>
            <a:r>
              <a:rPr lang="en-US" sz="3978" spc="198">
                <a:solidFill>
                  <a:srgbClr val="FFFFFF"/>
                </a:solidFill>
                <a:latin typeface="Futura Lt BT 1"/>
              </a:rPr>
              <a:t>who read to me."</a:t>
            </a:r>
          </a:p>
        </p:txBody>
      </p:sp>
      <p:pic>
        <p:nvPicPr>
          <p:cNvPr id="5" name="Picture 5"/>
          <p:cNvPicPr>
            <a:picLocks noChangeAspect="1"/>
          </p:cNvPicPr>
          <p:nvPr/>
        </p:nvPicPr>
        <p:blipFill>
          <a:blip r:embed="rId3"/>
          <a:srcRect/>
          <a:stretch>
            <a:fillRect/>
          </a:stretch>
        </p:blipFill>
        <p:spPr>
          <a:xfrm>
            <a:off x="5481188" y="699467"/>
            <a:ext cx="7325623" cy="4880697"/>
          </a:xfrm>
          <a:prstGeom prst="rect">
            <a:avLst/>
          </a:prstGeom>
        </p:spPr>
      </p:pic>
      <p:sp>
        <p:nvSpPr>
          <p:cNvPr id="6" name="TextBox 6"/>
          <p:cNvSpPr txBox="1"/>
          <p:nvPr/>
        </p:nvSpPr>
        <p:spPr>
          <a:xfrm>
            <a:off x="9295888" y="9385263"/>
            <a:ext cx="3747906" cy="495300"/>
          </a:xfrm>
          <a:prstGeom prst="rect">
            <a:avLst/>
          </a:prstGeom>
        </p:spPr>
        <p:txBody>
          <a:bodyPr lIns="0" tIns="0" rIns="0" bIns="0" rtlCol="0" anchor="t">
            <a:spAutoFit/>
          </a:bodyPr>
          <a:lstStyle/>
          <a:p>
            <a:pPr algn="ctr">
              <a:lnSpc>
                <a:spcPts val="3900"/>
              </a:lnSpc>
            </a:pPr>
            <a:r>
              <a:rPr lang="en-US" sz="3000" spc="150">
                <a:solidFill>
                  <a:srgbClr val="FFFFFF"/>
                </a:solidFill>
                <a:latin typeface="Futura Lt BT 2"/>
              </a:rPr>
              <a:t>By Strickland Gillian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83C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657095" y="2429821"/>
            <a:ext cx="9256942" cy="2713679"/>
          </a:xfrm>
          <a:prstGeom prst="rect">
            <a:avLst/>
          </a:prstGeom>
        </p:spPr>
      </p:pic>
      <p:sp>
        <p:nvSpPr>
          <p:cNvPr id="3" name="TextBox 3"/>
          <p:cNvSpPr txBox="1"/>
          <p:nvPr/>
        </p:nvSpPr>
        <p:spPr>
          <a:xfrm>
            <a:off x="3118893" y="6593253"/>
            <a:ext cx="12050213" cy="2209165"/>
          </a:xfrm>
          <a:prstGeom prst="rect">
            <a:avLst/>
          </a:prstGeom>
        </p:spPr>
        <p:txBody>
          <a:bodyPr lIns="0" tIns="0" rIns="0" bIns="0" rtlCol="0" anchor="t">
            <a:spAutoFit/>
          </a:bodyPr>
          <a:lstStyle/>
          <a:p>
            <a:pPr algn="ctr">
              <a:lnSpc>
                <a:spcPts val="8840"/>
              </a:lnSpc>
            </a:pPr>
            <a:r>
              <a:rPr lang="en-US" sz="6800" spc="340">
                <a:solidFill>
                  <a:srgbClr val="FFFFFF"/>
                </a:solidFill>
                <a:latin typeface="Futura Md BT 1"/>
              </a:rPr>
              <a:t>THANK YOU FOR COMING!</a:t>
            </a:r>
          </a:p>
        </p:txBody>
      </p:sp>
      <p:grpSp>
        <p:nvGrpSpPr>
          <p:cNvPr id="4" name="Group 4"/>
          <p:cNvGrpSpPr/>
          <p:nvPr/>
        </p:nvGrpSpPr>
        <p:grpSpPr>
          <a:xfrm rot="5400000">
            <a:off x="-3481" y="3481"/>
            <a:ext cx="4351447" cy="4344485"/>
            <a:chOff x="0" y="0"/>
            <a:chExt cx="6350000" cy="6339840"/>
          </a:xfrm>
        </p:grpSpPr>
        <p:sp>
          <p:nvSpPr>
            <p:cNvPr id="5" name="Freeform 5"/>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75B2DE"/>
            </a:solid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1872</Words>
  <Application>Microsoft Office PowerPoint</Application>
  <PresentationFormat>Custom</PresentationFormat>
  <Paragraphs>128</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Futura Lt BT 2</vt:lpstr>
      <vt:lpstr>Arial</vt:lpstr>
      <vt:lpstr>Futura Md BT 1</vt:lpstr>
      <vt:lpstr>Futura Md BT 2</vt:lpstr>
      <vt:lpstr>Calibri</vt:lpstr>
      <vt:lpstr>Futura Lt BT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Up Summer Family Night 2021-22</dc:title>
  <dc:creator>Lisa Ceniceros</dc:creator>
  <cp:lastModifiedBy>MARY LADENBURG</cp:lastModifiedBy>
  <cp:revision>3</cp:revision>
  <dcterms:created xsi:type="dcterms:W3CDTF">2006-08-16T00:00:00Z</dcterms:created>
  <dcterms:modified xsi:type="dcterms:W3CDTF">2022-04-19T16:23:46Z</dcterms:modified>
  <dc:identifier>DAE70jmv6fo</dc:identifier>
</cp:coreProperties>
</file>