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modernComment_123_61D14FE3.xml" ContentType="application/vnd.ms-powerpoint.comments+xml"/>
  <Override PartName="/ppt/comments/modernComment_121_E4382F65.xml" ContentType="application/vnd.ms-powerpoint.comment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7"/>
  </p:notesMasterIdLst>
  <p:sldIdLst>
    <p:sldId id="256" r:id="rId2"/>
    <p:sldId id="257" r:id="rId3"/>
    <p:sldId id="277" r:id="rId4"/>
    <p:sldId id="258" r:id="rId5"/>
    <p:sldId id="276" r:id="rId6"/>
    <p:sldId id="283" r:id="rId7"/>
    <p:sldId id="291" r:id="rId8"/>
    <p:sldId id="289" r:id="rId9"/>
    <p:sldId id="284" r:id="rId10"/>
    <p:sldId id="285" r:id="rId11"/>
    <p:sldId id="286" r:id="rId12"/>
    <p:sldId id="287" r:id="rId13"/>
    <p:sldId id="288" r:id="rId14"/>
    <p:sldId id="290" r:id="rId15"/>
    <p:sldId id="273" r:id="rId16"/>
    <p:sldId id="274" r:id="rId17"/>
    <p:sldId id="270" r:id="rId18"/>
    <p:sldId id="259" r:id="rId19"/>
    <p:sldId id="271" r:id="rId20"/>
    <p:sldId id="263" r:id="rId21"/>
    <p:sldId id="261" r:id="rId22"/>
    <p:sldId id="264" r:id="rId23"/>
    <p:sldId id="278" r:id="rId24"/>
    <p:sldId id="269" r:id="rId25"/>
    <p:sldId id="266"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258DC1A-8D90-D0D7-9789-44A7659AC443}" name="Hildreth, Nicola" initials="HN" userId="S::nlhildr@carrollk12.org::90b96aff-494b-461a-8a1b-d8e7192da5c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achman, Kim" initials="BK" lastIdx="1" clrIdx="0">
    <p:extLst>
      <p:ext uri="{19B8F6BF-5375-455C-9EA6-DF929625EA0E}">
        <p15:presenceInfo xmlns:p15="http://schemas.microsoft.com/office/powerpoint/2012/main" userId="S::kbachman@carrollcc.edu::2751c288-b7b8-4dbd-8ed3-bbdf5110455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88" autoAdjust="0"/>
    <p:restoredTop sz="91329" autoAdjust="0"/>
  </p:normalViewPr>
  <p:slideViewPr>
    <p:cSldViewPr snapToGrid="0" snapToObjects="1">
      <p:cViewPr>
        <p:scale>
          <a:sx n="41" d="100"/>
          <a:sy n="41" d="100"/>
        </p:scale>
        <p:origin x="1852" y="4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comments/modernComment_121_E4382F65.xml><?xml version="1.0" encoding="utf-8"?>
<p188:cmLst xmlns:a="http://schemas.openxmlformats.org/drawingml/2006/main" xmlns:r="http://schemas.openxmlformats.org/officeDocument/2006/relationships" xmlns:p188="http://schemas.microsoft.com/office/powerpoint/2018/8/main">
  <p188:cm id="{48F20C66-1FD1-49E2-90FB-57BC46BF09D7}" authorId="{4258DC1A-8D90-D0D7-9789-44A7659AC443}" created="2022-03-23T02:04:12.464">
    <ac:txMkLst xmlns:ac="http://schemas.microsoft.com/office/drawing/2013/main/command">
      <pc:docMk xmlns:pc="http://schemas.microsoft.com/office/powerpoint/2013/main/command"/>
      <pc:sldMk xmlns:pc="http://schemas.microsoft.com/office/powerpoint/2013/main/command" cId="3828887397" sldId="289"/>
      <ac:spMk id="4" creationId="{FFDDCC9F-93F9-4AD0-BF75-5DBC9F3A53A5}"/>
      <ac:txMk cp="0" len="15">
        <ac:context len="16" hash="1488901596"/>
      </ac:txMk>
    </ac:txMkLst>
    <p188:pos x="2204634" y="406094"/>
    <p188:txBody>
      <a:bodyPr/>
      <a:lstStyle/>
      <a:p>
        <a:r>
          <a:rPr lang="en-US"/>
          <a:t>add information</a:t>
        </a:r>
      </a:p>
    </p188:txBody>
  </p188:cm>
</p188:cmLst>
</file>

<file path=ppt/comments/modernComment_123_61D14FE3.xml><?xml version="1.0" encoding="utf-8"?>
<p188:cmLst xmlns:a="http://schemas.openxmlformats.org/drawingml/2006/main" xmlns:r="http://schemas.openxmlformats.org/officeDocument/2006/relationships" xmlns:p188="http://schemas.microsoft.com/office/powerpoint/2018/8/main">
  <p188:cm id="{3D7FAC60-378A-4A8A-BB76-25A7F9703D7C}" authorId="{4258DC1A-8D90-D0D7-9789-44A7659AC443}" created="2022-03-23T02:02:36.564">
    <ac:txMkLst xmlns:ac="http://schemas.microsoft.com/office/drawing/2013/main/command">
      <pc:docMk xmlns:pc="http://schemas.microsoft.com/office/powerpoint/2013/main/command"/>
      <pc:sldMk xmlns:pc="http://schemas.microsoft.com/office/powerpoint/2013/main/command" cId="1641107427" sldId="291"/>
      <ac:spMk id="27" creationId="{DA6466B8-B4F9-45A3-BE20-95171B7B4453}"/>
      <ac:txMk cp="68" len="9">
        <ac:context len="277" hash="2103994258"/>
      </ac:txMk>
    </ac:txMkLst>
    <p188:pos x="1591050" y="1394847"/>
    <p188:txBody>
      <a:bodyPr/>
      <a:lstStyle/>
      <a:p>
        <a:r>
          <a:rPr lang="en-US"/>
          <a:t>add information</a:t>
        </a:r>
      </a:p>
    </p188:txBody>
  </p188:cm>
</p188:cmLst>
</file>

<file path=ppt/diagrams/_rels/data4.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4.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B819E2-C8DA-4894-9EAC-DC81FF4E09CF}"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B1012C5B-B20D-4DF8-9151-DFD66892A137}">
      <dgm:prSet custT="1"/>
      <dgm:spPr/>
      <dgm:t>
        <a:bodyPr/>
        <a:lstStyle/>
        <a:p>
          <a:r>
            <a:rPr lang="en-US" sz="2000" dirty="0">
              <a:latin typeface="Segoe UI" panose="020B0502040204020203" pitchFamily="34" charset="0"/>
              <a:cs typeface="Segoe UI" panose="020B0502040204020203" pitchFamily="34" charset="0"/>
            </a:rPr>
            <a:t>Less seat time in college – Math will meet 3 days a week and English will meet 2.</a:t>
          </a:r>
        </a:p>
      </dgm:t>
    </dgm:pt>
    <dgm:pt modelId="{07A63ADC-2023-4B08-8280-DA259288D3FF}" type="parTrans" cxnId="{35C148CF-74D3-4D98-919F-C66B6EE88D1A}">
      <dgm:prSet/>
      <dgm:spPr/>
      <dgm:t>
        <a:bodyPr/>
        <a:lstStyle/>
        <a:p>
          <a:endParaRPr lang="en-US"/>
        </a:p>
      </dgm:t>
    </dgm:pt>
    <dgm:pt modelId="{37666A9E-7312-49DD-9F50-1451E8308340}" type="sibTrans" cxnId="{35C148CF-74D3-4D98-919F-C66B6EE88D1A}">
      <dgm:prSet/>
      <dgm:spPr/>
      <dgm:t>
        <a:bodyPr/>
        <a:lstStyle/>
        <a:p>
          <a:endParaRPr lang="en-US"/>
        </a:p>
      </dgm:t>
    </dgm:pt>
    <dgm:pt modelId="{FD618595-D64A-4A3D-9B58-7855F09A083F}">
      <dgm:prSet custT="1"/>
      <dgm:spPr/>
      <dgm:t>
        <a:bodyPr/>
        <a:lstStyle/>
        <a:p>
          <a:r>
            <a:rPr lang="en-US" sz="2400" dirty="0">
              <a:latin typeface="Segoe UI" panose="020B0502040204020203" pitchFamily="34" charset="0"/>
              <a:cs typeface="Segoe UI" panose="020B0502040204020203" pitchFamily="34" charset="0"/>
            </a:rPr>
            <a:t>College classes are more lecture based.</a:t>
          </a:r>
        </a:p>
      </dgm:t>
    </dgm:pt>
    <dgm:pt modelId="{836BEDFB-3E39-4DEC-BB9C-3E48B09F2D80}" type="parTrans" cxnId="{F711C251-8BCD-4FD7-8845-332C9941506D}">
      <dgm:prSet/>
      <dgm:spPr/>
      <dgm:t>
        <a:bodyPr/>
        <a:lstStyle/>
        <a:p>
          <a:endParaRPr lang="en-US"/>
        </a:p>
      </dgm:t>
    </dgm:pt>
    <dgm:pt modelId="{A0AC392C-241C-4E87-9549-33667409EA84}" type="sibTrans" cxnId="{F711C251-8BCD-4FD7-8845-332C9941506D}">
      <dgm:prSet/>
      <dgm:spPr/>
      <dgm:t>
        <a:bodyPr/>
        <a:lstStyle/>
        <a:p>
          <a:endParaRPr lang="en-US"/>
        </a:p>
      </dgm:t>
    </dgm:pt>
    <dgm:pt modelId="{06B19619-2F91-45F9-857C-ACD1032D4B14}">
      <dgm:prSet custT="1"/>
      <dgm:spPr/>
      <dgm:t>
        <a:bodyPr/>
        <a:lstStyle/>
        <a:p>
          <a:r>
            <a:rPr lang="en-US" sz="1800" dirty="0">
              <a:latin typeface="Segoe UI" panose="020B0502040204020203" pitchFamily="34" charset="0"/>
              <a:cs typeface="Segoe UI" panose="020B0502040204020203" pitchFamily="34" charset="0"/>
            </a:rPr>
            <a:t>Students must communicate directly with professor; parent has no access to professor unless student grants permission. </a:t>
          </a:r>
        </a:p>
      </dgm:t>
    </dgm:pt>
    <dgm:pt modelId="{4D1E10B2-A090-498C-85E5-BBD111F92EF5}" type="parTrans" cxnId="{81AD343E-FB8D-4CBA-9554-9D091756FADD}">
      <dgm:prSet/>
      <dgm:spPr/>
      <dgm:t>
        <a:bodyPr/>
        <a:lstStyle/>
        <a:p>
          <a:endParaRPr lang="en-US"/>
        </a:p>
      </dgm:t>
    </dgm:pt>
    <dgm:pt modelId="{AD4F9941-2BBD-4188-B0B7-639296B660FD}" type="sibTrans" cxnId="{81AD343E-FB8D-4CBA-9554-9D091756FADD}">
      <dgm:prSet/>
      <dgm:spPr/>
      <dgm:t>
        <a:bodyPr/>
        <a:lstStyle/>
        <a:p>
          <a:endParaRPr lang="en-US"/>
        </a:p>
      </dgm:t>
    </dgm:pt>
    <dgm:pt modelId="{EDAC6DB2-A139-428C-B466-761E1E11B586}">
      <dgm:prSet custT="1"/>
      <dgm:spPr/>
      <dgm:t>
        <a:bodyPr/>
        <a:lstStyle/>
        <a:p>
          <a:r>
            <a:rPr lang="en-US" sz="2000" dirty="0">
              <a:latin typeface="Segoe UI" panose="020B0502040204020203" pitchFamily="34" charset="0"/>
              <a:cs typeface="Segoe UI" panose="020B0502040204020203" pitchFamily="34" charset="0"/>
            </a:rPr>
            <a:t>The </a:t>
          </a:r>
          <a:r>
            <a:rPr lang="en-US" sz="2400" dirty="0">
              <a:latin typeface="Segoe UI" panose="020B0502040204020203" pitchFamily="34" charset="0"/>
              <a:cs typeface="Segoe UI" panose="020B0502040204020203" pitchFamily="34" charset="0"/>
            </a:rPr>
            <a:t>majority</a:t>
          </a:r>
          <a:r>
            <a:rPr lang="en-US" sz="2000" dirty="0">
              <a:latin typeface="Segoe UI" panose="020B0502040204020203" pitchFamily="34" charset="0"/>
              <a:cs typeface="Segoe UI" panose="020B0502040204020203" pitchFamily="34" charset="0"/>
            </a:rPr>
            <a:t> of the work in college is completed outside of class.</a:t>
          </a:r>
        </a:p>
      </dgm:t>
    </dgm:pt>
    <dgm:pt modelId="{B338B485-6780-460B-9E9C-EE0C4C8F509B}" type="parTrans" cxnId="{7102F22B-41FE-48DB-A289-55E08AFC5CFA}">
      <dgm:prSet/>
      <dgm:spPr/>
      <dgm:t>
        <a:bodyPr/>
        <a:lstStyle/>
        <a:p>
          <a:endParaRPr lang="en-US"/>
        </a:p>
      </dgm:t>
    </dgm:pt>
    <dgm:pt modelId="{3941947A-4737-40D2-8494-EE48DFAEB70C}" type="sibTrans" cxnId="{7102F22B-41FE-48DB-A289-55E08AFC5CFA}">
      <dgm:prSet/>
      <dgm:spPr/>
      <dgm:t>
        <a:bodyPr/>
        <a:lstStyle/>
        <a:p>
          <a:endParaRPr lang="en-US"/>
        </a:p>
      </dgm:t>
    </dgm:pt>
    <dgm:pt modelId="{4120DB2C-332C-4407-AE90-81DD83DF1BCA}">
      <dgm:prSet custT="1"/>
      <dgm:spPr/>
      <dgm:t>
        <a:bodyPr/>
        <a:lstStyle/>
        <a:p>
          <a:r>
            <a:rPr lang="en-US" sz="2400" dirty="0">
              <a:latin typeface="Segoe UI" panose="020B0502040204020203" pitchFamily="34" charset="0"/>
              <a:cs typeface="Segoe UI" panose="020B0502040204020203" pitchFamily="34" charset="0"/>
            </a:rPr>
            <a:t>Student is responsible for learning and seeking help and assistance.</a:t>
          </a:r>
        </a:p>
      </dgm:t>
    </dgm:pt>
    <dgm:pt modelId="{39930C21-70B8-4AF1-8A9D-1DED376DA04F}" type="parTrans" cxnId="{1FA48E86-84BB-4005-A35F-A41B9B5432F4}">
      <dgm:prSet/>
      <dgm:spPr/>
      <dgm:t>
        <a:bodyPr/>
        <a:lstStyle/>
        <a:p>
          <a:endParaRPr lang="en-US"/>
        </a:p>
      </dgm:t>
    </dgm:pt>
    <dgm:pt modelId="{684D56B9-43BA-4565-B46A-340BA7B3DE05}" type="sibTrans" cxnId="{1FA48E86-84BB-4005-A35F-A41B9B5432F4}">
      <dgm:prSet/>
      <dgm:spPr/>
      <dgm:t>
        <a:bodyPr/>
        <a:lstStyle/>
        <a:p>
          <a:endParaRPr lang="en-US"/>
        </a:p>
      </dgm:t>
    </dgm:pt>
    <dgm:pt modelId="{B0CD75F0-C7A1-4F9C-92E8-BED1DB000EE5}" type="pres">
      <dgm:prSet presAssocID="{78B819E2-C8DA-4894-9EAC-DC81FF4E09CF}" presName="linear" presStyleCnt="0">
        <dgm:presLayoutVars>
          <dgm:animLvl val="lvl"/>
          <dgm:resizeHandles val="exact"/>
        </dgm:presLayoutVars>
      </dgm:prSet>
      <dgm:spPr/>
    </dgm:pt>
    <dgm:pt modelId="{E3C22192-1CDB-41DC-9B88-F42A88F110A8}" type="pres">
      <dgm:prSet presAssocID="{B1012C5B-B20D-4DF8-9151-DFD66892A137}" presName="parentText" presStyleLbl="node1" presStyleIdx="0" presStyleCnt="5">
        <dgm:presLayoutVars>
          <dgm:chMax val="0"/>
          <dgm:bulletEnabled val="1"/>
        </dgm:presLayoutVars>
      </dgm:prSet>
      <dgm:spPr/>
    </dgm:pt>
    <dgm:pt modelId="{87943BE8-B0A1-4523-A292-28713DDC7942}" type="pres">
      <dgm:prSet presAssocID="{37666A9E-7312-49DD-9F50-1451E8308340}" presName="spacer" presStyleCnt="0"/>
      <dgm:spPr/>
    </dgm:pt>
    <dgm:pt modelId="{FA3B7CB6-3A31-4354-A2E1-85331C0DC57E}" type="pres">
      <dgm:prSet presAssocID="{FD618595-D64A-4A3D-9B58-7855F09A083F}" presName="parentText" presStyleLbl="node1" presStyleIdx="1" presStyleCnt="5">
        <dgm:presLayoutVars>
          <dgm:chMax val="0"/>
          <dgm:bulletEnabled val="1"/>
        </dgm:presLayoutVars>
      </dgm:prSet>
      <dgm:spPr/>
    </dgm:pt>
    <dgm:pt modelId="{7A695222-0FAA-41D4-AE2F-7E95ABD2D6B7}" type="pres">
      <dgm:prSet presAssocID="{A0AC392C-241C-4E87-9549-33667409EA84}" presName="spacer" presStyleCnt="0"/>
      <dgm:spPr/>
    </dgm:pt>
    <dgm:pt modelId="{7FB237B2-0EFA-45A0-957B-720AFF03BCD0}" type="pres">
      <dgm:prSet presAssocID="{06B19619-2F91-45F9-857C-ACD1032D4B14}" presName="parentText" presStyleLbl="node1" presStyleIdx="2" presStyleCnt="5">
        <dgm:presLayoutVars>
          <dgm:chMax val="0"/>
          <dgm:bulletEnabled val="1"/>
        </dgm:presLayoutVars>
      </dgm:prSet>
      <dgm:spPr/>
    </dgm:pt>
    <dgm:pt modelId="{B5D75D54-B5C0-45FF-BE29-DB8E9627B7FE}" type="pres">
      <dgm:prSet presAssocID="{AD4F9941-2BBD-4188-B0B7-639296B660FD}" presName="spacer" presStyleCnt="0"/>
      <dgm:spPr/>
    </dgm:pt>
    <dgm:pt modelId="{DDD2913A-CE68-4443-9E3D-46472412436B}" type="pres">
      <dgm:prSet presAssocID="{EDAC6DB2-A139-428C-B466-761E1E11B586}" presName="parentText" presStyleLbl="node1" presStyleIdx="3" presStyleCnt="5">
        <dgm:presLayoutVars>
          <dgm:chMax val="0"/>
          <dgm:bulletEnabled val="1"/>
        </dgm:presLayoutVars>
      </dgm:prSet>
      <dgm:spPr/>
    </dgm:pt>
    <dgm:pt modelId="{9F123D62-A3D6-47D2-B0DA-34BB710CB47F}" type="pres">
      <dgm:prSet presAssocID="{3941947A-4737-40D2-8494-EE48DFAEB70C}" presName="spacer" presStyleCnt="0"/>
      <dgm:spPr/>
    </dgm:pt>
    <dgm:pt modelId="{03798624-66CE-4C7D-9505-BE27EDD46FA8}" type="pres">
      <dgm:prSet presAssocID="{4120DB2C-332C-4407-AE90-81DD83DF1BCA}" presName="parentText" presStyleLbl="node1" presStyleIdx="4" presStyleCnt="5">
        <dgm:presLayoutVars>
          <dgm:chMax val="0"/>
          <dgm:bulletEnabled val="1"/>
        </dgm:presLayoutVars>
      </dgm:prSet>
      <dgm:spPr/>
    </dgm:pt>
  </dgm:ptLst>
  <dgm:cxnLst>
    <dgm:cxn modelId="{E99F0612-C9D4-4032-9F4C-A04624F4DA14}" type="presOf" srcId="{EDAC6DB2-A139-428C-B466-761E1E11B586}" destId="{DDD2913A-CE68-4443-9E3D-46472412436B}" srcOrd="0" destOrd="0" presId="urn:microsoft.com/office/officeart/2005/8/layout/vList2"/>
    <dgm:cxn modelId="{7102F22B-41FE-48DB-A289-55E08AFC5CFA}" srcId="{78B819E2-C8DA-4894-9EAC-DC81FF4E09CF}" destId="{EDAC6DB2-A139-428C-B466-761E1E11B586}" srcOrd="3" destOrd="0" parTransId="{B338B485-6780-460B-9E9C-EE0C4C8F509B}" sibTransId="{3941947A-4737-40D2-8494-EE48DFAEB70C}"/>
    <dgm:cxn modelId="{81AD343E-FB8D-4CBA-9554-9D091756FADD}" srcId="{78B819E2-C8DA-4894-9EAC-DC81FF4E09CF}" destId="{06B19619-2F91-45F9-857C-ACD1032D4B14}" srcOrd="2" destOrd="0" parTransId="{4D1E10B2-A090-498C-85E5-BBD111F92EF5}" sibTransId="{AD4F9941-2BBD-4188-B0B7-639296B660FD}"/>
    <dgm:cxn modelId="{A2049341-3DAA-4456-8814-214ACF7F933F}" type="presOf" srcId="{FD618595-D64A-4A3D-9B58-7855F09A083F}" destId="{FA3B7CB6-3A31-4354-A2E1-85331C0DC57E}" srcOrd="0" destOrd="0" presId="urn:microsoft.com/office/officeart/2005/8/layout/vList2"/>
    <dgm:cxn modelId="{F711C251-8BCD-4FD7-8845-332C9941506D}" srcId="{78B819E2-C8DA-4894-9EAC-DC81FF4E09CF}" destId="{FD618595-D64A-4A3D-9B58-7855F09A083F}" srcOrd="1" destOrd="0" parTransId="{836BEDFB-3E39-4DEC-BB9C-3E48B09F2D80}" sibTransId="{A0AC392C-241C-4E87-9549-33667409EA84}"/>
    <dgm:cxn modelId="{33EBF471-DF03-4DD3-859D-36C21C04C1A3}" type="presOf" srcId="{B1012C5B-B20D-4DF8-9151-DFD66892A137}" destId="{E3C22192-1CDB-41DC-9B88-F42A88F110A8}" srcOrd="0" destOrd="0" presId="urn:microsoft.com/office/officeart/2005/8/layout/vList2"/>
    <dgm:cxn modelId="{1FA48E86-84BB-4005-A35F-A41B9B5432F4}" srcId="{78B819E2-C8DA-4894-9EAC-DC81FF4E09CF}" destId="{4120DB2C-332C-4407-AE90-81DD83DF1BCA}" srcOrd="4" destOrd="0" parTransId="{39930C21-70B8-4AF1-8A9D-1DED376DA04F}" sibTransId="{684D56B9-43BA-4565-B46A-340BA7B3DE05}"/>
    <dgm:cxn modelId="{E68AB18D-F0E9-4328-9997-5CE0C5AF90E4}" type="presOf" srcId="{4120DB2C-332C-4407-AE90-81DD83DF1BCA}" destId="{03798624-66CE-4C7D-9505-BE27EDD46FA8}" srcOrd="0" destOrd="0" presId="urn:microsoft.com/office/officeart/2005/8/layout/vList2"/>
    <dgm:cxn modelId="{D0A27EA8-5779-479F-A4F9-FB8C5A43D7B2}" type="presOf" srcId="{78B819E2-C8DA-4894-9EAC-DC81FF4E09CF}" destId="{B0CD75F0-C7A1-4F9C-92E8-BED1DB000EE5}" srcOrd="0" destOrd="0" presId="urn:microsoft.com/office/officeart/2005/8/layout/vList2"/>
    <dgm:cxn modelId="{7A32A6B5-55DE-470A-9586-F56BDB83F78C}" type="presOf" srcId="{06B19619-2F91-45F9-857C-ACD1032D4B14}" destId="{7FB237B2-0EFA-45A0-957B-720AFF03BCD0}" srcOrd="0" destOrd="0" presId="urn:microsoft.com/office/officeart/2005/8/layout/vList2"/>
    <dgm:cxn modelId="{35C148CF-74D3-4D98-919F-C66B6EE88D1A}" srcId="{78B819E2-C8DA-4894-9EAC-DC81FF4E09CF}" destId="{B1012C5B-B20D-4DF8-9151-DFD66892A137}" srcOrd="0" destOrd="0" parTransId="{07A63ADC-2023-4B08-8280-DA259288D3FF}" sibTransId="{37666A9E-7312-49DD-9F50-1451E8308340}"/>
    <dgm:cxn modelId="{CA117425-D1B4-4903-92D9-30D6FD9C8398}" type="presParOf" srcId="{B0CD75F0-C7A1-4F9C-92E8-BED1DB000EE5}" destId="{E3C22192-1CDB-41DC-9B88-F42A88F110A8}" srcOrd="0" destOrd="0" presId="urn:microsoft.com/office/officeart/2005/8/layout/vList2"/>
    <dgm:cxn modelId="{436412DE-84CB-443A-9B97-E1BCFBABDC2F}" type="presParOf" srcId="{B0CD75F0-C7A1-4F9C-92E8-BED1DB000EE5}" destId="{87943BE8-B0A1-4523-A292-28713DDC7942}" srcOrd="1" destOrd="0" presId="urn:microsoft.com/office/officeart/2005/8/layout/vList2"/>
    <dgm:cxn modelId="{D80CF1A7-F4CF-4404-B77B-D42C8C9F8701}" type="presParOf" srcId="{B0CD75F0-C7A1-4F9C-92E8-BED1DB000EE5}" destId="{FA3B7CB6-3A31-4354-A2E1-85331C0DC57E}" srcOrd="2" destOrd="0" presId="urn:microsoft.com/office/officeart/2005/8/layout/vList2"/>
    <dgm:cxn modelId="{E6B6CB9F-A510-466C-AF1F-7F1AF7E73A53}" type="presParOf" srcId="{B0CD75F0-C7A1-4F9C-92E8-BED1DB000EE5}" destId="{7A695222-0FAA-41D4-AE2F-7E95ABD2D6B7}" srcOrd="3" destOrd="0" presId="urn:microsoft.com/office/officeart/2005/8/layout/vList2"/>
    <dgm:cxn modelId="{F5E17D64-6757-4CCF-AABD-3E540CCA20A6}" type="presParOf" srcId="{B0CD75F0-C7A1-4F9C-92E8-BED1DB000EE5}" destId="{7FB237B2-0EFA-45A0-957B-720AFF03BCD0}" srcOrd="4" destOrd="0" presId="urn:microsoft.com/office/officeart/2005/8/layout/vList2"/>
    <dgm:cxn modelId="{C11BA51C-6101-4E44-AACA-020EC9FA74D4}" type="presParOf" srcId="{B0CD75F0-C7A1-4F9C-92E8-BED1DB000EE5}" destId="{B5D75D54-B5C0-45FF-BE29-DB8E9627B7FE}" srcOrd="5" destOrd="0" presId="urn:microsoft.com/office/officeart/2005/8/layout/vList2"/>
    <dgm:cxn modelId="{DA7A36FF-036F-4768-A4D9-FB00610981FA}" type="presParOf" srcId="{B0CD75F0-C7A1-4F9C-92E8-BED1DB000EE5}" destId="{DDD2913A-CE68-4443-9E3D-46472412436B}" srcOrd="6" destOrd="0" presId="urn:microsoft.com/office/officeart/2005/8/layout/vList2"/>
    <dgm:cxn modelId="{71322B12-7D59-45AE-A996-5CE1FAEAB823}" type="presParOf" srcId="{B0CD75F0-C7A1-4F9C-92E8-BED1DB000EE5}" destId="{9F123D62-A3D6-47D2-B0DA-34BB710CB47F}" srcOrd="7" destOrd="0" presId="urn:microsoft.com/office/officeart/2005/8/layout/vList2"/>
    <dgm:cxn modelId="{487A19C9-0AC9-4FD0-8508-446B2997B1DE}" type="presParOf" srcId="{B0CD75F0-C7A1-4F9C-92E8-BED1DB000EE5}" destId="{03798624-66CE-4C7D-9505-BE27EDD46FA8}"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0C012C2-D2E8-4751-A0D8-4A0BCD426447}" type="doc">
      <dgm:prSet loTypeId="urn:microsoft.com/office/officeart/2005/8/layout/matrix3" loCatId="matrix" qsTypeId="urn:microsoft.com/office/officeart/2005/8/quickstyle/simple1" qsCatId="simple" csTypeId="urn:microsoft.com/office/officeart/2005/8/colors/colorful1" csCatId="colorful"/>
      <dgm:spPr/>
      <dgm:t>
        <a:bodyPr/>
        <a:lstStyle/>
        <a:p>
          <a:endParaRPr lang="en-US"/>
        </a:p>
      </dgm:t>
    </dgm:pt>
    <dgm:pt modelId="{3DE9704D-9944-4717-A52E-DEE130CFC9EF}">
      <dgm:prSet custT="1"/>
      <dgm:spPr/>
      <dgm:t>
        <a:bodyPr/>
        <a:lstStyle/>
        <a:p>
          <a:r>
            <a:rPr lang="en-US" sz="1600" dirty="0">
              <a:latin typeface="Segoe UI" panose="020B0502040204020203" pitchFamily="34" charset="0"/>
              <a:cs typeface="Segoe UI" panose="020B0502040204020203" pitchFamily="34" charset="0"/>
            </a:rPr>
            <a:t>English 101 will satisfy the fourth English credit requirement for the student – must pass with a D or above. </a:t>
          </a:r>
        </a:p>
      </dgm:t>
    </dgm:pt>
    <dgm:pt modelId="{4ED7FF47-4557-4895-AC66-E7AB179FF892}" type="parTrans" cxnId="{A240BF7A-2B88-4777-94C7-77E557CF8C8D}">
      <dgm:prSet/>
      <dgm:spPr/>
      <dgm:t>
        <a:bodyPr/>
        <a:lstStyle/>
        <a:p>
          <a:endParaRPr lang="en-US"/>
        </a:p>
      </dgm:t>
    </dgm:pt>
    <dgm:pt modelId="{03AB4B6E-7996-479A-8881-11710D151E3D}" type="sibTrans" cxnId="{A240BF7A-2B88-4777-94C7-77E557CF8C8D}">
      <dgm:prSet/>
      <dgm:spPr/>
      <dgm:t>
        <a:bodyPr/>
        <a:lstStyle/>
        <a:p>
          <a:endParaRPr lang="en-US"/>
        </a:p>
      </dgm:t>
    </dgm:pt>
    <dgm:pt modelId="{DE3A2942-4690-4EFA-9F73-15B9E9ADA4F8}">
      <dgm:prSet/>
      <dgm:spPr/>
      <dgm:t>
        <a:bodyPr/>
        <a:lstStyle/>
        <a:p>
          <a:r>
            <a:rPr lang="en-US" dirty="0">
              <a:latin typeface="Segoe UI" panose="020B0502040204020203" pitchFamily="34" charset="0"/>
              <a:cs typeface="Segoe UI" panose="020B0502040204020203" pitchFamily="34" charset="0"/>
            </a:rPr>
            <a:t>Math 115 will satisfy the senior math requirement – student is required to remain in the course the entire semester and must pass if it is their third math credit.</a:t>
          </a:r>
        </a:p>
      </dgm:t>
    </dgm:pt>
    <dgm:pt modelId="{66FCEAFA-D9D8-4BCE-ADAF-4ABD780D0D5C}" type="parTrans" cxnId="{7FDE4D55-7F5B-4A1A-8CB5-D9B425C47670}">
      <dgm:prSet/>
      <dgm:spPr/>
      <dgm:t>
        <a:bodyPr/>
        <a:lstStyle/>
        <a:p>
          <a:endParaRPr lang="en-US"/>
        </a:p>
      </dgm:t>
    </dgm:pt>
    <dgm:pt modelId="{D9D4974D-7C39-487B-B868-C48C0B26E909}" type="sibTrans" cxnId="{7FDE4D55-7F5B-4A1A-8CB5-D9B425C47670}">
      <dgm:prSet/>
      <dgm:spPr/>
      <dgm:t>
        <a:bodyPr/>
        <a:lstStyle/>
        <a:p>
          <a:endParaRPr lang="en-US"/>
        </a:p>
      </dgm:t>
    </dgm:pt>
    <dgm:pt modelId="{0BD74196-56CC-49D1-B756-73378C973472}">
      <dgm:prSet custT="1"/>
      <dgm:spPr/>
      <dgm:t>
        <a:bodyPr/>
        <a:lstStyle/>
        <a:p>
          <a:r>
            <a:rPr lang="en-US" sz="1800" dirty="0">
              <a:latin typeface="Segoe UI" panose="020B0502040204020203" pitchFamily="34" charset="0"/>
              <a:cs typeface="Segoe UI" panose="020B0502040204020203" pitchFamily="34" charset="0"/>
            </a:rPr>
            <a:t>For college credit, you need to earn a final grade of C or higher.</a:t>
          </a:r>
        </a:p>
      </dgm:t>
    </dgm:pt>
    <dgm:pt modelId="{3442EFC9-283E-4556-8AB9-C08A6EC69180}" type="parTrans" cxnId="{AD93CC8A-9667-4384-BECB-1DED7F730BA5}">
      <dgm:prSet/>
      <dgm:spPr/>
      <dgm:t>
        <a:bodyPr/>
        <a:lstStyle/>
        <a:p>
          <a:endParaRPr lang="en-US"/>
        </a:p>
      </dgm:t>
    </dgm:pt>
    <dgm:pt modelId="{A4127834-345F-491F-811D-75B0F90CE288}" type="sibTrans" cxnId="{AD93CC8A-9667-4384-BECB-1DED7F730BA5}">
      <dgm:prSet/>
      <dgm:spPr/>
      <dgm:t>
        <a:bodyPr/>
        <a:lstStyle/>
        <a:p>
          <a:endParaRPr lang="en-US"/>
        </a:p>
      </dgm:t>
    </dgm:pt>
    <dgm:pt modelId="{93F89745-1638-4857-BC77-91A595119E34}">
      <dgm:prSet custT="1"/>
      <dgm:spPr/>
      <dgm:t>
        <a:bodyPr/>
        <a:lstStyle/>
        <a:p>
          <a:r>
            <a:rPr lang="en-US" sz="1600" dirty="0">
              <a:latin typeface="Segoe UI" panose="020B0502040204020203" pitchFamily="34" charset="0"/>
              <a:cs typeface="Segoe UI" panose="020B0502040204020203" pitchFamily="34" charset="0"/>
            </a:rPr>
            <a:t>These courses and their grades will show on your student’s high school transcript.</a:t>
          </a:r>
        </a:p>
      </dgm:t>
    </dgm:pt>
    <dgm:pt modelId="{D224C4DE-72C5-47B1-B16B-E227B911F510}" type="parTrans" cxnId="{75D66680-1A10-420B-8CE5-C9D087233ADD}">
      <dgm:prSet/>
      <dgm:spPr/>
      <dgm:t>
        <a:bodyPr/>
        <a:lstStyle/>
        <a:p>
          <a:endParaRPr lang="en-US"/>
        </a:p>
      </dgm:t>
    </dgm:pt>
    <dgm:pt modelId="{FC781F7B-F113-45C1-A8CD-CB594B2AFFC1}" type="sibTrans" cxnId="{75D66680-1A10-420B-8CE5-C9D087233ADD}">
      <dgm:prSet/>
      <dgm:spPr/>
      <dgm:t>
        <a:bodyPr/>
        <a:lstStyle/>
        <a:p>
          <a:endParaRPr lang="en-US"/>
        </a:p>
      </dgm:t>
    </dgm:pt>
    <dgm:pt modelId="{CB277BED-2B43-4220-9565-D33B6ABD0C0E}" type="pres">
      <dgm:prSet presAssocID="{20C012C2-D2E8-4751-A0D8-4A0BCD426447}" presName="matrix" presStyleCnt="0">
        <dgm:presLayoutVars>
          <dgm:chMax val="1"/>
          <dgm:dir/>
          <dgm:resizeHandles val="exact"/>
        </dgm:presLayoutVars>
      </dgm:prSet>
      <dgm:spPr/>
    </dgm:pt>
    <dgm:pt modelId="{231EDCAA-3BC8-4D1A-BB9C-1C09BF510A76}" type="pres">
      <dgm:prSet presAssocID="{20C012C2-D2E8-4751-A0D8-4A0BCD426447}" presName="diamond" presStyleLbl="bgShp" presStyleIdx="0" presStyleCnt="1"/>
      <dgm:spPr/>
    </dgm:pt>
    <dgm:pt modelId="{99D3AAE6-F67A-48B8-9A4E-2C8283C42596}" type="pres">
      <dgm:prSet presAssocID="{20C012C2-D2E8-4751-A0D8-4A0BCD426447}" presName="quad1" presStyleLbl="node1" presStyleIdx="0" presStyleCnt="4">
        <dgm:presLayoutVars>
          <dgm:chMax val="0"/>
          <dgm:chPref val="0"/>
          <dgm:bulletEnabled val="1"/>
        </dgm:presLayoutVars>
      </dgm:prSet>
      <dgm:spPr/>
    </dgm:pt>
    <dgm:pt modelId="{0A1AB9BB-9F34-4F72-B2B5-2103FBB606BA}" type="pres">
      <dgm:prSet presAssocID="{20C012C2-D2E8-4751-A0D8-4A0BCD426447}" presName="quad2" presStyleLbl="node1" presStyleIdx="1" presStyleCnt="4">
        <dgm:presLayoutVars>
          <dgm:chMax val="0"/>
          <dgm:chPref val="0"/>
          <dgm:bulletEnabled val="1"/>
        </dgm:presLayoutVars>
      </dgm:prSet>
      <dgm:spPr/>
    </dgm:pt>
    <dgm:pt modelId="{39930C9E-B017-474B-9F6D-9484741C5C08}" type="pres">
      <dgm:prSet presAssocID="{20C012C2-D2E8-4751-A0D8-4A0BCD426447}" presName="quad3" presStyleLbl="node1" presStyleIdx="2" presStyleCnt="4">
        <dgm:presLayoutVars>
          <dgm:chMax val="0"/>
          <dgm:chPref val="0"/>
          <dgm:bulletEnabled val="1"/>
        </dgm:presLayoutVars>
      </dgm:prSet>
      <dgm:spPr/>
    </dgm:pt>
    <dgm:pt modelId="{C282C3D0-0BCC-470D-BA59-3B905311C640}" type="pres">
      <dgm:prSet presAssocID="{20C012C2-D2E8-4751-A0D8-4A0BCD426447}" presName="quad4" presStyleLbl="node1" presStyleIdx="3" presStyleCnt="4">
        <dgm:presLayoutVars>
          <dgm:chMax val="0"/>
          <dgm:chPref val="0"/>
          <dgm:bulletEnabled val="1"/>
        </dgm:presLayoutVars>
      </dgm:prSet>
      <dgm:spPr/>
    </dgm:pt>
  </dgm:ptLst>
  <dgm:cxnLst>
    <dgm:cxn modelId="{29D9CB64-7AA7-4975-BAF3-B52F81769933}" type="presOf" srcId="{DE3A2942-4690-4EFA-9F73-15B9E9ADA4F8}" destId="{0A1AB9BB-9F34-4F72-B2B5-2103FBB606BA}" srcOrd="0" destOrd="0" presId="urn:microsoft.com/office/officeart/2005/8/layout/matrix3"/>
    <dgm:cxn modelId="{0045D073-047E-4777-877D-A9DE5FDA5CCD}" type="presOf" srcId="{93F89745-1638-4857-BC77-91A595119E34}" destId="{C282C3D0-0BCC-470D-BA59-3B905311C640}" srcOrd="0" destOrd="0" presId="urn:microsoft.com/office/officeart/2005/8/layout/matrix3"/>
    <dgm:cxn modelId="{7FDE4D55-7F5B-4A1A-8CB5-D9B425C47670}" srcId="{20C012C2-D2E8-4751-A0D8-4A0BCD426447}" destId="{DE3A2942-4690-4EFA-9F73-15B9E9ADA4F8}" srcOrd="1" destOrd="0" parTransId="{66FCEAFA-D9D8-4BCE-ADAF-4ABD780D0D5C}" sibTransId="{D9D4974D-7C39-487B-B868-C48C0B26E909}"/>
    <dgm:cxn modelId="{A240BF7A-2B88-4777-94C7-77E557CF8C8D}" srcId="{20C012C2-D2E8-4751-A0D8-4A0BCD426447}" destId="{3DE9704D-9944-4717-A52E-DEE130CFC9EF}" srcOrd="0" destOrd="0" parTransId="{4ED7FF47-4557-4895-AC66-E7AB179FF892}" sibTransId="{03AB4B6E-7996-479A-8881-11710D151E3D}"/>
    <dgm:cxn modelId="{75D66680-1A10-420B-8CE5-C9D087233ADD}" srcId="{20C012C2-D2E8-4751-A0D8-4A0BCD426447}" destId="{93F89745-1638-4857-BC77-91A595119E34}" srcOrd="3" destOrd="0" parTransId="{D224C4DE-72C5-47B1-B16B-E227B911F510}" sibTransId="{FC781F7B-F113-45C1-A8CD-CB594B2AFFC1}"/>
    <dgm:cxn modelId="{D161EF85-B553-4617-AAC9-BED5DFEECCA3}" type="presOf" srcId="{20C012C2-D2E8-4751-A0D8-4A0BCD426447}" destId="{CB277BED-2B43-4220-9565-D33B6ABD0C0E}" srcOrd="0" destOrd="0" presId="urn:microsoft.com/office/officeart/2005/8/layout/matrix3"/>
    <dgm:cxn modelId="{AD93CC8A-9667-4384-BECB-1DED7F730BA5}" srcId="{20C012C2-D2E8-4751-A0D8-4A0BCD426447}" destId="{0BD74196-56CC-49D1-B756-73378C973472}" srcOrd="2" destOrd="0" parTransId="{3442EFC9-283E-4556-8AB9-C08A6EC69180}" sibTransId="{A4127834-345F-491F-811D-75B0F90CE288}"/>
    <dgm:cxn modelId="{00053E8C-51E3-4CE6-ACEF-76777ED80F3C}" type="presOf" srcId="{0BD74196-56CC-49D1-B756-73378C973472}" destId="{39930C9E-B017-474B-9F6D-9484741C5C08}" srcOrd="0" destOrd="0" presId="urn:microsoft.com/office/officeart/2005/8/layout/matrix3"/>
    <dgm:cxn modelId="{FA9AAB8C-158A-42CD-B96C-7B670DF2E29F}" type="presOf" srcId="{3DE9704D-9944-4717-A52E-DEE130CFC9EF}" destId="{99D3AAE6-F67A-48B8-9A4E-2C8283C42596}" srcOrd="0" destOrd="0" presId="urn:microsoft.com/office/officeart/2005/8/layout/matrix3"/>
    <dgm:cxn modelId="{23F1FE69-E3B6-4FE2-AD54-552E21126FEE}" type="presParOf" srcId="{CB277BED-2B43-4220-9565-D33B6ABD0C0E}" destId="{231EDCAA-3BC8-4D1A-BB9C-1C09BF510A76}" srcOrd="0" destOrd="0" presId="urn:microsoft.com/office/officeart/2005/8/layout/matrix3"/>
    <dgm:cxn modelId="{68665C63-B378-4535-965B-A80D09B0D753}" type="presParOf" srcId="{CB277BED-2B43-4220-9565-D33B6ABD0C0E}" destId="{99D3AAE6-F67A-48B8-9A4E-2C8283C42596}" srcOrd="1" destOrd="0" presId="urn:microsoft.com/office/officeart/2005/8/layout/matrix3"/>
    <dgm:cxn modelId="{4576CCB7-BBF6-4A5E-A834-037B7E00D037}" type="presParOf" srcId="{CB277BED-2B43-4220-9565-D33B6ABD0C0E}" destId="{0A1AB9BB-9F34-4F72-B2B5-2103FBB606BA}" srcOrd="2" destOrd="0" presId="urn:microsoft.com/office/officeart/2005/8/layout/matrix3"/>
    <dgm:cxn modelId="{B885E435-D56E-44EC-97B5-35403698A09D}" type="presParOf" srcId="{CB277BED-2B43-4220-9565-D33B6ABD0C0E}" destId="{39930C9E-B017-474B-9F6D-9484741C5C08}" srcOrd="3" destOrd="0" presId="urn:microsoft.com/office/officeart/2005/8/layout/matrix3"/>
    <dgm:cxn modelId="{F7D2A50E-F5A4-42F2-903A-592DA10A82A9}" type="presParOf" srcId="{CB277BED-2B43-4220-9565-D33B6ABD0C0E}" destId="{C282C3D0-0BCC-470D-BA59-3B905311C640}"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2F65869-482F-4965-83EE-095EEFFF97DE}"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2C8E6935-4267-40E9-BCA3-58F06E1835E7}">
      <dgm:prSet custT="1"/>
      <dgm:spPr/>
      <dgm:t>
        <a:bodyPr/>
        <a:lstStyle/>
        <a:p>
          <a:r>
            <a:rPr lang="en-US" sz="1800" b="0" dirty="0">
              <a:latin typeface="Segoe UI" panose="020B0502040204020203" pitchFamily="34" charset="0"/>
              <a:cs typeface="Segoe UI" panose="020B0502040204020203" pitchFamily="34" charset="0"/>
            </a:rPr>
            <a:t>If your student drives, they aren’t expected to be at their school on days their course isn’t meeting during that mod.</a:t>
          </a:r>
        </a:p>
      </dgm:t>
    </dgm:pt>
    <dgm:pt modelId="{37F5D165-0599-412F-9D51-3CC9CF5A04E4}" type="parTrans" cxnId="{7D46D642-9F81-4E92-B16B-C47FD64DFA80}">
      <dgm:prSet/>
      <dgm:spPr/>
      <dgm:t>
        <a:bodyPr/>
        <a:lstStyle/>
        <a:p>
          <a:endParaRPr lang="en-US"/>
        </a:p>
      </dgm:t>
    </dgm:pt>
    <dgm:pt modelId="{38B6ACB4-1C69-486B-BEA2-FE16B229993B}" type="sibTrans" cxnId="{7D46D642-9F81-4E92-B16B-C47FD64DFA80}">
      <dgm:prSet/>
      <dgm:spPr/>
      <dgm:t>
        <a:bodyPr/>
        <a:lstStyle/>
        <a:p>
          <a:endParaRPr lang="en-US"/>
        </a:p>
      </dgm:t>
    </dgm:pt>
    <dgm:pt modelId="{AAAC9CB7-911C-4F1F-B4F2-FC4E8D28D737}">
      <dgm:prSet/>
      <dgm:spPr/>
      <dgm:t>
        <a:bodyPr/>
        <a:lstStyle/>
        <a:p>
          <a:r>
            <a:rPr lang="en-US" dirty="0">
              <a:latin typeface="Segoe UI" panose="020B0502040204020203" pitchFamily="34" charset="0"/>
              <a:cs typeface="Segoe UI" panose="020B0502040204020203" pitchFamily="34" charset="0"/>
            </a:rPr>
            <a:t>If your student doesn’t drive, we will have designated study space for your student to use during that mod when their class usually meets (on off days).</a:t>
          </a:r>
        </a:p>
      </dgm:t>
    </dgm:pt>
    <dgm:pt modelId="{B8CA11F7-A9FD-4169-951E-ABE75B1D37FA}" type="parTrans" cxnId="{1A9CA7A5-DF04-4EFE-9A1D-C5FFE5B1315E}">
      <dgm:prSet/>
      <dgm:spPr/>
      <dgm:t>
        <a:bodyPr/>
        <a:lstStyle/>
        <a:p>
          <a:endParaRPr lang="en-US"/>
        </a:p>
      </dgm:t>
    </dgm:pt>
    <dgm:pt modelId="{A8C24FFB-C363-4425-8438-CBBD3DE6B3E7}" type="sibTrans" cxnId="{1A9CA7A5-DF04-4EFE-9A1D-C5FFE5B1315E}">
      <dgm:prSet/>
      <dgm:spPr/>
      <dgm:t>
        <a:bodyPr/>
        <a:lstStyle/>
        <a:p>
          <a:endParaRPr lang="en-US"/>
        </a:p>
      </dgm:t>
    </dgm:pt>
    <dgm:pt modelId="{FA1B5C2C-F98A-4A8B-B2A0-09238752A3E2}">
      <dgm:prSet custT="1"/>
      <dgm:spPr/>
      <dgm:t>
        <a:bodyPr/>
        <a:lstStyle/>
        <a:p>
          <a:r>
            <a:rPr lang="en-US" sz="1800" dirty="0">
              <a:latin typeface="Segoe UI" panose="020B0502040204020203" pitchFamily="34" charset="0"/>
              <a:cs typeface="Segoe UI" panose="020B0502040204020203" pitchFamily="34" charset="0"/>
            </a:rPr>
            <a:t>Office hours and college attendance policy will be listed on syllabus.</a:t>
          </a:r>
        </a:p>
      </dgm:t>
    </dgm:pt>
    <dgm:pt modelId="{CB076D5C-37F9-48B4-92F7-8A6E6D0B8173}" type="parTrans" cxnId="{B39FCE52-27F1-4F86-BC4B-FFD5276DCBC9}">
      <dgm:prSet/>
      <dgm:spPr/>
      <dgm:t>
        <a:bodyPr/>
        <a:lstStyle/>
        <a:p>
          <a:endParaRPr lang="en-US"/>
        </a:p>
      </dgm:t>
    </dgm:pt>
    <dgm:pt modelId="{81E193DC-00FF-4059-B97D-E4159A22365F}" type="sibTrans" cxnId="{B39FCE52-27F1-4F86-BC4B-FFD5276DCBC9}">
      <dgm:prSet/>
      <dgm:spPr/>
      <dgm:t>
        <a:bodyPr/>
        <a:lstStyle/>
        <a:p>
          <a:endParaRPr lang="en-US"/>
        </a:p>
      </dgm:t>
    </dgm:pt>
    <dgm:pt modelId="{6149DBDB-29E8-454D-965B-4F1FE1507680}">
      <dgm:prSet custT="1"/>
      <dgm:spPr/>
      <dgm:t>
        <a:bodyPr/>
        <a:lstStyle/>
        <a:p>
          <a:r>
            <a:rPr lang="en-US" sz="1800" dirty="0">
              <a:latin typeface="Segoe UI" panose="020B0502040204020203" pitchFamily="34" charset="0"/>
              <a:cs typeface="Segoe UI" panose="020B0502040204020203" pitchFamily="34" charset="0"/>
            </a:rPr>
            <a:t>Student should reach out to Carroll Community College regarding issues with course, not high school counselor.</a:t>
          </a:r>
        </a:p>
      </dgm:t>
    </dgm:pt>
    <dgm:pt modelId="{F155FA05-EA88-4808-B0BD-52A1ABFD36E6}" type="parTrans" cxnId="{B18B5A56-2DAE-454D-A565-0BA01C6C508D}">
      <dgm:prSet/>
      <dgm:spPr/>
      <dgm:t>
        <a:bodyPr/>
        <a:lstStyle/>
        <a:p>
          <a:endParaRPr lang="en-US"/>
        </a:p>
      </dgm:t>
    </dgm:pt>
    <dgm:pt modelId="{1254EA6E-CEA9-4335-88C3-1CF08031F93B}" type="sibTrans" cxnId="{B18B5A56-2DAE-454D-A565-0BA01C6C508D}">
      <dgm:prSet/>
      <dgm:spPr/>
      <dgm:t>
        <a:bodyPr/>
        <a:lstStyle/>
        <a:p>
          <a:endParaRPr lang="en-US"/>
        </a:p>
      </dgm:t>
    </dgm:pt>
    <dgm:pt modelId="{EB068C84-F89B-4FCD-82CE-D102124153C0}" type="pres">
      <dgm:prSet presAssocID="{D2F65869-482F-4965-83EE-095EEFFF97DE}" presName="linear" presStyleCnt="0">
        <dgm:presLayoutVars>
          <dgm:animLvl val="lvl"/>
          <dgm:resizeHandles val="exact"/>
        </dgm:presLayoutVars>
      </dgm:prSet>
      <dgm:spPr/>
    </dgm:pt>
    <dgm:pt modelId="{A0E62F4C-4D94-4345-AFAE-ADA438EEE8EC}" type="pres">
      <dgm:prSet presAssocID="{2C8E6935-4267-40E9-BCA3-58F06E1835E7}" presName="parentText" presStyleLbl="node1" presStyleIdx="0" presStyleCnt="4">
        <dgm:presLayoutVars>
          <dgm:chMax val="0"/>
          <dgm:bulletEnabled val="1"/>
        </dgm:presLayoutVars>
      </dgm:prSet>
      <dgm:spPr/>
    </dgm:pt>
    <dgm:pt modelId="{982E0D0A-FF88-4595-B142-3958AD6A763F}" type="pres">
      <dgm:prSet presAssocID="{38B6ACB4-1C69-486B-BEA2-FE16B229993B}" presName="spacer" presStyleCnt="0"/>
      <dgm:spPr/>
    </dgm:pt>
    <dgm:pt modelId="{ABF31881-5651-4C68-9955-08B005E2E98A}" type="pres">
      <dgm:prSet presAssocID="{AAAC9CB7-911C-4F1F-B4F2-FC4E8D28D737}" presName="parentText" presStyleLbl="node1" presStyleIdx="1" presStyleCnt="4">
        <dgm:presLayoutVars>
          <dgm:chMax val="0"/>
          <dgm:bulletEnabled val="1"/>
        </dgm:presLayoutVars>
      </dgm:prSet>
      <dgm:spPr/>
    </dgm:pt>
    <dgm:pt modelId="{A80BA61C-A208-49A2-91BC-6D51908B213C}" type="pres">
      <dgm:prSet presAssocID="{A8C24FFB-C363-4425-8438-CBBD3DE6B3E7}" presName="spacer" presStyleCnt="0"/>
      <dgm:spPr/>
    </dgm:pt>
    <dgm:pt modelId="{A9F6548B-21DE-4A2F-8CE1-655B39E5BBC4}" type="pres">
      <dgm:prSet presAssocID="{FA1B5C2C-F98A-4A8B-B2A0-09238752A3E2}" presName="parentText" presStyleLbl="node1" presStyleIdx="2" presStyleCnt="4">
        <dgm:presLayoutVars>
          <dgm:chMax val="0"/>
          <dgm:bulletEnabled val="1"/>
        </dgm:presLayoutVars>
      </dgm:prSet>
      <dgm:spPr/>
    </dgm:pt>
    <dgm:pt modelId="{2C54F0C1-C94B-4BC7-A885-A9B3031CD6B1}" type="pres">
      <dgm:prSet presAssocID="{81E193DC-00FF-4059-B97D-E4159A22365F}" presName="spacer" presStyleCnt="0"/>
      <dgm:spPr/>
    </dgm:pt>
    <dgm:pt modelId="{97A1695C-8989-4178-8721-7894A1B95B95}" type="pres">
      <dgm:prSet presAssocID="{6149DBDB-29E8-454D-965B-4F1FE1507680}" presName="parentText" presStyleLbl="node1" presStyleIdx="3" presStyleCnt="4">
        <dgm:presLayoutVars>
          <dgm:chMax val="0"/>
          <dgm:bulletEnabled val="1"/>
        </dgm:presLayoutVars>
      </dgm:prSet>
      <dgm:spPr/>
    </dgm:pt>
  </dgm:ptLst>
  <dgm:cxnLst>
    <dgm:cxn modelId="{49400616-F098-43D9-ABE2-CC5588C6BF8D}" type="presOf" srcId="{AAAC9CB7-911C-4F1F-B4F2-FC4E8D28D737}" destId="{ABF31881-5651-4C68-9955-08B005E2E98A}" srcOrd="0" destOrd="0" presId="urn:microsoft.com/office/officeart/2005/8/layout/vList2"/>
    <dgm:cxn modelId="{8FF47D2B-5838-4430-A464-DC0F804A41FB}" type="presOf" srcId="{6149DBDB-29E8-454D-965B-4F1FE1507680}" destId="{97A1695C-8989-4178-8721-7894A1B95B95}" srcOrd="0" destOrd="0" presId="urn:microsoft.com/office/officeart/2005/8/layout/vList2"/>
    <dgm:cxn modelId="{821AF23B-1217-45DE-902D-F8C0DD36C238}" type="presOf" srcId="{FA1B5C2C-F98A-4A8B-B2A0-09238752A3E2}" destId="{A9F6548B-21DE-4A2F-8CE1-655B39E5BBC4}" srcOrd="0" destOrd="0" presId="urn:microsoft.com/office/officeart/2005/8/layout/vList2"/>
    <dgm:cxn modelId="{7D46D642-9F81-4E92-B16B-C47FD64DFA80}" srcId="{D2F65869-482F-4965-83EE-095EEFFF97DE}" destId="{2C8E6935-4267-40E9-BCA3-58F06E1835E7}" srcOrd="0" destOrd="0" parTransId="{37F5D165-0599-412F-9D51-3CC9CF5A04E4}" sibTransId="{38B6ACB4-1C69-486B-BEA2-FE16B229993B}"/>
    <dgm:cxn modelId="{B39FCE52-27F1-4F86-BC4B-FFD5276DCBC9}" srcId="{D2F65869-482F-4965-83EE-095EEFFF97DE}" destId="{FA1B5C2C-F98A-4A8B-B2A0-09238752A3E2}" srcOrd="2" destOrd="0" parTransId="{CB076D5C-37F9-48B4-92F7-8A6E6D0B8173}" sibTransId="{81E193DC-00FF-4059-B97D-E4159A22365F}"/>
    <dgm:cxn modelId="{B18B5A56-2DAE-454D-A565-0BA01C6C508D}" srcId="{D2F65869-482F-4965-83EE-095EEFFF97DE}" destId="{6149DBDB-29E8-454D-965B-4F1FE1507680}" srcOrd="3" destOrd="0" parTransId="{F155FA05-EA88-4808-B0BD-52A1ABFD36E6}" sibTransId="{1254EA6E-CEA9-4335-88C3-1CF08031F93B}"/>
    <dgm:cxn modelId="{1A9CA7A5-DF04-4EFE-9A1D-C5FFE5B1315E}" srcId="{D2F65869-482F-4965-83EE-095EEFFF97DE}" destId="{AAAC9CB7-911C-4F1F-B4F2-FC4E8D28D737}" srcOrd="1" destOrd="0" parTransId="{B8CA11F7-A9FD-4169-951E-ABE75B1D37FA}" sibTransId="{A8C24FFB-C363-4425-8438-CBBD3DE6B3E7}"/>
    <dgm:cxn modelId="{12D6B1C7-6A67-4C8F-9ADE-D274776DDF89}" type="presOf" srcId="{2C8E6935-4267-40E9-BCA3-58F06E1835E7}" destId="{A0E62F4C-4D94-4345-AFAE-ADA438EEE8EC}" srcOrd="0" destOrd="0" presId="urn:microsoft.com/office/officeart/2005/8/layout/vList2"/>
    <dgm:cxn modelId="{0B92BAF7-C422-4F5F-89C0-61F221B6B7ED}" type="presOf" srcId="{D2F65869-482F-4965-83EE-095EEFFF97DE}" destId="{EB068C84-F89B-4FCD-82CE-D102124153C0}" srcOrd="0" destOrd="0" presId="urn:microsoft.com/office/officeart/2005/8/layout/vList2"/>
    <dgm:cxn modelId="{EBBCDA6B-73F7-491B-B654-E9067CBBE62E}" type="presParOf" srcId="{EB068C84-F89B-4FCD-82CE-D102124153C0}" destId="{A0E62F4C-4D94-4345-AFAE-ADA438EEE8EC}" srcOrd="0" destOrd="0" presId="urn:microsoft.com/office/officeart/2005/8/layout/vList2"/>
    <dgm:cxn modelId="{AEAFAFF9-E991-4E5C-A8AE-0C75C65E7909}" type="presParOf" srcId="{EB068C84-F89B-4FCD-82CE-D102124153C0}" destId="{982E0D0A-FF88-4595-B142-3958AD6A763F}" srcOrd="1" destOrd="0" presId="urn:microsoft.com/office/officeart/2005/8/layout/vList2"/>
    <dgm:cxn modelId="{3543BF4F-EECF-47EC-8829-CE0A1E81C2BD}" type="presParOf" srcId="{EB068C84-F89B-4FCD-82CE-D102124153C0}" destId="{ABF31881-5651-4C68-9955-08B005E2E98A}" srcOrd="2" destOrd="0" presId="urn:microsoft.com/office/officeart/2005/8/layout/vList2"/>
    <dgm:cxn modelId="{B8C983BE-5343-41EA-894F-13EC829347E3}" type="presParOf" srcId="{EB068C84-F89B-4FCD-82CE-D102124153C0}" destId="{A80BA61C-A208-49A2-91BC-6D51908B213C}" srcOrd="3" destOrd="0" presId="urn:microsoft.com/office/officeart/2005/8/layout/vList2"/>
    <dgm:cxn modelId="{57A425CE-C1D0-4D90-89AE-CEF9B8739ECD}" type="presParOf" srcId="{EB068C84-F89B-4FCD-82CE-D102124153C0}" destId="{A9F6548B-21DE-4A2F-8CE1-655B39E5BBC4}" srcOrd="4" destOrd="0" presId="urn:microsoft.com/office/officeart/2005/8/layout/vList2"/>
    <dgm:cxn modelId="{AF20E00A-9972-42CA-8B99-822351C17106}" type="presParOf" srcId="{EB068C84-F89B-4FCD-82CE-D102124153C0}" destId="{2C54F0C1-C94B-4BC7-A885-A9B3031CD6B1}" srcOrd="5" destOrd="0" presId="urn:microsoft.com/office/officeart/2005/8/layout/vList2"/>
    <dgm:cxn modelId="{A8E56F41-762F-4EC7-B0B2-BAF038862B6A}" type="presParOf" srcId="{EB068C84-F89B-4FCD-82CE-D102124153C0}" destId="{97A1695C-8989-4178-8721-7894A1B95B95}"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0371273-54FC-4E18-A005-C080ECDC2828}" type="doc">
      <dgm:prSet loTypeId="urn:microsoft.com/office/officeart/2018/2/layout/IconCircle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70F365C9-5F1F-4581-BD2D-1E49303F2FDC}">
      <dgm:prSet custT="1"/>
      <dgm:spPr/>
      <dgm:t>
        <a:bodyPr/>
        <a:lstStyle/>
        <a:p>
          <a:r>
            <a:rPr lang="en-US" sz="1600" dirty="0">
              <a:latin typeface="Segoe UI" panose="020B0502040204020203" pitchFamily="34" charset="0"/>
              <a:cs typeface="Segoe UI" panose="020B0502040204020203" pitchFamily="34" charset="0"/>
            </a:rPr>
            <a:t>Consistent attendance is critical for success in any class including Dual Enrollment.</a:t>
          </a:r>
        </a:p>
      </dgm:t>
    </dgm:pt>
    <dgm:pt modelId="{1ECD1886-78D5-4AA7-AF04-4576381C130D}" type="parTrans" cxnId="{4AD31E8F-270C-4462-93AE-9239FEDBA808}">
      <dgm:prSet/>
      <dgm:spPr/>
      <dgm:t>
        <a:bodyPr/>
        <a:lstStyle/>
        <a:p>
          <a:endParaRPr lang="en-US"/>
        </a:p>
      </dgm:t>
    </dgm:pt>
    <dgm:pt modelId="{C40A5BBE-3CF3-4150-BAC1-D4495ED24812}" type="sibTrans" cxnId="{4AD31E8F-270C-4462-93AE-9239FEDBA808}">
      <dgm:prSet/>
      <dgm:spPr/>
      <dgm:t>
        <a:bodyPr/>
        <a:lstStyle/>
        <a:p>
          <a:endParaRPr lang="en-US"/>
        </a:p>
      </dgm:t>
    </dgm:pt>
    <dgm:pt modelId="{E3328CF9-1501-4D06-9FE2-5571E8CA2665}">
      <dgm:prSet custT="1"/>
      <dgm:spPr/>
      <dgm:t>
        <a:bodyPr/>
        <a:lstStyle/>
        <a:p>
          <a:r>
            <a:rPr lang="en-US" sz="1600" dirty="0">
              <a:latin typeface="Segoe UI" panose="020B0502040204020203" pitchFamily="34" charset="0"/>
              <a:cs typeface="Segoe UI" panose="020B0502040204020203" pitchFamily="34" charset="0"/>
            </a:rPr>
            <a:t>Attendance in a Dual Enrollment class does not affect a student’s CCPS attendance record or eligibility status for extracurricular activities.</a:t>
          </a:r>
        </a:p>
      </dgm:t>
    </dgm:pt>
    <dgm:pt modelId="{E9513911-CF5B-45AC-8CFF-A0B0125C6721}" type="parTrans" cxnId="{21269EA6-0B80-4452-AB03-F676F294F37D}">
      <dgm:prSet/>
      <dgm:spPr/>
      <dgm:t>
        <a:bodyPr/>
        <a:lstStyle/>
        <a:p>
          <a:endParaRPr lang="en-US"/>
        </a:p>
      </dgm:t>
    </dgm:pt>
    <dgm:pt modelId="{2F5A6C7B-6B71-475F-98C2-62408253BB59}" type="sibTrans" cxnId="{21269EA6-0B80-4452-AB03-F676F294F37D}">
      <dgm:prSet/>
      <dgm:spPr/>
      <dgm:t>
        <a:bodyPr/>
        <a:lstStyle/>
        <a:p>
          <a:endParaRPr lang="en-US"/>
        </a:p>
      </dgm:t>
    </dgm:pt>
    <dgm:pt modelId="{FE88E0CB-93C3-42F3-B44A-6265A34BC48B}">
      <dgm:prSet custT="1"/>
      <dgm:spPr/>
      <dgm:t>
        <a:bodyPr/>
        <a:lstStyle/>
        <a:p>
          <a:r>
            <a:rPr lang="en-US" sz="1600" dirty="0">
              <a:latin typeface="Segoe UI" panose="020B0502040204020203" pitchFamily="34" charset="0"/>
              <a:cs typeface="Segoe UI" panose="020B0502040204020203" pitchFamily="34" charset="0"/>
            </a:rPr>
            <a:t>Mod 1 Dual Enrollment students must sign in at the front office upon arrival to school. </a:t>
          </a:r>
        </a:p>
      </dgm:t>
    </dgm:pt>
    <dgm:pt modelId="{47A3D8F4-4D99-4636-9BFB-D6346CEBC7D7}" type="parTrans" cxnId="{51F20131-69E3-43E3-BBB4-06E99ABAC839}">
      <dgm:prSet/>
      <dgm:spPr/>
      <dgm:t>
        <a:bodyPr/>
        <a:lstStyle/>
        <a:p>
          <a:endParaRPr lang="en-US"/>
        </a:p>
      </dgm:t>
    </dgm:pt>
    <dgm:pt modelId="{4B21FBB4-655B-4FB7-9FB8-C4DC960112D4}" type="sibTrans" cxnId="{51F20131-69E3-43E3-BBB4-06E99ABAC839}">
      <dgm:prSet/>
      <dgm:spPr/>
      <dgm:t>
        <a:bodyPr/>
        <a:lstStyle/>
        <a:p>
          <a:endParaRPr lang="en-US"/>
        </a:p>
      </dgm:t>
    </dgm:pt>
    <dgm:pt modelId="{86739066-B0EF-4464-8CAB-127D27E2F0A3}">
      <dgm:prSet custT="1"/>
      <dgm:spPr/>
      <dgm:t>
        <a:bodyPr/>
        <a:lstStyle/>
        <a:p>
          <a:r>
            <a:rPr lang="en-US" sz="1600" dirty="0">
              <a:latin typeface="Segoe UI" panose="020B0502040204020203" pitchFamily="34" charset="0"/>
              <a:cs typeface="Segoe UI" panose="020B0502040204020203" pitchFamily="34" charset="0"/>
            </a:rPr>
            <a:t>Mod 4 students must sign out at the front office, if they do not have class that day and are leaving after mod 3.</a:t>
          </a:r>
        </a:p>
      </dgm:t>
    </dgm:pt>
    <dgm:pt modelId="{FE484495-7459-40DA-94A4-49A0F08D8DDE}" type="parTrans" cxnId="{182B904A-BBB4-4D4A-999C-7078764D6248}">
      <dgm:prSet/>
      <dgm:spPr/>
      <dgm:t>
        <a:bodyPr/>
        <a:lstStyle/>
        <a:p>
          <a:endParaRPr lang="en-US"/>
        </a:p>
      </dgm:t>
    </dgm:pt>
    <dgm:pt modelId="{77F50511-F176-4742-AC91-A1BBDF8A0013}" type="sibTrans" cxnId="{182B904A-BBB4-4D4A-999C-7078764D6248}">
      <dgm:prSet/>
      <dgm:spPr/>
      <dgm:t>
        <a:bodyPr/>
        <a:lstStyle/>
        <a:p>
          <a:endParaRPr lang="en-US"/>
        </a:p>
      </dgm:t>
    </dgm:pt>
    <dgm:pt modelId="{38095CFB-BF69-4157-9850-48A173EFA191}" type="pres">
      <dgm:prSet presAssocID="{60371273-54FC-4E18-A005-C080ECDC2828}" presName="root" presStyleCnt="0">
        <dgm:presLayoutVars>
          <dgm:dir/>
          <dgm:resizeHandles val="exact"/>
        </dgm:presLayoutVars>
      </dgm:prSet>
      <dgm:spPr/>
    </dgm:pt>
    <dgm:pt modelId="{E57987B4-4C3D-42CF-A780-443C6C9882AB}" type="pres">
      <dgm:prSet presAssocID="{60371273-54FC-4E18-A005-C080ECDC2828}" presName="container" presStyleCnt="0">
        <dgm:presLayoutVars>
          <dgm:dir/>
          <dgm:resizeHandles val="exact"/>
        </dgm:presLayoutVars>
      </dgm:prSet>
      <dgm:spPr/>
    </dgm:pt>
    <dgm:pt modelId="{B1F919AE-E209-4B75-9774-0B614A64A878}" type="pres">
      <dgm:prSet presAssocID="{70F365C9-5F1F-4581-BD2D-1E49303F2FDC}" presName="compNode" presStyleCnt="0"/>
      <dgm:spPr/>
    </dgm:pt>
    <dgm:pt modelId="{B0CFB349-792B-420B-915E-9C180206DDDF}" type="pres">
      <dgm:prSet presAssocID="{70F365C9-5F1F-4581-BD2D-1E49303F2FDC}" presName="iconBgRect" presStyleLbl="bgShp" presStyleIdx="0" presStyleCnt="4"/>
      <dgm:spPr/>
    </dgm:pt>
    <dgm:pt modelId="{1302EEDD-B4A4-4FD9-ACA9-50CE3E838948}" type="pres">
      <dgm:prSet presAssocID="{70F365C9-5F1F-4581-BD2D-1E49303F2FDC}"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28699587-DB78-4506-ACF6-3769FA6EA17D}" type="pres">
      <dgm:prSet presAssocID="{70F365C9-5F1F-4581-BD2D-1E49303F2FDC}" presName="spaceRect" presStyleCnt="0"/>
      <dgm:spPr/>
    </dgm:pt>
    <dgm:pt modelId="{B1BC71E6-C956-46A0-8B65-BF5DF67F2A30}" type="pres">
      <dgm:prSet presAssocID="{70F365C9-5F1F-4581-BD2D-1E49303F2FDC}" presName="textRect" presStyleLbl="revTx" presStyleIdx="0" presStyleCnt="4">
        <dgm:presLayoutVars>
          <dgm:chMax val="1"/>
          <dgm:chPref val="1"/>
        </dgm:presLayoutVars>
      </dgm:prSet>
      <dgm:spPr/>
    </dgm:pt>
    <dgm:pt modelId="{9001025E-7AEA-4E10-9CE3-1DF3B2264AAF}" type="pres">
      <dgm:prSet presAssocID="{C40A5BBE-3CF3-4150-BAC1-D4495ED24812}" presName="sibTrans" presStyleLbl="sibTrans2D1" presStyleIdx="0" presStyleCnt="0"/>
      <dgm:spPr/>
    </dgm:pt>
    <dgm:pt modelId="{2BDFB8F4-17CF-4DF1-9E41-2D604DCE66A7}" type="pres">
      <dgm:prSet presAssocID="{E3328CF9-1501-4D06-9FE2-5571E8CA2665}" presName="compNode" presStyleCnt="0"/>
      <dgm:spPr/>
    </dgm:pt>
    <dgm:pt modelId="{62F96654-BD03-4ECF-8711-E51A7F047CF8}" type="pres">
      <dgm:prSet presAssocID="{E3328CF9-1501-4D06-9FE2-5571E8CA2665}" presName="iconBgRect" presStyleLbl="bgShp" presStyleIdx="1" presStyleCnt="4"/>
      <dgm:spPr/>
    </dgm:pt>
    <dgm:pt modelId="{97406D42-B7D2-470E-A51B-36EF05302B49}" type="pres">
      <dgm:prSet presAssocID="{E3328CF9-1501-4D06-9FE2-5571E8CA2665}"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a:ext>
      </dgm:extLst>
    </dgm:pt>
    <dgm:pt modelId="{31D84DC0-0E18-4241-A04A-7CDFB1FE2E71}" type="pres">
      <dgm:prSet presAssocID="{E3328CF9-1501-4D06-9FE2-5571E8CA2665}" presName="spaceRect" presStyleCnt="0"/>
      <dgm:spPr/>
    </dgm:pt>
    <dgm:pt modelId="{E55ED2AB-2F57-436A-A558-84C46922F688}" type="pres">
      <dgm:prSet presAssocID="{E3328CF9-1501-4D06-9FE2-5571E8CA2665}" presName="textRect" presStyleLbl="revTx" presStyleIdx="1" presStyleCnt="4">
        <dgm:presLayoutVars>
          <dgm:chMax val="1"/>
          <dgm:chPref val="1"/>
        </dgm:presLayoutVars>
      </dgm:prSet>
      <dgm:spPr/>
    </dgm:pt>
    <dgm:pt modelId="{A7A37804-9189-4141-ADCE-CB5A8AC468A7}" type="pres">
      <dgm:prSet presAssocID="{2F5A6C7B-6B71-475F-98C2-62408253BB59}" presName="sibTrans" presStyleLbl="sibTrans2D1" presStyleIdx="0" presStyleCnt="0"/>
      <dgm:spPr/>
    </dgm:pt>
    <dgm:pt modelId="{E6F64E71-281D-4A95-8615-66F3DDB3B11B}" type="pres">
      <dgm:prSet presAssocID="{FE88E0CB-93C3-42F3-B44A-6265A34BC48B}" presName="compNode" presStyleCnt="0"/>
      <dgm:spPr/>
    </dgm:pt>
    <dgm:pt modelId="{15E692BB-FDFF-4263-806F-F6CCCECCE17A}" type="pres">
      <dgm:prSet presAssocID="{FE88E0CB-93C3-42F3-B44A-6265A34BC48B}" presName="iconBgRect" presStyleLbl="bgShp" presStyleIdx="2" presStyleCnt="4"/>
      <dgm:spPr/>
    </dgm:pt>
    <dgm:pt modelId="{D4FBC5BE-6BB1-42A2-A493-68E431CB05D3}" type="pres">
      <dgm:prSet presAssocID="{FE88E0CB-93C3-42F3-B44A-6265A34BC48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choolhouse"/>
        </a:ext>
      </dgm:extLst>
    </dgm:pt>
    <dgm:pt modelId="{2881E9B0-D32D-482D-B800-E643DDC0E0F8}" type="pres">
      <dgm:prSet presAssocID="{FE88E0CB-93C3-42F3-B44A-6265A34BC48B}" presName="spaceRect" presStyleCnt="0"/>
      <dgm:spPr/>
    </dgm:pt>
    <dgm:pt modelId="{B80AB3F8-9DDA-4D27-99C0-069D32CBADB9}" type="pres">
      <dgm:prSet presAssocID="{FE88E0CB-93C3-42F3-B44A-6265A34BC48B}" presName="textRect" presStyleLbl="revTx" presStyleIdx="2" presStyleCnt="4">
        <dgm:presLayoutVars>
          <dgm:chMax val="1"/>
          <dgm:chPref val="1"/>
        </dgm:presLayoutVars>
      </dgm:prSet>
      <dgm:spPr/>
    </dgm:pt>
    <dgm:pt modelId="{FD74CE6A-EE70-4076-B448-EC9BE5D15886}" type="pres">
      <dgm:prSet presAssocID="{4B21FBB4-655B-4FB7-9FB8-C4DC960112D4}" presName="sibTrans" presStyleLbl="sibTrans2D1" presStyleIdx="0" presStyleCnt="0"/>
      <dgm:spPr/>
    </dgm:pt>
    <dgm:pt modelId="{9804DB45-B1BC-4088-AC95-9FA45383E37E}" type="pres">
      <dgm:prSet presAssocID="{86739066-B0EF-4464-8CAB-127D27E2F0A3}" presName="compNode" presStyleCnt="0"/>
      <dgm:spPr/>
    </dgm:pt>
    <dgm:pt modelId="{4105CB53-82B4-47ED-A802-5E4DE41687DF}" type="pres">
      <dgm:prSet presAssocID="{86739066-B0EF-4464-8CAB-127D27E2F0A3}" presName="iconBgRect" presStyleLbl="bgShp" presStyleIdx="3" presStyleCnt="4"/>
      <dgm:spPr/>
    </dgm:pt>
    <dgm:pt modelId="{2D228062-6185-4410-8DC7-92E336EFD6D5}" type="pres">
      <dgm:prSet presAssocID="{86739066-B0EF-4464-8CAB-127D27E2F0A3}"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ar"/>
        </a:ext>
      </dgm:extLst>
    </dgm:pt>
    <dgm:pt modelId="{41D2A437-457C-49BA-9962-641BAEC6E64F}" type="pres">
      <dgm:prSet presAssocID="{86739066-B0EF-4464-8CAB-127D27E2F0A3}" presName="spaceRect" presStyleCnt="0"/>
      <dgm:spPr/>
    </dgm:pt>
    <dgm:pt modelId="{17D6ED45-30F5-4CA7-8088-2FFFF9C55BFC}" type="pres">
      <dgm:prSet presAssocID="{86739066-B0EF-4464-8CAB-127D27E2F0A3}" presName="textRect" presStyleLbl="revTx" presStyleIdx="3" presStyleCnt="4">
        <dgm:presLayoutVars>
          <dgm:chMax val="1"/>
          <dgm:chPref val="1"/>
        </dgm:presLayoutVars>
      </dgm:prSet>
      <dgm:spPr/>
    </dgm:pt>
  </dgm:ptLst>
  <dgm:cxnLst>
    <dgm:cxn modelId="{7F74781C-FA71-4AE7-94BD-5336637F6107}" type="presOf" srcId="{4B21FBB4-655B-4FB7-9FB8-C4DC960112D4}" destId="{FD74CE6A-EE70-4076-B448-EC9BE5D15886}" srcOrd="0" destOrd="0" presId="urn:microsoft.com/office/officeart/2018/2/layout/IconCircleList"/>
    <dgm:cxn modelId="{51F20131-69E3-43E3-BBB4-06E99ABAC839}" srcId="{60371273-54FC-4E18-A005-C080ECDC2828}" destId="{FE88E0CB-93C3-42F3-B44A-6265A34BC48B}" srcOrd="2" destOrd="0" parTransId="{47A3D8F4-4D99-4636-9BFB-D6346CEBC7D7}" sibTransId="{4B21FBB4-655B-4FB7-9FB8-C4DC960112D4}"/>
    <dgm:cxn modelId="{F159384A-7385-4A6B-8049-F2437FDA367F}" type="presOf" srcId="{60371273-54FC-4E18-A005-C080ECDC2828}" destId="{38095CFB-BF69-4157-9850-48A173EFA191}" srcOrd="0" destOrd="0" presId="urn:microsoft.com/office/officeart/2018/2/layout/IconCircleList"/>
    <dgm:cxn modelId="{182B904A-BBB4-4D4A-999C-7078764D6248}" srcId="{60371273-54FC-4E18-A005-C080ECDC2828}" destId="{86739066-B0EF-4464-8CAB-127D27E2F0A3}" srcOrd="3" destOrd="0" parTransId="{FE484495-7459-40DA-94A4-49A0F08D8DDE}" sibTransId="{77F50511-F176-4742-AC91-A1BBDF8A0013}"/>
    <dgm:cxn modelId="{A289E74B-FF96-4F33-A7F9-E01A947B49AC}" type="presOf" srcId="{E3328CF9-1501-4D06-9FE2-5571E8CA2665}" destId="{E55ED2AB-2F57-436A-A558-84C46922F688}" srcOrd="0" destOrd="0" presId="urn:microsoft.com/office/officeart/2018/2/layout/IconCircleList"/>
    <dgm:cxn modelId="{FFA70980-9497-4B41-BA5C-C76A1AEC6C41}" type="presOf" srcId="{C40A5BBE-3CF3-4150-BAC1-D4495ED24812}" destId="{9001025E-7AEA-4E10-9CE3-1DF3B2264AAF}" srcOrd="0" destOrd="0" presId="urn:microsoft.com/office/officeart/2018/2/layout/IconCircleList"/>
    <dgm:cxn modelId="{2152768B-E2C7-4ED7-A4C9-50E10AB07854}" type="presOf" srcId="{2F5A6C7B-6B71-475F-98C2-62408253BB59}" destId="{A7A37804-9189-4141-ADCE-CB5A8AC468A7}" srcOrd="0" destOrd="0" presId="urn:microsoft.com/office/officeart/2018/2/layout/IconCircleList"/>
    <dgm:cxn modelId="{4AD31E8F-270C-4462-93AE-9239FEDBA808}" srcId="{60371273-54FC-4E18-A005-C080ECDC2828}" destId="{70F365C9-5F1F-4581-BD2D-1E49303F2FDC}" srcOrd="0" destOrd="0" parTransId="{1ECD1886-78D5-4AA7-AF04-4576381C130D}" sibTransId="{C40A5BBE-3CF3-4150-BAC1-D4495ED24812}"/>
    <dgm:cxn modelId="{1857A998-68F5-4BC3-9528-29450F158B1E}" type="presOf" srcId="{70F365C9-5F1F-4581-BD2D-1E49303F2FDC}" destId="{B1BC71E6-C956-46A0-8B65-BF5DF67F2A30}" srcOrd="0" destOrd="0" presId="urn:microsoft.com/office/officeart/2018/2/layout/IconCircleList"/>
    <dgm:cxn modelId="{D475329F-650B-401B-A9D8-C6DEEE75BDBD}" type="presOf" srcId="{86739066-B0EF-4464-8CAB-127D27E2F0A3}" destId="{17D6ED45-30F5-4CA7-8088-2FFFF9C55BFC}" srcOrd="0" destOrd="0" presId="urn:microsoft.com/office/officeart/2018/2/layout/IconCircleList"/>
    <dgm:cxn modelId="{21269EA6-0B80-4452-AB03-F676F294F37D}" srcId="{60371273-54FC-4E18-A005-C080ECDC2828}" destId="{E3328CF9-1501-4D06-9FE2-5571E8CA2665}" srcOrd="1" destOrd="0" parTransId="{E9513911-CF5B-45AC-8CFF-A0B0125C6721}" sibTransId="{2F5A6C7B-6B71-475F-98C2-62408253BB59}"/>
    <dgm:cxn modelId="{FCA52CE9-84D5-4AE0-9691-2A02FDB7520B}" type="presOf" srcId="{FE88E0CB-93C3-42F3-B44A-6265A34BC48B}" destId="{B80AB3F8-9DDA-4D27-99C0-069D32CBADB9}" srcOrd="0" destOrd="0" presId="urn:microsoft.com/office/officeart/2018/2/layout/IconCircleList"/>
    <dgm:cxn modelId="{5C174E75-5A7D-496B-9A34-7F9024A8B191}" type="presParOf" srcId="{38095CFB-BF69-4157-9850-48A173EFA191}" destId="{E57987B4-4C3D-42CF-A780-443C6C9882AB}" srcOrd="0" destOrd="0" presId="urn:microsoft.com/office/officeart/2018/2/layout/IconCircleList"/>
    <dgm:cxn modelId="{F858E607-2538-467E-88EF-8EDAEA673C2A}" type="presParOf" srcId="{E57987B4-4C3D-42CF-A780-443C6C9882AB}" destId="{B1F919AE-E209-4B75-9774-0B614A64A878}" srcOrd="0" destOrd="0" presId="urn:microsoft.com/office/officeart/2018/2/layout/IconCircleList"/>
    <dgm:cxn modelId="{F9250A66-1272-490B-972A-7DCB1EFFA3C4}" type="presParOf" srcId="{B1F919AE-E209-4B75-9774-0B614A64A878}" destId="{B0CFB349-792B-420B-915E-9C180206DDDF}" srcOrd="0" destOrd="0" presId="urn:microsoft.com/office/officeart/2018/2/layout/IconCircleList"/>
    <dgm:cxn modelId="{6D4BF32D-615F-443F-980F-ABDBAFC22C8A}" type="presParOf" srcId="{B1F919AE-E209-4B75-9774-0B614A64A878}" destId="{1302EEDD-B4A4-4FD9-ACA9-50CE3E838948}" srcOrd="1" destOrd="0" presId="urn:microsoft.com/office/officeart/2018/2/layout/IconCircleList"/>
    <dgm:cxn modelId="{E760E4C4-05A9-4D2A-9D6E-2706E194D440}" type="presParOf" srcId="{B1F919AE-E209-4B75-9774-0B614A64A878}" destId="{28699587-DB78-4506-ACF6-3769FA6EA17D}" srcOrd="2" destOrd="0" presId="urn:microsoft.com/office/officeart/2018/2/layout/IconCircleList"/>
    <dgm:cxn modelId="{3A609414-C82B-4124-A405-B4034AE80980}" type="presParOf" srcId="{B1F919AE-E209-4B75-9774-0B614A64A878}" destId="{B1BC71E6-C956-46A0-8B65-BF5DF67F2A30}" srcOrd="3" destOrd="0" presId="urn:microsoft.com/office/officeart/2018/2/layout/IconCircleList"/>
    <dgm:cxn modelId="{EDBFC9DC-3C23-44E4-9D23-42CCD4BE2BF8}" type="presParOf" srcId="{E57987B4-4C3D-42CF-A780-443C6C9882AB}" destId="{9001025E-7AEA-4E10-9CE3-1DF3B2264AAF}" srcOrd="1" destOrd="0" presId="urn:microsoft.com/office/officeart/2018/2/layout/IconCircleList"/>
    <dgm:cxn modelId="{63A2A2A3-EF81-44CD-8813-345AA16D6FA1}" type="presParOf" srcId="{E57987B4-4C3D-42CF-A780-443C6C9882AB}" destId="{2BDFB8F4-17CF-4DF1-9E41-2D604DCE66A7}" srcOrd="2" destOrd="0" presId="urn:microsoft.com/office/officeart/2018/2/layout/IconCircleList"/>
    <dgm:cxn modelId="{3C629652-D34A-413E-9463-54D083867B2E}" type="presParOf" srcId="{2BDFB8F4-17CF-4DF1-9E41-2D604DCE66A7}" destId="{62F96654-BD03-4ECF-8711-E51A7F047CF8}" srcOrd="0" destOrd="0" presId="urn:microsoft.com/office/officeart/2018/2/layout/IconCircleList"/>
    <dgm:cxn modelId="{64D98F93-8697-4468-874E-8B45EB97A951}" type="presParOf" srcId="{2BDFB8F4-17CF-4DF1-9E41-2D604DCE66A7}" destId="{97406D42-B7D2-470E-A51B-36EF05302B49}" srcOrd="1" destOrd="0" presId="urn:microsoft.com/office/officeart/2018/2/layout/IconCircleList"/>
    <dgm:cxn modelId="{6A19445A-C268-49A5-8D0B-C44231009F46}" type="presParOf" srcId="{2BDFB8F4-17CF-4DF1-9E41-2D604DCE66A7}" destId="{31D84DC0-0E18-4241-A04A-7CDFB1FE2E71}" srcOrd="2" destOrd="0" presId="urn:microsoft.com/office/officeart/2018/2/layout/IconCircleList"/>
    <dgm:cxn modelId="{A23F75FD-B904-427B-9AE0-F7AA3576F5C7}" type="presParOf" srcId="{2BDFB8F4-17CF-4DF1-9E41-2D604DCE66A7}" destId="{E55ED2AB-2F57-436A-A558-84C46922F688}" srcOrd="3" destOrd="0" presId="urn:microsoft.com/office/officeart/2018/2/layout/IconCircleList"/>
    <dgm:cxn modelId="{0DE4EC58-A454-40B4-85B1-F69C2D16371E}" type="presParOf" srcId="{E57987B4-4C3D-42CF-A780-443C6C9882AB}" destId="{A7A37804-9189-4141-ADCE-CB5A8AC468A7}" srcOrd="3" destOrd="0" presId="urn:microsoft.com/office/officeart/2018/2/layout/IconCircleList"/>
    <dgm:cxn modelId="{FCD3FDE1-44AA-4D89-896A-110BB5890618}" type="presParOf" srcId="{E57987B4-4C3D-42CF-A780-443C6C9882AB}" destId="{E6F64E71-281D-4A95-8615-66F3DDB3B11B}" srcOrd="4" destOrd="0" presId="urn:microsoft.com/office/officeart/2018/2/layout/IconCircleList"/>
    <dgm:cxn modelId="{A7A88BDA-77F7-4E4A-89A5-069B4CF30C39}" type="presParOf" srcId="{E6F64E71-281D-4A95-8615-66F3DDB3B11B}" destId="{15E692BB-FDFF-4263-806F-F6CCCECCE17A}" srcOrd="0" destOrd="0" presId="urn:microsoft.com/office/officeart/2018/2/layout/IconCircleList"/>
    <dgm:cxn modelId="{07B7B63C-DF00-4CF7-882C-EA376736C4F0}" type="presParOf" srcId="{E6F64E71-281D-4A95-8615-66F3DDB3B11B}" destId="{D4FBC5BE-6BB1-42A2-A493-68E431CB05D3}" srcOrd="1" destOrd="0" presId="urn:microsoft.com/office/officeart/2018/2/layout/IconCircleList"/>
    <dgm:cxn modelId="{AE638DFC-1809-4325-8C81-42449B5D7ABD}" type="presParOf" srcId="{E6F64E71-281D-4A95-8615-66F3DDB3B11B}" destId="{2881E9B0-D32D-482D-B800-E643DDC0E0F8}" srcOrd="2" destOrd="0" presId="urn:microsoft.com/office/officeart/2018/2/layout/IconCircleList"/>
    <dgm:cxn modelId="{E41D16BC-42AB-4720-8C66-177C7C9A5C47}" type="presParOf" srcId="{E6F64E71-281D-4A95-8615-66F3DDB3B11B}" destId="{B80AB3F8-9DDA-4D27-99C0-069D32CBADB9}" srcOrd="3" destOrd="0" presId="urn:microsoft.com/office/officeart/2018/2/layout/IconCircleList"/>
    <dgm:cxn modelId="{2FB7DAC8-2B08-4AA6-999F-AAF8C0064CB1}" type="presParOf" srcId="{E57987B4-4C3D-42CF-A780-443C6C9882AB}" destId="{FD74CE6A-EE70-4076-B448-EC9BE5D15886}" srcOrd="5" destOrd="0" presId="urn:microsoft.com/office/officeart/2018/2/layout/IconCircleList"/>
    <dgm:cxn modelId="{0E115FE7-641B-4447-9367-7AC6E5AC2619}" type="presParOf" srcId="{E57987B4-4C3D-42CF-A780-443C6C9882AB}" destId="{9804DB45-B1BC-4088-AC95-9FA45383E37E}" srcOrd="6" destOrd="0" presId="urn:microsoft.com/office/officeart/2018/2/layout/IconCircleList"/>
    <dgm:cxn modelId="{171207DC-5FB6-4F01-ABB4-2336AA9E11EA}" type="presParOf" srcId="{9804DB45-B1BC-4088-AC95-9FA45383E37E}" destId="{4105CB53-82B4-47ED-A802-5E4DE41687DF}" srcOrd="0" destOrd="0" presId="urn:microsoft.com/office/officeart/2018/2/layout/IconCircleList"/>
    <dgm:cxn modelId="{E87502EF-CE42-40F7-A53B-2856AEF71FC6}" type="presParOf" srcId="{9804DB45-B1BC-4088-AC95-9FA45383E37E}" destId="{2D228062-6185-4410-8DC7-92E336EFD6D5}" srcOrd="1" destOrd="0" presId="urn:microsoft.com/office/officeart/2018/2/layout/IconCircleList"/>
    <dgm:cxn modelId="{80D7D50A-F3C4-4113-A646-B6519767E1E9}" type="presParOf" srcId="{9804DB45-B1BC-4088-AC95-9FA45383E37E}" destId="{41D2A437-457C-49BA-9962-641BAEC6E64F}" srcOrd="2" destOrd="0" presId="urn:microsoft.com/office/officeart/2018/2/layout/IconCircleList"/>
    <dgm:cxn modelId="{9C106697-1F29-4241-A1CC-B8E5AFA83DEF}" type="presParOf" srcId="{9804DB45-B1BC-4088-AC95-9FA45383E37E}" destId="{17D6ED45-30F5-4CA7-8088-2FFFF9C55BFC}"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C664BB7-7895-47FA-BD98-1BEF0971959D}"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D33676DA-498F-4A74-AE33-5B42ABA6309C}">
      <dgm:prSet custT="1"/>
      <dgm:spPr/>
      <dgm:t>
        <a:bodyPr/>
        <a:lstStyle/>
        <a:p>
          <a:r>
            <a:rPr lang="en-US" sz="2200" dirty="0">
              <a:latin typeface="Segoe UI" panose="020B0502040204020203" pitchFamily="34" charset="0"/>
              <a:cs typeface="Segoe UI" panose="020B0502040204020203" pitchFamily="34" charset="0"/>
            </a:rPr>
            <a:t>Students are expected to follow school and CCPS rules during the In-House Dual Enrollment classes and while utilizing study areas on non-class days. </a:t>
          </a:r>
        </a:p>
      </dgm:t>
    </dgm:pt>
    <dgm:pt modelId="{35DBBCAD-186F-4847-B48B-7C52CF073892}" type="parTrans" cxnId="{FF2CF738-6A5C-40D1-AD14-45BB3FCD9D71}">
      <dgm:prSet/>
      <dgm:spPr/>
      <dgm:t>
        <a:bodyPr/>
        <a:lstStyle/>
        <a:p>
          <a:endParaRPr lang="en-US"/>
        </a:p>
      </dgm:t>
    </dgm:pt>
    <dgm:pt modelId="{EEF69F44-DF9C-4B2C-869E-436D603E82A6}" type="sibTrans" cxnId="{FF2CF738-6A5C-40D1-AD14-45BB3FCD9D71}">
      <dgm:prSet/>
      <dgm:spPr/>
      <dgm:t>
        <a:bodyPr/>
        <a:lstStyle/>
        <a:p>
          <a:endParaRPr lang="en-US"/>
        </a:p>
      </dgm:t>
    </dgm:pt>
    <dgm:pt modelId="{4F5D4995-09F6-4F8F-A25D-061DB9683205}">
      <dgm:prSet/>
      <dgm:spPr/>
      <dgm:t>
        <a:bodyPr/>
        <a:lstStyle/>
        <a:p>
          <a:r>
            <a:rPr lang="en-US" dirty="0">
              <a:latin typeface="Segoe UI" panose="020B0502040204020203" pitchFamily="34" charset="0"/>
              <a:cs typeface="Segoe UI" panose="020B0502040204020203" pitchFamily="34" charset="0"/>
            </a:rPr>
            <a:t>If a student engages in inappropriate conduct, such as Academic Dishonesty, that affects the integrity of the course; CCC will be notified. </a:t>
          </a:r>
        </a:p>
      </dgm:t>
    </dgm:pt>
    <dgm:pt modelId="{57B88DC4-73BA-446C-9350-84B91E689013}" type="parTrans" cxnId="{870ACFF2-D726-406A-AAC2-34D7BAFB888D}">
      <dgm:prSet/>
      <dgm:spPr/>
      <dgm:t>
        <a:bodyPr/>
        <a:lstStyle/>
        <a:p>
          <a:endParaRPr lang="en-US"/>
        </a:p>
      </dgm:t>
    </dgm:pt>
    <dgm:pt modelId="{EB9D09B5-C390-4137-AD21-2EF81978EF81}" type="sibTrans" cxnId="{870ACFF2-D726-406A-AAC2-34D7BAFB888D}">
      <dgm:prSet/>
      <dgm:spPr/>
      <dgm:t>
        <a:bodyPr/>
        <a:lstStyle/>
        <a:p>
          <a:endParaRPr lang="en-US"/>
        </a:p>
      </dgm:t>
    </dgm:pt>
    <dgm:pt modelId="{7BDA1386-7899-4D7F-B2C3-401003E088F5}">
      <dgm:prSet/>
      <dgm:spPr/>
      <dgm:t>
        <a:bodyPr/>
        <a:lstStyle/>
        <a:p>
          <a:r>
            <a:rPr lang="en-US" dirty="0">
              <a:latin typeface="Segoe UI" panose="020B0502040204020203" pitchFamily="34" charset="0"/>
              <a:cs typeface="Segoe UI" panose="020B0502040204020203" pitchFamily="34" charset="0"/>
            </a:rPr>
            <a:t>Final Dual Enrollment course grade can affect eligibility for participation in extracurricular activities at your school.</a:t>
          </a:r>
        </a:p>
      </dgm:t>
    </dgm:pt>
    <dgm:pt modelId="{D1C7AEB4-EC29-4BD2-B946-4A4E1F8E73F1}" type="parTrans" cxnId="{CCE391D7-26D3-470E-8C90-B3256C4A30D3}">
      <dgm:prSet/>
      <dgm:spPr/>
      <dgm:t>
        <a:bodyPr/>
        <a:lstStyle/>
        <a:p>
          <a:endParaRPr lang="en-US"/>
        </a:p>
      </dgm:t>
    </dgm:pt>
    <dgm:pt modelId="{262F4487-FD2D-4C6A-96DC-34877EC8B8C8}" type="sibTrans" cxnId="{CCE391D7-26D3-470E-8C90-B3256C4A30D3}">
      <dgm:prSet/>
      <dgm:spPr/>
      <dgm:t>
        <a:bodyPr/>
        <a:lstStyle/>
        <a:p>
          <a:endParaRPr lang="en-US"/>
        </a:p>
      </dgm:t>
    </dgm:pt>
    <dgm:pt modelId="{A8B9FC1A-EDBC-4981-85A6-6044F39DA6AB}" type="pres">
      <dgm:prSet presAssocID="{FC664BB7-7895-47FA-BD98-1BEF0971959D}" presName="vert0" presStyleCnt="0">
        <dgm:presLayoutVars>
          <dgm:dir/>
          <dgm:animOne val="branch"/>
          <dgm:animLvl val="lvl"/>
        </dgm:presLayoutVars>
      </dgm:prSet>
      <dgm:spPr/>
    </dgm:pt>
    <dgm:pt modelId="{85596EC8-CC51-4531-944B-3A41938CB038}" type="pres">
      <dgm:prSet presAssocID="{D33676DA-498F-4A74-AE33-5B42ABA6309C}" presName="thickLine" presStyleLbl="alignNode1" presStyleIdx="0" presStyleCnt="3"/>
      <dgm:spPr/>
    </dgm:pt>
    <dgm:pt modelId="{EB10DAA9-0C94-473E-82BE-66929ECE4424}" type="pres">
      <dgm:prSet presAssocID="{D33676DA-498F-4A74-AE33-5B42ABA6309C}" presName="horz1" presStyleCnt="0"/>
      <dgm:spPr/>
    </dgm:pt>
    <dgm:pt modelId="{7F430E3E-121E-47A3-A68B-02AE7F95302E}" type="pres">
      <dgm:prSet presAssocID="{D33676DA-498F-4A74-AE33-5B42ABA6309C}" presName="tx1" presStyleLbl="revTx" presStyleIdx="0" presStyleCnt="3"/>
      <dgm:spPr/>
    </dgm:pt>
    <dgm:pt modelId="{CC69B2B4-0961-4630-B54D-C42222C1A89F}" type="pres">
      <dgm:prSet presAssocID="{D33676DA-498F-4A74-AE33-5B42ABA6309C}" presName="vert1" presStyleCnt="0"/>
      <dgm:spPr/>
    </dgm:pt>
    <dgm:pt modelId="{35D528F3-C715-4223-AB0B-78F70CFD2CEC}" type="pres">
      <dgm:prSet presAssocID="{4F5D4995-09F6-4F8F-A25D-061DB9683205}" presName="thickLine" presStyleLbl="alignNode1" presStyleIdx="1" presStyleCnt="3"/>
      <dgm:spPr/>
    </dgm:pt>
    <dgm:pt modelId="{8CB2B968-DB35-4C33-B009-1C8E1DE57E94}" type="pres">
      <dgm:prSet presAssocID="{4F5D4995-09F6-4F8F-A25D-061DB9683205}" presName="horz1" presStyleCnt="0"/>
      <dgm:spPr/>
    </dgm:pt>
    <dgm:pt modelId="{A4F9C195-CC23-4AD2-81A5-5072CB02E2AC}" type="pres">
      <dgm:prSet presAssocID="{4F5D4995-09F6-4F8F-A25D-061DB9683205}" presName="tx1" presStyleLbl="revTx" presStyleIdx="1" presStyleCnt="3"/>
      <dgm:spPr/>
    </dgm:pt>
    <dgm:pt modelId="{E970CF81-4117-4FCC-AF2F-B6A3CF92E093}" type="pres">
      <dgm:prSet presAssocID="{4F5D4995-09F6-4F8F-A25D-061DB9683205}" presName="vert1" presStyleCnt="0"/>
      <dgm:spPr/>
    </dgm:pt>
    <dgm:pt modelId="{A9BD053E-7805-4812-AB89-1FF2429202BD}" type="pres">
      <dgm:prSet presAssocID="{7BDA1386-7899-4D7F-B2C3-401003E088F5}" presName="thickLine" presStyleLbl="alignNode1" presStyleIdx="2" presStyleCnt="3"/>
      <dgm:spPr/>
    </dgm:pt>
    <dgm:pt modelId="{E423CBFF-80ED-4189-8ABF-538B481888D6}" type="pres">
      <dgm:prSet presAssocID="{7BDA1386-7899-4D7F-B2C3-401003E088F5}" presName="horz1" presStyleCnt="0"/>
      <dgm:spPr/>
    </dgm:pt>
    <dgm:pt modelId="{31FBA692-A0EB-4FC5-9C39-A6D86B230ADF}" type="pres">
      <dgm:prSet presAssocID="{7BDA1386-7899-4D7F-B2C3-401003E088F5}" presName="tx1" presStyleLbl="revTx" presStyleIdx="2" presStyleCnt="3"/>
      <dgm:spPr/>
    </dgm:pt>
    <dgm:pt modelId="{B005C131-8F3A-4075-919A-76DED6F2E626}" type="pres">
      <dgm:prSet presAssocID="{7BDA1386-7899-4D7F-B2C3-401003E088F5}" presName="vert1" presStyleCnt="0"/>
      <dgm:spPr/>
    </dgm:pt>
  </dgm:ptLst>
  <dgm:cxnLst>
    <dgm:cxn modelId="{5A75D72C-6DD7-4DD0-8CF9-57B853133D9F}" type="presOf" srcId="{4F5D4995-09F6-4F8F-A25D-061DB9683205}" destId="{A4F9C195-CC23-4AD2-81A5-5072CB02E2AC}" srcOrd="0" destOrd="0" presId="urn:microsoft.com/office/officeart/2008/layout/LinedList"/>
    <dgm:cxn modelId="{FF2CF738-6A5C-40D1-AD14-45BB3FCD9D71}" srcId="{FC664BB7-7895-47FA-BD98-1BEF0971959D}" destId="{D33676DA-498F-4A74-AE33-5B42ABA6309C}" srcOrd="0" destOrd="0" parTransId="{35DBBCAD-186F-4847-B48B-7C52CF073892}" sibTransId="{EEF69F44-DF9C-4B2C-869E-436D603E82A6}"/>
    <dgm:cxn modelId="{4C91A56C-3094-44DE-952C-E43CB2119515}" type="presOf" srcId="{D33676DA-498F-4A74-AE33-5B42ABA6309C}" destId="{7F430E3E-121E-47A3-A68B-02AE7F95302E}" srcOrd="0" destOrd="0" presId="urn:microsoft.com/office/officeart/2008/layout/LinedList"/>
    <dgm:cxn modelId="{AF8A634E-B51B-4F00-827F-527D658496C0}" type="presOf" srcId="{7BDA1386-7899-4D7F-B2C3-401003E088F5}" destId="{31FBA692-A0EB-4FC5-9C39-A6D86B230ADF}" srcOrd="0" destOrd="0" presId="urn:microsoft.com/office/officeart/2008/layout/LinedList"/>
    <dgm:cxn modelId="{131AB68E-F968-486B-AF02-E7E05A489B70}" type="presOf" srcId="{FC664BB7-7895-47FA-BD98-1BEF0971959D}" destId="{A8B9FC1A-EDBC-4981-85A6-6044F39DA6AB}" srcOrd="0" destOrd="0" presId="urn:microsoft.com/office/officeart/2008/layout/LinedList"/>
    <dgm:cxn modelId="{CCE391D7-26D3-470E-8C90-B3256C4A30D3}" srcId="{FC664BB7-7895-47FA-BD98-1BEF0971959D}" destId="{7BDA1386-7899-4D7F-B2C3-401003E088F5}" srcOrd="2" destOrd="0" parTransId="{D1C7AEB4-EC29-4BD2-B946-4A4E1F8E73F1}" sibTransId="{262F4487-FD2D-4C6A-96DC-34877EC8B8C8}"/>
    <dgm:cxn modelId="{870ACFF2-D726-406A-AAC2-34D7BAFB888D}" srcId="{FC664BB7-7895-47FA-BD98-1BEF0971959D}" destId="{4F5D4995-09F6-4F8F-A25D-061DB9683205}" srcOrd="1" destOrd="0" parTransId="{57B88DC4-73BA-446C-9350-84B91E689013}" sibTransId="{EB9D09B5-C390-4137-AD21-2EF81978EF81}"/>
    <dgm:cxn modelId="{4EBF4438-B440-4934-BC52-7B967D877BFF}" type="presParOf" srcId="{A8B9FC1A-EDBC-4981-85A6-6044F39DA6AB}" destId="{85596EC8-CC51-4531-944B-3A41938CB038}" srcOrd="0" destOrd="0" presId="urn:microsoft.com/office/officeart/2008/layout/LinedList"/>
    <dgm:cxn modelId="{50CADFC3-01EA-45A2-AE83-AB9BC8B61C9D}" type="presParOf" srcId="{A8B9FC1A-EDBC-4981-85A6-6044F39DA6AB}" destId="{EB10DAA9-0C94-473E-82BE-66929ECE4424}" srcOrd="1" destOrd="0" presId="urn:microsoft.com/office/officeart/2008/layout/LinedList"/>
    <dgm:cxn modelId="{35FC872E-3163-4D86-9E06-AEA8619CD8F9}" type="presParOf" srcId="{EB10DAA9-0C94-473E-82BE-66929ECE4424}" destId="{7F430E3E-121E-47A3-A68B-02AE7F95302E}" srcOrd="0" destOrd="0" presId="urn:microsoft.com/office/officeart/2008/layout/LinedList"/>
    <dgm:cxn modelId="{24208471-BA72-4720-93F9-6594F504DAB8}" type="presParOf" srcId="{EB10DAA9-0C94-473E-82BE-66929ECE4424}" destId="{CC69B2B4-0961-4630-B54D-C42222C1A89F}" srcOrd="1" destOrd="0" presId="urn:microsoft.com/office/officeart/2008/layout/LinedList"/>
    <dgm:cxn modelId="{97DF8A10-DC96-44AA-BFFB-B6D5B22E358C}" type="presParOf" srcId="{A8B9FC1A-EDBC-4981-85A6-6044F39DA6AB}" destId="{35D528F3-C715-4223-AB0B-78F70CFD2CEC}" srcOrd="2" destOrd="0" presId="urn:microsoft.com/office/officeart/2008/layout/LinedList"/>
    <dgm:cxn modelId="{791FEEC0-AFDC-4128-9A8C-CC254E1743AB}" type="presParOf" srcId="{A8B9FC1A-EDBC-4981-85A6-6044F39DA6AB}" destId="{8CB2B968-DB35-4C33-B009-1C8E1DE57E94}" srcOrd="3" destOrd="0" presId="urn:microsoft.com/office/officeart/2008/layout/LinedList"/>
    <dgm:cxn modelId="{6F167F3D-C0C0-4D81-ABCC-935384A13F59}" type="presParOf" srcId="{8CB2B968-DB35-4C33-B009-1C8E1DE57E94}" destId="{A4F9C195-CC23-4AD2-81A5-5072CB02E2AC}" srcOrd="0" destOrd="0" presId="urn:microsoft.com/office/officeart/2008/layout/LinedList"/>
    <dgm:cxn modelId="{C1B4502A-69B9-4ACD-BD05-4402C8B97381}" type="presParOf" srcId="{8CB2B968-DB35-4C33-B009-1C8E1DE57E94}" destId="{E970CF81-4117-4FCC-AF2F-B6A3CF92E093}" srcOrd="1" destOrd="0" presId="urn:microsoft.com/office/officeart/2008/layout/LinedList"/>
    <dgm:cxn modelId="{7086703E-C168-4F3C-A989-A1CE595C8F72}" type="presParOf" srcId="{A8B9FC1A-EDBC-4981-85A6-6044F39DA6AB}" destId="{A9BD053E-7805-4812-AB89-1FF2429202BD}" srcOrd="4" destOrd="0" presId="urn:microsoft.com/office/officeart/2008/layout/LinedList"/>
    <dgm:cxn modelId="{F274ECC9-8EB4-45C6-BD91-0EB57818F2A5}" type="presParOf" srcId="{A8B9FC1A-EDBC-4981-85A6-6044F39DA6AB}" destId="{E423CBFF-80ED-4189-8ABF-538B481888D6}" srcOrd="5" destOrd="0" presId="urn:microsoft.com/office/officeart/2008/layout/LinedList"/>
    <dgm:cxn modelId="{9DBBBAA5-637A-4173-8A79-669D14B87C8A}" type="presParOf" srcId="{E423CBFF-80ED-4189-8ABF-538B481888D6}" destId="{31FBA692-A0EB-4FC5-9C39-A6D86B230ADF}" srcOrd="0" destOrd="0" presId="urn:microsoft.com/office/officeart/2008/layout/LinedList"/>
    <dgm:cxn modelId="{BCB75000-080C-429C-9D0A-CEC0BC4980F4}" type="presParOf" srcId="{E423CBFF-80ED-4189-8ABF-538B481888D6}" destId="{B005C131-8F3A-4075-919A-76DED6F2E62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EA71BAC-7EAF-4399-A7B5-75D0677B65D1}"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90D76257-66DC-4CF2-ABFF-B996F38A0425}">
      <dgm:prSet/>
      <dgm:spPr/>
      <dgm:t>
        <a:bodyPr/>
        <a:lstStyle/>
        <a:p>
          <a:r>
            <a:rPr lang="en-US" dirty="0">
              <a:latin typeface="Segoe UI" panose="020B0502040204020203" pitchFamily="34" charset="0"/>
              <a:cs typeface="Segoe UI" panose="020B0502040204020203" pitchFamily="34" charset="0"/>
            </a:rPr>
            <a:t>You are a COLLEGE student. </a:t>
          </a:r>
        </a:p>
      </dgm:t>
    </dgm:pt>
    <dgm:pt modelId="{26D5A28A-84F4-49B8-B34A-12528B683D4F}" type="parTrans" cxnId="{30A16559-BB54-474B-AF75-680BA6377C70}">
      <dgm:prSet/>
      <dgm:spPr/>
      <dgm:t>
        <a:bodyPr/>
        <a:lstStyle/>
        <a:p>
          <a:endParaRPr lang="en-US"/>
        </a:p>
      </dgm:t>
    </dgm:pt>
    <dgm:pt modelId="{2E0C8F98-5417-45C6-90BF-9208CCBA0633}" type="sibTrans" cxnId="{30A16559-BB54-474B-AF75-680BA6377C70}">
      <dgm:prSet/>
      <dgm:spPr/>
      <dgm:t>
        <a:bodyPr/>
        <a:lstStyle/>
        <a:p>
          <a:endParaRPr lang="en-US"/>
        </a:p>
      </dgm:t>
    </dgm:pt>
    <dgm:pt modelId="{4F75F96B-7E99-4017-99EF-A70F843FF284}">
      <dgm:prSet/>
      <dgm:spPr/>
      <dgm:t>
        <a:bodyPr/>
        <a:lstStyle/>
        <a:p>
          <a:r>
            <a:rPr lang="en-US" dirty="0">
              <a:latin typeface="Segoe UI" panose="020B0502040204020203" pitchFamily="34" charset="0"/>
              <a:cs typeface="Segoe UI" panose="020B0502040204020203" pitchFamily="34" charset="0"/>
            </a:rPr>
            <a:t>You are responsible for asking questions, attending class, and communicating with your teachers.</a:t>
          </a:r>
        </a:p>
      </dgm:t>
    </dgm:pt>
    <dgm:pt modelId="{7EA8536C-A40D-4208-891E-7AF7C9BFAEEB}" type="parTrans" cxnId="{BD3ACC73-4F1D-4173-8F3C-5A22ACA1A8DD}">
      <dgm:prSet/>
      <dgm:spPr/>
      <dgm:t>
        <a:bodyPr/>
        <a:lstStyle/>
        <a:p>
          <a:endParaRPr lang="en-US"/>
        </a:p>
      </dgm:t>
    </dgm:pt>
    <dgm:pt modelId="{7E7D7C5E-040F-487A-A43C-971A58554F85}" type="sibTrans" cxnId="{BD3ACC73-4F1D-4173-8F3C-5A22ACA1A8DD}">
      <dgm:prSet/>
      <dgm:spPr/>
      <dgm:t>
        <a:bodyPr/>
        <a:lstStyle/>
        <a:p>
          <a:endParaRPr lang="en-US"/>
        </a:p>
      </dgm:t>
    </dgm:pt>
    <dgm:pt modelId="{E44BC216-22A6-401A-B889-DF439FDFA39A}">
      <dgm:prSet/>
      <dgm:spPr/>
      <dgm:t>
        <a:bodyPr/>
        <a:lstStyle/>
        <a:p>
          <a:r>
            <a:rPr lang="en-US" dirty="0">
              <a:latin typeface="Segoe UI" panose="020B0502040204020203" pitchFamily="34" charset="0"/>
              <a:cs typeface="Segoe UI" panose="020B0502040204020203" pitchFamily="34" charset="0"/>
            </a:rPr>
            <a:t>Family Education Rights and Privacy Act (FERPA)</a:t>
          </a:r>
        </a:p>
      </dgm:t>
    </dgm:pt>
    <dgm:pt modelId="{035686E1-3D55-42C8-ADC1-6B3EB81022EF}" type="parTrans" cxnId="{E768EBC1-530E-42C0-B794-04A8D980D244}">
      <dgm:prSet/>
      <dgm:spPr/>
      <dgm:t>
        <a:bodyPr/>
        <a:lstStyle/>
        <a:p>
          <a:endParaRPr lang="en-US"/>
        </a:p>
      </dgm:t>
    </dgm:pt>
    <dgm:pt modelId="{E446A189-A8F8-4E81-B853-405EBD91FB51}" type="sibTrans" cxnId="{E768EBC1-530E-42C0-B794-04A8D980D244}">
      <dgm:prSet/>
      <dgm:spPr/>
      <dgm:t>
        <a:bodyPr/>
        <a:lstStyle/>
        <a:p>
          <a:endParaRPr lang="en-US"/>
        </a:p>
      </dgm:t>
    </dgm:pt>
    <dgm:pt modelId="{C4BC0656-A67F-4275-B807-6661BBF2F09E}">
      <dgm:prSet/>
      <dgm:spPr/>
      <dgm:t>
        <a:bodyPr/>
        <a:lstStyle/>
        <a:p>
          <a:r>
            <a:rPr lang="en-US" dirty="0">
              <a:latin typeface="Segoe UI" panose="020B0502040204020203" pitchFamily="34" charset="0"/>
              <a:cs typeface="Segoe UI" panose="020B0502040204020203" pitchFamily="34" charset="0"/>
            </a:rPr>
            <a:t>Course Expectations</a:t>
          </a:r>
        </a:p>
      </dgm:t>
    </dgm:pt>
    <dgm:pt modelId="{20501E57-6CFB-4E5D-91C5-DB9F76721824}" type="parTrans" cxnId="{D73B7FF0-8D3F-46D7-BC5B-EF4C0611B270}">
      <dgm:prSet/>
      <dgm:spPr/>
      <dgm:t>
        <a:bodyPr/>
        <a:lstStyle/>
        <a:p>
          <a:endParaRPr lang="en-US"/>
        </a:p>
      </dgm:t>
    </dgm:pt>
    <dgm:pt modelId="{C1FBF1E6-9123-497F-B81D-1C7FDA406831}" type="sibTrans" cxnId="{D73B7FF0-8D3F-46D7-BC5B-EF4C0611B270}">
      <dgm:prSet/>
      <dgm:spPr/>
      <dgm:t>
        <a:bodyPr/>
        <a:lstStyle/>
        <a:p>
          <a:endParaRPr lang="en-US"/>
        </a:p>
      </dgm:t>
    </dgm:pt>
    <dgm:pt modelId="{F97F116D-24E3-4465-8ACD-7B3D5EC7A7B5}">
      <dgm:prSet/>
      <dgm:spPr/>
      <dgm:t>
        <a:bodyPr/>
        <a:lstStyle/>
        <a:p>
          <a:r>
            <a:rPr lang="en-US" dirty="0">
              <a:latin typeface="Segoe UI" panose="020B0502040204020203" pitchFamily="34" charset="0"/>
              <a:cs typeface="Segoe UI" panose="020B0502040204020203" pitchFamily="34" charset="0"/>
            </a:rPr>
            <a:t>Academic Calendar (most classes 8/30 – 12/17)</a:t>
          </a:r>
        </a:p>
      </dgm:t>
    </dgm:pt>
    <dgm:pt modelId="{5E0AC973-F494-498F-BB81-F76269C839B0}" type="parTrans" cxnId="{8B29CF54-282F-4789-85F0-A5D645C5CEE1}">
      <dgm:prSet/>
      <dgm:spPr/>
      <dgm:t>
        <a:bodyPr/>
        <a:lstStyle/>
        <a:p>
          <a:endParaRPr lang="en-US"/>
        </a:p>
      </dgm:t>
    </dgm:pt>
    <dgm:pt modelId="{16467D16-8079-4B5C-B1AB-B1451B1175FA}" type="sibTrans" cxnId="{8B29CF54-282F-4789-85F0-A5D645C5CEE1}">
      <dgm:prSet/>
      <dgm:spPr/>
      <dgm:t>
        <a:bodyPr/>
        <a:lstStyle/>
        <a:p>
          <a:endParaRPr lang="en-US"/>
        </a:p>
      </dgm:t>
    </dgm:pt>
    <dgm:pt modelId="{73707F67-7781-46A6-ACE2-B5C53CA4D384}">
      <dgm:prSet/>
      <dgm:spPr/>
      <dgm:t>
        <a:bodyPr/>
        <a:lstStyle/>
        <a:p>
          <a:r>
            <a:rPr lang="en-US" dirty="0">
              <a:latin typeface="Segoe UI" panose="020B0502040204020203" pitchFamily="34" charset="0"/>
              <a:cs typeface="Segoe UI" panose="020B0502040204020203" pitchFamily="34" charset="0"/>
            </a:rPr>
            <a:t>Communicate with your school counselor</a:t>
          </a:r>
        </a:p>
      </dgm:t>
    </dgm:pt>
    <dgm:pt modelId="{2D0D93C4-4769-437E-BC8F-796088C33F62}" type="parTrans" cxnId="{379D5D0A-B739-4F9B-9AE7-9E0588871703}">
      <dgm:prSet/>
      <dgm:spPr/>
      <dgm:t>
        <a:bodyPr/>
        <a:lstStyle/>
        <a:p>
          <a:endParaRPr lang="en-US"/>
        </a:p>
      </dgm:t>
    </dgm:pt>
    <dgm:pt modelId="{AA1A3BA6-F42E-46F0-BDAF-6943C7E4B4BE}" type="sibTrans" cxnId="{379D5D0A-B739-4F9B-9AE7-9E0588871703}">
      <dgm:prSet/>
      <dgm:spPr/>
      <dgm:t>
        <a:bodyPr/>
        <a:lstStyle/>
        <a:p>
          <a:endParaRPr lang="en-US"/>
        </a:p>
      </dgm:t>
    </dgm:pt>
    <dgm:pt modelId="{6F3AD77F-6149-4063-823C-7698C98CDBA7}">
      <dgm:prSet/>
      <dgm:spPr/>
      <dgm:t>
        <a:bodyPr/>
        <a:lstStyle/>
        <a:p>
          <a:r>
            <a:rPr lang="en-US" dirty="0">
              <a:latin typeface="Segoe UI" panose="020B0502040204020203" pitchFamily="34" charset="0"/>
              <a:cs typeface="Segoe UI" panose="020B0502040204020203" pitchFamily="34" charset="0"/>
            </a:rPr>
            <a:t>Withdraw (no WP/WF)</a:t>
          </a:r>
        </a:p>
      </dgm:t>
    </dgm:pt>
    <dgm:pt modelId="{1CC737A8-FD24-4790-A442-DD144A5B70E6}" type="parTrans" cxnId="{B7DACA53-62AB-4E98-B763-80183A608027}">
      <dgm:prSet/>
      <dgm:spPr/>
      <dgm:t>
        <a:bodyPr/>
        <a:lstStyle/>
        <a:p>
          <a:endParaRPr lang="en-US"/>
        </a:p>
      </dgm:t>
    </dgm:pt>
    <dgm:pt modelId="{7429BAFA-6CBD-444C-9E9F-308D245B895F}" type="sibTrans" cxnId="{B7DACA53-62AB-4E98-B763-80183A608027}">
      <dgm:prSet/>
      <dgm:spPr/>
      <dgm:t>
        <a:bodyPr/>
        <a:lstStyle/>
        <a:p>
          <a:endParaRPr lang="en-US"/>
        </a:p>
      </dgm:t>
    </dgm:pt>
    <dgm:pt modelId="{AC0833B2-84E5-41CF-9F59-A062F344EFAB}">
      <dgm:prSet/>
      <dgm:spPr/>
      <dgm:t>
        <a:bodyPr/>
        <a:lstStyle/>
        <a:p>
          <a:r>
            <a:rPr lang="en-US" dirty="0">
              <a:latin typeface="Segoe UI" panose="020B0502040204020203" pitchFamily="34" charset="0"/>
              <a:cs typeface="Segoe UI" panose="020B0502040204020203" pitchFamily="34" charset="0"/>
            </a:rPr>
            <a:t>Midterm/Final Grades reported</a:t>
          </a:r>
        </a:p>
      </dgm:t>
    </dgm:pt>
    <dgm:pt modelId="{663BDD03-699F-4E33-BD02-272E211AEF33}" type="parTrans" cxnId="{75EAB4E0-14CF-407A-8554-879B57DE6B46}">
      <dgm:prSet/>
      <dgm:spPr/>
      <dgm:t>
        <a:bodyPr/>
        <a:lstStyle/>
        <a:p>
          <a:endParaRPr lang="en-US"/>
        </a:p>
      </dgm:t>
    </dgm:pt>
    <dgm:pt modelId="{F2E8C88B-172D-4544-A58D-A39F22BFA6EC}" type="sibTrans" cxnId="{75EAB4E0-14CF-407A-8554-879B57DE6B46}">
      <dgm:prSet/>
      <dgm:spPr/>
      <dgm:t>
        <a:bodyPr/>
        <a:lstStyle/>
        <a:p>
          <a:endParaRPr lang="en-US"/>
        </a:p>
      </dgm:t>
    </dgm:pt>
    <dgm:pt modelId="{E463C141-412F-43B4-9882-919EA872C369}">
      <dgm:prSet/>
      <dgm:spPr/>
      <dgm:t>
        <a:bodyPr/>
        <a:lstStyle/>
        <a:p>
          <a:r>
            <a:rPr lang="en-US" dirty="0">
              <a:latin typeface="Segoe UI" panose="020B0502040204020203" pitchFamily="34" charset="0"/>
              <a:cs typeface="Segoe UI" panose="020B0502040204020203" pitchFamily="34" charset="0"/>
            </a:rPr>
            <a:t>College Credits &amp; Jump Start Scholarship</a:t>
          </a:r>
        </a:p>
      </dgm:t>
    </dgm:pt>
    <dgm:pt modelId="{EE4C0405-E597-4326-A873-30293B8430C7}" type="parTrans" cxnId="{D8E54167-E959-41DC-AA34-10C67804FC1C}">
      <dgm:prSet/>
      <dgm:spPr/>
      <dgm:t>
        <a:bodyPr/>
        <a:lstStyle/>
        <a:p>
          <a:endParaRPr lang="en-US"/>
        </a:p>
      </dgm:t>
    </dgm:pt>
    <dgm:pt modelId="{9D130ADF-A91E-4355-BCA5-161DD113A0AC}" type="sibTrans" cxnId="{D8E54167-E959-41DC-AA34-10C67804FC1C}">
      <dgm:prSet/>
      <dgm:spPr/>
      <dgm:t>
        <a:bodyPr/>
        <a:lstStyle/>
        <a:p>
          <a:endParaRPr lang="en-US"/>
        </a:p>
      </dgm:t>
    </dgm:pt>
    <dgm:pt modelId="{BD895F02-3FBD-4B19-BEEB-52D91DDC6124}">
      <dgm:prSet/>
      <dgm:spPr/>
      <dgm:t>
        <a:bodyPr/>
        <a:lstStyle/>
        <a:p>
          <a:r>
            <a:rPr lang="en-US" dirty="0">
              <a:latin typeface="Segoe UI" panose="020B0502040204020203" pitchFamily="34" charset="0"/>
              <a:cs typeface="Segoe UI" panose="020B0502040204020203" pitchFamily="34" charset="0"/>
            </a:rPr>
            <a:t>Disability Support Services</a:t>
          </a:r>
        </a:p>
      </dgm:t>
    </dgm:pt>
    <dgm:pt modelId="{0CD60F9B-7717-4834-BBF9-949D5B2F1ED9}" type="parTrans" cxnId="{B1EA3ABC-F78B-4CA2-B201-7DC6D14CEDE4}">
      <dgm:prSet/>
      <dgm:spPr/>
      <dgm:t>
        <a:bodyPr/>
        <a:lstStyle/>
        <a:p>
          <a:endParaRPr lang="en-US"/>
        </a:p>
      </dgm:t>
    </dgm:pt>
    <dgm:pt modelId="{DA84132C-718E-4BDB-A6EB-562A845E24BF}" type="sibTrans" cxnId="{B1EA3ABC-F78B-4CA2-B201-7DC6D14CEDE4}">
      <dgm:prSet/>
      <dgm:spPr/>
      <dgm:t>
        <a:bodyPr/>
        <a:lstStyle/>
        <a:p>
          <a:endParaRPr lang="en-US"/>
        </a:p>
      </dgm:t>
    </dgm:pt>
    <dgm:pt modelId="{B33154BA-717C-4A5B-8B4B-3211471C6E8D}" type="pres">
      <dgm:prSet presAssocID="{2EA71BAC-7EAF-4399-A7B5-75D0677B65D1}" presName="linear" presStyleCnt="0">
        <dgm:presLayoutVars>
          <dgm:animLvl val="lvl"/>
          <dgm:resizeHandles val="exact"/>
        </dgm:presLayoutVars>
      </dgm:prSet>
      <dgm:spPr/>
    </dgm:pt>
    <dgm:pt modelId="{541D0F52-1BFC-47C7-8B2B-66966C1062BC}" type="pres">
      <dgm:prSet presAssocID="{90D76257-66DC-4CF2-ABFF-B996F38A0425}" presName="parentText" presStyleLbl="node1" presStyleIdx="0" presStyleCnt="4">
        <dgm:presLayoutVars>
          <dgm:chMax val="0"/>
          <dgm:bulletEnabled val="1"/>
        </dgm:presLayoutVars>
      </dgm:prSet>
      <dgm:spPr/>
    </dgm:pt>
    <dgm:pt modelId="{34326997-9F54-4F1B-BD81-C1B71A9B7B8F}" type="pres">
      <dgm:prSet presAssocID="{90D76257-66DC-4CF2-ABFF-B996F38A0425}" presName="childText" presStyleLbl="revTx" presStyleIdx="0" presStyleCnt="2">
        <dgm:presLayoutVars>
          <dgm:bulletEnabled val="1"/>
        </dgm:presLayoutVars>
      </dgm:prSet>
      <dgm:spPr/>
    </dgm:pt>
    <dgm:pt modelId="{AED3E4AB-B085-43B1-9524-486224236F36}" type="pres">
      <dgm:prSet presAssocID="{73707F67-7781-46A6-ACE2-B5C53CA4D384}" presName="parentText" presStyleLbl="node1" presStyleIdx="1" presStyleCnt="4">
        <dgm:presLayoutVars>
          <dgm:chMax val="0"/>
          <dgm:bulletEnabled val="1"/>
        </dgm:presLayoutVars>
      </dgm:prSet>
      <dgm:spPr/>
    </dgm:pt>
    <dgm:pt modelId="{14EC4FC1-C376-4483-ACD8-FFFA20053100}" type="pres">
      <dgm:prSet presAssocID="{73707F67-7781-46A6-ACE2-B5C53CA4D384}" presName="childText" presStyleLbl="revTx" presStyleIdx="1" presStyleCnt="2">
        <dgm:presLayoutVars>
          <dgm:bulletEnabled val="1"/>
        </dgm:presLayoutVars>
      </dgm:prSet>
      <dgm:spPr/>
    </dgm:pt>
    <dgm:pt modelId="{1E17B20F-CD01-4E8A-B92C-91694BD36D80}" type="pres">
      <dgm:prSet presAssocID="{E463C141-412F-43B4-9882-919EA872C369}" presName="parentText" presStyleLbl="node1" presStyleIdx="2" presStyleCnt="4">
        <dgm:presLayoutVars>
          <dgm:chMax val="0"/>
          <dgm:bulletEnabled val="1"/>
        </dgm:presLayoutVars>
      </dgm:prSet>
      <dgm:spPr/>
    </dgm:pt>
    <dgm:pt modelId="{F06A0FF6-E63A-4EF8-8E98-D36ACB7C5D3B}" type="pres">
      <dgm:prSet presAssocID="{9D130ADF-A91E-4355-BCA5-161DD113A0AC}" presName="spacer" presStyleCnt="0"/>
      <dgm:spPr/>
    </dgm:pt>
    <dgm:pt modelId="{AFAC7E1B-4F07-47E6-8736-A5EE7643AFA7}" type="pres">
      <dgm:prSet presAssocID="{BD895F02-3FBD-4B19-BEEB-52D91DDC6124}" presName="parentText" presStyleLbl="node1" presStyleIdx="3" presStyleCnt="4">
        <dgm:presLayoutVars>
          <dgm:chMax val="0"/>
          <dgm:bulletEnabled val="1"/>
        </dgm:presLayoutVars>
      </dgm:prSet>
      <dgm:spPr/>
    </dgm:pt>
  </dgm:ptLst>
  <dgm:cxnLst>
    <dgm:cxn modelId="{379D5D0A-B739-4F9B-9AE7-9E0588871703}" srcId="{2EA71BAC-7EAF-4399-A7B5-75D0677B65D1}" destId="{73707F67-7781-46A6-ACE2-B5C53CA4D384}" srcOrd="1" destOrd="0" parTransId="{2D0D93C4-4769-437E-BC8F-796088C33F62}" sibTransId="{AA1A3BA6-F42E-46F0-BDAF-6943C7E4B4BE}"/>
    <dgm:cxn modelId="{28763C32-C9CC-478E-9CDE-2F12379AC901}" type="presOf" srcId="{90D76257-66DC-4CF2-ABFF-B996F38A0425}" destId="{541D0F52-1BFC-47C7-8B2B-66966C1062BC}" srcOrd="0" destOrd="0" presId="urn:microsoft.com/office/officeart/2005/8/layout/vList2"/>
    <dgm:cxn modelId="{D8E54167-E959-41DC-AA34-10C67804FC1C}" srcId="{2EA71BAC-7EAF-4399-A7B5-75D0677B65D1}" destId="{E463C141-412F-43B4-9882-919EA872C369}" srcOrd="2" destOrd="0" parTransId="{EE4C0405-E597-4326-A873-30293B8430C7}" sibTransId="{9D130ADF-A91E-4355-BCA5-161DD113A0AC}"/>
    <dgm:cxn modelId="{03C9836A-FD7A-4F14-9FD7-F901D85B3355}" type="presOf" srcId="{AC0833B2-84E5-41CF-9F59-A062F344EFAB}" destId="{14EC4FC1-C376-4483-ACD8-FFFA20053100}" srcOrd="0" destOrd="1" presId="urn:microsoft.com/office/officeart/2005/8/layout/vList2"/>
    <dgm:cxn modelId="{B7DACA53-62AB-4E98-B763-80183A608027}" srcId="{73707F67-7781-46A6-ACE2-B5C53CA4D384}" destId="{6F3AD77F-6149-4063-823C-7698C98CDBA7}" srcOrd="0" destOrd="0" parTransId="{1CC737A8-FD24-4790-A442-DD144A5B70E6}" sibTransId="{7429BAFA-6CBD-444C-9E9F-308D245B895F}"/>
    <dgm:cxn modelId="{BD3ACC73-4F1D-4173-8F3C-5A22ACA1A8DD}" srcId="{90D76257-66DC-4CF2-ABFF-B996F38A0425}" destId="{4F75F96B-7E99-4017-99EF-A70F843FF284}" srcOrd="0" destOrd="0" parTransId="{7EA8536C-A40D-4208-891E-7AF7C9BFAEEB}" sibTransId="{7E7D7C5E-040F-487A-A43C-971A58554F85}"/>
    <dgm:cxn modelId="{8B29CF54-282F-4789-85F0-A5D645C5CEE1}" srcId="{90D76257-66DC-4CF2-ABFF-B996F38A0425}" destId="{F97F116D-24E3-4465-8ACD-7B3D5EC7A7B5}" srcOrd="3" destOrd="0" parTransId="{5E0AC973-F494-498F-BB81-F76269C839B0}" sibTransId="{16467D16-8079-4B5C-B1AB-B1451B1175FA}"/>
    <dgm:cxn modelId="{F5296D57-9D16-4DB6-9523-2F0CB5523A14}" type="presOf" srcId="{E463C141-412F-43B4-9882-919EA872C369}" destId="{1E17B20F-CD01-4E8A-B92C-91694BD36D80}" srcOrd="0" destOrd="0" presId="urn:microsoft.com/office/officeart/2005/8/layout/vList2"/>
    <dgm:cxn modelId="{30A16559-BB54-474B-AF75-680BA6377C70}" srcId="{2EA71BAC-7EAF-4399-A7B5-75D0677B65D1}" destId="{90D76257-66DC-4CF2-ABFF-B996F38A0425}" srcOrd="0" destOrd="0" parTransId="{26D5A28A-84F4-49B8-B34A-12528B683D4F}" sibTransId="{2E0C8F98-5417-45C6-90BF-9208CCBA0633}"/>
    <dgm:cxn modelId="{84E03E7D-6A4F-4E28-A955-64DBD0CB6FB5}" type="presOf" srcId="{4F75F96B-7E99-4017-99EF-A70F843FF284}" destId="{34326997-9F54-4F1B-BD81-C1B71A9B7B8F}" srcOrd="0" destOrd="0" presId="urn:microsoft.com/office/officeart/2005/8/layout/vList2"/>
    <dgm:cxn modelId="{310E1A81-D6B2-4CDF-8EFE-3494CB14E84E}" type="presOf" srcId="{E44BC216-22A6-401A-B889-DF439FDFA39A}" destId="{34326997-9F54-4F1B-BD81-C1B71A9B7B8F}" srcOrd="0" destOrd="1" presId="urn:microsoft.com/office/officeart/2005/8/layout/vList2"/>
    <dgm:cxn modelId="{27980B86-2415-45BB-85A2-EBE257FB0F96}" type="presOf" srcId="{F97F116D-24E3-4465-8ACD-7B3D5EC7A7B5}" destId="{34326997-9F54-4F1B-BD81-C1B71A9B7B8F}" srcOrd="0" destOrd="3" presId="urn:microsoft.com/office/officeart/2005/8/layout/vList2"/>
    <dgm:cxn modelId="{B1EA3ABC-F78B-4CA2-B201-7DC6D14CEDE4}" srcId="{2EA71BAC-7EAF-4399-A7B5-75D0677B65D1}" destId="{BD895F02-3FBD-4B19-BEEB-52D91DDC6124}" srcOrd="3" destOrd="0" parTransId="{0CD60F9B-7717-4834-BBF9-949D5B2F1ED9}" sibTransId="{DA84132C-718E-4BDB-A6EB-562A845E24BF}"/>
    <dgm:cxn modelId="{E768EBC1-530E-42C0-B794-04A8D980D244}" srcId="{90D76257-66DC-4CF2-ABFF-B996F38A0425}" destId="{E44BC216-22A6-401A-B889-DF439FDFA39A}" srcOrd="1" destOrd="0" parTransId="{035686E1-3D55-42C8-ADC1-6B3EB81022EF}" sibTransId="{E446A189-A8F8-4E81-B853-405EBD91FB51}"/>
    <dgm:cxn modelId="{C57AE3C3-2258-462E-A40C-B0633187EAA2}" type="presOf" srcId="{6F3AD77F-6149-4063-823C-7698C98CDBA7}" destId="{14EC4FC1-C376-4483-ACD8-FFFA20053100}" srcOrd="0" destOrd="0" presId="urn:microsoft.com/office/officeart/2005/8/layout/vList2"/>
    <dgm:cxn modelId="{2994DCDB-98B6-44B9-8E59-B5DADF1887C0}" type="presOf" srcId="{C4BC0656-A67F-4275-B807-6661BBF2F09E}" destId="{34326997-9F54-4F1B-BD81-C1B71A9B7B8F}" srcOrd="0" destOrd="2" presId="urn:microsoft.com/office/officeart/2005/8/layout/vList2"/>
    <dgm:cxn modelId="{75EAB4E0-14CF-407A-8554-879B57DE6B46}" srcId="{73707F67-7781-46A6-ACE2-B5C53CA4D384}" destId="{AC0833B2-84E5-41CF-9F59-A062F344EFAB}" srcOrd="1" destOrd="0" parTransId="{663BDD03-699F-4E33-BD02-272E211AEF33}" sibTransId="{F2E8C88B-172D-4544-A58D-A39F22BFA6EC}"/>
    <dgm:cxn modelId="{C06A58E3-3588-46EE-8CB4-3EC37E4BDD61}" type="presOf" srcId="{BD895F02-3FBD-4B19-BEEB-52D91DDC6124}" destId="{AFAC7E1B-4F07-47E6-8736-A5EE7643AFA7}" srcOrd="0" destOrd="0" presId="urn:microsoft.com/office/officeart/2005/8/layout/vList2"/>
    <dgm:cxn modelId="{D73B7FF0-8D3F-46D7-BC5B-EF4C0611B270}" srcId="{90D76257-66DC-4CF2-ABFF-B996F38A0425}" destId="{C4BC0656-A67F-4275-B807-6661BBF2F09E}" srcOrd="2" destOrd="0" parTransId="{20501E57-6CFB-4E5D-91C5-DB9F76721824}" sibTransId="{C1FBF1E6-9123-497F-B81D-1C7FDA406831}"/>
    <dgm:cxn modelId="{EACA1FFF-8167-4BA4-8365-F7BA9B162960}" type="presOf" srcId="{2EA71BAC-7EAF-4399-A7B5-75D0677B65D1}" destId="{B33154BA-717C-4A5B-8B4B-3211471C6E8D}" srcOrd="0" destOrd="0" presId="urn:microsoft.com/office/officeart/2005/8/layout/vList2"/>
    <dgm:cxn modelId="{59F562FF-0E22-4458-B752-775327425279}" type="presOf" srcId="{73707F67-7781-46A6-ACE2-B5C53CA4D384}" destId="{AED3E4AB-B085-43B1-9524-486224236F36}" srcOrd="0" destOrd="0" presId="urn:microsoft.com/office/officeart/2005/8/layout/vList2"/>
    <dgm:cxn modelId="{7BCAD61A-5711-4CF2-BEED-894BBA823DE8}" type="presParOf" srcId="{B33154BA-717C-4A5B-8B4B-3211471C6E8D}" destId="{541D0F52-1BFC-47C7-8B2B-66966C1062BC}" srcOrd="0" destOrd="0" presId="urn:microsoft.com/office/officeart/2005/8/layout/vList2"/>
    <dgm:cxn modelId="{0B8FCF28-C6E3-404C-951A-0AA0E8A06221}" type="presParOf" srcId="{B33154BA-717C-4A5B-8B4B-3211471C6E8D}" destId="{34326997-9F54-4F1B-BD81-C1B71A9B7B8F}" srcOrd="1" destOrd="0" presId="urn:microsoft.com/office/officeart/2005/8/layout/vList2"/>
    <dgm:cxn modelId="{74439DD9-CCC9-4E3A-891A-60A77C80498B}" type="presParOf" srcId="{B33154BA-717C-4A5B-8B4B-3211471C6E8D}" destId="{AED3E4AB-B085-43B1-9524-486224236F36}" srcOrd="2" destOrd="0" presId="urn:microsoft.com/office/officeart/2005/8/layout/vList2"/>
    <dgm:cxn modelId="{99FE6EB7-0445-4ABB-81F8-6235F9F8BE83}" type="presParOf" srcId="{B33154BA-717C-4A5B-8B4B-3211471C6E8D}" destId="{14EC4FC1-C376-4483-ACD8-FFFA20053100}" srcOrd="3" destOrd="0" presId="urn:microsoft.com/office/officeart/2005/8/layout/vList2"/>
    <dgm:cxn modelId="{305F547A-F20A-4A4A-84B3-42EE1481E3DC}" type="presParOf" srcId="{B33154BA-717C-4A5B-8B4B-3211471C6E8D}" destId="{1E17B20F-CD01-4E8A-B92C-91694BD36D80}" srcOrd="4" destOrd="0" presId="urn:microsoft.com/office/officeart/2005/8/layout/vList2"/>
    <dgm:cxn modelId="{750CF4F7-ED7A-4DC8-9D83-BF8748D52600}" type="presParOf" srcId="{B33154BA-717C-4A5B-8B4B-3211471C6E8D}" destId="{F06A0FF6-E63A-4EF8-8E98-D36ACB7C5D3B}" srcOrd="5" destOrd="0" presId="urn:microsoft.com/office/officeart/2005/8/layout/vList2"/>
    <dgm:cxn modelId="{8BBF59D0-9011-4FD6-805E-706F9CE07AFF}" type="presParOf" srcId="{B33154BA-717C-4A5B-8B4B-3211471C6E8D}" destId="{AFAC7E1B-4F07-47E6-8736-A5EE7643AFA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D81384F-AA07-439C-A61D-C5F0B733A881}" type="doc">
      <dgm:prSet loTypeId="urn:microsoft.com/office/officeart/2005/8/layout/vProcess5" loCatId="process" qsTypeId="urn:microsoft.com/office/officeart/2005/8/quickstyle/simple1" qsCatId="simple" csTypeId="urn:microsoft.com/office/officeart/2005/8/colors/colorful1" csCatId="colorful"/>
      <dgm:spPr/>
      <dgm:t>
        <a:bodyPr/>
        <a:lstStyle/>
        <a:p>
          <a:endParaRPr lang="en-US"/>
        </a:p>
      </dgm:t>
    </dgm:pt>
    <dgm:pt modelId="{A356DEF0-3350-41D1-A25A-9950F982AB8A}">
      <dgm:prSet custT="1"/>
      <dgm:spPr/>
      <dgm:t>
        <a:bodyPr/>
        <a:lstStyle/>
        <a:p>
          <a:r>
            <a:rPr lang="en-US" sz="2000" u="none" dirty="0">
              <a:latin typeface="Segoe UI" panose="020B0502040204020203" pitchFamily="34" charset="0"/>
              <a:cs typeface="Segoe UI" panose="020B0502040204020203" pitchFamily="34" charset="0"/>
            </a:rPr>
            <a:t>You are not registered as a result of this meeting—action is required. </a:t>
          </a:r>
        </a:p>
      </dgm:t>
    </dgm:pt>
    <dgm:pt modelId="{759832F9-E2EB-4F3D-B4EE-093C8396F50E}" type="parTrans" cxnId="{A99B0772-CED9-4260-AC14-6681AC0A280E}">
      <dgm:prSet/>
      <dgm:spPr/>
      <dgm:t>
        <a:bodyPr/>
        <a:lstStyle/>
        <a:p>
          <a:endParaRPr lang="en-US"/>
        </a:p>
      </dgm:t>
    </dgm:pt>
    <dgm:pt modelId="{F5810100-A458-4D4A-ADBC-3C9055880DC4}" type="sibTrans" cxnId="{A99B0772-CED9-4260-AC14-6681AC0A280E}">
      <dgm:prSet/>
      <dgm:spPr/>
      <dgm:t>
        <a:bodyPr/>
        <a:lstStyle/>
        <a:p>
          <a:endParaRPr lang="en-US"/>
        </a:p>
      </dgm:t>
    </dgm:pt>
    <dgm:pt modelId="{35FDE6C7-8D0D-4DC5-B577-9EC3CC5E101A}">
      <dgm:prSet custT="1"/>
      <dgm:spPr/>
      <dgm:t>
        <a:bodyPr/>
        <a:lstStyle/>
        <a:p>
          <a:r>
            <a:rPr lang="en-US" sz="2000" dirty="0">
              <a:latin typeface="Segoe UI" panose="020B0502040204020203" pitchFamily="34" charset="0"/>
              <a:cs typeface="Segoe UI" panose="020B0502040204020203" pitchFamily="34" charset="0"/>
            </a:rPr>
            <a:t>We need your dual paperwork from your school to finalize your registration.</a:t>
          </a:r>
        </a:p>
      </dgm:t>
    </dgm:pt>
    <dgm:pt modelId="{760DEA6A-A32A-4C5E-A82A-B22E9677124D}" type="parTrans" cxnId="{62E61FB2-9026-4468-8986-5E1A8B9F195F}">
      <dgm:prSet/>
      <dgm:spPr/>
      <dgm:t>
        <a:bodyPr/>
        <a:lstStyle/>
        <a:p>
          <a:endParaRPr lang="en-US"/>
        </a:p>
      </dgm:t>
    </dgm:pt>
    <dgm:pt modelId="{2D32FE20-F5EA-425E-8676-C18480387CE6}" type="sibTrans" cxnId="{62E61FB2-9026-4468-8986-5E1A8B9F195F}">
      <dgm:prSet/>
      <dgm:spPr/>
      <dgm:t>
        <a:bodyPr/>
        <a:lstStyle/>
        <a:p>
          <a:endParaRPr lang="en-US"/>
        </a:p>
      </dgm:t>
    </dgm:pt>
    <dgm:pt modelId="{FA5210EA-4C75-466E-96FC-7F9BDA49568C}">
      <dgm:prSet custT="1"/>
      <dgm:spPr/>
      <dgm:t>
        <a:bodyPr/>
        <a:lstStyle/>
        <a:p>
          <a:r>
            <a:rPr lang="en-US" sz="1400" b="1" dirty="0">
              <a:latin typeface="Segoe UI" panose="020B0502040204020203" pitchFamily="34" charset="0"/>
              <a:cs typeface="Segoe UI" panose="020B0502040204020203" pitchFamily="34" charset="0"/>
            </a:rPr>
            <a:t>Steps for registering:</a:t>
          </a:r>
          <a:endParaRPr lang="en-US" sz="1400" dirty="0">
            <a:latin typeface="Segoe UI" panose="020B0502040204020203" pitchFamily="34" charset="0"/>
            <a:cs typeface="Segoe UI" panose="020B0502040204020203" pitchFamily="34" charset="0"/>
          </a:endParaRPr>
        </a:p>
      </dgm:t>
    </dgm:pt>
    <dgm:pt modelId="{07CE7480-9BDE-4AA2-AC23-2DD631FFF1FD}" type="parTrans" cxnId="{2D6B1136-5A22-49A4-AFE9-57B991DB1192}">
      <dgm:prSet/>
      <dgm:spPr/>
      <dgm:t>
        <a:bodyPr/>
        <a:lstStyle/>
        <a:p>
          <a:endParaRPr lang="en-US"/>
        </a:p>
      </dgm:t>
    </dgm:pt>
    <dgm:pt modelId="{0A5DDD0F-7A4C-497D-90FE-B7B55564160D}" type="sibTrans" cxnId="{2D6B1136-5A22-49A4-AFE9-57B991DB1192}">
      <dgm:prSet/>
      <dgm:spPr/>
      <dgm:t>
        <a:bodyPr/>
        <a:lstStyle/>
        <a:p>
          <a:endParaRPr lang="en-US"/>
        </a:p>
      </dgm:t>
    </dgm:pt>
    <dgm:pt modelId="{3AF74364-16D1-49F1-980D-F1AEDAD963D5}">
      <dgm:prSet custT="1"/>
      <dgm:spPr/>
      <dgm:t>
        <a:bodyPr/>
        <a:lstStyle/>
        <a:p>
          <a:r>
            <a:rPr lang="en-US" sz="1400" dirty="0">
              <a:latin typeface="Segoe UI" panose="020B0502040204020203" pitchFamily="34" charset="0"/>
              <a:cs typeface="Segoe UI" panose="020B0502040204020203" pitchFamily="34" charset="0"/>
            </a:rPr>
            <a:t>Check your Carroll email. There will be instructions on how to register.</a:t>
          </a:r>
        </a:p>
      </dgm:t>
    </dgm:pt>
    <dgm:pt modelId="{83B574CF-70CA-4D05-9639-ED8D46BF4CA9}" type="parTrans" cxnId="{2BE58BE8-8D4E-4684-B557-52BD7E17D602}">
      <dgm:prSet/>
      <dgm:spPr/>
      <dgm:t>
        <a:bodyPr/>
        <a:lstStyle/>
        <a:p>
          <a:endParaRPr lang="en-US"/>
        </a:p>
      </dgm:t>
    </dgm:pt>
    <dgm:pt modelId="{B535C14C-D001-4D6F-974E-C6DAD708D6EE}" type="sibTrans" cxnId="{2BE58BE8-8D4E-4684-B557-52BD7E17D602}">
      <dgm:prSet/>
      <dgm:spPr/>
      <dgm:t>
        <a:bodyPr/>
        <a:lstStyle/>
        <a:p>
          <a:endParaRPr lang="en-US"/>
        </a:p>
      </dgm:t>
    </dgm:pt>
    <dgm:pt modelId="{BDF57B18-A630-4434-AC8A-329E2687E0A1}">
      <dgm:prSet custT="1"/>
      <dgm:spPr/>
      <dgm:t>
        <a:bodyPr/>
        <a:lstStyle/>
        <a:p>
          <a:r>
            <a:rPr lang="en-US" sz="1400" b="1" dirty="0">
              <a:latin typeface="Segoe UI" panose="020B0502040204020203" pitchFamily="34" charset="0"/>
              <a:cs typeface="Segoe UI" panose="020B0502040204020203" pitchFamily="34" charset="0"/>
            </a:rPr>
            <a:t>APPOINTMENT: </a:t>
          </a:r>
          <a:r>
            <a:rPr lang="en-US" sz="1400" dirty="0">
              <a:latin typeface="Segoe UI" panose="020B0502040204020203" pitchFamily="34" charset="0"/>
              <a:cs typeface="Segoe UI" panose="020B0502040204020203" pitchFamily="34" charset="0"/>
            </a:rPr>
            <a:t>Schedule an individual follow-up appointment. The link will be posted in the email for you to self-select a time with an advisor.</a:t>
          </a:r>
        </a:p>
      </dgm:t>
    </dgm:pt>
    <dgm:pt modelId="{2B6792C1-F7D1-4C2D-82A0-A13B566111A6}" type="parTrans" cxnId="{1EC7DD40-8B2D-493B-9033-E2BC13C2A188}">
      <dgm:prSet/>
      <dgm:spPr/>
      <dgm:t>
        <a:bodyPr/>
        <a:lstStyle/>
        <a:p>
          <a:endParaRPr lang="en-US"/>
        </a:p>
      </dgm:t>
    </dgm:pt>
    <dgm:pt modelId="{909C7303-2AE1-4026-BFAD-7E65294BCB80}" type="sibTrans" cxnId="{1EC7DD40-8B2D-493B-9033-E2BC13C2A188}">
      <dgm:prSet/>
      <dgm:spPr/>
      <dgm:t>
        <a:bodyPr/>
        <a:lstStyle/>
        <a:p>
          <a:endParaRPr lang="en-US"/>
        </a:p>
      </dgm:t>
    </dgm:pt>
    <dgm:pt modelId="{CD474CFE-98E5-4469-9890-137A5507EB7D}" type="pres">
      <dgm:prSet presAssocID="{3D81384F-AA07-439C-A61D-C5F0B733A881}" presName="outerComposite" presStyleCnt="0">
        <dgm:presLayoutVars>
          <dgm:chMax val="5"/>
          <dgm:dir/>
          <dgm:resizeHandles val="exact"/>
        </dgm:presLayoutVars>
      </dgm:prSet>
      <dgm:spPr/>
    </dgm:pt>
    <dgm:pt modelId="{CA6625FD-31F1-4760-8F9E-A87391FF7662}" type="pres">
      <dgm:prSet presAssocID="{3D81384F-AA07-439C-A61D-C5F0B733A881}" presName="dummyMaxCanvas" presStyleCnt="0">
        <dgm:presLayoutVars/>
      </dgm:prSet>
      <dgm:spPr/>
    </dgm:pt>
    <dgm:pt modelId="{5C67C205-253A-49B5-88EF-AAAB6D06BEF3}" type="pres">
      <dgm:prSet presAssocID="{3D81384F-AA07-439C-A61D-C5F0B733A881}" presName="ThreeNodes_1" presStyleLbl="node1" presStyleIdx="0" presStyleCnt="3">
        <dgm:presLayoutVars>
          <dgm:bulletEnabled val="1"/>
        </dgm:presLayoutVars>
      </dgm:prSet>
      <dgm:spPr/>
    </dgm:pt>
    <dgm:pt modelId="{6DED66DE-EFCA-4739-A852-133FADA63F8F}" type="pres">
      <dgm:prSet presAssocID="{3D81384F-AA07-439C-A61D-C5F0B733A881}" presName="ThreeNodes_2" presStyleLbl="node1" presStyleIdx="1" presStyleCnt="3">
        <dgm:presLayoutVars>
          <dgm:bulletEnabled val="1"/>
        </dgm:presLayoutVars>
      </dgm:prSet>
      <dgm:spPr/>
    </dgm:pt>
    <dgm:pt modelId="{3C0B1398-4064-4BC1-8824-677D40508B0B}" type="pres">
      <dgm:prSet presAssocID="{3D81384F-AA07-439C-A61D-C5F0B733A881}" presName="ThreeNodes_3" presStyleLbl="node1" presStyleIdx="2" presStyleCnt="3">
        <dgm:presLayoutVars>
          <dgm:bulletEnabled val="1"/>
        </dgm:presLayoutVars>
      </dgm:prSet>
      <dgm:spPr/>
    </dgm:pt>
    <dgm:pt modelId="{FDFE8FC6-04FD-4973-86F9-15C1F226DA0C}" type="pres">
      <dgm:prSet presAssocID="{3D81384F-AA07-439C-A61D-C5F0B733A881}" presName="ThreeConn_1-2" presStyleLbl="fgAccFollowNode1" presStyleIdx="0" presStyleCnt="2">
        <dgm:presLayoutVars>
          <dgm:bulletEnabled val="1"/>
        </dgm:presLayoutVars>
      </dgm:prSet>
      <dgm:spPr/>
    </dgm:pt>
    <dgm:pt modelId="{EBAF4C11-7307-473B-9306-610B559B3989}" type="pres">
      <dgm:prSet presAssocID="{3D81384F-AA07-439C-A61D-C5F0B733A881}" presName="ThreeConn_2-3" presStyleLbl="fgAccFollowNode1" presStyleIdx="1" presStyleCnt="2">
        <dgm:presLayoutVars>
          <dgm:bulletEnabled val="1"/>
        </dgm:presLayoutVars>
      </dgm:prSet>
      <dgm:spPr/>
    </dgm:pt>
    <dgm:pt modelId="{80C3D61B-70B8-4D9C-AECB-D9D2B047360E}" type="pres">
      <dgm:prSet presAssocID="{3D81384F-AA07-439C-A61D-C5F0B733A881}" presName="ThreeNodes_1_text" presStyleLbl="node1" presStyleIdx="2" presStyleCnt="3">
        <dgm:presLayoutVars>
          <dgm:bulletEnabled val="1"/>
        </dgm:presLayoutVars>
      </dgm:prSet>
      <dgm:spPr/>
    </dgm:pt>
    <dgm:pt modelId="{E7A1398F-FB07-40CC-B767-7640B25FCEC5}" type="pres">
      <dgm:prSet presAssocID="{3D81384F-AA07-439C-A61D-C5F0B733A881}" presName="ThreeNodes_2_text" presStyleLbl="node1" presStyleIdx="2" presStyleCnt="3">
        <dgm:presLayoutVars>
          <dgm:bulletEnabled val="1"/>
        </dgm:presLayoutVars>
      </dgm:prSet>
      <dgm:spPr/>
    </dgm:pt>
    <dgm:pt modelId="{A1794690-CAF1-4FFB-ACAB-A0DC661BDE77}" type="pres">
      <dgm:prSet presAssocID="{3D81384F-AA07-439C-A61D-C5F0B733A881}" presName="ThreeNodes_3_text" presStyleLbl="node1" presStyleIdx="2" presStyleCnt="3">
        <dgm:presLayoutVars>
          <dgm:bulletEnabled val="1"/>
        </dgm:presLayoutVars>
      </dgm:prSet>
      <dgm:spPr/>
    </dgm:pt>
  </dgm:ptLst>
  <dgm:cxnLst>
    <dgm:cxn modelId="{A8E79D18-BC3D-43C1-9DE8-6AD0D0D3948F}" type="presOf" srcId="{A356DEF0-3350-41D1-A25A-9950F982AB8A}" destId="{80C3D61B-70B8-4D9C-AECB-D9D2B047360E}" srcOrd="1" destOrd="0" presId="urn:microsoft.com/office/officeart/2005/8/layout/vProcess5"/>
    <dgm:cxn modelId="{0A79AC21-B7F9-48FC-9115-9CA12546400E}" type="presOf" srcId="{35FDE6C7-8D0D-4DC5-B577-9EC3CC5E101A}" destId="{E7A1398F-FB07-40CC-B767-7640B25FCEC5}" srcOrd="1" destOrd="0" presId="urn:microsoft.com/office/officeart/2005/8/layout/vProcess5"/>
    <dgm:cxn modelId="{2D6B1136-5A22-49A4-AFE9-57B991DB1192}" srcId="{3D81384F-AA07-439C-A61D-C5F0B733A881}" destId="{FA5210EA-4C75-466E-96FC-7F9BDA49568C}" srcOrd="2" destOrd="0" parTransId="{07CE7480-9BDE-4AA2-AC23-2DD631FFF1FD}" sibTransId="{0A5DDD0F-7A4C-497D-90FE-B7B55564160D}"/>
    <dgm:cxn modelId="{1EC7DD40-8B2D-493B-9033-E2BC13C2A188}" srcId="{3AF74364-16D1-49F1-980D-F1AEDAD963D5}" destId="{BDF57B18-A630-4434-AC8A-329E2687E0A1}" srcOrd="0" destOrd="0" parTransId="{2B6792C1-F7D1-4C2D-82A0-A13B566111A6}" sibTransId="{909C7303-2AE1-4026-BFAD-7E65294BCB80}"/>
    <dgm:cxn modelId="{2BA9B560-5181-49AD-B03A-9E5C7E07E420}" type="presOf" srcId="{A356DEF0-3350-41D1-A25A-9950F982AB8A}" destId="{5C67C205-253A-49B5-88EF-AAAB6D06BEF3}" srcOrd="0" destOrd="0" presId="urn:microsoft.com/office/officeart/2005/8/layout/vProcess5"/>
    <dgm:cxn modelId="{A4608169-AABC-4375-AF96-D5C4DBB453A0}" type="presOf" srcId="{2D32FE20-F5EA-425E-8676-C18480387CE6}" destId="{EBAF4C11-7307-473B-9306-610B559B3989}" srcOrd="0" destOrd="0" presId="urn:microsoft.com/office/officeart/2005/8/layout/vProcess5"/>
    <dgm:cxn modelId="{846D6D6B-34BB-46C5-88CE-38079D054E7D}" type="presOf" srcId="{3D81384F-AA07-439C-A61D-C5F0B733A881}" destId="{CD474CFE-98E5-4469-9890-137A5507EB7D}" srcOrd="0" destOrd="0" presId="urn:microsoft.com/office/officeart/2005/8/layout/vProcess5"/>
    <dgm:cxn modelId="{A99B0772-CED9-4260-AC14-6681AC0A280E}" srcId="{3D81384F-AA07-439C-A61D-C5F0B733A881}" destId="{A356DEF0-3350-41D1-A25A-9950F982AB8A}" srcOrd="0" destOrd="0" parTransId="{759832F9-E2EB-4F3D-B4EE-093C8396F50E}" sibTransId="{F5810100-A458-4D4A-ADBC-3C9055880DC4}"/>
    <dgm:cxn modelId="{2B46C756-539A-4C3A-9EAE-403D1A5281EC}" type="presOf" srcId="{3AF74364-16D1-49F1-980D-F1AEDAD963D5}" destId="{3C0B1398-4064-4BC1-8824-677D40508B0B}" srcOrd="0" destOrd="1" presId="urn:microsoft.com/office/officeart/2005/8/layout/vProcess5"/>
    <dgm:cxn modelId="{59AD0385-5CF8-422B-863C-06AF0B4DF6C7}" type="presOf" srcId="{BDF57B18-A630-4434-AC8A-329E2687E0A1}" destId="{A1794690-CAF1-4FFB-ACAB-A0DC661BDE77}" srcOrd="1" destOrd="2" presId="urn:microsoft.com/office/officeart/2005/8/layout/vProcess5"/>
    <dgm:cxn modelId="{5C6F2787-73D2-43EA-B821-C3992793FC61}" type="presOf" srcId="{3AF74364-16D1-49F1-980D-F1AEDAD963D5}" destId="{A1794690-CAF1-4FFB-ACAB-A0DC661BDE77}" srcOrd="1" destOrd="1" presId="urn:microsoft.com/office/officeart/2005/8/layout/vProcess5"/>
    <dgm:cxn modelId="{C2B8B997-E716-417F-A331-E2C58A928409}" type="presOf" srcId="{F5810100-A458-4D4A-ADBC-3C9055880DC4}" destId="{FDFE8FC6-04FD-4973-86F9-15C1F226DA0C}" srcOrd="0" destOrd="0" presId="urn:microsoft.com/office/officeart/2005/8/layout/vProcess5"/>
    <dgm:cxn modelId="{79BD60A2-AD8D-4D5A-93F3-B3EC75FBA509}" type="presOf" srcId="{35FDE6C7-8D0D-4DC5-B577-9EC3CC5E101A}" destId="{6DED66DE-EFCA-4739-A852-133FADA63F8F}" srcOrd="0" destOrd="0" presId="urn:microsoft.com/office/officeart/2005/8/layout/vProcess5"/>
    <dgm:cxn modelId="{2BDDFAA2-C264-462A-9C48-2BC2D2E06C6C}" type="presOf" srcId="{FA5210EA-4C75-466E-96FC-7F9BDA49568C}" destId="{3C0B1398-4064-4BC1-8824-677D40508B0B}" srcOrd="0" destOrd="0" presId="urn:microsoft.com/office/officeart/2005/8/layout/vProcess5"/>
    <dgm:cxn modelId="{62E61FB2-9026-4468-8986-5E1A8B9F195F}" srcId="{3D81384F-AA07-439C-A61D-C5F0B733A881}" destId="{35FDE6C7-8D0D-4DC5-B577-9EC3CC5E101A}" srcOrd="1" destOrd="0" parTransId="{760DEA6A-A32A-4C5E-A82A-B22E9677124D}" sibTransId="{2D32FE20-F5EA-425E-8676-C18480387CE6}"/>
    <dgm:cxn modelId="{25B84DDB-CF0A-411A-ADE3-315B794B0D5A}" type="presOf" srcId="{FA5210EA-4C75-466E-96FC-7F9BDA49568C}" destId="{A1794690-CAF1-4FFB-ACAB-A0DC661BDE77}" srcOrd="1" destOrd="0" presId="urn:microsoft.com/office/officeart/2005/8/layout/vProcess5"/>
    <dgm:cxn modelId="{2BE58BE8-8D4E-4684-B557-52BD7E17D602}" srcId="{FA5210EA-4C75-466E-96FC-7F9BDA49568C}" destId="{3AF74364-16D1-49F1-980D-F1AEDAD963D5}" srcOrd="0" destOrd="0" parTransId="{83B574CF-70CA-4D05-9639-ED8D46BF4CA9}" sibTransId="{B535C14C-D001-4D6F-974E-C6DAD708D6EE}"/>
    <dgm:cxn modelId="{264FCFEF-FEDD-4F49-8238-ABF0DD701D7D}" type="presOf" srcId="{BDF57B18-A630-4434-AC8A-329E2687E0A1}" destId="{3C0B1398-4064-4BC1-8824-677D40508B0B}" srcOrd="0" destOrd="2" presId="urn:microsoft.com/office/officeart/2005/8/layout/vProcess5"/>
    <dgm:cxn modelId="{7632AC04-168B-4BA6-94AD-C77574FEAC40}" type="presParOf" srcId="{CD474CFE-98E5-4469-9890-137A5507EB7D}" destId="{CA6625FD-31F1-4760-8F9E-A87391FF7662}" srcOrd="0" destOrd="0" presId="urn:microsoft.com/office/officeart/2005/8/layout/vProcess5"/>
    <dgm:cxn modelId="{D6852DA8-1F5B-4E39-A220-E269AB89C2B5}" type="presParOf" srcId="{CD474CFE-98E5-4469-9890-137A5507EB7D}" destId="{5C67C205-253A-49B5-88EF-AAAB6D06BEF3}" srcOrd="1" destOrd="0" presId="urn:microsoft.com/office/officeart/2005/8/layout/vProcess5"/>
    <dgm:cxn modelId="{3F317B38-19FC-46A5-BA8F-DEA39B32B7A7}" type="presParOf" srcId="{CD474CFE-98E5-4469-9890-137A5507EB7D}" destId="{6DED66DE-EFCA-4739-A852-133FADA63F8F}" srcOrd="2" destOrd="0" presId="urn:microsoft.com/office/officeart/2005/8/layout/vProcess5"/>
    <dgm:cxn modelId="{4CD17FFC-D4B7-49DC-A659-1EEF9C42A2E5}" type="presParOf" srcId="{CD474CFE-98E5-4469-9890-137A5507EB7D}" destId="{3C0B1398-4064-4BC1-8824-677D40508B0B}" srcOrd="3" destOrd="0" presId="urn:microsoft.com/office/officeart/2005/8/layout/vProcess5"/>
    <dgm:cxn modelId="{71F39ABD-FF8E-4D33-B389-7162EEA8CCE6}" type="presParOf" srcId="{CD474CFE-98E5-4469-9890-137A5507EB7D}" destId="{FDFE8FC6-04FD-4973-86F9-15C1F226DA0C}" srcOrd="4" destOrd="0" presId="urn:microsoft.com/office/officeart/2005/8/layout/vProcess5"/>
    <dgm:cxn modelId="{CBEB09FC-D55B-4934-8006-DEF35BB4978A}" type="presParOf" srcId="{CD474CFE-98E5-4469-9890-137A5507EB7D}" destId="{EBAF4C11-7307-473B-9306-610B559B3989}" srcOrd="5" destOrd="0" presId="urn:microsoft.com/office/officeart/2005/8/layout/vProcess5"/>
    <dgm:cxn modelId="{9EBB07FB-C75F-46AD-A27E-5BB4FC889B1F}" type="presParOf" srcId="{CD474CFE-98E5-4469-9890-137A5507EB7D}" destId="{80C3D61B-70B8-4D9C-AECB-D9D2B047360E}" srcOrd="6" destOrd="0" presId="urn:microsoft.com/office/officeart/2005/8/layout/vProcess5"/>
    <dgm:cxn modelId="{6EE30F59-EC9F-4D43-92A2-ACFCD9103AE6}" type="presParOf" srcId="{CD474CFE-98E5-4469-9890-137A5507EB7D}" destId="{E7A1398F-FB07-40CC-B767-7640B25FCEC5}" srcOrd="7" destOrd="0" presId="urn:microsoft.com/office/officeart/2005/8/layout/vProcess5"/>
    <dgm:cxn modelId="{C6DBD844-9B4B-46D0-B799-BF979C16A70B}" type="presParOf" srcId="{CD474CFE-98E5-4469-9890-137A5507EB7D}" destId="{A1794690-CAF1-4FFB-ACAB-A0DC661BDE77}"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94581BA-31C4-4D36-BBE7-B6A10611F5C3}"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DC47E055-1B05-4D35-AF6E-7F189CDED6F9}">
      <dgm:prSet custT="1"/>
      <dgm:spPr/>
      <dgm:t>
        <a:bodyPr/>
        <a:lstStyle/>
        <a:p>
          <a:r>
            <a:rPr lang="en-US" sz="2400" u="none" dirty="0">
              <a:latin typeface="Segoe UI" panose="020B0502040204020203" pitchFamily="34" charset="0"/>
              <a:cs typeface="Segoe UI" panose="020B0502040204020203" pitchFamily="34" charset="0"/>
            </a:rPr>
            <a:t>You are not registered as a result of this meeting—action is required. </a:t>
          </a:r>
        </a:p>
      </dgm:t>
    </dgm:pt>
    <dgm:pt modelId="{87DD9060-FFC4-4088-A45C-C0437FEB1ED4}" type="parTrans" cxnId="{05942643-FEBA-4590-9ED3-4C99C581E119}">
      <dgm:prSet/>
      <dgm:spPr/>
      <dgm:t>
        <a:bodyPr/>
        <a:lstStyle/>
        <a:p>
          <a:endParaRPr lang="en-US"/>
        </a:p>
      </dgm:t>
    </dgm:pt>
    <dgm:pt modelId="{3D1C86A3-DE60-4E36-9BB8-F49C3AFA19AC}" type="sibTrans" cxnId="{05942643-FEBA-4590-9ED3-4C99C581E119}">
      <dgm:prSet/>
      <dgm:spPr/>
      <dgm:t>
        <a:bodyPr/>
        <a:lstStyle/>
        <a:p>
          <a:endParaRPr lang="en-US"/>
        </a:p>
      </dgm:t>
    </dgm:pt>
    <dgm:pt modelId="{789277B1-217D-4428-8E22-4022BF634B03}">
      <dgm:prSet custT="1"/>
      <dgm:spPr/>
      <dgm:t>
        <a:bodyPr/>
        <a:lstStyle/>
        <a:p>
          <a:r>
            <a:rPr lang="en-US" sz="2400" dirty="0">
              <a:latin typeface="Segoe UI" panose="020B0502040204020203" pitchFamily="34" charset="0"/>
              <a:cs typeface="Segoe UI" panose="020B0502040204020203" pitchFamily="34" charset="0"/>
            </a:rPr>
            <a:t>We need your dual paperwork from your school to finalize your registration.</a:t>
          </a:r>
        </a:p>
      </dgm:t>
    </dgm:pt>
    <dgm:pt modelId="{F8D37797-C274-4CBA-98CF-CBAFCC2F41DC}" type="parTrans" cxnId="{23156B17-EA9A-4399-B499-D549F4E43BBD}">
      <dgm:prSet/>
      <dgm:spPr/>
      <dgm:t>
        <a:bodyPr/>
        <a:lstStyle/>
        <a:p>
          <a:endParaRPr lang="en-US"/>
        </a:p>
      </dgm:t>
    </dgm:pt>
    <dgm:pt modelId="{29584B75-E911-4651-A3E1-BE2C54E669B8}" type="sibTrans" cxnId="{23156B17-EA9A-4399-B499-D549F4E43BBD}">
      <dgm:prSet/>
      <dgm:spPr/>
      <dgm:t>
        <a:bodyPr/>
        <a:lstStyle/>
        <a:p>
          <a:endParaRPr lang="en-US"/>
        </a:p>
      </dgm:t>
    </dgm:pt>
    <dgm:pt modelId="{C3803754-47AB-4A0B-8731-383B448774F9}">
      <dgm:prSet custT="1"/>
      <dgm:spPr/>
      <dgm:t>
        <a:bodyPr/>
        <a:lstStyle/>
        <a:p>
          <a:r>
            <a:rPr lang="en-US" sz="1400" b="1" dirty="0">
              <a:latin typeface="Segoe UI" panose="020B0502040204020203" pitchFamily="34" charset="0"/>
              <a:cs typeface="Segoe UI" panose="020B0502040204020203" pitchFamily="34" charset="0"/>
            </a:rPr>
            <a:t>Steps for registering:</a:t>
          </a:r>
          <a:endParaRPr lang="en-US" sz="1400" dirty="0">
            <a:latin typeface="Segoe UI" panose="020B0502040204020203" pitchFamily="34" charset="0"/>
            <a:cs typeface="Segoe UI" panose="020B0502040204020203" pitchFamily="34" charset="0"/>
          </a:endParaRPr>
        </a:p>
      </dgm:t>
    </dgm:pt>
    <dgm:pt modelId="{3F8BBEF0-986A-48CB-BA5E-4050FFECAB4A}" type="parTrans" cxnId="{5C2ECDFE-785E-4089-8C08-67A4F7338E56}">
      <dgm:prSet/>
      <dgm:spPr/>
      <dgm:t>
        <a:bodyPr/>
        <a:lstStyle/>
        <a:p>
          <a:endParaRPr lang="en-US"/>
        </a:p>
      </dgm:t>
    </dgm:pt>
    <dgm:pt modelId="{A6A70951-A812-4104-98DD-B67CA6FB7510}" type="sibTrans" cxnId="{5C2ECDFE-785E-4089-8C08-67A4F7338E56}">
      <dgm:prSet/>
      <dgm:spPr/>
      <dgm:t>
        <a:bodyPr/>
        <a:lstStyle/>
        <a:p>
          <a:endParaRPr lang="en-US"/>
        </a:p>
      </dgm:t>
    </dgm:pt>
    <dgm:pt modelId="{D2B94F67-7C09-4617-85D8-E5C67317DE1E}">
      <dgm:prSet custT="1"/>
      <dgm:spPr/>
      <dgm:t>
        <a:bodyPr/>
        <a:lstStyle/>
        <a:p>
          <a:r>
            <a:rPr lang="en-US" sz="1400" dirty="0">
              <a:latin typeface="Segoe UI" panose="020B0502040204020203" pitchFamily="34" charset="0"/>
              <a:cs typeface="Segoe UI" panose="020B0502040204020203" pitchFamily="34" charset="0"/>
            </a:rPr>
            <a:t>Check your Carroll email. There will be instructions on how to register.</a:t>
          </a:r>
        </a:p>
      </dgm:t>
    </dgm:pt>
    <dgm:pt modelId="{64795AFD-560C-45C3-A657-CF9596D6FCE8}" type="parTrans" cxnId="{FAD2D665-2114-4A80-8AAC-F2B114385745}">
      <dgm:prSet/>
      <dgm:spPr/>
      <dgm:t>
        <a:bodyPr/>
        <a:lstStyle/>
        <a:p>
          <a:endParaRPr lang="en-US"/>
        </a:p>
      </dgm:t>
    </dgm:pt>
    <dgm:pt modelId="{8BBE0675-9795-459F-BB4E-7AA9D8F2F823}" type="sibTrans" cxnId="{FAD2D665-2114-4A80-8AAC-F2B114385745}">
      <dgm:prSet/>
      <dgm:spPr/>
      <dgm:t>
        <a:bodyPr/>
        <a:lstStyle/>
        <a:p>
          <a:endParaRPr lang="en-US"/>
        </a:p>
      </dgm:t>
    </dgm:pt>
    <dgm:pt modelId="{A2658E4F-EA22-4FA7-8F09-D20606D57EF1}">
      <dgm:prSet custT="1"/>
      <dgm:spPr/>
      <dgm:t>
        <a:bodyPr/>
        <a:lstStyle/>
        <a:p>
          <a:r>
            <a:rPr lang="en-US" sz="1400" b="1" dirty="0">
              <a:latin typeface="Segoe UI" panose="020B0502040204020203" pitchFamily="34" charset="0"/>
              <a:cs typeface="Segoe UI" panose="020B0502040204020203" pitchFamily="34" charset="0"/>
            </a:rPr>
            <a:t>APPOINTMENT: </a:t>
          </a:r>
          <a:r>
            <a:rPr lang="en-US" sz="1400" dirty="0">
              <a:latin typeface="Segoe UI" panose="020B0502040204020203" pitchFamily="34" charset="0"/>
              <a:cs typeface="Segoe UI" panose="020B0502040204020203" pitchFamily="34" charset="0"/>
            </a:rPr>
            <a:t>Schedule an individual follow-up appointment. The link will be posted in the email for you to self-select a time with an advisor.</a:t>
          </a:r>
        </a:p>
      </dgm:t>
    </dgm:pt>
    <dgm:pt modelId="{7CB2B936-577E-4E46-A57F-3C451F36202C}" type="parTrans" cxnId="{7BB4AC73-A0FE-435F-B863-80005BEE9E7D}">
      <dgm:prSet/>
      <dgm:spPr/>
      <dgm:t>
        <a:bodyPr/>
        <a:lstStyle/>
        <a:p>
          <a:endParaRPr lang="en-US"/>
        </a:p>
      </dgm:t>
    </dgm:pt>
    <dgm:pt modelId="{780A26DF-B827-4102-A13F-5CEBD50A4667}" type="sibTrans" cxnId="{7BB4AC73-A0FE-435F-B863-80005BEE9E7D}">
      <dgm:prSet/>
      <dgm:spPr/>
      <dgm:t>
        <a:bodyPr/>
        <a:lstStyle/>
        <a:p>
          <a:endParaRPr lang="en-US"/>
        </a:p>
      </dgm:t>
    </dgm:pt>
    <dgm:pt modelId="{7833B5A4-D9A3-417A-ADAB-5A3F906A26B7}" type="pres">
      <dgm:prSet presAssocID="{994581BA-31C4-4D36-BBE7-B6A10611F5C3}" presName="outerComposite" presStyleCnt="0">
        <dgm:presLayoutVars>
          <dgm:chMax val="5"/>
          <dgm:dir/>
          <dgm:resizeHandles val="exact"/>
        </dgm:presLayoutVars>
      </dgm:prSet>
      <dgm:spPr/>
    </dgm:pt>
    <dgm:pt modelId="{807CA23B-6DCC-430C-AE6C-E097DFA71D1D}" type="pres">
      <dgm:prSet presAssocID="{994581BA-31C4-4D36-BBE7-B6A10611F5C3}" presName="dummyMaxCanvas" presStyleCnt="0">
        <dgm:presLayoutVars/>
      </dgm:prSet>
      <dgm:spPr/>
    </dgm:pt>
    <dgm:pt modelId="{639E2189-A366-4271-8545-563D9456CDA7}" type="pres">
      <dgm:prSet presAssocID="{994581BA-31C4-4D36-BBE7-B6A10611F5C3}" presName="ThreeNodes_1" presStyleLbl="node1" presStyleIdx="0" presStyleCnt="3">
        <dgm:presLayoutVars>
          <dgm:bulletEnabled val="1"/>
        </dgm:presLayoutVars>
      </dgm:prSet>
      <dgm:spPr/>
    </dgm:pt>
    <dgm:pt modelId="{B90DA03E-3F20-4D6A-A6CD-B9739B28BB22}" type="pres">
      <dgm:prSet presAssocID="{994581BA-31C4-4D36-BBE7-B6A10611F5C3}" presName="ThreeNodes_2" presStyleLbl="node1" presStyleIdx="1" presStyleCnt="3">
        <dgm:presLayoutVars>
          <dgm:bulletEnabled val="1"/>
        </dgm:presLayoutVars>
      </dgm:prSet>
      <dgm:spPr/>
    </dgm:pt>
    <dgm:pt modelId="{0DFDFFB8-4F75-42B2-92FE-137EC296E6C0}" type="pres">
      <dgm:prSet presAssocID="{994581BA-31C4-4D36-BBE7-B6A10611F5C3}" presName="ThreeNodes_3" presStyleLbl="node1" presStyleIdx="2" presStyleCnt="3">
        <dgm:presLayoutVars>
          <dgm:bulletEnabled val="1"/>
        </dgm:presLayoutVars>
      </dgm:prSet>
      <dgm:spPr/>
    </dgm:pt>
    <dgm:pt modelId="{B4252F67-217E-4E9E-A298-37AC72A40001}" type="pres">
      <dgm:prSet presAssocID="{994581BA-31C4-4D36-BBE7-B6A10611F5C3}" presName="ThreeConn_1-2" presStyleLbl="fgAccFollowNode1" presStyleIdx="0" presStyleCnt="2">
        <dgm:presLayoutVars>
          <dgm:bulletEnabled val="1"/>
        </dgm:presLayoutVars>
      </dgm:prSet>
      <dgm:spPr/>
    </dgm:pt>
    <dgm:pt modelId="{7015CAE2-613E-40C9-9B95-D1404D517363}" type="pres">
      <dgm:prSet presAssocID="{994581BA-31C4-4D36-BBE7-B6A10611F5C3}" presName="ThreeConn_2-3" presStyleLbl="fgAccFollowNode1" presStyleIdx="1" presStyleCnt="2">
        <dgm:presLayoutVars>
          <dgm:bulletEnabled val="1"/>
        </dgm:presLayoutVars>
      </dgm:prSet>
      <dgm:spPr/>
    </dgm:pt>
    <dgm:pt modelId="{C703E397-57FF-43AF-B2C3-3FBB9EB6B794}" type="pres">
      <dgm:prSet presAssocID="{994581BA-31C4-4D36-BBE7-B6A10611F5C3}" presName="ThreeNodes_1_text" presStyleLbl="node1" presStyleIdx="2" presStyleCnt="3">
        <dgm:presLayoutVars>
          <dgm:bulletEnabled val="1"/>
        </dgm:presLayoutVars>
      </dgm:prSet>
      <dgm:spPr/>
    </dgm:pt>
    <dgm:pt modelId="{F1445FD8-A52E-4C94-9D02-5F89A12FBA00}" type="pres">
      <dgm:prSet presAssocID="{994581BA-31C4-4D36-BBE7-B6A10611F5C3}" presName="ThreeNodes_2_text" presStyleLbl="node1" presStyleIdx="2" presStyleCnt="3">
        <dgm:presLayoutVars>
          <dgm:bulletEnabled val="1"/>
        </dgm:presLayoutVars>
      </dgm:prSet>
      <dgm:spPr/>
    </dgm:pt>
    <dgm:pt modelId="{549C5E77-C288-439C-AE5B-E8A9CA49A67E}" type="pres">
      <dgm:prSet presAssocID="{994581BA-31C4-4D36-BBE7-B6A10611F5C3}" presName="ThreeNodes_3_text" presStyleLbl="node1" presStyleIdx="2" presStyleCnt="3">
        <dgm:presLayoutVars>
          <dgm:bulletEnabled val="1"/>
        </dgm:presLayoutVars>
      </dgm:prSet>
      <dgm:spPr/>
    </dgm:pt>
  </dgm:ptLst>
  <dgm:cxnLst>
    <dgm:cxn modelId="{4AC31E03-BB64-4171-BA47-52305C16EB00}" type="presOf" srcId="{994581BA-31C4-4D36-BBE7-B6A10611F5C3}" destId="{7833B5A4-D9A3-417A-ADAB-5A3F906A26B7}" srcOrd="0" destOrd="0" presId="urn:microsoft.com/office/officeart/2005/8/layout/vProcess5"/>
    <dgm:cxn modelId="{01170F0E-109E-41B7-B4BD-3090A15E104F}" type="presOf" srcId="{D2B94F67-7C09-4617-85D8-E5C67317DE1E}" destId="{549C5E77-C288-439C-AE5B-E8A9CA49A67E}" srcOrd="1" destOrd="1" presId="urn:microsoft.com/office/officeart/2005/8/layout/vProcess5"/>
    <dgm:cxn modelId="{23156B17-EA9A-4399-B499-D549F4E43BBD}" srcId="{994581BA-31C4-4D36-BBE7-B6A10611F5C3}" destId="{789277B1-217D-4428-8E22-4022BF634B03}" srcOrd="1" destOrd="0" parTransId="{F8D37797-C274-4CBA-98CF-CBAFCC2F41DC}" sibTransId="{29584B75-E911-4651-A3E1-BE2C54E669B8}"/>
    <dgm:cxn modelId="{CDFD9226-5E48-495A-B2A5-3121D97A69BE}" type="presOf" srcId="{29584B75-E911-4651-A3E1-BE2C54E669B8}" destId="{7015CAE2-613E-40C9-9B95-D1404D517363}" srcOrd="0" destOrd="0" presId="urn:microsoft.com/office/officeart/2005/8/layout/vProcess5"/>
    <dgm:cxn modelId="{60E7372D-D910-42C9-B994-42CE4A0580F2}" type="presOf" srcId="{789277B1-217D-4428-8E22-4022BF634B03}" destId="{B90DA03E-3F20-4D6A-A6CD-B9739B28BB22}" srcOrd="0" destOrd="0" presId="urn:microsoft.com/office/officeart/2005/8/layout/vProcess5"/>
    <dgm:cxn modelId="{0B7B402E-516C-4175-B513-28D05B795601}" type="presOf" srcId="{789277B1-217D-4428-8E22-4022BF634B03}" destId="{F1445FD8-A52E-4C94-9D02-5F89A12FBA00}" srcOrd="1" destOrd="0" presId="urn:microsoft.com/office/officeart/2005/8/layout/vProcess5"/>
    <dgm:cxn modelId="{05942643-FEBA-4590-9ED3-4C99C581E119}" srcId="{994581BA-31C4-4D36-BBE7-B6A10611F5C3}" destId="{DC47E055-1B05-4D35-AF6E-7F189CDED6F9}" srcOrd="0" destOrd="0" parTransId="{87DD9060-FFC4-4088-A45C-C0437FEB1ED4}" sibTransId="{3D1C86A3-DE60-4E36-9BB8-F49C3AFA19AC}"/>
    <dgm:cxn modelId="{FAD2D665-2114-4A80-8AAC-F2B114385745}" srcId="{C3803754-47AB-4A0B-8731-383B448774F9}" destId="{D2B94F67-7C09-4617-85D8-E5C67317DE1E}" srcOrd="0" destOrd="0" parTransId="{64795AFD-560C-45C3-A657-CF9596D6FCE8}" sibTransId="{8BBE0675-9795-459F-BB4E-7AA9D8F2F823}"/>
    <dgm:cxn modelId="{7BB4AC73-A0FE-435F-B863-80005BEE9E7D}" srcId="{D2B94F67-7C09-4617-85D8-E5C67317DE1E}" destId="{A2658E4F-EA22-4FA7-8F09-D20606D57EF1}" srcOrd="0" destOrd="0" parTransId="{7CB2B936-577E-4E46-A57F-3C451F36202C}" sibTransId="{780A26DF-B827-4102-A13F-5CEBD50A4667}"/>
    <dgm:cxn modelId="{17738BA8-A62E-4386-9616-EF60D3D9B6AA}" type="presOf" srcId="{A2658E4F-EA22-4FA7-8F09-D20606D57EF1}" destId="{0DFDFFB8-4F75-42B2-92FE-137EC296E6C0}" srcOrd="0" destOrd="2" presId="urn:microsoft.com/office/officeart/2005/8/layout/vProcess5"/>
    <dgm:cxn modelId="{99ABCAA9-7D72-46B0-917C-F4117636912A}" type="presOf" srcId="{C3803754-47AB-4A0B-8731-383B448774F9}" destId="{0DFDFFB8-4F75-42B2-92FE-137EC296E6C0}" srcOrd="0" destOrd="0" presId="urn:microsoft.com/office/officeart/2005/8/layout/vProcess5"/>
    <dgm:cxn modelId="{A56373C2-5EC7-4901-8A0D-3B7DF81D1886}" type="presOf" srcId="{3D1C86A3-DE60-4E36-9BB8-F49C3AFA19AC}" destId="{B4252F67-217E-4E9E-A298-37AC72A40001}" srcOrd="0" destOrd="0" presId="urn:microsoft.com/office/officeart/2005/8/layout/vProcess5"/>
    <dgm:cxn modelId="{97C084C8-2135-4442-B254-BF0741E294FC}" type="presOf" srcId="{DC47E055-1B05-4D35-AF6E-7F189CDED6F9}" destId="{639E2189-A366-4271-8545-563D9456CDA7}" srcOrd="0" destOrd="0" presId="urn:microsoft.com/office/officeart/2005/8/layout/vProcess5"/>
    <dgm:cxn modelId="{3D4E0DCA-AB20-42F7-9574-4276BA073CCF}" type="presOf" srcId="{A2658E4F-EA22-4FA7-8F09-D20606D57EF1}" destId="{549C5E77-C288-439C-AE5B-E8A9CA49A67E}" srcOrd="1" destOrd="2" presId="urn:microsoft.com/office/officeart/2005/8/layout/vProcess5"/>
    <dgm:cxn modelId="{02B85ECC-C424-4EA1-8986-EBC25C1EE6C0}" type="presOf" srcId="{D2B94F67-7C09-4617-85D8-E5C67317DE1E}" destId="{0DFDFFB8-4F75-42B2-92FE-137EC296E6C0}" srcOrd="0" destOrd="1" presId="urn:microsoft.com/office/officeart/2005/8/layout/vProcess5"/>
    <dgm:cxn modelId="{B848E0CC-76F3-40F4-882A-7BDE94B05822}" type="presOf" srcId="{DC47E055-1B05-4D35-AF6E-7F189CDED6F9}" destId="{C703E397-57FF-43AF-B2C3-3FBB9EB6B794}" srcOrd="1" destOrd="0" presId="urn:microsoft.com/office/officeart/2005/8/layout/vProcess5"/>
    <dgm:cxn modelId="{33EA8FF3-9E6A-46B4-9E92-CF7E84A6D53C}" type="presOf" srcId="{C3803754-47AB-4A0B-8731-383B448774F9}" destId="{549C5E77-C288-439C-AE5B-E8A9CA49A67E}" srcOrd="1" destOrd="0" presId="urn:microsoft.com/office/officeart/2005/8/layout/vProcess5"/>
    <dgm:cxn modelId="{5C2ECDFE-785E-4089-8C08-67A4F7338E56}" srcId="{994581BA-31C4-4D36-BBE7-B6A10611F5C3}" destId="{C3803754-47AB-4A0B-8731-383B448774F9}" srcOrd="2" destOrd="0" parTransId="{3F8BBEF0-986A-48CB-BA5E-4050FFECAB4A}" sibTransId="{A6A70951-A812-4104-98DD-B67CA6FB7510}"/>
    <dgm:cxn modelId="{6F3A1EB2-1838-4A1A-A6A1-3500C1E78E2A}" type="presParOf" srcId="{7833B5A4-D9A3-417A-ADAB-5A3F906A26B7}" destId="{807CA23B-6DCC-430C-AE6C-E097DFA71D1D}" srcOrd="0" destOrd="0" presId="urn:microsoft.com/office/officeart/2005/8/layout/vProcess5"/>
    <dgm:cxn modelId="{FF62306A-9B7C-48DE-9B0B-A314C1CCEFB4}" type="presParOf" srcId="{7833B5A4-D9A3-417A-ADAB-5A3F906A26B7}" destId="{639E2189-A366-4271-8545-563D9456CDA7}" srcOrd="1" destOrd="0" presId="urn:microsoft.com/office/officeart/2005/8/layout/vProcess5"/>
    <dgm:cxn modelId="{FA748EC0-2358-4D77-8DB9-0EF4046B77BB}" type="presParOf" srcId="{7833B5A4-D9A3-417A-ADAB-5A3F906A26B7}" destId="{B90DA03E-3F20-4D6A-A6CD-B9739B28BB22}" srcOrd="2" destOrd="0" presId="urn:microsoft.com/office/officeart/2005/8/layout/vProcess5"/>
    <dgm:cxn modelId="{F0EA64A4-E237-4662-BFD0-CD8C4167A583}" type="presParOf" srcId="{7833B5A4-D9A3-417A-ADAB-5A3F906A26B7}" destId="{0DFDFFB8-4F75-42B2-92FE-137EC296E6C0}" srcOrd="3" destOrd="0" presId="urn:microsoft.com/office/officeart/2005/8/layout/vProcess5"/>
    <dgm:cxn modelId="{95EB7D25-763A-4DA7-9614-913513C197D8}" type="presParOf" srcId="{7833B5A4-D9A3-417A-ADAB-5A3F906A26B7}" destId="{B4252F67-217E-4E9E-A298-37AC72A40001}" srcOrd="4" destOrd="0" presId="urn:microsoft.com/office/officeart/2005/8/layout/vProcess5"/>
    <dgm:cxn modelId="{DCC48F87-82EA-49F4-B111-486B7C7BD6AE}" type="presParOf" srcId="{7833B5A4-D9A3-417A-ADAB-5A3F906A26B7}" destId="{7015CAE2-613E-40C9-9B95-D1404D517363}" srcOrd="5" destOrd="0" presId="urn:microsoft.com/office/officeart/2005/8/layout/vProcess5"/>
    <dgm:cxn modelId="{10A8C7DB-67C9-4ED1-AE59-F2ECAF423491}" type="presParOf" srcId="{7833B5A4-D9A3-417A-ADAB-5A3F906A26B7}" destId="{C703E397-57FF-43AF-B2C3-3FBB9EB6B794}" srcOrd="6" destOrd="0" presId="urn:microsoft.com/office/officeart/2005/8/layout/vProcess5"/>
    <dgm:cxn modelId="{AB5D5D58-F821-49DB-9EEF-1C033D34B0E8}" type="presParOf" srcId="{7833B5A4-D9A3-417A-ADAB-5A3F906A26B7}" destId="{F1445FD8-A52E-4C94-9D02-5F89A12FBA00}" srcOrd="7" destOrd="0" presId="urn:microsoft.com/office/officeart/2005/8/layout/vProcess5"/>
    <dgm:cxn modelId="{E34E9419-4006-4625-A96E-77FABC1BB3B8}" type="presParOf" srcId="{7833B5A4-D9A3-417A-ADAB-5A3F906A26B7}" destId="{549C5E77-C288-439C-AE5B-E8A9CA49A67E}"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C22192-1CDB-41DC-9B88-F42A88F110A8}">
      <dsp:nvSpPr>
        <dsp:cNvPr id="0" name=""/>
        <dsp:cNvSpPr/>
      </dsp:nvSpPr>
      <dsp:spPr>
        <a:xfrm>
          <a:off x="0" y="1175"/>
          <a:ext cx="4697730" cy="108905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Segoe UI" panose="020B0502040204020203" pitchFamily="34" charset="0"/>
              <a:cs typeface="Segoe UI" panose="020B0502040204020203" pitchFamily="34" charset="0"/>
            </a:rPr>
            <a:t>Less seat time in college – Math will meet 3 days a week and English will meet 2.</a:t>
          </a:r>
        </a:p>
      </dsp:txBody>
      <dsp:txXfrm>
        <a:off x="53163" y="54338"/>
        <a:ext cx="4591404" cy="982733"/>
      </dsp:txXfrm>
    </dsp:sp>
    <dsp:sp modelId="{FA3B7CB6-3A31-4354-A2E1-85331C0DC57E}">
      <dsp:nvSpPr>
        <dsp:cNvPr id="0" name=""/>
        <dsp:cNvSpPr/>
      </dsp:nvSpPr>
      <dsp:spPr>
        <a:xfrm>
          <a:off x="0" y="1104494"/>
          <a:ext cx="4697730" cy="1089059"/>
        </a:xfrm>
        <a:prstGeom prst="roundRect">
          <a:avLst/>
        </a:prstGeom>
        <a:solidFill>
          <a:schemeClr val="accent5">
            <a:hueOff val="-1838336"/>
            <a:satOff val="-2557"/>
            <a:lumOff val="-9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Segoe UI" panose="020B0502040204020203" pitchFamily="34" charset="0"/>
              <a:cs typeface="Segoe UI" panose="020B0502040204020203" pitchFamily="34" charset="0"/>
            </a:rPr>
            <a:t>College classes are more lecture based.</a:t>
          </a:r>
        </a:p>
      </dsp:txBody>
      <dsp:txXfrm>
        <a:off x="53163" y="1157657"/>
        <a:ext cx="4591404" cy="982733"/>
      </dsp:txXfrm>
    </dsp:sp>
    <dsp:sp modelId="{7FB237B2-0EFA-45A0-957B-720AFF03BCD0}">
      <dsp:nvSpPr>
        <dsp:cNvPr id="0" name=""/>
        <dsp:cNvSpPr/>
      </dsp:nvSpPr>
      <dsp:spPr>
        <a:xfrm>
          <a:off x="0" y="2207814"/>
          <a:ext cx="4697730" cy="1089059"/>
        </a:xfrm>
        <a:prstGeom prst="roundRect">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Segoe UI" panose="020B0502040204020203" pitchFamily="34" charset="0"/>
              <a:cs typeface="Segoe UI" panose="020B0502040204020203" pitchFamily="34" charset="0"/>
            </a:rPr>
            <a:t>Students must communicate directly with professor; parent has no access to professor unless student grants permission. </a:t>
          </a:r>
        </a:p>
      </dsp:txBody>
      <dsp:txXfrm>
        <a:off x="53163" y="2260977"/>
        <a:ext cx="4591404" cy="982733"/>
      </dsp:txXfrm>
    </dsp:sp>
    <dsp:sp modelId="{DDD2913A-CE68-4443-9E3D-46472412436B}">
      <dsp:nvSpPr>
        <dsp:cNvPr id="0" name=""/>
        <dsp:cNvSpPr/>
      </dsp:nvSpPr>
      <dsp:spPr>
        <a:xfrm>
          <a:off x="0" y="3311133"/>
          <a:ext cx="4697730" cy="1089059"/>
        </a:xfrm>
        <a:prstGeom prst="roundRect">
          <a:avLst/>
        </a:prstGeom>
        <a:solidFill>
          <a:schemeClr val="accent5">
            <a:hueOff val="-5515009"/>
            <a:satOff val="-7671"/>
            <a:lumOff val="-29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Segoe UI" panose="020B0502040204020203" pitchFamily="34" charset="0"/>
              <a:cs typeface="Segoe UI" panose="020B0502040204020203" pitchFamily="34" charset="0"/>
            </a:rPr>
            <a:t>The </a:t>
          </a:r>
          <a:r>
            <a:rPr lang="en-US" sz="2400" kern="1200" dirty="0">
              <a:latin typeface="Segoe UI" panose="020B0502040204020203" pitchFamily="34" charset="0"/>
              <a:cs typeface="Segoe UI" panose="020B0502040204020203" pitchFamily="34" charset="0"/>
            </a:rPr>
            <a:t>majority</a:t>
          </a:r>
          <a:r>
            <a:rPr lang="en-US" sz="2000" kern="1200" dirty="0">
              <a:latin typeface="Segoe UI" panose="020B0502040204020203" pitchFamily="34" charset="0"/>
              <a:cs typeface="Segoe UI" panose="020B0502040204020203" pitchFamily="34" charset="0"/>
            </a:rPr>
            <a:t> of the work in college is completed outside of class.</a:t>
          </a:r>
        </a:p>
      </dsp:txBody>
      <dsp:txXfrm>
        <a:off x="53163" y="3364296"/>
        <a:ext cx="4591404" cy="982733"/>
      </dsp:txXfrm>
    </dsp:sp>
    <dsp:sp modelId="{03798624-66CE-4C7D-9505-BE27EDD46FA8}">
      <dsp:nvSpPr>
        <dsp:cNvPr id="0" name=""/>
        <dsp:cNvSpPr/>
      </dsp:nvSpPr>
      <dsp:spPr>
        <a:xfrm>
          <a:off x="0" y="4414452"/>
          <a:ext cx="4697730" cy="1089059"/>
        </a:xfrm>
        <a:prstGeom prst="round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Segoe UI" panose="020B0502040204020203" pitchFamily="34" charset="0"/>
              <a:cs typeface="Segoe UI" panose="020B0502040204020203" pitchFamily="34" charset="0"/>
            </a:rPr>
            <a:t>Student is responsible for learning and seeking help and assistance.</a:t>
          </a:r>
        </a:p>
      </dsp:txBody>
      <dsp:txXfrm>
        <a:off x="53163" y="4467615"/>
        <a:ext cx="4591404" cy="9827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1EDCAA-3BC8-4D1A-BB9C-1C09BF510A76}">
      <dsp:nvSpPr>
        <dsp:cNvPr id="0" name=""/>
        <dsp:cNvSpPr/>
      </dsp:nvSpPr>
      <dsp:spPr>
        <a:xfrm>
          <a:off x="0" y="151023"/>
          <a:ext cx="4941945" cy="4941945"/>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D3AAE6-F67A-48B8-9A4E-2C8283C42596}">
      <dsp:nvSpPr>
        <dsp:cNvPr id="0" name=""/>
        <dsp:cNvSpPr/>
      </dsp:nvSpPr>
      <dsp:spPr>
        <a:xfrm>
          <a:off x="469484" y="620508"/>
          <a:ext cx="1927358" cy="192735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Segoe UI" panose="020B0502040204020203" pitchFamily="34" charset="0"/>
              <a:cs typeface="Segoe UI" panose="020B0502040204020203" pitchFamily="34" charset="0"/>
            </a:rPr>
            <a:t>English 101 will satisfy the fourth English credit requirement for the student – must pass with a D or above. </a:t>
          </a:r>
        </a:p>
      </dsp:txBody>
      <dsp:txXfrm>
        <a:off x="563570" y="714594"/>
        <a:ext cx="1739186" cy="1739186"/>
      </dsp:txXfrm>
    </dsp:sp>
    <dsp:sp modelId="{0A1AB9BB-9F34-4F72-B2B5-2103FBB606BA}">
      <dsp:nvSpPr>
        <dsp:cNvPr id="0" name=""/>
        <dsp:cNvSpPr/>
      </dsp:nvSpPr>
      <dsp:spPr>
        <a:xfrm>
          <a:off x="2545101" y="620508"/>
          <a:ext cx="1927358" cy="1927358"/>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Segoe UI" panose="020B0502040204020203" pitchFamily="34" charset="0"/>
              <a:cs typeface="Segoe UI" panose="020B0502040204020203" pitchFamily="34" charset="0"/>
            </a:rPr>
            <a:t>Math 115 will satisfy the senior math requirement – student is required to remain in the course the entire semester and must pass if it is their third math credit.</a:t>
          </a:r>
        </a:p>
      </dsp:txBody>
      <dsp:txXfrm>
        <a:off x="2639187" y="714594"/>
        <a:ext cx="1739186" cy="1739186"/>
      </dsp:txXfrm>
    </dsp:sp>
    <dsp:sp modelId="{39930C9E-B017-474B-9F6D-9484741C5C08}">
      <dsp:nvSpPr>
        <dsp:cNvPr id="0" name=""/>
        <dsp:cNvSpPr/>
      </dsp:nvSpPr>
      <dsp:spPr>
        <a:xfrm>
          <a:off x="469484" y="2696125"/>
          <a:ext cx="1927358" cy="1927358"/>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Segoe UI" panose="020B0502040204020203" pitchFamily="34" charset="0"/>
              <a:cs typeface="Segoe UI" panose="020B0502040204020203" pitchFamily="34" charset="0"/>
            </a:rPr>
            <a:t>For college credit, you need to earn a final grade of C or higher.</a:t>
          </a:r>
        </a:p>
      </dsp:txBody>
      <dsp:txXfrm>
        <a:off x="563570" y="2790211"/>
        <a:ext cx="1739186" cy="1739186"/>
      </dsp:txXfrm>
    </dsp:sp>
    <dsp:sp modelId="{C282C3D0-0BCC-470D-BA59-3B905311C640}">
      <dsp:nvSpPr>
        <dsp:cNvPr id="0" name=""/>
        <dsp:cNvSpPr/>
      </dsp:nvSpPr>
      <dsp:spPr>
        <a:xfrm>
          <a:off x="2545101" y="2696125"/>
          <a:ext cx="1927358" cy="1927358"/>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Segoe UI" panose="020B0502040204020203" pitchFamily="34" charset="0"/>
              <a:cs typeface="Segoe UI" panose="020B0502040204020203" pitchFamily="34" charset="0"/>
            </a:rPr>
            <a:t>These courses and their grades will show on your student’s high school transcript.</a:t>
          </a:r>
        </a:p>
      </dsp:txBody>
      <dsp:txXfrm>
        <a:off x="2639187" y="2790211"/>
        <a:ext cx="1739186" cy="17391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E62F4C-4D94-4345-AFAE-ADA438EEE8EC}">
      <dsp:nvSpPr>
        <dsp:cNvPr id="0" name=""/>
        <dsp:cNvSpPr/>
      </dsp:nvSpPr>
      <dsp:spPr>
        <a:xfrm>
          <a:off x="0" y="85346"/>
          <a:ext cx="4941945" cy="123376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0" kern="1200" dirty="0">
              <a:latin typeface="Segoe UI" panose="020B0502040204020203" pitchFamily="34" charset="0"/>
              <a:cs typeface="Segoe UI" panose="020B0502040204020203" pitchFamily="34" charset="0"/>
            </a:rPr>
            <a:t>If your student drives, they aren’t expected to be at their school on days their course isn’t meeting during that mod.</a:t>
          </a:r>
        </a:p>
      </dsp:txBody>
      <dsp:txXfrm>
        <a:off x="60227" y="145573"/>
        <a:ext cx="4821491" cy="1113311"/>
      </dsp:txXfrm>
    </dsp:sp>
    <dsp:sp modelId="{ABF31881-5651-4C68-9955-08B005E2E98A}">
      <dsp:nvSpPr>
        <dsp:cNvPr id="0" name=""/>
        <dsp:cNvSpPr/>
      </dsp:nvSpPr>
      <dsp:spPr>
        <a:xfrm>
          <a:off x="0" y="1365191"/>
          <a:ext cx="4941945" cy="1233765"/>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latin typeface="Segoe UI" panose="020B0502040204020203" pitchFamily="34" charset="0"/>
              <a:cs typeface="Segoe UI" panose="020B0502040204020203" pitchFamily="34" charset="0"/>
            </a:rPr>
            <a:t>If your student doesn’t drive, we will have designated study space for your student to use during that mod when their class usually meets (on off days).</a:t>
          </a:r>
        </a:p>
      </dsp:txBody>
      <dsp:txXfrm>
        <a:off x="60227" y="1425418"/>
        <a:ext cx="4821491" cy="1113311"/>
      </dsp:txXfrm>
    </dsp:sp>
    <dsp:sp modelId="{A9F6548B-21DE-4A2F-8CE1-655B39E5BBC4}">
      <dsp:nvSpPr>
        <dsp:cNvPr id="0" name=""/>
        <dsp:cNvSpPr/>
      </dsp:nvSpPr>
      <dsp:spPr>
        <a:xfrm>
          <a:off x="0" y="2645036"/>
          <a:ext cx="4941945" cy="1233765"/>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Segoe UI" panose="020B0502040204020203" pitchFamily="34" charset="0"/>
              <a:cs typeface="Segoe UI" panose="020B0502040204020203" pitchFamily="34" charset="0"/>
            </a:rPr>
            <a:t>Office hours and college attendance policy will be listed on syllabus.</a:t>
          </a:r>
        </a:p>
      </dsp:txBody>
      <dsp:txXfrm>
        <a:off x="60227" y="2705263"/>
        <a:ext cx="4821491" cy="1113311"/>
      </dsp:txXfrm>
    </dsp:sp>
    <dsp:sp modelId="{97A1695C-8989-4178-8721-7894A1B95B95}">
      <dsp:nvSpPr>
        <dsp:cNvPr id="0" name=""/>
        <dsp:cNvSpPr/>
      </dsp:nvSpPr>
      <dsp:spPr>
        <a:xfrm>
          <a:off x="0" y="3924881"/>
          <a:ext cx="4941945" cy="1233765"/>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Segoe UI" panose="020B0502040204020203" pitchFamily="34" charset="0"/>
              <a:cs typeface="Segoe UI" panose="020B0502040204020203" pitchFamily="34" charset="0"/>
            </a:rPr>
            <a:t>Student should reach out to Carroll Community College regarding issues with course, not high school counselor.</a:t>
          </a:r>
        </a:p>
      </dsp:txBody>
      <dsp:txXfrm>
        <a:off x="60227" y="3985108"/>
        <a:ext cx="4821491" cy="11133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CFB349-792B-420B-915E-9C180206DDDF}">
      <dsp:nvSpPr>
        <dsp:cNvPr id="0" name=""/>
        <dsp:cNvSpPr/>
      </dsp:nvSpPr>
      <dsp:spPr>
        <a:xfrm>
          <a:off x="145153" y="800136"/>
          <a:ext cx="1005669" cy="1005669"/>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302EEDD-B4A4-4FD9-ACA9-50CE3E838948}">
      <dsp:nvSpPr>
        <dsp:cNvPr id="0" name=""/>
        <dsp:cNvSpPr/>
      </dsp:nvSpPr>
      <dsp:spPr>
        <a:xfrm>
          <a:off x="356344" y="1011326"/>
          <a:ext cx="583288" cy="58328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1BC71E6-C956-46A0-8B65-BF5DF67F2A30}">
      <dsp:nvSpPr>
        <dsp:cNvPr id="0" name=""/>
        <dsp:cNvSpPr/>
      </dsp:nvSpPr>
      <dsp:spPr>
        <a:xfrm>
          <a:off x="1366323" y="800136"/>
          <a:ext cx="2370505" cy="100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90000"/>
            </a:lnSpc>
            <a:spcBef>
              <a:spcPct val="0"/>
            </a:spcBef>
            <a:spcAft>
              <a:spcPct val="35000"/>
            </a:spcAft>
            <a:buNone/>
          </a:pPr>
          <a:r>
            <a:rPr lang="en-US" sz="1600" kern="1200" dirty="0">
              <a:latin typeface="Segoe UI" panose="020B0502040204020203" pitchFamily="34" charset="0"/>
              <a:cs typeface="Segoe UI" panose="020B0502040204020203" pitchFamily="34" charset="0"/>
            </a:rPr>
            <a:t>Consistent attendance is critical for success in any class including Dual Enrollment.</a:t>
          </a:r>
        </a:p>
      </dsp:txBody>
      <dsp:txXfrm>
        <a:off x="1366323" y="800136"/>
        <a:ext cx="2370505" cy="1005669"/>
      </dsp:txXfrm>
    </dsp:sp>
    <dsp:sp modelId="{62F96654-BD03-4ECF-8711-E51A7F047CF8}">
      <dsp:nvSpPr>
        <dsp:cNvPr id="0" name=""/>
        <dsp:cNvSpPr/>
      </dsp:nvSpPr>
      <dsp:spPr>
        <a:xfrm>
          <a:off x="4149871" y="800136"/>
          <a:ext cx="1005669" cy="1005669"/>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7406D42-B7D2-470E-A51B-36EF05302B49}">
      <dsp:nvSpPr>
        <dsp:cNvPr id="0" name=""/>
        <dsp:cNvSpPr/>
      </dsp:nvSpPr>
      <dsp:spPr>
        <a:xfrm>
          <a:off x="4361061" y="1011326"/>
          <a:ext cx="583288" cy="58328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5ED2AB-2F57-436A-A558-84C46922F688}">
      <dsp:nvSpPr>
        <dsp:cNvPr id="0" name=""/>
        <dsp:cNvSpPr/>
      </dsp:nvSpPr>
      <dsp:spPr>
        <a:xfrm>
          <a:off x="5371040" y="800136"/>
          <a:ext cx="2370505" cy="100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90000"/>
            </a:lnSpc>
            <a:spcBef>
              <a:spcPct val="0"/>
            </a:spcBef>
            <a:spcAft>
              <a:spcPct val="35000"/>
            </a:spcAft>
            <a:buNone/>
          </a:pPr>
          <a:r>
            <a:rPr lang="en-US" sz="1600" kern="1200" dirty="0">
              <a:latin typeface="Segoe UI" panose="020B0502040204020203" pitchFamily="34" charset="0"/>
              <a:cs typeface="Segoe UI" panose="020B0502040204020203" pitchFamily="34" charset="0"/>
            </a:rPr>
            <a:t>Attendance in a Dual Enrollment class does not affect a student’s CCPS attendance record or eligibility status for extracurricular activities.</a:t>
          </a:r>
        </a:p>
      </dsp:txBody>
      <dsp:txXfrm>
        <a:off x="5371040" y="800136"/>
        <a:ext cx="2370505" cy="1005669"/>
      </dsp:txXfrm>
    </dsp:sp>
    <dsp:sp modelId="{15E692BB-FDFF-4263-806F-F6CCCECCE17A}">
      <dsp:nvSpPr>
        <dsp:cNvPr id="0" name=""/>
        <dsp:cNvSpPr/>
      </dsp:nvSpPr>
      <dsp:spPr>
        <a:xfrm>
          <a:off x="145153" y="2545532"/>
          <a:ext cx="1005669" cy="1005669"/>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FBC5BE-6BB1-42A2-A493-68E431CB05D3}">
      <dsp:nvSpPr>
        <dsp:cNvPr id="0" name=""/>
        <dsp:cNvSpPr/>
      </dsp:nvSpPr>
      <dsp:spPr>
        <a:xfrm>
          <a:off x="356344" y="2756723"/>
          <a:ext cx="583288" cy="58328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80AB3F8-9DDA-4D27-99C0-069D32CBADB9}">
      <dsp:nvSpPr>
        <dsp:cNvPr id="0" name=""/>
        <dsp:cNvSpPr/>
      </dsp:nvSpPr>
      <dsp:spPr>
        <a:xfrm>
          <a:off x="1366323" y="2545532"/>
          <a:ext cx="2370505" cy="100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90000"/>
            </a:lnSpc>
            <a:spcBef>
              <a:spcPct val="0"/>
            </a:spcBef>
            <a:spcAft>
              <a:spcPct val="35000"/>
            </a:spcAft>
            <a:buNone/>
          </a:pPr>
          <a:r>
            <a:rPr lang="en-US" sz="1600" kern="1200" dirty="0">
              <a:latin typeface="Segoe UI" panose="020B0502040204020203" pitchFamily="34" charset="0"/>
              <a:cs typeface="Segoe UI" panose="020B0502040204020203" pitchFamily="34" charset="0"/>
            </a:rPr>
            <a:t>Mod 1 Dual Enrollment students must sign in at the front office upon arrival to school. </a:t>
          </a:r>
        </a:p>
      </dsp:txBody>
      <dsp:txXfrm>
        <a:off x="1366323" y="2545532"/>
        <a:ext cx="2370505" cy="1005669"/>
      </dsp:txXfrm>
    </dsp:sp>
    <dsp:sp modelId="{4105CB53-82B4-47ED-A802-5E4DE41687DF}">
      <dsp:nvSpPr>
        <dsp:cNvPr id="0" name=""/>
        <dsp:cNvSpPr/>
      </dsp:nvSpPr>
      <dsp:spPr>
        <a:xfrm>
          <a:off x="4149871" y="2545532"/>
          <a:ext cx="1005669" cy="1005669"/>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228062-6185-4410-8DC7-92E336EFD6D5}">
      <dsp:nvSpPr>
        <dsp:cNvPr id="0" name=""/>
        <dsp:cNvSpPr/>
      </dsp:nvSpPr>
      <dsp:spPr>
        <a:xfrm>
          <a:off x="4361061" y="2756723"/>
          <a:ext cx="583288" cy="58328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7D6ED45-30F5-4CA7-8088-2FFFF9C55BFC}">
      <dsp:nvSpPr>
        <dsp:cNvPr id="0" name=""/>
        <dsp:cNvSpPr/>
      </dsp:nvSpPr>
      <dsp:spPr>
        <a:xfrm>
          <a:off x="5371040" y="2545532"/>
          <a:ext cx="2370505" cy="100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90000"/>
            </a:lnSpc>
            <a:spcBef>
              <a:spcPct val="0"/>
            </a:spcBef>
            <a:spcAft>
              <a:spcPct val="35000"/>
            </a:spcAft>
            <a:buNone/>
          </a:pPr>
          <a:r>
            <a:rPr lang="en-US" sz="1600" kern="1200" dirty="0">
              <a:latin typeface="Segoe UI" panose="020B0502040204020203" pitchFamily="34" charset="0"/>
              <a:cs typeface="Segoe UI" panose="020B0502040204020203" pitchFamily="34" charset="0"/>
            </a:rPr>
            <a:t>Mod 4 students must sign out at the front office, if they do not have class that day and are leaving after mod 3.</a:t>
          </a:r>
        </a:p>
      </dsp:txBody>
      <dsp:txXfrm>
        <a:off x="5371040" y="2545532"/>
        <a:ext cx="2370505" cy="10056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596EC8-CC51-4531-944B-3A41938CB038}">
      <dsp:nvSpPr>
        <dsp:cNvPr id="0" name=""/>
        <dsp:cNvSpPr/>
      </dsp:nvSpPr>
      <dsp:spPr>
        <a:xfrm>
          <a:off x="0" y="2560"/>
          <a:ext cx="494194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430E3E-121E-47A3-A68B-02AE7F95302E}">
      <dsp:nvSpPr>
        <dsp:cNvPr id="0" name=""/>
        <dsp:cNvSpPr/>
      </dsp:nvSpPr>
      <dsp:spPr>
        <a:xfrm>
          <a:off x="0" y="2560"/>
          <a:ext cx="4941945" cy="17462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latin typeface="Segoe UI" panose="020B0502040204020203" pitchFamily="34" charset="0"/>
              <a:cs typeface="Segoe UI" panose="020B0502040204020203" pitchFamily="34" charset="0"/>
            </a:rPr>
            <a:t>Students are expected to follow school and CCPS rules during the In-House Dual Enrollment classes and while utilizing study areas on non-class days. </a:t>
          </a:r>
        </a:p>
      </dsp:txBody>
      <dsp:txXfrm>
        <a:off x="0" y="2560"/>
        <a:ext cx="4941945" cy="1746290"/>
      </dsp:txXfrm>
    </dsp:sp>
    <dsp:sp modelId="{35D528F3-C715-4223-AB0B-78F70CFD2CEC}">
      <dsp:nvSpPr>
        <dsp:cNvPr id="0" name=""/>
        <dsp:cNvSpPr/>
      </dsp:nvSpPr>
      <dsp:spPr>
        <a:xfrm>
          <a:off x="0" y="1748851"/>
          <a:ext cx="494194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F9C195-CC23-4AD2-81A5-5072CB02E2AC}">
      <dsp:nvSpPr>
        <dsp:cNvPr id="0" name=""/>
        <dsp:cNvSpPr/>
      </dsp:nvSpPr>
      <dsp:spPr>
        <a:xfrm>
          <a:off x="0" y="1748851"/>
          <a:ext cx="4941945" cy="17462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latin typeface="Segoe UI" panose="020B0502040204020203" pitchFamily="34" charset="0"/>
              <a:cs typeface="Segoe UI" panose="020B0502040204020203" pitchFamily="34" charset="0"/>
            </a:rPr>
            <a:t>If a student engages in inappropriate conduct, such as Academic Dishonesty, that affects the integrity of the course; CCC will be notified. </a:t>
          </a:r>
        </a:p>
      </dsp:txBody>
      <dsp:txXfrm>
        <a:off x="0" y="1748851"/>
        <a:ext cx="4941945" cy="1746290"/>
      </dsp:txXfrm>
    </dsp:sp>
    <dsp:sp modelId="{A9BD053E-7805-4812-AB89-1FF2429202BD}">
      <dsp:nvSpPr>
        <dsp:cNvPr id="0" name=""/>
        <dsp:cNvSpPr/>
      </dsp:nvSpPr>
      <dsp:spPr>
        <a:xfrm>
          <a:off x="0" y="3495141"/>
          <a:ext cx="494194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FBA692-A0EB-4FC5-9C39-A6D86B230ADF}">
      <dsp:nvSpPr>
        <dsp:cNvPr id="0" name=""/>
        <dsp:cNvSpPr/>
      </dsp:nvSpPr>
      <dsp:spPr>
        <a:xfrm>
          <a:off x="0" y="3495141"/>
          <a:ext cx="4941945" cy="17462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latin typeface="Segoe UI" panose="020B0502040204020203" pitchFamily="34" charset="0"/>
              <a:cs typeface="Segoe UI" panose="020B0502040204020203" pitchFamily="34" charset="0"/>
            </a:rPr>
            <a:t>Final Dual Enrollment course grade can affect eligibility for participation in extracurricular activities at your school.</a:t>
          </a:r>
        </a:p>
      </dsp:txBody>
      <dsp:txXfrm>
        <a:off x="0" y="3495141"/>
        <a:ext cx="4941945" cy="174629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1D0F52-1BFC-47C7-8B2B-66966C1062BC}">
      <dsp:nvSpPr>
        <dsp:cNvPr id="0" name=""/>
        <dsp:cNvSpPr/>
      </dsp:nvSpPr>
      <dsp:spPr>
        <a:xfrm>
          <a:off x="0" y="173807"/>
          <a:ext cx="5898105" cy="61775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Segoe UI" panose="020B0502040204020203" pitchFamily="34" charset="0"/>
              <a:cs typeface="Segoe UI" panose="020B0502040204020203" pitchFamily="34" charset="0"/>
            </a:rPr>
            <a:t>You are a COLLEGE student. </a:t>
          </a:r>
        </a:p>
      </dsp:txBody>
      <dsp:txXfrm>
        <a:off x="30157" y="203964"/>
        <a:ext cx="5837791" cy="557445"/>
      </dsp:txXfrm>
    </dsp:sp>
    <dsp:sp modelId="{34326997-9F54-4F1B-BD81-C1B71A9B7B8F}">
      <dsp:nvSpPr>
        <dsp:cNvPr id="0" name=""/>
        <dsp:cNvSpPr/>
      </dsp:nvSpPr>
      <dsp:spPr>
        <a:xfrm>
          <a:off x="0" y="791567"/>
          <a:ext cx="5898105" cy="1987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265"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dirty="0">
              <a:latin typeface="Segoe UI" panose="020B0502040204020203" pitchFamily="34" charset="0"/>
              <a:cs typeface="Segoe UI" panose="020B0502040204020203" pitchFamily="34" charset="0"/>
            </a:rPr>
            <a:t>You are responsible for asking questions, attending class, and communicating with your teachers.</a:t>
          </a:r>
        </a:p>
        <a:p>
          <a:pPr marL="171450" lvl="1" indent="-171450" algn="l" defTabSz="844550">
            <a:lnSpc>
              <a:spcPct val="90000"/>
            </a:lnSpc>
            <a:spcBef>
              <a:spcPct val="0"/>
            </a:spcBef>
            <a:spcAft>
              <a:spcPct val="20000"/>
            </a:spcAft>
            <a:buChar char="•"/>
          </a:pPr>
          <a:r>
            <a:rPr lang="en-US" sz="1900" kern="1200" dirty="0">
              <a:latin typeface="Segoe UI" panose="020B0502040204020203" pitchFamily="34" charset="0"/>
              <a:cs typeface="Segoe UI" panose="020B0502040204020203" pitchFamily="34" charset="0"/>
            </a:rPr>
            <a:t>Family Education Rights and Privacy Act (FERPA)</a:t>
          </a:r>
        </a:p>
        <a:p>
          <a:pPr marL="171450" lvl="1" indent="-171450" algn="l" defTabSz="844550">
            <a:lnSpc>
              <a:spcPct val="90000"/>
            </a:lnSpc>
            <a:spcBef>
              <a:spcPct val="0"/>
            </a:spcBef>
            <a:spcAft>
              <a:spcPct val="20000"/>
            </a:spcAft>
            <a:buChar char="•"/>
          </a:pPr>
          <a:r>
            <a:rPr lang="en-US" sz="1900" kern="1200" dirty="0">
              <a:latin typeface="Segoe UI" panose="020B0502040204020203" pitchFamily="34" charset="0"/>
              <a:cs typeface="Segoe UI" panose="020B0502040204020203" pitchFamily="34" charset="0"/>
            </a:rPr>
            <a:t>Course Expectations</a:t>
          </a:r>
        </a:p>
        <a:p>
          <a:pPr marL="171450" lvl="1" indent="-171450" algn="l" defTabSz="844550">
            <a:lnSpc>
              <a:spcPct val="90000"/>
            </a:lnSpc>
            <a:spcBef>
              <a:spcPct val="0"/>
            </a:spcBef>
            <a:spcAft>
              <a:spcPct val="20000"/>
            </a:spcAft>
            <a:buChar char="•"/>
          </a:pPr>
          <a:r>
            <a:rPr lang="en-US" sz="1900" kern="1200" dirty="0">
              <a:latin typeface="Segoe UI" panose="020B0502040204020203" pitchFamily="34" charset="0"/>
              <a:cs typeface="Segoe UI" panose="020B0502040204020203" pitchFamily="34" charset="0"/>
            </a:rPr>
            <a:t>Academic Calendar (most classes 8/30 – 12/17)</a:t>
          </a:r>
        </a:p>
      </dsp:txBody>
      <dsp:txXfrm>
        <a:off x="0" y="791567"/>
        <a:ext cx="5898105" cy="1987200"/>
      </dsp:txXfrm>
    </dsp:sp>
    <dsp:sp modelId="{AED3E4AB-B085-43B1-9524-486224236F36}">
      <dsp:nvSpPr>
        <dsp:cNvPr id="0" name=""/>
        <dsp:cNvSpPr/>
      </dsp:nvSpPr>
      <dsp:spPr>
        <a:xfrm>
          <a:off x="0" y="2778767"/>
          <a:ext cx="5898105" cy="617759"/>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Segoe UI" panose="020B0502040204020203" pitchFamily="34" charset="0"/>
              <a:cs typeface="Segoe UI" panose="020B0502040204020203" pitchFamily="34" charset="0"/>
            </a:rPr>
            <a:t>Communicate with your school counselor</a:t>
          </a:r>
        </a:p>
      </dsp:txBody>
      <dsp:txXfrm>
        <a:off x="30157" y="2808924"/>
        <a:ext cx="5837791" cy="557445"/>
      </dsp:txXfrm>
    </dsp:sp>
    <dsp:sp modelId="{14EC4FC1-C376-4483-ACD8-FFFA20053100}">
      <dsp:nvSpPr>
        <dsp:cNvPr id="0" name=""/>
        <dsp:cNvSpPr/>
      </dsp:nvSpPr>
      <dsp:spPr>
        <a:xfrm>
          <a:off x="0" y="3396527"/>
          <a:ext cx="5898105" cy="707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265"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dirty="0">
              <a:latin typeface="Segoe UI" panose="020B0502040204020203" pitchFamily="34" charset="0"/>
              <a:cs typeface="Segoe UI" panose="020B0502040204020203" pitchFamily="34" charset="0"/>
            </a:rPr>
            <a:t>Withdraw (no WP/WF)</a:t>
          </a:r>
        </a:p>
        <a:p>
          <a:pPr marL="171450" lvl="1" indent="-171450" algn="l" defTabSz="844550">
            <a:lnSpc>
              <a:spcPct val="90000"/>
            </a:lnSpc>
            <a:spcBef>
              <a:spcPct val="0"/>
            </a:spcBef>
            <a:spcAft>
              <a:spcPct val="20000"/>
            </a:spcAft>
            <a:buChar char="•"/>
          </a:pPr>
          <a:r>
            <a:rPr lang="en-US" sz="1900" kern="1200" dirty="0">
              <a:latin typeface="Segoe UI" panose="020B0502040204020203" pitchFamily="34" charset="0"/>
              <a:cs typeface="Segoe UI" panose="020B0502040204020203" pitchFamily="34" charset="0"/>
            </a:rPr>
            <a:t>Midterm/Final Grades reported</a:t>
          </a:r>
        </a:p>
      </dsp:txBody>
      <dsp:txXfrm>
        <a:off x="0" y="3396527"/>
        <a:ext cx="5898105" cy="707940"/>
      </dsp:txXfrm>
    </dsp:sp>
    <dsp:sp modelId="{1E17B20F-CD01-4E8A-B92C-91694BD36D80}">
      <dsp:nvSpPr>
        <dsp:cNvPr id="0" name=""/>
        <dsp:cNvSpPr/>
      </dsp:nvSpPr>
      <dsp:spPr>
        <a:xfrm>
          <a:off x="0" y="4104467"/>
          <a:ext cx="5898105" cy="617759"/>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Segoe UI" panose="020B0502040204020203" pitchFamily="34" charset="0"/>
              <a:cs typeface="Segoe UI" panose="020B0502040204020203" pitchFamily="34" charset="0"/>
            </a:rPr>
            <a:t>College Credits &amp; Jump Start Scholarship</a:t>
          </a:r>
        </a:p>
      </dsp:txBody>
      <dsp:txXfrm>
        <a:off x="30157" y="4134624"/>
        <a:ext cx="5837791" cy="557445"/>
      </dsp:txXfrm>
    </dsp:sp>
    <dsp:sp modelId="{AFAC7E1B-4F07-47E6-8736-A5EE7643AFA7}">
      <dsp:nvSpPr>
        <dsp:cNvPr id="0" name=""/>
        <dsp:cNvSpPr/>
      </dsp:nvSpPr>
      <dsp:spPr>
        <a:xfrm>
          <a:off x="0" y="4791347"/>
          <a:ext cx="5898105" cy="617759"/>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Segoe UI" panose="020B0502040204020203" pitchFamily="34" charset="0"/>
              <a:cs typeface="Segoe UI" panose="020B0502040204020203" pitchFamily="34" charset="0"/>
            </a:rPr>
            <a:t>Disability Support Services</a:t>
          </a:r>
        </a:p>
      </dsp:txBody>
      <dsp:txXfrm>
        <a:off x="30157" y="4821504"/>
        <a:ext cx="5837791" cy="55744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67C205-253A-49B5-88EF-AAAB6D06BEF3}">
      <dsp:nvSpPr>
        <dsp:cNvPr id="0" name=""/>
        <dsp:cNvSpPr/>
      </dsp:nvSpPr>
      <dsp:spPr>
        <a:xfrm>
          <a:off x="0" y="0"/>
          <a:ext cx="7764767" cy="140582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u="none" kern="1200" dirty="0">
              <a:latin typeface="Segoe UI" panose="020B0502040204020203" pitchFamily="34" charset="0"/>
              <a:cs typeface="Segoe UI" panose="020B0502040204020203" pitchFamily="34" charset="0"/>
            </a:rPr>
            <a:t>You are not registered as a result of this meeting—action is required. </a:t>
          </a:r>
        </a:p>
      </dsp:txBody>
      <dsp:txXfrm>
        <a:off x="41175" y="41175"/>
        <a:ext cx="6247771" cy="1323475"/>
      </dsp:txXfrm>
    </dsp:sp>
    <dsp:sp modelId="{6DED66DE-EFCA-4739-A852-133FADA63F8F}">
      <dsp:nvSpPr>
        <dsp:cNvPr id="0" name=""/>
        <dsp:cNvSpPr/>
      </dsp:nvSpPr>
      <dsp:spPr>
        <a:xfrm>
          <a:off x="685126" y="1640130"/>
          <a:ext cx="7764767" cy="1405825"/>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Segoe UI" panose="020B0502040204020203" pitchFamily="34" charset="0"/>
              <a:cs typeface="Segoe UI" panose="020B0502040204020203" pitchFamily="34" charset="0"/>
            </a:rPr>
            <a:t>We need your dual paperwork from your school to finalize your registration.</a:t>
          </a:r>
        </a:p>
      </dsp:txBody>
      <dsp:txXfrm>
        <a:off x="726301" y="1681305"/>
        <a:ext cx="6083503" cy="1323475"/>
      </dsp:txXfrm>
    </dsp:sp>
    <dsp:sp modelId="{3C0B1398-4064-4BC1-8824-677D40508B0B}">
      <dsp:nvSpPr>
        <dsp:cNvPr id="0" name=""/>
        <dsp:cNvSpPr/>
      </dsp:nvSpPr>
      <dsp:spPr>
        <a:xfrm>
          <a:off x="1370252" y="3280260"/>
          <a:ext cx="7764767" cy="1405825"/>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latin typeface="Segoe UI" panose="020B0502040204020203" pitchFamily="34" charset="0"/>
              <a:cs typeface="Segoe UI" panose="020B0502040204020203" pitchFamily="34" charset="0"/>
            </a:rPr>
            <a:t>Steps for registering:</a:t>
          </a:r>
          <a:endParaRPr lang="en-US" sz="1400" kern="1200" dirty="0">
            <a:latin typeface="Segoe UI" panose="020B0502040204020203" pitchFamily="34" charset="0"/>
            <a:cs typeface="Segoe UI" panose="020B0502040204020203" pitchFamily="34" charset="0"/>
          </a:endParaRPr>
        </a:p>
        <a:p>
          <a:pPr marL="114300" lvl="1" indent="-114300" algn="l" defTabSz="622300">
            <a:lnSpc>
              <a:spcPct val="90000"/>
            </a:lnSpc>
            <a:spcBef>
              <a:spcPct val="0"/>
            </a:spcBef>
            <a:spcAft>
              <a:spcPct val="15000"/>
            </a:spcAft>
            <a:buChar char="•"/>
          </a:pPr>
          <a:r>
            <a:rPr lang="en-US" sz="1400" kern="1200" dirty="0">
              <a:latin typeface="Segoe UI" panose="020B0502040204020203" pitchFamily="34" charset="0"/>
              <a:cs typeface="Segoe UI" panose="020B0502040204020203" pitchFamily="34" charset="0"/>
            </a:rPr>
            <a:t>Check your Carroll email. There will be instructions on how to register.</a:t>
          </a:r>
        </a:p>
        <a:p>
          <a:pPr marL="228600" lvl="2" indent="-114300" algn="l" defTabSz="622300">
            <a:lnSpc>
              <a:spcPct val="90000"/>
            </a:lnSpc>
            <a:spcBef>
              <a:spcPct val="0"/>
            </a:spcBef>
            <a:spcAft>
              <a:spcPct val="15000"/>
            </a:spcAft>
            <a:buChar char="•"/>
          </a:pPr>
          <a:r>
            <a:rPr lang="en-US" sz="1400" b="1" kern="1200" dirty="0">
              <a:latin typeface="Segoe UI" panose="020B0502040204020203" pitchFamily="34" charset="0"/>
              <a:cs typeface="Segoe UI" panose="020B0502040204020203" pitchFamily="34" charset="0"/>
            </a:rPr>
            <a:t>APPOINTMENT: </a:t>
          </a:r>
          <a:r>
            <a:rPr lang="en-US" sz="1400" kern="1200" dirty="0">
              <a:latin typeface="Segoe UI" panose="020B0502040204020203" pitchFamily="34" charset="0"/>
              <a:cs typeface="Segoe UI" panose="020B0502040204020203" pitchFamily="34" charset="0"/>
            </a:rPr>
            <a:t>Schedule an individual follow-up appointment. The link will be posted in the email for you to self-select a time with an advisor.</a:t>
          </a:r>
        </a:p>
      </dsp:txBody>
      <dsp:txXfrm>
        <a:off x="1411427" y="3321435"/>
        <a:ext cx="6083503" cy="1323475"/>
      </dsp:txXfrm>
    </dsp:sp>
    <dsp:sp modelId="{FDFE8FC6-04FD-4973-86F9-15C1F226DA0C}">
      <dsp:nvSpPr>
        <dsp:cNvPr id="0" name=""/>
        <dsp:cNvSpPr/>
      </dsp:nvSpPr>
      <dsp:spPr>
        <a:xfrm>
          <a:off x="6850980" y="1066084"/>
          <a:ext cx="913786" cy="913786"/>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056582" y="1066084"/>
        <a:ext cx="502582" cy="687624"/>
      </dsp:txXfrm>
    </dsp:sp>
    <dsp:sp modelId="{EBAF4C11-7307-473B-9306-610B559B3989}">
      <dsp:nvSpPr>
        <dsp:cNvPr id="0" name=""/>
        <dsp:cNvSpPr/>
      </dsp:nvSpPr>
      <dsp:spPr>
        <a:xfrm>
          <a:off x="7536106" y="2696842"/>
          <a:ext cx="913786" cy="913786"/>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741708" y="2696842"/>
        <a:ext cx="502582" cy="68762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9E2189-A366-4271-8545-563D9456CDA7}">
      <dsp:nvSpPr>
        <dsp:cNvPr id="0" name=""/>
        <dsp:cNvSpPr/>
      </dsp:nvSpPr>
      <dsp:spPr>
        <a:xfrm>
          <a:off x="0" y="0"/>
          <a:ext cx="7764767" cy="140582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u="none" kern="1200" dirty="0">
              <a:latin typeface="Segoe UI" panose="020B0502040204020203" pitchFamily="34" charset="0"/>
              <a:cs typeface="Segoe UI" panose="020B0502040204020203" pitchFamily="34" charset="0"/>
            </a:rPr>
            <a:t>You are not registered as a result of this meeting—action is required. </a:t>
          </a:r>
        </a:p>
      </dsp:txBody>
      <dsp:txXfrm>
        <a:off x="41175" y="41175"/>
        <a:ext cx="6247772" cy="1323475"/>
      </dsp:txXfrm>
    </dsp:sp>
    <dsp:sp modelId="{B90DA03E-3F20-4D6A-A6CD-B9739B28BB22}">
      <dsp:nvSpPr>
        <dsp:cNvPr id="0" name=""/>
        <dsp:cNvSpPr/>
      </dsp:nvSpPr>
      <dsp:spPr>
        <a:xfrm>
          <a:off x="685126" y="1640129"/>
          <a:ext cx="7764767" cy="1405825"/>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Segoe UI" panose="020B0502040204020203" pitchFamily="34" charset="0"/>
              <a:cs typeface="Segoe UI" panose="020B0502040204020203" pitchFamily="34" charset="0"/>
            </a:rPr>
            <a:t>We need your dual paperwork from your school to finalize your registration.</a:t>
          </a:r>
        </a:p>
      </dsp:txBody>
      <dsp:txXfrm>
        <a:off x="726301" y="1681304"/>
        <a:ext cx="6083503" cy="1323475"/>
      </dsp:txXfrm>
    </dsp:sp>
    <dsp:sp modelId="{0DFDFFB8-4F75-42B2-92FE-137EC296E6C0}">
      <dsp:nvSpPr>
        <dsp:cNvPr id="0" name=""/>
        <dsp:cNvSpPr/>
      </dsp:nvSpPr>
      <dsp:spPr>
        <a:xfrm>
          <a:off x="1370252" y="3280259"/>
          <a:ext cx="7764767" cy="1405825"/>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latin typeface="Segoe UI" panose="020B0502040204020203" pitchFamily="34" charset="0"/>
              <a:cs typeface="Segoe UI" panose="020B0502040204020203" pitchFamily="34" charset="0"/>
            </a:rPr>
            <a:t>Steps for registering:</a:t>
          </a:r>
          <a:endParaRPr lang="en-US" sz="1400" kern="1200" dirty="0">
            <a:latin typeface="Segoe UI" panose="020B0502040204020203" pitchFamily="34" charset="0"/>
            <a:cs typeface="Segoe UI" panose="020B0502040204020203" pitchFamily="34" charset="0"/>
          </a:endParaRPr>
        </a:p>
        <a:p>
          <a:pPr marL="114300" lvl="1" indent="-114300" algn="l" defTabSz="622300">
            <a:lnSpc>
              <a:spcPct val="90000"/>
            </a:lnSpc>
            <a:spcBef>
              <a:spcPct val="0"/>
            </a:spcBef>
            <a:spcAft>
              <a:spcPct val="15000"/>
            </a:spcAft>
            <a:buChar char="•"/>
          </a:pPr>
          <a:r>
            <a:rPr lang="en-US" sz="1400" kern="1200" dirty="0">
              <a:latin typeface="Segoe UI" panose="020B0502040204020203" pitchFamily="34" charset="0"/>
              <a:cs typeface="Segoe UI" panose="020B0502040204020203" pitchFamily="34" charset="0"/>
            </a:rPr>
            <a:t>Check your Carroll email. There will be instructions on how to register.</a:t>
          </a:r>
        </a:p>
        <a:p>
          <a:pPr marL="228600" lvl="2" indent="-114300" algn="l" defTabSz="622300">
            <a:lnSpc>
              <a:spcPct val="90000"/>
            </a:lnSpc>
            <a:spcBef>
              <a:spcPct val="0"/>
            </a:spcBef>
            <a:spcAft>
              <a:spcPct val="15000"/>
            </a:spcAft>
            <a:buChar char="•"/>
          </a:pPr>
          <a:r>
            <a:rPr lang="en-US" sz="1400" b="1" kern="1200" dirty="0">
              <a:latin typeface="Segoe UI" panose="020B0502040204020203" pitchFamily="34" charset="0"/>
              <a:cs typeface="Segoe UI" panose="020B0502040204020203" pitchFamily="34" charset="0"/>
            </a:rPr>
            <a:t>APPOINTMENT: </a:t>
          </a:r>
          <a:r>
            <a:rPr lang="en-US" sz="1400" kern="1200" dirty="0">
              <a:latin typeface="Segoe UI" panose="020B0502040204020203" pitchFamily="34" charset="0"/>
              <a:cs typeface="Segoe UI" panose="020B0502040204020203" pitchFamily="34" charset="0"/>
            </a:rPr>
            <a:t>Schedule an individual follow-up appointment. The link will be posted in the email for you to self-select a time with an advisor.</a:t>
          </a:r>
        </a:p>
      </dsp:txBody>
      <dsp:txXfrm>
        <a:off x="1411427" y="3321434"/>
        <a:ext cx="6083503" cy="1323475"/>
      </dsp:txXfrm>
    </dsp:sp>
    <dsp:sp modelId="{B4252F67-217E-4E9E-A298-37AC72A40001}">
      <dsp:nvSpPr>
        <dsp:cNvPr id="0" name=""/>
        <dsp:cNvSpPr/>
      </dsp:nvSpPr>
      <dsp:spPr>
        <a:xfrm>
          <a:off x="6850980" y="1066084"/>
          <a:ext cx="913786" cy="913786"/>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056582" y="1066084"/>
        <a:ext cx="502582" cy="687624"/>
      </dsp:txXfrm>
    </dsp:sp>
    <dsp:sp modelId="{7015CAE2-613E-40C9-9B95-D1404D517363}">
      <dsp:nvSpPr>
        <dsp:cNvPr id="0" name=""/>
        <dsp:cNvSpPr/>
      </dsp:nvSpPr>
      <dsp:spPr>
        <a:xfrm>
          <a:off x="7536106" y="2696841"/>
          <a:ext cx="913786" cy="913786"/>
        </a:xfrm>
        <a:prstGeom prst="downArrow">
          <a:avLst>
            <a:gd name="adj1" fmla="val 55000"/>
            <a:gd name="adj2" fmla="val 45000"/>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741708" y="2696841"/>
        <a:ext cx="502582" cy="68762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304B0C-3FBC-4118-95E2-93B0F0A3307C}" type="datetimeFigureOut">
              <a:rPr lang="en-US" smtClean="0"/>
              <a:t>3/22/2022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68F5CD-D4A8-4581-B300-5F0F9402037E}" type="slidenum">
              <a:rPr lang="en-US" smtClean="0"/>
              <a:t>‹#›</a:t>
            </a:fld>
            <a:endParaRPr lang="en-US"/>
          </a:p>
        </p:txBody>
      </p:sp>
    </p:spTree>
    <p:extLst>
      <p:ext uri="{BB962C8B-B14F-4D97-AF65-F5344CB8AC3E}">
        <p14:creationId xmlns:p14="http://schemas.microsoft.com/office/powerpoint/2010/main" val="132826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1F497D"/>
                </a:solidFill>
                <a:effectLst/>
                <a:latin typeface="Comic Sans MS" panose="030F0702030302020204" pitchFamily="66" charset="0"/>
              </a:rPr>
              <a:t>cover requirements (GPA, SLH, attendance), cost, transportation, high school vs. college setting (including access to grades), the transcript/ weighting of grades</a:t>
            </a:r>
            <a:endParaRPr lang="en-US" dirty="0"/>
          </a:p>
        </p:txBody>
      </p:sp>
      <p:sp>
        <p:nvSpPr>
          <p:cNvPr id="4" name="Slide Number Placeholder 3"/>
          <p:cNvSpPr>
            <a:spLocks noGrp="1"/>
          </p:cNvSpPr>
          <p:nvPr>
            <p:ph type="sldNum" sz="quarter" idx="5"/>
          </p:nvPr>
        </p:nvSpPr>
        <p:spPr/>
        <p:txBody>
          <a:bodyPr/>
          <a:lstStyle/>
          <a:p>
            <a:fld id="{E268F5CD-D4A8-4581-B300-5F0F9402037E}" type="slidenum">
              <a:rPr lang="en-US" smtClean="0"/>
              <a:t>1</a:t>
            </a:fld>
            <a:endParaRPr lang="en-US"/>
          </a:p>
        </p:txBody>
      </p:sp>
    </p:spTree>
    <p:extLst>
      <p:ext uri="{BB962C8B-B14F-4D97-AF65-F5344CB8AC3E}">
        <p14:creationId xmlns:p14="http://schemas.microsoft.com/office/powerpoint/2010/main" val="4114886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268F5CD-D4A8-4581-B300-5F0F9402037E}" type="slidenum">
              <a:rPr lang="en-US" smtClean="0"/>
              <a:t>2</a:t>
            </a:fld>
            <a:endParaRPr lang="en-US"/>
          </a:p>
        </p:txBody>
      </p:sp>
    </p:spTree>
    <p:extLst>
      <p:ext uri="{BB962C8B-B14F-4D97-AF65-F5344CB8AC3E}">
        <p14:creationId xmlns:p14="http://schemas.microsoft.com/office/powerpoint/2010/main" val="1956277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in case people haven’t done this yet…</a:t>
            </a:r>
          </a:p>
          <a:p>
            <a:endParaRPr lang="en-US" dirty="0"/>
          </a:p>
          <a:p>
            <a:r>
              <a:rPr lang="en-US" dirty="0"/>
              <a:t>Make sure that all prospects set up and check Carroll email regularly, this is where all official communication from the college will appear once your Carroll community college account is activated, personal email will no loner be used.</a:t>
            </a:r>
          </a:p>
          <a:p>
            <a:endParaRPr lang="en-US" dirty="0"/>
          </a:p>
          <a:p>
            <a:r>
              <a:rPr lang="en-US" dirty="0"/>
              <a:t>Everything brand new students need to know can be found here https://www.carrollcc.edu/mycarroll/  (include link in chat)</a:t>
            </a:r>
          </a:p>
          <a:p>
            <a:r>
              <a:rPr lang="en-US" dirty="0"/>
              <a:t>We make sure to tell brand students to go here whenever they are looking for anything.  Carrollcc.edu/</a:t>
            </a:r>
            <a:r>
              <a:rPr lang="en-US" dirty="0" err="1"/>
              <a:t>mycarroll</a:t>
            </a:r>
            <a:r>
              <a:rPr lang="en-US" dirty="0"/>
              <a:t>/ click on info for current students </a:t>
            </a:r>
          </a:p>
        </p:txBody>
      </p:sp>
      <p:sp>
        <p:nvSpPr>
          <p:cNvPr id="4" name="Slide Number Placeholder 3"/>
          <p:cNvSpPr>
            <a:spLocks noGrp="1"/>
          </p:cNvSpPr>
          <p:nvPr>
            <p:ph type="sldNum" sz="quarter" idx="5"/>
          </p:nvPr>
        </p:nvSpPr>
        <p:spPr/>
        <p:txBody>
          <a:bodyPr/>
          <a:lstStyle/>
          <a:p>
            <a:fld id="{E268F5CD-D4A8-4581-B300-5F0F9402037E}" type="slidenum">
              <a:rPr lang="en-US" smtClean="0"/>
              <a:t>5</a:t>
            </a:fld>
            <a:endParaRPr lang="en-US"/>
          </a:p>
        </p:txBody>
      </p:sp>
    </p:spTree>
    <p:extLst>
      <p:ext uri="{BB962C8B-B14F-4D97-AF65-F5344CB8AC3E}">
        <p14:creationId xmlns:p14="http://schemas.microsoft.com/office/powerpoint/2010/main" val="2675566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68F5CD-D4A8-4581-B300-5F0F9402037E}" type="slidenum">
              <a:rPr lang="en-US" smtClean="0"/>
              <a:t>6</a:t>
            </a:fld>
            <a:endParaRPr lang="en-US"/>
          </a:p>
        </p:txBody>
      </p:sp>
    </p:spTree>
    <p:extLst>
      <p:ext uri="{BB962C8B-B14F-4D97-AF65-F5344CB8AC3E}">
        <p14:creationId xmlns:p14="http://schemas.microsoft.com/office/powerpoint/2010/main" val="4070148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highlight>
                  <a:srgbClr val="FFFF00"/>
                </a:highlight>
              </a:rPr>
              <a:t>This form will need to be updated as we get more information about fall.</a:t>
            </a:r>
            <a:endParaRPr lang="en-US" dirty="0"/>
          </a:p>
          <a:p>
            <a:r>
              <a:rPr lang="en-US" dirty="0"/>
              <a:t>This page is linked to www.carrollcc.edu/newstudentinfo. Just click on the PDF. </a:t>
            </a:r>
          </a:p>
          <a:p>
            <a:r>
              <a:rPr lang="en-US" dirty="0"/>
              <a:t>Dual @ CCPS is linked in the bubble (but also linked in the main document)</a:t>
            </a:r>
          </a:p>
          <a:p>
            <a:r>
              <a:rPr lang="en-US" dirty="0"/>
              <a:t>This will be emailed to them as PDF</a:t>
            </a:r>
          </a:p>
          <a:p>
            <a:endParaRPr lang="en-US" dirty="0"/>
          </a:p>
          <a:p>
            <a:r>
              <a:rPr lang="en-US" dirty="0"/>
              <a:t>Things to highlight: (most other stuff will be mentioned on another slide in this presentation)</a:t>
            </a:r>
          </a:p>
          <a:p>
            <a:r>
              <a:rPr lang="en-US" dirty="0"/>
              <a:t>The document in general as it houses a lot of great info! </a:t>
            </a:r>
          </a:p>
          <a:p>
            <a:r>
              <a:rPr lang="en-US" dirty="0"/>
              <a:t>Orientation—check their email for more information</a:t>
            </a:r>
          </a:p>
          <a:p>
            <a:r>
              <a:rPr lang="en-US" dirty="0"/>
              <a:t>Academic Calendar / Term Dates</a:t>
            </a:r>
          </a:p>
          <a:p>
            <a:r>
              <a:rPr lang="en-US" dirty="0"/>
              <a:t>Disability Support Services</a:t>
            </a:r>
          </a:p>
          <a:p>
            <a:endParaRPr lang="en-US" dirty="0"/>
          </a:p>
          <a:p>
            <a:endParaRPr lang="en-US" dirty="0"/>
          </a:p>
        </p:txBody>
      </p:sp>
      <p:sp>
        <p:nvSpPr>
          <p:cNvPr id="4" name="Slide Number Placeholder 3"/>
          <p:cNvSpPr>
            <a:spLocks noGrp="1"/>
          </p:cNvSpPr>
          <p:nvPr>
            <p:ph type="sldNum" sz="quarter" idx="5"/>
          </p:nvPr>
        </p:nvSpPr>
        <p:spPr/>
        <p:txBody>
          <a:bodyPr/>
          <a:lstStyle/>
          <a:p>
            <a:fld id="{E268F5CD-D4A8-4581-B300-5F0F9402037E}" type="slidenum">
              <a:rPr lang="en-US" smtClean="0"/>
              <a:t>15</a:t>
            </a:fld>
            <a:endParaRPr lang="en-US"/>
          </a:p>
        </p:txBody>
      </p:sp>
    </p:spTree>
    <p:extLst>
      <p:ext uri="{BB962C8B-B14F-4D97-AF65-F5344CB8AC3E}">
        <p14:creationId xmlns:p14="http://schemas.microsoft.com/office/powerpoint/2010/main" val="2844758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linked to www.carrollcc.edu/mycarroll to show them live.</a:t>
            </a:r>
          </a:p>
          <a:p>
            <a:endParaRPr lang="en-US" dirty="0"/>
          </a:p>
          <a:p>
            <a:r>
              <a:rPr lang="en-US" dirty="0"/>
              <a:t>Highlight how important the Carroll account is and to check their email.</a:t>
            </a:r>
          </a:p>
          <a:p>
            <a:endParaRPr lang="en-US" dirty="0"/>
          </a:p>
          <a:p>
            <a:r>
              <a:rPr lang="en-US" dirty="0"/>
              <a:t>Share examples of what can happen when email is not checked e.g., cancellation of class (a true concern if it’s a course that will meet a graduation requirement). </a:t>
            </a:r>
          </a:p>
          <a:p>
            <a:endParaRPr lang="en-US" dirty="0"/>
          </a:p>
        </p:txBody>
      </p:sp>
      <p:sp>
        <p:nvSpPr>
          <p:cNvPr id="4" name="Slide Number Placeholder 3"/>
          <p:cNvSpPr>
            <a:spLocks noGrp="1"/>
          </p:cNvSpPr>
          <p:nvPr>
            <p:ph type="sldNum" sz="quarter" idx="5"/>
          </p:nvPr>
        </p:nvSpPr>
        <p:spPr/>
        <p:txBody>
          <a:bodyPr/>
          <a:lstStyle/>
          <a:p>
            <a:fld id="{E268F5CD-D4A8-4581-B300-5F0F9402037E}" type="slidenum">
              <a:rPr lang="en-US" smtClean="0"/>
              <a:t>16</a:t>
            </a:fld>
            <a:endParaRPr lang="en-US"/>
          </a:p>
        </p:txBody>
      </p:sp>
    </p:spTree>
    <p:extLst>
      <p:ext uri="{BB962C8B-B14F-4D97-AF65-F5344CB8AC3E}">
        <p14:creationId xmlns:p14="http://schemas.microsoft.com/office/powerpoint/2010/main" val="12507167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Important to learn early</a:t>
            </a:r>
          </a:p>
          <a:p>
            <a:r>
              <a:rPr lang="en-US" dirty="0"/>
              <a:t>Technical questions—teacher or IT</a:t>
            </a:r>
          </a:p>
          <a:p>
            <a:r>
              <a:rPr lang="en-US" dirty="0"/>
              <a:t>Teams link for remote sync classes</a:t>
            </a:r>
          </a:p>
          <a:p>
            <a:endParaRPr lang="en-US" dirty="0"/>
          </a:p>
          <a:p>
            <a:r>
              <a:rPr lang="en-US" dirty="0"/>
              <a:t>All information for all classes, assignments, grades, changes will be listed in Canvas. They will have individual course sites for each course they are taking. </a:t>
            </a:r>
          </a:p>
          <a:p>
            <a:r>
              <a:rPr lang="en-US" dirty="0"/>
              <a:t>Everything a student needs to know is in their course site and that is where all communication/changes from the instructor will be</a:t>
            </a:r>
          </a:p>
        </p:txBody>
      </p:sp>
      <p:sp>
        <p:nvSpPr>
          <p:cNvPr id="4" name="Slide Number Placeholder 3"/>
          <p:cNvSpPr>
            <a:spLocks noGrp="1"/>
          </p:cNvSpPr>
          <p:nvPr>
            <p:ph type="sldNum" sz="quarter" idx="5"/>
          </p:nvPr>
        </p:nvSpPr>
        <p:spPr/>
        <p:txBody>
          <a:bodyPr/>
          <a:lstStyle/>
          <a:p>
            <a:fld id="{E268F5CD-D4A8-4581-B300-5F0F9402037E}" type="slidenum">
              <a:rPr lang="en-US" smtClean="0"/>
              <a:t>17</a:t>
            </a:fld>
            <a:endParaRPr lang="en-US"/>
          </a:p>
        </p:txBody>
      </p:sp>
    </p:spTree>
    <p:extLst>
      <p:ext uri="{BB962C8B-B14F-4D97-AF65-F5344CB8AC3E}">
        <p14:creationId xmlns:p14="http://schemas.microsoft.com/office/powerpoint/2010/main" val="27603799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will be easier to show live how to search for classes. This is linked to searching (without logging in to Student Planning)</a:t>
            </a:r>
          </a:p>
          <a:p>
            <a:endParaRPr lang="en-US" dirty="0"/>
          </a:p>
          <a:p>
            <a:r>
              <a:rPr lang="en-US" dirty="0"/>
              <a:t>Explain course formats and section information (live). The link is in the image.</a:t>
            </a:r>
          </a:p>
          <a:p>
            <a:endParaRPr lang="en-US" dirty="0"/>
          </a:p>
          <a:p>
            <a:r>
              <a:rPr lang="en-US" dirty="0"/>
              <a:t>Things to consider when looking at course times—travel time and mod time. </a:t>
            </a:r>
          </a:p>
          <a:p>
            <a:endParaRPr lang="en-US" dirty="0"/>
          </a:p>
          <a:p>
            <a:r>
              <a:rPr lang="en-US" dirty="0"/>
              <a:t>Need section information as well</a:t>
            </a:r>
          </a:p>
          <a:p>
            <a:endParaRPr lang="en-US" dirty="0"/>
          </a:p>
          <a:p>
            <a:r>
              <a:rPr lang="en-US" dirty="0"/>
              <a:t>AP Credits</a:t>
            </a:r>
          </a:p>
          <a:p>
            <a:endParaRPr lang="en-US" dirty="0"/>
          </a:p>
        </p:txBody>
      </p:sp>
      <p:sp>
        <p:nvSpPr>
          <p:cNvPr id="4" name="Slide Number Placeholder 3"/>
          <p:cNvSpPr>
            <a:spLocks noGrp="1"/>
          </p:cNvSpPr>
          <p:nvPr>
            <p:ph type="sldNum" sz="quarter" idx="5"/>
          </p:nvPr>
        </p:nvSpPr>
        <p:spPr/>
        <p:txBody>
          <a:bodyPr/>
          <a:lstStyle/>
          <a:p>
            <a:fld id="{E268F5CD-D4A8-4581-B300-5F0F9402037E}" type="slidenum">
              <a:rPr lang="en-US" smtClean="0"/>
              <a:t>18</a:t>
            </a:fld>
            <a:endParaRPr lang="en-US"/>
          </a:p>
        </p:txBody>
      </p:sp>
    </p:spTree>
    <p:extLst>
      <p:ext uri="{BB962C8B-B14F-4D97-AF65-F5344CB8AC3E}">
        <p14:creationId xmlns:p14="http://schemas.microsoft.com/office/powerpoint/2010/main" val="9217936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68F5CD-D4A8-4581-B300-5F0F9402037E}" type="slidenum">
              <a:rPr lang="en-US" smtClean="0"/>
              <a:t>19</a:t>
            </a:fld>
            <a:endParaRPr lang="en-US"/>
          </a:p>
        </p:txBody>
      </p:sp>
    </p:spTree>
    <p:extLst>
      <p:ext uri="{BB962C8B-B14F-4D97-AF65-F5344CB8AC3E}">
        <p14:creationId xmlns:p14="http://schemas.microsoft.com/office/powerpoint/2010/main" val="9094455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financial aid</a:t>
            </a:r>
          </a:p>
          <a:p>
            <a:r>
              <a:rPr lang="en-US" dirty="0"/>
              <a:t>No summer dual discount</a:t>
            </a:r>
          </a:p>
          <a:p>
            <a:r>
              <a:rPr lang="en-US" dirty="0"/>
              <a:t>The discounted is applied at registration (should immediately see discount)</a:t>
            </a:r>
          </a:p>
          <a:p>
            <a:r>
              <a:rPr lang="en-US" dirty="0"/>
              <a:t>Accessed via </a:t>
            </a:r>
            <a:r>
              <a:rPr lang="en-US" dirty="0" err="1"/>
              <a:t>myCarroll</a:t>
            </a:r>
            <a:endParaRPr lang="en-US" dirty="0"/>
          </a:p>
          <a:p>
            <a:endParaRPr lang="en-US" dirty="0"/>
          </a:p>
          <a:p>
            <a:r>
              <a:rPr lang="en-US" dirty="0"/>
              <a:t>Even after the payment deadline students can still register if there is space available in a class but tuition will be due at within 24 hours of registration.</a:t>
            </a:r>
          </a:p>
          <a:p>
            <a:r>
              <a:rPr lang="en-US" dirty="0"/>
              <a:t>The payment is important, so the student doesn’t get dropped rom the class especially if its full. If a student is dropped from a class for non payment (because they forgot) often they cannot get back in because there is no longer space someone else has taken it.</a:t>
            </a:r>
          </a:p>
          <a:p>
            <a:endParaRPr lang="en-US" dirty="0"/>
          </a:p>
        </p:txBody>
      </p:sp>
      <p:sp>
        <p:nvSpPr>
          <p:cNvPr id="4" name="Slide Number Placeholder 3"/>
          <p:cNvSpPr>
            <a:spLocks noGrp="1"/>
          </p:cNvSpPr>
          <p:nvPr>
            <p:ph type="sldNum" sz="quarter" idx="5"/>
          </p:nvPr>
        </p:nvSpPr>
        <p:spPr/>
        <p:txBody>
          <a:bodyPr/>
          <a:lstStyle/>
          <a:p>
            <a:fld id="{E268F5CD-D4A8-4581-B300-5F0F9402037E}" type="slidenum">
              <a:rPr lang="en-US" smtClean="0"/>
              <a:t>20</a:t>
            </a:fld>
            <a:endParaRPr lang="en-US"/>
          </a:p>
        </p:txBody>
      </p:sp>
    </p:spTree>
    <p:extLst>
      <p:ext uri="{BB962C8B-B14F-4D97-AF65-F5344CB8AC3E}">
        <p14:creationId xmlns:p14="http://schemas.microsoft.com/office/powerpoint/2010/main" val="677633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bookstore link is on the image. Please visit the page to show how to search for textbooks. (quick)</a:t>
            </a:r>
          </a:p>
          <a:p>
            <a:r>
              <a:rPr lang="en-US" dirty="0"/>
              <a:t>Textbooks should be purchase before your class begins. There are new, used and rental options. Don’t wait until classes begin</a:t>
            </a:r>
          </a:p>
          <a:p>
            <a:endParaRPr lang="en-US" dirty="0"/>
          </a:p>
        </p:txBody>
      </p:sp>
      <p:sp>
        <p:nvSpPr>
          <p:cNvPr id="4" name="Slide Number Placeholder 3"/>
          <p:cNvSpPr>
            <a:spLocks noGrp="1"/>
          </p:cNvSpPr>
          <p:nvPr>
            <p:ph type="sldNum" sz="quarter" idx="5"/>
          </p:nvPr>
        </p:nvSpPr>
        <p:spPr/>
        <p:txBody>
          <a:bodyPr/>
          <a:lstStyle/>
          <a:p>
            <a:fld id="{E268F5CD-D4A8-4581-B300-5F0F9402037E}" type="slidenum">
              <a:rPr lang="en-US" smtClean="0"/>
              <a:t>21</a:t>
            </a:fld>
            <a:endParaRPr lang="en-US"/>
          </a:p>
        </p:txBody>
      </p:sp>
    </p:spTree>
    <p:extLst>
      <p:ext uri="{BB962C8B-B14F-4D97-AF65-F5344CB8AC3E}">
        <p14:creationId xmlns:p14="http://schemas.microsoft.com/office/powerpoint/2010/main" val="27257976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 quick details on each one:</a:t>
            </a:r>
          </a:p>
          <a:p>
            <a:pPr marL="228600" indent="-228600">
              <a:buFont typeface="+mj-lt"/>
              <a:buAutoNum type="arabicPeriod"/>
            </a:pPr>
            <a:r>
              <a:rPr lang="en-US" dirty="0"/>
              <a:t>Preview week opens one week ahead of the actual class starting. That gives students an opportunity to log into the class, review the syllabus and content and ensure this class is what the student thought it would be. No work is required during this time its just to help the student feel comfortable and make schedule adjustments if not.</a:t>
            </a:r>
          </a:p>
          <a:p>
            <a:pPr marL="228600" indent="-228600">
              <a:buFont typeface="+mj-lt"/>
              <a:buAutoNum type="arabicPeriod"/>
            </a:pPr>
            <a:r>
              <a:rPr lang="en-US" dirty="0"/>
              <a:t>NSO is critical for DE students and all students even if you are only taking  one class. it helps you to meet people and feel comfortable with how to access all requirements and technology needed for your classwork. </a:t>
            </a:r>
          </a:p>
          <a:p>
            <a:pPr marL="228600" indent="-228600">
              <a:buFont typeface="+mj-lt"/>
              <a:buAutoNum type="arabicPeriod"/>
            </a:pPr>
            <a:r>
              <a:rPr lang="en-US" dirty="0"/>
              <a:t>You have to go to class to be successful. The question is, did I miss anything? the answer is YES if you were not in class you missed information and its your responsibility to make it up.</a:t>
            </a:r>
          </a:p>
          <a:p>
            <a:pPr marL="228600" indent="-228600">
              <a:buFont typeface="+mj-lt"/>
              <a:buAutoNum type="arabicPeriod"/>
            </a:pPr>
            <a:r>
              <a:rPr lang="en-US" dirty="0"/>
              <a:t>College email is how we communicate with you, its essential to check email daily.</a:t>
            </a:r>
          </a:p>
          <a:p>
            <a:pPr marL="228600" indent="-228600">
              <a:buFont typeface="+mj-lt"/>
              <a:buAutoNum type="arabicPeriod"/>
            </a:pPr>
            <a:r>
              <a:rPr lang="en-US" dirty="0"/>
              <a:t>Student office hours are open times that your instructor is available for you or anyone in your class  to drop in and get class support or feedback from your teacher. They always are the ones that can help you the most with how to be successful in your class. they know what your work looks like and can give you the best insight. USE This!!!!!</a:t>
            </a:r>
          </a:p>
          <a:p>
            <a:pPr marL="228600" indent="-228600">
              <a:buFont typeface="+mj-lt"/>
              <a:buAutoNum type="arabicPeriod"/>
            </a:pPr>
            <a:r>
              <a:rPr lang="en-US" dirty="0"/>
              <a:t>We have peer and professional tutors to help you with your homework, math really any topic. Sometimes you just need someone to explain it to you a little differently. You can also submit a course assignment along with your draft assignment and receive feedback from tutors to know if you are meeting the objectives of the assignment or not </a:t>
            </a:r>
          </a:p>
          <a:p>
            <a:pPr marL="228600" indent="-228600">
              <a:buFont typeface="+mj-lt"/>
              <a:buAutoNum type="arabicPeriod"/>
            </a:pPr>
            <a:r>
              <a:rPr lang="en-US" dirty="0"/>
              <a:t>Unless your teacher changes something and tells you deadlines are very strict in College. You need to look at the course syllabus to see the deduction or penalty for late assignments</a:t>
            </a:r>
          </a:p>
          <a:p>
            <a:pPr marL="228600" indent="-228600">
              <a:buFont typeface="+mj-lt"/>
              <a:buAutoNum type="arabicPeriod"/>
            </a:pPr>
            <a:r>
              <a:rPr lang="en-US" dirty="0"/>
              <a:t>Don’t be scared to ask for help that is what we are here for. </a:t>
            </a:r>
          </a:p>
          <a:p>
            <a:pPr marL="228600" indent="-228600">
              <a:buFont typeface="+mj-lt"/>
              <a:buAutoNum type="arabicPeriod"/>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E268F5CD-D4A8-4581-B300-5F0F9402037E}" type="slidenum">
              <a:rPr lang="en-US" smtClean="0"/>
              <a:t>22</a:t>
            </a:fld>
            <a:endParaRPr lang="en-US"/>
          </a:p>
        </p:txBody>
      </p:sp>
    </p:spTree>
    <p:extLst>
      <p:ext uri="{BB962C8B-B14F-4D97-AF65-F5344CB8AC3E}">
        <p14:creationId xmlns:p14="http://schemas.microsoft.com/office/powerpoint/2010/main" val="16261983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Repeat to reinforce</a:t>
            </a:r>
          </a:p>
        </p:txBody>
      </p:sp>
      <p:sp>
        <p:nvSpPr>
          <p:cNvPr id="4" name="Slide Number Placeholder 3"/>
          <p:cNvSpPr>
            <a:spLocks noGrp="1"/>
          </p:cNvSpPr>
          <p:nvPr>
            <p:ph type="sldNum" sz="quarter" idx="5"/>
          </p:nvPr>
        </p:nvSpPr>
        <p:spPr/>
        <p:txBody>
          <a:bodyPr/>
          <a:lstStyle/>
          <a:p>
            <a:fld id="{E268F5CD-D4A8-4581-B300-5F0F9402037E}" type="slidenum">
              <a:rPr lang="en-US" smtClean="0"/>
              <a:t>23</a:t>
            </a:fld>
            <a:endParaRPr lang="en-US"/>
          </a:p>
        </p:txBody>
      </p:sp>
    </p:spTree>
    <p:extLst>
      <p:ext uri="{BB962C8B-B14F-4D97-AF65-F5344CB8AC3E}">
        <p14:creationId xmlns:p14="http://schemas.microsoft.com/office/powerpoint/2010/main" val="6518957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FF1381E-3B45-6C4C-88CE-237DF042ED45}" type="datetimeFigureOut">
              <a:rPr lang="en-US" smtClean="0"/>
              <a:t>3/22/2022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F184FC-CD53-9742-A482-3BC7AC21AA71}" type="slidenum">
              <a:rPr lang="en-US" smtClean="0"/>
              <a:t>‹#›</a:t>
            </a:fld>
            <a:endParaRPr lang="en-US"/>
          </a:p>
        </p:txBody>
      </p:sp>
    </p:spTree>
    <p:extLst>
      <p:ext uri="{BB962C8B-B14F-4D97-AF65-F5344CB8AC3E}">
        <p14:creationId xmlns:p14="http://schemas.microsoft.com/office/powerpoint/2010/main" val="157286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F1381E-3B45-6C4C-88CE-237DF042ED45}" type="datetimeFigureOut">
              <a:rPr lang="en-US" smtClean="0"/>
              <a:t>3/22/2022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F184FC-CD53-9742-A482-3BC7AC21AA71}" type="slidenum">
              <a:rPr lang="en-US" smtClean="0"/>
              <a:t>‹#›</a:t>
            </a:fld>
            <a:endParaRPr lang="en-US"/>
          </a:p>
        </p:txBody>
      </p:sp>
    </p:spTree>
    <p:extLst>
      <p:ext uri="{BB962C8B-B14F-4D97-AF65-F5344CB8AC3E}">
        <p14:creationId xmlns:p14="http://schemas.microsoft.com/office/powerpoint/2010/main" val="2104260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F1381E-3B45-6C4C-88CE-237DF042ED45}" type="datetimeFigureOut">
              <a:rPr lang="en-US" smtClean="0"/>
              <a:t>3/22/2022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F184FC-CD53-9742-A482-3BC7AC21AA71}" type="slidenum">
              <a:rPr lang="en-US" smtClean="0"/>
              <a:t>‹#›</a:t>
            </a:fld>
            <a:endParaRPr lang="en-US"/>
          </a:p>
        </p:txBody>
      </p:sp>
    </p:spTree>
    <p:extLst>
      <p:ext uri="{BB962C8B-B14F-4D97-AF65-F5344CB8AC3E}">
        <p14:creationId xmlns:p14="http://schemas.microsoft.com/office/powerpoint/2010/main" val="1550281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F1381E-3B45-6C4C-88CE-237DF042ED45}" type="datetimeFigureOut">
              <a:rPr lang="en-US" smtClean="0"/>
              <a:t>3/22/2022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F184FC-CD53-9742-A482-3BC7AC21AA71}" type="slidenum">
              <a:rPr lang="en-US" smtClean="0"/>
              <a:t>‹#›</a:t>
            </a:fld>
            <a:endParaRPr lang="en-US"/>
          </a:p>
        </p:txBody>
      </p:sp>
    </p:spTree>
    <p:extLst>
      <p:ext uri="{BB962C8B-B14F-4D97-AF65-F5344CB8AC3E}">
        <p14:creationId xmlns:p14="http://schemas.microsoft.com/office/powerpoint/2010/main" val="155106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FF1381E-3B45-6C4C-88CE-237DF042ED45}" type="datetimeFigureOut">
              <a:rPr lang="en-US" smtClean="0"/>
              <a:t>3/22/2022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F184FC-CD53-9742-A482-3BC7AC21AA71}" type="slidenum">
              <a:rPr lang="en-US" smtClean="0"/>
              <a:t>‹#›</a:t>
            </a:fld>
            <a:endParaRPr lang="en-US"/>
          </a:p>
        </p:txBody>
      </p:sp>
    </p:spTree>
    <p:extLst>
      <p:ext uri="{BB962C8B-B14F-4D97-AF65-F5344CB8AC3E}">
        <p14:creationId xmlns:p14="http://schemas.microsoft.com/office/powerpoint/2010/main" val="1978021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FF1381E-3B45-6C4C-88CE-237DF042ED45}" type="datetimeFigureOut">
              <a:rPr lang="en-US" smtClean="0"/>
              <a:t>3/22/2022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F184FC-CD53-9742-A482-3BC7AC21AA71}" type="slidenum">
              <a:rPr lang="en-US" smtClean="0"/>
              <a:t>‹#›</a:t>
            </a:fld>
            <a:endParaRPr lang="en-US"/>
          </a:p>
        </p:txBody>
      </p:sp>
    </p:spTree>
    <p:extLst>
      <p:ext uri="{BB962C8B-B14F-4D97-AF65-F5344CB8AC3E}">
        <p14:creationId xmlns:p14="http://schemas.microsoft.com/office/powerpoint/2010/main" val="1555402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F1381E-3B45-6C4C-88CE-237DF042ED45}" type="datetimeFigureOut">
              <a:rPr lang="en-US" smtClean="0"/>
              <a:t>3/22/2022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F184FC-CD53-9742-A482-3BC7AC21AA71}" type="slidenum">
              <a:rPr lang="en-US" smtClean="0"/>
              <a:t>‹#›</a:t>
            </a:fld>
            <a:endParaRPr lang="en-US"/>
          </a:p>
        </p:txBody>
      </p:sp>
    </p:spTree>
    <p:extLst>
      <p:ext uri="{BB962C8B-B14F-4D97-AF65-F5344CB8AC3E}">
        <p14:creationId xmlns:p14="http://schemas.microsoft.com/office/powerpoint/2010/main" val="330021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FF1381E-3B45-6C4C-88CE-237DF042ED45}" type="datetimeFigureOut">
              <a:rPr lang="en-US" smtClean="0"/>
              <a:t>3/22/2022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F184FC-CD53-9742-A482-3BC7AC21AA71}" type="slidenum">
              <a:rPr lang="en-US" smtClean="0"/>
              <a:t>‹#›</a:t>
            </a:fld>
            <a:endParaRPr lang="en-US"/>
          </a:p>
        </p:txBody>
      </p:sp>
    </p:spTree>
    <p:extLst>
      <p:ext uri="{BB962C8B-B14F-4D97-AF65-F5344CB8AC3E}">
        <p14:creationId xmlns:p14="http://schemas.microsoft.com/office/powerpoint/2010/main" val="1863565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FF1381E-3B45-6C4C-88CE-237DF042ED45}" type="datetimeFigureOut">
              <a:rPr lang="en-US" smtClean="0"/>
              <a:t>3/22/2022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F184FC-CD53-9742-A482-3BC7AC21AA71}" type="slidenum">
              <a:rPr lang="en-US" smtClean="0"/>
              <a:t>‹#›</a:t>
            </a:fld>
            <a:endParaRPr lang="en-US"/>
          </a:p>
        </p:txBody>
      </p:sp>
    </p:spTree>
    <p:extLst>
      <p:ext uri="{BB962C8B-B14F-4D97-AF65-F5344CB8AC3E}">
        <p14:creationId xmlns:p14="http://schemas.microsoft.com/office/powerpoint/2010/main" val="2043178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F1381E-3B45-6C4C-88CE-237DF042ED45}" type="datetimeFigureOut">
              <a:rPr lang="en-US" smtClean="0"/>
              <a:t>3/22/2022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F184FC-CD53-9742-A482-3BC7AC21AA71}" type="slidenum">
              <a:rPr lang="en-US" smtClean="0"/>
              <a:t>‹#›</a:t>
            </a:fld>
            <a:endParaRPr lang="en-US"/>
          </a:p>
        </p:txBody>
      </p:sp>
    </p:spTree>
    <p:extLst>
      <p:ext uri="{BB962C8B-B14F-4D97-AF65-F5344CB8AC3E}">
        <p14:creationId xmlns:p14="http://schemas.microsoft.com/office/powerpoint/2010/main" val="1435382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F1381E-3B45-6C4C-88CE-237DF042ED45}" type="datetimeFigureOut">
              <a:rPr lang="en-US" smtClean="0"/>
              <a:t>3/22/2022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F184FC-CD53-9742-A482-3BC7AC21AA71}" type="slidenum">
              <a:rPr lang="en-US" smtClean="0"/>
              <a:t>‹#›</a:t>
            </a:fld>
            <a:endParaRPr lang="en-US"/>
          </a:p>
        </p:txBody>
      </p:sp>
    </p:spTree>
    <p:extLst>
      <p:ext uri="{BB962C8B-B14F-4D97-AF65-F5344CB8AC3E}">
        <p14:creationId xmlns:p14="http://schemas.microsoft.com/office/powerpoint/2010/main" val="1792795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F1381E-3B45-6C4C-88CE-237DF042ED45}" type="datetimeFigureOut">
              <a:rPr lang="en-US" smtClean="0"/>
              <a:t>3/22/2022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F184FC-CD53-9742-A482-3BC7AC21AA71}" type="slidenum">
              <a:rPr lang="en-US" smtClean="0"/>
              <a:t>‹#›</a:t>
            </a:fld>
            <a:endParaRPr lang="en-US"/>
          </a:p>
        </p:txBody>
      </p:sp>
    </p:spTree>
    <p:extLst>
      <p:ext uri="{BB962C8B-B14F-4D97-AF65-F5344CB8AC3E}">
        <p14:creationId xmlns:p14="http://schemas.microsoft.com/office/powerpoint/2010/main" val="1413264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8/10/relationships/comments" Target="../comments/modernComment_123_61D14FE3.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8.xml.rels><?xml version="1.0" encoding="UTF-8" standalone="yes"?>
<Relationships xmlns="http://schemas.openxmlformats.org/package/2006/relationships"><Relationship Id="rId2" Type="http://schemas.microsoft.com/office/2018/10/relationships/comments" Target="../comments/modernComment_121_E4382F6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file:///\\fs4\data\Student_Services\Admissions%20Office\New%20Student%20Handouts\Dual%20at%20CCPS%20New%20Information%20Sheet%20Fall%202021.pdf" TargetMode="External"/><Relationship Id="rId5" Type="http://schemas.openxmlformats.org/officeDocument/2006/relationships/image" Target="../media/image16.png"/><Relationship Id="rId4" Type="http://schemas.openxmlformats.org/officeDocument/2006/relationships/hyperlink" Target="http://www.carrollcc.edu/newstudentinfo"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hyperlink" Target="http://www.carrollcc.edu/mycarroll"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3.png"/><Relationship Id="rId4" Type="http://schemas.openxmlformats.org/officeDocument/2006/relationships/hyperlink" Target="https://dtsserv1.carrollcc.edu/Student/courses" TargetMode="Externa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hyperlink" Target="http://www.carrollcc.edu/bookstore"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4841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CBC93EB-E352-4CDA-9E7E-DC875BA4CC32}"/>
              </a:ext>
            </a:extLst>
          </p:cNvPr>
          <p:cNvSpPr txBox="1"/>
          <p:nvPr/>
        </p:nvSpPr>
        <p:spPr>
          <a:xfrm>
            <a:off x="185981" y="640080"/>
            <a:ext cx="3796652" cy="3566160"/>
          </a:xfrm>
          <a:prstGeom prst="rect">
            <a:avLst/>
          </a:prstGeom>
        </p:spPr>
        <p:txBody>
          <a:bodyPr vert="horz" lIns="91440" tIns="45720" rIns="91440" bIns="45720" rtlCol="0" anchor="b">
            <a:noAutofit/>
          </a:bodyPr>
          <a:lstStyle/>
          <a:p>
            <a:pPr algn="ctr">
              <a:lnSpc>
                <a:spcPct val="90000"/>
              </a:lnSpc>
              <a:spcBef>
                <a:spcPct val="0"/>
              </a:spcBef>
              <a:spcAft>
                <a:spcPts val="600"/>
              </a:spcAft>
            </a:pPr>
            <a:r>
              <a:rPr lang="en-US" sz="3200" b="1" dirty="0">
                <a:latin typeface="Segoe UI" panose="020B0502040204020203" pitchFamily="34" charset="0"/>
                <a:ea typeface="+mj-ea"/>
                <a:cs typeface="Segoe UI" panose="020B0502040204020203" pitchFamily="34" charset="0"/>
              </a:rPr>
              <a:t>Welcome</a:t>
            </a:r>
            <a:br>
              <a:rPr lang="en-US" sz="3200" b="1" dirty="0">
                <a:latin typeface="Segoe UI" panose="020B0502040204020203" pitchFamily="34" charset="0"/>
                <a:ea typeface="+mj-ea"/>
                <a:cs typeface="Segoe UI" panose="020B0502040204020203" pitchFamily="34" charset="0"/>
              </a:rPr>
            </a:br>
            <a:endParaRPr lang="en-US" sz="3200" b="1" dirty="0">
              <a:latin typeface="Segoe UI" panose="020B0502040204020203" pitchFamily="34" charset="0"/>
              <a:ea typeface="+mj-ea"/>
              <a:cs typeface="Segoe UI" panose="020B0502040204020203" pitchFamily="34" charset="0"/>
            </a:endParaRPr>
          </a:p>
          <a:p>
            <a:pPr algn="ctr">
              <a:lnSpc>
                <a:spcPct val="90000"/>
              </a:lnSpc>
              <a:spcBef>
                <a:spcPct val="0"/>
              </a:spcBef>
              <a:spcAft>
                <a:spcPts val="600"/>
              </a:spcAft>
            </a:pPr>
            <a:r>
              <a:rPr lang="en-US" sz="3200" b="1" dirty="0">
                <a:latin typeface="Segoe UI" panose="020B0502040204020203" pitchFamily="34" charset="0"/>
                <a:ea typeface="+mj-ea"/>
                <a:cs typeface="Segoe UI" panose="020B0502040204020203" pitchFamily="34" charset="0"/>
              </a:rPr>
              <a:t>Dual Enrollment</a:t>
            </a:r>
            <a:br>
              <a:rPr lang="en-US" sz="3200" b="1" dirty="0">
                <a:latin typeface="Segoe UI" panose="020B0502040204020203" pitchFamily="34" charset="0"/>
                <a:ea typeface="+mj-ea"/>
                <a:cs typeface="Segoe UI" panose="020B0502040204020203" pitchFamily="34" charset="0"/>
              </a:rPr>
            </a:br>
            <a:r>
              <a:rPr lang="en-US" sz="3200" b="1" dirty="0">
                <a:latin typeface="Segoe UI" panose="020B0502040204020203" pitchFamily="34" charset="0"/>
                <a:ea typeface="+mj-ea"/>
                <a:cs typeface="Segoe UI" panose="020B0502040204020203" pitchFamily="34" charset="0"/>
              </a:rPr>
              <a:t> Advising Session</a:t>
            </a:r>
            <a:br>
              <a:rPr lang="en-US" sz="3200" b="1" dirty="0">
                <a:latin typeface="Segoe UI" panose="020B0502040204020203" pitchFamily="34" charset="0"/>
                <a:ea typeface="+mj-ea"/>
                <a:cs typeface="Segoe UI" panose="020B0502040204020203" pitchFamily="34" charset="0"/>
              </a:rPr>
            </a:br>
            <a:endParaRPr lang="en-US" sz="3200" b="1" dirty="0">
              <a:latin typeface="Segoe UI" panose="020B0502040204020203" pitchFamily="34" charset="0"/>
              <a:ea typeface="+mj-ea"/>
              <a:cs typeface="Segoe UI" panose="020B0502040204020203" pitchFamily="34" charset="0"/>
            </a:endParaRPr>
          </a:p>
          <a:p>
            <a:pPr algn="ctr">
              <a:lnSpc>
                <a:spcPct val="90000"/>
              </a:lnSpc>
              <a:spcBef>
                <a:spcPct val="0"/>
              </a:spcBef>
              <a:spcAft>
                <a:spcPts val="600"/>
              </a:spcAft>
            </a:pPr>
            <a:r>
              <a:rPr lang="en-US" sz="3200" b="1" dirty="0">
                <a:latin typeface="Segoe UI" panose="020B0502040204020203" pitchFamily="34" charset="0"/>
                <a:ea typeface="+mj-ea"/>
                <a:cs typeface="Segoe UI" panose="020B0502040204020203" pitchFamily="34" charset="0"/>
              </a:rPr>
              <a:t>Summer and Fall 2022</a:t>
            </a:r>
          </a:p>
        </p:txBody>
      </p:sp>
      <p:sp>
        <p:nvSpPr>
          <p:cNvPr id="10"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7753" y="4409267"/>
            <a:ext cx="2606040" cy="18288"/>
          </a:xfrm>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 name="connsiteX0" fmla="*/ 0 w 2606040"/>
              <a:gd name="connsiteY0" fmla="*/ 0 h 18288"/>
              <a:gd name="connsiteX1" fmla="*/ 599389 w 2606040"/>
              <a:gd name="connsiteY1" fmla="*/ 0 h 18288"/>
              <a:gd name="connsiteX2" fmla="*/ 1303020 w 2606040"/>
              <a:gd name="connsiteY2" fmla="*/ 0 h 18288"/>
              <a:gd name="connsiteX3" fmla="*/ 1876349 w 2606040"/>
              <a:gd name="connsiteY3" fmla="*/ 0 h 18288"/>
              <a:gd name="connsiteX4" fmla="*/ 2606040 w 2606040"/>
              <a:gd name="connsiteY4" fmla="*/ 0 h 18288"/>
              <a:gd name="connsiteX5" fmla="*/ 2606040 w 2606040"/>
              <a:gd name="connsiteY5" fmla="*/ 18288 h 18288"/>
              <a:gd name="connsiteX6" fmla="*/ 1980590 w 2606040"/>
              <a:gd name="connsiteY6" fmla="*/ 18288 h 18288"/>
              <a:gd name="connsiteX7" fmla="*/ 1276960 w 2606040"/>
              <a:gd name="connsiteY7" fmla="*/ 18288 h 18288"/>
              <a:gd name="connsiteX8" fmla="*/ 65151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11079" y="-22080"/>
                  <a:pt x="479378" y="-26537"/>
                  <a:pt x="625450" y="0"/>
                </a:cubicBezTo>
                <a:cubicBezTo>
                  <a:pt x="925937" y="-4758"/>
                  <a:pt x="973176" y="15739"/>
                  <a:pt x="1224839" y="0"/>
                </a:cubicBezTo>
                <a:cubicBezTo>
                  <a:pt x="1479663" y="-11328"/>
                  <a:pt x="1566636" y="18697"/>
                  <a:pt x="1824228" y="0"/>
                </a:cubicBezTo>
                <a:cubicBezTo>
                  <a:pt x="2086799" y="-72665"/>
                  <a:pt x="2306223" y="-891"/>
                  <a:pt x="2606040" y="0"/>
                </a:cubicBezTo>
                <a:cubicBezTo>
                  <a:pt x="2606645" y="4461"/>
                  <a:pt x="2607031" y="13181"/>
                  <a:pt x="2606040" y="18288"/>
                </a:cubicBezTo>
                <a:cubicBezTo>
                  <a:pt x="2260204" y="29342"/>
                  <a:pt x="2175708" y="5614"/>
                  <a:pt x="1902409" y="18288"/>
                </a:cubicBezTo>
                <a:cubicBezTo>
                  <a:pt x="1638502" y="41064"/>
                  <a:pt x="1460923" y="-16269"/>
                  <a:pt x="1276960" y="18288"/>
                </a:cubicBezTo>
                <a:cubicBezTo>
                  <a:pt x="1057717" y="14361"/>
                  <a:pt x="867956" y="2320"/>
                  <a:pt x="677570" y="18288"/>
                </a:cubicBezTo>
                <a:cubicBezTo>
                  <a:pt x="457951" y="33373"/>
                  <a:pt x="189752" y="55388"/>
                  <a:pt x="0" y="18288"/>
                </a:cubicBezTo>
                <a:cubicBezTo>
                  <a:pt x="1586" y="13022"/>
                  <a:pt x="-95" y="4569"/>
                  <a:pt x="0" y="0"/>
                </a:cubicBezTo>
                <a:close/>
              </a:path>
              <a:path w="2606040" h="18288" stroke="0" extrusionOk="0">
                <a:moveTo>
                  <a:pt x="0" y="0"/>
                </a:moveTo>
                <a:cubicBezTo>
                  <a:pt x="172759" y="3236"/>
                  <a:pt x="361166" y="-13413"/>
                  <a:pt x="599389" y="0"/>
                </a:cubicBezTo>
                <a:cubicBezTo>
                  <a:pt x="841226" y="37042"/>
                  <a:pt x="968991" y="14587"/>
                  <a:pt x="1303020" y="0"/>
                </a:cubicBezTo>
                <a:cubicBezTo>
                  <a:pt x="1643101" y="-7120"/>
                  <a:pt x="1717813" y="7213"/>
                  <a:pt x="1876349" y="0"/>
                </a:cubicBezTo>
                <a:cubicBezTo>
                  <a:pt x="2036762" y="-14138"/>
                  <a:pt x="2426397" y="-4451"/>
                  <a:pt x="2606040" y="0"/>
                </a:cubicBezTo>
                <a:cubicBezTo>
                  <a:pt x="2606314" y="8448"/>
                  <a:pt x="2606550" y="14527"/>
                  <a:pt x="2606040" y="18288"/>
                </a:cubicBezTo>
                <a:cubicBezTo>
                  <a:pt x="2344840" y="2643"/>
                  <a:pt x="2192043" y="7399"/>
                  <a:pt x="1980590" y="18288"/>
                </a:cubicBezTo>
                <a:cubicBezTo>
                  <a:pt x="1783984" y="-9745"/>
                  <a:pt x="1487673" y="45908"/>
                  <a:pt x="1276960" y="18288"/>
                </a:cubicBezTo>
                <a:cubicBezTo>
                  <a:pt x="1088134" y="-41257"/>
                  <a:pt x="877974" y="49968"/>
                  <a:pt x="651510" y="18288"/>
                </a:cubicBezTo>
                <a:cubicBezTo>
                  <a:pt x="430798" y="-27764"/>
                  <a:pt x="132889" y="-33467"/>
                  <a:pt x="0" y="18288"/>
                </a:cubicBezTo>
                <a:cubicBezTo>
                  <a:pt x="212" y="10845"/>
                  <a:pt x="-833" y="6193"/>
                  <a:pt x="0" y="0"/>
                </a:cubicBezTo>
                <a:close/>
              </a:path>
              <a:path w="2606040" h="18288" fill="none" stroke="0" extrusionOk="0">
                <a:moveTo>
                  <a:pt x="0" y="0"/>
                </a:moveTo>
                <a:cubicBezTo>
                  <a:pt x="202328" y="-14716"/>
                  <a:pt x="332722" y="-11499"/>
                  <a:pt x="625450" y="0"/>
                </a:cubicBezTo>
                <a:cubicBezTo>
                  <a:pt x="927712" y="6878"/>
                  <a:pt x="971143" y="7084"/>
                  <a:pt x="1224839" y="0"/>
                </a:cubicBezTo>
                <a:cubicBezTo>
                  <a:pt x="1477775" y="-16815"/>
                  <a:pt x="1569904" y="19146"/>
                  <a:pt x="1824228" y="0"/>
                </a:cubicBezTo>
                <a:cubicBezTo>
                  <a:pt x="2055206" y="24867"/>
                  <a:pt x="2317192" y="-62872"/>
                  <a:pt x="2606040" y="0"/>
                </a:cubicBezTo>
                <a:cubicBezTo>
                  <a:pt x="2606166" y="3680"/>
                  <a:pt x="2606905" y="11461"/>
                  <a:pt x="2606040" y="18288"/>
                </a:cubicBezTo>
                <a:cubicBezTo>
                  <a:pt x="2234648" y="26976"/>
                  <a:pt x="2180202" y="-10361"/>
                  <a:pt x="1902409" y="18288"/>
                </a:cubicBezTo>
                <a:cubicBezTo>
                  <a:pt x="1635562" y="47194"/>
                  <a:pt x="1477339" y="4794"/>
                  <a:pt x="1276960" y="18288"/>
                </a:cubicBezTo>
                <a:cubicBezTo>
                  <a:pt x="1058094" y="66922"/>
                  <a:pt x="904206" y="-20636"/>
                  <a:pt x="677570" y="18288"/>
                </a:cubicBezTo>
                <a:cubicBezTo>
                  <a:pt x="485746" y="14713"/>
                  <a:pt x="195925" y="33005"/>
                  <a:pt x="0" y="18288"/>
                </a:cubicBezTo>
                <a:cubicBezTo>
                  <a:pt x="1168" y="12774"/>
                  <a:pt x="-229" y="374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Red marker on a calendar">
            <a:extLst>
              <a:ext uri="{FF2B5EF4-FFF2-40B4-BE49-F238E27FC236}">
                <a16:creationId xmlns:a16="http://schemas.microsoft.com/office/drawing/2014/main" id="{B5070B1C-347A-4494-3C42-499E6480FEB4}"/>
              </a:ext>
            </a:extLst>
          </p:cNvPr>
          <p:cNvPicPr>
            <a:picLocks noChangeAspect="1"/>
          </p:cNvPicPr>
          <p:nvPr/>
        </p:nvPicPr>
        <p:blipFill rotWithShape="1">
          <a:blip r:embed="rId3"/>
          <a:srcRect l="17652" r="32133" b="-1"/>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812345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0B777DF-F6A2-4D53-B6F0-D9700609EE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606" y="625059"/>
            <a:ext cx="4089394" cy="5607882"/>
          </a:xfrm>
          <a:prstGeom prst="rect">
            <a:avLst/>
          </a:pr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ight Triangle 12">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A24E473-2180-4AB8-BB5B-9FCCE5ED8919}"/>
              </a:ext>
            </a:extLst>
          </p:cNvPr>
          <p:cNvSpPr txBox="1"/>
          <p:nvPr/>
        </p:nvSpPr>
        <p:spPr>
          <a:xfrm>
            <a:off x="755175" y="1188637"/>
            <a:ext cx="3467522" cy="448072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5700" kern="1200" dirty="0">
                <a:solidFill>
                  <a:schemeClr val="tx1">
                    <a:lumMod val="75000"/>
                    <a:lumOff val="25000"/>
                  </a:schemeClr>
                </a:solidFill>
                <a:latin typeface="Segoe UI" panose="020B0502040204020203" pitchFamily="34" charset="0"/>
                <a:ea typeface="+mj-ea"/>
                <a:cs typeface="Segoe UI" panose="020B0502040204020203" pitchFamily="34" charset="0"/>
              </a:rPr>
              <a:t>Today’s Goals</a:t>
            </a:r>
          </a:p>
        </p:txBody>
      </p:sp>
      <p:sp>
        <p:nvSpPr>
          <p:cNvPr id="4" name="TextBox 3">
            <a:extLst>
              <a:ext uri="{FF2B5EF4-FFF2-40B4-BE49-F238E27FC236}">
                <a16:creationId xmlns:a16="http://schemas.microsoft.com/office/drawing/2014/main" id="{FE51DE65-CF61-4395-B8F5-474FE3884165}"/>
              </a:ext>
            </a:extLst>
          </p:cNvPr>
          <p:cNvSpPr txBox="1"/>
          <p:nvPr/>
        </p:nvSpPr>
        <p:spPr>
          <a:xfrm>
            <a:off x="4222697" y="1188637"/>
            <a:ext cx="4709992" cy="5042520"/>
          </a:xfrm>
          <a:prstGeom prst="rect">
            <a:avLst/>
          </a:prstGeom>
        </p:spPr>
        <p:txBody>
          <a:bodyPr vert="horz" lIns="91440" tIns="45720" rIns="91440" bIns="45720" rtlCol="0" anchor="ctr">
            <a:normAutofit lnSpcReduction="10000"/>
          </a:bodyPr>
          <a:lstStyle/>
          <a:p>
            <a:pPr marL="742950" lvl="1" indent="-228600">
              <a:lnSpc>
                <a:spcPct val="90000"/>
              </a:lnSpc>
              <a:spcAft>
                <a:spcPts val="600"/>
              </a:spcAft>
              <a:buFont typeface="Arial" panose="020B0604020202020204" pitchFamily="34" charset="0"/>
              <a:buChar char="•"/>
            </a:pPr>
            <a:r>
              <a:rPr lang="en-US" sz="3100" dirty="0">
                <a:latin typeface="Segoe UI" panose="020B0502040204020203" pitchFamily="34" charset="0"/>
                <a:cs typeface="Segoe UI" panose="020B0502040204020203" pitchFamily="34" charset="0"/>
              </a:rPr>
              <a:t>Impacts of Dual Enrollment</a:t>
            </a:r>
            <a:br>
              <a:rPr lang="en-US" sz="3100" dirty="0">
                <a:latin typeface="Segoe UI" panose="020B0502040204020203" pitchFamily="34" charset="0"/>
                <a:cs typeface="Segoe UI" panose="020B0502040204020203" pitchFamily="34" charset="0"/>
              </a:rPr>
            </a:br>
            <a:endParaRPr lang="en-US" sz="3100" dirty="0">
              <a:latin typeface="Segoe UI" panose="020B0502040204020203" pitchFamily="34" charset="0"/>
              <a:cs typeface="Segoe UI" panose="020B0502040204020203" pitchFamily="34" charset="0"/>
            </a:endParaRPr>
          </a:p>
          <a:p>
            <a:pPr marL="742950" lvl="1" indent="-228600">
              <a:lnSpc>
                <a:spcPct val="90000"/>
              </a:lnSpc>
              <a:spcAft>
                <a:spcPts val="600"/>
              </a:spcAft>
              <a:buFont typeface="Arial" panose="020B0604020202020204" pitchFamily="34" charset="0"/>
              <a:buChar char="•"/>
            </a:pPr>
            <a:r>
              <a:rPr lang="en-US" sz="3100" dirty="0">
                <a:latin typeface="Segoe UI" panose="020B0502040204020203" pitchFamily="34" charset="0"/>
                <a:cs typeface="Segoe UI" panose="020B0502040204020203" pitchFamily="34" charset="0"/>
              </a:rPr>
              <a:t>New Student Information</a:t>
            </a:r>
            <a:br>
              <a:rPr lang="en-US" sz="3100" dirty="0">
                <a:latin typeface="Segoe UI" panose="020B0502040204020203" pitchFamily="34" charset="0"/>
                <a:cs typeface="Segoe UI" panose="020B0502040204020203" pitchFamily="34" charset="0"/>
              </a:rPr>
            </a:br>
            <a:endParaRPr lang="en-US" sz="3100" dirty="0">
              <a:latin typeface="Segoe UI" panose="020B0502040204020203" pitchFamily="34" charset="0"/>
              <a:cs typeface="Segoe UI" panose="020B0502040204020203" pitchFamily="34" charset="0"/>
            </a:endParaRPr>
          </a:p>
          <a:p>
            <a:pPr marL="742950" lvl="1" indent="-228600">
              <a:lnSpc>
                <a:spcPct val="90000"/>
              </a:lnSpc>
              <a:spcAft>
                <a:spcPts val="600"/>
              </a:spcAft>
              <a:buFont typeface="Arial" panose="020B0604020202020204" pitchFamily="34" charset="0"/>
              <a:buChar char="•"/>
            </a:pPr>
            <a:r>
              <a:rPr lang="en-US" sz="3100" dirty="0">
                <a:latin typeface="Segoe UI" panose="020B0502040204020203" pitchFamily="34" charset="0"/>
                <a:cs typeface="Segoe UI" panose="020B0502040204020203" pitchFamily="34" charset="0"/>
              </a:rPr>
              <a:t>Success Tips for College</a:t>
            </a:r>
            <a:br>
              <a:rPr lang="en-US" sz="3100" dirty="0">
                <a:latin typeface="Segoe UI" panose="020B0502040204020203" pitchFamily="34" charset="0"/>
                <a:cs typeface="Segoe UI" panose="020B0502040204020203" pitchFamily="34" charset="0"/>
              </a:rPr>
            </a:br>
            <a:endParaRPr lang="en-US" sz="3100" dirty="0">
              <a:latin typeface="Segoe UI" panose="020B0502040204020203" pitchFamily="34" charset="0"/>
              <a:cs typeface="Segoe UI" panose="020B0502040204020203" pitchFamily="34" charset="0"/>
            </a:endParaRPr>
          </a:p>
          <a:p>
            <a:pPr marL="742950" lvl="1" indent="-228600">
              <a:lnSpc>
                <a:spcPct val="90000"/>
              </a:lnSpc>
              <a:spcAft>
                <a:spcPts val="600"/>
              </a:spcAft>
              <a:buFont typeface="Arial" panose="020B0604020202020204" pitchFamily="34" charset="0"/>
              <a:buChar char="•"/>
            </a:pPr>
            <a:r>
              <a:rPr lang="en-US" sz="3100" dirty="0">
                <a:latin typeface="Segoe UI" panose="020B0502040204020203" pitchFamily="34" charset="0"/>
                <a:cs typeface="Segoe UI" panose="020B0502040204020203" pitchFamily="34" charset="0"/>
              </a:rPr>
              <a:t>Course Selection &amp; Registration Instructions</a:t>
            </a:r>
          </a:p>
          <a:p>
            <a:pPr lvl="1" indent="-228600">
              <a:lnSpc>
                <a:spcPct val="90000"/>
              </a:lnSpc>
              <a:spcAft>
                <a:spcPts val="600"/>
              </a:spcAft>
              <a:buFont typeface="Arial" panose="020B0604020202020204" pitchFamily="34" charset="0"/>
              <a:buChar char="•"/>
            </a:pPr>
            <a:endParaRPr lang="en-US" dirty="0"/>
          </a:p>
          <a:p>
            <a:pPr lvl="1" indent="-228600">
              <a:lnSpc>
                <a:spcPct val="90000"/>
              </a:lnSpc>
              <a:spcAft>
                <a:spcPts val="600"/>
              </a:spcAft>
              <a:buFont typeface="Arial" panose="020B0604020202020204" pitchFamily="34" charset="0"/>
              <a:buChar char="•"/>
            </a:pPr>
            <a:endParaRPr lang="en-US" u="sng" dirty="0"/>
          </a:p>
        </p:txBody>
      </p:sp>
    </p:spTree>
    <p:extLst>
      <p:ext uri="{BB962C8B-B14F-4D97-AF65-F5344CB8AC3E}">
        <p14:creationId xmlns:p14="http://schemas.microsoft.com/office/powerpoint/2010/main" val="2459028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8">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ight Triangle 10">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12">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E2B4695-4095-46F3-BCC8-DD156A59B0B4}"/>
              </a:ext>
            </a:extLst>
          </p:cNvPr>
          <p:cNvPicPr>
            <a:picLocks noChangeAspect="1"/>
          </p:cNvPicPr>
          <p:nvPr/>
        </p:nvPicPr>
        <p:blipFill>
          <a:blip r:embed="rId2"/>
          <a:stretch>
            <a:fillRect/>
          </a:stretch>
        </p:blipFill>
        <p:spPr>
          <a:xfrm>
            <a:off x="1524917" y="623275"/>
            <a:ext cx="5809476" cy="1391001"/>
          </a:xfrm>
          <a:prstGeom prst="rect">
            <a:avLst/>
          </a:prstGeom>
        </p:spPr>
      </p:pic>
      <p:sp>
        <p:nvSpPr>
          <p:cNvPr id="2" name="TextBox 1">
            <a:extLst>
              <a:ext uri="{FF2B5EF4-FFF2-40B4-BE49-F238E27FC236}">
                <a16:creationId xmlns:a16="http://schemas.microsoft.com/office/drawing/2014/main" id="{27F4784A-BBD8-421A-94C8-A79AC6C36EDC}"/>
              </a:ext>
            </a:extLst>
          </p:cNvPr>
          <p:cNvSpPr txBox="1"/>
          <p:nvPr/>
        </p:nvSpPr>
        <p:spPr>
          <a:xfrm>
            <a:off x="481330" y="2014276"/>
            <a:ext cx="8178790" cy="4006889"/>
          </a:xfrm>
          <a:prstGeom prst="rect">
            <a:avLst/>
          </a:prstGeom>
        </p:spPr>
        <p:txBody>
          <a:bodyPr vert="horz" lIns="91440" tIns="45720" rIns="91440" bIns="45720" rtlCol="0" anchor="t">
            <a:normAutofit lnSpcReduction="10000"/>
          </a:bodyPr>
          <a:lstStyle/>
          <a:p>
            <a:pPr>
              <a:lnSpc>
                <a:spcPct val="90000"/>
              </a:lnSpc>
            </a:pPr>
            <a:r>
              <a:rPr lang="en-US" sz="2800" b="1" dirty="0">
                <a:latin typeface="Segoe UI" panose="020B0502040204020203" pitchFamily="34" charset="0"/>
                <a:cs typeface="Segoe UI" panose="020B0502040204020203" pitchFamily="34" charset="0"/>
              </a:rPr>
              <a:t>General Housekeeping:</a:t>
            </a:r>
          </a:p>
          <a:p>
            <a:pPr indent="-228600">
              <a:lnSpc>
                <a:spcPct val="90000"/>
              </a:lnSpc>
              <a:buFont typeface="Arial" panose="020B0604020202020204" pitchFamily="34" charset="0"/>
              <a:buChar char="•"/>
            </a:pPr>
            <a:endParaRPr lang="en-US" sz="2800" dirty="0">
              <a:latin typeface="Segoe UI" panose="020B0502040204020203" pitchFamily="34" charset="0"/>
              <a:cs typeface="Segoe UI" panose="020B0502040204020203" pitchFamily="34" charset="0"/>
            </a:endParaRPr>
          </a:p>
          <a:p>
            <a:pPr marL="285750" indent="-228600">
              <a:lnSpc>
                <a:spcPct val="90000"/>
              </a:lnSpc>
              <a:spcAft>
                <a:spcPts val="600"/>
              </a:spcAft>
              <a:buFont typeface="Arial" panose="020B0604020202020204" pitchFamily="34" charset="0"/>
              <a:buChar char="•"/>
            </a:pPr>
            <a:r>
              <a:rPr lang="en-US" sz="2600" dirty="0">
                <a:latin typeface="Segoe UI" panose="020B0502040204020203" pitchFamily="34" charset="0"/>
                <a:cs typeface="Segoe UI" panose="020B0502040204020203" pitchFamily="34" charset="0"/>
              </a:rPr>
              <a:t>Post your first and last name in the chat for attendance. </a:t>
            </a:r>
          </a:p>
          <a:p>
            <a:pPr marL="285750" indent="-228600">
              <a:lnSpc>
                <a:spcPct val="90000"/>
              </a:lnSpc>
              <a:spcAft>
                <a:spcPts val="600"/>
              </a:spcAft>
              <a:buFont typeface="Arial" panose="020B0604020202020204" pitchFamily="34" charset="0"/>
              <a:buChar char="•"/>
            </a:pPr>
            <a:r>
              <a:rPr lang="en-US" sz="2600" dirty="0">
                <a:latin typeface="Segoe UI" panose="020B0502040204020203" pitchFamily="34" charset="0"/>
                <a:cs typeface="Segoe UI" panose="020B0502040204020203" pitchFamily="34" charset="0"/>
              </a:rPr>
              <a:t>Parent(s)/Guardian(s) are welcome, but students must be present for this meeting. </a:t>
            </a:r>
          </a:p>
          <a:p>
            <a:pPr marL="285750" indent="-228600">
              <a:lnSpc>
                <a:spcPct val="90000"/>
              </a:lnSpc>
              <a:spcAft>
                <a:spcPts val="600"/>
              </a:spcAft>
              <a:buFont typeface="Arial" panose="020B0604020202020204" pitchFamily="34" charset="0"/>
              <a:buChar char="•"/>
            </a:pPr>
            <a:r>
              <a:rPr lang="en-US" sz="2600" dirty="0">
                <a:latin typeface="Segoe UI" panose="020B0502040204020203" pitchFamily="34" charset="0"/>
                <a:cs typeface="Segoe UI" panose="020B0502040204020203" pitchFamily="34" charset="0"/>
              </a:rPr>
              <a:t>Questions will be answered at the end of the presentation. </a:t>
            </a:r>
          </a:p>
          <a:p>
            <a:pPr marL="285750" indent="-228600">
              <a:lnSpc>
                <a:spcPct val="90000"/>
              </a:lnSpc>
              <a:spcAft>
                <a:spcPts val="600"/>
              </a:spcAft>
              <a:buFont typeface="Arial" panose="020B0604020202020204" pitchFamily="34" charset="0"/>
              <a:buChar char="•"/>
            </a:pPr>
            <a:r>
              <a:rPr lang="en-US" sz="2600" u="sng" dirty="0">
                <a:latin typeface="Segoe UI" panose="020B0502040204020203" pitchFamily="34" charset="0"/>
                <a:cs typeface="Segoe UI" panose="020B0502040204020203" pitchFamily="34" charset="0"/>
              </a:rPr>
              <a:t>You are not registered</a:t>
            </a:r>
            <a:r>
              <a:rPr lang="en-US" sz="2600" dirty="0">
                <a:latin typeface="Segoe UI" panose="020B0502040204020203" pitchFamily="34" charset="0"/>
                <a:cs typeface="Segoe UI" panose="020B0502040204020203" pitchFamily="34" charset="0"/>
              </a:rPr>
              <a:t> as a result of today’s group meeting. We will review information about next steps.</a:t>
            </a:r>
          </a:p>
          <a:p>
            <a:pPr marL="285750" indent="-228600">
              <a:lnSpc>
                <a:spcPct val="90000"/>
              </a:lnSpc>
              <a:buFont typeface="Arial" panose="020B0604020202020204" pitchFamily="34" charset="0"/>
              <a:buChar char="•"/>
            </a:pPr>
            <a:endParaRPr lang="en-US" sz="900" dirty="0"/>
          </a:p>
          <a:p>
            <a:pPr indent="-228600">
              <a:lnSpc>
                <a:spcPct val="90000"/>
              </a:lnSpc>
              <a:buFont typeface="Arial" panose="020B0604020202020204" pitchFamily="34" charset="0"/>
              <a:buChar char="•"/>
            </a:pPr>
            <a:endParaRPr lang="en-US" sz="900" dirty="0"/>
          </a:p>
        </p:txBody>
      </p:sp>
    </p:spTree>
    <p:extLst>
      <p:ext uri="{BB962C8B-B14F-4D97-AF65-F5344CB8AC3E}">
        <p14:creationId xmlns:p14="http://schemas.microsoft.com/office/powerpoint/2010/main" val="1547839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5" name="Rectangle 7">
            <a:extLst>
              <a:ext uri="{FF2B5EF4-FFF2-40B4-BE49-F238E27FC236}">
                <a16:creationId xmlns:a16="http://schemas.microsoft.com/office/drawing/2014/main" id="{E945E29B-B971-41C6-A57B-B29BBB108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350">
              <a:solidFill>
                <a:prstClr val="white"/>
              </a:solidFill>
              <a:latin typeface="Calibri" panose="020F0502020204030204"/>
            </a:endParaRPr>
          </a:p>
        </p:txBody>
      </p:sp>
      <p:grpSp>
        <p:nvGrpSpPr>
          <p:cNvPr id="26" name="Group 9">
            <a:extLst>
              <a:ext uri="{FF2B5EF4-FFF2-40B4-BE49-F238E27FC236}">
                <a16:creationId xmlns:a16="http://schemas.microsoft.com/office/drawing/2014/main" id="{4C76015D-CFEA-4204-9A50-352560FFC2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4607" y="1103185"/>
            <a:ext cx="7974785" cy="4720209"/>
            <a:chOff x="1155481" y="498348"/>
            <a:chExt cx="9902663" cy="5861304"/>
          </a:xfrm>
        </p:grpSpPr>
        <p:sp>
          <p:nvSpPr>
            <p:cNvPr id="11" name="Oval 5">
              <a:extLst>
                <a:ext uri="{FF2B5EF4-FFF2-40B4-BE49-F238E27FC236}">
                  <a16:creationId xmlns:a16="http://schemas.microsoft.com/office/drawing/2014/main" id="{7325C43C-72B5-4DC9-B386-90859B58BF0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55481" y="498348"/>
              <a:ext cx="5861304" cy="5861304"/>
            </a:xfrm>
            <a:prstGeom prst="ellipse">
              <a:avLst/>
            </a:prstGeom>
            <a:solidFill>
              <a:schemeClr val="accent1">
                <a:alpha val="55000"/>
              </a:schemeClr>
            </a:solidFill>
            <a:ln>
              <a:noFill/>
            </a:ln>
          </p:spPr>
        </p:sp>
        <p:sp>
          <p:nvSpPr>
            <p:cNvPr id="27" name="Oval 11">
              <a:extLst>
                <a:ext uri="{FF2B5EF4-FFF2-40B4-BE49-F238E27FC236}">
                  <a16:creationId xmlns:a16="http://schemas.microsoft.com/office/drawing/2014/main" id="{C95AD9A4-5AF5-48C4-BC2A-635316433A4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5196840" y="498348"/>
              <a:ext cx="5861304" cy="5861304"/>
            </a:xfrm>
            <a:prstGeom prst="ellipse">
              <a:avLst/>
            </a:prstGeom>
            <a:solidFill>
              <a:schemeClr val="accent1">
                <a:alpha val="55000"/>
              </a:schemeClr>
            </a:solidFill>
            <a:ln>
              <a:noFill/>
            </a:ln>
          </p:spPr>
        </p:sp>
        <p:sp>
          <p:nvSpPr>
            <p:cNvPr id="28" name="Oval 5">
              <a:extLst>
                <a:ext uri="{FF2B5EF4-FFF2-40B4-BE49-F238E27FC236}">
                  <a16:creationId xmlns:a16="http://schemas.microsoft.com/office/drawing/2014/main" id="{AF4A3D62-D56C-4A32-8C75-100D383EC61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3165348" y="498348"/>
              <a:ext cx="5861304" cy="5861304"/>
            </a:xfrm>
            <a:prstGeom prst="ellipse">
              <a:avLst/>
            </a:prstGeom>
            <a:solidFill>
              <a:schemeClr val="accent1">
                <a:alpha val="70000"/>
              </a:schemeClr>
            </a:solidFill>
            <a:ln>
              <a:noFill/>
            </a:ln>
          </p:spPr>
        </p:sp>
      </p:grpSp>
      <p:sp useBgFill="1">
        <p:nvSpPr>
          <p:cNvPr id="15" name="Rectangle 14">
            <a:extLst>
              <a:ext uri="{FF2B5EF4-FFF2-40B4-BE49-F238E27FC236}">
                <a16:creationId xmlns:a16="http://schemas.microsoft.com/office/drawing/2014/main" id="{3E1F47E4-066D-4C27-98C8-B2B2C7BABF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9260"/>
            <a:ext cx="9144000" cy="35280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3" name="TextBox 2">
            <a:extLst>
              <a:ext uri="{FF2B5EF4-FFF2-40B4-BE49-F238E27FC236}">
                <a16:creationId xmlns:a16="http://schemas.microsoft.com/office/drawing/2014/main" id="{483D25CC-50D5-4F70-8BA7-F79837BC18F1}"/>
              </a:ext>
            </a:extLst>
          </p:cNvPr>
          <p:cNvSpPr txBox="1"/>
          <p:nvPr/>
        </p:nvSpPr>
        <p:spPr>
          <a:xfrm>
            <a:off x="628650" y="1996441"/>
            <a:ext cx="7886700" cy="882460"/>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400" b="1" kern="1200" dirty="0">
                <a:solidFill>
                  <a:schemeClr val="tx2"/>
                </a:solidFill>
                <a:latin typeface="+mj-lt"/>
                <a:ea typeface="+mj-ea"/>
                <a:cs typeface="+mj-cs"/>
              </a:rPr>
              <a:t>Getting Started</a:t>
            </a:r>
          </a:p>
        </p:txBody>
      </p:sp>
      <p:sp>
        <p:nvSpPr>
          <p:cNvPr id="2" name="TextBox 1">
            <a:extLst>
              <a:ext uri="{FF2B5EF4-FFF2-40B4-BE49-F238E27FC236}">
                <a16:creationId xmlns:a16="http://schemas.microsoft.com/office/drawing/2014/main" id="{4B430CA5-A4F6-4061-91FB-97C9F4CEDE58}"/>
              </a:ext>
            </a:extLst>
          </p:cNvPr>
          <p:cNvSpPr txBox="1"/>
          <p:nvPr/>
        </p:nvSpPr>
        <p:spPr>
          <a:xfrm>
            <a:off x="216976" y="2712203"/>
            <a:ext cx="8818536" cy="2278897"/>
          </a:xfrm>
          <a:prstGeom prst="rect">
            <a:avLst/>
          </a:prstGeom>
        </p:spPr>
        <p:txBody>
          <a:bodyPr vert="horz" lIns="91440" tIns="45720" rIns="91440" bIns="45720" rtlCol="0">
            <a:normAutofit fontScale="70000" lnSpcReduction="20000"/>
          </a:bodyPr>
          <a:lstStyle/>
          <a:p>
            <a:pPr indent="-228600">
              <a:lnSpc>
                <a:spcPct val="90000"/>
              </a:lnSpc>
              <a:spcAft>
                <a:spcPts val="600"/>
              </a:spcAft>
              <a:buFont typeface="Arial" panose="020B0604020202020204" pitchFamily="34" charset="0"/>
              <a:buChar char="•"/>
            </a:pPr>
            <a:endParaRPr lang="en-US" sz="3200" dirty="0">
              <a:solidFill>
                <a:schemeClr val="tx2"/>
              </a:solidFill>
              <a:latin typeface="Segoe UI" panose="020B0502040204020203" pitchFamily="34" charset="0"/>
              <a:cs typeface="Segoe UI" panose="020B0502040204020203" pitchFamily="34" charset="0"/>
            </a:endParaRPr>
          </a:p>
          <a:p>
            <a:pPr marL="285750" indent="-228600">
              <a:lnSpc>
                <a:spcPct val="90000"/>
              </a:lnSpc>
              <a:spcAft>
                <a:spcPts val="600"/>
              </a:spcAft>
              <a:buFont typeface="Arial" panose="020B0604020202020204" pitchFamily="34" charset="0"/>
              <a:buChar char="•"/>
            </a:pPr>
            <a:r>
              <a:rPr lang="en-US" sz="3800" dirty="0">
                <a:solidFill>
                  <a:schemeClr val="tx2"/>
                </a:solidFill>
                <a:latin typeface="Segoe UI" panose="020B0502040204020203" pitchFamily="34" charset="0"/>
                <a:cs typeface="Segoe UI" panose="020B0502040204020203" pitchFamily="34" charset="0"/>
              </a:rPr>
              <a:t>Create your Carroll Account (information in email)</a:t>
            </a:r>
          </a:p>
          <a:p>
            <a:pPr marL="742950" lvl="1" indent="-228600">
              <a:lnSpc>
                <a:spcPct val="90000"/>
              </a:lnSpc>
              <a:spcAft>
                <a:spcPts val="600"/>
              </a:spcAft>
              <a:buFont typeface="Arial" panose="020B0604020202020204" pitchFamily="34" charset="0"/>
              <a:buChar char="•"/>
            </a:pPr>
            <a:r>
              <a:rPr lang="en-US" sz="3800" dirty="0">
                <a:solidFill>
                  <a:schemeClr val="tx2"/>
                </a:solidFill>
                <a:latin typeface="Segoe UI" panose="020B0502040204020203" pitchFamily="34" charset="0"/>
                <a:cs typeface="Segoe UI" panose="020B0502040204020203" pitchFamily="34" charset="0"/>
              </a:rPr>
              <a:t>College Email</a:t>
            </a:r>
          </a:p>
          <a:p>
            <a:pPr marL="742950" lvl="1" indent="-228600">
              <a:lnSpc>
                <a:spcPct val="90000"/>
              </a:lnSpc>
              <a:spcAft>
                <a:spcPts val="600"/>
              </a:spcAft>
              <a:buFont typeface="Arial" panose="020B0604020202020204" pitchFamily="34" charset="0"/>
              <a:buChar char="•"/>
            </a:pPr>
            <a:r>
              <a:rPr lang="en-US" sz="3800" dirty="0">
                <a:solidFill>
                  <a:schemeClr val="tx2"/>
                </a:solidFill>
                <a:latin typeface="Segoe UI" panose="020B0502040204020203" pitchFamily="34" charset="0"/>
                <a:cs typeface="Segoe UI" panose="020B0502040204020203" pitchFamily="34" charset="0"/>
              </a:rPr>
              <a:t>Lynx Student Portal </a:t>
            </a:r>
          </a:p>
          <a:p>
            <a:pPr marL="742950" lvl="1" indent="-228600">
              <a:lnSpc>
                <a:spcPct val="90000"/>
              </a:lnSpc>
              <a:spcAft>
                <a:spcPts val="600"/>
              </a:spcAft>
              <a:buFont typeface="Arial" panose="020B0604020202020204" pitchFamily="34" charset="0"/>
              <a:buChar char="•"/>
            </a:pPr>
            <a:r>
              <a:rPr lang="en-US" sz="3800" dirty="0">
                <a:solidFill>
                  <a:schemeClr val="tx2"/>
                </a:solidFill>
                <a:latin typeface="Segoe UI" panose="020B0502040204020203" pitchFamily="34" charset="0"/>
                <a:cs typeface="Segoe UI" panose="020B0502040204020203" pitchFamily="34" charset="0"/>
              </a:rPr>
              <a:t>Canvas</a:t>
            </a:r>
          </a:p>
          <a:p>
            <a:pPr marL="742950" lvl="1" indent="-228600">
              <a:lnSpc>
                <a:spcPct val="90000"/>
              </a:lnSpc>
              <a:spcAft>
                <a:spcPts val="600"/>
              </a:spcAft>
              <a:buFont typeface="Arial" panose="020B0604020202020204" pitchFamily="34" charset="0"/>
              <a:buChar char="•"/>
            </a:pPr>
            <a:r>
              <a:rPr lang="en-US" sz="3800" dirty="0">
                <a:solidFill>
                  <a:schemeClr val="tx2"/>
                </a:solidFill>
                <a:latin typeface="Segoe UI" panose="020B0502040204020203" pitchFamily="34" charset="0"/>
                <a:cs typeface="Segoe UI" panose="020B0502040204020203" pitchFamily="34" charset="0"/>
              </a:rPr>
              <a:t>Microsoft Office (including Teams)</a:t>
            </a:r>
          </a:p>
          <a:p>
            <a:pPr indent="-228600">
              <a:lnSpc>
                <a:spcPct val="90000"/>
              </a:lnSpc>
              <a:spcAft>
                <a:spcPts val="600"/>
              </a:spcAft>
              <a:buFont typeface="Arial" panose="020B0604020202020204" pitchFamily="34" charset="0"/>
              <a:buChar char="•"/>
            </a:pPr>
            <a:endParaRPr lang="en-US" sz="1350" dirty="0">
              <a:solidFill>
                <a:schemeClr val="tx2"/>
              </a:solidFill>
            </a:endParaRPr>
          </a:p>
        </p:txBody>
      </p:sp>
    </p:spTree>
    <p:extLst>
      <p:ext uri="{BB962C8B-B14F-4D97-AF65-F5344CB8AC3E}">
        <p14:creationId xmlns:p14="http://schemas.microsoft.com/office/powerpoint/2010/main" val="4092479285"/>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8199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79D4222-4252-40E6-BEE6-A1FAD206F505}"/>
              </a:ext>
            </a:extLst>
          </p:cNvPr>
          <p:cNvSpPr>
            <a:spLocks noGrp="1"/>
          </p:cNvSpPr>
          <p:nvPr>
            <p:ph type="title"/>
          </p:nvPr>
        </p:nvSpPr>
        <p:spPr>
          <a:xfrm>
            <a:off x="393555" y="620392"/>
            <a:ext cx="3248547" cy="5504688"/>
          </a:xfrm>
        </p:spPr>
        <p:txBody>
          <a:bodyPr>
            <a:normAutofit/>
          </a:bodyPr>
          <a:lstStyle/>
          <a:p>
            <a:pPr algn="ctr"/>
            <a:r>
              <a:rPr lang="en-US" b="1" dirty="0">
                <a:solidFill>
                  <a:schemeClr val="bg1"/>
                </a:solidFill>
                <a:latin typeface="Segoe UI" panose="020B0502040204020203" pitchFamily="34" charset="0"/>
                <a:cs typeface="Segoe UI" panose="020B0502040204020203" pitchFamily="34" charset="0"/>
              </a:rPr>
              <a:t>What’s the difference? </a:t>
            </a:r>
          </a:p>
        </p:txBody>
      </p:sp>
      <p:graphicFrame>
        <p:nvGraphicFramePr>
          <p:cNvPr id="5" name="Content Placeholder 2">
            <a:extLst>
              <a:ext uri="{FF2B5EF4-FFF2-40B4-BE49-F238E27FC236}">
                <a16:creationId xmlns:a16="http://schemas.microsoft.com/office/drawing/2014/main" id="{0C87754A-0190-000C-6739-442DADE1DACC}"/>
              </a:ext>
            </a:extLst>
          </p:cNvPr>
          <p:cNvGraphicFramePr>
            <a:graphicFrameLocks noGrp="1"/>
          </p:cNvGraphicFramePr>
          <p:nvPr>
            <p:ph idx="1"/>
            <p:extLst>
              <p:ext uri="{D42A27DB-BD31-4B8C-83A1-F6EECF244321}">
                <p14:modId xmlns:p14="http://schemas.microsoft.com/office/powerpoint/2010/main" val="2148949868"/>
              </p:ext>
            </p:extLst>
          </p:nvPr>
        </p:nvGraphicFramePr>
        <p:xfrm>
          <a:off x="4101291" y="620392"/>
          <a:ext cx="469773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75060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DCE07-A047-46F7-A36B-74A0E8E89525}"/>
              </a:ext>
            </a:extLst>
          </p:cNvPr>
          <p:cNvSpPr>
            <a:spLocks noGrp="1"/>
          </p:cNvSpPr>
          <p:nvPr>
            <p:ph type="title"/>
          </p:nvPr>
        </p:nvSpPr>
        <p:spPr>
          <a:xfrm>
            <a:off x="539695" y="252894"/>
            <a:ext cx="5605629" cy="994172"/>
          </a:xfrm>
        </p:spPr>
        <p:txBody>
          <a:bodyPr>
            <a:normAutofit/>
          </a:bodyPr>
          <a:lstStyle/>
          <a:p>
            <a:pPr algn="ctr"/>
            <a:r>
              <a:rPr lang="en-US" sz="3850" b="1" dirty="0">
                <a:latin typeface="Segoe UI" panose="020B0502040204020203" pitchFamily="34" charset="0"/>
                <a:cs typeface="Segoe UI" panose="020B0502040204020203" pitchFamily="34" charset="0"/>
              </a:rPr>
              <a:t>Considerations </a:t>
            </a:r>
          </a:p>
        </p:txBody>
      </p:sp>
      <p:sp>
        <p:nvSpPr>
          <p:cNvPr id="27" name="Content Placeholder 2">
            <a:extLst>
              <a:ext uri="{FF2B5EF4-FFF2-40B4-BE49-F238E27FC236}">
                <a16:creationId xmlns:a16="http://schemas.microsoft.com/office/drawing/2014/main" id="{DA6466B8-B4F9-45A3-BE20-95171B7B4453}"/>
              </a:ext>
            </a:extLst>
          </p:cNvPr>
          <p:cNvSpPr>
            <a:spLocks noGrp="1"/>
          </p:cNvSpPr>
          <p:nvPr>
            <p:ph idx="1"/>
          </p:nvPr>
        </p:nvSpPr>
        <p:spPr>
          <a:xfrm>
            <a:off x="279915" y="1247066"/>
            <a:ext cx="5849652" cy="5358040"/>
          </a:xfrm>
        </p:spPr>
        <p:txBody>
          <a:bodyPr anchor="ctr">
            <a:normAutofit/>
          </a:bodyPr>
          <a:lstStyle/>
          <a:p>
            <a:r>
              <a:rPr lang="en-US" dirty="0">
                <a:latin typeface="Segoe UI" panose="020B0502040204020203" pitchFamily="34" charset="0"/>
                <a:cs typeface="Segoe UI" panose="020B0502040204020203" pitchFamily="34" charset="0"/>
              </a:rPr>
              <a:t>Selective colleges/universities may not accept the transfer credit</a:t>
            </a:r>
            <a:br>
              <a:rPr lang="en-US" dirty="0">
                <a:latin typeface="Segoe UI" panose="020B0502040204020203" pitchFamily="34" charset="0"/>
                <a:cs typeface="Segoe UI" panose="020B0502040204020203" pitchFamily="34" charset="0"/>
              </a:rPr>
            </a:br>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Transfer </a:t>
            </a:r>
            <a:br>
              <a:rPr lang="en-US" dirty="0">
                <a:latin typeface="Segoe UI" panose="020B0502040204020203" pitchFamily="34" charset="0"/>
                <a:cs typeface="Segoe UI" panose="020B0502040204020203" pitchFamily="34" charset="0"/>
              </a:rPr>
            </a:br>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Note that if you’d like a course to be dual credit you must connect with your school counselor and receive approval prior to registration. This applies to courses taken outside of the school year. </a:t>
            </a:r>
          </a:p>
        </p:txBody>
      </p:sp>
      <p:sp>
        <p:nvSpPr>
          <p:cNvPr id="35" name="Rectangle 34">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7" name="Oval 36">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0" name="Graphic 6" descr="Diploma Roll">
            <a:extLst>
              <a:ext uri="{FF2B5EF4-FFF2-40B4-BE49-F238E27FC236}">
                <a16:creationId xmlns:a16="http://schemas.microsoft.com/office/drawing/2014/main" id="{C2B569F9-023B-991D-AD1A-C5BF95FA697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24964" y="2865141"/>
            <a:ext cx="1143455" cy="1143455"/>
          </a:xfrm>
          <a:prstGeom prst="rect">
            <a:avLst/>
          </a:prstGeom>
        </p:spPr>
      </p:pic>
    </p:spTree>
    <p:extLst>
      <p:ext uri="{BB962C8B-B14F-4D97-AF65-F5344CB8AC3E}">
        <p14:creationId xmlns:p14="http://schemas.microsoft.com/office/powerpoint/2010/main" val="1641107427"/>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5016AEC-0320-4ED0-8ECB-FE11DDDFE1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3CDB30C-1F82-41E6-A067-831D6E891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 y="0"/>
            <a:ext cx="9143772" cy="6858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DDA86DD-F997-4F66-A87C-5B58AB6D19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541782"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241B827-437E-40A3-A732-669230D6A5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1826" y="891540"/>
            <a:ext cx="8242174" cy="50711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F31DC9-BF00-4EEE-8BCB-D2C6FA36A35E}"/>
              </a:ext>
            </a:extLst>
          </p:cNvPr>
          <p:cNvSpPr>
            <a:spLocks noGrp="1"/>
          </p:cNvSpPr>
          <p:nvPr>
            <p:ph type="title"/>
          </p:nvPr>
        </p:nvSpPr>
        <p:spPr>
          <a:xfrm>
            <a:off x="1142988" y="1054121"/>
            <a:ext cx="7098848" cy="1184111"/>
          </a:xfrm>
        </p:spPr>
        <p:txBody>
          <a:bodyPr vert="horz" lIns="91440" tIns="45720" rIns="91440" bIns="45720" rtlCol="0">
            <a:normAutofit/>
          </a:bodyPr>
          <a:lstStyle/>
          <a:p>
            <a:pPr algn="ctr"/>
            <a:r>
              <a:rPr lang="en-US" sz="3200" b="1" kern="1200" dirty="0">
                <a:latin typeface="Segoe UI" panose="020B0502040204020203" pitchFamily="34" charset="0"/>
                <a:cs typeface="Segoe UI" panose="020B0502040204020203" pitchFamily="34" charset="0"/>
              </a:rPr>
              <a:t>Tuition Discount as a CCPS student</a:t>
            </a:r>
          </a:p>
        </p:txBody>
      </p:sp>
      <p:sp>
        <p:nvSpPr>
          <p:cNvPr id="4" name="Content Placeholder 3">
            <a:extLst>
              <a:ext uri="{FF2B5EF4-FFF2-40B4-BE49-F238E27FC236}">
                <a16:creationId xmlns:a16="http://schemas.microsoft.com/office/drawing/2014/main" id="{FFDDCC9F-93F9-4AD0-BF75-5DBC9F3A53A5}"/>
              </a:ext>
            </a:extLst>
          </p:cNvPr>
          <p:cNvSpPr>
            <a:spLocks noGrp="1"/>
          </p:cNvSpPr>
          <p:nvPr>
            <p:ph idx="1"/>
          </p:nvPr>
        </p:nvSpPr>
        <p:spPr>
          <a:xfrm>
            <a:off x="1143000" y="2399099"/>
            <a:ext cx="7099173" cy="3400969"/>
          </a:xfrm>
        </p:spPr>
        <p:txBody>
          <a:bodyPr>
            <a:normAutofit/>
          </a:bodyPr>
          <a:lstStyle/>
          <a:p>
            <a:r>
              <a:rPr lang="en-US" sz="2100" dirty="0"/>
              <a:t>Add information</a:t>
            </a:r>
          </a:p>
        </p:txBody>
      </p:sp>
    </p:spTree>
    <p:extLst>
      <p:ext uri="{BB962C8B-B14F-4D97-AF65-F5344CB8AC3E}">
        <p14:creationId xmlns:p14="http://schemas.microsoft.com/office/powerpoint/2010/main" val="3828887397"/>
      </p:ext>
    </p:extLst>
  </p:cSld>
  <p:clrMapOvr>
    <a:masterClrMapping/>
  </p:clrMapOvr>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alpha val="35000"/>
          </a:schemeClr>
        </a:solidFill>
        <a:effectLst/>
      </p:bgPr>
    </p:bg>
    <p:spTree>
      <p:nvGrpSpPr>
        <p:cNvPr id="1" name=""/>
        <p:cNvGrpSpPr/>
        <p:nvPr/>
      </p:nvGrpSpPr>
      <p:grpSpPr>
        <a:xfrm>
          <a:off x="0" y="0"/>
          <a:ext cx="0" cy="0"/>
          <a:chOff x="0" y="0"/>
          <a:chExt cx="0" cy="0"/>
        </a:xfrm>
      </p:grpSpPr>
      <p:sp>
        <p:nvSpPr>
          <p:cNvPr id="16" name="Rectangle 8">
            <a:extLst>
              <a:ext uri="{FF2B5EF4-FFF2-40B4-BE49-F238E27FC236}">
                <a16:creationId xmlns:a16="http://schemas.microsoft.com/office/drawing/2014/main" id="{C5278130-DFE0-457B-8698-88DF69019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 y="0"/>
            <a:ext cx="914171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Rectangle 10">
            <a:extLst>
              <a:ext uri="{FF2B5EF4-FFF2-40B4-BE49-F238E27FC236}">
                <a16:creationId xmlns:a16="http://schemas.microsoft.com/office/drawing/2014/main" id="{2F99531B-1681-4D6E-BECB-18325B33A6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 y="0"/>
            <a:ext cx="9141714"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 name="Rectangle 12">
            <a:extLst>
              <a:ext uri="{FF2B5EF4-FFF2-40B4-BE49-F238E27FC236}">
                <a16:creationId xmlns:a16="http://schemas.microsoft.com/office/drawing/2014/main" id="{20344094-430A-400B-804B-910E696A1A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8743" y="709375"/>
            <a:ext cx="8035257"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53C67DF-7782-4E57-AB9B-F1B4811AD8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84243" y="1789005"/>
            <a:ext cx="5413238" cy="3244751"/>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BCD9A7-97EB-425C-9B97-4D09D1BB7734}"/>
              </a:ext>
            </a:extLst>
          </p:cNvPr>
          <p:cNvSpPr>
            <a:spLocks noGrp="1"/>
          </p:cNvSpPr>
          <p:nvPr>
            <p:ph type="title"/>
          </p:nvPr>
        </p:nvSpPr>
        <p:spPr>
          <a:xfrm>
            <a:off x="1" y="675564"/>
            <a:ext cx="3086100" cy="5204085"/>
          </a:xfrm>
        </p:spPr>
        <p:txBody>
          <a:bodyPr>
            <a:normAutofit/>
          </a:bodyPr>
          <a:lstStyle/>
          <a:p>
            <a:r>
              <a:rPr lang="en-US" b="1" dirty="0">
                <a:latin typeface="Segoe UI" panose="020B0502040204020203" pitchFamily="34" charset="0"/>
                <a:cs typeface="Segoe UI" panose="020B0502040204020203" pitchFamily="34" charset="0"/>
              </a:rPr>
              <a:t>Grad Req &amp; Your Transcript</a:t>
            </a:r>
          </a:p>
        </p:txBody>
      </p:sp>
      <p:cxnSp>
        <p:nvCxnSpPr>
          <p:cNvPr id="17" name="Straight Connector 16">
            <a:extLst>
              <a:ext uri="{FF2B5EF4-FFF2-40B4-BE49-F238E27FC236}">
                <a16:creationId xmlns:a16="http://schemas.microsoft.com/office/drawing/2014/main" id="{B03A5AE3-BD30-455C-842B-7626C8BEF0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524492"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BECAA5-1F2D-470D-875C-8F2C2CA3E5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18001"/>
            <a:ext cx="9144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21" name="Content Placeholder 2">
            <a:extLst>
              <a:ext uri="{FF2B5EF4-FFF2-40B4-BE49-F238E27FC236}">
                <a16:creationId xmlns:a16="http://schemas.microsoft.com/office/drawing/2014/main" id="{7AA0E698-C68D-635C-ECAE-6D9C0BA78565}"/>
              </a:ext>
            </a:extLst>
          </p:cNvPr>
          <p:cNvGraphicFramePr>
            <a:graphicFrameLocks noGrp="1"/>
          </p:cNvGraphicFramePr>
          <p:nvPr>
            <p:ph idx="1"/>
            <p:extLst>
              <p:ext uri="{D42A27DB-BD31-4B8C-83A1-F6EECF244321}">
                <p14:modId xmlns:p14="http://schemas.microsoft.com/office/powerpoint/2010/main" val="3270458194"/>
              </p:ext>
            </p:extLst>
          </p:nvPr>
        </p:nvGraphicFramePr>
        <p:xfrm>
          <a:off x="3582547" y="819369"/>
          <a:ext cx="4941945" cy="52439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60463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9264BFD-360D-430E-B593-7BC0D00FBD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4538145-ACBA-40C0-AFBD-DE742723D5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143997" cy="6858000"/>
            <a:chOff x="1" y="0"/>
            <a:chExt cx="12191996" cy="6858000"/>
          </a:xfrm>
        </p:grpSpPr>
        <p:sp useBgFill="1">
          <p:nvSpPr>
            <p:cNvPr id="12" name="Rectangle 11">
              <a:extLst>
                <a:ext uri="{FF2B5EF4-FFF2-40B4-BE49-F238E27FC236}">
                  <a16:creationId xmlns:a16="http://schemas.microsoft.com/office/drawing/2014/main" id="{7BAD3960-6DE9-4457-8083-F6FFBD58D7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ltGray">
            <a:xfrm>
              <a:off x="1" y="0"/>
              <a:ext cx="12191996" cy="6858000"/>
            </a:xfrm>
            <a:prstGeom prst="rect">
              <a:avLst/>
            </a:prstGeom>
            <a:ln w="0">
              <a:noFill/>
              <a:prstDash val="solid"/>
              <a:round/>
              <a:headEnd/>
              <a:tailEnd/>
            </a:ln>
          </p:spPr>
          <p:txBody>
            <a:bodyPr rtlCol="0" anchor="ctr"/>
            <a:lstStyle/>
            <a:p>
              <a:pPr algn="ctr" defTabSz="457200"/>
              <a:endParaRPr lang="en-US">
                <a:solidFill>
                  <a:schemeClr val="tx1"/>
                </a:solidFill>
              </a:endParaRPr>
            </a:p>
          </p:txBody>
        </p:sp>
        <p:sp>
          <p:nvSpPr>
            <p:cNvPr id="13" name="Rectangle 12">
              <a:extLst>
                <a:ext uri="{FF2B5EF4-FFF2-40B4-BE49-F238E27FC236}">
                  <a16:creationId xmlns:a16="http://schemas.microsoft.com/office/drawing/2014/main" id="{F3F5E368-26F9-408D-9C1D-D007FCE0C2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ltGray">
            <a:xfrm>
              <a:off x="1" y="0"/>
              <a:ext cx="12191996" cy="6858000"/>
            </a:xfrm>
            <a:prstGeom prst="rect">
              <a:avLst/>
            </a:prstGeom>
            <a:solidFill>
              <a:schemeClr val="accent1">
                <a:lumMod val="50000"/>
                <a:alpha val="25000"/>
              </a:schemeClr>
            </a:solidFill>
            <a:ln w="0">
              <a:noFill/>
              <a:prstDash val="solid"/>
              <a:round/>
              <a:headEnd/>
              <a:tailEnd/>
            </a:ln>
          </p:spPr>
          <p:txBody>
            <a:bodyPr rtlCol="0" anchor="ctr"/>
            <a:lstStyle/>
            <a:p>
              <a:pPr algn="ctr" defTabSz="457200"/>
              <a:endParaRPr lang="en-US" dirty="0">
                <a:solidFill>
                  <a:schemeClr val="tx1"/>
                </a:solidFill>
              </a:endParaRPr>
            </a:p>
          </p:txBody>
        </p:sp>
      </p:grpSp>
      <p:sp>
        <p:nvSpPr>
          <p:cNvPr id="2" name="Title 1">
            <a:extLst>
              <a:ext uri="{FF2B5EF4-FFF2-40B4-BE49-F238E27FC236}">
                <a16:creationId xmlns:a16="http://schemas.microsoft.com/office/drawing/2014/main" id="{D006E176-9BAF-475C-84D1-E37AC64969FB}"/>
              </a:ext>
            </a:extLst>
          </p:cNvPr>
          <p:cNvSpPr>
            <a:spLocks noGrp="1"/>
          </p:cNvSpPr>
          <p:nvPr>
            <p:ph type="title"/>
          </p:nvPr>
        </p:nvSpPr>
        <p:spPr>
          <a:xfrm>
            <a:off x="54403" y="10"/>
            <a:ext cx="4765569" cy="993270"/>
          </a:xfrm>
        </p:spPr>
        <p:txBody>
          <a:bodyPr anchor="t">
            <a:normAutofit/>
          </a:bodyPr>
          <a:lstStyle/>
          <a:p>
            <a:pPr algn="ctr"/>
            <a:r>
              <a:rPr lang="en-US" b="1" dirty="0">
                <a:latin typeface="Segoe UI" panose="020B0502040204020203" pitchFamily="34" charset="0"/>
                <a:cs typeface="Segoe UI" panose="020B0502040204020203" pitchFamily="34" charset="0"/>
              </a:rPr>
              <a:t>Grading</a:t>
            </a:r>
          </a:p>
        </p:txBody>
      </p:sp>
      <p:sp>
        <p:nvSpPr>
          <p:cNvPr id="3" name="Content Placeholder 2">
            <a:extLst>
              <a:ext uri="{FF2B5EF4-FFF2-40B4-BE49-F238E27FC236}">
                <a16:creationId xmlns:a16="http://schemas.microsoft.com/office/drawing/2014/main" id="{E8E20F4B-60C0-43B7-A3FE-998FCBB43716}"/>
              </a:ext>
            </a:extLst>
          </p:cNvPr>
          <p:cNvSpPr>
            <a:spLocks noGrp="1"/>
          </p:cNvSpPr>
          <p:nvPr>
            <p:ph idx="1"/>
          </p:nvPr>
        </p:nvSpPr>
        <p:spPr>
          <a:xfrm>
            <a:off x="54404" y="852407"/>
            <a:ext cx="4641582" cy="6005593"/>
          </a:xfrm>
        </p:spPr>
        <p:txBody>
          <a:bodyPr>
            <a:normAutofit fontScale="85000" lnSpcReduction="20000"/>
          </a:bodyPr>
          <a:lstStyle/>
          <a:p>
            <a:r>
              <a:rPr lang="en-US" sz="3600" dirty="0">
                <a:solidFill>
                  <a:schemeClr val="tx1">
                    <a:alpha val="60000"/>
                  </a:schemeClr>
                </a:solidFill>
                <a:latin typeface="Segoe UI" panose="020B0502040204020203" pitchFamily="34" charset="0"/>
                <a:cs typeface="Segoe UI" panose="020B0502040204020203" pitchFamily="34" charset="0"/>
              </a:rPr>
              <a:t>No quarter grades are given, CE (concurrent enrollment) will show for quarter grade on high school report card.</a:t>
            </a:r>
            <a:br>
              <a:rPr lang="en-US" sz="3600" dirty="0">
                <a:solidFill>
                  <a:schemeClr val="tx1">
                    <a:alpha val="60000"/>
                  </a:schemeClr>
                </a:solidFill>
                <a:latin typeface="Segoe UI" panose="020B0502040204020203" pitchFamily="34" charset="0"/>
                <a:cs typeface="Segoe UI" panose="020B0502040204020203" pitchFamily="34" charset="0"/>
              </a:rPr>
            </a:br>
            <a:endParaRPr lang="en-US" sz="3600" dirty="0">
              <a:solidFill>
                <a:schemeClr val="tx1">
                  <a:alpha val="60000"/>
                </a:schemeClr>
              </a:solidFill>
              <a:latin typeface="Segoe UI" panose="020B0502040204020203" pitchFamily="34" charset="0"/>
              <a:cs typeface="Segoe UI" panose="020B0502040204020203" pitchFamily="34" charset="0"/>
            </a:endParaRPr>
          </a:p>
          <a:p>
            <a:r>
              <a:rPr lang="en-US" sz="3600" dirty="0">
                <a:solidFill>
                  <a:schemeClr val="tx1">
                    <a:alpha val="60000"/>
                  </a:schemeClr>
                </a:solidFill>
                <a:latin typeface="Segoe UI" panose="020B0502040204020203" pitchFamily="34" charset="0"/>
                <a:cs typeface="Segoe UI" panose="020B0502040204020203" pitchFamily="34" charset="0"/>
              </a:rPr>
              <a:t>School counselors are only sent mid-term grades, have no access to professor.</a:t>
            </a:r>
            <a:br>
              <a:rPr lang="en-US" sz="3600" dirty="0">
                <a:solidFill>
                  <a:schemeClr val="tx1">
                    <a:alpha val="60000"/>
                  </a:schemeClr>
                </a:solidFill>
                <a:latin typeface="Segoe UI" panose="020B0502040204020203" pitchFamily="34" charset="0"/>
                <a:cs typeface="Segoe UI" panose="020B0502040204020203" pitchFamily="34" charset="0"/>
              </a:rPr>
            </a:br>
            <a:endParaRPr lang="en-US" sz="3600" dirty="0">
              <a:solidFill>
                <a:schemeClr val="tx1">
                  <a:alpha val="60000"/>
                </a:schemeClr>
              </a:solidFill>
              <a:latin typeface="Segoe UI" panose="020B0502040204020203" pitchFamily="34" charset="0"/>
              <a:cs typeface="Segoe UI" panose="020B0502040204020203" pitchFamily="34" charset="0"/>
            </a:endParaRPr>
          </a:p>
          <a:p>
            <a:r>
              <a:rPr lang="en-US" sz="3600" dirty="0">
                <a:solidFill>
                  <a:schemeClr val="tx1">
                    <a:alpha val="60000"/>
                  </a:schemeClr>
                </a:solidFill>
                <a:latin typeface="Segoe UI" panose="020B0502040204020203" pitchFamily="34" charset="0"/>
                <a:cs typeface="Segoe UI" panose="020B0502040204020203" pitchFamily="34" charset="0"/>
              </a:rPr>
              <a:t>Final grade will show on transcript and report card.</a:t>
            </a:r>
          </a:p>
          <a:p>
            <a:r>
              <a:rPr lang="en-US" sz="3600" dirty="0">
                <a:solidFill>
                  <a:schemeClr val="tx1">
                    <a:alpha val="60000"/>
                  </a:schemeClr>
                </a:solidFill>
                <a:latin typeface="Segoe UI" panose="020B0502040204020203" pitchFamily="34" charset="0"/>
                <a:cs typeface="Segoe UI" panose="020B0502040204020203" pitchFamily="34" charset="0"/>
              </a:rPr>
              <a:t>Parent has no access to college grades. </a:t>
            </a:r>
          </a:p>
          <a:p>
            <a:endParaRPr lang="en-US" sz="1700" dirty="0">
              <a:solidFill>
                <a:schemeClr val="tx1">
                  <a:alpha val="60000"/>
                </a:schemeClr>
              </a:solidFill>
            </a:endParaRPr>
          </a:p>
        </p:txBody>
      </p:sp>
      <p:sp>
        <p:nvSpPr>
          <p:cNvPr id="15" name="Freeform: Shape 14">
            <a:extLst>
              <a:ext uri="{FF2B5EF4-FFF2-40B4-BE49-F238E27FC236}">
                <a16:creationId xmlns:a16="http://schemas.microsoft.com/office/drawing/2014/main" id="{F249C1C3-EBDE-4C27-BD12-A6AE40A4D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40531" y="0"/>
            <a:ext cx="4803469" cy="6373368"/>
          </a:xfrm>
          <a:custGeom>
            <a:avLst/>
            <a:gdLst>
              <a:gd name="connsiteX0" fmla="*/ 353272 w 6404625"/>
              <a:gd name="connsiteY0" fmla="*/ 0 h 6373368"/>
              <a:gd name="connsiteX1" fmla="*/ 6404625 w 6404625"/>
              <a:gd name="connsiteY1" fmla="*/ 0 h 6373368"/>
              <a:gd name="connsiteX2" fmla="*/ 6404625 w 6404625"/>
              <a:gd name="connsiteY2" fmla="*/ 6008204 h 6373368"/>
              <a:gd name="connsiteX3" fmla="*/ 6374459 w 6404625"/>
              <a:gd name="connsiteY3" fmla="*/ 6023890 h 6373368"/>
              <a:gd name="connsiteX4" fmla="*/ 6290584 w 6404625"/>
              <a:gd name="connsiteY4" fmla="*/ 6049055 h 6373368"/>
              <a:gd name="connsiteX5" fmla="*/ 6203913 w 6404625"/>
              <a:gd name="connsiteY5" fmla="*/ 6060237 h 6373368"/>
              <a:gd name="connsiteX6" fmla="*/ 6114448 w 6404625"/>
              <a:gd name="connsiteY6" fmla="*/ 6063033 h 6373368"/>
              <a:gd name="connsiteX7" fmla="*/ 6019391 w 6404625"/>
              <a:gd name="connsiteY7" fmla="*/ 6054644 h 6373368"/>
              <a:gd name="connsiteX8" fmla="*/ 5924332 w 6404625"/>
              <a:gd name="connsiteY8" fmla="*/ 6043462 h 6373368"/>
              <a:gd name="connsiteX9" fmla="*/ 5829275 w 6404625"/>
              <a:gd name="connsiteY9" fmla="*/ 6029482 h 6373368"/>
              <a:gd name="connsiteX10" fmla="*/ 5734216 w 6404625"/>
              <a:gd name="connsiteY10" fmla="*/ 6018300 h 6373368"/>
              <a:gd name="connsiteX11" fmla="*/ 5639159 w 6404625"/>
              <a:gd name="connsiteY11" fmla="*/ 6012708 h 6373368"/>
              <a:gd name="connsiteX12" fmla="*/ 5546898 w 6404625"/>
              <a:gd name="connsiteY12" fmla="*/ 6012708 h 6373368"/>
              <a:gd name="connsiteX13" fmla="*/ 5460227 w 6404625"/>
              <a:gd name="connsiteY13" fmla="*/ 6023890 h 6373368"/>
              <a:gd name="connsiteX14" fmla="*/ 5370760 w 6404625"/>
              <a:gd name="connsiteY14" fmla="*/ 6046258 h 6373368"/>
              <a:gd name="connsiteX15" fmla="*/ 5289681 w 6404625"/>
              <a:gd name="connsiteY15" fmla="*/ 6079807 h 6373368"/>
              <a:gd name="connsiteX16" fmla="*/ 5205808 w 6404625"/>
              <a:gd name="connsiteY16" fmla="*/ 6124541 h 6373368"/>
              <a:gd name="connsiteX17" fmla="*/ 5121933 w 6404625"/>
              <a:gd name="connsiteY17" fmla="*/ 6169276 h 6373368"/>
              <a:gd name="connsiteX18" fmla="*/ 5038061 w 6404625"/>
              <a:gd name="connsiteY18" fmla="*/ 6219598 h 6373368"/>
              <a:gd name="connsiteX19" fmla="*/ 4956981 w 6404625"/>
              <a:gd name="connsiteY19" fmla="*/ 6267129 h 6373368"/>
              <a:gd name="connsiteX20" fmla="*/ 4870311 w 6404625"/>
              <a:gd name="connsiteY20" fmla="*/ 6309065 h 6373368"/>
              <a:gd name="connsiteX21" fmla="*/ 4786435 w 6404625"/>
              <a:gd name="connsiteY21" fmla="*/ 6342614 h 6373368"/>
              <a:gd name="connsiteX22" fmla="*/ 4699765 w 6404625"/>
              <a:gd name="connsiteY22" fmla="*/ 6364982 h 6373368"/>
              <a:gd name="connsiteX23" fmla="*/ 4610299 w 6404625"/>
              <a:gd name="connsiteY23" fmla="*/ 6373368 h 6373368"/>
              <a:gd name="connsiteX24" fmla="*/ 4520833 w 6404625"/>
              <a:gd name="connsiteY24" fmla="*/ 6364982 h 6373368"/>
              <a:gd name="connsiteX25" fmla="*/ 4434163 w 6404625"/>
              <a:gd name="connsiteY25" fmla="*/ 6342614 h 6373368"/>
              <a:gd name="connsiteX26" fmla="*/ 4350289 w 6404625"/>
              <a:gd name="connsiteY26" fmla="*/ 6309065 h 6373368"/>
              <a:gd name="connsiteX27" fmla="*/ 4263617 w 6404625"/>
              <a:gd name="connsiteY27" fmla="*/ 6267129 h 6373368"/>
              <a:gd name="connsiteX28" fmla="*/ 4182539 w 6404625"/>
              <a:gd name="connsiteY28" fmla="*/ 6219598 h 6373368"/>
              <a:gd name="connsiteX29" fmla="*/ 4098666 w 6404625"/>
              <a:gd name="connsiteY29" fmla="*/ 6169276 h 6373368"/>
              <a:gd name="connsiteX30" fmla="*/ 4014791 w 6404625"/>
              <a:gd name="connsiteY30" fmla="*/ 6124541 h 6373368"/>
              <a:gd name="connsiteX31" fmla="*/ 3930916 w 6404625"/>
              <a:gd name="connsiteY31" fmla="*/ 6079807 h 6373368"/>
              <a:gd name="connsiteX32" fmla="*/ 3847041 w 6404625"/>
              <a:gd name="connsiteY32" fmla="*/ 6046258 h 6373368"/>
              <a:gd name="connsiteX33" fmla="*/ 3760372 w 6404625"/>
              <a:gd name="connsiteY33" fmla="*/ 6023890 h 6373368"/>
              <a:gd name="connsiteX34" fmla="*/ 3673701 w 6404625"/>
              <a:gd name="connsiteY34" fmla="*/ 6012708 h 6373368"/>
              <a:gd name="connsiteX35" fmla="*/ 3581438 w 6404625"/>
              <a:gd name="connsiteY35" fmla="*/ 6012708 h 6373368"/>
              <a:gd name="connsiteX36" fmla="*/ 3486381 w 6404625"/>
              <a:gd name="connsiteY36" fmla="*/ 6018300 h 6373368"/>
              <a:gd name="connsiteX37" fmla="*/ 3391322 w 6404625"/>
              <a:gd name="connsiteY37" fmla="*/ 6029482 h 6373368"/>
              <a:gd name="connsiteX38" fmla="*/ 3296265 w 6404625"/>
              <a:gd name="connsiteY38" fmla="*/ 6043462 h 6373368"/>
              <a:gd name="connsiteX39" fmla="*/ 3201210 w 6404625"/>
              <a:gd name="connsiteY39" fmla="*/ 6054644 h 6373368"/>
              <a:gd name="connsiteX40" fmla="*/ 3106151 w 6404625"/>
              <a:gd name="connsiteY40" fmla="*/ 6063033 h 6373368"/>
              <a:gd name="connsiteX41" fmla="*/ 3016684 w 6404625"/>
              <a:gd name="connsiteY41" fmla="*/ 6060237 h 6373368"/>
              <a:gd name="connsiteX42" fmla="*/ 2930015 w 6404625"/>
              <a:gd name="connsiteY42" fmla="*/ 6049055 h 6373368"/>
              <a:gd name="connsiteX43" fmla="*/ 2846140 w 6404625"/>
              <a:gd name="connsiteY43" fmla="*/ 6023890 h 6373368"/>
              <a:gd name="connsiteX44" fmla="*/ 2776243 w 6404625"/>
              <a:gd name="connsiteY44" fmla="*/ 5987546 h 6373368"/>
              <a:gd name="connsiteX45" fmla="*/ 2709145 w 6404625"/>
              <a:gd name="connsiteY45" fmla="*/ 5940017 h 6373368"/>
              <a:gd name="connsiteX46" fmla="*/ 2650432 w 6404625"/>
              <a:gd name="connsiteY46" fmla="*/ 5884101 h 6373368"/>
              <a:gd name="connsiteX47" fmla="*/ 2591719 w 6404625"/>
              <a:gd name="connsiteY47" fmla="*/ 5819798 h 6373368"/>
              <a:gd name="connsiteX48" fmla="*/ 2538599 w 6404625"/>
              <a:gd name="connsiteY48" fmla="*/ 5752697 h 6373368"/>
              <a:gd name="connsiteX49" fmla="*/ 2485480 w 6404625"/>
              <a:gd name="connsiteY49" fmla="*/ 5682802 h 6373368"/>
              <a:gd name="connsiteX50" fmla="*/ 2432360 w 6404625"/>
              <a:gd name="connsiteY50" fmla="*/ 5612908 h 6373368"/>
              <a:gd name="connsiteX51" fmla="*/ 2379237 w 6404625"/>
              <a:gd name="connsiteY51" fmla="*/ 5545809 h 6373368"/>
              <a:gd name="connsiteX52" fmla="*/ 2323320 w 6404625"/>
              <a:gd name="connsiteY52" fmla="*/ 5481502 h 6373368"/>
              <a:gd name="connsiteX53" fmla="*/ 2259018 w 6404625"/>
              <a:gd name="connsiteY53" fmla="*/ 5425586 h 6373368"/>
              <a:gd name="connsiteX54" fmla="*/ 2197511 w 6404625"/>
              <a:gd name="connsiteY54" fmla="*/ 5375263 h 6373368"/>
              <a:gd name="connsiteX55" fmla="*/ 2127614 w 6404625"/>
              <a:gd name="connsiteY55" fmla="*/ 5336121 h 6373368"/>
              <a:gd name="connsiteX56" fmla="*/ 2052128 w 6404625"/>
              <a:gd name="connsiteY56" fmla="*/ 5302573 h 6373368"/>
              <a:gd name="connsiteX57" fmla="*/ 1971049 w 6404625"/>
              <a:gd name="connsiteY57" fmla="*/ 5274612 h 6373368"/>
              <a:gd name="connsiteX58" fmla="*/ 1887176 w 6404625"/>
              <a:gd name="connsiteY58" fmla="*/ 5249450 h 6373368"/>
              <a:gd name="connsiteX59" fmla="*/ 1803301 w 6404625"/>
              <a:gd name="connsiteY59" fmla="*/ 5227084 h 6373368"/>
              <a:gd name="connsiteX60" fmla="*/ 1716630 w 6404625"/>
              <a:gd name="connsiteY60" fmla="*/ 5204720 h 6373368"/>
              <a:gd name="connsiteX61" fmla="*/ 1635551 w 6404625"/>
              <a:gd name="connsiteY61" fmla="*/ 5179557 h 6373368"/>
              <a:gd name="connsiteX62" fmla="*/ 1554473 w 6404625"/>
              <a:gd name="connsiteY62" fmla="*/ 5151597 h 6373368"/>
              <a:gd name="connsiteX63" fmla="*/ 1478988 w 6404625"/>
              <a:gd name="connsiteY63" fmla="*/ 5118049 h 6373368"/>
              <a:gd name="connsiteX64" fmla="*/ 1411887 w 6404625"/>
              <a:gd name="connsiteY64" fmla="*/ 5076112 h 6373368"/>
              <a:gd name="connsiteX65" fmla="*/ 1350380 w 6404625"/>
              <a:gd name="connsiteY65" fmla="*/ 5025785 h 6373368"/>
              <a:gd name="connsiteX66" fmla="*/ 1300053 w 6404625"/>
              <a:gd name="connsiteY66" fmla="*/ 4964279 h 6373368"/>
              <a:gd name="connsiteX67" fmla="*/ 1258117 w 6404625"/>
              <a:gd name="connsiteY67" fmla="*/ 4897178 h 6373368"/>
              <a:gd name="connsiteX68" fmla="*/ 1224567 w 6404625"/>
              <a:gd name="connsiteY68" fmla="*/ 4821691 h 6373368"/>
              <a:gd name="connsiteX69" fmla="*/ 1196609 w 6404625"/>
              <a:gd name="connsiteY69" fmla="*/ 4740614 h 6373368"/>
              <a:gd name="connsiteX70" fmla="*/ 1171447 w 6404625"/>
              <a:gd name="connsiteY70" fmla="*/ 4659533 h 6373368"/>
              <a:gd name="connsiteX71" fmla="*/ 1149080 w 6404625"/>
              <a:gd name="connsiteY71" fmla="*/ 4572865 h 6373368"/>
              <a:gd name="connsiteX72" fmla="*/ 1126714 w 6404625"/>
              <a:gd name="connsiteY72" fmla="*/ 4488990 h 6373368"/>
              <a:gd name="connsiteX73" fmla="*/ 1101552 w 6404625"/>
              <a:gd name="connsiteY73" fmla="*/ 4405115 h 6373368"/>
              <a:gd name="connsiteX74" fmla="*/ 1073593 w 6404625"/>
              <a:gd name="connsiteY74" fmla="*/ 4324036 h 6373368"/>
              <a:gd name="connsiteX75" fmla="*/ 1040045 w 6404625"/>
              <a:gd name="connsiteY75" fmla="*/ 4248549 h 6373368"/>
              <a:gd name="connsiteX76" fmla="*/ 1000902 w 6404625"/>
              <a:gd name="connsiteY76" fmla="*/ 4178654 h 6373368"/>
              <a:gd name="connsiteX77" fmla="*/ 950576 w 6404625"/>
              <a:gd name="connsiteY77" fmla="*/ 4117146 h 6373368"/>
              <a:gd name="connsiteX78" fmla="*/ 894659 w 6404625"/>
              <a:gd name="connsiteY78" fmla="*/ 4052841 h 6373368"/>
              <a:gd name="connsiteX79" fmla="*/ 830356 w 6404625"/>
              <a:gd name="connsiteY79" fmla="*/ 3996926 h 6373368"/>
              <a:gd name="connsiteX80" fmla="*/ 760460 w 6404625"/>
              <a:gd name="connsiteY80" fmla="*/ 3943806 h 6373368"/>
              <a:gd name="connsiteX81" fmla="*/ 690567 w 6404625"/>
              <a:gd name="connsiteY81" fmla="*/ 3890685 h 6373368"/>
              <a:gd name="connsiteX82" fmla="*/ 620671 w 6404625"/>
              <a:gd name="connsiteY82" fmla="*/ 3837564 h 6373368"/>
              <a:gd name="connsiteX83" fmla="*/ 553571 w 6404625"/>
              <a:gd name="connsiteY83" fmla="*/ 3784444 h 6373368"/>
              <a:gd name="connsiteX84" fmla="*/ 489269 w 6404625"/>
              <a:gd name="connsiteY84" fmla="*/ 3725731 h 6373368"/>
              <a:gd name="connsiteX85" fmla="*/ 433350 w 6404625"/>
              <a:gd name="connsiteY85" fmla="*/ 3667021 h 6373368"/>
              <a:gd name="connsiteX86" fmla="*/ 385824 w 6404625"/>
              <a:gd name="connsiteY86" fmla="*/ 3599922 h 6373368"/>
              <a:gd name="connsiteX87" fmla="*/ 349477 w 6404625"/>
              <a:gd name="connsiteY87" fmla="*/ 3530025 h 6373368"/>
              <a:gd name="connsiteX88" fmla="*/ 324315 w 6404625"/>
              <a:gd name="connsiteY88" fmla="*/ 3446150 h 6373368"/>
              <a:gd name="connsiteX89" fmla="*/ 313131 w 6404625"/>
              <a:gd name="connsiteY89" fmla="*/ 3359479 h 6373368"/>
              <a:gd name="connsiteX90" fmla="*/ 310335 w 6404625"/>
              <a:gd name="connsiteY90" fmla="*/ 3270014 h 6373368"/>
              <a:gd name="connsiteX91" fmla="*/ 318723 w 6404625"/>
              <a:gd name="connsiteY91" fmla="*/ 3174955 h 6373368"/>
              <a:gd name="connsiteX92" fmla="*/ 329907 w 6404625"/>
              <a:gd name="connsiteY92" fmla="*/ 3079898 h 6373368"/>
              <a:gd name="connsiteX93" fmla="*/ 343885 w 6404625"/>
              <a:gd name="connsiteY93" fmla="*/ 2984841 h 6373368"/>
              <a:gd name="connsiteX94" fmla="*/ 355069 w 6404625"/>
              <a:gd name="connsiteY94" fmla="*/ 2889784 h 6373368"/>
              <a:gd name="connsiteX95" fmla="*/ 360659 w 6404625"/>
              <a:gd name="connsiteY95" fmla="*/ 2794725 h 6373368"/>
              <a:gd name="connsiteX96" fmla="*/ 360659 w 6404625"/>
              <a:gd name="connsiteY96" fmla="*/ 2702464 h 6373368"/>
              <a:gd name="connsiteX97" fmla="*/ 349477 w 6404625"/>
              <a:gd name="connsiteY97" fmla="*/ 2615793 h 6373368"/>
              <a:gd name="connsiteX98" fmla="*/ 327111 w 6404625"/>
              <a:gd name="connsiteY98" fmla="*/ 2529122 h 6373368"/>
              <a:gd name="connsiteX99" fmla="*/ 293561 w 6404625"/>
              <a:gd name="connsiteY99" fmla="*/ 2448045 h 6373368"/>
              <a:gd name="connsiteX100" fmla="*/ 251625 w 6404625"/>
              <a:gd name="connsiteY100" fmla="*/ 2364170 h 6373368"/>
              <a:gd name="connsiteX101" fmla="*/ 204096 w 6404625"/>
              <a:gd name="connsiteY101" fmla="*/ 2280295 h 6373368"/>
              <a:gd name="connsiteX102" fmla="*/ 153769 w 6404625"/>
              <a:gd name="connsiteY102" fmla="*/ 2196423 h 6373368"/>
              <a:gd name="connsiteX103" fmla="*/ 106240 w 6404625"/>
              <a:gd name="connsiteY103" fmla="*/ 2115344 h 6373368"/>
              <a:gd name="connsiteX104" fmla="*/ 64305 w 6404625"/>
              <a:gd name="connsiteY104" fmla="*/ 2028673 h 6373368"/>
              <a:gd name="connsiteX105" fmla="*/ 30754 w 6404625"/>
              <a:gd name="connsiteY105" fmla="*/ 1944798 h 6373368"/>
              <a:gd name="connsiteX106" fmla="*/ 8387 w 6404625"/>
              <a:gd name="connsiteY106" fmla="*/ 1858129 h 6373368"/>
              <a:gd name="connsiteX107" fmla="*/ 0 w 6404625"/>
              <a:gd name="connsiteY107" fmla="*/ 1768662 h 6373368"/>
              <a:gd name="connsiteX108" fmla="*/ 8387 w 6404625"/>
              <a:gd name="connsiteY108" fmla="*/ 1679195 h 6373368"/>
              <a:gd name="connsiteX109" fmla="*/ 30754 w 6404625"/>
              <a:gd name="connsiteY109" fmla="*/ 1592526 h 6373368"/>
              <a:gd name="connsiteX110" fmla="*/ 64305 w 6404625"/>
              <a:gd name="connsiteY110" fmla="*/ 1508651 h 6373368"/>
              <a:gd name="connsiteX111" fmla="*/ 106240 w 6404625"/>
              <a:gd name="connsiteY111" fmla="*/ 1421980 h 6373368"/>
              <a:gd name="connsiteX112" fmla="*/ 153769 w 6404625"/>
              <a:gd name="connsiteY112" fmla="*/ 1340903 h 6373368"/>
              <a:gd name="connsiteX113" fmla="*/ 204096 w 6404625"/>
              <a:gd name="connsiteY113" fmla="*/ 1257028 h 6373368"/>
              <a:gd name="connsiteX114" fmla="*/ 251625 w 6404625"/>
              <a:gd name="connsiteY114" fmla="*/ 1173153 h 6373368"/>
              <a:gd name="connsiteX115" fmla="*/ 293561 w 6404625"/>
              <a:gd name="connsiteY115" fmla="*/ 1089278 h 6373368"/>
              <a:gd name="connsiteX116" fmla="*/ 327111 w 6404625"/>
              <a:gd name="connsiteY116" fmla="*/ 1008199 h 6373368"/>
              <a:gd name="connsiteX117" fmla="*/ 349477 w 6404625"/>
              <a:gd name="connsiteY117" fmla="*/ 921528 h 6373368"/>
              <a:gd name="connsiteX118" fmla="*/ 360659 w 6404625"/>
              <a:gd name="connsiteY118" fmla="*/ 834859 h 6373368"/>
              <a:gd name="connsiteX119" fmla="*/ 360659 w 6404625"/>
              <a:gd name="connsiteY119" fmla="*/ 742599 h 6373368"/>
              <a:gd name="connsiteX120" fmla="*/ 355069 w 6404625"/>
              <a:gd name="connsiteY120" fmla="*/ 647539 h 6373368"/>
              <a:gd name="connsiteX121" fmla="*/ 343885 w 6404625"/>
              <a:gd name="connsiteY121" fmla="*/ 552482 h 6373368"/>
              <a:gd name="connsiteX122" fmla="*/ 329907 w 6404625"/>
              <a:gd name="connsiteY122" fmla="*/ 457425 h 6373368"/>
              <a:gd name="connsiteX123" fmla="*/ 318723 w 6404625"/>
              <a:gd name="connsiteY123" fmla="*/ 362366 h 6373368"/>
              <a:gd name="connsiteX124" fmla="*/ 310335 w 6404625"/>
              <a:gd name="connsiteY124" fmla="*/ 267309 h 6373368"/>
              <a:gd name="connsiteX125" fmla="*/ 313131 w 6404625"/>
              <a:gd name="connsiteY125" fmla="*/ 177842 h 6373368"/>
              <a:gd name="connsiteX126" fmla="*/ 324315 w 6404625"/>
              <a:gd name="connsiteY126" fmla="*/ 91173 h 6373368"/>
              <a:gd name="connsiteX127" fmla="*/ 349477 w 6404625"/>
              <a:gd name="connsiteY127" fmla="*/ 7296 h 6373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6404625" h="6373368">
                <a:moveTo>
                  <a:pt x="353272" y="0"/>
                </a:moveTo>
                <a:lnTo>
                  <a:pt x="6404625" y="0"/>
                </a:lnTo>
                <a:lnTo>
                  <a:pt x="6404625" y="6008204"/>
                </a:lnTo>
                <a:lnTo>
                  <a:pt x="6374459" y="6023890"/>
                </a:lnTo>
                <a:lnTo>
                  <a:pt x="6290584" y="6049055"/>
                </a:lnTo>
                <a:lnTo>
                  <a:pt x="6203913" y="6060237"/>
                </a:lnTo>
                <a:lnTo>
                  <a:pt x="6114448" y="6063033"/>
                </a:lnTo>
                <a:lnTo>
                  <a:pt x="6019391" y="6054644"/>
                </a:lnTo>
                <a:lnTo>
                  <a:pt x="5924332" y="6043462"/>
                </a:lnTo>
                <a:lnTo>
                  <a:pt x="5829275" y="6029482"/>
                </a:lnTo>
                <a:lnTo>
                  <a:pt x="5734216" y="6018300"/>
                </a:lnTo>
                <a:lnTo>
                  <a:pt x="5639159" y="6012708"/>
                </a:lnTo>
                <a:lnTo>
                  <a:pt x="5546898" y="6012708"/>
                </a:lnTo>
                <a:lnTo>
                  <a:pt x="5460227" y="6023890"/>
                </a:lnTo>
                <a:lnTo>
                  <a:pt x="5370760" y="6046258"/>
                </a:lnTo>
                <a:lnTo>
                  <a:pt x="5289681" y="6079807"/>
                </a:lnTo>
                <a:lnTo>
                  <a:pt x="5205808" y="6124541"/>
                </a:lnTo>
                <a:lnTo>
                  <a:pt x="5121933" y="6169276"/>
                </a:lnTo>
                <a:lnTo>
                  <a:pt x="5038061" y="6219598"/>
                </a:lnTo>
                <a:lnTo>
                  <a:pt x="4956981" y="6267129"/>
                </a:lnTo>
                <a:lnTo>
                  <a:pt x="4870311" y="6309065"/>
                </a:lnTo>
                <a:lnTo>
                  <a:pt x="4786435" y="6342614"/>
                </a:lnTo>
                <a:lnTo>
                  <a:pt x="4699765" y="6364982"/>
                </a:lnTo>
                <a:lnTo>
                  <a:pt x="4610299" y="6373368"/>
                </a:lnTo>
                <a:lnTo>
                  <a:pt x="4520833" y="6364982"/>
                </a:lnTo>
                <a:lnTo>
                  <a:pt x="4434163" y="6342614"/>
                </a:lnTo>
                <a:lnTo>
                  <a:pt x="4350289" y="6309065"/>
                </a:lnTo>
                <a:lnTo>
                  <a:pt x="4263617" y="6267129"/>
                </a:lnTo>
                <a:lnTo>
                  <a:pt x="4182539" y="6219598"/>
                </a:lnTo>
                <a:lnTo>
                  <a:pt x="4098666" y="6169276"/>
                </a:lnTo>
                <a:lnTo>
                  <a:pt x="4014791" y="6124541"/>
                </a:lnTo>
                <a:lnTo>
                  <a:pt x="3930916" y="6079807"/>
                </a:lnTo>
                <a:lnTo>
                  <a:pt x="3847041" y="6046258"/>
                </a:lnTo>
                <a:lnTo>
                  <a:pt x="3760372" y="6023890"/>
                </a:lnTo>
                <a:lnTo>
                  <a:pt x="3673701" y="6012708"/>
                </a:lnTo>
                <a:lnTo>
                  <a:pt x="3581438" y="6012708"/>
                </a:lnTo>
                <a:lnTo>
                  <a:pt x="3486381" y="6018300"/>
                </a:lnTo>
                <a:lnTo>
                  <a:pt x="3391322" y="6029482"/>
                </a:lnTo>
                <a:lnTo>
                  <a:pt x="3296265" y="6043462"/>
                </a:lnTo>
                <a:lnTo>
                  <a:pt x="3201210" y="6054644"/>
                </a:lnTo>
                <a:lnTo>
                  <a:pt x="3106151" y="6063033"/>
                </a:lnTo>
                <a:lnTo>
                  <a:pt x="3016684" y="6060237"/>
                </a:lnTo>
                <a:lnTo>
                  <a:pt x="2930015" y="6049055"/>
                </a:lnTo>
                <a:lnTo>
                  <a:pt x="2846140" y="6023890"/>
                </a:lnTo>
                <a:lnTo>
                  <a:pt x="2776243" y="5987546"/>
                </a:lnTo>
                <a:lnTo>
                  <a:pt x="2709145" y="5940017"/>
                </a:lnTo>
                <a:lnTo>
                  <a:pt x="2650432" y="5884101"/>
                </a:lnTo>
                <a:lnTo>
                  <a:pt x="2591719" y="5819798"/>
                </a:lnTo>
                <a:lnTo>
                  <a:pt x="2538599" y="5752697"/>
                </a:lnTo>
                <a:lnTo>
                  <a:pt x="2485480" y="5682802"/>
                </a:lnTo>
                <a:lnTo>
                  <a:pt x="2432360" y="5612908"/>
                </a:lnTo>
                <a:lnTo>
                  <a:pt x="2379237" y="5545809"/>
                </a:lnTo>
                <a:lnTo>
                  <a:pt x="2323320" y="5481502"/>
                </a:lnTo>
                <a:lnTo>
                  <a:pt x="2259018" y="5425586"/>
                </a:lnTo>
                <a:lnTo>
                  <a:pt x="2197511" y="5375263"/>
                </a:lnTo>
                <a:lnTo>
                  <a:pt x="2127614" y="5336121"/>
                </a:lnTo>
                <a:lnTo>
                  <a:pt x="2052128" y="5302573"/>
                </a:lnTo>
                <a:lnTo>
                  <a:pt x="1971049" y="5274612"/>
                </a:lnTo>
                <a:lnTo>
                  <a:pt x="1887176" y="5249450"/>
                </a:lnTo>
                <a:lnTo>
                  <a:pt x="1803301" y="5227084"/>
                </a:lnTo>
                <a:lnTo>
                  <a:pt x="1716630" y="5204720"/>
                </a:lnTo>
                <a:lnTo>
                  <a:pt x="1635551" y="5179557"/>
                </a:lnTo>
                <a:lnTo>
                  <a:pt x="1554473" y="5151597"/>
                </a:lnTo>
                <a:lnTo>
                  <a:pt x="1478988" y="5118049"/>
                </a:lnTo>
                <a:lnTo>
                  <a:pt x="1411887" y="5076112"/>
                </a:lnTo>
                <a:lnTo>
                  <a:pt x="1350380" y="5025785"/>
                </a:lnTo>
                <a:lnTo>
                  <a:pt x="1300053" y="4964279"/>
                </a:lnTo>
                <a:lnTo>
                  <a:pt x="1258117" y="4897178"/>
                </a:lnTo>
                <a:lnTo>
                  <a:pt x="1224567" y="4821691"/>
                </a:lnTo>
                <a:lnTo>
                  <a:pt x="1196609" y="4740614"/>
                </a:lnTo>
                <a:lnTo>
                  <a:pt x="1171447" y="4659533"/>
                </a:lnTo>
                <a:lnTo>
                  <a:pt x="1149080" y="4572865"/>
                </a:lnTo>
                <a:lnTo>
                  <a:pt x="1126714" y="4488990"/>
                </a:lnTo>
                <a:lnTo>
                  <a:pt x="1101552" y="4405115"/>
                </a:lnTo>
                <a:lnTo>
                  <a:pt x="1073593" y="4324036"/>
                </a:lnTo>
                <a:lnTo>
                  <a:pt x="1040045" y="4248549"/>
                </a:lnTo>
                <a:lnTo>
                  <a:pt x="1000902" y="4178654"/>
                </a:lnTo>
                <a:lnTo>
                  <a:pt x="950576" y="4117146"/>
                </a:lnTo>
                <a:lnTo>
                  <a:pt x="894659" y="4052841"/>
                </a:lnTo>
                <a:lnTo>
                  <a:pt x="830356" y="3996926"/>
                </a:lnTo>
                <a:lnTo>
                  <a:pt x="760460" y="3943806"/>
                </a:lnTo>
                <a:lnTo>
                  <a:pt x="690567" y="3890685"/>
                </a:lnTo>
                <a:lnTo>
                  <a:pt x="620671" y="3837564"/>
                </a:lnTo>
                <a:lnTo>
                  <a:pt x="553571" y="3784444"/>
                </a:lnTo>
                <a:lnTo>
                  <a:pt x="489269" y="3725731"/>
                </a:lnTo>
                <a:lnTo>
                  <a:pt x="433350" y="3667021"/>
                </a:lnTo>
                <a:lnTo>
                  <a:pt x="385824" y="3599922"/>
                </a:lnTo>
                <a:lnTo>
                  <a:pt x="349477" y="3530025"/>
                </a:lnTo>
                <a:lnTo>
                  <a:pt x="324315" y="3446150"/>
                </a:lnTo>
                <a:lnTo>
                  <a:pt x="313131" y="3359479"/>
                </a:lnTo>
                <a:lnTo>
                  <a:pt x="310335" y="3270014"/>
                </a:lnTo>
                <a:lnTo>
                  <a:pt x="318723" y="3174955"/>
                </a:lnTo>
                <a:lnTo>
                  <a:pt x="329907" y="3079898"/>
                </a:lnTo>
                <a:lnTo>
                  <a:pt x="343885" y="2984841"/>
                </a:lnTo>
                <a:lnTo>
                  <a:pt x="355069" y="2889784"/>
                </a:lnTo>
                <a:lnTo>
                  <a:pt x="360659" y="2794725"/>
                </a:lnTo>
                <a:lnTo>
                  <a:pt x="360659" y="2702464"/>
                </a:lnTo>
                <a:lnTo>
                  <a:pt x="349477" y="2615793"/>
                </a:lnTo>
                <a:lnTo>
                  <a:pt x="327111" y="2529122"/>
                </a:lnTo>
                <a:lnTo>
                  <a:pt x="293561" y="2448045"/>
                </a:lnTo>
                <a:lnTo>
                  <a:pt x="251625" y="2364170"/>
                </a:lnTo>
                <a:lnTo>
                  <a:pt x="204096" y="2280295"/>
                </a:lnTo>
                <a:lnTo>
                  <a:pt x="153769" y="2196423"/>
                </a:lnTo>
                <a:lnTo>
                  <a:pt x="106240" y="2115344"/>
                </a:lnTo>
                <a:lnTo>
                  <a:pt x="64305" y="2028673"/>
                </a:lnTo>
                <a:lnTo>
                  <a:pt x="30754" y="1944798"/>
                </a:lnTo>
                <a:lnTo>
                  <a:pt x="8387" y="1858129"/>
                </a:lnTo>
                <a:lnTo>
                  <a:pt x="0" y="1768662"/>
                </a:lnTo>
                <a:lnTo>
                  <a:pt x="8387" y="1679195"/>
                </a:lnTo>
                <a:lnTo>
                  <a:pt x="30754" y="1592526"/>
                </a:lnTo>
                <a:lnTo>
                  <a:pt x="64305" y="1508651"/>
                </a:lnTo>
                <a:lnTo>
                  <a:pt x="106240" y="1421980"/>
                </a:lnTo>
                <a:lnTo>
                  <a:pt x="153769" y="1340903"/>
                </a:lnTo>
                <a:lnTo>
                  <a:pt x="204096" y="1257028"/>
                </a:lnTo>
                <a:lnTo>
                  <a:pt x="251625" y="1173153"/>
                </a:lnTo>
                <a:lnTo>
                  <a:pt x="293561" y="1089278"/>
                </a:lnTo>
                <a:lnTo>
                  <a:pt x="327111" y="1008199"/>
                </a:lnTo>
                <a:lnTo>
                  <a:pt x="349477" y="921528"/>
                </a:lnTo>
                <a:lnTo>
                  <a:pt x="360659" y="834859"/>
                </a:lnTo>
                <a:lnTo>
                  <a:pt x="360659" y="742599"/>
                </a:lnTo>
                <a:lnTo>
                  <a:pt x="355069" y="647539"/>
                </a:lnTo>
                <a:lnTo>
                  <a:pt x="343885" y="552482"/>
                </a:lnTo>
                <a:lnTo>
                  <a:pt x="329907" y="457425"/>
                </a:lnTo>
                <a:lnTo>
                  <a:pt x="318723" y="362366"/>
                </a:lnTo>
                <a:lnTo>
                  <a:pt x="310335" y="267309"/>
                </a:lnTo>
                <a:lnTo>
                  <a:pt x="313131" y="177842"/>
                </a:lnTo>
                <a:lnTo>
                  <a:pt x="324315" y="91173"/>
                </a:lnTo>
                <a:lnTo>
                  <a:pt x="349477" y="7296"/>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Bubble sheet test paper and pencil">
            <a:extLst>
              <a:ext uri="{FF2B5EF4-FFF2-40B4-BE49-F238E27FC236}">
                <a16:creationId xmlns:a16="http://schemas.microsoft.com/office/drawing/2014/main" id="{75C174FB-7A08-4B0C-FEBC-840CE7BCEA76}"/>
              </a:ext>
            </a:extLst>
          </p:cNvPr>
          <p:cNvPicPr>
            <a:picLocks noChangeAspect="1"/>
          </p:cNvPicPr>
          <p:nvPr/>
        </p:nvPicPr>
        <p:blipFill rotWithShape="1">
          <a:blip r:embed="rId2"/>
          <a:srcRect l="51004" r="1" b="1"/>
          <a:stretch/>
        </p:blipFill>
        <p:spPr>
          <a:xfrm>
            <a:off x="4502415" y="10"/>
            <a:ext cx="4641585" cy="6157770"/>
          </a:xfrm>
          <a:custGeom>
            <a:avLst/>
            <a:gdLst/>
            <a:ahLst/>
            <a:cxnLst/>
            <a:rect l="l" t="t" r="r" b="b"/>
            <a:pathLst>
              <a:path w="6188779" h="6157780">
                <a:moveTo>
                  <a:pt x="384150" y="0"/>
                </a:moveTo>
                <a:lnTo>
                  <a:pt x="6188779" y="0"/>
                </a:lnTo>
                <a:lnTo>
                  <a:pt x="6188779" y="5757340"/>
                </a:lnTo>
                <a:lnTo>
                  <a:pt x="6142640" y="5790022"/>
                </a:lnTo>
                <a:lnTo>
                  <a:pt x="6076017" y="5824665"/>
                </a:lnTo>
                <a:lnTo>
                  <a:pt x="5996070" y="5848651"/>
                </a:lnTo>
                <a:lnTo>
                  <a:pt x="5913457" y="5859310"/>
                </a:lnTo>
                <a:lnTo>
                  <a:pt x="5828180" y="5861974"/>
                </a:lnTo>
                <a:lnTo>
                  <a:pt x="5737573" y="5853979"/>
                </a:lnTo>
                <a:lnTo>
                  <a:pt x="5646965" y="5843320"/>
                </a:lnTo>
                <a:lnTo>
                  <a:pt x="5556358" y="5829995"/>
                </a:lnTo>
                <a:lnTo>
                  <a:pt x="5465751" y="5819336"/>
                </a:lnTo>
                <a:lnTo>
                  <a:pt x="5375143" y="5814006"/>
                </a:lnTo>
                <a:lnTo>
                  <a:pt x="5287201" y="5814006"/>
                </a:lnTo>
                <a:lnTo>
                  <a:pt x="5204589" y="5824665"/>
                </a:lnTo>
                <a:lnTo>
                  <a:pt x="5119310" y="5845985"/>
                </a:lnTo>
                <a:lnTo>
                  <a:pt x="5042027" y="5877963"/>
                </a:lnTo>
                <a:lnTo>
                  <a:pt x="4962081" y="5920603"/>
                </a:lnTo>
                <a:lnTo>
                  <a:pt x="4882133" y="5963242"/>
                </a:lnTo>
                <a:lnTo>
                  <a:pt x="4802186" y="6011210"/>
                </a:lnTo>
                <a:lnTo>
                  <a:pt x="4724903" y="6056514"/>
                </a:lnTo>
                <a:lnTo>
                  <a:pt x="4642291" y="6096487"/>
                </a:lnTo>
                <a:lnTo>
                  <a:pt x="4562343" y="6128466"/>
                </a:lnTo>
                <a:lnTo>
                  <a:pt x="4479729" y="6149785"/>
                </a:lnTo>
                <a:lnTo>
                  <a:pt x="4394453" y="6157780"/>
                </a:lnTo>
                <a:lnTo>
                  <a:pt x="4309175" y="6149785"/>
                </a:lnTo>
                <a:lnTo>
                  <a:pt x="4226563" y="6128466"/>
                </a:lnTo>
                <a:lnTo>
                  <a:pt x="4146616" y="6096487"/>
                </a:lnTo>
                <a:lnTo>
                  <a:pt x="4064003" y="6056514"/>
                </a:lnTo>
                <a:lnTo>
                  <a:pt x="3986719" y="6011210"/>
                </a:lnTo>
                <a:lnTo>
                  <a:pt x="3906773" y="5963242"/>
                </a:lnTo>
                <a:lnTo>
                  <a:pt x="3826826" y="5920603"/>
                </a:lnTo>
                <a:lnTo>
                  <a:pt x="3746877" y="5877963"/>
                </a:lnTo>
                <a:lnTo>
                  <a:pt x="3666929" y="5845985"/>
                </a:lnTo>
                <a:lnTo>
                  <a:pt x="3584318" y="5824665"/>
                </a:lnTo>
                <a:lnTo>
                  <a:pt x="3501705" y="5814006"/>
                </a:lnTo>
                <a:lnTo>
                  <a:pt x="3413762" y="5814006"/>
                </a:lnTo>
                <a:lnTo>
                  <a:pt x="3323155" y="5819336"/>
                </a:lnTo>
                <a:lnTo>
                  <a:pt x="3232547" y="5829995"/>
                </a:lnTo>
                <a:lnTo>
                  <a:pt x="3141940" y="5843320"/>
                </a:lnTo>
                <a:lnTo>
                  <a:pt x="3051334" y="5853979"/>
                </a:lnTo>
                <a:lnTo>
                  <a:pt x="2960727" y="5861974"/>
                </a:lnTo>
                <a:lnTo>
                  <a:pt x="2875448" y="5859310"/>
                </a:lnTo>
                <a:lnTo>
                  <a:pt x="2792837" y="5848651"/>
                </a:lnTo>
                <a:lnTo>
                  <a:pt x="2712889" y="5824665"/>
                </a:lnTo>
                <a:lnTo>
                  <a:pt x="2646265" y="5790022"/>
                </a:lnTo>
                <a:lnTo>
                  <a:pt x="2582308" y="5744719"/>
                </a:lnTo>
                <a:lnTo>
                  <a:pt x="2526343" y="5691420"/>
                </a:lnTo>
                <a:lnTo>
                  <a:pt x="2470381" y="5630127"/>
                </a:lnTo>
                <a:lnTo>
                  <a:pt x="2419747" y="5566168"/>
                </a:lnTo>
                <a:lnTo>
                  <a:pt x="2369114" y="5499546"/>
                </a:lnTo>
                <a:lnTo>
                  <a:pt x="2318480" y="5432923"/>
                </a:lnTo>
                <a:lnTo>
                  <a:pt x="2267846" y="5368966"/>
                </a:lnTo>
                <a:lnTo>
                  <a:pt x="2214548" y="5307671"/>
                </a:lnTo>
                <a:lnTo>
                  <a:pt x="2153255" y="5254373"/>
                </a:lnTo>
                <a:lnTo>
                  <a:pt x="2094628" y="5206405"/>
                </a:lnTo>
                <a:lnTo>
                  <a:pt x="2028005" y="5169096"/>
                </a:lnTo>
                <a:lnTo>
                  <a:pt x="1956051" y="5137117"/>
                </a:lnTo>
                <a:lnTo>
                  <a:pt x="1878768" y="5110467"/>
                </a:lnTo>
                <a:lnTo>
                  <a:pt x="1798822" y="5086483"/>
                </a:lnTo>
                <a:lnTo>
                  <a:pt x="1718873" y="5065163"/>
                </a:lnTo>
                <a:lnTo>
                  <a:pt x="1636260" y="5043845"/>
                </a:lnTo>
                <a:lnTo>
                  <a:pt x="1558978" y="5019861"/>
                </a:lnTo>
                <a:lnTo>
                  <a:pt x="1481696" y="4993211"/>
                </a:lnTo>
                <a:lnTo>
                  <a:pt x="1409744" y="4961233"/>
                </a:lnTo>
                <a:lnTo>
                  <a:pt x="1345785" y="4921259"/>
                </a:lnTo>
                <a:lnTo>
                  <a:pt x="1287158" y="4873289"/>
                </a:lnTo>
                <a:lnTo>
                  <a:pt x="1239188" y="4814663"/>
                </a:lnTo>
                <a:lnTo>
                  <a:pt x="1199215" y="4750703"/>
                </a:lnTo>
                <a:lnTo>
                  <a:pt x="1167237" y="4678752"/>
                </a:lnTo>
                <a:lnTo>
                  <a:pt x="1140586" y="4601469"/>
                </a:lnTo>
                <a:lnTo>
                  <a:pt x="1116602" y="4524185"/>
                </a:lnTo>
                <a:lnTo>
                  <a:pt x="1095283" y="4441574"/>
                </a:lnTo>
                <a:lnTo>
                  <a:pt x="1073962" y="4361626"/>
                </a:lnTo>
                <a:lnTo>
                  <a:pt x="1049979" y="4281677"/>
                </a:lnTo>
                <a:lnTo>
                  <a:pt x="1023330" y="4204395"/>
                </a:lnTo>
                <a:lnTo>
                  <a:pt x="991351" y="4132443"/>
                </a:lnTo>
                <a:lnTo>
                  <a:pt x="954043" y="4065820"/>
                </a:lnTo>
                <a:lnTo>
                  <a:pt x="906073" y="4007191"/>
                </a:lnTo>
                <a:lnTo>
                  <a:pt x="852774" y="3945898"/>
                </a:lnTo>
                <a:lnTo>
                  <a:pt x="791482" y="3892600"/>
                </a:lnTo>
                <a:lnTo>
                  <a:pt x="724858" y="3841967"/>
                </a:lnTo>
                <a:lnTo>
                  <a:pt x="658236" y="3791333"/>
                </a:lnTo>
                <a:lnTo>
                  <a:pt x="591613" y="3740699"/>
                </a:lnTo>
                <a:lnTo>
                  <a:pt x="527656" y="3690067"/>
                </a:lnTo>
                <a:lnTo>
                  <a:pt x="466362" y="3634102"/>
                </a:lnTo>
                <a:lnTo>
                  <a:pt x="413063" y="3578140"/>
                </a:lnTo>
                <a:lnTo>
                  <a:pt x="367761" y="3514183"/>
                </a:lnTo>
                <a:lnTo>
                  <a:pt x="333116" y="3447559"/>
                </a:lnTo>
                <a:lnTo>
                  <a:pt x="309132" y="3367611"/>
                </a:lnTo>
                <a:lnTo>
                  <a:pt x="298471" y="3284998"/>
                </a:lnTo>
                <a:lnTo>
                  <a:pt x="295806" y="3199721"/>
                </a:lnTo>
                <a:lnTo>
                  <a:pt x="303802" y="3109114"/>
                </a:lnTo>
                <a:lnTo>
                  <a:pt x="314462" y="3018506"/>
                </a:lnTo>
                <a:lnTo>
                  <a:pt x="327785" y="2927901"/>
                </a:lnTo>
                <a:lnTo>
                  <a:pt x="338446" y="2837293"/>
                </a:lnTo>
                <a:lnTo>
                  <a:pt x="343774" y="2746686"/>
                </a:lnTo>
                <a:lnTo>
                  <a:pt x="343774" y="2658743"/>
                </a:lnTo>
                <a:lnTo>
                  <a:pt x="333116" y="2576130"/>
                </a:lnTo>
                <a:lnTo>
                  <a:pt x="311796" y="2493517"/>
                </a:lnTo>
                <a:lnTo>
                  <a:pt x="279817" y="2416237"/>
                </a:lnTo>
                <a:lnTo>
                  <a:pt x="239844" y="2336288"/>
                </a:lnTo>
                <a:lnTo>
                  <a:pt x="194541" y="2256340"/>
                </a:lnTo>
                <a:lnTo>
                  <a:pt x="146571" y="2176393"/>
                </a:lnTo>
                <a:lnTo>
                  <a:pt x="101267" y="2099111"/>
                </a:lnTo>
                <a:lnTo>
                  <a:pt x="61293" y="2016498"/>
                </a:lnTo>
                <a:lnTo>
                  <a:pt x="29315" y="1936550"/>
                </a:lnTo>
                <a:lnTo>
                  <a:pt x="7995" y="1853939"/>
                </a:lnTo>
                <a:lnTo>
                  <a:pt x="0" y="1768660"/>
                </a:lnTo>
                <a:lnTo>
                  <a:pt x="7995" y="1683383"/>
                </a:lnTo>
                <a:lnTo>
                  <a:pt x="29315" y="1600771"/>
                </a:lnTo>
                <a:lnTo>
                  <a:pt x="61293" y="1520824"/>
                </a:lnTo>
                <a:lnTo>
                  <a:pt x="101267" y="1438211"/>
                </a:lnTo>
                <a:lnTo>
                  <a:pt x="146571" y="1360929"/>
                </a:lnTo>
                <a:lnTo>
                  <a:pt x="194541" y="1280980"/>
                </a:lnTo>
                <a:lnTo>
                  <a:pt x="239844" y="1201034"/>
                </a:lnTo>
                <a:lnTo>
                  <a:pt x="279817" y="1121085"/>
                </a:lnTo>
                <a:lnTo>
                  <a:pt x="311796" y="1043803"/>
                </a:lnTo>
                <a:lnTo>
                  <a:pt x="333116" y="961190"/>
                </a:lnTo>
                <a:lnTo>
                  <a:pt x="343774" y="878578"/>
                </a:lnTo>
                <a:lnTo>
                  <a:pt x="343774" y="790636"/>
                </a:lnTo>
                <a:lnTo>
                  <a:pt x="338446" y="700029"/>
                </a:lnTo>
                <a:lnTo>
                  <a:pt x="327785" y="609422"/>
                </a:lnTo>
                <a:lnTo>
                  <a:pt x="314462" y="518814"/>
                </a:lnTo>
                <a:lnTo>
                  <a:pt x="303802" y="428207"/>
                </a:lnTo>
                <a:lnTo>
                  <a:pt x="295806" y="337599"/>
                </a:lnTo>
                <a:lnTo>
                  <a:pt x="298471" y="252322"/>
                </a:lnTo>
                <a:lnTo>
                  <a:pt x="309132" y="169710"/>
                </a:lnTo>
                <a:lnTo>
                  <a:pt x="333116" y="89761"/>
                </a:lnTo>
                <a:lnTo>
                  <a:pt x="367761" y="23140"/>
                </a:lnTo>
                <a:close/>
              </a:path>
            </a:pathLst>
          </a:custGeom>
          <a:ln w="203200">
            <a:noFill/>
          </a:ln>
        </p:spPr>
      </p:pic>
    </p:spTree>
    <p:extLst>
      <p:ext uri="{BB962C8B-B14F-4D97-AF65-F5344CB8AC3E}">
        <p14:creationId xmlns:p14="http://schemas.microsoft.com/office/powerpoint/2010/main" val="547058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alpha val="35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278130-DFE0-457B-8698-88DF69019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 y="0"/>
            <a:ext cx="914171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2F99531B-1681-4D6E-BECB-18325B33A6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 y="0"/>
            <a:ext cx="9141714"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Rectangle 12">
            <a:extLst>
              <a:ext uri="{FF2B5EF4-FFF2-40B4-BE49-F238E27FC236}">
                <a16:creationId xmlns:a16="http://schemas.microsoft.com/office/drawing/2014/main" id="{20344094-430A-400B-804B-910E696A1A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8743" y="709375"/>
            <a:ext cx="8035257"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53C67DF-7782-4E57-AB9B-F1B4811AD8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84243" y="1789005"/>
            <a:ext cx="5413238" cy="3244751"/>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281F77-324C-4FEB-9FC1-78523A50A701}"/>
              </a:ext>
            </a:extLst>
          </p:cNvPr>
          <p:cNvSpPr>
            <a:spLocks noGrp="1"/>
          </p:cNvSpPr>
          <p:nvPr>
            <p:ph type="title"/>
          </p:nvPr>
        </p:nvSpPr>
        <p:spPr>
          <a:xfrm>
            <a:off x="378725" y="675564"/>
            <a:ext cx="2707375" cy="5204085"/>
          </a:xfrm>
        </p:spPr>
        <p:txBody>
          <a:bodyPr>
            <a:normAutofit/>
          </a:bodyPr>
          <a:lstStyle/>
          <a:p>
            <a:pPr algn="ctr"/>
            <a:r>
              <a:rPr lang="en-US" b="1" dirty="0">
                <a:latin typeface="Segoe UI" panose="020B0502040204020203" pitchFamily="34" charset="0"/>
                <a:cs typeface="Segoe UI" panose="020B0502040204020203" pitchFamily="34" charset="0"/>
              </a:rPr>
              <a:t>Logistics</a:t>
            </a:r>
          </a:p>
        </p:txBody>
      </p:sp>
      <p:cxnSp>
        <p:nvCxnSpPr>
          <p:cNvPr id="17" name="Straight Connector 16">
            <a:extLst>
              <a:ext uri="{FF2B5EF4-FFF2-40B4-BE49-F238E27FC236}">
                <a16:creationId xmlns:a16="http://schemas.microsoft.com/office/drawing/2014/main" id="{B03A5AE3-BD30-455C-842B-7626C8BEF0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524492"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BECAA5-1F2D-470D-875C-8F2C2CA3E5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18001"/>
            <a:ext cx="9144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76DF65A4-CA10-A73B-7BE8-3900D5F888DD}"/>
              </a:ext>
            </a:extLst>
          </p:cNvPr>
          <p:cNvGraphicFramePr>
            <a:graphicFrameLocks noGrp="1"/>
          </p:cNvGraphicFramePr>
          <p:nvPr>
            <p:ph idx="1"/>
            <p:extLst>
              <p:ext uri="{D42A27DB-BD31-4B8C-83A1-F6EECF244321}">
                <p14:modId xmlns:p14="http://schemas.microsoft.com/office/powerpoint/2010/main" val="2400192967"/>
              </p:ext>
            </p:extLst>
          </p:nvPr>
        </p:nvGraphicFramePr>
        <p:xfrm>
          <a:off x="3582547" y="819369"/>
          <a:ext cx="4941945" cy="52439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28937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DE01B3-03AB-4FCB-B14E-A3C603F3C541}"/>
              </a:ext>
            </a:extLst>
          </p:cNvPr>
          <p:cNvSpPr>
            <a:spLocks noGrp="1"/>
          </p:cNvSpPr>
          <p:nvPr>
            <p:ph type="title"/>
          </p:nvPr>
        </p:nvSpPr>
        <p:spPr>
          <a:xfrm>
            <a:off x="628650" y="459863"/>
            <a:ext cx="7886700" cy="1004594"/>
          </a:xfrm>
        </p:spPr>
        <p:txBody>
          <a:bodyPr>
            <a:normAutofit/>
          </a:bodyPr>
          <a:lstStyle/>
          <a:p>
            <a:pPr algn="ctr"/>
            <a:r>
              <a:rPr lang="en-US" b="1" dirty="0">
                <a:solidFill>
                  <a:srgbClr val="FFFFFF"/>
                </a:solidFill>
                <a:latin typeface="Segoe UI" panose="020B0502040204020203" pitchFamily="34" charset="0"/>
                <a:cs typeface="Segoe UI" panose="020B0502040204020203" pitchFamily="34" charset="0"/>
              </a:rPr>
              <a:t>Attendance</a:t>
            </a:r>
          </a:p>
        </p:txBody>
      </p:sp>
      <p:sp>
        <p:nvSpPr>
          <p:cNvPr id="11" name="Rectangle: Rounded Corners 10">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4622" y="1587970"/>
            <a:ext cx="8274756"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E038452F-90BC-A003-A6F3-8387CD208B1A}"/>
              </a:ext>
            </a:extLst>
          </p:cNvPr>
          <p:cNvGraphicFramePr>
            <a:graphicFrameLocks noGrp="1"/>
          </p:cNvGraphicFramePr>
          <p:nvPr>
            <p:ph idx="1"/>
            <p:extLst>
              <p:ext uri="{D42A27DB-BD31-4B8C-83A1-F6EECF244321}">
                <p14:modId xmlns:p14="http://schemas.microsoft.com/office/powerpoint/2010/main" val="2492167424"/>
              </p:ext>
            </p:extLst>
          </p:nvPr>
        </p:nvGraphicFramePr>
        <p:xfrm>
          <a:off x="628650" y="1800911"/>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55073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alpha val="35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278130-DFE0-457B-8698-88DF69019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 y="0"/>
            <a:ext cx="914171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2F99531B-1681-4D6E-BECB-18325B33A6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 y="0"/>
            <a:ext cx="9141714"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Rectangle 12">
            <a:extLst>
              <a:ext uri="{FF2B5EF4-FFF2-40B4-BE49-F238E27FC236}">
                <a16:creationId xmlns:a16="http://schemas.microsoft.com/office/drawing/2014/main" id="{20344094-430A-400B-804B-910E696A1A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8743" y="709375"/>
            <a:ext cx="8035257"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53C67DF-7782-4E57-AB9B-F1B4811AD8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84243" y="1789005"/>
            <a:ext cx="5413238" cy="3244751"/>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C1613E-1F11-411F-B59F-984F8302D195}"/>
              </a:ext>
            </a:extLst>
          </p:cNvPr>
          <p:cNvSpPr>
            <a:spLocks noGrp="1"/>
          </p:cNvSpPr>
          <p:nvPr>
            <p:ph type="title"/>
          </p:nvPr>
        </p:nvSpPr>
        <p:spPr>
          <a:xfrm>
            <a:off x="1143" y="675564"/>
            <a:ext cx="3084957" cy="5204085"/>
          </a:xfrm>
        </p:spPr>
        <p:txBody>
          <a:bodyPr>
            <a:normAutofit/>
          </a:bodyPr>
          <a:lstStyle/>
          <a:p>
            <a:r>
              <a:rPr lang="en-US" sz="3700" b="1" dirty="0">
                <a:latin typeface="Segoe UI" panose="020B0502040204020203" pitchFamily="34" charset="0"/>
                <a:cs typeface="Segoe UI" panose="020B0502040204020203" pitchFamily="34" charset="0"/>
              </a:rPr>
              <a:t>Expectations</a:t>
            </a:r>
          </a:p>
        </p:txBody>
      </p:sp>
      <p:cxnSp>
        <p:nvCxnSpPr>
          <p:cNvPr id="17" name="Straight Connector 16">
            <a:extLst>
              <a:ext uri="{FF2B5EF4-FFF2-40B4-BE49-F238E27FC236}">
                <a16:creationId xmlns:a16="http://schemas.microsoft.com/office/drawing/2014/main" id="{B03A5AE3-BD30-455C-842B-7626C8BEF0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524492"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BECAA5-1F2D-470D-875C-8F2C2CA3E5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18001"/>
            <a:ext cx="9144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8812147A-5163-C4F2-D4B6-25CEB0B81548}"/>
              </a:ext>
            </a:extLst>
          </p:cNvPr>
          <p:cNvGraphicFramePr>
            <a:graphicFrameLocks noGrp="1"/>
          </p:cNvGraphicFramePr>
          <p:nvPr>
            <p:ph idx="1"/>
            <p:extLst>
              <p:ext uri="{D42A27DB-BD31-4B8C-83A1-F6EECF244321}">
                <p14:modId xmlns:p14="http://schemas.microsoft.com/office/powerpoint/2010/main" val="1271311622"/>
              </p:ext>
            </p:extLst>
          </p:nvPr>
        </p:nvGraphicFramePr>
        <p:xfrm>
          <a:off x="3582547" y="819369"/>
          <a:ext cx="4941945" cy="52439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1262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alpha val="35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278130-DFE0-457B-8698-88DF69019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 y="0"/>
            <a:ext cx="914171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2F99531B-1681-4D6E-BECB-18325B33A6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 y="0"/>
            <a:ext cx="9141714"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Rectangle 12">
            <a:extLst>
              <a:ext uri="{FF2B5EF4-FFF2-40B4-BE49-F238E27FC236}">
                <a16:creationId xmlns:a16="http://schemas.microsoft.com/office/drawing/2014/main" id="{20344094-430A-400B-804B-910E696A1A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8743" y="709375"/>
            <a:ext cx="8035257"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53C67DF-7782-4E57-AB9B-F1B4811AD8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84243" y="1789005"/>
            <a:ext cx="5413238" cy="3244751"/>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3F7E9E-FF2B-421E-B5B7-80E647BE4A9C}"/>
              </a:ext>
            </a:extLst>
          </p:cNvPr>
          <p:cNvSpPr>
            <a:spLocks noGrp="1"/>
          </p:cNvSpPr>
          <p:nvPr>
            <p:ph type="title"/>
          </p:nvPr>
        </p:nvSpPr>
        <p:spPr>
          <a:xfrm>
            <a:off x="1143" y="675564"/>
            <a:ext cx="3084957" cy="5204085"/>
          </a:xfrm>
        </p:spPr>
        <p:txBody>
          <a:bodyPr>
            <a:normAutofit/>
          </a:bodyPr>
          <a:lstStyle/>
          <a:p>
            <a:pPr algn="ctr"/>
            <a:r>
              <a:rPr lang="en-US" b="1" dirty="0">
                <a:latin typeface="Segoe UI" panose="020B0502040204020203" pitchFamily="34" charset="0"/>
                <a:cs typeface="Segoe UI" panose="020B0502040204020203" pitchFamily="34" charset="0"/>
              </a:rPr>
              <a:t>Dual Enrollment</a:t>
            </a:r>
            <a:br>
              <a:rPr lang="en-US" dirty="0"/>
            </a:br>
            <a:endParaRPr lang="en-US" dirty="0"/>
          </a:p>
        </p:txBody>
      </p:sp>
      <p:cxnSp>
        <p:nvCxnSpPr>
          <p:cNvPr id="17" name="Straight Connector 16">
            <a:extLst>
              <a:ext uri="{FF2B5EF4-FFF2-40B4-BE49-F238E27FC236}">
                <a16:creationId xmlns:a16="http://schemas.microsoft.com/office/drawing/2014/main" id="{B03A5AE3-BD30-455C-842B-7626C8BEF0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524492"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BECAA5-1F2D-470D-875C-8F2C2CA3E5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18001"/>
            <a:ext cx="9144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CA3DBF9B-36EC-308F-BE0D-2FEFE17A2EA6}"/>
              </a:ext>
            </a:extLst>
          </p:cNvPr>
          <p:cNvGraphicFramePr>
            <a:graphicFrameLocks noGrp="1"/>
          </p:cNvGraphicFramePr>
          <p:nvPr>
            <p:ph idx="1"/>
            <p:extLst>
              <p:ext uri="{D42A27DB-BD31-4B8C-83A1-F6EECF244321}">
                <p14:modId xmlns:p14="http://schemas.microsoft.com/office/powerpoint/2010/main" val="678157241"/>
              </p:ext>
            </p:extLst>
          </p:nvPr>
        </p:nvGraphicFramePr>
        <p:xfrm>
          <a:off x="3244752" y="480447"/>
          <a:ext cx="5898105" cy="55829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644509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59A3E3-B75B-450B-BCE1-112C346EC872}"/>
              </a:ext>
            </a:extLst>
          </p:cNvPr>
          <p:cNvSpPr txBox="1"/>
          <p:nvPr/>
        </p:nvSpPr>
        <p:spPr>
          <a:xfrm>
            <a:off x="150829" y="197963"/>
            <a:ext cx="8776355" cy="1908215"/>
          </a:xfrm>
          <a:prstGeom prst="rect">
            <a:avLst/>
          </a:prstGeom>
          <a:noFill/>
        </p:spPr>
        <p:txBody>
          <a:bodyPr wrap="square" rtlCol="0">
            <a:spAutoFit/>
          </a:bodyPr>
          <a:lstStyle/>
          <a:p>
            <a:r>
              <a:rPr lang="en-US" sz="2800" dirty="0">
                <a:latin typeface="Segoe UI" panose="020B0502040204020203" pitchFamily="34" charset="0"/>
                <a:cs typeface="Segoe UI" panose="020B0502040204020203" pitchFamily="34" charset="0"/>
              </a:rPr>
              <a:t>New Student Information</a:t>
            </a:r>
          </a:p>
          <a:p>
            <a:endParaRPr lang="en-US"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dirty="0">
                <a:latin typeface="Segoe UI" panose="020B0502040204020203" pitchFamily="34" charset="0"/>
                <a:cs typeface="Segoe UI" panose="020B0502040204020203" pitchFamily="34" charset="0"/>
              </a:rPr>
              <a:t>This document contains lots of great information!</a:t>
            </a:r>
          </a:p>
          <a:p>
            <a:pPr marL="285750" indent="-285750">
              <a:buFont typeface="Arial" panose="020B0604020202020204" pitchFamily="34" charset="0"/>
              <a:buChar char="•"/>
            </a:pPr>
            <a:r>
              <a:rPr lang="en-US" dirty="0">
                <a:latin typeface="Segoe UI" panose="020B0502040204020203" pitchFamily="34" charset="0"/>
                <a:cs typeface="Segoe UI" panose="020B0502040204020203" pitchFamily="34" charset="0"/>
              </a:rPr>
              <a:t>You can always refer to this at </a:t>
            </a:r>
            <a:r>
              <a:rPr lang="en-US" dirty="0">
                <a:latin typeface="Segoe UI" panose="020B0502040204020203" pitchFamily="34" charset="0"/>
                <a:cs typeface="Segoe UI" panose="020B0502040204020203" pitchFamily="34" charset="0"/>
                <a:hlinkClick r:id="rId4"/>
              </a:rPr>
              <a:t>www.carrollcc.edu/newstudentinfo</a:t>
            </a:r>
            <a:r>
              <a:rPr lang="en-US" dirty="0">
                <a:latin typeface="Segoe UI" panose="020B0502040204020203" pitchFamily="34" charset="0"/>
                <a:cs typeface="Segoe UI" panose="020B0502040204020203" pitchFamily="34" charset="0"/>
              </a:rPr>
              <a:t> </a:t>
            </a:r>
          </a:p>
          <a:p>
            <a:endParaRPr lang="en-US" dirty="0"/>
          </a:p>
          <a:p>
            <a:endParaRPr lang="en-US" dirty="0"/>
          </a:p>
        </p:txBody>
      </p:sp>
      <p:pic>
        <p:nvPicPr>
          <p:cNvPr id="3" name="Picture 2">
            <a:hlinkClick r:id="rId4"/>
            <a:extLst>
              <a:ext uri="{FF2B5EF4-FFF2-40B4-BE49-F238E27FC236}">
                <a16:creationId xmlns:a16="http://schemas.microsoft.com/office/drawing/2014/main" id="{EAE66547-764A-4FC9-9CD6-84F7D2471181}"/>
              </a:ext>
            </a:extLst>
          </p:cNvPr>
          <p:cNvPicPr>
            <a:picLocks noChangeAspect="1"/>
          </p:cNvPicPr>
          <p:nvPr/>
        </p:nvPicPr>
        <p:blipFill>
          <a:blip r:embed="rId5"/>
          <a:stretch>
            <a:fillRect/>
          </a:stretch>
        </p:blipFill>
        <p:spPr>
          <a:xfrm>
            <a:off x="0" y="1526323"/>
            <a:ext cx="5302313" cy="5331677"/>
          </a:xfrm>
          <a:prstGeom prst="rect">
            <a:avLst/>
          </a:prstGeom>
        </p:spPr>
      </p:pic>
      <p:sp>
        <p:nvSpPr>
          <p:cNvPr id="7" name="TextBox 6">
            <a:extLst>
              <a:ext uri="{FF2B5EF4-FFF2-40B4-BE49-F238E27FC236}">
                <a16:creationId xmlns:a16="http://schemas.microsoft.com/office/drawing/2014/main" id="{F92E2878-4882-446F-996B-36D016953742}"/>
              </a:ext>
            </a:extLst>
          </p:cNvPr>
          <p:cNvSpPr txBox="1"/>
          <p:nvPr/>
        </p:nvSpPr>
        <p:spPr>
          <a:xfrm>
            <a:off x="5622824" y="2212525"/>
            <a:ext cx="3016577" cy="2123658"/>
          </a:xfrm>
          <a:prstGeom prst="rect">
            <a:avLst/>
          </a:prstGeom>
          <a:noFill/>
        </p:spPr>
        <p:txBody>
          <a:bodyPr wrap="square" rtlCol="0">
            <a:spAutoFit/>
          </a:bodyPr>
          <a:lstStyle/>
          <a:p>
            <a:pPr algn="ctr"/>
            <a:r>
              <a:rPr lang="en-US" sz="2200" dirty="0">
                <a:latin typeface="Segoe UI" panose="020B0502040204020203" pitchFamily="34" charset="0"/>
                <a:cs typeface="Segoe UI" panose="020B0502040204020203" pitchFamily="34" charset="0"/>
              </a:rPr>
              <a:t>Dual @ CCPS?</a:t>
            </a:r>
          </a:p>
          <a:p>
            <a:endParaRPr lang="en-US" sz="2200" dirty="0">
              <a:latin typeface="Segoe UI" panose="020B0502040204020203" pitchFamily="34" charset="0"/>
              <a:cs typeface="Segoe UI" panose="020B0502040204020203" pitchFamily="34" charset="0"/>
            </a:endParaRPr>
          </a:p>
          <a:p>
            <a:pPr algn="ctr"/>
            <a:r>
              <a:rPr lang="en-US" sz="2200" dirty="0">
                <a:latin typeface="Segoe UI" panose="020B0502040204020203" pitchFamily="34" charset="0"/>
                <a:cs typeface="Segoe UI" panose="020B0502040204020203" pitchFamily="34" charset="0"/>
                <a:hlinkClick r:id="rId6" action="ppaction://hlinkfile"/>
              </a:rPr>
              <a:t>Check out the Dual @ CCPS New Student Information Sheet!</a:t>
            </a:r>
            <a:endParaRPr lang="en-US" sz="2200" dirty="0">
              <a:latin typeface="Segoe UI" panose="020B0502040204020203" pitchFamily="34" charset="0"/>
              <a:cs typeface="Segoe UI" panose="020B0502040204020203" pitchFamily="34" charset="0"/>
            </a:endParaRPr>
          </a:p>
          <a:p>
            <a:pPr algn="ctr"/>
            <a:r>
              <a:rPr lang="en-US" sz="2200" dirty="0">
                <a:latin typeface="Segoe UI" panose="020B0502040204020203" pitchFamily="34" charset="0"/>
                <a:cs typeface="Segoe UI" panose="020B0502040204020203" pitchFamily="34" charset="0"/>
              </a:rPr>
              <a:t>Classes start 9/8</a:t>
            </a:r>
          </a:p>
        </p:txBody>
      </p:sp>
      <p:pic>
        <p:nvPicPr>
          <p:cNvPr id="8" name="Picture 7" descr="Logo&#10;&#10;Description automatically generated">
            <a:extLst>
              <a:ext uri="{FF2B5EF4-FFF2-40B4-BE49-F238E27FC236}">
                <a16:creationId xmlns:a16="http://schemas.microsoft.com/office/drawing/2014/main" id="{290A73E2-569D-4F0F-A5AC-0A6285902820}"/>
              </a:ext>
            </a:extLst>
          </p:cNvPr>
          <p:cNvPicPr>
            <a:picLocks noChangeAspect="1"/>
          </p:cNvPicPr>
          <p:nvPr/>
        </p:nvPicPr>
        <p:blipFill>
          <a:blip r:embed="rId7"/>
          <a:stretch>
            <a:fillRect/>
          </a:stretch>
        </p:blipFill>
        <p:spPr>
          <a:xfrm>
            <a:off x="7131113" y="4300448"/>
            <a:ext cx="2023464" cy="2270970"/>
          </a:xfrm>
          <a:prstGeom prst="rect">
            <a:avLst/>
          </a:prstGeom>
        </p:spPr>
      </p:pic>
      <p:sp>
        <p:nvSpPr>
          <p:cNvPr id="4" name="Rectangle 3">
            <a:extLst>
              <a:ext uri="{FF2B5EF4-FFF2-40B4-BE49-F238E27FC236}">
                <a16:creationId xmlns:a16="http://schemas.microsoft.com/office/drawing/2014/main" id="{F78E280B-D28E-4A12-B5A5-D368444F99F9}"/>
              </a:ext>
            </a:extLst>
          </p:cNvPr>
          <p:cNvSpPr/>
          <p:nvPr/>
        </p:nvSpPr>
        <p:spPr>
          <a:xfrm>
            <a:off x="5302313" y="4423410"/>
            <a:ext cx="1828800" cy="19082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peech Bubble: Rectangle with Corners Rounded 5">
            <a:extLst>
              <a:ext uri="{FF2B5EF4-FFF2-40B4-BE49-F238E27FC236}">
                <a16:creationId xmlns:a16="http://schemas.microsoft.com/office/drawing/2014/main" id="{CA46976E-0F53-4A58-B120-DD9A8AEBA6FB}"/>
              </a:ext>
            </a:extLst>
          </p:cNvPr>
          <p:cNvSpPr/>
          <p:nvPr/>
        </p:nvSpPr>
        <p:spPr>
          <a:xfrm>
            <a:off x="5453142" y="1751308"/>
            <a:ext cx="3474042" cy="2549140"/>
          </a:xfrm>
          <a:prstGeom prst="wedgeRoundRectCallou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1941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A7B144D0-F1E2-47A4-BCB1-BB338D148856}"/>
              </a:ext>
            </a:extLst>
          </p:cNvPr>
          <p:cNvPicPr>
            <a:picLocks noChangeAspect="1"/>
          </p:cNvPicPr>
          <p:nvPr/>
        </p:nvPicPr>
        <p:blipFill>
          <a:blip r:embed="rId5"/>
          <a:stretch>
            <a:fillRect/>
          </a:stretch>
        </p:blipFill>
        <p:spPr>
          <a:xfrm>
            <a:off x="0" y="721895"/>
            <a:ext cx="9144000" cy="6136105"/>
          </a:xfrm>
          <a:prstGeom prst="rect">
            <a:avLst/>
          </a:prstGeom>
        </p:spPr>
      </p:pic>
      <p:sp>
        <p:nvSpPr>
          <p:cNvPr id="3" name="Oval 2">
            <a:extLst>
              <a:ext uri="{FF2B5EF4-FFF2-40B4-BE49-F238E27FC236}">
                <a16:creationId xmlns:a16="http://schemas.microsoft.com/office/drawing/2014/main" id="{11D634E2-0BC3-407F-8410-52FE83840FE0}"/>
              </a:ext>
            </a:extLst>
          </p:cNvPr>
          <p:cNvSpPr/>
          <p:nvPr/>
        </p:nvSpPr>
        <p:spPr>
          <a:xfrm>
            <a:off x="7173798" y="3771094"/>
            <a:ext cx="1894788" cy="81070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FABF7332-C5C8-4EC4-93A7-C0B9F04915D1}"/>
              </a:ext>
            </a:extLst>
          </p:cNvPr>
          <p:cNvSpPr/>
          <p:nvPr/>
        </p:nvSpPr>
        <p:spPr>
          <a:xfrm>
            <a:off x="6099142" y="721895"/>
            <a:ext cx="820132" cy="32448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C5ACEB09-945A-4DB8-A7A9-58D5CA76E203}"/>
              </a:ext>
            </a:extLst>
          </p:cNvPr>
          <p:cNvSpPr/>
          <p:nvPr/>
        </p:nvSpPr>
        <p:spPr>
          <a:xfrm>
            <a:off x="593889" y="5792772"/>
            <a:ext cx="1282045" cy="67873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FB23FFA-24F3-4703-BDF3-37F54AA4253C}"/>
              </a:ext>
            </a:extLst>
          </p:cNvPr>
          <p:cNvSpPr txBox="1"/>
          <p:nvPr/>
        </p:nvSpPr>
        <p:spPr>
          <a:xfrm>
            <a:off x="-75414" y="150731"/>
            <a:ext cx="9144000" cy="584775"/>
          </a:xfrm>
          <a:prstGeom prst="rect">
            <a:avLst/>
          </a:prstGeom>
          <a:noFill/>
        </p:spPr>
        <p:txBody>
          <a:bodyPr wrap="square" rtlCol="0">
            <a:spAutoFit/>
          </a:bodyPr>
          <a:lstStyle/>
          <a:p>
            <a:pPr algn="ctr"/>
            <a:r>
              <a:rPr lang="en-US" sz="3200" b="1" dirty="0">
                <a:latin typeface="Segoe UI" panose="020B0502040204020203" pitchFamily="34" charset="0"/>
                <a:cs typeface="Segoe UI" panose="020B0502040204020203" pitchFamily="34" charset="0"/>
              </a:rPr>
              <a:t>My Carroll Page:</a:t>
            </a:r>
          </a:p>
        </p:txBody>
      </p:sp>
      <p:sp>
        <p:nvSpPr>
          <p:cNvPr id="7" name="Arrow: Right 6">
            <a:extLst>
              <a:ext uri="{FF2B5EF4-FFF2-40B4-BE49-F238E27FC236}">
                <a16:creationId xmlns:a16="http://schemas.microsoft.com/office/drawing/2014/main" id="{A80AA214-7350-4944-8D37-00DA11203A32}"/>
              </a:ext>
            </a:extLst>
          </p:cNvPr>
          <p:cNvSpPr/>
          <p:nvPr/>
        </p:nvSpPr>
        <p:spPr>
          <a:xfrm>
            <a:off x="593889" y="4013502"/>
            <a:ext cx="1282045" cy="67873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1720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5BF481-E126-4B09-B133-796B44288241}"/>
              </a:ext>
            </a:extLst>
          </p:cNvPr>
          <p:cNvSpPr txBox="1"/>
          <p:nvPr/>
        </p:nvSpPr>
        <p:spPr>
          <a:xfrm>
            <a:off x="285750" y="182880"/>
            <a:ext cx="5646420" cy="923330"/>
          </a:xfrm>
          <a:prstGeom prst="rect">
            <a:avLst/>
          </a:prstGeom>
          <a:noFill/>
        </p:spPr>
        <p:txBody>
          <a:bodyPr wrap="square" rtlCol="0">
            <a:spAutoFit/>
          </a:bodyPr>
          <a:lstStyle/>
          <a:p>
            <a:r>
              <a:rPr lang="en-US" sz="5400" b="1" dirty="0">
                <a:solidFill>
                  <a:schemeClr val="bg1"/>
                </a:solidFill>
                <a:latin typeface="Segoe UI" panose="020B0502040204020203" pitchFamily="34" charset="0"/>
                <a:cs typeface="Segoe UI" panose="020B0502040204020203" pitchFamily="34" charset="0"/>
              </a:rPr>
              <a:t>Canvas</a:t>
            </a:r>
          </a:p>
        </p:txBody>
      </p:sp>
      <p:pic>
        <p:nvPicPr>
          <p:cNvPr id="3" name="Picture 2">
            <a:extLst>
              <a:ext uri="{FF2B5EF4-FFF2-40B4-BE49-F238E27FC236}">
                <a16:creationId xmlns:a16="http://schemas.microsoft.com/office/drawing/2014/main" id="{4B5ADFB8-89D8-428A-B7BF-386953BAB4B3}"/>
              </a:ext>
            </a:extLst>
          </p:cNvPr>
          <p:cNvPicPr>
            <a:picLocks noChangeAspect="1"/>
          </p:cNvPicPr>
          <p:nvPr/>
        </p:nvPicPr>
        <p:blipFill>
          <a:blip r:embed="rId4"/>
          <a:stretch>
            <a:fillRect/>
          </a:stretch>
        </p:blipFill>
        <p:spPr>
          <a:xfrm>
            <a:off x="4842510" y="5171717"/>
            <a:ext cx="4191000" cy="1685925"/>
          </a:xfrm>
          <a:prstGeom prst="rect">
            <a:avLst/>
          </a:prstGeom>
        </p:spPr>
      </p:pic>
      <p:sp>
        <p:nvSpPr>
          <p:cNvPr id="4" name="TextBox 3">
            <a:extLst>
              <a:ext uri="{FF2B5EF4-FFF2-40B4-BE49-F238E27FC236}">
                <a16:creationId xmlns:a16="http://schemas.microsoft.com/office/drawing/2014/main" id="{AEE4F72C-4842-471F-AE47-922A6B08D6F3}"/>
              </a:ext>
            </a:extLst>
          </p:cNvPr>
          <p:cNvSpPr txBox="1"/>
          <p:nvPr/>
        </p:nvSpPr>
        <p:spPr>
          <a:xfrm>
            <a:off x="160020" y="2480310"/>
            <a:ext cx="8658516" cy="3046988"/>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College’s Learning Management System</a:t>
            </a:r>
          </a:p>
          <a:p>
            <a:pPr marL="285750"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Each course will have a designated Canvas site that houses:</a:t>
            </a:r>
          </a:p>
          <a:p>
            <a:pPr marL="742950" lvl="1"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Grades</a:t>
            </a:r>
          </a:p>
          <a:p>
            <a:pPr marL="742950" lvl="1"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Syllabus</a:t>
            </a:r>
          </a:p>
          <a:p>
            <a:pPr marL="742950" lvl="1"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Course Materials</a:t>
            </a:r>
          </a:p>
          <a:p>
            <a:pPr marL="742950" lvl="1"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Microsoft Teams link (RSYNC classes)</a:t>
            </a:r>
          </a:p>
          <a:p>
            <a:pPr marL="285750"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Canvas is also used by student clubs, organizations and academic services. </a:t>
            </a:r>
          </a:p>
        </p:txBody>
      </p:sp>
    </p:spTree>
    <p:extLst>
      <p:ext uri="{BB962C8B-B14F-4D97-AF65-F5344CB8AC3E}">
        <p14:creationId xmlns:p14="http://schemas.microsoft.com/office/powerpoint/2010/main" val="27862771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95AFCF2-1506-435D-8015-3C74E6C0DEA1}"/>
              </a:ext>
            </a:extLst>
          </p:cNvPr>
          <p:cNvSpPr txBox="1"/>
          <p:nvPr/>
        </p:nvSpPr>
        <p:spPr>
          <a:xfrm>
            <a:off x="160256" y="179109"/>
            <a:ext cx="5816338" cy="646331"/>
          </a:xfrm>
          <a:prstGeom prst="rect">
            <a:avLst/>
          </a:prstGeom>
          <a:noFill/>
        </p:spPr>
        <p:txBody>
          <a:bodyPr wrap="square" rtlCol="0">
            <a:spAutoFit/>
          </a:bodyPr>
          <a:lstStyle/>
          <a:p>
            <a:r>
              <a:rPr lang="en-US" sz="3600" b="1" dirty="0">
                <a:latin typeface="Segoe UI" panose="020B0502040204020203" pitchFamily="34" charset="0"/>
                <a:cs typeface="Segoe UI" panose="020B0502040204020203" pitchFamily="34" charset="0"/>
              </a:rPr>
              <a:t>Course Information:</a:t>
            </a:r>
          </a:p>
        </p:txBody>
      </p:sp>
      <p:sp>
        <p:nvSpPr>
          <p:cNvPr id="3" name="TextBox 2">
            <a:extLst>
              <a:ext uri="{FF2B5EF4-FFF2-40B4-BE49-F238E27FC236}">
                <a16:creationId xmlns:a16="http://schemas.microsoft.com/office/drawing/2014/main" id="{6159B0F0-C044-4322-AA36-CF0849D12A92}"/>
              </a:ext>
            </a:extLst>
          </p:cNvPr>
          <p:cNvSpPr txBox="1"/>
          <p:nvPr/>
        </p:nvSpPr>
        <p:spPr>
          <a:xfrm>
            <a:off x="160256" y="702329"/>
            <a:ext cx="8823488" cy="800219"/>
          </a:xfrm>
          <a:prstGeom prst="rect">
            <a:avLst/>
          </a:prstGeom>
          <a:noFill/>
        </p:spPr>
        <p:txBody>
          <a:bodyPr wrap="square" rtlCol="0">
            <a:spAutoFit/>
          </a:bodyPr>
          <a:lstStyle/>
          <a:p>
            <a:r>
              <a:rPr lang="en-US" dirty="0">
                <a:latin typeface="Segoe UI" panose="020B0502040204020203" pitchFamily="34" charset="0"/>
                <a:cs typeface="Segoe UI" panose="020B0502040204020203" pitchFamily="34" charset="0"/>
              </a:rPr>
              <a:t>You do not need to log-in to search for classes: </a:t>
            </a:r>
          </a:p>
          <a:p>
            <a:r>
              <a:rPr lang="en-US" dirty="0">
                <a:latin typeface="Segoe UI" panose="020B0502040204020203" pitchFamily="34" charset="0"/>
                <a:cs typeface="Segoe UI" panose="020B0502040204020203" pitchFamily="34" charset="0"/>
                <a:hlinkClick r:id="rId4"/>
              </a:rPr>
              <a:t>https://dtsserv1.carrollcc.edu/Student/courses</a:t>
            </a:r>
            <a:r>
              <a:rPr lang="en-US" dirty="0">
                <a:latin typeface="Segoe UI" panose="020B0502040204020203" pitchFamily="34" charset="0"/>
                <a:cs typeface="Segoe UI" panose="020B0502040204020203" pitchFamily="34" charset="0"/>
              </a:rPr>
              <a:t> </a:t>
            </a:r>
          </a:p>
          <a:p>
            <a:endParaRPr lang="en-US" sz="1000" dirty="0"/>
          </a:p>
        </p:txBody>
      </p:sp>
      <p:pic>
        <p:nvPicPr>
          <p:cNvPr id="4" name="Picture 3">
            <a:hlinkClick r:id="rId4"/>
            <a:extLst>
              <a:ext uri="{FF2B5EF4-FFF2-40B4-BE49-F238E27FC236}">
                <a16:creationId xmlns:a16="http://schemas.microsoft.com/office/drawing/2014/main" id="{C4F458B8-0EBA-419C-A46D-8443CDF3791D}"/>
              </a:ext>
            </a:extLst>
          </p:cNvPr>
          <p:cNvPicPr>
            <a:picLocks noChangeAspect="1"/>
          </p:cNvPicPr>
          <p:nvPr/>
        </p:nvPicPr>
        <p:blipFill>
          <a:blip r:embed="rId5"/>
          <a:stretch>
            <a:fillRect/>
          </a:stretch>
        </p:blipFill>
        <p:spPr>
          <a:xfrm>
            <a:off x="0" y="3154898"/>
            <a:ext cx="9144000" cy="3703102"/>
          </a:xfrm>
          <a:prstGeom prst="rect">
            <a:avLst/>
          </a:prstGeom>
        </p:spPr>
      </p:pic>
      <p:pic>
        <p:nvPicPr>
          <p:cNvPr id="5" name="Picture 4">
            <a:extLst>
              <a:ext uri="{FF2B5EF4-FFF2-40B4-BE49-F238E27FC236}">
                <a16:creationId xmlns:a16="http://schemas.microsoft.com/office/drawing/2014/main" id="{A703AED3-FB00-4545-AE67-EC0F37F30AAB}"/>
              </a:ext>
            </a:extLst>
          </p:cNvPr>
          <p:cNvPicPr>
            <a:picLocks noChangeAspect="1"/>
          </p:cNvPicPr>
          <p:nvPr/>
        </p:nvPicPr>
        <p:blipFill>
          <a:blip r:embed="rId6"/>
          <a:stretch>
            <a:fillRect/>
          </a:stretch>
        </p:blipFill>
        <p:spPr>
          <a:xfrm>
            <a:off x="5197170" y="116244"/>
            <a:ext cx="3866702" cy="925830"/>
          </a:xfrm>
          <a:prstGeom prst="rect">
            <a:avLst/>
          </a:prstGeom>
        </p:spPr>
      </p:pic>
      <p:sp>
        <p:nvSpPr>
          <p:cNvPr id="6" name="Rectangle 5">
            <a:extLst>
              <a:ext uri="{FF2B5EF4-FFF2-40B4-BE49-F238E27FC236}">
                <a16:creationId xmlns:a16="http://schemas.microsoft.com/office/drawing/2014/main" id="{A89B36BC-0037-4A40-BCED-38276B1C86B2}"/>
              </a:ext>
            </a:extLst>
          </p:cNvPr>
          <p:cNvSpPr/>
          <p:nvPr/>
        </p:nvSpPr>
        <p:spPr>
          <a:xfrm>
            <a:off x="160256" y="1397675"/>
            <a:ext cx="5429014" cy="1569660"/>
          </a:xfrm>
          <a:prstGeom prst="rect">
            <a:avLst/>
          </a:prstGeom>
        </p:spPr>
        <p:txBody>
          <a:bodyPr wrap="square" numCol="1">
            <a:spAutoFit/>
          </a:bodyPr>
          <a:lstStyle/>
          <a:p>
            <a:r>
              <a:rPr lang="en-US" sz="2400" u="sng" dirty="0">
                <a:latin typeface="Segoe UI" panose="020B0502040204020203" pitchFamily="34" charset="0"/>
                <a:cs typeface="Segoe UI" panose="020B0502040204020203" pitchFamily="34" charset="0"/>
              </a:rPr>
              <a:t>Course Formats:</a:t>
            </a:r>
          </a:p>
          <a:p>
            <a:r>
              <a:rPr lang="en-US" sz="2400" dirty="0">
                <a:latin typeface="Segoe UI" panose="020B0502040204020203" pitchFamily="34" charset="0"/>
                <a:cs typeface="Segoe UI" panose="020B0502040204020203" pitchFamily="34" charset="0"/>
              </a:rPr>
              <a:t>Synchronous vs Asynchronous</a:t>
            </a:r>
          </a:p>
          <a:p>
            <a:r>
              <a:rPr lang="en-US" sz="2400" dirty="0">
                <a:latin typeface="Segoe UI" panose="020B0502040204020203" pitchFamily="34" charset="0"/>
                <a:cs typeface="Segoe UI" panose="020B0502040204020203" pitchFamily="34" charset="0"/>
              </a:rPr>
              <a:t>On Campus Lecture vs Remote</a:t>
            </a:r>
          </a:p>
          <a:p>
            <a:r>
              <a:rPr lang="en-US" sz="2400" dirty="0">
                <a:latin typeface="Segoe UI" panose="020B0502040204020203" pitchFamily="34" charset="0"/>
                <a:cs typeface="Segoe UI" panose="020B0502040204020203" pitchFamily="34" charset="0"/>
              </a:rPr>
              <a:t>Other options: Labs and Hybrid </a:t>
            </a:r>
          </a:p>
        </p:txBody>
      </p:sp>
      <p:sp>
        <p:nvSpPr>
          <p:cNvPr id="8" name="TextBox 7">
            <a:extLst>
              <a:ext uri="{FF2B5EF4-FFF2-40B4-BE49-F238E27FC236}">
                <a16:creationId xmlns:a16="http://schemas.microsoft.com/office/drawing/2014/main" id="{665F87DE-D9F4-47A5-BC37-CD7B890FB483}"/>
              </a:ext>
            </a:extLst>
          </p:cNvPr>
          <p:cNvSpPr txBox="1"/>
          <p:nvPr/>
        </p:nvSpPr>
        <p:spPr>
          <a:xfrm>
            <a:off x="5004489" y="4807527"/>
            <a:ext cx="3502201" cy="1384995"/>
          </a:xfrm>
          <a:prstGeom prst="rect">
            <a:avLst/>
          </a:prstGeom>
          <a:noFill/>
        </p:spPr>
        <p:txBody>
          <a:bodyPr wrap="square" rtlCol="0">
            <a:spAutoFit/>
          </a:bodyPr>
          <a:lstStyle/>
          <a:p>
            <a:pPr algn="ctr"/>
            <a:r>
              <a:rPr lang="en-US" sz="2800" dirty="0">
                <a:solidFill>
                  <a:srgbClr val="FF0000"/>
                </a:solidFill>
                <a:latin typeface="Segoe UI" panose="020B0502040204020203" pitchFamily="34" charset="0"/>
                <a:cs typeface="Segoe UI" panose="020B0502040204020203" pitchFamily="34" charset="0"/>
              </a:rPr>
              <a:t>Be sure to check start dates when looking at classes! </a:t>
            </a:r>
          </a:p>
        </p:txBody>
      </p:sp>
    </p:spTree>
    <p:extLst>
      <p:ext uri="{BB962C8B-B14F-4D97-AF65-F5344CB8AC3E}">
        <p14:creationId xmlns:p14="http://schemas.microsoft.com/office/powerpoint/2010/main" val="23567170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4" y="0"/>
            <a:ext cx="3072908"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486646" y="-3486043"/>
            <a:ext cx="2170709"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F825EB06-9BE5-4C3A-BC25-EFD54A367DF9}"/>
              </a:ext>
            </a:extLst>
          </p:cNvPr>
          <p:cNvSpPr txBox="1"/>
          <p:nvPr/>
        </p:nvSpPr>
        <p:spPr>
          <a:xfrm>
            <a:off x="1037673" y="348865"/>
            <a:ext cx="7288583" cy="1576446"/>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kern="1200" dirty="0">
                <a:solidFill>
                  <a:srgbClr val="FFFFFF"/>
                </a:solidFill>
                <a:latin typeface="Segoe UI" panose="020B0502040204020203" pitchFamily="34" charset="0"/>
                <a:ea typeface="+mj-ea"/>
                <a:cs typeface="Segoe UI" panose="020B0502040204020203" pitchFamily="34" charset="0"/>
              </a:rPr>
              <a:t>Registration:</a:t>
            </a:r>
          </a:p>
        </p:txBody>
      </p:sp>
      <p:graphicFrame>
        <p:nvGraphicFramePr>
          <p:cNvPr id="5" name="TextBox 2">
            <a:extLst>
              <a:ext uri="{FF2B5EF4-FFF2-40B4-BE49-F238E27FC236}">
                <a16:creationId xmlns:a16="http://schemas.microsoft.com/office/drawing/2014/main" id="{5E6F307F-2F67-9F9E-FC85-2B6D72C546AF}"/>
              </a:ext>
            </a:extLst>
          </p:cNvPr>
          <p:cNvGraphicFramePr/>
          <p:nvPr>
            <p:extLst>
              <p:ext uri="{D42A27DB-BD31-4B8C-83A1-F6EECF244321}">
                <p14:modId xmlns:p14="http://schemas.microsoft.com/office/powerpoint/2010/main" val="2087964474"/>
              </p:ext>
            </p:extLst>
          </p:nvPr>
        </p:nvGraphicFramePr>
        <p:xfrm>
          <a:off x="2" y="2171312"/>
          <a:ext cx="9135020" cy="46860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433947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FC4298-199F-4FC9-892B-C34681129765}"/>
              </a:ext>
            </a:extLst>
          </p:cNvPr>
          <p:cNvSpPr txBox="1"/>
          <p:nvPr/>
        </p:nvSpPr>
        <p:spPr>
          <a:xfrm>
            <a:off x="301658" y="207390"/>
            <a:ext cx="3836709" cy="707886"/>
          </a:xfrm>
          <a:prstGeom prst="rect">
            <a:avLst/>
          </a:prstGeom>
          <a:noFill/>
        </p:spPr>
        <p:txBody>
          <a:bodyPr wrap="square" rtlCol="0">
            <a:spAutoFit/>
          </a:bodyPr>
          <a:lstStyle/>
          <a:p>
            <a:r>
              <a:rPr lang="en-US" sz="4000" b="1" dirty="0">
                <a:solidFill>
                  <a:schemeClr val="bg1"/>
                </a:solidFill>
                <a:latin typeface="Segoe UI" panose="020B0502040204020203" pitchFamily="34" charset="0"/>
                <a:cs typeface="Segoe UI" panose="020B0502040204020203" pitchFamily="34" charset="0"/>
              </a:rPr>
              <a:t>Payment</a:t>
            </a:r>
          </a:p>
        </p:txBody>
      </p:sp>
      <p:pic>
        <p:nvPicPr>
          <p:cNvPr id="3" name="Picture 2">
            <a:extLst>
              <a:ext uri="{FF2B5EF4-FFF2-40B4-BE49-F238E27FC236}">
                <a16:creationId xmlns:a16="http://schemas.microsoft.com/office/drawing/2014/main" id="{18598122-6FF2-40AD-B33A-0780318B0333}"/>
              </a:ext>
            </a:extLst>
          </p:cNvPr>
          <p:cNvPicPr>
            <a:picLocks noChangeAspect="1"/>
          </p:cNvPicPr>
          <p:nvPr/>
        </p:nvPicPr>
        <p:blipFill>
          <a:blip r:embed="rId4"/>
          <a:stretch>
            <a:fillRect/>
          </a:stretch>
        </p:blipFill>
        <p:spPr>
          <a:xfrm>
            <a:off x="0" y="3136213"/>
            <a:ext cx="9144000" cy="4611713"/>
          </a:xfrm>
          <a:prstGeom prst="rect">
            <a:avLst/>
          </a:prstGeom>
        </p:spPr>
      </p:pic>
      <p:sp>
        <p:nvSpPr>
          <p:cNvPr id="4" name="Oval 3">
            <a:extLst>
              <a:ext uri="{FF2B5EF4-FFF2-40B4-BE49-F238E27FC236}">
                <a16:creationId xmlns:a16="http://schemas.microsoft.com/office/drawing/2014/main" id="{B3C10D52-F6EF-4052-9E59-5CFD7BFDC574}"/>
              </a:ext>
            </a:extLst>
          </p:cNvPr>
          <p:cNvSpPr/>
          <p:nvPr/>
        </p:nvSpPr>
        <p:spPr>
          <a:xfrm>
            <a:off x="6862713" y="3031503"/>
            <a:ext cx="1677972" cy="49019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498A6C21-B856-4835-B324-D161A43F4570}"/>
              </a:ext>
            </a:extLst>
          </p:cNvPr>
          <p:cNvSpPr/>
          <p:nvPr/>
        </p:nvSpPr>
        <p:spPr>
          <a:xfrm>
            <a:off x="-91440" y="6055151"/>
            <a:ext cx="2468252" cy="59545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1899FD5-8473-457F-8CE3-47A6D65BC91F}"/>
              </a:ext>
            </a:extLst>
          </p:cNvPr>
          <p:cNvSpPr txBox="1"/>
          <p:nvPr/>
        </p:nvSpPr>
        <p:spPr>
          <a:xfrm>
            <a:off x="170481" y="1025471"/>
            <a:ext cx="8813499" cy="1938992"/>
          </a:xfrm>
          <a:prstGeom prst="rect">
            <a:avLst/>
          </a:prstGeom>
          <a:noFill/>
        </p:spPr>
        <p:txBody>
          <a:bodyPr wrap="square" rtlCol="0">
            <a:spAutoFit/>
          </a:bodyPr>
          <a:lstStyle/>
          <a:p>
            <a:r>
              <a:rPr lang="en-US" sz="2400" dirty="0">
                <a:solidFill>
                  <a:schemeClr val="bg1"/>
                </a:solidFill>
                <a:latin typeface="Segoe UI" panose="020B0502040204020203" pitchFamily="34" charset="0"/>
                <a:cs typeface="Segoe UI" panose="020B0502040204020203" pitchFamily="34" charset="0"/>
              </a:rPr>
              <a:t>Once registered, you will have a bill. </a:t>
            </a:r>
          </a:p>
          <a:p>
            <a:pPr marL="342900" indent="-342900">
              <a:buFont typeface="Arial" panose="020B0604020202020204" pitchFamily="34" charset="0"/>
              <a:buChar char="•"/>
            </a:pPr>
            <a:r>
              <a:rPr lang="en-US" sz="2400" dirty="0">
                <a:solidFill>
                  <a:schemeClr val="bg1"/>
                </a:solidFill>
                <a:latin typeface="Segoe UI" panose="020B0502040204020203" pitchFamily="34" charset="0"/>
                <a:cs typeface="Segoe UI" panose="020B0502040204020203" pitchFamily="34" charset="0"/>
              </a:rPr>
              <a:t>Fall Payment is due </a:t>
            </a:r>
            <a:r>
              <a:rPr lang="en-US" sz="2400" u="sng" dirty="0">
                <a:solidFill>
                  <a:schemeClr val="bg1"/>
                </a:solidFill>
                <a:latin typeface="Segoe UI" panose="020B0502040204020203" pitchFamily="34" charset="0"/>
                <a:cs typeface="Segoe UI" panose="020B0502040204020203" pitchFamily="34" charset="0"/>
              </a:rPr>
              <a:t>August 2</a:t>
            </a:r>
          </a:p>
          <a:p>
            <a:pPr marL="342900" indent="-342900">
              <a:buFont typeface="Arial" panose="020B0604020202020204" pitchFamily="34" charset="0"/>
              <a:buChar char="•"/>
            </a:pPr>
            <a:r>
              <a:rPr lang="en-US" sz="2400" dirty="0">
                <a:solidFill>
                  <a:schemeClr val="bg1"/>
                </a:solidFill>
                <a:latin typeface="Segoe UI" panose="020B0502040204020203" pitchFamily="34" charset="0"/>
                <a:cs typeface="Segoe UI" panose="020B0502040204020203" pitchFamily="34" charset="0"/>
              </a:rPr>
              <a:t>After August 2, payment due </a:t>
            </a:r>
            <a:r>
              <a:rPr lang="en-US" sz="2400" u="sng" dirty="0">
                <a:solidFill>
                  <a:schemeClr val="bg1"/>
                </a:solidFill>
                <a:latin typeface="Segoe UI" panose="020B0502040204020203" pitchFamily="34" charset="0"/>
                <a:cs typeface="Segoe UI" panose="020B0502040204020203" pitchFamily="34" charset="0"/>
              </a:rPr>
              <a:t>at the time of registration</a:t>
            </a:r>
          </a:p>
          <a:p>
            <a:pPr marL="342900" indent="-342900">
              <a:buFont typeface="Arial" panose="020B0604020202020204" pitchFamily="34" charset="0"/>
              <a:buChar char="•"/>
            </a:pPr>
            <a:r>
              <a:rPr lang="en-US" sz="2400" dirty="0">
                <a:solidFill>
                  <a:schemeClr val="bg1"/>
                </a:solidFill>
                <a:latin typeface="Segoe UI" panose="020B0502040204020203" pitchFamily="34" charset="0"/>
                <a:cs typeface="Segoe UI" panose="020B0502040204020203" pitchFamily="34" charset="0"/>
              </a:rPr>
              <a:t>Pay online via the Lynx Student Portal</a:t>
            </a:r>
          </a:p>
          <a:p>
            <a:pPr marL="342900" indent="-342900">
              <a:buFont typeface="Arial" panose="020B0604020202020204" pitchFamily="34" charset="0"/>
              <a:buChar char="•"/>
            </a:pPr>
            <a:r>
              <a:rPr lang="en-US" sz="2400" dirty="0">
                <a:solidFill>
                  <a:schemeClr val="bg1"/>
                </a:solidFill>
                <a:latin typeface="Segoe UI" panose="020B0502040204020203" pitchFamily="34" charset="0"/>
                <a:cs typeface="Segoe UI" panose="020B0502040204020203" pitchFamily="34" charset="0"/>
              </a:rPr>
              <a:t>Payment Plan available</a:t>
            </a:r>
          </a:p>
        </p:txBody>
      </p:sp>
      <p:sp>
        <p:nvSpPr>
          <p:cNvPr id="9" name="AutoShape 2">
            <a:extLst>
              <a:ext uri="{FF2B5EF4-FFF2-40B4-BE49-F238E27FC236}">
                <a16:creationId xmlns:a16="http://schemas.microsoft.com/office/drawing/2014/main" id="{55E50347-617D-4FF4-A4AB-DB17899F74A8}"/>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476077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85BAAF19-5A41-482D-9BE3-6ECB823979BC}"/>
              </a:ext>
            </a:extLst>
          </p:cNvPr>
          <p:cNvPicPr>
            <a:picLocks noChangeAspect="1"/>
          </p:cNvPicPr>
          <p:nvPr/>
        </p:nvPicPr>
        <p:blipFill>
          <a:blip r:embed="rId5"/>
          <a:stretch>
            <a:fillRect/>
          </a:stretch>
        </p:blipFill>
        <p:spPr>
          <a:xfrm>
            <a:off x="0" y="2191258"/>
            <a:ext cx="9144000" cy="4666742"/>
          </a:xfrm>
          <a:prstGeom prst="rect">
            <a:avLst/>
          </a:prstGeom>
        </p:spPr>
      </p:pic>
      <p:sp>
        <p:nvSpPr>
          <p:cNvPr id="3" name="TextBox 2">
            <a:extLst>
              <a:ext uri="{FF2B5EF4-FFF2-40B4-BE49-F238E27FC236}">
                <a16:creationId xmlns:a16="http://schemas.microsoft.com/office/drawing/2014/main" id="{C8B97415-38E3-4214-894B-03CBA4BC30BF}"/>
              </a:ext>
            </a:extLst>
          </p:cNvPr>
          <p:cNvSpPr txBox="1"/>
          <p:nvPr/>
        </p:nvSpPr>
        <p:spPr>
          <a:xfrm>
            <a:off x="282804" y="537328"/>
            <a:ext cx="5410986" cy="584775"/>
          </a:xfrm>
          <a:prstGeom prst="rect">
            <a:avLst/>
          </a:prstGeom>
          <a:noFill/>
        </p:spPr>
        <p:txBody>
          <a:bodyPr wrap="square" rtlCol="0">
            <a:spAutoFit/>
          </a:bodyPr>
          <a:lstStyle/>
          <a:p>
            <a:r>
              <a:rPr lang="en-US" sz="3200" b="1" dirty="0">
                <a:solidFill>
                  <a:schemeClr val="bg1"/>
                </a:solidFill>
                <a:latin typeface="Segoe UI" panose="020B0502040204020203" pitchFamily="34" charset="0"/>
                <a:cs typeface="Segoe UI" panose="020B0502040204020203" pitchFamily="34" charset="0"/>
              </a:rPr>
              <a:t>College Textbooks</a:t>
            </a:r>
          </a:p>
        </p:txBody>
      </p:sp>
      <p:sp>
        <p:nvSpPr>
          <p:cNvPr id="4" name="Oval 3">
            <a:extLst>
              <a:ext uri="{FF2B5EF4-FFF2-40B4-BE49-F238E27FC236}">
                <a16:creationId xmlns:a16="http://schemas.microsoft.com/office/drawing/2014/main" id="{0574D73E-B497-4EFC-AC28-0276968D791A}"/>
              </a:ext>
            </a:extLst>
          </p:cNvPr>
          <p:cNvSpPr/>
          <p:nvPr/>
        </p:nvSpPr>
        <p:spPr>
          <a:xfrm>
            <a:off x="1593130" y="3799002"/>
            <a:ext cx="3252247" cy="104637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353C1E1-F0CE-42B6-B519-A9B27AAA1B1A}"/>
              </a:ext>
            </a:extLst>
          </p:cNvPr>
          <p:cNvSpPr txBox="1"/>
          <p:nvPr/>
        </p:nvSpPr>
        <p:spPr>
          <a:xfrm>
            <a:off x="84841" y="1366887"/>
            <a:ext cx="8974318" cy="646331"/>
          </a:xfrm>
          <a:prstGeom prst="rect">
            <a:avLst/>
          </a:prstGeom>
          <a:noFill/>
        </p:spPr>
        <p:txBody>
          <a:bodyPr wrap="square" rtlCol="0">
            <a:spAutoFit/>
          </a:bodyPr>
          <a:lstStyle/>
          <a:p>
            <a:pPr algn="ctr"/>
            <a:r>
              <a:rPr lang="en-US" dirty="0">
                <a:latin typeface="Segoe UI" panose="020B0502040204020203" pitchFamily="34" charset="0"/>
                <a:cs typeface="Segoe UI" panose="020B0502040204020203" pitchFamily="34" charset="0"/>
              </a:rPr>
              <a:t>Visit </a:t>
            </a:r>
            <a:r>
              <a:rPr lang="en-US" dirty="0">
                <a:latin typeface="Segoe UI" panose="020B0502040204020203" pitchFamily="34" charset="0"/>
                <a:cs typeface="Segoe UI" panose="020B0502040204020203" pitchFamily="34" charset="0"/>
                <a:hlinkClick r:id="rId4"/>
              </a:rPr>
              <a:t>www.carrollcc.edu/bookstore</a:t>
            </a:r>
            <a:r>
              <a:rPr lang="en-US" dirty="0">
                <a:latin typeface="Segoe UI" panose="020B0502040204020203" pitchFamily="34" charset="0"/>
                <a:cs typeface="Segoe UI" panose="020B0502040204020203" pitchFamily="34" charset="0"/>
              </a:rPr>
              <a:t> for textbook needs. You do not need to wait until Preview Week to determine what textbook you need.</a:t>
            </a:r>
          </a:p>
        </p:txBody>
      </p:sp>
    </p:spTree>
    <p:extLst>
      <p:ext uri="{BB962C8B-B14F-4D97-AF65-F5344CB8AC3E}">
        <p14:creationId xmlns:p14="http://schemas.microsoft.com/office/powerpoint/2010/main" val="3978939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336136" y="1336710"/>
            <a:ext cx="6858000" cy="418458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88181" y="1092216"/>
            <a:ext cx="6346209" cy="418206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833933" y="3515977"/>
            <a:ext cx="2501979" cy="418206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76002" y="1496845"/>
            <a:ext cx="6858001" cy="3864309"/>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277" y="1668285"/>
            <a:ext cx="4318303" cy="3238727"/>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0CB34D9B-CEE2-424F-BD06-E4CE50C20BB0}"/>
              </a:ext>
            </a:extLst>
          </p:cNvPr>
          <p:cNvSpPr txBox="1"/>
          <p:nvPr/>
        </p:nvSpPr>
        <p:spPr>
          <a:xfrm>
            <a:off x="619797" y="586855"/>
            <a:ext cx="3172575" cy="3387497"/>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6000" b="1" kern="1200" dirty="0">
                <a:solidFill>
                  <a:srgbClr val="FFFFFF"/>
                </a:solidFill>
                <a:latin typeface="Segoe UI" panose="020B0502040204020203" pitchFamily="34" charset="0"/>
                <a:ea typeface="+mj-ea"/>
                <a:cs typeface="Segoe UI" panose="020B0502040204020203" pitchFamily="34" charset="0"/>
              </a:rPr>
              <a:t>Success Tips</a:t>
            </a:r>
          </a:p>
        </p:txBody>
      </p:sp>
      <p:sp>
        <p:nvSpPr>
          <p:cNvPr id="4" name="TextBox 3">
            <a:extLst>
              <a:ext uri="{FF2B5EF4-FFF2-40B4-BE49-F238E27FC236}">
                <a16:creationId xmlns:a16="http://schemas.microsoft.com/office/drawing/2014/main" id="{F72B2798-8671-43E5-B093-DDCA475F43AB}"/>
              </a:ext>
            </a:extLst>
          </p:cNvPr>
          <p:cNvSpPr txBox="1"/>
          <p:nvPr/>
        </p:nvSpPr>
        <p:spPr>
          <a:xfrm>
            <a:off x="4254836" y="649480"/>
            <a:ext cx="4677143" cy="5546047"/>
          </a:xfrm>
          <a:prstGeom prst="rect">
            <a:avLst/>
          </a:prstGeom>
        </p:spPr>
        <p:txBody>
          <a:bodyPr vert="horz" lIns="91440" tIns="45720" rIns="91440" bIns="45720" rtlCol="0" anchor="ctr">
            <a:normAutofit/>
          </a:bodyPr>
          <a:lstStyle/>
          <a:p>
            <a:pPr marL="514350" indent="-228600">
              <a:lnSpc>
                <a:spcPct val="90000"/>
              </a:lnSpc>
              <a:spcAft>
                <a:spcPts val="600"/>
              </a:spcAft>
              <a:buFont typeface="Arial" panose="020B0604020202020204" pitchFamily="34" charset="0"/>
              <a:buChar char="•"/>
            </a:pPr>
            <a:r>
              <a:rPr lang="en-US" sz="2400" dirty="0">
                <a:latin typeface="Segoe UI" panose="020B0502040204020203" pitchFamily="34" charset="0"/>
                <a:cs typeface="Segoe UI" panose="020B0502040204020203" pitchFamily="34" charset="0"/>
              </a:rPr>
              <a:t>Preview Week</a:t>
            </a:r>
          </a:p>
          <a:p>
            <a:pPr marL="514350" indent="-228600">
              <a:lnSpc>
                <a:spcPct val="90000"/>
              </a:lnSpc>
              <a:spcAft>
                <a:spcPts val="600"/>
              </a:spcAft>
              <a:buFont typeface="Arial" panose="020B0604020202020204" pitchFamily="34" charset="0"/>
              <a:buChar char="•"/>
            </a:pPr>
            <a:r>
              <a:rPr lang="en-US" sz="2400" dirty="0">
                <a:latin typeface="Segoe UI" panose="020B0502040204020203" pitchFamily="34" charset="0"/>
                <a:cs typeface="Segoe UI" panose="020B0502040204020203" pitchFamily="34" charset="0"/>
              </a:rPr>
              <a:t>Go to New Student Orientation </a:t>
            </a:r>
          </a:p>
          <a:p>
            <a:pPr marL="514350" indent="-228600">
              <a:lnSpc>
                <a:spcPct val="90000"/>
              </a:lnSpc>
              <a:spcAft>
                <a:spcPts val="600"/>
              </a:spcAft>
              <a:buFont typeface="Arial" panose="020B0604020202020204" pitchFamily="34" charset="0"/>
              <a:buChar char="•"/>
            </a:pPr>
            <a:r>
              <a:rPr lang="en-US" sz="2400" dirty="0">
                <a:latin typeface="Segoe UI" panose="020B0502040204020203" pitchFamily="34" charset="0"/>
                <a:cs typeface="Segoe UI" panose="020B0502040204020203" pitchFamily="34" charset="0"/>
              </a:rPr>
              <a:t>Attend Class</a:t>
            </a:r>
          </a:p>
          <a:p>
            <a:pPr marL="514350" indent="-228600">
              <a:lnSpc>
                <a:spcPct val="90000"/>
              </a:lnSpc>
              <a:spcAft>
                <a:spcPts val="600"/>
              </a:spcAft>
              <a:buFont typeface="Arial" panose="020B0604020202020204" pitchFamily="34" charset="0"/>
              <a:buChar char="•"/>
            </a:pPr>
            <a:r>
              <a:rPr lang="en-US" sz="2400" dirty="0">
                <a:latin typeface="Segoe UI" panose="020B0502040204020203" pitchFamily="34" charset="0"/>
                <a:cs typeface="Segoe UI" panose="020B0502040204020203" pitchFamily="34" charset="0"/>
              </a:rPr>
              <a:t>Read and Respond to your Carroll Email </a:t>
            </a:r>
            <a:r>
              <a:rPr lang="en-US" sz="2400" i="1" dirty="0">
                <a:latin typeface="Segoe UI" panose="020B0502040204020203" pitchFamily="34" charset="0"/>
                <a:cs typeface="Segoe UI" panose="020B0502040204020203" pitchFamily="34" charset="0"/>
              </a:rPr>
              <a:t>(daily)</a:t>
            </a:r>
          </a:p>
          <a:p>
            <a:pPr marL="514350" indent="-228600">
              <a:lnSpc>
                <a:spcPct val="90000"/>
              </a:lnSpc>
              <a:spcAft>
                <a:spcPts val="600"/>
              </a:spcAft>
              <a:buFont typeface="Arial" panose="020B0604020202020204" pitchFamily="34" charset="0"/>
              <a:buChar char="•"/>
            </a:pPr>
            <a:r>
              <a:rPr lang="en-US" sz="2400" dirty="0">
                <a:latin typeface="Segoe UI" panose="020B0502040204020203" pitchFamily="34" charset="0"/>
                <a:cs typeface="Segoe UI" panose="020B0502040204020203" pitchFamily="34" charset="0"/>
              </a:rPr>
              <a:t>Student Office Hours</a:t>
            </a:r>
          </a:p>
          <a:p>
            <a:pPr marL="514350" indent="-228600">
              <a:lnSpc>
                <a:spcPct val="90000"/>
              </a:lnSpc>
              <a:spcAft>
                <a:spcPts val="600"/>
              </a:spcAft>
              <a:buFont typeface="Arial" panose="020B0604020202020204" pitchFamily="34" charset="0"/>
              <a:buChar char="•"/>
            </a:pPr>
            <a:r>
              <a:rPr lang="en-US" sz="2400" dirty="0">
                <a:latin typeface="Segoe UI" panose="020B0502040204020203" pitchFamily="34" charset="0"/>
                <a:cs typeface="Segoe UI" panose="020B0502040204020203" pitchFamily="34" charset="0"/>
              </a:rPr>
              <a:t>Academic Support and Tutoring</a:t>
            </a:r>
          </a:p>
          <a:p>
            <a:pPr marL="514350" indent="-228600">
              <a:lnSpc>
                <a:spcPct val="90000"/>
              </a:lnSpc>
              <a:spcAft>
                <a:spcPts val="600"/>
              </a:spcAft>
              <a:buFont typeface="Arial" panose="020B0604020202020204" pitchFamily="34" charset="0"/>
              <a:buChar char="•"/>
            </a:pPr>
            <a:r>
              <a:rPr lang="en-US" sz="2400" dirty="0">
                <a:latin typeface="Segoe UI" panose="020B0502040204020203" pitchFamily="34" charset="0"/>
                <a:cs typeface="Segoe UI" panose="020B0502040204020203" pitchFamily="34" charset="0"/>
              </a:rPr>
              <a:t>Deadlines Matter</a:t>
            </a:r>
          </a:p>
          <a:p>
            <a:pPr marL="514350" indent="-228600">
              <a:lnSpc>
                <a:spcPct val="90000"/>
              </a:lnSpc>
              <a:spcAft>
                <a:spcPts val="600"/>
              </a:spcAft>
              <a:buFont typeface="Arial" panose="020B0604020202020204" pitchFamily="34" charset="0"/>
              <a:buChar char="•"/>
            </a:pPr>
            <a:r>
              <a:rPr lang="en-US" sz="2400" dirty="0">
                <a:latin typeface="Segoe UI" panose="020B0502040204020203" pitchFamily="34" charset="0"/>
                <a:cs typeface="Segoe UI" panose="020B0502040204020203" pitchFamily="34" charset="0"/>
              </a:rPr>
              <a:t>Ask for Help</a:t>
            </a:r>
          </a:p>
          <a:p>
            <a:pPr marL="285750" indent="-228600">
              <a:lnSpc>
                <a:spcPct val="90000"/>
              </a:lnSpc>
              <a:spcAft>
                <a:spcPts val="600"/>
              </a:spcAft>
              <a:buFont typeface="Arial" panose="020B0604020202020204" pitchFamily="34" charset="0"/>
              <a:buChar char="•"/>
            </a:pPr>
            <a:endParaRPr lang="en-US" sz="1700" dirty="0"/>
          </a:p>
          <a:p>
            <a:pPr marL="285750" indent="-228600">
              <a:lnSpc>
                <a:spcPct val="90000"/>
              </a:lnSpc>
              <a:spcAft>
                <a:spcPts val="600"/>
              </a:spcAft>
              <a:buFont typeface="Arial" panose="020B0604020202020204" pitchFamily="34" charset="0"/>
              <a:buChar char="•"/>
            </a:pPr>
            <a:endParaRPr lang="en-US" sz="1700" dirty="0"/>
          </a:p>
        </p:txBody>
      </p:sp>
    </p:spTree>
    <p:extLst>
      <p:ext uri="{BB962C8B-B14F-4D97-AF65-F5344CB8AC3E}">
        <p14:creationId xmlns:p14="http://schemas.microsoft.com/office/powerpoint/2010/main" val="159720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4" y="0"/>
            <a:ext cx="3072908"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486646" y="-3486043"/>
            <a:ext cx="2170709"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F825EB06-9BE5-4C3A-BC25-EFD54A367DF9}"/>
              </a:ext>
            </a:extLst>
          </p:cNvPr>
          <p:cNvSpPr txBox="1"/>
          <p:nvPr/>
        </p:nvSpPr>
        <p:spPr>
          <a:xfrm>
            <a:off x="1037673" y="348865"/>
            <a:ext cx="7288583" cy="1576446"/>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800" b="1" kern="1200" dirty="0">
                <a:solidFill>
                  <a:srgbClr val="FFFFFF"/>
                </a:solidFill>
                <a:latin typeface="Segoe UI" panose="020B0502040204020203" pitchFamily="34" charset="0"/>
                <a:ea typeface="+mj-ea"/>
                <a:cs typeface="Segoe UI" panose="020B0502040204020203" pitchFamily="34" charset="0"/>
              </a:rPr>
              <a:t>Registration:</a:t>
            </a:r>
          </a:p>
        </p:txBody>
      </p:sp>
      <p:graphicFrame>
        <p:nvGraphicFramePr>
          <p:cNvPr id="14" name="TextBox 2">
            <a:extLst>
              <a:ext uri="{FF2B5EF4-FFF2-40B4-BE49-F238E27FC236}">
                <a16:creationId xmlns:a16="http://schemas.microsoft.com/office/drawing/2014/main" id="{6B409ABF-11F5-CAD2-CFC0-0B704700284A}"/>
              </a:ext>
            </a:extLst>
          </p:cNvPr>
          <p:cNvGraphicFramePr/>
          <p:nvPr>
            <p:extLst>
              <p:ext uri="{D42A27DB-BD31-4B8C-83A1-F6EECF244321}">
                <p14:modId xmlns:p14="http://schemas.microsoft.com/office/powerpoint/2010/main" val="2263034955"/>
              </p:ext>
            </p:extLst>
          </p:nvPr>
        </p:nvGraphicFramePr>
        <p:xfrm>
          <a:off x="2" y="2171312"/>
          <a:ext cx="9135020" cy="46860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468664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Logo&#10;&#10;Description automatically generated">
            <a:extLst>
              <a:ext uri="{FF2B5EF4-FFF2-40B4-BE49-F238E27FC236}">
                <a16:creationId xmlns:a16="http://schemas.microsoft.com/office/drawing/2014/main" id="{C59EB269-B77F-4A32-AD8F-D200DC24585F}"/>
              </a:ext>
            </a:extLst>
          </p:cNvPr>
          <p:cNvPicPr>
            <a:picLocks noChangeAspect="1"/>
          </p:cNvPicPr>
          <p:nvPr/>
        </p:nvPicPr>
        <p:blipFill>
          <a:blip r:embed="rId3"/>
          <a:stretch>
            <a:fillRect/>
          </a:stretch>
        </p:blipFill>
        <p:spPr>
          <a:xfrm>
            <a:off x="443627" y="1485900"/>
            <a:ext cx="3854054" cy="4325474"/>
          </a:xfrm>
          <a:prstGeom prst="rect">
            <a:avLst/>
          </a:prstGeom>
        </p:spPr>
      </p:pic>
      <p:sp>
        <p:nvSpPr>
          <p:cNvPr id="4" name="Speech Bubble: Oval 3">
            <a:extLst>
              <a:ext uri="{FF2B5EF4-FFF2-40B4-BE49-F238E27FC236}">
                <a16:creationId xmlns:a16="http://schemas.microsoft.com/office/drawing/2014/main" id="{0D3611E3-2A8E-4D1E-B866-7C11830383CD}"/>
              </a:ext>
            </a:extLst>
          </p:cNvPr>
          <p:cNvSpPr/>
          <p:nvPr/>
        </p:nvSpPr>
        <p:spPr>
          <a:xfrm>
            <a:off x="4297681" y="582930"/>
            <a:ext cx="4402692" cy="2571750"/>
          </a:xfrm>
          <a:prstGeom prst="wedgeEllipseCallou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B24E8BC-9F35-4AAA-8C8E-E6E07A5419E2}"/>
              </a:ext>
            </a:extLst>
          </p:cNvPr>
          <p:cNvSpPr txBox="1"/>
          <p:nvPr/>
        </p:nvSpPr>
        <p:spPr>
          <a:xfrm>
            <a:off x="4834890" y="1407140"/>
            <a:ext cx="3497580" cy="830997"/>
          </a:xfrm>
          <a:prstGeom prst="rect">
            <a:avLst/>
          </a:prstGeom>
          <a:noFill/>
        </p:spPr>
        <p:txBody>
          <a:bodyPr wrap="square" rtlCol="0">
            <a:spAutoFit/>
          </a:bodyPr>
          <a:lstStyle/>
          <a:p>
            <a:r>
              <a:rPr lang="en-US" sz="4800" b="1" dirty="0">
                <a:latin typeface="Segoe UI" panose="020B0502040204020203" pitchFamily="34" charset="0"/>
                <a:cs typeface="Segoe UI" panose="020B0502040204020203" pitchFamily="34" charset="0"/>
              </a:rPr>
              <a:t>Questions?</a:t>
            </a:r>
          </a:p>
        </p:txBody>
      </p:sp>
    </p:spTree>
    <p:extLst>
      <p:ext uri="{BB962C8B-B14F-4D97-AF65-F5344CB8AC3E}">
        <p14:creationId xmlns:p14="http://schemas.microsoft.com/office/powerpoint/2010/main" val="35928523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062432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2475</TotalTime>
  <Words>2038</Words>
  <Application>Microsoft Office PowerPoint</Application>
  <PresentationFormat>On-screen Show (4:3)</PresentationFormat>
  <Paragraphs>192</Paragraphs>
  <Slides>25</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Calibri Light</vt:lpstr>
      <vt:lpstr>Comic Sans MS</vt:lpstr>
      <vt:lpstr>Segoe UI</vt:lpstr>
      <vt:lpstr>Office Theme</vt:lpstr>
      <vt:lpstr>PowerPoint Presentation</vt:lpstr>
      <vt:lpstr>PowerPoint Presentation</vt:lpstr>
      <vt:lpstr>PowerPoint Presentation</vt:lpstr>
      <vt:lpstr>PowerPoint Presentation</vt:lpstr>
      <vt:lpstr>PowerPoint Presentation</vt:lpstr>
      <vt:lpstr>What’s the difference? </vt:lpstr>
      <vt:lpstr>Considerations </vt:lpstr>
      <vt:lpstr>Tuition Discount as a CCPS student</vt:lpstr>
      <vt:lpstr>Grad Req &amp; Your Transcript</vt:lpstr>
      <vt:lpstr>Grading</vt:lpstr>
      <vt:lpstr>Logistics</vt:lpstr>
      <vt:lpstr>Attendance</vt:lpstr>
      <vt:lpstr>Expectations</vt:lpstr>
      <vt:lpstr>Dual Enrollment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Hildreth, Nicola</cp:lastModifiedBy>
  <cp:revision>67</cp:revision>
  <dcterms:created xsi:type="dcterms:W3CDTF">2017-08-01T17:47:18Z</dcterms:created>
  <dcterms:modified xsi:type="dcterms:W3CDTF">2022-03-23T02:20:07Z</dcterms:modified>
</cp:coreProperties>
</file>