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2"/>
  </p:sldMasterIdLst>
  <p:notesMasterIdLst>
    <p:notesMasterId r:id="rId19"/>
  </p:notesMasterIdLst>
  <p:handoutMasterIdLst>
    <p:handoutMasterId r:id="rId20"/>
  </p:handoutMasterIdLst>
  <p:sldIdLst>
    <p:sldId id="264" r:id="rId3"/>
    <p:sldId id="283" r:id="rId4"/>
    <p:sldId id="282" r:id="rId5"/>
    <p:sldId id="291" r:id="rId6"/>
    <p:sldId id="290" r:id="rId7"/>
    <p:sldId id="292" r:id="rId8"/>
    <p:sldId id="297" r:id="rId9"/>
    <p:sldId id="293" r:id="rId10"/>
    <p:sldId id="294" r:id="rId11"/>
    <p:sldId id="295" r:id="rId12"/>
    <p:sldId id="296" r:id="rId13"/>
    <p:sldId id="285" r:id="rId14"/>
    <p:sldId id="286" r:id="rId15"/>
    <p:sldId id="287" r:id="rId16"/>
    <p:sldId id="288" r:id="rId17"/>
    <p:sldId id="266" r:id="rId18"/>
  </p:sldIdLst>
  <p:sldSz cx="12188825" cy="6858000"/>
  <p:notesSz cx="7315200" cy="96012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8FC525D-2F9E-4566-835B-1EDED2FAC5F5}">
          <p14:sldIdLst>
            <p14:sldId id="264"/>
            <p14:sldId id="283"/>
            <p14:sldId id="282"/>
            <p14:sldId id="291"/>
            <p14:sldId id="290"/>
            <p14:sldId id="292"/>
            <p14:sldId id="297"/>
            <p14:sldId id="293"/>
            <p14:sldId id="294"/>
            <p14:sldId id="295"/>
            <p14:sldId id="296"/>
            <p14:sldId id="285"/>
            <p14:sldId id="286"/>
            <p14:sldId id="287"/>
            <p14:sldId id="288"/>
            <p14:sldId id="266"/>
          </p14:sldIdLst>
        </p14:section>
      </p14:sectionLst>
    </p:ext>
    <p:ext uri="{EFAFB233-063F-42B5-8137-9DF3F51BA10A}">
      <p15:sldGuideLst xmlns:p15="http://schemas.microsoft.com/office/powerpoint/2012/main">
        <p15:guide id="9" pos="3839" userDrawn="1">
          <p15:clr>
            <a:srgbClr val="A4A3A4"/>
          </p15:clr>
        </p15:guide>
        <p15:guide id="10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000" autoAdjust="0"/>
    <p:restoredTop sz="94660"/>
  </p:normalViewPr>
  <p:slideViewPr>
    <p:cSldViewPr showGuides="1">
      <p:cViewPr varScale="1">
        <p:scale>
          <a:sx n="89" d="100"/>
          <a:sy n="89" d="100"/>
        </p:scale>
        <p:origin x="-534" y="-102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63" d="100"/>
          <a:sy n="63" d="100"/>
        </p:scale>
        <p:origin x="1986" y="10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E973C59C-4E16-4A64-A766-34DB213E11B3}" type="datetimeFigureOut">
              <a:rPr lang="en-US">
                <a:solidFill>
                  <a:schemeClr val="tx2"/>
                </a:solidFill>
              </a:rPr>
              <a:t>2/8/2015</a:t>
            </a:fld>
            <a:endParaRPr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CFD77566-CD65-4859-9FA1-43956DC85B8C}" type="slidenum">
              <a:rPr>
                <a:solidFill>
                  <a:schemeClr val="tx2"/>
                </a:solidFill>
              </a:rPr>
              <a:t>‹#›</a:t>
            </a:fld>
            <a:endParaRPr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7983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>
                <a:solidFill>
                  <a:schemeClr val="tx2"/>
                </a:solidFill>
              </a:defRPr>
            </a:lvl1pPr>
          </a:lstStyle>
          <a:p>
            <a:fld id="{F95CF31C-F757-429C-A789-86504F04C3BE}" type="datetimeFigureOut">
              <a:rPr lang="en-US"/>
              <a:pPr/>
              <a:t>2/8/2015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8788" y="720725"/>
            <a:ext cx="6397625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>
                <a:solidFill>
                  <a:schemeClr val="tx2"/>
                </a:solidFill>
              </a:defRPr>
            </a:lvl1pPr>
          </a:lstStyle>
          <a:p>
            <a:fld id="{B8796F01-7154-41E0-B48B-A6921757531A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4077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2383" y="1498601"/>
            <a:ext cx="7008574" cy="3298825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540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2383" y="4927600"/>
            <a:ext cx="7008574" cy="1244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222770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A30F4-0B4E-4E4B-BC36-C30CD13F4E17}" type="datetimeFigureOut">
              <a:rPr lang="en-US"/>
              <a:t>2/8/2015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0BA0E-20D0-4E7C-B286-26C960A6788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63524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589" y="4445000"/>
            <a:ext cx="7008574" cy="1930400"/>
          </a:xfrm>
        </p:spPr>
        <p:txBody>
          <a:bodyPr anchor="t">
            <a:normAutofit/>
          </a:bodyPr>
          <a:lstStyle>
            <a:lvl1pPr algn="l">
              <a:defRPr sz="54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589" y="3124200"/>
            <a:ext cx="7008574" cy="1296987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6094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963402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30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755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2/8/2015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89339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137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730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0162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755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2/8/2015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5283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2/8/2015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16763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/>
              <a:t>2/8/2015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68731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961368" y="0"/>
            <a:ext cx="7922736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721" y="1701800"/>
            <a:ext cx="3351927" cy="2844800"/>
          </a:xfrm>
        </p:spPr>
        <p:txBody>
          <a:bodyPr anchor="b">
            <a:normAutofit/>
          </a:bodyPr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9236" y="482600"/>
            <a:ext cx="6805427" cy="5892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21" y="4648200"/>
            <a:ext cx="3351927" cy="17272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F754-515F-40B9-8D24-D54D5825B3D0}" type="datetimeFigureOut">
              <a:rPr lang="en-US"/>
              <a:t>2/8/2015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6807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082258" y="0"/>
            <a:ext cx="802431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7765" y="4800600"/>
            <a:ext cx="7313295" cy="762000"/>
          </a:xfrm>
        </p:spPr>
        <p:txBody>
          <a:bodyPr anchor="b">
            <a:normAutofit/>
          </a:bodyPr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37765" y="279401"/>
            <a:ext cx="7313295" cy="4448175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7765" y="5562600"/>
            <a:ext cx="7313295" cy="8128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F754-515F-40B9-8D24-D54D5825B3D0}" type="datetimeFigureOut">
              <a:rPr lang="en-US"/>
              <a:t>2/8/2015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21337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B6C2-1084-4AED-A74A-DF028B0094EA}" type="datetimeFigureOut">
              <a:rPr lang="en-US"/>
              <a:t>2/8/2015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10434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52633" y="274638"/>
            <a:ext cx="1422030" cy="589756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309" y="274638"/>
            <a:ext cx="8532178" cy="589756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B6C2-1084-4AED-A74A-DF028B0094EA}" type="datetimeFigureOut">
              <a:rPr lang="en-US"/>
              <a:t>2/8/2015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50715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04721" y="0"/>
            <a:ext cx="11579384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3970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309" y="1701800"/>
            <a:ext cx="10157354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7309" y="6400801"/>
            <a:ext cx="2742486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l">
              <a:defRPr sz="12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fld id="{2DD204D1-F9BD-4643-8480-6EA41EB484F1}" type="datetimeFigureOut">
              <a:rPr lang="en-US"/>
              <a:pPr/>
              <a:t>2/8/2015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07842" y="6400801"/>
            <a:ext cx="6216301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ctr">
              <a:defRPr sz="12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7146" y="6400801"/>
            <a:ext cx="1107518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r">
              <a:defRPr sz="12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fld id="{EB37DED6-D4C7-42EE-AB49-D2E39E64FDE4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44047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9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5" r:id="rId8"/>
    <p:sldLayoutId id="2147483676" r:id="rId9"/>
    <p:sldLayoutId id="2147483677" r:id="rId10"/>
    <p:sldLayoutId id="2147483678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1218987" rtl="0" eaLnBrk="1" latinLnBrk="0" hangingPunct="1">
        <a:lnSpc>
          <a:spcPct val="85000"/>
        </a:lnSpc>
        <a:spcBef>
          <a:spcPct val="0"/>
        </a:spcBef>
        <a:buNone/>
        <a:tabLst/>
        <a:defRPr sz="4400" kern="1200" cap="none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5000"/>
        </a:lnSpc>
        <a:spcBef>
          <a:spcPts val="1866"/>
        </a:spcBef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31392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58037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584683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11328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437973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86461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91264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7885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98812" y="228601"/>
            <a:ext cx="8990013" cy="456882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600" dirty="0" smtClean="0"/>
              <a:t/>
            </a:r>
            <a:br>
              <a:rPr lang="en-US" sz="6600" dirty="0" smtClean="0"/>
            </a:br>
            <a:r>
              <a:rPr lang="en-US" sz="6600" dirty="0"/>
              <a:t/>
            </a:r>
            <a:br>
              <a:rPr lang="en-US" sz="6600" dirty="0"/>
            </a:br>
            <a:r>
              <a:rPr lang="en-US" sz="6600" dirty="0" smtClean="0"/>
              <a:t/>
            </a:r>
            <a:br>
              <a:rPr lang="en-US" sz="6600" dirty="0" smtClean="0"/>
            </a:br>
            <a:r>
              <a:rPr lang="en-US" sz="6600" dirty="0"/>
              <a:t/>
            </a:r>
            <a:br>
              <a:rPr lang="en-US" sz="6600" dirty="0"/>
            </a:br>
            <a:r>
              <a:rPr lang="en-US" sz="6600" dirty="0" smtClean="0"/>
              <a:t/>
            </a:r>
            <a:br>
              <a:rPr lang="en-US" sz="6600" dirty="0" smtClean="0"/>
            </a:br>
            <a:r>
              <a:rPr lang="en-US" sz="6600" dirty="0"/>
              <a:t/>
            </a:r>
            <a:br>
              <a:rPr lang="en-US" sz="6600" dirty="0"/>
            </a:br>
            <a:r>
              <a:rPr lang="en-US" sz="6600" dirty="0" smtClean="0"/>
              <a:t/>
            </a:r>
            <a:br>
              <a:rPr lang="en-US" sz="6600" dirty="0" smtClean="0"/>
            </a:br>
            <a:r>
              <a:rPr lang="en-US" sz="6600" dirty="0"/>
              <a:t/>
            </a:r>
            <a:br>
              <a:rPr lang="en-US" sz="6600" dirty="0"/>
            </a:br>
            <a:r>
              <a:rPr lang="en-US" sz="6600" dirty="0" smtClean="0"/>
              <a:t/>
            </a:r>
            <a:br>
              <a:rPr lang="en-US" sz="6600" dirty="0" smtClean="0"/>
            </a:br>
            <a:r>
              <a:rPr lang="en-US" sz="6600" dirty="0"/>
              <a:t/>
            </a:r>
            <a:br>
              <a:rPr lang="en-US" sz="6600" dirty="0"/>
            </a:br>
            <a:r>
              <a:rPr lang="en-US" sz="6600" dirty="0" smtClean="0"/>
              <a:t/>
            </a:r>
            <a:br>
              <a:rPr lang="en-US" sz="6600" dirty="0" smtClean="0"/>
            </a:br>
            <a:r>
              <a:rPr lang="en-US" sz="6600" dirty="0"/>
              <a:t/>
            </a:r>
            <a:br>
              <a:rPr lang="en-US" sz="6600" dirty="0"/>
            </a:br>
            <a:r>
              <a:rPr lang="en-US" sz="6600" dirty="0" smtClean="0"/>
              <a:t/>
            </a:r>
            <a:br>
              <a:rPr lang="en-US" sz="6600" dirty="0" smtClean="0"/>
            </a:br>
            <a:r>
              <a:rPr lang="en-US" sz="6600" dirty="0" smtClean="0"/>
              <a:t>Sayreville Public Schools</a:t>
            </a:r>
            <a:br>
              <a:rPr lang="en-US" sz="6600" dirty="0" smtClean="0"/>
            </a:br>
            <a:r>
              <a:rPr lang="en-US" sz="6600" dirty="0" smtClean="0"/>
              <a:t/>
            </a:r>
            <a:br>
              <a:rPr lang="en-US" sz="6600" dirty="0" smtClean="0"/>
            </a:br>
            <a:r>
              <a:rPr lang="en-US" sz="4400" dirty="0" smtClean="0"/>
              <a:t>2015-2016</a:t>
            </a:r>
            <a:r>
              <a:rPr lang="en-US" sz="6600" dirty="0" smtClean="0"/>
              <a:t/>
            </a:r>
            <a:br>
              <a:rPr lang="en-US" sz="6600" dirty="0" smtClean="0"/>
            </a:br>
            <a:r>
              <a:rPr lang="en-US" sz="4400" dirty="0" smtClean="0"/>
              <a:t>Curriculum &amp; Instruction</a:t>
            </a:r>
            <a:r>
              <a:rPr lang="en-US" sz="4400" dirty="0"/>
              <a:t/>
            </a:r>
            <a:br>
              <a:rPr lang="en-US" sz="4400" dirty="0"/>
            </a:br>
            <a:r>
              <a:rPr lang="en-US" sz="4400" dirty="0" smtClean="0"/>
              <a:t>Budget Presentation</a:t>
            </a:r>
            <a:r>
              <a:rPr lang="en-US" sz="6600" dirty="0" smtClean="0"/>
              <a:t/>
            </a:r>
            <a:br>
              <a:rPr lang="en-US" sz="6600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Dr. Marilyn </a:t>
            </a:r>
            <a:r>
              <a:rPr lang="en-US" dirty="0" err="1" smtClean="0"/>
              <a:t>Shediack</a:t>
            </a:r>
            <a:endParaRPr lang="en-US" dirty="0" smtClean="0"/>
          </a:p>
          <a:p>
            <a:r>
              <a:rPr lang="en-US" sz="2000" dirty="0" smtClean="0"/>
              <a:t>Assistant Superintendent Curriculum &amp; Instruction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50340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Curriculum, Instruction &amp; Assessment Mission Statement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Our </a:t>
            </a:r>
            <a:r>
              <a:rPr lang="en-US" dirty="0"/>
              <a:t>mission is provide a quality education for each and every student. To that end, the District is committed to a continual process of curriculum review and improvement. In addition, there is a strong tradition of professional learning for staff to support instruction in the classroom</a:t>
            </a:r>
            <a:r>
              <a:rPr lang="en-US" dirty="0" smtClean="0"/>
              <a:t>. </a:t>
            </a:r>
          </a:p>
          <a:p>
            <a:pPr marL="0" indent="0" algn="ctr">
              <a:buNone/>
            </a:pPr>
            <a:r>
              <a:rPr lang="en-US" b="1" dirty="0" smtClean="0"/>
              <a:t>Goals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dirty="0" smtClean="0"/>
              <a:t>Successfully prepare all students for college and career 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dirty="0" smtClean="0"/>
              <a:t>Focus on student learning</a:t>
            </a:r>
          </a:p>
          <a:p>
            <a:pPr marL="303213" lvl="1" indent="-303213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400" dirty="0" smtClean="0"/>
              <a:t>Deliver curriculum, instruction and assessment that works</a:t>
            </a:r>
          </a:p>
          <a:p>
            <a:pPr marL="342900" lvl="1" indent="-342900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400" dirty="0" smtClean="0"/>
              <a:t>Use technology as a tool to enhance student learning</a:t>
            </a:r>
          </a:p>
          <a:p>
            <a:pPr marL="342900" lvl="1" indent="-342900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400" dirty="0" smtClean="0"/>
              <a:t>Provide staff members with ongoing and sustained professional development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783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600" dirty="0"/>
              <a:t>Textbooks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5641040"/>
              </p:ext>
            </p:extLst>
          </p:nvPr>
        </p:nvGraphicFramePr>
        <p:xfrm>
          <a:off x="1" y="1219200"/>
          <a:ext cx="12114211" cy="98432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160496"/>
                <a:gridCol w="2006175"/>
                <a:gridCol w="2082118"/>
                <a:gridCol w="2031811"/>
                <a:gridCol w="1878470"/>
                <a:gridCol w="1955141"/>
              </a:tblGrid>
              <a:tr h="3872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Account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2014 Orders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2015 Budget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2016 Budget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Difference 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% Change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7125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11-190-100-640-XX</a:t>
                      </a:r>
                      <a:endParaRPr lang="en-US" sz="1800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$533,962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$274,545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$389,275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+$114,730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+41.79%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379412" y="2438400"/>
            <a:ext cx="11277600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200" dirty="0" smtClean="0"/>
              <a:t>New Math texts to align with Common Core - Algebra I, Algebra II, Geometry. Texts for advanced Math classes in Grades 6 &amp; 7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2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200" dirty="0"/>
              <a:t>New anthologies &amp; novels for </a:t>
            </a:r>
            <a:r>
              <a:rPr lang="en-US" sz="2200" dirty="0" smtClean="0"/>
              <a:t>Grades </a:t>
            </a:r>
            <a:r>
              <a:rPr lang="en-US" sz="2200" dirty="0"/>
              <a:t>6 &amp; 7 Language Arts Literacy, English 10 and English </a:t>
            </a:r>
            <a:r>
              <a:rPr lang="en-US" sz="2200" dirty="0" smtClean="0"/>
              <a:t>11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2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200" dirty="0"/>
              <a:t>New </a:t>
            </a:r>
            <a:r>
              <a:rPr lang="en-US" sz="2200" dirty="0" smtClean="0"/>
              <a:t>texts for Spanish </a:t>
            </a:r>
            <a:r>
              <a:rPr lang="en-US" sz="2200" dirty="0"/>
              <a:t>III, French I &amp; II, AP Biology, AP Chemistry, AP Environmental Science, AP </a:t>
            </a:r>
            <a:r>
              <a:rPr lang="en-US" sz="2200" dirty="0" smtClean="0"/>
              <a:t>History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2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200" dirty="0" smtClean="0"/>
              <a:t>Additional Social Studies and Science texts at Middle School for shifting enrollments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2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200" dirty="0"/>
              <a:t>Replacement texts at all levels</a:t>
            </a:r>
          </a:p>
        </p:txBody>
      </p:sp>
    </p:spTree>
    <p:extLst>
      <p:ext uri="{BB962C8B-B14F-4D97-AF65-F5344CB8AC3E}">
        <p14:creationId xmlns:p14="http://schemas.microsoft.com/office/powerpoint/2010/main" val="3627624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5735" y="-609600"/>
            <a:ext cx="10157354" cy="2133600"/>
          </a:xfrm>
        </p:spPr>
        <p:txBody>
          <a:bodyPr>
            <a:normAutofit/>
          </a:bodyPr>
          <a:lstStyle/>
          <a:p>
            <a:pPr algn="ctr"/>
            <a:r>
              <a:rPr lang="en-US" sz="6600" dirty="0" smtClean="0"/>
              <a:t>Curriculum</a:t>
            </a:r>
            <a:br>
              <a:rPr lang="en-US" sz="6600" dirty="0" smtClean="0"/>
            </a:br>
            <a:r>
              <a:rPr lang="en-US" sz="3600" dirty="0" smtClean="0"/>
              <a:t>Purchased Services &amp; Supplies</a:t>
            </a:r>
            <a:endParaRPr lang="en-US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21919325"/>
              </p:ext>
            </p:extLst>
          </p:nvPr>
        </p:nvGraphicFramePr>
        <p:xfrm>
          <a:off x="37306" y="1600200"/>
          <a:ext cx="12114211" cy="22860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160496"/>
                <a:gridCol w="2006175"/>
                <a:gridCol w="2082118"/>
                <a:gridCol w="2031811"/>
                <a:gridCol w="1878470"/>
                <a:gridCol w="1955141"/>
              </a:tblGrid>
              <a:tr h="5715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Account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2014 Orders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2015 Budget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2016 Budget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Difference 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% Change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150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11-000-221-320-29</a:t>
                      </a:r>
                      <a:endParaRPr lang="en-US" sz="1800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$44,261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$55,000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-$55,000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en-US" dirty="0" smtClean="0"/>
                        <a:t>-100%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150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11-000-221-320-91</a:t>
                      </a:r>
                      <a:endParaRPr lang="en-US" sz="1800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$0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$0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$55,699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+$55,699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en-US" dirty="0" smtClean="0"/>
                        <a:t>+100%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150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11-000-221-600-29</a:t>
                      </a:r>
                      <a:endParaRPr lang="en-US" sz="1800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$7,477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$8,000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$8,000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en-US" dirty="0" smtClean="0"/>
                        <a:t>Flat Funding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606424" y="4288971"/>
            <a:ext cx="112776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endParaRPr lang="en-US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606424" y="4105248"/>
            <a:ext cx="10972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dirty="0" smtClean="0"/>
              <a:t>Curriculum and Evaluation Software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dirty="0" smtClean="0"/>
              <a:t>Online Courses – Apex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dirty="0" smtClean="0"/>
              <a:t>Outside Presenters for Staff Development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dirty="0" smtClean="0"/>
              <a:t>Curriculum Supplies such as </a:t>
            </a:r>
            <a:r>
              <a:rPr lang="en-US" dirty="0" err="1" smtClean="0"/>
              <a:t>Scantrons</a:t>
            </a:r>
            <a:r>
              <a:rPr lang="en-US" dirty="0" smtClean="0"/>
              <a:t>, CPR Supplies, Office Supplies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0333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5735" y="-609600"/>
            <a:ext cx="10157354" cy="2133600"/>
          </a:xfrm>
        </p:spPr>
        <p:txBody>
          <a:bodyPr>
            <a:normAutofit/>
          </a:bodyPr>
          <a:lstStyle/>
          <a:p>
            <a:pPr algn="ctr"/>
            <a:r>
              <a:rPr lang="en-US" sz="6600" dirty="0" smtClean="0"/>
              <a:t>Curriculum Writing</a:t>
            </a:r>
            <a:br>
              <a:rPr lang="en-US" sz="6600" dirty="0" smtClean="0"/>
            </a:br>
            <a:endParaRPr lang="en-US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64793257"/>
              </p:ext>
            </p:extLst>
          </p:nvPr>
        </p:nvGraphicFramePr>
        <p:xfrm>
          <a:off x="37306" y="1981200"/>
          <a:ext cx="12114211" cy="9144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160496"/>
                <a:gridCol w="2006175"/>
                <a:gridCol w="2082118"/>
                <a:gridCol w="2031811"/>
                <a:gridCol w="1878470"/>
                <a:gridCol w="1955141"/>
              </a:tblGrid>
              <a:tr h="4445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Account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2014 Orders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2015 Budget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2016 Budget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Difference 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% Change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11-000-221-110-99</a:t>
                      </a:r>
                      <a:endParaRPr lang="en-US" sz="1800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$22,320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$50,000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$50,000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Flat Funding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455612" y="2895600"/>
            <a:ext cx="11277600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/>
              <a:t>New courses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/>
              <a:t>Science courses in Grades 6-12 to align with new standards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/>
              <a:t>Elementary Health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/>
              <a:t>Social Studies Grades 3 - 5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/>
              <a:t>English Grade 12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/>
              <a:t>Language Arts Literacy Grades K-5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/>
              <a:t>Technology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11068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5735" y="-609600"/>
            <a:ext cx="10157354" cy="21336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600" dirty="0" smtClean="0"/>
              <a:t>Professional Development</a:t>
            </a:r>
            <a:br>
              <a:rPr lang="en-US" sz="6600" dirty="0" smtClean="0"/>
            </a:br>
            <a:endParaRPr lang="en-US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3904929"/>
              </p:ext>
            </p:extLst>
          </p:nvPr>
        </p:nvGraphicFramePr>
        <p:xfrm>
          <a:off x="-1588" y="1981200"/>
          <a:ext cx="12153105" cy="9144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199390"/>
                <a:gridCol w="2006175"/>
                <a:gridCol w="2082118"/>
                <a:gridCol w="2031811"/>
                <a:gridCol w="1878470"/>
                <a:gridCol w="1955141"/>
              </a:tblGrid>
              <a:tr h="4445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Account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2014 Orders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2015 Budget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2016 Budget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Difference 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% Change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11-000-291-295-PD</a:t>
                      </a:r>
                      <a:endParaRPr lang="en-US" sz="1800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$43,449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$40,200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$50,000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+$9,800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+ 24.38%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84212" y="3429000"/>
            <a:ext cx="11049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dirty="0" smtClean="0"/>
              <a:t>Staff Development Day Presenters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dirty="0" smtClean="0"/>
              <a:t>Out-of-District Workshops and Conferences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dirty="0" smtClean="0"/>
              <a:t>Professional Development Focused on Reader’s and Writer’s Workshop Models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dirty="0" smtClean="0"/>
              <a:t>Ongoing, Sustained In-District Professional Development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9577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228600"/>
            <a:ext cx="10157354" cy="1397000"/>
          </a:xfrm>
        </p:spPr>
        <p:txBody>
          <a:bodyPr>
            <a:noAutofit/>
          </a:bodyPr>
          <a:lstStyle/>
          <a:p>
            <a:pPr algn="ctr"/>
            <a:r>
              <a:rPr lang="en-US" sz="6000" dirty="0" smtClean="0"/>
              <a:t>Budget for Federal Grants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b="1" dirty="0" smtClean="0"/>
              <a:t>Title IA – </a:t>
            </a:r>
            <a:r>
              <a:rPr lang="en-US" dirty="0" smtClean="0"/>
              <a:t>The purpose of Title IA is to </a:t>
            </a:r>
            <a:r>
              <a:rPr lang="en-US" dirty="0"/>
              <a:t>provides financial assistance to local educational agencies (LEAs) and schools with high numbers or high percentages of children from low-income families to help ensure that all children meet challenging state academic standards</a:t>
            </a:r>
            <a:endParaRPr lang="en-US" b="1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 smtClean="0"/>
              <a:t>Title IIA - </a:t>
            </a:r>
            <a:r>
              <a:rPr lang="en-US" dirty="0" smtClean="0"/>
              <a:t>The </a:t>
            </a:r>
            <a:r>
              <a:rPr lang="en-US" dirty="0"/>
              <a:t>purpose of Title </a:t>
            </a:r>
            <a:r>
              <a:rPr lang="en-US" dirty="0" smtClean="0"/>
              <a:t>IIA </a:t>
            </a:r>
            <a:r>
              <a:rPr lang="en-US" dirty="0"/>
              <a:t>is to increase the academic achievement of all students by helping schools and districts improve teacher and principal quality and ensure that all teachers are highly qualified</a:t>
            </a:r>
            <a:r>
              <a:rPr lang="en-US" dirty="0" smtClean="0"/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 smtClean="0"/>
              <a:t>Title III - </a:t>
            </a:r>
            <a:r>
              <a:rPr lang="en-US" dirty="0"/>
              <a:t>The purpose of Title III is to ensure that limited English proficient (LEP) </a:t>
            </a:r>
            <a:r>
              <a:rPr lang="en-US" dirty="0" smtClean="0"/>
              <a:t>students </a:t>
            </a:r>
            <a:r>
              <a:rPr lang="en-US" dirty="0"/>
              <a:t>develop English proficiency and meet the same academic content and academic achievement standards that other children are expected to meet.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027789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5735" y="-609600"/>
            <a:ext cx="10157354" cy="2133600"/>
          </a:xfrm>
        </p:spPr>
        <p:txBody>
          <a:bodyPr>
            <a:normAutofit/>
          </a:bodyPr>
          <a:lstStyle/>
          <a:p>
            <a:pPr algn="ctr"/>
            <a:r>
              <a:rPr lang="en-US" sz="6600" dirty="0" smtClean="0"/>
              <a:t>Title IA</a:t>
            </a:r>
            <a:br>
              <a:rPr lang="en-US" sz="6600" dirty="0" smtClean="0"/>
            </a:br>
            <a:endParaRPr lang="en-US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0383161"/>
              </p:ext>
            </p:extLst>
          </p:nvPr>
        </p:nvGraphicFramePr>
        <p:xfrm>
          <a:off x="-93943" y="1828800"/>
          <a:ext cx="12262935" cy="41148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932906"/>
                <a:gridCol w="3157830"/>
                <a:gridCol w="1984876"/>
                <a:gridCol w="2133600"/>
                <a:gridCol w="2053723"/>
              </a:tblGrid>
              <a:tr h="444500">
                <a:tc>
                  <a:txBody>
                    <a:bodyPr/>
                    <a:lstStyle/>
                    <a:p>
                      <a:r>
                        <a:rPr lang="en-US" dirty="0" smtClean="0"/>
                        <a:t>Account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Explanation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2013 Budget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2014 Budget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2015 Budget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en-US" dirty="0" smtClean="0"/>
                        <a:t>20-231-100-100-XX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Instruct. Salaries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$438,344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$463,492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$498,264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en-US" dirty="0" smtClean="0"/>
                        <a:t>20-231-100-300-XX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Purch. Services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$100,000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en-US" dirty="0" smtClean="0"/>
                        <a:t>20-231-100-600-XX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Instruct. Supplies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  12,196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    1,711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  13,639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en-US" dirty="0" smtClean="0"/>
                        <a:t>20-231-200-100-XX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Support Salaries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  18,261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    3,250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    7,666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en-US" dirty="0" smtClean="0"/>
                        <a:t>20-231-200-200-XX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Benefits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  80,551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  95,842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 $118,856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en-US" dirty="0" smtClean="0"/>
                        <a:t>20-231-200-500-XX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Purchased Services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    6,000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    2,600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 $    2,500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en-US" dirty="0" smtClean="0"/>
                        <a:t>20-231-200-600-XX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Supplies &amp; Materials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  23,775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    9,850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 $  15,115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TOTAL</a:t>
                      </a:r>
                      <a:endParaRPr lang="en-US" b="1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$679,127</a:t>
                      </a:r>
                      <a:endParaRPr lang="en-US" b="1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$576,745</a:t>
                      </a:r>
                      <a:endParaRPr lang="en-US" b="1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  $ 656,040</a:t>
                      </a:r>
                      <a:endParaRPr lang="en-US" b="1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311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5735" y="-609600"/>
            <a:ext cx="10157354" cy="2133600"/>
          </a:xfrm>
        </p:spPr>
        <p:txBody>
          <a:bodyPr>
            <a:normAutofit/>
          </a:bodyPr>
          <a:lstStyle/>
          <a:p>
            <a:pPr algn="ctr"/>
            <a:r>
              <a:rPr lang="en-US" sz="6600" dirty="0" smtClean="0"/>
              <a:t>Title IIA</a:t>
            </a:r>
            <a:br>
              <a:rPr lang="en-US" sz="6600" dirty="0" smtClean="0"/>
            </a:br>
            <a:endParaRPr lang="en-US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4043336"/>
              </p:ext>
            </p:extLst>
          </p:nvPr>
        </p:nvGraphicFramePr>
        <p:xfrm>
          <a:off x="-93943" y="1828800"/>
          <a:ext cx="12262935" cy="36576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932906"/>
                <a:gridCol w="3157830"/>
                <a:gridCol w="1984876"/>
                <a:gridCol w="2133600"/>
                <a:gridCol w="2053723"/>
              </a:tblGrid>
              <a:tr h="444500">
                <a:tc>
                  <a:txBody>
                    <a:bodyPr/>
                    <a:lstStyle/>
                    <a:p>
                      <a:r>
                        <a:rPr lang="en-US" dirty="0" smtClean="0"/>
                        <a:t>Account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Explanation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2013 Budget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2014 Budget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2015 Budget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en-US" dirty="0" smtClean="0"/>
                        <a:t>20-271-100-100-99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Instruct. Salaries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$ 50,853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$ 51,853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$ 51,853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en-US" dirty="0" smtClean="0"/>
                        <a:t>20-271-100-600-99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Support Salaries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   9,000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   9,000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$ 28,000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en-US" dirty="0" smtClean="0"/>
                        <a:t>20-271-200-200-99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Benefits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 $ 10,859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 $ 11,976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$ 14,936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en-US" dirty="0" smtClean="0"/>
                        <a:t>20-271-200-300-99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Prof &amp; Tech Services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  $ 27,000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$ 37,000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$ 32,703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en-US" dirty="0" smtClean="0"/>
                        <a:t>20-271-200-500-99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Purchased Services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  $ 42,502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$ 24,352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$ 23,405 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en-US" dirty="0" smtClean="0"/>
                        <a:t>20-271-200-600-99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Supplies &amp; Materials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  $   4,000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$ 10,000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$ 10,000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TOTAL</a:t>
                      </a:r>
                      <a:endParaRPr lang="en-US" b="1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$144,214</a:t>
                      </a:r>
                      <a:endParaRPr lang="en-US" b="1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$144,131</a:t>
                      </a:r>
                      <a:endParaRPr lang="en-US" b="1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$160,897</a:t>
                      </a:r>
                      <a:endParaRPr lang="en-US" b="1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6910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5735" y="-609600"/>
            <a:ext cx="10157354" cy="2133600"/>
          </a:xfrm>
        </p:spPr>
        <p:txBody>
          <a:bodyPr>
            <a:normAutofit/>
          </a:bodyPr>
          <a:lstStyle/>
          <a:p>
            <a:pPr algn="ctr"/>
            <a:r>
              <a:rPr lang="en-US" sz="6600" dirty="0" smtClean="0"/>
              <a:t>Title III</a:t>
            </a:r>
            <a:br>
              <a:rPr lang="en-US" sz="6600" dirty="0" smtClean="0"/>
            </a:br>
            <a:endParaRPr lang="en-US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7739833"/>
              </p:ext>
            </p:extLst>
          </p:nvPr>
        </p:nvGraphicFramePr>
        <p:xfrm>
          <a:off x="-93943" y="1828800"/>
          <a:ext cx="12262935" cy="45720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932906"/>
                <a:gridCol w="3157830"/>
                <a:gridCol w="1984876"/>
                <a:gridCol w="2133600"/>
                <a:gridCol w="2053723"/>
              </a:tblGrid>
              <a:tr h="444500">
                <a:tc>
                  <a:txBody>
                    <a:bodyPr/>
                    <a:lstStyle/>
                    <a:p>
                      <a:r>
                        <a:rPr lang="en-US" dirty="0" smtClean="0"/>
                        <a:t>Account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Explanation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2013 Budget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2014 Budget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2015 Budget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en-US" dirty="0" smtClean="0"/>
                        <a:t>20-241-100-100-99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Instruct. Salaries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$10,000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$ 10,000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$ 12,000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en-US" dirty="0" smtClean="0"/>
                        <a:t>20-241-100-300-99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Purch. Services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 $ 1,200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en-US" dirty="0" smtClean="0"/>
                        <a:t>20-241-100-600-99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Instruct. Supplies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  2,500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   4,872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$ 17,874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en-US" dirty="0" smtClean="0"/>
                        <a:t>20-241-200-100-99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Support Salaries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     750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   4,500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   1,500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en-US" dirty="0" smtClean="0"/>
                        <a:t>20-241-200-200-99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Benefits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  2,057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     172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   1,033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en-US" dirty="0" smtClean="0"/>
                        <a:t>20-241-200-500-99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Purchased Services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     657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     900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      900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en-US" dirty="0" smtClean="0"/>
                        <a:t>20-271-200-600-99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Supplies &amp; Materials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    280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  3,050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   1,793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en-US" dirty="0" smtClean="0"/>
                        <a:t>20-271-200-800-99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Other Objects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   2,000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TOTAL</a:t>
                      </a:r>
                      <a:endParaRPr lang="en-US" b="1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$17,444</a:t>
                      </a:r>
                      <a:endParaRPr lang="en-US" b="1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$23,494</a:t>
                      </a:r>
                      <a:endParaRPr lang="en-US" b="1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$ 35,100</a:t>
                      </a:r>
                      <a:endParaRPr lang="en-US" b="1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481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600" dirty="0" smtClean="0"/>
              <a:t>Talented &amp; Gifted Program</a:t>
            </a:r>
            <a:endParaRPr lang="en-US" sz="6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19082815"/>
              </p:ext>
            </p:extLst>
          </p:nvPr>
        </p:nvGraphicFramePr>
        <p:xfrm>
          <a:off x="1065212" y="1295400"/>
          <a:ext cx="10159070" cy="257825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160496"/>
                <a:gridCol w="2006175"/>
                <a:gridCol w="2082118"/>
                <a:gridCol w="2031811"/>
                <a:gridCol w="1878470"/>
              </a:tblGrid>
              <a:tr h="3872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Account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2014 Orders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2015 Budget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2016 Budget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Difference 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7125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11-190-100-610-XX</a:t>
                      </a:r>
                      <a:endParaRPr lang="en-US" sz="1800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$4,407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$3,300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$5,500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+$2,200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9675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11-190-100-640-XX</a:t>
                      </a:r>
                      <a:endParaRPr lang="en-US" sz="1800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$1,531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$2,100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$5,500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+$2,400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7125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11-190-100-800-XX</a:t>
                      </a:r>
                      <a:endParaRPr lang="en-US" sz="1800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$3,049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$125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-$125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7125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Fund Total</a:t>
                      </a:r>
                      <a:endParaRPr lang="en-US" sz="1800" b="1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$8,987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$5,525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$11,000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+$5,475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89012" y="4114799"/>
            <a:ext cx="1021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dirty="0" smtClean="0"/>
              <a:t>Books and Supplies for the TAG Program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672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2286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600" dirty="0" smtClean="0"/>
              <a:t>Guidance Department</a:t>
            </a:r>
            <a:br>
              <a:rPr lang="en-US" sz="6600" dirty="0" smtClean="0"/>
            </a:br>
            <a:r>
              <a:rPr lang="en-US" sz="6600" dirty="0" smtClean="0"/>
              <a:t/>
            </a:r>
            <a:br>
              <a:rPr lang="en-US" sz="6600" dirty="0" smtClean="0"/>
            </a:br>
            <a:r>
              <a:rPr lang="en-US" sz="3600" dirty="0" smtClean="0"/>
              <a:t>Professional Services</a:t>
            </a:r>
            <a:endParaRPr lang="en-US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10043284"/>
              </p:ext>
            </p:extLst>
          </p:nvPr>
        </p:nvGraphicFramePr>
        <p:xfrm>
          <a:off x="0" y="2743200"/>
          <a:ext cx="12114211" cy="10795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160496"/>
                <a:gridCol w="2006175"/>
                <a:gridCol w="2082118"/>
                <a:gridCol w="2031811"/>
                <a:gridCol w="1878470"/>
                <a:gridCol w="1955141"/>
              </a:tblGrid>
              <a:tr h="4445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Account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2014 Orders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2015 Budget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2016 Budget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Difference 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% Change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230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11-000-218-320-29</a:t>
                      </a:r>
                      <a:endParaRPr lang="en-US" sz="1800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$72,857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$60,000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$63,682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$3,682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6.14%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455612" y="4114800"/>
            <a:ext cx="112776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PSAT assessments for all Grade 10 and 11 students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District assessments including ACCESS for ELLs 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AP Exam fees for all students enrolled in AP courses 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560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2286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600" dirty="0" smtClean="0"/>
              <a:t>Guidance Department</a:t>
            </a:r>
            <a:br>
              <a:rPr lang="en-US" sz="6600" dirty="0" smtClean="0"/>
            </a:br>
            <a:r>
              <a:rPr lang="en-US" sz="6600" dirty="0" smtClean="0"/>
              <a:t/>
            </a:r>
            <a:br>
              <a:rPr lang="en-US" sz="6600" dirty="0" smtClean="0"/>
            </a:br>
            <a:r>
              <a:rPr lang="en-US" sz="3600" dirty="0" smtClean="0"/>
              <a:t>Rentals</a:t>
            </a:r>
            <a:endParaRPr lang="en-US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1286175"/>
              </p:ext>
            </p:extLst>
          </p:nvPr>
        </p:nvGraphicFramePr>
        <p:xfrm>
          <a:off x="0" y="2743200"/>
          <a:ext cx="12114211" cy="9144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160496"/>
                <a:gridCol w="2006175"/>
                <a:gridCol w="2082118"/>
                <a:gridCol w="2031811"/>
                <a:gridCol w="1878470"/>
                <a:gridCol w="1955141"/>
              </a:tblGrid>
              <a:tr h="4445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Account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2014 Orders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2015 Budget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2016 Budget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Difference 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% Change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11-000-218-440-29</a:t>
                      </a:r>
                      <a:endParaRPr lang="en-US" sz="1800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$768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$1,200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$1,000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 $200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- 16.67%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455612" y="4114800"/>
            <a:ext cx="11277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Mailing Machine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91263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5735" y="-609600"/>
            <a:ext cx="10157354" cy="2133600"/>
          </a:xfrm>
        </p:spPr>
        <p:txBody>
          <a:bodyPr>
            <a:normAutofit/>
          </a:bodyPr>
          <a:lstStyle/>
          <a:p>
            <a:pPr algn="ctr"/>
            <a:r>
              <a:rPr lang="en-US" sz="6600" dirty="0" smtClean="0"/>
              <a:t>Guidance Department</a:t>
            </a:r>
            <a:br>
              <a:rPr lang="en-US" sz="6600" dirty="0" smtClean="0"/>
            </a:br>
            <a:r>
              <a:rPr lang="en-US" sz="3600" dirty="0" smtClean="0"/>
              <a:t>Supplies</a:t>
            </a:r>
            <a:endParaRPr lang="en-US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09728583"/>
              </p:ext>
            </p:extLst>
          </p:nvPr>
        </p:nvGraphicFramePr>
        <p:xfrm>
          <a:off x="37306" y="1981200"/>
          <a:ext cx="12114211" cy="9144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160496"/>
                <a:gridCol w="2006175"/>
                <a:gridCol w="2082118"/>
                <a:gridCol w="2031811"/>
                <a:gridCol w="1878470"/>
                <a:gridCol w="1955141"/>
              </a:tblGrid>
              <a:tr h="4445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Account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2014 Orders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2015 Budget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2016 Budget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Difference 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% Change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11-000-218-600-29</a:t>
                      </a:r>
                      <a:endParaRPr lang="en-US" sz="1800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$16,220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$8,500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$8,500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Flat Funding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455612" y="3124200"/>
            <a:ext cx="112776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Postage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Office supplies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Course materials for MS students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Group Counseling, Life Strategies, I&amp;RS materials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AP Night supplies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72279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5735" y="-609600"/>
            <a:ext cx="10157354" cy="2133600"/>
          </a:xfrm>
        </p:spPr>
        <p:txBody>
          <a:bodyPr>
            <a:normAutofit/>
          </a:bodyPr>
          <a:lstStyle/>
          <a:p>
            <a:pPr algn="ctr"/>
            <a:r>
              <a:rPr lang="en-US" sz="6600" dirty="0" smtClean="0"/>
              <a:t>Guidance Department</a:t>
            </a:r>
            <a:br>
              <a:rPr lang="en-US" sz="6600" dirty="0" smtClean="0"/>
            </a:br>
            <a:r>
              <a:rPr lang="en-US" sz="3600" dirty="0" smtClean="0"/>
              <a:t>Other Objects</a:t>
            </a:r>
            <a:endParaRPr lang="en-US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5282559"/>
              </p:ext>
            </p:extLst>
          </p:nvPr>
        </p:nvGraphicFramePr>
        <p:xfrm>
          <a:off x="37306" y="1981200"/>
          <a:ext cx="12114211" cy="9144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160496"/>
                <a:gridCol w="2006175"/>
                <a:gridCol w="2082118"/>
                <a:gridCol w="2031811"/>
                <a:gridCol w="1878470"/>
                <a:gridCol w="1955141"/>
              </a:tblGrid>
              <a:tr h="4445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Account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2014 Orders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2015 Budget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2016 Budget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Difference 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% Change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11-000-218-800-29</a:t>
                      </a:r>
                      <a:endParaRPr lang="en-US" sz="1800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$14,636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$27,690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$27,690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Flat Funding</a:t>
                      </a:r>
                      <a:endParaRPr lang="en-US" dirty="0"/>
                    </a:p>
                  </a:txBody>
                  <a:tcPr marL="77140" marR="771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455612" y="2895600"/>
            <a:ext cx="11277600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/>
              <a:t>Course Description Book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/>
              <a:t>Counselor Training - Webinars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/>
              <a:t>Career Reference Books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/>
              <a:t>AP Exam Reimbursement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err="1" smtClean="0"/>
              <a:t>Naviance</a:t>
            </a:r>
            <a:endParaRPr lang="en-US" dirty="0" smtClean="0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/>
              <a:t>Saturday Life Strategies Program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/>
              <a:t>Score Reports for SAT and ACT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64745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6600" dirty="0" smtClean="0"/>
              <a:t>Questions ???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199769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ooks 16x9">
  <a:themeElements>
    <a:clrScheme name="Books_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E1B558C7-619B-49BE-9097-7FCBDADD4EC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Blue bookstack presentation (widescreen)</Template>
  <TotalTime>0</TotalTime>
  <Words>976</Words>
  <Application>Microsoft Office PowerPoint</Application>
  <PresentationFormat>Custom</PresentationFormat>
  <Paragraphs>346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Century Gothic</vt:lpstr>
      <vt:lpstr>Wingdings</vt:lpstr>
      <vt:lpstr>Books 16x9</vt:lpstr>
      <vt:lpstr>             Sayreville Public Schools  2015-2016 Curriculum &amp; Instruction Budget Presentation </vt:lpstr>
      <vt:lpstr>Curriculum, Instruction &amp; Assessment Mission Statement </vt:lpstr>
      <vt:lpstr>Textbooks</vt:lpstr>
      <vt:lpstr>Curriculum Purchased Services &amp; Supplies</vt:lpstr>
      <vt:lpstr>Curriculum Writing </vt:lpstr>
      <vt:lpstr>Professional Development </vt:lpstr>
      <vt:lpstr>Budget for Federal Grants</vt:lpstr>
      <vt:lpstr>Title IA </vt:lpstr>
      <vt:lpstr>Title IIA </vt:lpstr>
      <vt:lpstr>Title III </vt:lpstr>
      <vt:lpstr>Talented &amp; Gifted Program</vt:lpstr>
      <vt:lpstr>Guidance Department  Professional Services</vt:lpstr>
      <vt:lpstr>Guidance Department  Rentals</vt:lpstr>
      <vt:lpstr>Guidance Department Supplies</vt:lpstr>
      <vt:lpstr>Guidance Department Other Objects</vt:lpstr>
      <vt:lpstr>PowerPoint Presentation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2015-01-27T19:30:02Z</dcterms:created>
  <dcterms:modified xsi:type="dcterms:W3CDTF">2015-02-08T21:25:57Z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TC027879409991</vt:lpwstr>
  </property>
</Properties>
</file>