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66" r:id="rId7"/>
    <p:sldId id="268" r:id="rId8"/>
    <p:sldId id="259" r:id="rId9"/>
    <p:sldId id="260" r:id="rId10"/>
    <p:sldId id="265" r:id="rId11"/>
    <p:sldId id="261" r:id="rId12"/>
    <p:sldId id="262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184" autoAdjust="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136A90-6B59-45AD-BBA1-85AFD032E8F8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0EFBB7-0769-4554-96E3-51B5B6698D5A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s-ES" dirty="0" smtClean="0"/>
            <a:t>Primer laboratorio seguro: tenga un adulto presente en todos los laboratorios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5DFE748-686E-4A08-944E-9D07F9FA6B48}" type="parTrans" cxnId="{17C9D25A-BC5F-418E-9A4A-29DD9C57BD39}">
      <dgm:prSet/>
      <dgm:spPr/>
      <dgm:t>
        <a:bodyPr/>
        <a:lstStyle/>
        <a:p>
          <a:endParaRPr lang="en-US"/>
        </a:p>
      </dgm:t>
    </dgm:pt>
    <dgm:pt modelId="{FD3AFE35-532F-4AE8-BAB4-DFA3B4B611F6}" type="sibTrans" cxnId="{17C9D25A-BC5F-418E-9A4A-29DD9C57BD39}">
      <dgm:prSet/>
      <dgm:spPr/>
      <dgm:t>
        <a:bodyPr/>
        <a:lstStyle/>
        <a:p>
          <a:endParaRPr lang="en-US"/>
        </a:p>
      </dgm:t>
    </dgm:pt>
    <dgm:pt modelId="{A533B6C7-3203-4AEE-95BC-E867D49C88B5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dirty="0" smtClean="0"/>
            <a:t>Segunda práctica de laboratorio segura: Sea organizado - No pierda los materiales proporcionados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FCAF1A9-8A97-45AC-B4A5-B91AEE5BC9BB}" type="parTrans" cxnId="{0FE563DE-8338-4B45-BCFD-251C8642CABA}">
      <dgm:prSet/>
      <dgm:spPr/>
      <dgm:t>
        <a:bodyPr/>
        <a:lstStyle/>
        <a:p>
          <a:endParaRPr lang="en-US"/>
        </a:p>
      </dgm:t>
    </dgm:pt>
    <dgm:pt modelId="{634EAA8A-B09B-42FE-8301-99FBFB2B9BD8}" type="sibTrans" cxnId="{0FE563DE-8338-4B45-BCFD-251C8642CABA}">
      <dgm:prSet/>
      <dgm:spPr/>
      <dgm:t>
        <a:bodyPr/>
        <a:lstStyle/>
        <a:p>
          <a:endParaRPr lang="en-US"/>
        </a:p>
      </dgm:t>
    </dgm:pt>
    <dgm:pt modelId="{4A4045ED-A119-4AA6-9C68-5FB2FD000427}">
      <dgm:prSet phldrT="[Text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Tercera práctica de laboratorio segura: vístase cómodo, use zapatos cerrados y gafas protectoras en todo momento; mantenga el cabello recogido o detrás de los hombros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AFC7164-9B18-4D91-8BCD-E06AEDF44A1B}" type="parTrans" cxnId="{1BD59E24-EEF8-4998-8DB1-3343142CAF57}">
      <dgm:prSet/>
      <dgm:spPr/>
      <dgm:t>
        <a:bodyPr/>
        <a:lstStyle/>
        <a:p>
          <a:endParaRPr lang="en-US"/>
        </a:p>
      </dgm:t>
    </dgm:pt>
    <dgm:pt modelId="{858335E1-0756-4935-AE41-5B216DCCD948}" type="sibTrans" cxnId="{1BD59E24-EEF8-4998-8DB1-3343142CAF57}">
      <dgm:prSet/>
      <dgm:spPr/>
      <dgm:t>
        <a:bodyPr/>
        <a:lstStyle/>
        <a:p>
          <a:endParaRPr lang="en-US"/>
        </a:p>
      </dgm:t>
    </dgm:pt>
    <dgm:pt modelId="{6DB2500B-448F-4ED4-8DD7-D318EB1F624C}" type="pres">
      <dgm:prSet presAssocID="{2A136A90-6B59-45AD-BBA1-85AFD032E8F8}" presName="Name0" presStyleCnt="0">
        <dgm:presLayoutVars>
          <dgm:resizeHandles/>
        </dgm:presLayoutVars>
      </dgm:prSet>
      <dgm:spPr/>
      <dgm:t>
        <a:bodyPr/>
        <a:lstStyle/>
        <a:p>
          <a:endParaRPr lang="en-US"/>
        </a:p>
      </dgm:t>
    </dgm:pt>
    <dgm:pt modelId="{BAB5464A-37E1-4E95-A24C-79DE8D078A81}" type="pres">
      <dgm:prSet presAssocID="{620EFBB7-0769-4554-96E3-51B5B6698D5A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804523-B5E1-4452-AB5B-34FEFC78C883}" type="pres">
      <dgm:prSet presAssocID="{FD3AFE35-532F-4AE8-BAB4-DFA3B4B611F6}" presName="space" presStyleCnt="0"/>
      <dgm:spPr/>
    </dgm:pt>
    <dgm:pt modelId="{27361009-FC65-4F40-8B0E-B9A85BCFEC39}" type="pres">
      <dgm:prSet presAssocID="{A533B6C7-3203-4AEE-95BC-E867D49C88B5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C2044B-0C2F-4920-AFAC-89D33A28BB32}" type="pres">
      <dgm:prSet presAssocID="{634EAA8A-B09B-42FE-8301-99FBFB2B9BD8}" presName="space" presStyleCnt="0"/>
      <dgm:spPr/>
    </dgm:pt>
    <dgm:pt modelId="{6CE47FE8-82C2-40EE-8207-451B13720BA5}" type="pres">
      <dgm:prSet presAssocID="{4A4045ED-A119-4AA6-9C68-5FB2FD000427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C9D25A-BC5F-418E-9A4A-29DD9C57BD39}" srcId="{2A136A90-6B59-45AD-BBA1-85AFD032E8F8}" destId="{620EFBB7-0769-4554-96E3-51B5B6698D5A}" srcOrd="0" destOrd="0" parTransId="{B5DFE748-686E-4A08-944E-9D07F9FA6B48}" sibTransId="{FD3AFE35-532F-4AE8-BAB4-DFA3B4B611F6}"/>
    <dgm:cxn modelId="{3E01507F-19E8-4C34-9A6D-E71E5D7E0DB7}" type="presOf" srcId="{620EFBB7-0769-4554-96E3-51B5B6698D5A}" destId="{BAB5464A-37E1-4E95-A24C-79DE8D078A81}" srcOrd="0" destOrd="0" presId="urn:diagrams.loki3.com/VaryingWidthList"/>
    <dgm:cxn modelId="{1BD59E24-EEF8-4998-8DB1-3343142CAF57}" srcId="{2A136A90-6B59-45AD-BBA1-85AFD032E8F8}" destId="{4A4045ED-A119-4AA6-9C68-5FB2FD000427}" srcOrd="2" destOrd="0" parTransId="{3AFC7164-9B18-4D91-8BCD-E06AEDF44A1B}" sibTransId="{858335E1-0756-4935-AE41-5B216DCCD948}"/>
    <dgm:cxn modelId="{0D071417-A69E-4B35-A5AB-4086BF0B4A35}" type="presOf" srcId="{2A136A90-6B59-45AD-BBA1-85AFD032E8F8}" destId="{6DB2500B-448F-4ED4-8DD7-D318EB1F624C}" srcOrd="0" destOrd="0" presId="urn:diagrams.loki3.com/VaryingWidthList"/>
    <dgm:cxn modelId="{0FE563DE-8338-4B45-BCFD-251C8642CABA}" srcId="{2A136A90-6B59-45AD-BBA1-85AFD032E8F8}" destId="{A533B6C7-3203-4AEE-95BC-E867D49C88B5}" srcOrd="1" destOrd="0" parTransId="{4FCAF1A9-8A97-45AC-B4A5-B91AEE5BC9BB}" sibTransId="{634EAA8A-B09B-42FE-8301-99FBFB2B9BD8}"/>
    <dgm:cxn modelId="{3313B10D-A576-4609-B64B-9470247D7ADE}" type="presOf" srcId="{A533B6C7-3203-4AEE-95BC-E867D49C88B5}" destId="{27361009-FC65-4F40-8B0E-B9A85BCFEC39}" srcOrd="0" destOrd="0" presId="urn:diagrams.loki3.com/VaryingWidthList"/>
    <dgm:cxn modelId="{1B8A202E-16F5-46DA-8262-DA4A2B550751}" type="presOf" srcId="{4A4045ED-A119-4AA6-9C68-5FB2FD000427}" destId="{6CE47FE8-82C2-40EE-8207-451B13720BA5}" srcOrd="0" destOrd="0" presId="urn:diagrams.loki3.com/VaryingWidthList"/>
    <dgm:cxn modelId="{7816454F-0B52-4764-809D-40A6F6800F25}" type="presParOf" srcId="{6DB2500B-448F-4ED4-8DD7-D318EB1F624C}" destId="{BAB5464A-37E1-4E95-A24C-79DE8D078A81}" srcOrd="0" destOrd="0" presId="urn:diagrams.loki3.com/VaryingWidthList"/>
    <dgm:cxn modelId="{F1FFB0D0-E704-45CF-8C8D-C1E5E3434599}" type="presParOf" srcId="{6DB2500B-448F-4ED4-8DD7-D318EB1F624C}" destId="{9C804523-B5E1-4452-AB5B-34FEFC78C883}" srcOrd="1" destOrd="0" presId="urn:diagrams.loki3.com/VaryingWidthList"/>
    <dgm:cxn modelId="{AEBF522A-3CD5-4C0D-833B-617692F33E62}" type="presParOf" srcId="{6DB2500B-448F-4ED4-8DD7-D318EB1F624C}" destId="{27361009-FC65-4F40-8B0E-B9A85BCFEC39}" srcOrd="2" destOrd="0" presId="urn:diagrams.loki3.com/VaryingWidthList"/>
    <dgm:cxn modelId="{23FACE60-6915-43E3-AE37-18C9DB6F3017}" type="presParOf" srcId="{6DB2500B-448F-4ED4-8DD7-D318EB1F624C}" destId="{EEC2044B-0C2F-4920-AFAC-89D33A28BB32}" srcOrd="3" destOrd="0" presId="urn:diagrams.loki3.com/VaryingWidthList"/>
    <dgm:cxn modelId="{54879048-2E55-4FFA-ADE5-D220F5112F94}" type="presParOf" srcId="{6DB2500B-448F-4ED4-8DD7-D318EB1F624C}" destId="{6CE47FE8-82C2-40EE-8207-451B13720BA5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136A90-6B59-45AD-BBA1-85AFD032E8F8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0EFBB7-0769-4554-96E3-51B5B6698D5A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s-ES" dirty="0" smtClean="0"/>
            <a:t>Cuarta práctica de laboratorio segura: </a:t>
          </a:r>
          <a:r>
            <a:rPr lang="es-ES" dirty="0" smtClean="0"/>
            <a:t>: lea las instrucciones cuidadosamente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5DFE748-686E-4A08-944E-9D07F9FA6B48}" type="parTrans" cxnId="{17C9D25A-BC5F-418E-9A4A-29DD9C57BD39}">
      <dgm:prSet/>
      <dgm:spPr/>
      <dgm:t>
        <a:bodyPr/>
        <a:lstStyle/>
        <a:p>
          <a:endParaRPr lang="en-US"/>
        </a:p>
      </dgm:t>
    </dgm:pt>
    <dgm:pt modelId="{FD3AFE35-532F-4AE8-BAB4-DFA3B4B611F6}" type="sibTrans" cxnId="{17C9D25A-BC5F-418E-9A4A-29DD9C57BD39}">
      <dgm:prSet/>
      <dgm:spPr/>
      <dgm:t>
        <a:bodyPr/>
        <a:lstStyle/>
        <a:p>
          <a:endParaRPr lang="en-US"/>
        </a:p>
      </dgm:t>
    </dgm:pt>
    <dgm:pt modelId="{A533B6C7-3203-4AEE-95BC-E867D49C88B5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dirty="0" smtClean="0"/>
            <a:t>Quinta práctica de laboratorio segura: Tenga una toalla lista para los derrames - limpie los derrames - actúe rápidamente ante cualquier accidente.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FCAF1A9-8A97-45AC-B4A5-B91AEE5BC9BB}" type="parTrans" cxnId="{0FE563DE-8338-4B45-BCFD-251C8642CABA}">
      <dgm:prSet/>
      <dgm:spPr/>
      <dgm:t>
        <a:bodyPr/>
        <a:lstStyle/>
        <a:p>
          <a:endParaRPr lang="en-US"/>
        </a:p>
      </dgm:t>
    </dgm:pt>
    <dgm:pt modelId="{634EAA8A-B09B-42FE-8301-99FBFB2B9BD8}" type="sibTrans" cxnId="{0FE563DE-8338-4B45-BCFD-251C8642CABA}">
      <dgm:prSet/>
      <dgm:spPr/>
      <dgm:t>
        <a:bodyPr/>
        <a:lstStyle/>
        <a:p>
          <a:endParaRPr lang="en-US"/>
        </a:p>
      </dgm:t>
    </dgm:pt>
    <dgm:pt modelId="{4A4045ED-A119-4AA6-9C68-5FB2FD000427}">
      <dgm:prSet phldrT="[Text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Sexta práctica de laboratorio segura: Guarde todos los materiales de laboratorio fuera del alcance de los niños pequeños</a:t>
          </a:r>
          <a:r>
            <a: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AFC7164-9B18-4D91-8BCD-E06AEDF44A1B}" type="parTrans" cxnId="{1BD59E24-EEF8-4998-8DB1-3343142CAF57}">
      <dgm:prSet/>
      <dgm:spPr/>
      <dgm:t>
        <a:bodyPr/>
        <a:lstStyle/>
        <a:p>
          <a:endParaRPr lang="en-US"/>
        </a:p>
      </dgm:t>
    </dgm:pt>
    <dgm:pt modelId="{858335E1-0756-4935-AE41-5B216DCCD948}" type="sibTrans" cxnId="{1BD59E24-EEF8-4998-8DB1-3343142CAF57}">
      <dgm:prSet/>
      <dgm:spPr/>
      <dgm:t>
        <a:bodyPr/>
        <a:lstStyle/>
        <a:p>
          <a:endParaRPr lang="en-US"/>
        </a:p>
      </dgm:t>
    </dgm:pt>
    <dgm:pt modelId="{AD6FF77B-1666-4F86-8E74-C38FEFC83F7F}" type="pres">
      <dgm:prSet presAssocID="{2A136A90-6B59-45AD-BBA1-85AFD032E8F8}" presName="Name0" presStyleCnt="0">
        <dgm:presLayoutVars>
          <dgm:resizeHandles/>
        </dgm:presLayoutVars>
      </dgm:prSet>
      <dgm:spPr/>
      <dgm:t>
        <a:bodyPr/>
        <a:lstStyle/>
        <a:p>
          <a:endParaRPr lang="en-US"/>
        </a:p>
      </dgm:t>
    </dgm:pt>
    <dgm:pt modelId="{DFF9B239-9969-49FD-B063-2306D06C6745}" type="pres">
      <dgm:prSet presAssocID="{620EFBB7-0769-4554-96E3-51B5B6698D5A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C286EF-CCAA-4E11-955E-3E6890E18FEB}" type="pres">
      <dgm:prSet presAssocID="{FD3AFE35-532F-4AE8-BAB4-DFA3B4B611F6}" presName="space" presStyleCnt="0"/>
      <dgm:spPr/>
    </dgm:pt>
    <dgm:pt modelId="{5C0BC443-CEAD-4FC4-8BBC-6F083A4EA065}" type="pres">
      <dgm:prSet presAssocID="{A533B6C7-3203-4AEE-95BC-E867D49C88B5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54EA50-8AB5-46CE-AABB-CB0C9F17011C}" type="pres">
      <dgm:prSet presAssocID="{634EAA8A-B09B-42FE-8301-99FBFB2B9BD8}" presName="space" presStyleCnt="0"/>
      <dgm:spPr/>
    </dgm:pt>
    <dgm:pt modelId="{150C67A8-C462-441D-BCBC-CF5C206A4A76}" type="pres">
      <dgm:prSet presAssocID="{4A4045ED-A119-4AA6-9C68-5FB2FD000427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6B53D9-AB3D-4355-BDAA-C9EE87DF67A2}" type="presOf" srcId="{620EFBB7-0769-4554-96E3-51B5B6698D5A}" destId="{DFF9B239-9969-49FD-B063-2306D06C6745}" srcOrd="0" destOrd="0" presId="urn:diagrams.loki3.com/VaryingWidthList"/>
    <dgm:cxn modelId="{AE10B8C8-45A2-4102-BAAD-28F9DD3D1BF1}" type="presOf" srcId="{4A4045ED-A119-4AA6-9C68-5FB2FD000427}" destId="{150C67A8-C462-441D-BCBC-CF5C206A4A76}" srcOrd="0" destOrd="0" presId="urn:diagrams.loki3.com/VaryingWidthList"/>
    <dgm:cxn modelId="{1BD59E24-EEF8-4998-8DB1-3343142CAF57}" srcId="{2A136A90-6B59-45AD-BBA1-85AFD032E8F8}" destId="{4A4045ED-A119-4AA6-9C68-5FB2FD000427}" srcOrd="2" destOrd="0" parTransId="{3AFC7164-9B18-4D91-8BCD-E06AEDF44A1B}" sibTransId="{858335E1-0756-4935-AE41-5B216DCCD948}"/>
    <dgm:cxn modelId="{B8497691-260D-42DB-84FA-F76D57AC3383}" type="presOf" srcId="{A533B6C7-3203-4AEE-95BC-E867D49C88B5}" destId="{5C0BC443-CEAD-4FC4-8BBC-6F083A4EA065}" srcOrd="0" destOrd="0" presId="urn:diagrams.loki3.com/VaryingWidthList"/>
    <dgm:cxn modelId="{17C9D25A-BC5F-418E-9A4A-29DD9C57BD39}" srcId="{2A136A90-6B59-45AD-BBA1-85AFD032E8F8}" destId="{620EFBB7-0769-4554-96E3-51B5B6698D5A}" srcOrd="0" destOrd="0" parTransId="{B5DFE748-686E-4A08-944E-9D07F9FA6B48}" sibTransId="{FD3AFE35-532F-4AE8-BAB4-DFA3B4B611F6}"/>
    <dgm:cxn modelId="{0FE563DE-8338-4B45-BCFD-251C8642CABA}" srcId="{2A136A90-6B59-45AD-BBA1-85AFD032E8F8}" destId="{A533B6C7-3203-4AEE-95BC-E867D49C88B5}" srcOrd="1" destOrd="0" parTransId="{4FCAF1A9-8A97-45AC-B4A5-B91AEE5BC9BB}" sibTransId="{634EAA8A-B09B-42FE-8301-99FBFB2B9BD8}"/>
    <dgm:cxn modelId="{3C3C208B-F7F5-4559-9F3A-9D8C68D09AB3}" type="presOf" srcId="{2A136A90-6B59-45AD-BBA1-85AFD032E8F8}" destId="{AD6FF77B-1666-4F86-8E74-C38FEFC83F7F}" srcOrd="0" destOrd="0" presId="urn:diagrams.loki3.com/VaryingWidthList"/>
    <dgm:cxn modelId="{AA5CE0EF-0C50-4860-B2A0-C07E2E7892E7}" type="presParOf" srcId="{AD6FF77B-1666-4F86-8E74-C38FEFC83F7F}" destId="{DFF9B239-9969-49FD-B063-2306D06C6745}" srcOrd="0" destOrd="0" presId="urn:diagrams.loki3.com/VaryingWidthList"/>
    <dgm:cxn modelId="{4A84F5CC-D56A-4091-9BCD-1071416EB410}" type="presParOf" srcId="{AD6FF77B-1666-4F86-8E74-C38FEFC83F7F}" destId="{21C286EF-CCAA-4E11-955E-3E6890E18FEB}" srcOrd="1" destOrd="0" presId="urn:diagrams.loki3.com/VaryingWidthList"/>
    <dgm:cxn modelId="{6EDF75B9-F331-4A4B-AE3F-64C043D7B19C}" type="presParOf" srcId="{AD6FF77B-1666-4F86-8E74-C38FEFC83F7F}" destId="{5C0BC443-CEAD-4FC4-8BBC-6F083A4EA065}" srcOrd="2" destOrd="0" presId="urn:diagrams.loki3.com/VaryingWidthList"/>
    <dgm:cxn modelId="{5BE7F343-55F8-482B-971A-FE1BFB253A7C}" type="presParOf" srcId="{AD6FF77B-1666-4F86-8E74-C38FEFC83F7F}" destId="{C054EA50-8AB5-46CE-AABB-CB0C9F17011C}" srcOrd="3" destOrd="0" presId="urn:diagrams.loki3.com/VaryingWidthList"/>
    <dgm:cxn modelId="{926883B5-C665-4901-8785-A4866D30953E}" type="presParOf" srcId="{AD6FF77B-1666-4F86-8E74-C38FEFC83F7F}" destId="{150C67A8-C462-441D-BCBC-CF5C206A4A76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136A90-6B59-45AD-BBA1-85AFD032E8F8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0EFBB7-0769-4554-96E3-51B5B6698D5A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s-ES" dirty="0" smtClean="0"/>
            <a:t>7 práctica de seguridad: No mezcle productos desconocidos - no estoy seguro, pregunte a un adulto - use medidas adecuadas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5DFE748-686E-4A08-944E-9D07F9FA6B48}" type="parTrans" cxnId="{17C9D25A-BC5F-418E-9A4A-29DD9C57BD39}">
      <dgm:prSet/>
      <dgm:spPr/>
      <dgm:t>
        <a:bodyPr/>
        <a:lstStyle/>
        <a:p>
          <a:endParaRPr lang="en-US"/>
        </a:p>
      </dgm:t>
    </dgm:pt>
    <dgm:pt modelId="{FD3AFE35-532F-4AE8-BAB4-DFA3B4B611F6}" type="sibTrans" cxnId="{17C9D25A-BC5F-418E-9A4A-29DD9C57BD39}">
      <dgm:prSet/>
      <dgm:spPr/>
      <dgm:t>
        <a:bodyPr/>
        <a:lstStyle/>
        <a:p>
          <a:endParaRPr lang="en-US"/>
        </a:p>
      </dgm:t>
    </dgm:pt>
    <dgm:pt modelId="{A533B6C7-3203-4AEE-95BC-E867D49C88B5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dirty="0" smtClean="0"/>
            <a:t>8 práctica de laboratorio segura: use guantes, ya que el producto puede ser dañino al tacto o irritar la piel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FCAF1A9-8A97-45AC-B4A5-B91AEE5BC9BB}" type="parTrans" cxnId="{0FE563DE-8338-4B45-BCFD-251C8642CABA}">
      <dgm:prSet/>
      <dgm:spPr/>
      <dgm:t>
        <a:bodyPr/>
        <a:lstStyle/>
        <a:p>
          <a:endParaRPr lang="en-US"/>
        </a:p>
      </dgm:t>
    </dgm:pt>
    <dgm:pt modelId="{634EAA8A-B09B-42FE-8301-99FBFB2B9BD8}" type="sibTrans" cxnId="{0FE563DE-8338-4B45-BCFD-251C8642CABA}">
      <dgm:prSet/>
      <dgm:spPr/>
      <dgm:t>
        <a:bodyPr/>
        <a:lstStyle/>
        <a:p>
          <a:endParaRPr lang="en-US"/>
        </a:p>
      </dgm:t>
    </dgm:pt>
    <dgm:pt modelId="{4A4045ED-A119-4AA6-9C68-5FB2FD000427}">
      <dgm:prSet phldrT="[Text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ES" dirty="0" smtClean="0"/>
            <a:t>9 práctica de laboratorio segura: Guarde todos los materiales de laboratorio fuera del alcance de los niños pequeños.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AFC7164-9B18-4D91-8BCD-E06AEDF44A1B}" type="parTrans" cxnId="{1BD59E24-EEF8-4998-8DB1-3343142CAF57}">
      <dgm:prSet/>
      <dgm:spPr/>
      <dgm:t>
        <a:bodyPr/>
        <a:lstStyle/>
        <a:p>
          <a:endParaRPr lang="en-US"/>
        </a:p>
      </dgm:t>
    </dgm:pt>
    <dgm:pt modelId="{858335E1-0756-4935-AE41-5B216DCCD948}" type="sibTrans" cxnId="{1BD59E24-EEF8-4998-8DB1-3343142CAF57}">
      <dgm:prSet/>
      <dgm:spPr/>
      <dgm:t>
        <a:bodyPr/>
        <a:lstStyle/>
        <a:p>
          <a:endParaRPr lang="en-US"/>
        </a:p>
      </dgm:t>
    </dgm:pt>
    <dgm:pt modelId="{AD6FF77B-1666-4F86-8E74-C38FEFC83F7F}" type="pres">
      <dgm:prSet presAssocID="{2A136A90-6B59-45AD-BBA1-85AFD032E8F8}" presName="Name0" presStyleCnt="0">
        <dgm:presLayoutVars>
          <dgm:resizeHandles/>
        </dgm:presLayoutVars>
      </dgm:prSet>
      <dgm:spPr/>
      <dgm:t>
        <a:bodyPr/>
        <a:lstStyle/>
        <a:p>
          <a:endParaRPr lang="en-US"/>
        </a:p>
      </dgm:t>
    </dgm:pt>
    <dgm:pt modelId="{DFF9B239-9969-49FD-B063-2306D06C6745}" type="pres">
      <dgm:prSet presAssocID="{620EFBB7-0769-4554-96E3-51B5B6698D5A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C286EF-CCAA-4E11-955E-3E6890E18FEB}" type="pres">
      <dgm:prSet presAssocID="{FD3AFE35-532F-4AE8-BAB4-DFA3B4B611F6}" presName="space" presStyleCnt="0"/>
      <dgm:spPr/>
    </dgm:pt>
    <dgm:pt modelId="{5C0BC443-CEAD-4FC4-8BBC-6F083A4EA065}" type="pres">
      <dgm:prSet presAssocID="{A533B6C7-3203-4AEE-95BC-E867D49C88B5}" presName="text" presStyleLbl="node1" presStyleIdx="1" presStyleCnt="3" custScaleX="171133" custLinFactNeighborX="-685" custLinFactNeighborY="-271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54EA50-8AB5-46CE-AABB-CB0C9F17011C}" type="pres">
      <dgm:prSet presAssocID="{634EAA8A-B09B-42FE-8301-99FBFB2B9BD8}" presName="space" presStyleCnt="0"/>
      <dgm:spPr/>
    </dgm:pt>
    <dgm:pt modelId="{150C67A8-C462-441D-BCBC-CF5C206A4A76}" type="pres">
      <dgm:prSet presAssocID="{4A4045ED-A119-4AA6-9C68-5FB2FD000427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C9D25A-BC5F-418E-9A4A-29DD9C57BD39}" srcId="{2A136A90-6B59-45AD-BBA1-85AFD032E8F8}" destId="{620EFBB7-0769-4554-96E3-51B5B6698D5A}" srcOrd="0" destOrd="0" parTransId="{B5DFE748-686E-4A08-944E-9D07F9FA6B48}" sibTransId="{FD3AFE35-532F-4AE8-BAB4-DFA3B4B611F6}"/>
    <dgm:cxn modelId="{1BD59E24-EEF8-4998-8DB1-3343142CAF57}" srcId="{2A136A90-6B59-45AD-BBA1-85AFD032E8F8}" destId="{4A4045ED-A119-4AA6-9C68-5FB2FD000427}" srcOrd="2" destOrd="0" parTransId="{3AFC7164-9B18-4D91-8BCD-E06AEDF44A1B}" sibTransId="{858335E1-0756-4935-AE41-5B216DCCD948}"/>
    <dgm:cxn modelId="{0FE563DE-8338-4B45-BCFD-251C8642CABA}" srcId="{2A136A90-6B59-45AD-BBA1-85AFD032E8F8}" destId="{A533B6C7-3203-4AEE-95BC-E867D49C88B5}" srcOrd="1" destOrd="0" parTransId="{4FCAF1A9-8A97-45AC-B4A5-B91AEE5BC9BB}" sibTransId="{634EAA8A-B09B-42FE-8301-99FBFB2B9BD8}"/>
    <dgm:cxn modelId="{418DC79C-8721-42D7-94FC-24B765176DA5}" type="presOf" srcId="{2A136A90-6B59-45AD-BBA1-85AFD032E8F8}" destId="{AD6FF77B-1666-4F86-8E74-C38FEFC83F7F}" srcOrd="0" destOrd="0" presId="urn:diagrams.loki3.com/VaryingWidthList"/>
    <dgm:cxn modelId="{A638DBA1-4EC1-437B-BAC3-8E071B3165A0}" type="presOf" srcId="{A533B6C7-3203-4AEE-95BC-E867D49C88B5}" destId="{5C0BC443-CEAD-4FC4-8BBC-6F083A4EA065}" srcOrd="0" destOrd="0" presId="urn:diagrams.loki3.com/VaryingWidthList"/>
    <dgm:cxn modelId="{11268EE4-1CFA-4FC3-85CF-BC68E21123A2}" type="presOf" srcId="{620EFBB7-0769-4554-96E3-51B5B6698D5A}" destId="{DFF9B239-9969-49FD-B063-2306D06C6745}" srcOrd="0" destOrd="0" presId="urn:diagrams.loki3.com/VaryingWidthList"/>
    <dgm:cxn modelId="{CF066236-2C08-401D-BA93-CFC8D9B9B04B}" type="presOf" srcId="{4A4045ED-A119-4AA6-9C68-5FB2FD000427}" destId="{150C67A8-C462-441D-BCBC-CF5C206A4A76}" srcOrd="0" destOrd="0" presId="urn:diagrams.loki3.com/VaryingWidthList"/>
    <dgm:cxn modelId="{870F4C18-61A1-4775-963E-854788B8F5F0}" type="presParOf" srcId="{AD6FF77B-1666-4F86-8E74-C38FEFC83F7F}" destId="{DFF9B239-9969-49FD-B063-2306D06C6745}" srcOrd="0" destOrd="0" presId="urn:diagrams.loki3.com/VaryingWidthList"/>
    <dgm:cxn modelId="{742C05EC-B65B-4A95-A083-742342710810}" type="presParOf" srcId="{AD6FF77B-1666-4F86-8E74-C38FEFC83F7F}" destId="{21C286EF-CCAA-4E11-955E-3E6890E18FEB}" srcOrd="1" destOrd="0" presId="urn:diagrams.loki3.com/VaryingWidthList"/>
    <dgm:cxn modelId="{9B48A518-4A10-44EE-ADF7-62CA6207D75E}" type="presParOf" srcId="{AD6FF77B-1666-4F86-8E74-C38FEFC83F7F}" destId="{5C0BC443-CEAD-4FC4-8BBC-6F083A4EA065}" srcOrd="2" destOrd="0" presId="urn:diagrams.loki3.com/VaryingWidthList"/>
    <dgm:cxn modelId="{7C677A9E-52C2-4E1C-8E1B-EFF30013CE0D}" type="presParOf" srcId="{AD6FF77B-1666-4F86-8E74-C38FEFC83F7F}" destId="{C054EA50-8AB5-46CE-AABB-CB0C9F17011C}" srcOrd="3" destOrd="0" presId="urn:diagrams.loki3.com/VaryingWidthList"/>
    <dgm:cxn modelId="{4C3894F3-1485-4640-B63D-5E18699E6FD3}" type="presParOf" srcId="{AD6FF77B-1666-4F86-8E74-C38FEFC83F7F}" destId="{150C67A8-C462-441D-BCBC-CF5C206A4A76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B5464A-37E1-4E95-A24C-79DE8D078A81}">
      <dsp:nvSpPr>
        <dsp:cNvPr id="0" name=""/>
        <dsp:cNvSpPr/>
      </dsp:nvSpPr>
      <dsp:spPr>
        <a:xfrm>
          <a:off x="2120358" y="2413"/>
          <a:ext cx="2970000" cy="1593081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Primer laboratorio seguro: tenga un adulto presente en todos los laboratorios</a:t>
          </a:r>
          <a:endParaRPr lang="en-US" sz="25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20358" y="2413"/>
        <a:ext cx="2970000" cy="1593081"/>
      </dsp:txXfrm>
    </dsp:sp>
    <dsp:sp modelId="{27361009-FC65-4F40-8B0E-B9A85BCFEC39}">
      <dsp:nvSpPr>
        <dsp:cNvPr id="0" name=""/>
        <dsp:cNvSpPr/>
      </dsp:nvSpPr>
      <dsp:spPr>
        <a:xfrm>
          <a:off x="1805358" y="1675148"/>
          <a:ext cx="3600000" cy="1593081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Segunda práctica de laboratorio segura: Sea organizado - No pierda los materiales proporcionados</a:t>
          </a:r>
          <a:endParaRPr lang="en-US" sz="25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805358" y="1675148"/>
        <a:ext cx="3600000" cy="1593081"/>
      </dsp:txXfrm>
    </dsp:sp>
    <dsp:sp modelId="{6CE47FE8-82C2-40EE-8207-451B13720BA5}">
      <dsp:nvSpPr>
        <dsp:cNvPr id="0" name=""/>
        <dsp:cNvSpPr/>
      </dsp:nvSpPr>
      <dsp:spPr>
        <a:xfrm>
          <a:off x="635357" y="3347884"/>
          <a:ext cx="5940000" cy="1593081"/>
        </a:xfrm>
        <a:prstGeom prst="rect">
          <a:avLst/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Tercera práctica de laboratorio segura: vístase cómodo, use zapatos cerrados y gafas protectoras en todo momento; mantenga el cabello recogido o detrás de los hombros</a:t>
          </a:r>
          <a:endParaRPr lang="en-US" sz="25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35357" y="3347884"/>
        <a:ext cx="5940000" cy="15930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F9B239-9969-49FD-B063-2306D06C6745}">
      <dsp:nvSpPr>
        <dsp:cNvPr id="0" name=""/>
        <dsp:cNvSpPr/>
      </dsp:nvSpPr>
      <dsp:spPr>
        <a:xfrm>
          <a:off x="1445357" y="2413"/>
          <a:ext cx="4320000" cy="1593081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Cuarta práctica de laboratorio segura: </a:t>
          </a:r>
          <a:r>
            <a:rPr lang="es-ES" sz="2700" kern="1200" dirty="0" smtClean="0"/>
            <a:t>: lea las instrucciones cuidadosamente</a:t>
          </a:r>
          <a:endParaRPr lang="en-US" sz="2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445357" y="2413"/>
        <a:ext cx="4320000" cy="1593081"/>
      </dsp:txXfrm>
    </dsp:sp>
    <dsp:sp modelId="{5C0BC443-CEAD-4FC4-8BBC-6F083A4EA065}">
      <dsp:nvSpPr>
        <dsp:cNvPr id="0" name=""/>
        <dsp:cNvSpPr/>
      </dsp:nvSpPr>
      <dsp:spPr>
        <a:xfrm>
          <a:off x="5357" y="1675148"/>
          <a:ext cx="7200000" cy="1593081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Quinta práctica de laboratorio segura: Tenga una toalla lista para los derrames - limpie los derrames - actúe rápidamente ante cualquier accidente.</a:t>
          </a:r>
          <a:endParaRPr lang="en-US" sz="2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357" y="1675148"/>
        <a:ext cx="7200000" cy="1593081"/>
      </dsp:txXfrm>
    </dsp:sp>
    <dsp:sp modelId="{150C67A8-C462-441D-BCBC-CF5C206A4A76}">
      <dsp:nvSpPr>
        <dsp:cNvPr id="0" name=""/>
        <dsp:cNvSpPr/>
      </dsp:nvSpPr>
      <dsp:spPr>
        <a:xfrm>
          <a:off x="545357" y="3347884"/>
          <a:ext cx="6120000" cy="1593081"/>
        </a:xfrm>
        <a:prstGeom prst="rect">
          <a:avLst/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Sexta práctica de laboratorio segura: Guarde todos los materiales de laboratorio fuera del alcance de los niños pequeños</a:t>
          </a:r>
          <a:r>
            <a:rPr lang="en-US" sz="27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lang="en-US" sz="27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45357" y="3347884"/>
        <a:ext cx="6120000" cy="15930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F9B239-9969-49FD-B063-2306D06C6745}">
      <dsp:nvSpPr>
        <dsp:cNvPr id="0" name=""/>
        <dsp:cNvSpPr/>
      </dsp:nvSpPr>
      <dsp:spPr>
        <a:xfrm>
          <a:off x="0" y="2413"/>
          <a:ext cx="7700188" cy="1593081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7 práctica de seguridad: No mezcle productos desconocidos - no estoy seguro, pregunte a un adulto - use medidas adecuadas</a:t>
          </a:r>
          <a:endParaRPr lang="en-US" sz="3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0" y="2413"/>
        <a:ext cx="7700188" cy="1593081"/>
      </dsp:txXfrm>
    </dsp:sp>
    <dsp:sp modelId="{5C0BC443-CEAD-4FC4-8BBC-6F083A4EA065}">
      <dsp:nvSpPr>
        <dsp:cNvPr id="0" name=""/>
        <dsp:cNvSpPr/>
      </dsp:nvSpPr>
      <dsp:spPr>
        <a:xfrm>
          <a:off x="0" y="1653491"/>
          <a:ext cx="7700188" cy="1593081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8 práctica de laboratorio segura: use guantes, ya que el producto puede ser dañino al tacto o irritar la piel</a:t>
          </a:r>
          <a:endParaRPr lang="en-US" sz="3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0" y="1653491"/>
        <a:ext cx="7700188" cy="1593081"/>
      </dsp:txXfrm>
    </dsp:sp>
    <dsp:sp modelId="{150C67A8-C462-441D-BCBC-CF5C206A4A76}">
      <dsp:nvSpPr>
        <dsp:cNvPr id="0" name=""/>
        <dsp:cNvSpPr/>
      </dsp:nvSpPr>
      <dsp:spPr>
        <a:xfrm>
          <a:off x="430093" y="3347884"/>
          <a:ext cx="6840000" cy="1593081"/>
        </a:xfrm>
        <a:prstGeom prst="rect">
          <a:avLst/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/>
            <a:t>9 práctica de laboratorio segura: Guarde todos los materiales de laboratorio fuera del alcance de los niños pequeños.</a:t>
          </a:r>
          <a:endParaRPr lang="en-US" sz="3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30093" y="3347884"/>
        <a:ext cx="6840000" cy="15930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9B0E6-B9BF-4E2D-AE08-8C7EBB196A2E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3816F-A1CF-4485-B308-1B9F14B3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83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3816F-A1CF-4485-B308-1B9F14B36EA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92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3816F-A1CF-4485-B308-1B9F14B36EA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39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3816F-A1CF-4485-B308-1B9F14B36EA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88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980C5E7-B1A1-4648-89D2-17B0F1E7F5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D140298-3E00-4E73-B947-697E69282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6BB99EB-0E86-4FEA-A9C4-501D4E755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731F536-58DF-4935-AE3B-7A08C0312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E995127-BE30-42B7-9BE5-B83CC6A2E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751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AAE108-9C7F-4CDC-AD71-B576580A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A103746-779A-435F-995A-5BF82C86C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984E866-B322-455F-AC32-8C164B8CD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C0D61E0-F80F-48E7-A817-F1CECBEE9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BF34AFC-4299-43F1-A312-79EF0102C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746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1E1D3E-E4B6-4EAA-BFB4-25A0557A6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F7E0856-45A8-4EAD-A9D6-8A993968A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90EEBE1-2BAF-4C94-8403-6E8454F9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3358F46-E931-4D79-94A5-037AFD073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5130D95-EF5F-4A0A-93BD-73AEE2C2F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256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BABEC0-6253-4360-B586-B9D20933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946E20B-8661-4C60-84FB-4892E8B48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132BE45-79E4-479B-BD2F-46CCB0BEE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589105E-DF25-4F38-BDE2-9B00C2C4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1D9C4A8-7467-4BAD-98A2-0B63CAC19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BC5C5C0-08E4-4F7B-9E80-8925539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0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7FF641-A5CC-4263-A394-2112D623A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24D6865-C632-473C-AEC8-8D3F71562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9FDBD19-4D33-4F6A-9938-6A04B3888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1697E46-CE4D-480E-A997-2B53B2DF5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B8B7E36-823F-4FD4-B826-E450A12480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DBB3B14-C886-4F84-9FD5-11C8320E1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DF9AF591-4BBF-4BF2-9EF7-F8B114DFA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352B1A04-B244-4AE3-8997-9B075B10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4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5408F1-BB29-4C6F-91C9-653A730BE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F54FEF9-8D09-4091-BE99-B6264EBD3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B5F49AA-83D5-4063-9CDE-AA776304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2A2B27C-3C99-4208-B425-775413C5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0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42A62B2-A6D1-4A6F-8B20-80606F47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02E4958-7A46-4331-B2D8-2C31D8FC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5C8548B-339B-46B2-BF01-1EE3DDC72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66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EF408F-8083-4F07-9628-074C7AFE4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0477E0-A333-439D-A531-30B39A813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5D59501-D187-414C-AACE-F8387200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235F890-BB8A-49E1-880A-924FD6FE4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1CA38FE-429A-41E7-942D-ECCE639D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401D9BC-0038-4041-AE2C-657BF99D4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561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956CFD-7F35-482C-A50F-B3D43ACB0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7FD7F3EF-0FE9-46C4-A116-5DA6E26B0D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10B4041-0F17-42D8-AF16-AB099A39F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BAF67FF-F8F1-4B22-A471-9317ED3A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73D6993-98F8-4234-B24A-02D4DB41C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2A34037-0E7D-4379-ACA0-98611B2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197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E645B175-C851-453B-B2A0-9A5CFCAD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E65F4A2-0E4F-4E49-A0BF-BEEC72203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328AA27-3F13-4BFD-B949-21CF31910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3F5E9-5DAC-4C4A-9DF5-C2B87276BCC8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EEE99A2-0FED-42D4-9FBD-08CC1C3F8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F2468D4-5440-4CE2-BAB3-61D83F628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03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52207"/>
            <a:ext cx="9144000" cy="2387600"/>
          </a:xfrm>
        </p:spPr>
        <p:txBody>
          <a:bodyPr>
            <a:norm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Rockwell" panose="02060603020205020403" pitchFamily="18" charset="0"/>
              </a:rPr>
              <a:t>AUSD GATE </a:t>
            </a:r>
            <a:endParaRPr lang="en-US" sz="8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AA65E432-C1E6-4C36-BF8E-2DA25E65DC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579677" y="3278339"/>
            <a:ext cx="49149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05F6415-1E7C-453D-B6B7-DBF76BDA6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31882"/>
            <a:ext cx="9144000" cy="1655762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Seguridad</a:t>
            </a:r>
            <a:r>
              <a:rPr lang="en-US" sz="28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 </a:t>
            </a:r>
            <a:r>
              <a:rPr lang="en-US" sz="28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laboratorio</a:t>
            </a:r>
            <a:endParaRPr lang="en-US" sz="28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Angelica Salinas</a:t>
            </a:r>
            <a:endParaRPr lang="en-U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Graphic 14" descr="Clipboard">
            <a:extLst>
              <a:ext uri="{FF2B5EF4-FFF2-40B4-BE49-F238E27FC236}">
                <a16:creationId xmlns="" xmlns:a16="http://schemas.microsoft.com/office/drawing/2014/main" id="{2A123BD8-A09C-49C0-98E8-54B55610A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631394">
            <a:off x="3790715" y="4482751"/>
            <a:ext cx="3194131" cy="3194131"/>
          </a:xfrm>
          <a:prstGeom prst="rect">
            <a:avLst/>
          </a:prstGeom>
        </p:spPr>
      </p:pic>
      <p:pic>
        <p:nvPicPr>
          <p:cNvPr id="11" name="Graphic 10" descr="Microscope">
            <a:extLst>
              <a:ext uri="{FF2B5EF4-FFF2-40B4-BE49-F238E27FC236}">
                <a16:creationId xmlns="" xmlns:a16="http://schemas.microsoft.com/office/drawing/2014/main" id="{3CB00449-E308-4DF3-9CFD-9A7D30B67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38607" flipH="1">
            <a:off x="-587261" y="1663257"/>
            <a:ext cx="2684499" cy="2684499"/>
          </a:xfrm>
          <a:prstGeom prst="rect">
            <a:avLst/>
          </a:prstGeom>
        </p:spPr>
      </p:pic>
      <p:pic>
        <p:nvPicPr>
          <p:cNvPr id="13" name="Graphic 12" descr="Test tubes">
            <a:extLst>
              <a:ext uri="{FF2B5EF4-FFF2-40B4-BE49-F238E27FC236}">
                <a16:creationId xmlns="" xmlns:a16="http://schemas.microsoft.com/office/drawing/2014/main" id="{6A56DF0C-1331-406E-AEE6-06E0E59FB9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078969">
            <a:off x="1920309" y="4797205"/>
            <a:ext cx="2453456" cy="2453456"/>
          </a:xfrm>
          <a:prstGeom prst="rect">
            <a:avLst/>
          </a:prstGeom>
        </p:spPr>
      </p:pic>
      <p:pic>
        <p:nvPicPr>
          <p:cNvPr id="7" name="Graphic 6" descr="Beaker">
            <a:extLst>
              <a:ext uri="{FF2B5EF4-FFF2-40B4-BE49-F238E27FC236}">
                <a16:creationId xmlns="" xmlns:a16="http://schemas.microsoft.com/office/drawing/2014/main" id="{88D22565-F42F-439B-A6A4-CF161165E6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13697">
            <a:off x="-491837" y="3688628"/>
            <a:ext cx="3245427" cy="3245427"/>
          </a:xfrm>
          <a:prstGeom prst="rect">
            <a:avLst/>
          </a:prstGeom>
        </p:spPr>
      </p:pic>
      <p:pic>
        <p:nvPicPr>
          <p:cNvPr id="9" name="Graphic 8" descr="Flask">
            <a:extLst>
              <a:ext uri="{FF2B5EF4-FFF2-40B4-BE49-F238E27FC236}">
                <a16:creationId xmlns="" xmlns:a16="http://schemas.microsoft.com/office/drawing/2014/main" id="{B46E3E84-D1E6-4422-AA93-3EE98A821B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0451125">
            <a:off x="8514237" y="-118161"/>
            <a:ext cx="3005286" cy="3005286"/>
          </a:xfrm>
          <a:prstGeom prst="rect">
            <a:avLst/>
          </a:prstGeom>
        </p:spPr>
      </p:pic>
      <p:pic>
        <p:nvPicPr>
          <p:cNvPr id="19" name="Graphic 18" descr="Ruler">
            <a:extLst>
              <a:ext uri="{FF2B5EF4-FFF2-40B4-BE49-F238E27FC236}">
                <a16:creationId xmlns="" xmlns:a16="http://schemas.microsoft.com/office/drawing/2014/main" id="{39130E3C-1E93-4315-AE76-13C55147DC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8889495">
            <a:off x="10171718" y="145767"/>
            <a:ext cx="1574403" cy="1574403"/>
          </a:xfrm>
          <a:prstGeom prst="rect">
            <a:avLst/>
          </a:prstGeom>
        </p:spPr>
      </p:pic>
      <p:pic>
        <p:nvPicPr>
          <p:cNvPr id="21" name="Graphic 20" descr="Pencil">
            <a:extLst>
              <a:ext uri="{FF2B5EF4-FFF2-40B4-BE49-F238E27FC236}">
                <a16:creationId xmlns="" xmlns:a16="http://schemas.microsoft.com/office/drawing/2014/main" id="{FFEC1660-205F-490E-800A-0D57D250BA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0520790">
            <a:off x="10917677" y="783939"/>
            <a:ext cx="1488402" cy="148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97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4" y="365125"/>
            <a:ext cx="8378529" cy="1325563"/>
          </a:xfrm>
        </p:spPr>
        <p:txBody>
          <a:bodyPr>
            <a:normAutofit fontScale="90000"/>
          </a:bodyPr>
          <a:lstStyle/>
          <a:p>
            <a:r>
              <a:rPr lang="es-ES" altLang="en-US" dirty="0">
                <a:solidFill>
                  <a:srgbClr val="202124"/>
                </a:solidFill>
                <a:latin typeface="Google Sans"/>
              </a:rPr>
              <a:t>¡La seguridad en el laboratorio comienza antes de ir al laboratorio!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84" y="1825625"/>
            <a:ext cx="837852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Sé </a:t>
            </a:r>
            <a:r>
              <a:rPr lang="es-ES" altLang="en-US" sz="2400" dirty="0" smtClean="0">
                <a:solidFill>
                  <a:srgbClr val="202124"/>
                </a:solidFill>
                <a:latin typeface="Google Sans"/>
              </a:rPr>
              <a:t>responsable</a:t>
            </a:r>
            <a:endParaRPr lang="es-ES" altLang="en-US" sz="2400" dirty="0" smtClean="0">
              <a:latin typeface="Google Sans"/>
            </a:endParaRPr>
          </a:p>
          <a:p>
            <a:r>
              <a:rPr lang="es-ES" altLang="en-US" sz="2400" dirty="0" smtClean="0">
                <a:latin typeface="Google Sans"/>
              </a:rPr>
              <a:t>El laboratorio </a:t>
            </a:r>
            <a:r>
              <a:rPr lang="es-ES" altLang="en-US" sz="2400" dirty="0">
                <a:latin typeface="Google Sans"/>
              </a:rPr>
              <a:t>debe ser una mesa o mostrador </a:t>
            </a:r>
            <a:r>
              <a:rPr lang="es-ES" altLang="en-US" sz="2400" dirty="0" smtClean="0">
                <a:latin typeface="Google Sans"/>
              </a:rPr>
              <a:t>limpio</a:t>
            </a:r>
          </a:p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Mantenga la estación de trabajo organizada y limpia </a:t>
            </a:r>
            <a:endParaRPr lang="es-ES" altLang="en-US" sz="2400" dirty="0" smtClean="0">
              <a:solidFill>
                <a:srgbClr val="202124"/>
              </a:solidFill>
              <a:latin typeface="Google Sans"/>
            </a:endParaRPr>
          </a:p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Equipo de seguridad: sepa dónde están </a:t>
            </a:r>
            <a:endParaRPr lang="es-ES" altLang="en-US" sz="2400" dirty="0" smtClean="0">
              <a:solidFill>
                <a:srgbClr val="202124"/>
              </a:solidFill>
              <a:latin typeface="Google Sans"/>
            </a:endParaRPr>
          </a:p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No ingiera nada mientras esté en el laboratorio </a:t>
            </a:r>
            <a:endParaRPr lang="es-ES" altLang="en-US" sz="2400" dirty="0" smtClean="0">
              <a:solidFill>
                <a:srgbClr val="202124"/>
              </a:solidFill>
              <a:latin typeface="Google Sans"/>
            </a:endParaRPr>
          </a:p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Lávese las manos antes y después de cada experimento. </a:t>
            </a:r>
            <a:endParaRPr lang="es-ES" altLang="en-US" sz="2400" dirty="0" smtClean="0">
              <a:solidFill>
                <a:srgbClr val="202124"/>
              </a:solidFill>
              <a:latin typeface="Google Sans"/>
            </a:endParaRPr>
          </a:p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Vístase apropiadamente: zapatos cerrados, no ropa suelta, el cabello fuera del camino. </a:t>
            </a:r>
          </a:p>
          <a:p>
            <a:r>
              <a:rPr lang="es-ES" altLang="en-US" sz="2400" dirty="0" smtClean="0">
                <a:solidFill>
                  <a:srgbClr val="202124"/>
                </a:solidFill>
                <a:latin typeface="Google Sans"/>
              </a:rPr>
              <a:t>Protección </a:t>
            </a:r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ocular en todo momento</a:t>
            </a:r>
            <a:r>
              <a:rPr lang="es-ES" altLang="en-US" sz="1200" dirty="0"/>
              <a:t> </a:t>
            </a:r>
            <a:endParaRPr lang="es-ES" altLang="en-US" sz="2000" dirty="0">
              <a:latin typeface="Arial" panose="020B0604020202020204" pitchFamily="34" charset="0"/>
            </a:endParaRPr>
          </a:p>
          <a:p>
            <a:endParaRPr lang="en-US" sz="2400" dirty="0" smtClean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endParaRPr lang="en-US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798EA88B-C439-4F17-9585-820972CE0BA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09186" y="0"/>
            <a:ext cx="3668917" cy="6941127"/>
            <a:chOff x="9009186" y="0"/>
            <a:chExt cx="3668917" cy="6941127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1" name="Graphic 10" descr="Clipboard">
              <a:extLst>
                <a:ext uri="{FF2B5EF4-FFF2-40B4-BE49-F238E27FC236}">
                  <a16:creationId xmlns="" xmlns:a16="http://schemas.microsoft.com/office/drawing/2014/main" id="{4F58D0C9-D25F-4044-8F1B-4190E5A1B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09186" y="3272210"/>
              <a:ext cx="3668917" cy="3668917"/>
            </a:xfrm>
            <a:prstGeom prst="rect">
              <a:avLst/>
            </a:prstGeom>
          </p:spPr>
        </p:pic>
      </p:grp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20851"/>
            <a:ext cx="65" cy="41549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900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Roboto"/>
              </a:rPr>
              <a:t/>
            </a:r>
            <a:br>
              <a:rPr kumimoji="0" lang="es-ES" altLang="en-US" sz="900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Roboto"/>
              </a:rPr>
            </a:br>
            <a:endParaRPr kumimoji="0" lang="es-E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49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84" y="1825625"/>
            <a:ext cx="8378529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Trate todos los productos químicos como si fueran peligrosos; no toque, pruebe ni huela ningún producto químico a menos que se le indique específicamente que lo haga. </a:t>
            </a:r>
            <a:endParaRPr lang="es-ES" altLang="en-US" sz="2400" dirty="0" smtClean="0">
              <a:solidFill>
                <a:srgbClr val="202124"/>
              </a:solidFill>
              <a:latin typeface="Google Sans"/>
            </a:endParaRPr>
          </a:p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Informe cualquier condición insegura al supervisor adulto de inmediato </a:t>
            </a:r>
            <a:endParaRPr lang="es-ES" altLang="en-US" sz="2400" dirty="0" smtClean="0">
              <a:solidFill>
                <a:srgbClr val="202124"/>
              </a:solidFill>
              <a:latin typeface="Google Sans"/>
            </a:endParaRPr>
          </a:p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Si una sustancia química le salpica en los ojos o enjuáguelos inmediatamente con agua corriente hasta que se hayan eliminado los contaminantes</a:t>
            </a:r>
            <a:r>
              <a:rPr lang="es-ES" altLang="en-US" sz="2400" dirty="0" smtClean="0">
                <a:solidFill>
                  <a:srgbClr val="202124"/>
                </a:solidFill>
                <a:latin typeface="Google Sans"/>
              </a:rPr>
              <a:t>.</a:t>
            </a:r>
            <a:endParaRPr lang="en-US" sz="2400" dirty="0" smtClean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Nunca manipule vidrio o plástico roto </a:t>
            </a:r>
          </a:p>
          <a:p>
            <a:r>
              <a:rPr lang="es-ES" altLang="en-US" sz="2400" dirty="0" smtClean="0">
                <a:solidFill>
                  <a:srgbClr val="202124"/>
                </a:solidFill>
                <a:latin typeface="Google Sans"/>
              </a:rPr>
              <a:t>No </a:t>
            </a:r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manipule instrumentos afilados; pida ayuda a un adulto;</a:t>
            </a:r>
            <a:r>
              <a:rPr lang="es-ES" altLang="en-US" sz="1200" dirty="0"/>
              <a:t> </a:t>
            </a:r>
            <a:endParaRPr lang="es-ES" altLang="en-US" sz="200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endParaRPr lang="en-US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798EA88B-C439-4F17-9585-820972CE0BA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09186" y="0"/>
            <a:ext cx="3668917" cy="6941127"/>
            <a:chOff x="9009186" y="0"/>
            <a:chExt cx="3668917" cy="6941127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1" name="Graphic 10" descr="Clipboard">
              <a:extLst>
                <a:ext uri="{FF2B5EF4-FFF2-40B4-BE49-F238E27FC236}">
                  <a16:creationId xmlns="" xmlns:a16="http://schemas.microsoft.com/office/drawing/2014/main" id="{4F58D0C9-D25F-4044-8F1B-4190E5A1B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09186" y="3272210"/>
              <a:ext cx="3668917" cy="3668917"/>
            </a:xfrm>
            <a:prstGeom prst="rect">
              <a:avLst/>
            </a:prstGeom>
          </p:spPr>
        </p:pic>
      </p:grp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65125"/>
            <a:ext cx="8383731" cy="1688962"/>
          </a:xfrm>
        </p:spPr>
        <p:txBody>
          <a:bodyPr>
            <a:normAutofit fontScale="90000"/>
          </a:bodyPr>
          <a:lstStyle/>
          <a:p>
            <a:r>
              <a:rPr lang="es-ES" altLang="en-US" dirty="0">
                <a:solidFill>
                  <a:srgbClr val="202124"/>
                </a:solidFill>
                <a:latin typeface="Google Sans"/>
              </a:rPr>
              <a:t>¡La seguridad en el laboratorio comienza antes de ir al laboratorio!</a:t>
            </a:r>
            <a:r>
              <a:rPr lang="es-ES" altLang="en-US" sz="2000" dirty="0"/>
              <a:t> </a:t>
            </a:r>
            <a:r>
              <a:rPr lang="es-ES" altLang="en-US" sz="3600" dirty="0">
                <a:latin typeface="Arial" panose="020B0604020202020204" pitchFamily="34" charset="0"/>
              </a:rPr>
              <a:t/>
            </a:r>
            <a:br>
              <a:rPr lang="es-ES" altLang="en-US" sz="3600" dirty="0">
                <a:latin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176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4" y="365125"/>
            <a:ext cx="8378529" cy="1325563"/>
          </a:xfrm>
        </p:spPr>
        <p:txBody>
          <a:bodyPr>
            <a:normAutofit fontScale="90000"/>
          </a:bodyPr>
          <a:lstStyle/>
          <a:p>
            <a:r>
              <a:rPr lang="es-ES" altLang="en-US" dirty="0">
                <a:solidFill>
                  <a:srgbClr val="202124"/>
                </a:solidFill>
                <a:latin typeface="Google Sans"/>
              </a:rPr>
              <a:t>¡La seguridad en el laboratorio comienza antes de ir al laboratorio!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84" y="1825625"/>
            <a:ext cx="837852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Limpie y elimine todos los desechos según las instrucciones del supervisor adulto</a:t>
            </a:r>
            <a:r>
              <a:rPr lang="es-ES" altLang="en-US" sz="1200" dirty="0"/>
              <a:t> </a:t>
            </a:r>
            <a:endParaRPr lang="es-ES" altLang="en-US" sz="2000" dirty="0">
              <a:latin typeface="Arial" panose="020B0604020202020204" pitchFamily="34" charset="0"/>
            </a:endParaRPr>
          </a:p>
          <a:p>
            <a:endParaRPr lang="en-US" sz="2400" dirty="0" smtClean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endParaRPr lang="en-US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798EA88B-C439-4F17-9585-820972CE0BA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09186" y="0"/>
            <a:ext cx="3668917" cy="6941127"/>
            <a:chOff x="9009186" y="0"/>
            <a:chExt cx="3668917" cy="6941127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1" name="Graphic 10" descr="Clipboard">
              <a:extLst>
                <a:ext uri="{FF2B5EF4-FFF2-40B4-BE49-F238E27FC236}">
                  <a16:creationId xmlns="" xmlns:a16="http://schemas.microsoft.com/office/drawing/2014/main" id="{4F58D0C9-D25F-4044-8F1B-4190E5A1B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09186" y="3272210"/>
              <a:ext cx="3668917" cy="3668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5303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4" y="365125"/>
            <a:ext cx="8378529" cy="1027257"/>
          </a:xfrm>
        </p:spPr>
        <p:txBody>
          <a:bodyPr/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s-ES" altLang="en-US" dirty="0">
                <a:solidFill>
                  <a:srgbClr val="202124"/>
                </a:solidFill>
                <a:latin typeface="Google Sans"/>
              </a:rPr>
              <a:t>Prácticas seguras de laboratorio</a:t>
            </a:r>
            <a:r>
              <a:rPr lang="es-ES" altLang="en-US" sz="2000" dirty="0"/>
              <a:t> </a:t>
            </a:r>
            <a:endParaRPr lang="es-ES" altLang="en-US" sz="3600" dirty="0">
              <a:latin typeface="Arial" panose="020B0604020202020204" pitchFamily="34" charset="0"/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="" xmlns:a16="http://schemas.microsoft.com/office/drawing/2014/main" id="{D32CE14B-3BA1-4454-827F-251611057F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7231694"/>
              </p:ext>
            </p:extLst>
          </p:nvPr>
        </p:nvGraphicFramePr>
        <p:xfrm>
          <a:off x="521283" y="1608089"/>
          <a:ext cx="7210716" cy="4943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AEA098C1-E19E-4D03-9A35-14569BC7C1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899813" y="0"/>
            <a:ext cx="3884322" cy="6858000"/>
            <a:chOff x="8899813" y="0"/>
            <a:chExt cx="3884322" cy="6858000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3" name="Graphic 12" descr="Beaker">
              <a:extLst>
                <a:ext uri="{FF2B5EF4-FFF2-40B4-BE49-F238E27FC236}">
                  <a16:creationId xmlns="" xmlns:a16="http://schemas.microsoft.com/office/drawing/2014/main" id="{BF2CC76A-FBA9-49E0-9F1C-2C5299495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899813" y="2973678"/>
              <a:ext cx="3884322" cy="3884322"/>
            </a:xfrm>
            <a:prstGeom prst="rect">
              <a:avLst/>
            </a:prstGeom>
          </p:spPr>
        </p:pic>
      </p:grpSp>
      <p:sp>
        <p:nvSpPr>
          <p:cNvPr id="1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520700" y="1220788"/>
            <a:ext cx="4810125" cy="3429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Google Sans"/>
              </a:rPr>
              <a:t>Enumere 3 prácticas de laboratorio seguras</a:t>
            </a:r>
            <a:r>
              <a:rPr kumimoji="0" lang="es-E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s-E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506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4" y="365125"/>
            <a:ext cx="8378529" cy="1027257"/>
          </a:xfrm>
        </p:spPr>
        <p:txBody>
          <a:bodyPr/>
          <a:lstStyle/>
          <a:p>
            <a:r>
              <a:rPr lang="es-ES" altLang="en-US" dirty="0">
                <a:solidFill>
                  <a:srgbClr val="202124"/>
                </a:solidFill>
                <a:latin typeface="Google Sans"/>
              </a:rPr>
              <a:t>Prácticas seguras de laboratorio</a:t>
            </a:r>
            <a:r>
              <a:rPr lang="es-ES" altLang="en-US" sz="2000" dirty="0"/>
              <a:t> 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="" xmlns:a16="http://schemas.microsoft.com/office/drawing/2014/main" id="{3703DCB6-CE2E-4DB2-998C-5E89A0D57B5A}"/>
              </a:ext>
            </a:extLst>
          </p:cNvPr>
          <p:cNvSpPr txBox="1">
            <a:spLocks/>
          </p:cNvSpPr>
          <p:nvPr/>
        </p:nvSpPr>
        <p:spPr>
          <a:xfrm>
            <a:off x="521282" y="1220932"/>
            <a:ext cx="5829293" cy="3429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n-US" sz="1800" dirty="0">
                <a:solidFill>
                  <a:srgbClr val="202124"/>
                </a:solidFill>
                <a:latin typeface="Google Sans"/>
              </a:rPr>
              <a:t>Enumere 3 prácticas de laboratorio seguras</a:t>
            </a:r>
            <a:r>
              <a:rPr lang="es-ES" altLang="en-US" sz="1000" dirty="0"/>
              <a:t> </a:t>
            </a:r>
            <a:endParaRPr lang="es-ES" altLang="en-US" sz="1400" dirty="0">
              <a:latin typeface="Arial" panose="020B0604020202020204" pitchFamily="34" charset="0"/>
            </a:endParaRPr>
          </a:p>
        </p:txBody>
      </p:sp>
      <p:graphicFrame>
        <p:nvGraphicFramePr>
          <p:cNvPr id="15" name="Diagram 14">
            <a:extLst>
              <a:ext uri="{FF2B5EF4-FFF2-40B4-BE49-F238E27FC236}">
                <a16:creationId xmlns="" xmlns:a16="http://schemas.microsoft.com/office/drawing/2014/main" id="{646FDE3E-5F98-465E-A4A1-17F8E562FC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5036455"/>
              </p:ext>
            </p:extLst>
          </p:nvPr>
        </p:nvGraphicFramePr>
        <p:xfrm>
          <a:off x="521283" y="1608089"/>
          <a:ext cx="7210716" cy="4943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DBBB712D-326E-462C-A8F9-C3C7398258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759536" y="0"/>
            <a:ext cx="4266669" cy="6858000"/>
            <a:chOff x="8759536" y="0"/>
            <a:chExt cx="4266669" cy="6858000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1" name="Graphic 10" descr="Flask">
              <a:extLst>
                <a:ext uri="{FF2B5EF4-FFF2-40B4-BE49-F238E27FC236}">
                  <a16:creationId xmlns="" xmlns:a16="http://schemas.microsoft.com/office/drawing/2014/main" id="{C1AB70EC-6FF8-4DB3-A7E7-E489257F8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759536" y="2591331"/>
              <a:ext cx="4266669" cy="42666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1282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4" y="365125"/>
            <a:ext cx="8378529" cy="1027257"/>
          </a:xfrm>
        </p:spPr>
        <p:txBody>
          <a:bodyPr/>
          <a:lstStyle/>
          <a:p>
            <a:r>
              <a:rPr lang="es-ES" altLang="en-US" dirty="0">
                <a:solidFill>
                  <a:srgbClr val="202124"/>
                </a:solidFill>
                <a:latin typeface="Google Sans"/>
              </a:rPr>
              <a:t>Prácticas seguras de laboratorio</a:t>
            </a:r>
            <a:r>
              <a:rPr lang="es-ES" altLang="en-US" sz="2000" dirty="0"/>
              <a:t> 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="" xmlns:a16="http://schemas.microsoft.com/office/drawing/2014/main" id="{3703DCB6-CE2E-4DB2-998C-5E89A0D57B5A}"/>
              </a:ext>
            </a:extLst>
          </p:cNvPr>
          <p:cNvSpPr txBox="1">
            <a:spLocks/>
          </p:cNvSpPr>
          <p:nvPr/>
        </p:nvSpPr>
        <p:spPr>
          <a:xfrm>
            <a:off x="521282" y="1220932"/>
            <a:ext cx="5829293" cy="3429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 three more safe lab practices in the boxes provided.</a:t>
            </a:r>
          </a:p>
        </p:txBody>
      </p:sp>
      <p:graphicFrame>
        <p:nvGraphicFramePr>
          <p:cNvPr id="15" name="Diagram 14">
            <a:extLst>
              <a:ext uri="{FF2B5EF4-FFF2-40B4-BE49-F238E27FC236}">
                <a16:creationId xmlns="" xmlns:a16="http://schemas.microsoft.com/office/drawing/2014/main" id="{646FDE3E-5F98-465E-A4A1-17F8E562FC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0515337"/>
              </p:ext>
            </p:extLst>
          </p:nvPr>
        </p:nvGraphicFramePr>
        <p:xfrm>
          <a:off x="521283" y="1608089"/>
          <a:ext cx="7700188" cy="4943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DBBB712D-326E-462C-A8F9-C3C7398258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759536" y="0"/>
            <a:ext cx="4266669" cy="6858000"/>
            <a:chOff x="8759536" y="0"/>
            <a:chExt cx="4266669" cy="6858000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1" name="Graphic 10" descr="Flask">
              <a:extLst>
                <a:ext uri="{FF2B5EF4-FFF2-40B4-BE49-F238E27FC236}">
                  <a16:creationId xmlns="" xmlns:a16="http://schemas.microsoft.com/office/drawing/2014/main" id="{C1AB70EC-6FF8-4DB3-A7E7-E489257F8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759536" y="2591331"/>
              <a:ext cx="4266669" cy="42666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7116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9055675" cy="1027257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s-ES" altLang="en-US" dirty="0">
                <a:solidFill>
                  <a:srgbClr val="202124"/>
                </a:solidFill>
                <a:latin typeface="Google Sans"/>
              </a:rPr>
              <a:t>En caso de accidente de laboratorio ...</a:t>
            </a:r>
            <a:r>
              <a:rPr lang="es-ES" altLang="en-US" sz="2000" dirty="0"/>
              <a:t> </a:t>
            </a:r>
            <a:endParaRPr lang="es-ES" altLang="en-US" sz="3600" dirty="0">
              <a:latin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84" y="1392382"/>
            <a:ext cx="8378529" cy="4351338"/>
          </a:xfrm>
        </p:spPr>
        <p:txBody>
          <a:bodyPr>
            <a:normAutofit/>
          </a:bodyPr>
          <a:lstStyle/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(Utilice este espacio para discutir los procedimientos a seguir en caso de un accidente de laboratorio</a:t>
            </a:r>
            <a:r>
              <a:rPr lang="es-ES" altLang="en-US" sz="2400" dirty="0" smtClean="0">
                <a:solidFill>
                  <a:srgbClr val="202124"/>
                </a:solidFill>
                <a:latin typeface="Google Sans"/>
              </a:rPr>
              <a:t>).</a:t>
            </a:r>
          </a:p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Llama al adulto </a:t>
            </a:r>
            <a:endParaRPr lang="es-ES" altLang="en-US" sz="2400" dirty="0" smtClean="0">
              <a:solidFill>
                <a:srgbClr val="202124"/>
              </a:solidFill>
              <a:latin typeface="Google Sans"/>
            </a:endParaRPr>
          </a:p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Limpiar el derrame </a:t>
            </a:r>
            <a:endParaRPr lang="es-ES" altLang="en-US" sz="2400" dirty="0" smtClean="0">
              <a:solidFill>
                <a:srgbClr val="202124"/>
              </a:solidFill>
              <a:latin typeface="Google Sans"/>
            </a:endParaRPr>
          </a:p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Lávese las manos </a:t>
            </a:r>
            <a:endParaRPr lang="es-ES" altLang="en-US" sz="2400" dirty="0" smtClean="0">
              <a:solidFill>
                <a:srgbClr val="202124"/>
              </a:solidFill>
              <a:latin typeface="Google Sans"/>
            </a:endParaRPr>
          </a:p>
          <a:p>
            <a:r>
              <a:rPr lang="es-ES" altLang="en-US" sz="2400" dirty="0">
                <a:solidFill>
                  <a:srgbClr val="202124"/>
                </a:solidFill>
                <a:latin typeface="Google Sans"/>
              </a:rPr>
              <a:t>Protégete a ti mismo </a:t>
            </a:r>
            <a:endParaRPr lang="es-ES" altLang="en-US" sz="2400" dirty="0" smtClean="0">
              <a:solidFill>
                <a:srgbClr val="202124"/>
              </a:solidFill>
              <a:latin typeface="Google Sans"/>
            </a:endParaRPr>
          </a:p>
          <a:p>
            <a:r>
              <a:rPr lang="es-ES" altLang="en-US" sz="2400" dirty="0" err="1">
                <a:solidFill>
                  <a:srgbClr val="202124"/>
                </a:solidFill>
                <a:latin typeface="Google Sans"/>
              </a:rPr>
              <a:t>Cuidate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9C15E21A-C111-4D39-BB47-E83988E5A0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55676" y="0"/>
            <a:ext cx="3193475" cy="6954260"/>
            <a:chOff x="9055676" y="0"/>
            <a:chExt cx="3193475" cy="6954260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2" name="Graphic 11" descr="Test tubes">
              <a:extLst>
                <a:ext uri="{FF2B5EF4-FFF2-40B4-BE49-F238E27FC236}">
                  <a16:creationId xmlns="" xmlns:a16="http://schemas.microsoft.com/office/drawing/2014/main" id="{57BD2CFA-105C-4606-859E-A8413C62B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50534" y="4155643"/>
              <a:ext cx="2798617" cy="27986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1002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84" y="365125"/>
            <a:ext cx="8378529" cy="1027257"/>
          </a:xfrm>
        </p:spPr>
        <p:txBody>
          <a:bodyPr>
            <a:normAutofit fontScale="90000"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/>
              <a:t>Al final de su tiempo de laboratorio ...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84" y="1392382"/>
            <a:ext cx="8378529" cy="4351338"/>
          </a:xfrm>
        </p:spPr>
        <p:txBody>
          <a:bodyPr/>
          <a:lstStyle/>
          <a:p>
            <a:r>
              <a:rPr lang="es-ES" sz="2400" dirty="0" smtClean="0"/>
              <a:t>(</a:t>
            </a:r>
            <a:r>
              <a:rPr lang="es-ES" sz="2400" dirty="0"/>
              <a:t>Utilice este espacio para discutir qué se debe hacer al final de su tiempo de laboratorio). </a:t>
            </a:r>
            <a:endParaRPr lang="es-ES" sz="2400" dirty="0" smtClean="0"/>
          </a:p>
          <a:p>
            <a:r>
              <a:rPr lang="es-ES" sz="2400" dirty="0" smtClean="0"/>
              <a:t>Recoger </a:t>
            </a:r>
            <a:r>
              <a:rPr lang="es-ES" sz="2400" dirty="0"/>
              <a:t>y limpiar materiales </a:t>
            </a:r>
            <a:endParaRPr lang="es-ES" sz="2400" dirty="0" smtClean="0"/>
          </a:p>
          <a:p>
            <a:r>
              <a:rPr lang="es-ES" sz="2400" dirty="0" smtClean="0"/>
              <a:t>Registre </a:t>
            </a:r>
            <a:r>
              <a:rPr lang="es-ES" sz="2400" dirty="0"/>
              <a:t>sus resultados en un diario o libro de laboratorio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5EB226A9-D9EE-4576-B6BE-BA2E94C1613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36181" y="0"/>
            <a:ext cx="3890553" cy="6904758"/>
            <a:chOff x="8936181" y="0"/>
            <a:chExt cx="3890553" cy="6904758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1" name="Graphic 10" descr="Microscope">
              <a:extLst>
                <a:ext uri="{FF2B5EF4-FFF2-40B4-BE49-F238E27FC236}">
                  <a16:creationId xmlns="" xmlns:a16="http://schemas.microsoft.com/office/drawing/2014/main" id="{A9B090FE-5998-4BAC-AB8D-6F40D44C8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8936181" y="3014205"/>
              <a:ext cx="3890553" cy="38905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7033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852207"/>
            <a:ext cx="10118501" cy="2387600"/>
          </a:xfrm>
        </p:spPr>
        <p:txBody>
          <a:bodyPr>
            <a:normAutofit fontScale="90000"/>
          </a:bodyPr>
          <a:lstStyle/>
          <a:p>
            <a:pPr lvl="0" algn="l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s-ES" altLang="en-US" sz="8000" dirty="0">
                <a:solidFill>
                  <a:schemeClr val="bg1"/>
                </a:solidFill>
                <a:latin typeface="Google Sans"/>
              </a:rPr>
              <a:t>Recuerde ... </a:t>
            </a:r>
            <a:r>
              <a:rPr lang="es-ES" altLang="en-US" sz="8000" dirty="0" smtClean="0">
                <a:solidFill>
                  <a:schemeClr val="bg1"/>
                </a:solidFill>
                <a:latin typeface="Google Sans"/>
              </a:rPr>
              <a:t>¡</a:t>
            </a:r>
            <a:r>
              <a:rPr lang="es-ES" altLang="en-US" sz="8000" dirty="0">
                <a:solidFill>
                  <a:schemeClr val="bg1"/>
                </a:solidFill>
                <a:latin typeface="Google Sans"/>
              </a:rPr>
              <a:t>La seguridad es lo primero!</a:t>
            </a:r>
            <a:r>
              <a:rPr lang="es-ES" altLang="en-US" sz="4400" dirty="0">
                <a:solidFill>
                  <a:schemeClr val="bg1"/>
                </a:solidFill>
              </a:rPr>
              <a:t> </a:t>
            </a:r>
            <a:endParaRPr lang="es-ES" altLang="en-US" sz="6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AA65E432-C1E6-4C36-BF8E-2DA25E65DC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579677" y="3278339"/>
            <a:ext cx="49149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05F6415-1E7C-453D-B6B7-DBF76BDA6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31882"/>
            <a:ext cx="9144000" cy="1655762"/>
          </a:xfrm>
        </p:spPr>
        <p:txBody>
          <a:bodyPr>
            <a:normAutofit/>
          </a:bodyPr>
          <a:lstStyle/>
          <a:p>
            <a:r>
              <a:rPr lang="es-ES" altLang="en-US" sz="2000" dirty="0">
                <a:solidFill>
                  <a:schemeClr val="bg1"/>
                </a:solidFill>
                <a:latin typeface="Google Sans"/>
              </a:rPr>
              <a:t>Sea seguro, sea saludable, sea responsable</a:t>
            </a:r>
            <a:endParaRPr lang="en-US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Graphic 14" descr="Clipboard">
            <a:extLst>
              <a:ext uri="{FF2B5EF4-FFF2-40B4-BE49-F238E27FC236}">
                <a16:creationId xmlns="" xmlns:a16="http://schemas.microsoft.com/office/drawing/2014/main" id="{2A123BD8-A09C-49C0-98E8-54B55610A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631394">
            <a:off x="3790715" y="4482751"/>
            <a:ext cx="3194131" cy="3194131"/>
          </a:xfrm>
          <a:prstGeom prst="rect">
            <a:avLst/>
          </a:prstGeom>
        </p:spPr>
      </p:pic>
      <p:pic>
        <p:nvPicPr>
          <p:cNvPr id="11" name="Graphic 10" descr="Microscope">
            <a:extLst>
              <a:ext uri="{FF2B5EF4-FFF2-40B4-BE49-F238E27FC236}">
                <a16:creationId xmlns="" xmlns:a16="http://schemas.microsoft.com/office/drawing/2014/main" id="{3CB00449-E308-4DF3-9CFD-9A7D30B67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38607" flipH="1">
            <a:off x="-587261" y="1663257"/>
            <a:ext cx="2684499" cy="2684499"/>
          </a:xfrm>
          <a:prstGeom prst="rect">
            <a:avLst/>
          </a:prstGeom>
        </p:spPr>
      </p:pic>
      <p:pic>
        <p:nvPicPr>
          <p:cNvPr id="13" name="Graphic 12" descr="Test tubes">
            <a:extLst>
              <a:ext uri="{FF2B5EF4-FFF2-40B4-BE49-F238E27FC236}">
                <a16:creationId xmlns="" xmlns:a16="http://schemas.microsoft.com/office/drawing/2014/main" id="{6A56DF0C-1331-406E-AEE6-06E0E59FB9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078969">
            <a:off x="1920309" y="4797205"/>
            <a:ext cx="2453456" cy="2453456"/>
          </a:xfrm>
          <a:prstGeom prst="rect">
            <a:avLst/>
          </a:prstGeom>
        </p:spPr>
      </p:pic>
      <p:pic>
        <p:nvPicPr>
          <p:cNvPr id="7" name="Graphic 6" descr="Beaker">
            <a:extLst>
              <a:ext uri="{FF2B5EF4-FFF2-40B4-BE49-F238E27FC236}">
                <a16:creationId xmlns="" xmlns:a16="http://schemas.microsoft.com/office/drawing/2014/main" id="{88D22565-F42F-439B-A6A4-CF161165E6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13697">
            <a:off x="-491837" y="3688628"/>
            <a:ext cx="3245427" cy="3245427"/>
          </a:xfrm>
          <a:prstGeom prst="rect">
            <a:avLst/>
          </a:prstGeom>
        </p:spPr>
      </p:pic>
      <p:pic>
        <p:nvPicPr>
          <p:cNvPr id="9" name="Graphic 8" descr="Flask">
            <a:extLst>
              <a:ext uri="{FF2B5EF4-FFF2-40B4-BE49-F238E27FC236}">
                <a16:creationId xmlns="" xmlns:a16="http://schemas.microsoft.com/office/drawing/2014/main" id="{B46E3E84-D1E6-4422-AA93-3EE98A821B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0451125">
            <a:off x="8705977" y="3118132"/>
            <a:ext cx="3005286" cy="3005286"/>
          </a:xfrm>
          <a:prstGeom prst="rect">
            <a:avLst/>
          </a:prstGeom>
        </p:spPr>
      </p:pic>
      <p:pic>
        <p:nvPicPr>
          <p:cNvPr id="19" name="Graphic 18" descr="Ruler">
            <a:extLst>
              <a:ext uri="{FF2B5EF4-FFF2-40B4-BE49-F238E27FC236}">
                <a16:creationId xmlns="" xmlns:a16="http://schemas.microsoft.com/office/drawing/2014/main" id="{39130E3C-1E93-4315-AE76-13C55147DC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8889495">
            <a:off x="10497573" y="3372562"/>
            <a:ext cx="1574403" cy="1574403"/>
          </a:xfrm>
          <a:prstGeom prst="rect">
            <a:avLst/>
          </a:prstGeom>
        </p:spPr>
      </p:pic>
      <p:pic>
        <p:nvPicPr>
          <p:cNvPr id="21" name="Graphic 20" descr="Pencil">
            <a:extLst>
              <a:ext uri="{FF2B5EF4-FFF2-40B4-BE49-F238E27FC236}">
                <a16:creationId xmlns="" xmlns:a16="http://schemas.microsoft.com/office/drawing/2014/main" id="{FFEC1660-205F-490E-800A-0D57D250BA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0520790">
            <a:off x="7916603" y="4243442"/>
            <a:ext cx="1488402" cy="148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313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3787325_Lab safety_AAS_v3" id="{898BC5E2-691B-4B41-A97D-F35AD4FFF20D}" vid="{295F60D3-032D-43CA-A300-E4752067AD5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096A91-93C8-4C7A-BF68-944591874A6D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16c05727-aa75-4e4a-9b5f-8a80a1165891"/>
    <ds:schemaRef ds:uri="http://purl.org/dc/terms/"/>
    <ds:schemaRef ds:uri="http://schemas.microsoft.com/office/infopath/2007/PartnerControls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9E59094-1E6F-42D5-A62B-D0344AFFFA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04BA817-A03C-4EA3-86C4-6E42BD37F5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Lab safety</Template>
  <TotalTime>0</TotalTime>
  <Words>501</Words>
  <Application>Microsoft Office PowerPoint</Application>
  <PresentationFormat>Widescreen</PresentationFormat>
  <Paragraphs>53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Google Sans</vt:lpstr>
      <vt:lpstr>Roboto</vt:lpstr>
      <vt:lpstr>Rockwell</vt:lpstr>
      <vt:lpstr>Tahoma</vt:lpstr>
      <vt:lpstr>Office Theme</vt:lpstr>
      <vt:lpstr>AUSD GATE </vt:lpstr>
      <vt:lpstr>¡La seguridad en el laboratorio comienza antes de ir al laboratorio!</vt:lpstr>
      <vt:lpstr>¡La seguridad en el laboratorio comienza antes de ir al laboratorio!  </vt:lpstr>
      <vt:lpstr>¡La seguridad en el laboratorio comienza antes de ir al laboratorio!</vt:lpstr>
      <vt:lpstr>Prácticas seguras de laboratorio </vt:lpstr>
      <vt:lpstr>Prácticas seguras de laboratorio </vt:lpstr>
      <vt:lpstr>Prácticas seguras de laboratorio </vt:lpstr>
      <vt:lpstr>En caso de accidente de laboratorio ... </vt:lpstr>
      <vt:lpstr> Al final de su tiempo de laboratorio ...</vt:lpstr>
      <vt:lpstr>Recuerde ... ¡La seguridad es lo primero! 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2020-12-06T03:43:40Z</dcterms:created>
  <dcterms:modified xsi:type="dcterms:W3CDTF">2020-12-11T21:27:18Z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