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5"/>
  </p:notesMasterIdLst>
  <p:handoutMasterIdLst>
    <p:handoutMasterId r:id="rId26"/>
  </p:handoutMasterIdLst>
  <p:sldIdLst>
    <p:sldId id="256" r:id="rId2"/>
    <p:sldId id="309" r:id="rId3"/>
    <p:sldId id="310" r:id="rId4"/>
    <p:sldId id="311" r:id="rId5"/>
    <p:sldId id="312" r:id="rId6"/>
    <p:sldId id="357" r:id="rId7"/>
    <p:sldId id="356" r:id="rId8"/>
    <p:sldId id="488" r:id="rId9"/>
    <p:sldId id="489" r:id="rId10"/>
    <p:sldId id="490" r:id="rId11"/>
    <p:sldId id="315" r:id="rId12"/>
    <p:sldId id="349" r:id="rId13"/>
    <p:sldId id="269" r:id="rId14"/>
    <p:sldId id="354" r:id="rId15"/>
    <p:sldId id="355" r:id="rId16"/>
    <p:sldId id="290" r:id="rId17"/>
    <p:sldId id="268" r:id="rId18"/>
    <p:sldId id="276" r:id="rId19"/>
    <p:sldId id="358" r:id="rId20"/>
    <p:sldId id="359" r:id="rId21"/>
    <p:sldId id="360" r:id="rId22"/>
    <p:sldId id="361" r:id="rId23"/>
    <p:sldId id="257"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991" autoAdjust="0"/>
    <p:restoredTop sz="93899" autoAdjust="0"/>
  </p:normalViewPr>
  <p:slideViewPr>
    <p:cSldViewPr>
      <p:cViewPr varScale="1">
        <p:scale>
          <a:sx n="55" d="100"/>
          <a:sy n="55" d="100"/>
        </p:scale>
        <p:origin x="439" y="45"/>
      </p:cViewPr>
      <p:guideLst>
        <p:guide orient="horz" pos="2160"/>
        <p:guide pos="2880"/>
      </p:guideLst>
    </p:cSldViewPr>
  </p:slideViewPr>
  <p:outlineViewPr>
    <p:cViewPr>
      <p:scale>
        <a:sx n="33" d="100"/>
        <a:sy n="33" d="100"/>
      </p:scale>
      <p:origin x="0" y="-3864"/>
    </p:cViewPr>
  </p:outlineViewPr>
  <p:notesTextViewPr>
    <p:cViewPr>
      <p:scale>
        <a:sx n="125" d="100"/>
        <a:sy n="125" d="100"/>
      </p:scale>
      <p:origin x="0" y="0"/>
    </p:cViewPr>
  </p:notesTextViewPr>
  <p:sorterViewPr>
    <p:cViewPr>
      <p:scale>
        <a:sx n="80" d="100"/>
        <a:sy n="80" d="100"/>
      </p:scale>
      <p:origin x="0" y="-1155"/>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145" cy="465743"/>
          </a:xfrm>
          <a:prstGeom prst="rect">
            <a:avLst/>
          </a:prstGeom>
        </p:spPr>
        <p:txBody>
          <a:bodyPr vert="horz" lIns="88126" tIns="44064" rIns="88126" bIns="44064" rtlCol="0"/>
          <a:lstStyle>
            <a:lvl1pPr algn="l">
              <a:defRPr sz="1200"/>
            </a:lvl1pPr>
          </a:lstStyle>
          <a:p>
            <a:endParaRPr lang="en-US" dirty="0"/>
          </a:p>
        </p:txBody>
      </p:sp>
      <p:sp>
        <p:nvSpPr>
          <p:cNvPr id="3" name="Date Placeholder 2"/>
          <p:cNvSpPr>
            <a:spLocks noGrp="1"/>
          </p:cNvSpPr>
          <p:nvPr>
            <p:ph type="dt" sz="quarter" idx="1"/>
          </p:nvPr>
        </p:nvSpPr>
        <p:spPr>
          <a:xfrm>
            <a:off x="3970734" y="1"/>
            <a:ext cx="3038145" cy="465743"/>
          </a:xfrm>
          <a:prstGeom prst="rect">
            <a:avLst/>
          </a:prstGeom>
        </p:spPr>
        <p:txBody>
          <a:bodyPr vert="horz" lIns="88126" tIns="44064" rIns="88126" bIns="44064" rtlCol="0"/>
          <a:lstStyle>
            <a:lvl1pPr algn="r">
              <a:defRPr sz="1200"/>
            </a:lvl1pPr>
          </a:lstStyle>
          <a:p>
            <a:fld id="{31461BDF-AE04-4FBF-B4B6-1CE02ADDFA11}" type="datetimeFigureOut">
              <a:rPr lang="en-US" smtClean="0"/>
              <a:t>11/20/2018</a:t>
            </a:fld>
            <a:endParaRPr lang="en-US" dirty="0"/>
          </a:p>
        </p:txBody>
      </p:sp>
      <p:sp>
        <p:nvSpPr>
          <p:cNvPr id="4" name="Footer Placeholder 3"/>
          <p:cNvSpPr>
            <a:spLocks noGrp="1"/>
          </p:cNvSpPr>
          <p:nvPr>
            <p:ph type="ftr" sz="quarter" idx="2"/>
          </p:nvPr>
        </p:nvSpPr>
        <p:spPr>
          <a:xfrm>
            <a:off x="1" y="8830658"/>
            <a:ext cx="3038145" cy="465742"/>
          </a:xfrm>
          <a:prstGeom prst="rect">
            <a:avLst/>
          </a:prstGeom>
        </p:spPr>
        <p:txBody>
          <a:bodyPr vert="horz" lIns="88126" tIns="44064" rIns="88126" bIns="4406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734" y="8830658"/>
            <a:ext cx="3038145" cy="465742"/>
          </a:xfrm>
          <a:prstGeom prst="rect">
            <a:avLst/>
          </a:prstGeom>
        </p:spPr>
        <p:txBody>
          <a:bodyPr vert="horz" lIns="88126" tIns="44064" rIns="88126" bIns="44064" rtlCol="0" anchor="b"/>
          <a:lstStyle>
            <a:lvl1pPr algn="r">
              <a:defRPr sz="1200"/>
            </a:lvl1pPr>
          </a:lstStyle>
          <a:p>
            <a:fld id="{7C896DBB-BBCE-4A75-8097-E1A16C7D754D}" type="slidenum">
              <a:rPr lang="en-US" smtClean="0"/>
              <a:t>‹#›</a:t>
            </a:fld>
            <a:endParaRPr lang="en-US" dirty="0"/>
          </a:p>
        </p:txBody>
      </p:sp>
    </p:spTree>
    <p:extLst>
      <p:ext uri="{BB962C8B-B14F-4D97-AF65-F5344CB8AC3E}">
        <p14:creationId xmlns:p14="http://schemas.microsoft.com/office/powerpoint/2010/main" val="222355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58" tIns="46580" rIns="93158" bIns="46580" rtlCol="0"/>
          <a:lstStyle>
            <a:lvl1pPr algn="l">
              <a:defRPr sz="13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58" tIns="46580" rIns="93158" bIns="46580" rtlCol="0"/>
          <a:lstStyle>
            <a:lvl1pPr algn="r">
              <a:defRPr sz="1300"/>
            </a:lvl1pPr>
          </a:lstStyle>
          <a:p>
            <a:fld id="{2FCE2C89-B6B3-48F7-90BB-31E192DD84AD}" type="datetimeFigureOut">
              <a:rPr lang="en-US" smtClean="0"/>
              <a:t>11/20/2018</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58" tIns="46580" rIns="93158" bIns="46580"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58" tIns="46580" rIns="93158" bIns="465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58" tIns="46580" rIns="93158" bIns="46580"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58" tIns="46580" rIns="93158" bIns="46580" rtlCol="0" anchor="b"/>
          <a:lstStyle>
            <a:lvl1pPr algn="r">
              <a:defRPr sz="1300"/>
            </a:lvl1pPr>
          </a:lstStyle>
          <a:p>
            <a:fld id="{20C10AB0-3F41-4D52-8CC4-F042F0520F9C}" type="slidenum">
              <a:rPr lang="en-US" smtClean="0"/>
              <a:t>‹#›</a:t>
            </a:fld>
            <a:endParaRPr lang="en-US" dirty="0"/>
          </a:p>
        </p:txBody>
      </p:sp>
    </p:spTree>
    <p:extLst>
      <p:ext uri="{BB962C8B-B14F-4D97-AF65-F5344CB8AC3E}">
        <p14:creationId xmlns:p14="http://schemas.microsoft.com/office/powerpoint/2010/main" val="2432828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a:t>
            </a:fld>
            <a:endParaRPr lang="en-US" dirty="0"/>
          </a:p>
        </p:txBody>
      </p:sp>
    </p:spTree>
    <p:extLst>
      <p:ext uri="{BB962C8B-B14F-4D97-AF65-F5344CB8AC3E}">
        <p14:creationId xmlns:p14="http://schemas.microsoft.com/office/powerpoint/2010/main" val="1210156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2</a:t>
            </a:fld>
            <a:endParaRPr lang="en-US" dirty="0"/>
          </a:p>
        </p:txBody>
      </p:sp>
    </p:spTree>
    <p:extLst>
      <p:ext uri="{BB962C8B-B14F-4D97-AF65-F5344CB8AC3E}">
        <p14:creationId xmlns:p14="http://schemas.microsoft.com/office/powerpoint/2010/main" val="3922529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3</a:t>
            </a:fld>
            <a:endParaRPr lang="en-US" dirty="0"/>
          </a:p>
        </p:txBody>
      </p:sp>
    </p:spTree>
    <p:extLst>
      <p:ext uri="{BB962C8B-B14F-4D97-AF65-F5344CB8AC3E}">
        <p14:creationId xmlns:p14="http://schemas.microsoft.com/office/powerpoint/2010/main" val="2972180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4</a:t>
            </a:fld>
            <a:endParaRPr lang="en-US" dirty="0"/>
          </a:p>
        </p:txBody>
      </p:sp>
    </p:spTree>
    <p:extLst>
      <p:ext uri="{BB962C8B-B14F-4D97-AF65-F5344CB8AC3E}">
        <p14:creationId xmlns:p14="http://schemas.microsoft.com/office/powerpoint/2010/main" val="3426643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5</a:t>
            </a:fld>
            <a:endParaRPr lang="en-US" dirty="0"/>
          </a:p>
        </p:txBody>
      </p:sp>
    </p:spTree>
    <p:extLst>
      <p:ext uri="{BB962C8B-B14F-4D97-AF65-F5344CB8AC3E}">
        <p14:creationId xmlns:p14="http://schemas.microsoft.com/office/powerpoint/2010/main" val="1248602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6</a:t>
            </a:fld>
            <a:endParaRPr lang="en-US" dirty="0"/>
          </a:p>
        </p:txBody>
      </p:sp>
    </p:spTree>
    <p:extLst>
      <p:ext uri="{BB962C8B-B14F-4D97-AF65-F5344CB8AC3E}">
        <p14:creationId xmlns:p14="http://schemas.microsoft.com/office/powerpoint/2010/main" val="2240023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11</a:t>
            </a:fld>
            <a:endParaRPr lang="en-US" dirty="0"/>
          </a:p>
        </p:txBody>
      </p:sp>
    </p:spTree>
    <p:extLst>
      <p:ext uri="{BB962C8B-B14F-4D97-AF65-F5344CB8AC3E}">
        <p14:creationId xmlns:p14="http://schemas.microsoft.com/office/powerpoint/2010/main" val="1963969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13</a:t>
            </a:fld>
            <a:endParaRPr lang="en-US" dirty="0"/>
          </a:p>
        </p:txBody>
      </p:sp>
    </p:spTree>
    <p:extLst>
      <p:ext uri="{BB962C8B-B14F-4D97-AF65-F5344CB8AC3E}">
        <p14:creationId xmlns:p14="http://schemas.microsoft.com/office/powerpoint/2010/main" val="828092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14</a:t>
            </a:fld>
            <a:endParaRPr lang="en-US"/>
          </a:p>
        </p:txBody>
      </p:sp>
    </p:spTree>
    <p:extLst>
      <p:ext uri="{BB962C8B-B14F-4D97-AF65-F5344CB8AC3E}">
        <p14:creationId xmlns:p14="http://schemas.microsoft.com/office/powerpoint/2010/main" val="538701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16</a:t>
            </a:fld>
            <a:endParaRPr lang="en-US" dirty="0"/>
          </a:p>
        </p:txBody>
      </p:sp>
    </p:spTree>
    <p:extLst>
      <p:ext uri="{BB962C8B-B14F-4D97-AF65-F5344CB8AC3E}">
        <p14:creationId xmlns:p14="http://schemas.microsoft.com/office/powerpoint/2010/main" val="4106835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17</a:t>
            </a:fld>
            <a:endParaRPr lang="en-US" dirty="0"/>
          </a:p>
        </p:txBody>
      </p:sp>
    </p:spTree>
    <p:extLst>
      <p:ext uri="{BB962C8B-B14F-4D97-AF65-F5344CB8AC3E}">
        <p14:creationId xmlns:p14="http://schemas.microsoft.com/office/powerpoint/2010/main" val="1281021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18</a:t>
            </a:fld>
            <a:endParaRPr lang="en-US" dirty="0"/>
          </a:p>
        </p:txBody>
      </p:sp>
    </p:spTree>
    <p:extLst>
      <p:ext uri="{BB962C8B-B14F-4D97-AF65-F5344CB8AC3E}">
        <p14:creationId xmlns:p14="http://schemas.microsoft.com/office/powerpoint/2010/main" val="3502565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22</a:t>
            </a:fld>
            <a:endParaRPr lang="en-US" dirty="0"/>
          </a:p>
        </p:txBody>
      </p:sp>
    </p:spTree>
    <p:extLst>
      <p:ext uri="{BB962C8B-B14F-4D97-AF65-F5344CB8AC3E}">
        <p14:creationId xmlns:p14="http://schemas.microsoft.com/office/powerpoint/2010/main" val="1569115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23</a:t>
            </a:fld>
            <a:endParaRPr lang="en-US" dirty="0"/>
          </a:p>
        </p:txBody>
      </p:sp>
    </p:spTree>
    <p:extLst>
      <p:ext uri="{BB962C8B-B14F-4D97-AF65-F5344CB8AC3E}">
        <p14:creationId xmlns:p14="http://schemas.microsoft.com/office/powerpoint/2010/main" val="4245332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67319E4-F3AE-49FB-A4EA-DA6DABE28C1C}" type="datetimeFigureOut">
              <a:rPr lang="en-US" smtClean="0"/>
              <a:t>11/20/2018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722D65C-1663-47AC-896D-5D9683B839BC}"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67319E4-F3AE-49FB-A4EA-DA6DABE28C1C}" type="datetimeFigureOut">
              <a:rPr lang="en-US" smtClean="0"/>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67319E4-F3AE-49FB-A4EA-DA6DABE28C1C}" type="datetimeFigureOut">
              <a:rPr lang="en-US" smtClean="0"/>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67319E4-F3AE-49FB-A4EA-DA6DABE28C1C}" type="datetimeFigureOut">
              <a:rPr lang="en-US" smtClean="0"/>
              <a:t>11/20/2018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7319E4-F3AE-49FB-A4EA-DA6DABE28C1C}" type="datetimeFigureOut">
              <a:rPr lang="en-US" smtClean="0"/>
              <a:t>11/20/2018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22D65C-1663-47AC-896D-5D9683B839BC}" type="slidenum">
              <a:rPr lang="en-US" smtClean="0"/>
              <a:t>‹#›</a:t>
            </a:fld>
            <a:endParaRPr lang="en-US" dirty="0"/>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319E4-F3AE-49FB-A4EA-DA6DABE28C1C}" type="datetimeFigureOut">
              <a:rPr lang="en-US" smtClean="0"/>
              <a:t>11/20/2018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767319E4-F3AE-49FB-A4EA-DA6DABE28C1C}" type="datetimeFigureOut">
              <a:rPr lang="en-US" smtClean="0"/>
              <a:t>11/20/2018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67319E4-F3AE-49FB-A4EA-DA6DABE28C1C}" type="datetimeFigureOut">
              <a:rPr lang="en-US" smtClean="0"/>
              <a:t>11/20/2018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722D65C-1663-47AC-896D-5D9683B839BC}"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11/20/2018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67319E4-F3AE-49FB-A4EA-DA6DABE28C1C}" type="datetimeFigureOut">
              <a:rPr lang="en-US" smtClean="0"/>
              <a:t>11/20/2018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722D65C-1663-47AC-896D-5D9683B839BC}"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t7EylWSld40&amp;feature=youtu.b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sayrevillek12.net/common/pages/DisplayFile.aspx?itemId=54544553" TargetMode="External"/><Relationship Id="rId4" Type="http://schemas.openxmlformats.org/officeDocument/2006/relationships/hyperlink" Target="http://www.sayrevillek12.net/common/pages/DisplayFile.aspx?itemId=54063064"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57400"/>
            <a:ext cx="8001000" cy="1829761"/>
          </a:xfrm>
        </p:spPr>
        <p:txBody>
          <a:bodyPr>
            <a:normAutofit fontScale="90000"/>
          </a:bodyPr>
          <a:lstStyle/>
          <a:p>
            <a:pPr algn="ctr"/>
            <a:r>
              <a:rPr lang="en-US" dirty="0" smtClean="0"/>
              <a:t>Sayreville Board of Education Business Meeting</a:t>
            </a:r>
            <a:endParaRPr lang="en-US" dirty="0"/>
          </a:p>
        </p:txBody>
      </p:sp>
      <p:sp>
        <p:nvSpPr>
          <p:cNvPr id="5" name="Subtitle 4"/>
          <p:cNvSpPr>
            <a:spLocks noGrp="1"/>
          </p:cNvSpPr>
          <p:nvPr>
            <p:ph type="subTitle" idx="1"/>
          </p:nvPr>
        </p:nvSpPr>
        <p:spPr>
          <a:xfrm>
            <a:off x="685800" y="3733800"/>
            <a:ext cx="7772400" cy="2514601"/>
          </a:xfrm>
        </p:spPr>
        <p:txBody>
          <a:bodyPr>
            <a:normAutofit/>
          </a:bodyPr>
          <a:lstStyle/>
          <a:p>
            <a:pPr algn="ctr"/>
            <a:r>
              <a:rPr lang="en-US" dirty="0" smtClean="0"/>
              <a:t>Tuesday, November 20, 2018</a:t>
            </a:r>
          </a:p>
          <a:p>
            <a:pPr algn="ctr"/>
            <a:r>
              <a:rPr lang="en-US" dirty="0" smtClean="0">
                <a:hlinkClick r:id="rId3"/>
              </a:rPr>
              <a:t>See the video</a:t>
            </a:r>
            <a:r>
              <a:rPr lang="en-US" dirty="0" smtClean="0"/>
              <a:t>.</a:t>
            </a:r>
          </a:p>
          <a:p>
            <a:pPr algn="ctr"/>
            <a:r>
              <a:rPr lang="en-US" dirty="0" smtClean="0">
                <a:hlinkClick r:id="rId4"/>
              </a:rPr>
              <a:t>See the Agenda</a:t>
            </a:r>
            <a:endParaRPr lang="en-US" dirty="0" smtClean="0"/>
          </a:p>
          <a:p>
            <a:pPr algn="ctr"/>
            <a:endParaRPr lang="en-US" dirty="0" smtClean="0"/>
          </a:p>
          <a:p>
            <a:pPr algn="ctr"/>
            <a:r>
              <a:rPr lang="en-US" dirty="0" smtClean="0">
                <a:hlinkClick r:id="rId5"/>
              </a:rPr>
              <a:t>See the </a:t>
            </a:r>
            <a:r>
              <a:rPr lang="en-US" dirty="0" err="1" smtClean="0">
                <a:hlinkClick r:id="rId5"/>
              </a:rPr>
              <a:t>Addednum</a:t>
            </a:r>
            <a:endParaRPr lang="en-US" dirty="0"/>
          </a:p>
        </p:txBody>
      </p:sp>
      <p:pic>
        <p:nvPicPr>
          <p:cNvPr id="7" name="Picture 6"/>
          <p:cNvPicPr/>
          <p:nvPr/>
        </p:nvPicPr>
        <p:blipFill>
          <a:blip r:embed="rId6">
            <a:extLst>
              <a:ext uri="{28A0092B-C50C-407E-A947-70E740481C1C}">
                <a14:useLocalDpi xmlns:a14="http://schemas.microsoft.com/office/drawing/2010/main" val="0"/>
              </a:ext>
            </a:extLst>
          </a:blip>
          <a:stretch>
            <a:fillRect/>
          </a:stretch>
        </p:blipFill>
        <p:spPr>
          <a:xfrm>
            <a:off x="152400" y="86138"/>
            <a:ext cx="8763000" cy="2199862"/>
          </a:xfrm>
          <a:prstGeom prst="rect">
            <a:avLst/>
          </a:prstGeom>
        </p:spPr>
      </p:pic>
    </p:spTree>
    <p:extLst>
      <p:ext uri="{BB962C8B-B14F-4D97-AF65-F5344CB8AC3E}">
        <p14:creationId xmlns:p14="http://schemas.microsoft.com/office/powerpoint/2010/main" val="33472374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CALL TO ORDER</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789771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PLEDGE TO THE FLAG</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75440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295400"/>
            <a:ext cx="8229600" cy="4724400"/>
          </a:xfrm>
        </p:spPr>
        <p:txBody>
          <a:bodyPr>
            <a:normAutofit/>
          </a:bodyPr>
          <a:lstStyle/>
          <a:p>
            <a:pPr marL="109728" indent="0">
              <a:buNone/>
            </a:pPr>
            <a:r>
              <a:rPr lang="en-US" dirty="0"/>
              <a:t>Take notice this public meeting of the Sayreville Board of Education was e-mailed to The Home News Tribune and the Star Ledger in accordance with Chapter 231, Public Law 1975.  Further in accordance with N.J.S.A. 10:4-6 to 10:4-21, a copy of this notice was posted outside the Board Secretary's Office and a copy was also filed with the Clerk of the Borough of Sayreville.</a:t>
            </a:r>
          </a:p>
        </p:txBody>
      </p:sp>
      <p:sp>
        <p:nvSpPr>
          <p:cNvPr id="6" name="Title 5"/>
          <p:cNvSpPr>
            <a:spLocks noGrp="1"/>
          </p:cNvSpPr>
          <p:nvPr>
            <p:ph type="title"/>
          </p:nvPr>
        </p:nvSpPr>
        <p:spPr/>
        <p:txBody>
          <a:bodyPr/>
          <a:lstStyle/>
          <a:p>
            <a:pPr algn="ctr"/>
            <a:r>
              <a:rPr lang="en-US" dirty="0">
                <a:effectLst>
                  <a:outerShdw blurRad="38100" dist="38100" dir="2700000" algn="tl">
                    <a:srgbClr val="000000">
                      <a:alpha val="43137"/>
                    </a:srgbClr>
                  </a:outerShdw>
                </a:effectLst>
              </a:rPr>
              <a:t>PUBLIC NOTICE</a:t>
            </a:r>
          </a:p>
        </p:txBody>
      </p:sp>
    </p:spTree>
    <p:extLst>
      <p:ext uri="{BB962C8B-B14F-4D97-AF65-F5344CB8AC3E}">
        <p14:creationId xmlns:p14="http://schemas.microsoft.com/office/powerpoint/2010/main" val="2098143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ROLL CALL</a:t>
            </a:r>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72754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106" y="0"/>
            <a:ext cx="8923506" cy="1829761"/>
          </a:xfrm>
        </p:spPr>
        <p:txBody>
          <a:bodyPr/>
          <a:lstStyle/>
          <a:p>
            <a:pPr algn="l"/>
            <a:r>
              <a:rPr lang="en-US" dirty="0" smtClean="0"/>
              <a:t>STUDENT COUNCIL REPORT</a:t>
            </a:r>
            <a:endParaRPr lang="en-US" dirty="0"/>
          </a:p>
        </p:txBody>
      </p:sp>
      <p:sp>
        <p:nvSpPr>
          <p:cNvPr id="4" name="Subtitle 3"/>
          <p:cNvSpPr>
            <a:spLocks noGrp="1"/>
          </p:cNvSpPr>
          <p:nvPr>
            <p:ph type="subTitle" idx="1"/>
          </p:nvPr>
        </p:nvSpPr>
        <p:spPr>
          <a:xfrm>
            <a:off x="457200" y="2362200"/>
            <a:ext cx="7772400" cy="1199704"/>
          </a:xfrm>
        </p:spPr>
        <p:txBody>
          <a:bodyPr/>
          <a:lstStyle/>
          <a:p>
            <a:pPr algn="l"/>
            <a:r>
              <a:rPr lang="en-US" sz="4000" b="1" dirty="0" smtClean="0"/>
              <a:t>John Lewis</a:t>
            </a:r>
            <a:endParaRPr lang="en-US" sz="4000" b="1" dirty="0"/>
          </a:p>
        </p:txBody>
      </p:sp>
    </p:spTree>
    <p:extLst>
      <p:ext uri="{BB962C8B-B14F-4D97-AF65-F5344CB8AC3E}">
        <p14:creationId xmlns:p14="http://schemas.microsoft.com/office/powerpoint/2010/main" val="104495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03762" y="914400"/>
            <a:ext cx="8610600" cy="5353878"/>
          </a:xfrm>
        </p:spPr>
        <p:txBody>
          <a:bodyPr>
            <a:normAutofit/>
          </a:bodyPr>
          <a:lstStyle/>
          <a:p>
            <a:pPr lvl="0"/>
            <a:r>
              <a:rPr lang="en-US" sz="3200" dirty="0" smtClean="0"/>
              <a:t>SWMHS </a:t>
            </a:r>
            <a:r>
              <a:rPr lang="en-US" sz="3200" dirty="0"/>
              <a:t>Girls Tennis – GMC White Division Champions</a:t>
            </a:r>
          </a:p>
          <a:p>
            <a:pPr lvl="1"/>
            <a:r>
              <a:rPr lang="en-US" sz="3200" dirty="0" smtClean="0"/>
              <a:t>Coach Michael </a:t>
            </a:r>
            <a:r>
              <a:rPr lang="en-US" sz="3200" dirty="0" err="1"/>
              <a:t>Provenza</a:t>
            </a:r>
            <a:r>
              <a:rPr lang="en-US" sz="3200" dirty="0"/>
              <a:t> – GMC Coach of the Year</a:t>
            </a:r>
          </a:p>
          <a:p>
            <a:r>
              <a:rPr lang="en-US" sz="3200" dirty="0"/>
              <a:t>SWMHS Boys Cross Country – GMC White Division Champions</a:t>
            </a:r>
          </a:p>
          <a:p>
            <a:pPr lvl="1"/>
            <a:endParaRPr lang="en-US" sz="3200" dirty="0"/>
          </a:p>
        </p:txBody>
      </p:sp>
      <p:sp>
        <p:nvSpPr>
          <p:cNvPr id="4" name="Title 3"/>
          <p:cNvSpPr>
            <a:spLocks noGrp="1"/>
          </p:cNvSpPr>
          <p:nvPr>
            <p:ph type="title"/>
          </p:nvPr>
        </p:nvSpPr>
        <p:spPr>
          <a:xfrm>
            <a:off x="457200" y="-228600"/>
            <a:ext cx="8229600" cy="1143000"/>
          </a:xfrm>
        </p:spPr>
        <p:txBody>
          <a:bodyPr/>
          <a:lstStyle/>
          <a:p>
            <a:pPr algn="ctr"/>
            <a:r>
              <a:rPr lang="en-US" dirty="0">
                <a:effectLst/>
              </a:rPr>
              <a:t>PRESENTATION</a:t>
            </a:r>
            <a:endParaRPr lang="en-US" dirty="0"/>
          </a:p>
        </p:txBody>
      </p:sp>
    </p:spTree>
    <p:extLst>
      <p:ext uri="{BB962C8B-B14F-4D97-AF65-F5344CB8AC3E}">
        <p14:creationId xmlns:p14="http://schemas.microsoft.com/office/powerpoint/2010/main" val="291668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295400"/>
            <a:ext cx="8229600" cy="1143000"/>
          </a:xfrm>
        </p:spPr>
        <p:txBody>
          <a:bodyPr>
            <a:noAutofit/>
          </a:bodyPr>
          <a:lstStyle/>
          <a:p>
            <a:pPr lvl="0"/>
            <a:r>
              <a:rPr lang="en-US" sz="4000" dirty="0" smtClean="0"/>
              <a:t>Congratulations to the </a:t>
            </a:r>
            <a:r>
              <a:rPr lang="en-US" sz="4000" dirty="0"/>
              <a:t>SWMHS Girls </a:t>
            </a:r>
            <a:r>
              <a:rPr lang="en-US" sz="4000" dirty="0" smtClean="0"/>
              <a:t>Tennis Team </a:t>
            </a:r>
            <a:r>
              <a:rPr lang="en-US" sz="4000" dirty="0"/>
              <a:t>– GMC White Division </a:t>
            </a:r>
            <a:r>
              <a:rPr lang="en-US" sz="4000" dirty="0" smtClean="0"/>
              <a:t>Champions &amp; Coach Michael </a:t>
            </a:r>
            <a:r>
              <a:rPr lang="en-US" sz="4000" dirty="0" err="1"/>
              <a:t>Provenza</a:t>
            </a:r>
            <a:r>
              <a:rPr lang="en-US" sz="4000" dirty="0"/>
              <a:t> – GMC Coach of the </a:t>
            </a:r>
            <a:r>
              <a:rPr lang="en-US" sz="4000" dirty="0" smtClean="0"/>
              <a:t>Year!</a:t>
            </a:r>
            <a:r>
              <a:rPr lang="en-US" sz="4000" dirty="0"/>
              <a:t/>
            </a:r>
            <a:br>
              <a:rPr lang="en-US" sz="4000" dirty="0"/>
            </a:b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2398014"/>
            <a:ext cx="5933462" cy="4459986"/>
          </a:xfrm>
          <a:prstGeom prst="rect">
            <a:avLst/>
          </a:prstGeom>
        </p:spPr>
      </p:pic>
    </p:spTree>
    <p:extLst>
      <p:ext uri="{BB962C8B-B14F-4D97-AF65-F5344CB8AC3E}">
        <p14:creationId xmlns:p14="http://schemas.microsoft.com/office/powerpoint/2010/main" val="3973576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609600"/>
            <a:ext cx="8229600" cy="1143000"/>
          </a:xfrm>
        </p:spPr>
        <p:txBody>
          <a:bodyPr>
            <a:normAutofit fontScale="90000"/>
          </a:bodyPr>
          <a:lstStyle/>
          <a:p>
            <a:r>
              <a:rPr lang="en-US" sz="4400" dirty="0" smtClean="0"/>
              <a:t>Congratulations </a:t>
            </a:r>
            <a:r>
              <a:rPr lang="en-US" sz="4400" dirty="0" smtClean="0"/>
              <a:t>to the SWMHS </a:t>
            </a:r>
            <a:r>
              <a:rPr lang="en-US" sz="4400" dirty="0"/>
              <a:t>Boys Cross Country – GMC White Division </a:t>
            </a:r>
            <a:r>
              <a:rPr lang="en-US" sz="4400" dirty="0" smtClean="0"/>
              <a:t>Champions!</a:t>
            </a:r>
            <a:r>
              <a:rPr lang="en-US" sz="4400" dirty="0"/>
              <a:t/>
            </a:r>
            <a:br>
              <a:rPr lang="en-US" sz="4400" dirty="0"/>
            </a:b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981200"/>
            <a:ext cx="8240358" cy="4048731"/>
          </a:xfrm>
          <a:prstGeom prst="rect">
            <a:avLst/>
          </a:prstGeom>
        </p:spPr>
      </p:pic>
    </p:spTree>
    <p:extLst>
      <p:ext uri="{BB962C8B-B14F-4D97-AF65-F5344CB8AC3E}">
        <p14:creationId xmlns:p14="http://schemas.microsoft.com/office/powerpoint/2010/main" val="16209216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533400"/>
            <a:ext cx="9144000" cy="6019800"/>
          </a:xfrm>
        </p:spPr>
        <p:txBody>
          <a:bodyPr>
            <a:noAutofit/>
          </a:bodyPr>
          <a:lstStyle/>
          <a:p>
            <a:r>
              <a:rPr lang="en-US" sz="1100" dirty="0"/>
              <a:t>The </a:t>
            </a:r>
            <a:r>
              <a:rPr lang="en-US" sz="1100" dirty="0" err="1"/>
              <a:t>Samsel</a:t>
            </a:r>
            <a:r>
              <a:rPr lang="en-US" sz="1100" dirty="0"/>
              <a:t> Upper Elementary School Student Ambassadors hosted a “Change for Charity Halloween Coin Drive” during all lunch periods on Halloween.  Students got involved in a very special way.  The SUES students always show interest in raising money for charities and causes that are near and dear to their hearts.  Many students chose to write persuasive essays to Mrs. Coglianese and Mr. Tola describing why their charity should receive the donations collected on Halloween.  Mrs. Coglianese and Mr. Tola then chose the top five essays and the entire school voted on which charity they want the money donated to.  Teachers then dressed up and students were only able to vote for their favorite costume by making a donation to the winning charity.  A $335.87 donation will be sent to the winning charity, Husky House!  A $50.00 donation will be sent to each of the other top charities that were written about.  We want to applaud the students and staff of the SUES for their caring, kindness and generosity!</a:t>
            </a:r>
          </a:p>
          <a:p>
            <a:r>
              <a:rPr lang="en-US" sz="1100" dirty="0" smtClean="0"/>
              <a:t>The </a:t>
            </a:r>
            <a:r>
              <a:rPr lang="en-US" sz="1100" dirty="0"/>
              <a:t>2018 Sayreville War Memorial High School Marching Band, which is 85 members strong, had an amazing competition season.  Starting with multiple practices over the summer as well as a week of Band Camp in August, the marching band has perfected their performance of Dante’s Journey.  Their talent and hard work is reflected in what they accomplished this year in the highly competitive Tournament of Band’s Circuit with the score and rank placements </a:t>
            </a:r>
            <a:r>
              <a:rPr lang="en-US" sz="1100" dirty="0" smtClean="0"/>
              <a:t>below:</a:t>
            </a:r>
            <a:r>
              <a:rPr lang="en-US" sz="1100" dirty="0"/>
              <a:t>	</a:t>
            </a:r>
            <a:endParaRPr lang="en-US" sz="1100" dirty="0"/>
          </a:p>
          <a:p>
            <a:pPr marL="109728" indent="0">
              <a:buNone/>
            </a:pPr>
            <a:r>
              <a:rPr lang="en-US" sz="1100" dirty="0" smtClean="0"/>
              <a:t>	9/22</a:t>
            </a:r>
            <a:r>
              <a:rPr lang="en-US" sz="1100" dirty="0"/>
              <a:t>		Matawan			81.160		2</a:t>
            </a:r>
            <a:r>
              <a:rPr lang="en-US" sz="1100" baseline="30000" dirty="0"/>
              <a:t>nd</a:t>
            </a:r>
            <a:r>
              <a:rPr lang="en-US" sz="1100" dirty="0"/>
              <a:t> Place</a:t>
            </a:r>
          </a:p>
          <a:p>
            <a:pPr marL="109728" indent="0">
              <a:buNone/>
            </a:pPr>
            <a:r>
              <a:rPr lang="en-US" sz="1100" dirty="0"/>
              <a:t>	</a:t>
            </a:r>
            <a:r>
              <a:rPr lang="en-US" sz="1100" dirty="0" smtClean="0"/>
              <a:t>9/29</a:t>
            </a:r>
            <a:r>
              <a:rPr lang="en-US" sz="1100" dirty="0"/>
              <a:t>		Brick Memorial		</a:t>
            </a:r>
            <a:r>
              <a:rPr lang="en-US" sz="1100" dirty="0" smtClean="0"/>
              <a:t>82.235</a:t>
            </a:r>
            <a:r>
              <a:rPr lang="en-US" sz="1100" dirty="0"/>
              <a:t>		2</a:t>
            </a:r>
            <a:r>
              <a:rPr lang="en-US" sz="1100" baseline="30000" dirty="0"/>
              <a:t>nd</a:t>
            </a:r>
            <a:r>
              <a:rPr lang="en-US" sz="1100" dirty="0"/>
              <a:t> Place</a:t>
            </a:r>
          </a:p>
          <a:p>
            <a:pPr marL="109728" indent="0">
              <a:buNone/>
            </a:pPr>
            <a:r>
              <a:rPr lang="en-US" sz="1100" dirty="0"/>
              <a:t>	</a:t>
            </a:r>
            <a:r>
              <a:rPr lang="en-US" sz="1100" dirty="0" smtClean="0"/>
              <a:t>10/6</a:t>
            </a:r>
            <a:r>
              <a:rPr lang="en-US" sz="1100" dirty="0"/>
              <a:t>		Sayreville			84.610		2</a:t>
            </a:r>
            <a:r>
              <a:rPr lang="en-US" sz="1100" baseline="30000" dirty="0"/>
              <a:t>nd</a:t>
            </a:r>
            <a:r>
              <a:rPr lang="en-US" sz="1100" dirty="0"/>
              <a:t> Place</a:t>
            </a:r>
          </a:p>
          <a:p>
            <a:pPr marL="109728" indent="0">
              <a:buNone/>
            </a:pPr>
            <a:r>
              <a:rPr lang="en-US" sz="1100" dirty="0"/>
              <a:t>	</a:t>
            </a:r>
            <a:r>
              <a:rPr lang="en-US" sz="1100" dirty="0" smtClean="0"/>
              <a:t>10/13</a:t>
            </a:r>
            <a:r>
              <a:rPr lang="en-US" sz="1100" dirty="0"/>
              <a:t>		Woodbridge HS		</a:t>
            </a:r>
            <a:r>
              <a:rPr lang="en-US" sz="1100" dirty="0" smtClean="0"/>
              <a:t>86.605</a:t>
            </a:r>
            <a:r>
              <a:rPr lang="en-US" sz="1100" dirty="0"/>
              <a:t>		2</a:t>
            </a:r>
            <a:r>
              <a:rPr lang="en-US" sz="1100" baseline="30000" dirty="0"/>
              <a:t>nd</a:t>
            </a:r>
            <a:r>
              <a:rPr lang="en-US" sz="1100" dirty="0"/>
              <a:t> Place</a:t>
            </a:r>
          </a:p>
          <a:p>
            <a:pPr marL="109728" indent="0">
              <a:buNone/>
            </a:pPr>
            <a:r>
              <a:rPr lang="en-US" sz="1100" dirty="0"/>
              <a:t>	</a:t>
            </a:r>
            <a:r>
              <a:rPr lang="en-US" sz="1100" dirty="0" smtClean="0"/>
              <a:t>10/14</a:t>
            </a:r>
            <a:r>
              <a:rPr lang="en-US" sz="1100" dirty="0"/>
              <a:t>		Gov. Livingston		87.305		1</a:t>
            </a:r>
            <a:r>
              <a:rPr lang="en-US" sz="1100" baseline="30000" dirty="0"/>
              <a:t>st</a:t>
            </a:r>
            <a:r>
              <a:rPr lang="en-US" sz="1100" dirty="0"/>
              <a:t> Place</a:t>
            </a:r>
          </a:p>
          <a:p>
            <a:pPr marL="109728" indent="0">
              <a:buNone/>
            </a:pPr>
            <a:r>
              <a:rPr lang="en-US" sz="1100" dirty="0"/>
              <a:t>	</a:t>
            </a:r>
            <a:r>
              <a:rPr lang="en-US" sz="1100" dirty="0" smtClean="0"/>
              <a:t>10/20</a:t>
            </a:r>
            <a:r>
              <a:rPr lang="en-US" sz="1100" dirty="0"/>
              <a:t>		NJ State Championships	</a:t>
            </a:r>
            <a:r>
              <a:rPr lang="en-US" sz="1100" dirty="0" smtClean="0"/>
              <a:t>	89.105</a:t>
            </a:r>
            <a:r>
              <a:rPr lang="en-US" sz="1100" dirty="0"/>
              <a:t>		2</a:t>
            </a:r>
            <a:r>
              <a:rPr lang="en-US" sz="1100" baseline="30000" dirty="0"/>
              <a:t>nd</a:t>
            </a:r>
            <a:r>
              <a:rPr lang="en-US" sz="1100" dirty="0"/>
              <a:t> Place</a:t>
            </a:r>
          </a:p>
          <a:p>
            <a:pPr marL="109728" indent="0">
              <a:buNone/>
            </a:pPr>
            <a:r>
              <a:rPr lang="en-US" sz="1100" dirty="0"/>
              <a:t>	</a:t>
            </a:r>
            <a:r>
              <a:rPr lang="en-US" sz="1100" dirty="0" smtClean="0"/>
              <a:t>10/21</a:t>
            </a:r>
            <a:r>
              <a:rPr lang="en-US" sz="1100" dirty="0"/>
              <a:t>		NY/NJ Metro Regional		92.295		2</a:t>
            </a:r>
            <a:r>
              <a:rPr lang="en-US" sz="1100" baseline="30000" dirty="0"/>
              <a:t>nd</a:t>
            </a:r>
            <a:r>
              <a:rPr lang="en-US" sz="1100" dirty="0"/>
              <a:t> Place</a:t>
            </a:r>
          </a:p>
          <a:p>
            <a:r>
              <a:rPr lang="en-US" sz="1100" dirty="0" smtClean="0"/>
              <a:t>The </a:t>
            </a:r>
            <a:r>
              <a:rPr lang="en-US" sz="1100" dirty="0"/>
              <a:t>Sayreville War Memorial Marching Band, led by Dr. Caruso and his amazing staff, is an example of what hard work and dedication yields.  Congratulations on a wonderful season!</a:t>
            </a:r>
          </a:p>
          <a:p>
            <a:r>
              <a:rPr lang="en-US" sz="1100" dirty="0" smtClean="0"/>
              <a:t>We </a:t>
            </a:r>
            <a:r>
              <a:rPr lang="en-US" sz="1100" dirty="0"/>
              <a:t>would like to congratulate the SWMHS Boys’ Cross-Country Team and Coach Logan for their terrific season accomplishments. Along with winning the GMC White Division Championship, Dylan Rodriguez was also selected to be on the GMC All-Conference Team, and Justin and Brett Moran were selected for the All White Division Team.  </a:t>
            </a:r>
            <a:endParaRPr lang="en-US" sz="1100" dirty="0" smtClean="0"/>
          </a:p>
          <a:p>
            <a:r>
              <a:rPr lang="en-US" sz="1100" dirty="0" smtClean="0"/>
              <a:t>We </a:t>
            </a:r>
            <a:r>
              <a:rPr lang="en-US" sz="1100" dirty="0"/>
              <a:t>would also like to congratulate the SWMHS Girls’ Tennis Team for their spectacular season and for winning the GMC White Division Championship, which is their 3</a:t>
            </a:r>
            <a:r>
              <a:rPr lang="en-US" sz="1100" baseline="30000" dirty="0"/>
              <a:t>rd</a:t>
            </a:r>
            <a:r>
              <a:rPr lang="en-US" sz="1100" dirty="0"/>
              <a:t> championship title. Likewise, we commend and congratulate Coach Michael </a:t>
            </a:r>
            <a:r>
              <a:rPr lang="en-US" sz="1100" dirty="0" err="1"/>
              <a:t>Provenza</a:t>
            </a:r>
            <a:r>
              <a:rPr lang="en-US" sz="1100" dirty="0"/>
              <a:t> on his 10</a:t>
            </a:r>
            <a:r>
              <a:rPr lang="en-US" sz="1100" baseline="30000" dirty="0"/>
              <a:t>th</a:t>
            </a:r>
            <a:r>
              <a:rPr lang="en-US" sz="1100" dirty="0"/>
              <a:t> career White Division Title for the Sayreville Tennis Program, and for being named the GMC White Division Coach of the Year once again.  Special honors also went to the following players who were named to the All White Division Team:  Samantha Gagnon; </a:t>
            </a:r>
            <a:r>
              <a:rPr lang="en-US" sz="1100" dirty="0" err="1"/>
              <a:t>Shrusti</a:t>
            </a:r>
            <a:r>
              <a:rPr lang="en-US" sz="1100" dirty="0"/>
              <a:t> </a:t>
            </a:r>
            <a:r>
              <a:rPr lang="en-US" sz="1100" dirty="0" err="1"/>
              <a:t>Sheth</a:t>
            </a:r>
            <a:r>
              <a:rPr lang="en-US" sz="1100" dirty="0"/>
              <a:t>; Katherine </a:t>
            </a:r>
            <a:r>
              <a:rPr lang="en-US" sz="1100" dirty="0" err="1"/>
              <a:t>Sudol</a:t>
            </a:r>
            <a:r>
              <a:rPr lang="en-US" sz="1100" dirty="0"/>
              <a:t>; Liana </a:t>
            </a:r>
            <a:r>
              <a:rPr lang="en-US" sz="1100" dirty="0" err="1"/>
              <a:t>Masangkay</a:t>
            </a:r>
            <a:r>
              <a:rPr lang="en-US" sz="1100" dirty="0"/>
              <a:t>; Grace </a:t>
            </a:r>
            <a:r>
              <a:rPr lang="en-US" sz="1100" dirty="0" err="1"/>
              <a:t>Ekpe</a:t>
            </a:r>
            <a:r>
              <a:rPr lang="en-US" sz="1100" dirty="0"/>
              <a:t>; Jasmine </a:t>
            </a:r>
            <a:r>
              <a:rPr lang="en-US" sz="1100" dirty="0" err="1"/>
              <a:t>Yehudaioff</a:t>
            </a:r>
            <a:r>
              <a:rPr lang="en-US" sz="1100" dirty="0"/>
              <a:t> and Stephanie </a:t>
            </a:r>
            <a:r>
              <a:rPr lang="en-US" sz="1100" dirty="0" err="1"/>
              <a:t>VanNote</a:t>
            </a:r>
            <a:r>
              <a:rPr lang="en-US" sz="1100" dirty="0"/>
              <a:t>.</a:t>
            </a:r>
          </a:p>
        </p:txBody>
      </p:sp>
      <p:sp>
        <p:nvSpPr>
          <p:cNvPr id="3" name="Title 2"/>
          <p:cNvSpPr>
            <a:spLocks noGrp="1"/>
          </p:cNvSpPr>
          <p:nvPr>
            <p:ph type="title"/>
          </p:nvPr>
        </p:nvSpPr>
        <p:spPr>
          <a:xfrm>
            <a:off x="-76200" y="0"/>
            <a:ext cx="8229600" cy="715962"/>
          </a:xfrm>
        </p:spPr>
        <p:txBody>
          <a:bodyPr>
            <a:normAutofit fontScale="90000"/>
          </a:bodyPr>
          <a:lstStyle/>
          <a:p>
            <a:r>
              <a:rPr lang="en-US" dirty="0" smtClean="0"/>
              <a:t>District Highlights – Mr. Esposito</a:t>
            </a:r>
            <a:endParaRPr lang="en-US" dirty="0"/>
          </a:p>
        </p:txBody>
      </p:sp>
    </p:spTree>
    <p:extLst>
      <p:ext uri="{BB962C8B-B14F-4D97-AF65-F5344CB8AC3E}">
        <p14:creationId xmlns:p14="http://schemas.microsoft.com/office/powerpoint/2010/main" val="38082649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sz="3200" dirty="0"/>
              <a:t>Monthly Technology Work-Order Report</a:t>
            </a:r>
          </a:p>
          <a:p>
            <a:r>
              <a:rPr lang="en-US" sz="3200" dirty="0"/>
              <a:t>Monthly Maintenance Work-Order </a:t>
            </a:r>
            <a:r>
              <a:rPr lang="en-US" sz="3200" dirty="0" smtClean="0"/>
              <a:t>Reports</a:t>
            </a:r>
          </a:p>
          <a:p>
            <a:endParaRPr lang="en-US" sz="3200" dirty="0"/>
          </a:p>
        </p:txBody>
      </p:sp>
      <p:sp>
        <p:nvSpPr>
          <p:cNvPr id="3" name="Title 2"/>
          <p:cNvSpPr>
            <a:spLocks noGrp="1"/>
          </p:cNvSpPr>
          <p:nvPr>
            <p:ph type="title"/>
          </p:nvPr>
        </p:nvSpPr>
        <p:spPr/>
        <p:txBody>
          <a:bodyPr/>
          <a:lstStyle/>
          <a:p>
            <a:pPr algn="ctr"/>
            <a:r>
              <a:rPr lang="en-US" dirty="0">
                <a:effectLst>
                  <a:outerShdw blurRad="38100" dist="38100" dir="2700000" algn="tl">
                    <a:srgbClr val="000000">
                      <a:alpha val="43137"/>
                    </a:srgbClr>
                  </a:outerShdw>
                </a:effectLst>
              </a:rPr>
              <a:t>CORRESPONDENCE</a:t>
            </a:r>
          </a:p>
        </p:txBody>
      </p:sp>
    </p:spTree>
    <p:extLst>
      <p:ext uri="{BB962C8B-B14F-4D97-AF65-F5344CB8AC3E}">
        <p14:creationId xmlns:p14="http://schemas.microsoft.com/office/powerpoint/2010/main" val="35354906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lvl="0"/>
            <a:r>
              <a:rPr lang="en-US" dirty="0" smtClean="0"/>
              <a:t>Approval </a:t>
            </a:r>
            <a:r>
              <a:rPr lang="en-US" dirty="0"/>
              <a:t>of the Regular &amp; Executive Session of </a:t>
            </a:r>
            <a:r>
              <a:rPr lang="en-US" dirty="0" smtClean="0"/>
              <a:t>October 16, 2018.</a:t>
            </a:r>
          </a:p>
        </p:txBody>
      </p:sp>
      <p:sp>
        <p:nvSpPr>
          <p:cNvPr id="3" name="Title 2"/>
          <p:cNvSpPr>
            <a:spLocks noGrp="1"/>
          </p:cNvSpPr>
          <p:nvPr>
            <p:ph type="title"/>
          </p:nvPr>
        </p:nvSpPr>
        <p:spPr/>
        <p:txBody>
          <a:bodyPr/>
          <a:lstStyle/>
          <a:p>
            <a:pPr algn="ctr"/>
            <a:r>
              <a:rPr lang="en-US" b="0" dirty="0" smtClean="0">
                <a:effectLst/>
              </a:rPr>
              <a:t>APPROVAL OF MINUTES</a:t>
            </a:r>
            <a:endParaRPr lang="en-US" b="0" dirty="0">
              <a:effectLst/>
            </a:endParaRPr>
          </a:p>
        </p:txBody>
      </p:sp>
    </p:spTree>
    <p:extLst>
      <p:ext uri="{BB962C8B-B14F-4D97-AF65-F5344CB8AC3E}">
        <p14:creationId xmlns:p14="http://schemas.microsoft.com/office/powerpoint/2010/main" val="26385457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457200"/>
            <a:ext cx="9144000" cy="6400800"/>
          </a:xfrm>
        </p:spPr>
        <p:txBody>
          <a:bodyPr>
            <a:noAutofit/>
          </a:bodyPr>
          <a:lstStyle/>
          <a:p>
            <a:r>
              <a:rPr lang="en-US" sz="1850" b="1" dirty="0"/>
              <a:t>A – VISION 2030 FINANCE &amp; </a:t>
            </a:r>
            <a:r>
              <a:rPr lang="en-US" sz="1850" b="1" dirty="0" smtClean="0"/>
              <a:t>INFRASTRUCTURE</a:t>
            </a:r>
          </a:p>
          <a:p>
            <a:pPr lvl="1"/>
            <a:r>
              <a:rPr lang="en-US" sz="1850" dirty="0" smtClean="0"/>
              <a:t>#14 Approval of </a:t>
            </a:r>
            <a:r>
              <a:rPr lang="en-US" sz="1850" dirty="0"/>
              <a:t>the revised proposal of Professional Engineering Services, from CME Associates, for the Baseball Field Improvements for Sayreville War Memorial High School in the amount of $</a:t>
            </a:r>
            <a:r>
              <a:rPr lang="en-US" sz="1850" dirty="0" smtClean="0"/>
              <a:t>19,500, </a:t>
            </a:r>
            <a:r>
              <a:rPr lang="en-US" sz="1850" dirty="0"/>
              <a:t>amending the initial proposal of $</a:t>
            </a:r>
            <a:r>
              <a:rPr lang="en-US" sz="1850" dirty="0" smtClean="0"/>
              <a:t>18,500 on page 3.</a:t>
            </a:r>
          </a:p>
          <a:p>
            <a:pPr lvl="1"/>
            <a:r>
              <a:rPr lang="en-US" sz="1850" dirty="0" smtClean="0"/>
              <a:t>#18-20 Approval of </a:t>
            </a:r>
            <a:r>
              <a:rPr lang="en-US" sz="1850" dirty="0"/>
              <a:t>the submission of the “Security </a:t>
            </a:r>
            <a:r>
              <a:rPr lang="en-US" sz="1850" dirty="0" smtClean="0"/>
              <a:t>Vestibules” at SUES, SMS, and SWMHS to </a:t>
            </a:r>
            <a:r>
              <a:rPr lang="en-US" sz="1850" dirty="0"/>
              <a:t>the </a:t>
            </a:r>
            <a:r>
              <a:rPr lang="en-US" sz="1850" dirty="0" smtClean="0"/>
              <a:t>NJDOE </a:t>
            </a:r>
            <a:r>
              <a:rPr lang="en-US" sz="1850" dirty="0"/>
              <a:t>for review and </a:t>
            </a:r>
            <a:r>
              <a:rPr lang="en-US" sz="1850" dirty="0" smtClean="0"/>
              <a:t>approval </a:t>
            </a:r>
            <a:r>
              <a:rPr lang="en-US" sz="1850" dirty="0"/>
              <a:t>of an “other capital project” with no state funding and </a:t>
            </a:r>
            <a:r>
              <a:rPr lang="en-US" sz="1850" dirty="0" smtClean="0"/>
              <a:t>amendments to </a:t>
            </a:r>
            <a:r>
              <a:rPr lang="en-US" sz="1850" dirty="0"/>
              <a:t>the 2010 long-range facilities plan to be consistent with the </a:t>
            </a:r>
            <a:r>
              <a:rPr lang="en-US" sz="1850" dirty="0" smtClean="0"/>
              <a:t>projects on pages 4-5.</a:t>
            </a:r>
          </a:p>
          <a:p>
            <a:pPr lvl="1"/>
            <a:r>
              <a:rPr lang="en-US" sz="1850" dirty="0" smtClean="0"/>
              <a:t>#22 Approval for </a:t>
            </a:r>
            <a:r>
              <a:rPr lang="en-US" sz="1850" dirty="0"/>
              <a:t>Dr. Eric </a:t>
            </a:r>
            <a:r>
              <a:rPr lang="en-US" sz="1850" dirty="0" err="1"/>
              <a:t>Milou</a:t>
            </a:r>
            <a:r>
              <a:rPr lang="en-US" sz="1850" dirty="0"/>
              <a:t> to provide professional development to the </a:t>
            </a:r>
            <a:r>
              <a:rPr lang="en-US" sz="1850" dirty="0" smtClean="0"/>
              <a:t>SMS and SUES Mathematics </a:t>
            </a:r>
            <a:r>
              <a:rPr lang="en-US" sz="1850" dirty="0"/>
              <a:t>teachers.  The topics will include tiered instruction and effective use of the </a:t>
            </a:r>
            <a:r>
              <a:rPr lang="en-US" sz="1850" dirty="0" smtClean="0"/>
              <a:t>block, on page 5.</a:t>
            </a:r>
          </a:p>
          <a:p>
            <a:pPr lvl="1"/>
            <a:r>
              <a:rPr lang="en-US" sz="1850" dirty="0" smtClean="0"/>
              <a:t>#24 Retroactive approval of the </a:t>
            </a:r>
            <a:r>
              <a:rPr lang="en-US" sz="1850" dirty="0"/>
              <a:t>submission of a grant application to the New Jersey Department of Education for the Advanced Computer Science Competitive </a:t>
            </a:r>
            <a:r>
              <a:rPr lang="en-US" sz="1850" dirty="0" smtClean="0"/>
              <a:t>Grant on page 5.</a:t>
            </a:r>
          </a:p>
          <a:p>
            <a:pPr lvl="1"/>
            <a:r>
              <a:rPr lang="en-US" sz="1850" dirty="0" smtClean="0"/>
              <a:t>#</a:t>
            </a:r>
            <a:r>
              <a:rPr lang="en-US" sz="1850" dirty="0" smtClean="0"/>
              <a:t>25-26 </a:t>
            </a:r>
            <a:r>
              <a:rPr lang="en-US" sz="1850" dirty="0" smtClean="0"/>
              <a:t>Approval of the donation of a </a:t>
            </a:r>
            <a:r>
              <a:rPr lang="en-US" sz="1850" dirty="0"/>
              <a:t>climbing wall valued at $</a:t>
            </a:r>
            <a:r>
              <a:rPr lang="en-US" sz="1850" dirty="0" smtClean="0"/>
              <a:t>11,290 </a:t>
            </a:r>
            <a:r>
              <a:rPr lang="en-US" sz="1850" dirty="0"/>
              <a:t>and a playground valued at $27,018.57 from the Truman School PTO</a:t>
            </a:r>
            <a:r>
              <a:rPr lang="en-US" sz="1850" dirty="0" smtClean="0"/>
              <a:t>, and </a:t>
            </a:r>
            <a:r>
              <a:rPr lang="en-US" sz="1850" dirty="0"/>
              <a:t>a 2004 Audi Cabriolet with a Trade-in Value of $</a:t>
            </a:r>
            <a:r>
              <a:rPr lang="en-US" sz="1850" dirty="0" smtClean="0"/>
              <a:t>1,845 </a:t>
            </a:r>
            <a:r>
              <a:rPr lang="en-US" sz="1850" dirty="0"/>
              <a:t>from Mr. and Mrs. Barreiro for the auto shop program at </a:t>
            </a:r>
            <a:r>
              <a:rPr lang="en-US" sz="1850" dirty="0" smtClean="0"/>
              <a:t>SWMHS on pages 5-6.</a:t>
            </a:r>
          </a:p>
          <a:p>
            <a:pPr lvl="1"/>
            <a:endParaRPr lang="en-US" sz="1850" dirty="0" smtClean="0"/>
          </a:p>
          <a:p>
            <a:pPr marL="393192" lvl="1" indent="0">
              <a:buNone/>
            </a:pPr>
            <a:r>
              <a:rPr lang="en-US" sz="1850" dirty="0" smtClean="0"/>
              <a:t> </a:t>
            </a:r>
          </a:p>
          <a:p>
            <a:pPr lvl="1"/>
            <a:endParaRPr lang="en-US" sz="1850" dirty="0" smtClean="0">
              <a:cs typeface="Times New Roman" panose="02020603050405020304" pitchFamily="18" charset="0"/>
            </a:endParaRPr>
          </a:p>
          <a:p>
            <a:pPr lvl="1"/>
            <a:endParaRPr lang="en-US" sz="1850" dirty="0" smtClean="0"/>
          </a:p>
          <a:p>
            <a:pPr lvl="1"/>
            <a:endParaRPr lang="en-US" sz="1850" dirty="0" smtClean="0"/>
          </a:p>
          <a:p>
            <a:pPr lvl="1"/>
            <a:endParaRPr lang="en-US" sz="1850" dirty="0"/>
          </a:p>
          <a:p>
            <a:pPr lvl="1"/>
            <a:endParaRPr lang="en-US" sz="1850" dirty="0"/>
          </a:p>
          <a:p>
            <a:pPr lvl="1"/>
            <a:endParaRPr lang="en-US" sz="1850" dirty="0" smtClean="0"/>
          </a:p>
          <a:p>
            <a:pPr lvl="1"/>
            <a:endParaRPr lang="en-US" sz="1850" dirty="0"/>
          </a:p>
          <a:p>
            <a:pPr lvl="1"/>
            <a:endParaRPr lang="en-US" sz="1850" dirty="0" smtClean="0"/>
          </a:p>
          <a:p>
            <a:pPr lvl="1"/>
            <a:endParaRPr lang="en-US" sz="1850" dirty="0" smtClean="0"/>
          </a:p>
          <a:p>
            <a:pPr lvl="1"/>
            <a:endParaRPr lang="en-US" sz="1850" dirty="0" smtClean="0"/>
          </a:p>
          <a:p>
            <a:pPr lvl="1"/>
            <a:endParaRPr lang="en-US" sz="1850" dirty="0" smtClean="0"/>
          </a:p>
          <a:p>
            <a:pPr lvl="1"/>
            <a:endParaRPr lang="en-US" sz="1850" dirty="0" smtClean="0"/>
          </a:p>
          <a:p>
            <a:pPr lvl="1"/>
            <a:endParaRPr lang="en-US" sz="1850" dirty="0" smtClean="0"/>
          </a:p>
          <a:p>
            <a:pPr lvl="1"/>
            <a:endParaRPr lang="en-US" sz="1850" dirty="0" smtClean="0"/>
          </a:p>
          <a:p>
            <a:pPr lvl="1"/>
            <a:endParaRPr lang="en-US" sz="1850" dirty="0" smtClean="0"/>
          </a:p>
          <a:p>
            <a:pPr lvl="1"/>
            <a:endParaRPr lang="en-US" sz="1850" dirty="0" smtClean="0"/>
          </a:p>
          <a:p>
            <a:endParaRPr lang="en-US" sz="1850" dirty="0"/>
          </a:p>
          <a:p>
            <a:endParaRPr lang="en-US" sz="1850" dirty="0"/>
          </a:p>
        </p:txBody>
      </p:sp>
      <p:sp>
        <p:nvSpPr>
          <p:cNvPr id="3" name="Title 2"/>
          <p:cNvSpPr>
            <a:spLocks noGrp="1"/>
          </p:cNvSpPr>
          <p:nvPr>
            <p:ph type="title"/>
          </p:nvPr>
        </p:nvSpPr>
        <p:spPr>
          <a:xfrm>
            <a:off x="457200" y="12192"/>
            <a:ext cx="8229600" cy="445008"/>
          </a:xfrm>
        </p:spPr>
        <p:txBody>
          <a:bodyPr>
            <a:noAutofit/>
          </a:bodyPr>
          <a:lstStyle/>
          <a:p>
            <a:pPr algn="ctr"/>
            <a:r>
              <a:rPr lang="en-US" sz="3200" dirty="0">
                <a:effectLst>
                  <a:outerShdw blurRad="38100" dist="38100" dir="2700000" algn="tl">
                    <a:srgbClr val="000000">
                      <a:alpha val="43137"/>
                    </a:srgbClr>
                  </a:outerShdw>
                </a:effectLst>
              </a:rPr>
              <a:t>SUPERINTENDENT’S </a:t>
            </a:r>
            <a:r>
              <a:rPr lang="en-US" sz="3200" dirty="0" smtClean="0">
                <a:effectLst>
                  <a:outerShdw blurRad="38100" dist="38100" dir="2700000" algn="tl">
                    <a:srgbClr val="000000">
                      <a:alpha val="43137"/>
                    </a:srgbClr>
                  </a:outerShdw>
                </a:effectLst>
              </a:rPr>
              <a:t>REPORT HIGHLIGHTS </a:t>
            </a:r>
            <a:endParaRPr 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1887497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705600"/>
          </a:xfrm>
        </p:spPr>
        <p:txBody>
          <a:bodyPr>
            <a:normAutofit/>
          </a:bodyPr>
          <a:lstStyle/>
          <a:p>
            <a:r>
              <a:rPr lang="en-US" sz="2800" b="1" dirty="0"/>
              <a:t>B – VISION 2030 STUDENT </a:t>
            </a:r>
            <a:r>
              <a:rPr lang="en-US" sz="2800" b="1" dirty="0" smtClean="0"/>
              <a:t>ACHIEVEMENT</a:t>
            </a:r>
          </a:p>
          <a:p>
            <a:pPr lvl="1"/>
            <a:r>
              <a:rPr lang="en-US" sz="2800" dirty="0" smtClean="0"/>
              <a:t>#3 Approval </a:t>
            </a:r>
            <a:r>
              <a:rPr lang="en-US" sz="2800" dirty="0"/>
              <a:t>the use of </a:t>
            </a:r>
            <a:r>
              <a:rPr lang="en-US" sz="2800" dirty="0" err="1"/>
              <a:t>Fountas</a:t>
            </a:r>
            <a:r>
              <a:rPr lang="en-US" sz="2800" dirty="0"/>
              <a:t> &amp; </a:t>
            </a:r>
            <a:r>
              <a:rPr lang="en-US" sz="2800" dirty="0" err="1"/>
              <a:t>Pinnell</a:t>
            </a:r>
            <a:r>
              <a:rPr lang="en-US" sz="2800" dirty="0"/>
              <a:t> Classroom curriculum &amp; instruction materials for literacy instruction in grades K – 3 classrooms and </a:t>
            </a:r>
            <a:r>
              <a:rPr lang="en-US" sz="2800" dirty="0" err="1"/>
              <a:t>Fountas</a:t>
            </a:r>
            <a:r>
              <a:rPr lang="en-US" sz="2800" dirty="0"/>
              <a:t> &amp; </a:t>
            </a:r>
            <a:r>
              <a:rPr lang="en-US" sz="2800" dirty="0" err="1"/>
              <a:t>Pinnell</a:t>
            </a:r>
            <a:r>
              <a:rPr lang="en-US" sz="2800" dirty="0"/>
              <a:t> Leveled Literacy Interventions (LLI) for use in the Academic Support Instructional program</a:t>
            </a:r>
            <a:r>
              <a:rPr lang="en-US" sz="2800" dirty="0" smtClean="0"/>
              <a:t>, on page 13.</a:t>
            </a:r>
          </a:p>
          <a:p>
            <a:pPr lvl="1"/>
            <a:r>
              <a:rPr lang="en-US" sz="2800" dirty="0" smtClean="0"/>
              <a:t>#4-9 Approval of Co-Curricular clubs, activities, and trips on pages 13-14.</a:t>
            </a:r>
          </a:p>
          <a:p>
            <a:pPr lvl="1"/>
            <a:endParaRPr lang="en-US" sz="2800" dirty="0"/>
          </a:p>
          <a:p>
            <a:pPr lvl="1"/>
            <a:endParaRPr lang="en-US" sz="2800" dirty="0" smtClean="0"/>
          </a:p>
          <a:p>
            <a:pPr lvl="1"/>
            <a:endParaRPr lang="en-US" sz="2800" dirty="0" smtClean="0"/>
          </a:p>
          <a:p>
            <a:pPr marL="109728" indent="0">
              <a:buNone/>
            </a:pPr>
            <a:endParaRPr lang="en-US" sz="2800" dirty="0"/>
          </a:p>
        </p:txBody>
      </p:sp>
    </p:spTree>
    <p:extLst>
      <p:ext uri="{BB962C8B-B14F-4D97-AF65-F5344CB8AC3E}">
        <p14:creationId xmlns:p14="http://schemas.microsoft.com/office/powerpoint/2010/main" val="11426125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38" y="990600"/>
            <a:ext cx="9116438" cy="5043446"/>
          </a:xfrm>
        </p:spPr>
        <p:txBody>
          <a:bodyPr>
            <a:noAutofit/>
          </a:bodyPr>
          <a:lstStyle/>
          <a:p>
            <a:pPr lvl="1"/>
            <a:r>
              <a:rPr lang="en-US" sz="2800" dirty="0"/>
              <a:t>#</a:t>
            </a:r>
            <a:r>
              <a:rPr lang="en-US" sz="2800" dirty="0" smtClean="0"/>
              <a:t>2 Approval </a:t>
            </a:r>
            <a:r>
              <a:rPr lang="en-US" sz="2800" dirty="0"/>
              <a:t>of the </a:t>
            </a:r>
            <a:r>
              <a:rPr lang="en-US" sz="2800" dirty="0" err="1"/>
              <a:t>the</a:t>
            </a:r>
            <a:r>
              <a:rPr lang="en-US" sz="2800" dirty="0"/>
              <a:t> initial 2018-19 NJQSAC District Performance Review</a:t>
            </a:r>
            <a:r>
              <a:rPr lang="en-US" sz="2800" dirty="0" smtClean="0"/>
              <a:t> </a:t>
            </a:r>
            <a:r>
              <a:rPr lang="en-US" sz="2800" dirty="0"/>
              <a:t>on page </a:t>
            </a:r>
            <a:r>
              <a:rPr lang="en-US" sz="2800" dirty="0" smtClean="0"/>
              <a:t>15.</a:t>
            </a:r>
            <a:endParaRPr lang="en-US" sz="2800" dirty="0"/>
          </a:p>
          <a:p>
            <a:pPr lvl="1"/>
            <a:r>
              <a:rPr lang="en-US" sz="2800" dirty="0" smtClean="0"/>
              <a:t>#3 Approval of </a:t>
            </a:r>
            <a:r>
              <a:rPr lang="en-US" sz="2800" dirty="0"/>
              <a:t>the revised job description for </a:t>
            </a:r>
            <a:r>
              <a:rPr lang="en-US" sz="2800" u="sng" dirty="0"/>
              <a:t>Full-Time 10-Month Secretary</a:t>
            </a:r>
            <a:r>
              <a:rPr lang="en-US" sz="2800" dirty="0" smtClean="0"/>
              <a:t> on page 15.</a:t>
            </a:r>
          </a:p>
          <a:p>
            <a:pPr lvl="1"/>
            <a:r>
              <a:rPr lang="en-US" sz="2800" dirty="0" smtClean="0"/>
              <a:t>#4 Approval of the In-District </a:t>
            </a:r>
            <a:r>
              <a:rPr lang="en-US" sz="2800" dirty="0"/>
              <a:t>Mileage Calculation and Voucher </a:t>
            </a:r>
            <a:r>
              <a:rPr lang="en-US" sz="2800" dirty="0" smtClean="0"/>
              <a:t>Form on the Addendum.</a:t>
            </a:r>
          </a:p>
        </p:txBody>
      </p:sp>
      <p:sp>
        <p:nvSpPr>
          <p:cNvPr id="3" name="Title 2"/>
          <p:cNvSpPr>
            <a:spLocks noGrp="1"/>
          </p:cNvSpPr>
          <p:nvPr>
            <p:ph type="title"/>
          </p:nvPr>
        </p:nvSpPr>
        <p:spPr>
          <a:xfrm>
            <a:off x="0" y="228600"/>
            <a:ext cx="8229600" cy="685800"/>
          </a:xfrm>
        </p:spPr>
        <p:txBody>
          <a:bodyPr>
            <a:noAutofit/>
          </a:bodyPr>
          <a:lstStyle/>
          <a:p>
            <a:r>
              <a:rPr lang="en-US" sz="3200" dirty="0" smtClean="0">
                <a:solidFill>
                  <a:schemeClr val="tx1"/>
                </a:solidFill>
                <a:effectLst/>
              </a:rPr>
              <a:t>C </a:t>
            </a:r>
            <a:r>
              <a:rPr lang="en-US" sz="3200" dirty="0">
                <a:solidFill>
                  <a:schemeClr val="tx1"/>
                </a:solidFill>
                <a:effectLst/>
              </a:rPr>
              <a:t>– VISION 2030 Governance</a:t>
            </a:r>
            <a:br>
              <a:rPr lang="en-US" sz="3200" dirty="0">
                <a:solidFill>
                  <a:schemeClr val="tx1"/>
                </a:solidFill>
                <a:effectLst/>
              </a:rPr>
            </a:br>
            <a:endParaRPr lang="en-US" sz="3200" dirty="0">
              <a:solidFill>
                <a:schemeClr val="tx1"/>
              </a:solidFill>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1410892162"/>
              </p:ext>
            </p:extLst>
          </p:nvPr>
        </p:nvGraphicFramePr>
        <p:xfrm>
          <a:off x="3048004" y="3733800"/>
          <a:ext cx="5867397" cy="2972562"/>
        </p:xfrm>
        <a:graphic>
          <a:graphicData uri="http://schemas.openxmlformats.org/drawingml/2006/table">
            <a:tbl>
              <a:tblPr firstRow="1" firstCol="1" bandRow="1">
                <a:tableStyleId>{5C22544A-7EE6-4342-B048-85BDC9FD1C3A}</a:tableStyleId>
              </a:tblPr>
              <a:tblGrid>
                <a:gridCol w="651933">
                  <a:extLst>
                    <a:ext uri="{9D8B030D-6E8A-4147-A177-3AD203B41FA5}">
                      <a16:colId xmlns:a16="http://schemas.microsoft.com/office/drawing/2014/main" val="2796542654"/>
                    </a:ext>
                  </a:extLst>
                </a:gridCol>
                <a:gridCol w="651933">
                  <a:extLst>
                    <a:ext uri="{9D8B030D-6E8A-4147-A177-3AD203B41FA5}">
                      <a16:colId xmlns:a16="http://schemas.microsoft.com/office/drawing/2014/main" val="2828129042"/>
                    </a:ext>
                  </a:extLst>
                </a:gridCol>
                <a:gridCol w="651933">
                  <a:extLst>
                    <a:ext uri="{9D8B030D-6E8A-4147-A177-3AD203B41FA5}">
                      <a16:colId xmlns:a16="http://schemas.microsoft.com/office/drawing/2014/main" val="4109635335"/>
                    </a:ext>
                  </a:extLst>
                </a:gridCol>
                <a:gridCol w="651933">
                  <a:extLst>
                    <a:ext uri="{9D8B030D-6E8A-4147-A177-3AD203B41FA5}">
                      <a16:colId xmlns:a16="http://schemas.microsoft.com/office/drawing/2014/main" val="534359787"/>
                    </a:ext>
                  </a:extLst>
                </a:gridCol>
                <a:gridCol w="651933">
                  <a:extLst>
                    <a:ext uri="{9D8B030D-6E8A-4147-A177-3AD203B41FA5}">
                      <a16:colId xmlns:a16="http://schemas.microsoft.com/office/drawing/2014/main" val="686156011"/>
                    </a:ext>
                  </a:extLst>
                </a:gridCol>
                <a:gridCol w="651933">
                  <a:extLst>
                    <a:ext uri="{9D8B030D-6E8A-4147-A177-3AD203B41FA5}">
                      <a16:colId xmlns:a16="http://schemas.microsoft.com/office/drawing/2014/main" val="926098091"/>
                    </a:ext>
                  </a:extLst>
                </a:gridCol>
                <a:gridCol w="651933">
                  <a:extLst>
                    <a:ext uri="{9D8B030D-6E8A-4147-A177-3AD203B41FA5}">
                      <a16:colId xmlns:a16="http://schemas.microsoft.com/office/drawing/2014/main" val="2738286835"/>
                    </a:ext>
                  </a:extLst>
                </a:gridCol>
                <a:gridCol w="651933">
                  <a:extLst>
                    <a:ext uri="{9D8B030D-6E8A-4147-A177-3AD203B41FA5}">
                      <a16:colId xmlns:a16="http://schemas.microsoft.com/office/drawing/2014/main" val="1803992988"/>
                    </a:ext>
                  </a:extLst>
                </a:gridCol>
                <a:gridCol w="651933">
                  <a:extLst>
                    <a:ext uri="{9D8B030D-6E8A-4147-A177-3AD203B41FA5}">
                      <a16:colId xmlns:a16="http://schemas.microsoft.com/office/drawing/2014/main" val="221040802"/>
                    </a:ext>
                  </a:extLst>
                </a:gridCol>
              </a:tblGrid>
              <a:tr h="206370">
                <a:tc rowSpan="2">
                  <a:txBody>
                    <a:bodyPr/>
                    <a:lstStyle/>
                    <a:p>
                      <a:pPr marL="0" marR="0" algn="ctr">
                        <a:lnSpc>
                          <a:spcPct val="107000"/>
                        </a:lnSpc>
                        <a:spcBef>
                          <a:spcPts val="0"/>
                        </a:spcBef>
                        <a:spcAft>
                          <a:spcPts val="0"/>
                        </a:spcAft>
                      </a:pPr>
                      <a:r>
                        <a:rPr lang="en-US" sz="1100">
                          <a:solidFill>
                            <a:schemeClr val="tx1"/>
                          </a:solidFill>
                          <a:effectLst/>
                        </a:rPr>
                        <a:t>Origin School</a:t>
                      </a:r>
                      <a:endParaRPr lang="en-US" sz="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8">
                  <a:txBody>
                    <a:bodyPr/>
                    <a:lstStyle/>
                    <a:p>
                      <a:pPr marL="0" marR="0" algn="ctr">
                        <a:lnSpc>
                          <a:spcPct val="107000"/>
                        </a:lnSpc>
                        <a:spcBef>
                          <a:spcPts val="0"/>
                        </a:spcBef>
                        <a:spcAft>
                          <a:spcPts val="0"/>
                        </a:spcAft>
                      </a:pPr>
                      <a:r>
                        <a:rPr lang="en-US" sz="1100">
                          <a:effectLst/>
                        </a:rPr>
                        <a:t>Destination School</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3500696"/>
                  </a:ext>
                </a:extLst>
              </a:tr>
              <a:tr h="385500">
                <a:tc vMerge="1">
                  <a:txBody>
                    <a:bodyPr/>
                    <a:lstStyle/>
                    <a:p>
                      <a:endParaRPr lang="en-US"/>
                    </a:p>
                  </a:txBody>
                  <a:tcPr/>
                </a:tc>
                <a:tc>
                  <a:txBody>
                    <a:bodyPr/>
                    <a:lstStyle/>
                    <a:p>
                      <a:pPr marL="0" marR="0" algn="ctr">
                        <a:lnSpc>
                          <a:spcPct val="107000"/>
                        </a:lnSpc>
                        <a:spcBef>
                          <a:spcPts val="0"/>
                        </a:spcBef>
                        <a:spcAft>
                          <a:spcPts val="0"/>
                        </a:spcAft>
                      </a:pPr>
                      <a:r>
                        <a:rPr lang="en-US" sz="1100" b="1" dirty="0">
                          <a:effectLst/>
                        </a:rPr>
                        <a:t>AES</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b="1" dirty="0">
                          <a:effectLst/>
                        </a:rPr>
                        <a:t>EES</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b="1" dirty="0">
                          <a:effectLst/>
                        </a:rPr>
                        <a:t>TES</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b="1" dirty="0">
                          <a:effectLst/>
                        </a:rPr>
                        <a:t>WES</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b="1" dirty="0">
                          <a:effectLst/>
                        </a:rPr>
                        <a:t>SUES</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b="1" dirty="0">
                          <a:effectLst/>
                        </a:rPr>
                        <a:t>SMS</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b="1">
                          <a:effectLst/>
                        </a:rPr>
                        <a:t>SWMHS</a:t>
                      </a:r>
                      <a:endParaRPr lang="en-US"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b="1" dirty="0">
                          <a:effectLst/>
                        </a:rPr>
                        <a:t>Selover</a:t>
                      </a:r>
                      <a:endParaRPr lang="en-US"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0011052"/>
                  </a:ext>
                </a:extLst>
              </a:tr>
              <a:tr h="268282">
                <a:tc>
                  <a:txBody>
                    <a:bodyPr/>
                    <a:lstStyle/>
                    <a:p>
                      <a:pPr marL="0" marR="0">
                        <a:lnSpc>
                          <a:spcPct val="107000"/>
                        </a:lnSpc>
                        <a:spcBef>
                          <a:spcPts val="0"/>
                        </a:spcBef>
                        <a:spcAft>
                          <a:spcPts val="0"/>
                        </a:spcAft>
                      </a:pPr>
                      <a:r>
                        <a:rPr lang="en-US" sz="1100">
                          <a:solidFill>
                            <a:schemeClr val="tx1"/>
                          </a:solidFill>
                          <a:effectLst/>
                        </a:rPr>
                        <a:t>AES</a:t>
                      </a:r>
                      <a:endParaRPr lang="en-US" sz="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0.50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dirty="0">
                          <a:effectLst/>
                        </a:rPr>
                        <a:t>0.90</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dirty="0">
                          <a:effectLst/>
                        </a:rPr>
                        <a:t>0.60</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dirty="0">
                          <a:effectLst/>
                        </a:rPr>
                        <a:t>2.60</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39513409"/>
                  </a:ext>
                </a:extLst>
              </a:tr>
              <a:tr h="268282">
                <a:tc>
                  <a:txBody>
                    <a:bodyPr/>
                    <a:lstStyle/>
                    <a:p>
                      <a:pPr marL="0" marR="0">
                        <a:lnSpc>
                          <a:spcPct val="107000"/>
                        </a:lnSpc>
                        <a:spcBef>
                          <a:spcPts val="0"/>
                        </a:spcBef>
                        <a:spcAft>
                          <a:spcPts val="0"/>
                        </a:spcAft>
                      </a:pPr>
                      <a:r>
                        <a:rPr lang="en-US" sz="1100">
                          <a:solidFill>
                            <a:schemeClr val="tx1"/>
                          </a:solidFill>
                          <a:effectLst/>
                        </a:rPr>
                        <a:t>EES</a:t>
                      </a:r>
                      <a:endParaRPr lang="en-US" sz="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4.60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2.40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2.20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dirty="0">
                          <a:effectLst/>
                        </a:rPr>
                        <a:t>2.10</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69608492"/>
                  </a:ext>
                </a:extLst>
              </a:tr>
              <a:tr h="268282">
                <a:tc>
                  <a:txBody>
                    <a:bodyPr/>
                    <a:lstStyle/>
                    <a:p>
                      <a:pPr marL="0" marR="0">
                        <a:lnSpc>
                          <a:spcPct val="107000"/>
                        </a:lnSpc>
                        <a:spcBef>
                          <a:spcPts val="0"/>
                        </a:spcBef>
                        <a:spcAft>
                          <a:spcPts val="0"/>
                        </a:spcAft>
                      </a:pPr>
                      <a:r>
                        <a:rPr lang="en-US" sz="1100">
                          <a:solidFill>
                            <a:schemeClr val="tx1"/>
                          </a:solidFill>
                          <a:effectLst/>
                        </a:rPr>
                        <a:t>TES</a:t>
                      </a:r>
                      <a:endParaRPr lang="en-US" sz="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0.50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1.30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1.10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2.60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22714919"/>
                  </a:ext>
                </a:extLst>
              </a:tr>
              <a:tr h="268282">
                <a:tc>
                  <a:txBody>
                    <a:bodyPr/>
                    <a:lstStyle/>
                    <a:p>
                      <a:pPr marL="0" marR="0">
                        <a:lnSpc>
                          <a:spcPct val="107000"/>
                        </a:lnSpc>
                        <a:spcBef>
                          <a:spcPts val="0"/>
                        </a:spcBef>
                        <a:spcAft>
                          <a:spcPts val="0"/>
                        </a:spcAft>
                      </a:pPr>
                      <a:r>
                        <a:rPr lang="en-US" sz="1100">
                          <a:solidFill>
                            <a:schemeClr val="tx1"/>
                          </a:solidFill>
                          <a:effectLst/>
                        </a:rPr>
                        <a:t>WES</a:t>
                      </a:r>
                      <a:endParaRPr lang="en-US" sz="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4.60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2.10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2.40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5.60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33033814"/>
                  </a:ext>
                </a:extLst>
              </a:tr>
              <a:tr h="268282">
                <a:tc>
                  <a:txBody>
                    <a:bodyPr/>
                    <a:lstStyle/>
                    <a:p>
                      <a:pPr marL="0" marR="0">
                        <a:lnSpc>
                          <a:spcPct val="107000"/>
                        </a:lnSpc>
                        <a:spcBef>
                          <a:spcPts val="0"/>
                        </a:spcBef>
                        <a:spcAft>
                          <a:spcPts val="0"/>
                        </a:spcAft>
                      </a:pPr>
                      <a:r>
                        <a:rPr lang="en-US" sz="1100">
                          <a:solidFill>
                            <a:schemeClr val="tx1"/>
                          </a:solidFill>
                          <a:effectLst/>
                        </a:rPr>
                        <a:t>SUES</a:t>
                      </a:r>
                      <a:endParaRPr lang="en-US" sz="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2.00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1.40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1.20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3.10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25216748"/>
                  </a:ext>
                </a:extLst>
              </a:tr>
              <a:tr h="268282">
                <a:tc>
                  <a:txBody>
                    <a:bodyPr/>
                    <a:lstStyle/>
                    <a:p>
                      <a:pPr marL="0" marR="0">
                        <a:lnSpc>
                          <a:spcPct val="107000"/>
                        </a:lnSpc>
                        <a:spcBef>
                          <a:spcPts val="0"/>
                        </a:spcBef>
                        <a:spcAft>
                          <a:spcPts val="0"/>
                        </a:spcAft>
                      </a:pPr>
                      <a:r>
                        <a:rPr lang="en-US" sz="1100">
                          <a:solidFill>
                            <a:schemeClr val="tx1"/>
                          </a:solidFill>
                          <a:effectLst/>
                        </a:rPr>
                        <a:t>SMS</a:t>
                      </a:r>
                      <a:endParaRPr lang="en-US" sz="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0.90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2.40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1.30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2.10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1.40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0.20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04783062"/>
                  </a:ext>
                </a:extLst>
              </a:tr>
              <a:tr h="385500">
                <a:tc>
                  <a:txBody>
                    <a:bodyPr/>
                    <a:lstStyle/>
                    <a:p>
                      <a:pPr marL="0" marR="0">
                        <a:lnSpc>
                          <a:spcPct val="107000"/>
                        </a:lnSpc>
                        <a:spcBef>
                          <a:spcPts val="0"/>
                        </a:spcBef>
                        <a:spcAft>
                          <a:spcPts val="0"/>
                        </a:spcAft>
                      </a:pPr>
                      <a:r>
                        <a:rPr lang="en-US" sz="1100">
                          <a:solidFill>
                            <a:schemeClr val="tx1"/>
                          </a:solidFill>
                          <a:effectLst/>
                        </a:rPr>
                        <a:t>SWMHS</a:t>
                      </a:r>
                      <a:endParaRPr lang="en-US" sz="12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0.60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2.20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1.10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2.40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1.20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0.20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3.30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6563290"/>
                  </a:ext>
                </a:extLst>
              </a:tr>
              <a:tr h="385500">
                <a:tc>
                  <a:txBody>
                    <a:bodyPr/>
                    <a:lstStyle/>
                    <a:p>
                      <a:pPr marL="0" marR="0">
                        <a:lnSpc>
                          <a:spcPct val="107000"/>
                        </a:lnSpc>
                        <a:spcBef>
                          <a:spcPts val="0"/>
                        </a:spcBef>
                        <a:spcAft>
                          <a:spcPts val="0"/>
                        </a:spcAft>
                      </a:pPr>
                      <a:r>
                        <a:rPr lang="en-US" sz="1100" dirty="0">
                          <a:solidFill>
                            <a:schemeClr val="tx1"/>
                          </a:solidFill>
                          <a:effectLst/>
                        </a:rPr>
                        <a:t>Selover</a:t>
                      </a:r>
                      <a:endParaRPr lang="en-US" sz="12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2.60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2.10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2.60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5.60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3.10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3.50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a:effectLst/>
                        </a:rPr>
                        <a:t>3.30</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lnSpc>
                          <a:spcPct val="107000"/>
                        </a:lnSpc>
                        <a:spcBef>
                          <a:spcPts val="0"/>
                        </a:spcBef>
                        <a:spcAft>
                          <a:spcPts val="0"/>
                        </a:spcAft>
                      </a:pPr>
                      <a:r>
                        <a:rPr lang="en-US" sz="1100" dirty="0">
                          <a:effectLst/>
                        </a:rPr>
                        <a:t>-</a:t>
                      </a:r>
                      <a:endParaRPr lang="en-US"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03848095"/>
                  </a:ext>
                </a:extLst>
              </a:tr>
            </a:tbl>
          </a:graphicData>
        </a:graphic>
      </p:graphicFrame>
    </p:spTree>
    <p:extLst>
      <p:ext uri="{BB962C8B-B14F-4D97-AF65-F5344CB8AC3E}">
        <p14:creationId xmlns:p14="http://schemas.microsoft.com/office/powerpoint/2010/main" val="30475658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220200" cy="6858000"/>
          </a:xfrm>
        </p:spPr>
        <p:txBody>
          <a:bodyPr>
            <a:noAutofit/>
          </a:bodyPr>
          <a:lstStyle/>
          <a:p>
            <a:pPr marL="109728" indent="0">
              <a:buNone/>
            </a:pPr>
            <a:r>
              <a:rPr lang="en-US" sz="2400" dirty="0" smtClean="0"/>
              <a:t>D– </a:t>
            </a:r>
            <a:r>
              <a:rPr lang="en-US" sz="2400" dirty="0"/>
              <a:t>VISION 2030 </a:t>
            </a:r>
            <a:r>
              <a:rPr lang="en-US" sz="2400" dirty="0" smtClean="0"/>
              <a:t>PERSONNEL</a:t>
            </a:r>
          </a:p>
          <a:p>
            <a:pPr lvl="1"/>
            <a:r>
              <a:rPr lang="en-US" sz="2400" dirty="0" smtClean="0"/>
              <a:t>#1 Acceptance of the retirements </a:t>
            </a:r>
            <a:r>
              <a:rPr lang="en-US" sz="2400" dirty="0"/>
              <a:t>of </a:t>
            </a:r>
            <a:r>
              <a:rPr lang="en-US" sz="2400" dirty="0" smtClean="0"/>
              <a:t>James Brown, SWMHS Principal, effective </a:t>
            </a:r>
            <a:r>
              <a:rPr lang="en-US" sz="2400" dirty="0"/>
              <a:t>January 1, </a:t>
            </a:r>
            <a:r>
              <a:rPr lang="en-US" sz="2400" dirty="0" smtClean="0"/>
              <a:t>2019, and Joy Pollack, Wilson School Nurse, effective July 1, 2019, on page 16. </a:t>
            </a:r>
          </a:p>
          <a:p>
            <a:pPr lvl="1"/>
            <a:r>
              <a:rPr lang="en-US" sz="2400" dirty="0" smtClean="0"/>
              <a:t>#7-8 Approval to appoint new </a:t>
            </a:r>
            <a:r>
              <a:rPr lang="en-US" sz="2400" dirty="0"/>
              <a:t>certificated and non certificated staff </a:t>
            </a:r>
            <a:r>
              <a:rPr lang="en-US" sz="2400" dirty="0" smtClean="0"/>
              <a:t>for the 2018-19 school year on pages 18-20.</a:t>
            </a:r>
          </a:p>
          <a:p>
            <a:pPr lvl="1"/>
            <a:r>
              <a:rPr lang="en-US" sz="2400" dirty="0" smtClean="0"/>
              <a:t>#9-10 Approval </a:t>
            </a:r>
            <a:r>
              <a:rPr lang="en-US" sz="2400" dirty="0"/>
              <a:t>to </a:t>
            </a:r>
            <a:r>
              <a:rPr lang="en-US" sz="2400" dirty="0" smtClean="0"/>
              <a:t>transfer a certificated and non certificated staff member for the 2018-19 school year on page 20.</a:t>
            </a:r>
          </a:p>
          <a:p>
            <a:pPr lvl="1"/>
            <a:r>
              <a:rPr lang="en-US" sz="2400" dirty="0" smtClean="0"/>
              <a:t>#14-17 Approval of GED and SPED teachers and substitutes to work in the fall Literacy and Math Academies, the Title 3 Tutorial Program, and </a:t>
            </a:r>
            <a:r>
              <a:rPr lang="en-US" sz="2400" dirty="0"/>
              <a:t>Tier 3 Intervention </a:t>
            </a:r>
            <a:r>
              <a:rPr lang="en-US" sz="2400" dirty="0" smtClean="0"/>
              <a:t>Services on pages 21-23.</a:t>
            </a:r>
          </a:p>
          <a:p>
            <a:pPr lvl="1"/>
            <a:r>
              <a:rPr lang="en-US" sz="2400" dirty="0" smtClean="0"/>
              <a:t>#18 Approval of curriculum writers on page 23.</a:t>
            </a:r>
            <a:endParaRPr lang="en-US" sz="2400" dirty="0"/>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p:txBody>
      </p:sp>
    </p:spTree>
    <p:extLst>
      <p:ext uri="{BB962C8B-B14F-4D97-AF65-F5344CB8AC3E}">
        <p14:creationId xmlns:p14="http://schemas.microsoft.com/office/powerpoint/2010/main" val="33573502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2" y="0"/>
            <a:ext cx="7772400" cy="1829761"/>
          </a:xfrm>
        </p:spPr>
        <p:txBody>
          <a:bodyPr>
            <a:normAutofit/>
          </a:bodyPr>
          <a:lstStyle/>
          <a:p>
            <a:pPr algn="ctr"/>
            <a:r>
              <a:rPr lang="en-US" dirty="0">
                <a:effectLst>
                  <a:outerShdw blurRad="38100" dist="38100" dir="2700000" algn="tl">
                    <a:srgbClr val="000000">
                      <a:alpha val="43137"/>
                    </a:srgbClr>
                  </a:outerShdw>
                </a:effectLst>
              </a:rPr>
              <a:t>PUBLIC PARTICIPATION (AGENDA ITEMS ONLY</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
        <p:nvSpPr>
          <p:cNvPr id="6" name="Subtitle 5"/>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1473619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effectLst>
                  <a:outerShdw blurRad="38100" dist="38100" dir="2700000" algn="tl">
                    <a:srgbClr val="000000">
                      <a:alpha val="43137"/>
                    </a:srgbClr>
                  </a:outerShdw>
                </a:effectLst>
              </a:rPr>
              <a:t>SUPERINTENDENT’S REPORT </a:t>
            </a:r>
            <a:r>
              <a:rPr lang="en-US" dirty="0" smtClean="0">
                <a:effectLst>
                  <a:outerShdw blurRad="38100" dist="38100" dir="2700000" algn="tl">
                    <a:srgbClr val="000000">
                      <a:alpha val="43137"/>
                    </a:srgbClr>
                  </a:outerShdw>
                </a:effectLst>
              </a:rPr>
              <a:t>APPROVAL</a:t>
            </a:r>
            <a:endParaRPr lang="en-US" dirty="0"/>
          </a:p>
        </p:txBody>
      </p:sp>
      <p:sp>
        <p:nvSpPr>
          <p:cNvPr id="5" name="Content Placeholder 1"/>
          <p:cNvSpPr>
            <a:spLocks noGrp="1"/>
          </p:cNvSpPr>
          <p:nvPr>
            <p:ph idx="1"/>
          </p:nvPr>
        </p:nvSpPr>
        <p:spPr/>
        <p:txBody>
          <a:bodyPr/>
          <a:lstStyle/>
          <a:p>
            <a:r>
              <a:rPr lang="en-US" b="1" dirty="0"/>
              <a:t>A – VISION 2030 FINANCE AND INFRASTRUCTURE</a:t>
            </a:r>
            <a:endParaRPr lang="en-US" dirty="0"/>
          </a:p>
          <a:p>
            <a:r>
              <a:rPr lang="en-US" b="1" dirty="0"/>
              <a:t> </a:t>
            </a:r>
            <a:r>
              <a:rPr lang="en-US" b="1" dirty="0" smtClean="0"/>
              <a:t>B </a:t>
            </a:r>
            <a:r>
              <a:rPr lang="en-US" b="1" dirty="0"/>
              <a:t>– VISION 2030 STUDENT ACHIEVEMENT</a:t>
            </a:r>
            <a:endParaRPr lang="en-US" dirty="0"/>
          </a:p>
          <a:p>
            <a:r>
              <a:rPr lang="en-US" b="1" dirty="0"/>
              <a:t> C</a:t>
            </a:r>
            <a:r>
              <a:rPr lang="en-US" b="1" dirty="0" smtClean="0"/>
              <a:t> </a:t>
            </a:r>
            <a:r>
              <a:rPr lang="en-US" b="1" dirty="0"/>
              <a:t>– VISION 2030 GOVERNANCE</a:t>
            </a:r>
            <a:endParaRPr lang="en-US" dirty="0"/>
          </a:p>
          <a:p>
            <a:r>
              <a:rPr lang="en-US" b="1" dirty="0"/>
              <a:t> </a:t>
            </a:r>
            <a:r>
              <a:rPr lang="en-US" b="1" dirty="0" smtClean="0"/>
              <a:t>D </a:t>
            </a:r>
            <a:r>
              <a:rPr lang="en-US" b="1" dirty="0"/>
              <a:t>– VISION 2030 PERSONNEL</a:t>
            </a:r>
            <a:endParaRPr lang="en-US" dirty="0"/>
          </a:p>
          <a:p>
            <a:endParaRPr lang="en-US" dirty="0"/>
          </a:p>
        </p:txBody>
      </p:sp>
    </p:spTree>
    <p:extLst>
      <p:ext uri="{BB962C8B-B14F-4D97-AF65-F5344CB8AC3E}">
        <p14:creationId xmlns:p14="http://schemas.microsoft.com/office/powerpoint/2010/main" val="6012113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effectLst/>
              </a:rPr>
              <a:t>DELEGATE TO THE NEW JERSEY SCHOOL BOARDS ASSOCIATION</a:t>
            </a:r>
            <a:endParaRPr lang="en-US" dirty="0"/>
          </a:p>
        </p:txBody>
      </p:sp>
      <p:sp>
        <p:nvSpPr>
          <p:cNvPr id="3" name="Subtitle 2"/>
          <p:cNvSpPr>
            <a:spLocks noGrp="1"/>
          </p:cNvSpPr>
          <p:nvPr>
            <p:ph type="subTitle" idx="1"/>
          </p:nvPr>
        </p:nvSpPr>
        <p:spPr>
          <a:xfrm>
            <a:off x="533400" y="4038600"/>
            <a:ext cx="7772400" cy="1199704"/>
          </a:xfrm>
        </p:spPr>
        <p:txBody>
          <a:bodyPr>
            <a:normAutofit/>
          </a:bodyPr>
          <a:lstStyle/>
          <a:p>
            <a:r>
              <a:rPr lang="en-US" sz="3200" dirty="0" smtClean="0"/>
              <a:t>Mr. Ciak</a:t>
            </a:r>
            <a:endParaRPr lang="en-US" sz="3200" dirty="0"/>
          </a:p>
        </p:txBody>
      </p:sp>
    </p:spTree>
    <p:extLst>
      <p:ext uri="{BB962C8B-B14F-4D97-AF65-F5344CB8AC3E}">
        <p14:creationId xmlns:p14="http://schemas.microsoft.com/office/powerpoint/2010/main" val="25363762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effectLst/>
              </a:rPr>
              <a:t>COMMITTEE REPORTS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284805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mtClean="0">
                <a:effectLst/>
              </a:rPr>
              <a:t>BOARD DISCUSSION</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683387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2" y="0"/>
            <a:ext cx="7772400" cy="1829761"/>
          </a:xfrm>
        </p:spPr>
        <p:txBody>
          <a:bodyPr>
            <a:normAutofit/>
          </a:bodyPr>
          <a:lstStyle/>
          <a:p>
            <a:pPr algn="ctr"/>
            <a:r>
              <a:rPr lang="en-US" dirty="0">
                <a:effectLst>
                  <a:outerShdw blurRad="38100" dist="38100" dir="2700000" algn="tl">
                    <a:srgbClr val="000000">
                      <a:alpha val="43137"/>
                    </a:srgbClr>
                  </a:outerShdw>
                </a:effectLst>
              </a:rPr>
              <a:t>PUBLIC </a:t>
            </a:r>
            <a:r>
              <a:rPr lang="en-US" dirty="0" smtClean="0">
                <a:effectLst>
                  <a:outerShdw blurRad="38100" dist="38100" dir="2700000" algn="tl">
                    <a:srgbClr val="000000">
                      <a:alpha val="43137"/>
                    </a:srgbClr>
                  </a:outerShdw>
                </a:effectLst>
              </a:rPr>
              <a:t>PARTICIPATION</a:t>
            </a:r>
            <a:endParaRPr lang="en-US" dirty="0">
              <a:effectLst>
                <a:outerShdw blurRad="38100" dist="38100" dir="2700000" algn="tl">
                  <a:srgbClr val="000000">
                    <a:alpha val="43137"/>
                  </a:srgbClr>
                </a:outerShdw>
              </a:effectLst>
            </a:endParaRPr>
          </a:p>
        </p:txBody>
      </p:sp>
      <p:sp>
        <p:nvSpPr>
          <p:cNvPr id="6" name="Subtitle 5"/>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6647700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981200"/>
            <a:ext cx="7772400" cy="1067762"/>
          </a:xfrm>
        </p:spPr>
        <p:txBody>
          <a:bodyPr/>
          <a:lstStyle/>
          <a:p>
            <a:pPr algn="ctr"/>
            <a:r>
              <a:rPr lang="en-US" dirty="0" smtClean="0"/>
              <a:t>Upcoming Meeting Dates</a:t>
            </a:r>
            <a:endParaRPr lang="en-US" dirty="0"/>
          </a:p>
        </p:txBody>
      </p:sp>
      <p:sp>
        <p:nvSpPr>
          <p:cNvPr id="3" name="Subtitle 2"/>
          <p:cNvSpPr>
            <a:spLocks noGrp="1"/>
          </p:cNvSpPr>
          <p:nvPr>
            <p:ph type="subTitle" idx="1"/>
          </p:nvPr>
        </p:nvSpPr>
        <p:spPr>
          <a:xfrm>
            <a:off x="152400" y="3200400"/>
            <a:ext cx="8229600" cy="2514600"/>
          </a:xfrm>
        </p:spPr>
        <p:txBody>
          <a:bodyPr>
            <a:normAutofit/>
          </a:bodyPr>
          <a:lstStyle/>
          <a:p>
            <a:pPr marL="457200" indent="-457200" algn="l">
              <a:buFont typeface="Wingdings" panose="05000000000000000000" pitchFamily="2" charset="2"/>
              <a:buChar char="Ø"/>
            </a:pPr>
            <a:r>
              <a:rPr lang="en-US" dirty="0" smtClean="0"/>
              <a:t>Tuesday, December 18, 2018</a:t>
            </a:r>
          </a:p>
          <a:p>
            <a:pPr marL="457200" indent="-457200" algn="l">
              <a:buFont typeface="Wingdings" panose="05000000000000000000" pitchFamily="2" charset="2"/>
              <a:buChar char="Ø"/>
            </a:pPr>
            <a:r>
              <a:rPr lang="en-US" b="1" dirty="0" smtClean="0"/>
              <a:t>Wednesday</a:t>
            </a:r>
            <a:r>
              <a:rPr lang="en-US" dirty="0" smtClean="0"/>
              <a:t>, January 2, 2019 (</a:t>
            </a:r>
            <a:r>
              <a:rPr lang="en-US" b="1" dirty="0" smtClean="0"/>
              <a:t>Reorganization Meeting</a:t>
            </a:r>
            <a:r>
              <a:rPr lang="en-US" dirty="0" smtClean="0"/>
              <a:t>)</a:t>
            </a:r>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sz="2800" dirty="0"/>
          </a:p>
          <a:p>
            <a:pPr marL="457200" lvl="0" indent="-457200" algn="l">
              <a:buFont typeface="Wingdings" panose="05000000000000000000" pitchFamily="2" charset="2"/>
              <a:buChar char="Ø"/>
            </a:pPr>
            <a:endParaRPr lang="en-US" sz="2800" dirty="0" smtClean="0"/>
          </a:p>
          <a:p>
            <a:pPr marL="457200" lvl="0" indent="-457200" algn="l">
              <a:buFont typeface="Wingdings" panose="05000000000000000000" pitchFamily="2" charset="2"/>
              <a:buChar char="Ø"/>
            </a:pPr>
            <a:endParaRPr lang="en-US" dirty="0"/>
          </a:p>
          <a:p>
            <a:pPr marL="457200" lvl="0" indent="-457200" algn="l">
              <a:buFont typeface="Wingdings" panose="05000000000000000000" pitchFamily="2" charset="2"/>
              <a:buChar char="Ø"/>
            </a:pPr>
            <a:endParaRPr lang="en-US" dirty="0"/>
          </a:p>
          <a:p>
            <a:pPr lvl="0" algn="l"/>
            <a:endParaRPr lang="en-US" dirty="0"/>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152400" y="86138"/>
            <a:ext cx="8763000" cy="2199862"/>
          </a:xfrm>
          <a:prstGeom prst="rect">
            <a:avLst/>
          </a:prstGeom>
        </p:spPr>
      </p:pic>
    </p:spTree>
    <p:extLst>
      <p:ext uri="{BB962C8B-B14F-4D97-AF65-F5344CB8AC3E}">
        <p14:creationId xmlns:p14="http://schemas.microsoft.com/office/powerpoint/2010/main" val="4210479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24108</TotalTime>
  <Words>1063</Words>
  <Application>Microsoft Office PowerPoint</Application>
  <PresentationFormat>On-screen Show (4:3)</PresentationFormat>
  <Paragraphs>195</Paragraphs>
  <Slides>23</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Calibri</vt:lpstr>
      <vt:lpstr>Lucida Sans Unicode</vt:lpstr>
      <vt:lpstr>Times New Roman</vt:lpstr>
      <vt:lpstr>Verdana</vt:lpstr>
      <vt:lpstr>Wingdings</vt:lpstr>
      <vt:lpstr>Wingdings 2</vt:lpstr>
      <vt:lpstr>Wingdings 3</vt:lpstr>
      <vt:lpstr>Concourse</vt:lpstr>
      <vt:lpstr>Sayreville Board of Education Business Meeting</vt:lpstr>
      <vt:lpstr>CALL TO ORDER</vt:lpstr>
      <vt:lpstr>PLEDGE TO THE FLAG</vt:lpstr>
      <vt:lpstr>PUBLIC NOTICE</vt:lpstr>
      <vt:lpstr>ROLL CALL</vt:lpstr>
      <vt:lpstr>STUDENT COUNCIL REPORT</vt:lpstr>
      <vt:lpstr>PRESENTATION</vt:lpstr>
      <vt:lpstr>Congratulations to the SWMHS Girls Tennis Team – GMC White Division Champions &amp; Coach Michael Provenza – GMC Coach of the Year! </vt:lpstr>
      <vt:lpstr>Congratulations to the SWMHS Boys Cross Country – GMC White Division Champions! </vt:lpstr>
      <vt:lpstr>District Highlights – Mr. Esposito</vt:lpstr>
      <vt:lpstr>CORRESPONDENCE</vt:lpstr>
      <vt:lpstr>APPROVAL OF MINUTES</vt:lpstr>
      <vt:lpstr>SUPERINTENDENT’S REPORT HIGHLIGHTS </vt:lpstr>
      <vt:lpstr>PowerPoint Presentation</vt:lpstr>
      <vt:lpstr>C – VISION 2030 Governance </vt:lpstr>
      <vt:lpstr>PowerPoint Presentation</vt:lpstr>
      <vt:lpstr>PUBLIC PARTICIPATION (AGENDA ITEMS ONLY)*</vt:lpstr>
      <vt:lpstr>SUPERINTENDENT’S REPORT APPROVAL</vt:lpstr>
      <vt:lpstr>DELEGATE TO THE NEW JERSEY SCHOOL BOARDS ASSOCIATION</vt:lpstr>
      <vt:lpstr>COMMITTEE REPORTS</vt:lpstr>
      <vt:lpstr>BOARD DISCUSSION</vt:lpstr>
      <vt:lpstr>PUBLIC PARTICIPATION</vt:lpstr>
      <vt:lpstr>Upcoming Meeting Dates</vt:lpstr>
    </vt:vector>
  </TitlesOfParts>
  <Company>Sayreville Board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Technology Department</dc:creator>
  <cp:lastModifiedBy>Labbe, Richard</cp:lastModifiedBy>
  <cp:revision>679</cp:revision>
  <cp:lastPrinted>2017-10-17T15:48:35Z</cp:lastPrinted>
  <dcterms:created xsi:type="dcterms:W3CDTF">2014-07-11T12:56:06Z</dcterms:created>
  <dcterms:modified xsi:type="dcterms:W3CDTF">2018-11-21T01:53:25Z</dcterms:modified>
</cp:coreProperties>
</file>