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68" r:id="rId1"/>
  </p:sldMasterIdLst>
  <p:notesMasterIdLst>
    <p:notesMasterId r:id="rId18"/>
  </p:notesMasterIdLst>
  <p:handoutMasterIdLst>
    <p:handoutMasterId r:id="rId19"/>
  </p:handoutMasterIdLst>
  <p:sldIdLst>
    <p:sldId id="394" r:id="rId2"/>
    <p:sldId id="395" r:id="rId3"/>
    <p:sldId id="262" r:id="rId4"/>
    <p:sldId id="398" r:id="rId5"/>
    <p:sldId id="399" r:id="rId6"/>
    <p:sldId id="396" r:id="rId7"/>
    <p:sldId id="400" r:id="rId8"/>
    <p:sldId id="401" r:id="rId9"/>
    <p:sldId id="397" r:id="rId10"/>
    <p:sldId id="386" r:id="rId11"/>
    <p:sldId id="287" r:id="rId12"/>
    <p:sldId id="402" r:id="rId13"/>
    <p:sldId id="403" r:id="rId14"/>
    <p:sldId id="404" r:id="rId15"/>
    <p:sldId id="368" r:id="rId16"/>
    <p:sldId id="406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61A"/>
    <a:srgbClr val="6A9DF9"/>
    <a:srgbClr val="7093AE"/>
    <a:srgbClr val="802425"/>
    <a:srgbClr val="658023"/>
    <a:srgbClr val="802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29" autoAdjust="0"/>
    <p:restoredTop sz="85099" autoAdjust="0"/>
  </p:normalViewPr>
  <p:slideViewPr>
    <p:cSldViewPr snapToGrid="0">
      <p:cViewPr varScale="1">
        <p:scale>
          <a:sx n="59" d="100"/>
          <a:sy n="59" d="100"/>
        </p:scale>
        <p:origin x="83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heme" Target="../theme/theme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3299"/>
            <a:ext cx="7010400" cy="472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943" tIns="47471" rIns="94943" bIns="47471" numCol="1" anchor="b" anchorCtr="0" compatLnSpc="1">
            <a:prstTxWarp prst="textNoShape">
              <a:avLst/>
            </a:prstTxWarp>
          </a:bodyPr>
          <a:lstStyle>
            <a:lvl1pPr defTabSz="949267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pitchFamily="1" charset="-128"/>
                <a:cs typeface="+mn-cs"/>
              </a:defRPr>
            </a:lvl1pPr>
          </a:lstStyle>
          <a:p>
            <a:pPr marL="465887">
              <a:defRPr/>
            </a:pPr>
            <a:r>
              <a:rPr lang="en-US" i="1" dirty="0" smtClean="0">
                <a:latin typeface="Book Antiqua"/>
                <a:cs typeface="Book Antiqua"/>
              </a:rPr>
              <a:t>Check &amp; Connect Mentor Training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004061" y="8822116"/>
            <a:ext cx="1705916" cy="454100"/>
            <a:chOff x="4953000" y="8861097"/>
            <a:chExt cx="1668831" cy="446655"/>
          </a:xfrm>
        </p:grpSpPr>
        <p:pic>
          <p:nvPicPr>
            <p:cNvPr id="8" name="Picture 7" descr="facebook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9390" y="8861097"/>
              <a:ext cx="257503" cy="257503"/>
            </a:xfrm>
            <a:prstGeom prst="rect">
              <a:avLst/>
            </a:prstGeom>
          </p:spPr>
        </p:pic>
        <p:pic>
          <p:nvPicPr>
            <p:cNvPr id="9" name="Picture 8" descr="twitter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3966" y="8861097"/>
              <a:ext cx="257503" cy="257503"/>
            </a:xfrm>
            <a:prstGeom prst="rect">
              <a:avLst/>
            </a:prstGeom>
          </p:spPr>
        </p:pic>
        <p:pic>
          <p:nvPicPr>
            <p:cNvPr id="10" name="Picture 9" descr="wordpressicon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9626" y="8864601"/>
              <a:ext cx="260197" cy="2540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953000" y="9065568"/>
              <a:ext cx="1668831" cy="2421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u="sng" dirty="0" err="1">
                  <a:solidFill>
                    <a:srgbClr val="800000"/>
                  </a:solidFill>
                  <a:latin typeface="Francois One"/>
                  <a:cs typeface="Francois One"/>
                </a:rPr>
                <a:t>checkandconnect.umn.edu</a:t>
              </a:r>
              <a:endParaRPr lang="en-US" sz="1000" u="sng" dirty="0">
                <a:solidFill>
                  <a:srgbClr val="800000"/>
                </a:solidFill>
                <a:latin typeface="Francois One"/>
                <a:cs typeface="Francois One"/>
              </a:endParaRPr>
            </a:p>
          </p:txBody>
        </p:sp>
        <p:pic>
          <p:nvPicPr>
            <p:cNvPr id="12" name="Picture 11" descr="email_32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9999" y="8864599"/>
              <a:ext cx="254001" cy="254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9689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6512A81-664C-4974-BAC2-04C8C97C0A9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351931-316C-4E8C-A490-2200A8E3F0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972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 eaLnBrk="0" fontAlgn="base" hangingPunct="0">
              <a:lnSpc>
                <a:spcPct val="120000"/>
              </a:lnSpc>
              <a:spcBef>
                <a:spcPct val="30000"/>
              </a:spcBef>
              <a:spcAft>
                <a:spcPct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268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FIDELITY SELF-ASSESSMENT IN MANUAL, (page 87)</a:t>
            </a:r>
          </a:p>
          <a:p>
            <a:r>
              <a:rPr lang="en-US" b="1" dirty="0"/>
              <a:t>Core components:</a:t>
            </a:r>
          </a:p>
          <a:p>
            <a:pPr marL="232943" indent="-232943">
              <a:buSzPct val="100000"/>
              <a:buFont typeface="Arial" charset="0"/>
              <a:buAutoNum type="arabicPeriod"/>
            </a:pP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A mentor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who works with students and families for a minimum of two years</a:t>
            </a:r>
          </a:p>
          <a:p>
            <a:pPr marL="232943" indent="-232943" defTabSz="931774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Relationships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are b</a:t>
            </a:r>
            <a:r>
              <a:rPr lang="en-US" dirty="0">
                <a:latin typeface="Arial" charset="0"/>
                <a:ea typeface="ＭＳ Ｐゴシック" charset="0"/>
              </a:rPr>
              <a:t>ased in mutual trust and open communication, nurtured through a long-term commitment, and focused on promoting a student’s educational success</a:t>
            </a:r>
          </a:p>
          <a:p>
            <a:pPr marL="232943" indent="-232943" defTabSz="931774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Long-Term Commitment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. Mentors make at least a two-year commitment to a student.</a:t>
            </a:r>
          </a:p>
          <a:p>
            <a:pPr>
              <a:buSzPct val="100000"/>
            </a:pP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2. Regular checks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utilizing data schools already collect on students’ school adjustment, behavior, and educational progress </a:t>
            </a: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(Check)</a:t>
            </a:r>
          </a:p>
          <a:p>
            <a:pPr marL="174708" indent="-174708" defTabSz="931774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Focus on Alterable Variables.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The systematic monitoring (“check”) of indicators of disengagement that are readily available to school personnel and can be altered through intervention.</a:t>
            </a:r>
          </a:p>
          <a:p>
            <a:pPr>
              <a:buSzPct val="100000"/>
            </a:pP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3. Timely interventions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, driven by data, to re-establish and maintain students’ connection to school and learning and to enhance students’ social and academic competencies </a:t>
            </a: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(Connect)</a:t>
            </a:r>
          </a:p>
          <a:p>
            <a:pPr marL="174708" indent="-174708" defTabSz="931774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Personalized, Data-Based Intervention.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Supportive interventions (“connect”) that are personalized, not prescriptive; mentors use data as the basis for intervention design. </a:t>
            </a:r>
          </a:p>
          <a:p>
            <a:pPr marL="174708" indent="-174708" defTabSz="931774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Participation in and Affiliation with School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. Mentors facilitate student access to and active participation in school-related activities and events.</a:t>
            </a:r>
          </a:p>
          <a:p>
            <a:pPr marL="174708" indent="-174708" defTabSz="931774"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Problem Solving and Capacity Building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. Mentors use a cognitive-behavioral approach to promote the acquisition of skills to: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resolve conflict constructively, encourage the search for solutions rather than a source of blame, foster productive coping skills, and diminish dependency on the mentor.</a:t>
            </a:r>
          </a:p>
          <a:p>
            <a:pPr>
              <a:buSzPct val="100000"/>
            </a:pP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ＭＳ Ｐゴシック" charset="0"/>
              </a:rPr>
              <a:t>4. Engagement with families</a:t>
            </a:r>
            <a:r>
              <a:rPr lang="en-US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– mentors engage with parents and strive to foster parents’ active participation in their </a:t>
            </a: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child’s education</a:t>
            </a: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457174">
              <a:defRPr/>
            </a:pPr>
            <a:r>
              <a:rPr lang="en-US" i="1" dirty="0" smtClean="0">
                <a:latin typeface="Book Antiqua"/>
                <a:cs typeface="Book Antiqua"/>
              </a:rPr>
              <a:t>Check &amp; Connect Comprehensive Implementation Training</a:t>
            </a:r>
          </a:p>
        </p:txBody>
      </p:sp>
    </p:spTree>
    <p:extLst>
      <p:ext uri="{BB962C8B-B14F-4D97-AF65-F5344CB8AC3E}">
        <p14:creationId xmlns:p14="http://schemas.microsoft.com/office/powerpoint/2010/main" val="1896077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ln/>
        </p:spPr>
      </p:sp>
      <p:sp>
        <p:nvSpPr>
          <p:cNvPr id="1597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</a:rPr>
              <a:t> When we</a:t>
            </a:r>
            <a:r>
              <a:rPr lang="en-US" baseline="0" dirty="0" smtClean="0">
                <a:ea typeface="ＭＳ Ｐゴシック" charset="0"/>
              </a:rPr>
              <a:t> begin to think about students and engagement we need to keep our focus on the things we can change. Many students walk in the doors of the school with s</a:t>
            </a:r>
            <a:r>
              <a:rPr lang="en-US" dirty="0" smtClean="0">
                <a:ea typeface="ＭＳ Ｐゴシック" charset="0"/>
              </a:rPr>
              <a:t>tatus</a:t>
            </a:r>
            <a:r>
              <a:rPr lang="en-US" baseline="0" dirty="0" smtClean="0">
                <a:ea typeface="ＭＳ Ｐゴシック" charset="0"/>
              </a:rPr>
              <a:t> variables which,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>
                <a:ea typeface="ＭＳ Ｐゴシック" charset="0"/>
              </a:rPr>
              <a:t>for the most part</a:t>
            </a:r>
            <a:r>
              <a:rPr lang="en-US" dirty="0" smtClean="0">
                <a:ea typeface="ＭＳ Ｐゴシック" charset="0"/>
              </a:rPr>
              <a:t>, a </a:t>
            </a:r>
            <a:r>
              <a:rPr lang="en-US" dirty="0">
                <a:ea typeface="ＭＳ Ｐゴシック" charset="0"/>
              </a:rPr>
              <a:t>those things that make us up that </a:t>
            </a:r>
            <a:r>
              <a:rPr lang="en-US" dirty="0" smtClean="0">
                <a:ea typeface="ＭＳ Ｐゴシック" charset="0"/>
              </a:rPr>
              <a:t>cannot </a:t>
            </a:r>
            <a:r>
              <a:rPr lang="en-US" dirty="0">
                <a:ea typeface="ＭＳ Ｐゴシック" charset="0"/>
              </a:rPr>
              <a:t>be </a:t>
            </a:r>
            <a:r>
              <a:rPr lang="en-US" dirty="0" smtClean="0">
                <a:ea typeface="ＭＳ Ｐゴシック" charset="0"/>
              </a:rPr>
              <a:t>changed</a:t>
            </a:r>
            <a:r>
              <a:rPr lang="en-US" baseline="0" dirty="0" smtClean="0">
                <a:ea typeface="ＭＳ Ｐゴシック" charset="0"/>
              </a:rPr>
              <a:t> such as age, race, and gender. In Check &amp; Connect we keep the focus on the </a:t>
            </a:r>
            <a:r>
              <a:rPr lang="en-US" dirty="0" smtClean="0">
                <a:ea typeface="ＭＳ Ｐゴシック" charset="0"/>
              </a:rPr>
              <a:t> alterable</a:t>
            </a:r>
            <a:r>
              <a:rPr lang="en-US" baseline="0" dirty="0" smtClean="0">
                <a:ea typeface="ＭＳ Ｐゴシック" charset="0"/>
              </a:rPr>
              <a:t> variable which</a:t>
            </a:r>
            <a:r>
              <a:rPr lang="en-US" dirty="0" smtClean="0">
                <a:ea typeface="ＭＳ Ｐゴシック" charset="0"/>
              </a:rPr>
              <a:t> </a:t>
            </a:r>
            <a:r>
              <a:rPr lang="en-US" dirty="0">
                <a:ea typeface="ＭＳ Ｐゴシック" charset="0"/>
              </a:rPr>
              <a:t>are just </a:t>
            </a:r>
            <a:r>
              <a:rPr lang="en-US" dirty="0" smtClean="0">
                <a:ea typeface="ＭＳ Ｐゴシック" charset="0"/>
              </a:rPr>
              <a:t>what</a:t>
            </a:r>
            <a:r>
              <a:rPr lang="en-US" baseline="0" dirty="0" smtClean="0">
                <a:ea typeface="ＭＳ Ｐゴシック" charset="0"/>
              </a:rPr>
              <a:t> they sound like, the things we may be able to change or influence.</a:t>
            </a:r>
            <a:endParaRPr lang="en-US" baseline="0" dirty="0">
              <a:ea typeface="ＭＳ Ｐゴシック" charset="0"/>
            </a:endParaRPr>
          </a:p>
          <a:p>
            <a:endParaRPr lang="en-US" b="1" baseline="0" dirty="0">
              <a:ea typeface="ＭＳ Ｐゴシック" charset="0"/>
            </a:endParaRPr>
          </a:p>
          <a:p>
            <a:r>
              <a:rPr lang="en-US" b="1" i="1" dirty="0" smtClean="0">
                <a:ea typeface="ＭＳ Ｐゴシック" charset="0"/>
              </a:rPr>
              <a:t>If</a:t>
            </a:r>
            <a:r>
              <a:rPr lang="en-US" b="1" i="1" baseline="0" dirty="0" smtClean="0">
                <a:ea typeface="ＭＳ Ｐゴシック" charset="0"/>
              </a:rPr>
              <a:t> you refer to </a:t>
            </a:r>
            <a:r>
              <a:rPr lang="en-US" b="1" i="1" dirty="0" smtClean="0">
                <a:ea typeface="ＭＳ Ｐゴシック" charset="0"/>
              </a:rPr>
              <a:t>Page</a:t>
            </a:r>
            <a:r>
              <a:rPr lang="en-US" b="1" i="1" baseline="0" dirty="0" smtClean="0">
                <a:ea typeface="ＭＳ Ｐゴシック" charset="0"/>
              </a:rPr>
              <a:t> 23,</a:t>
            </a:r>
            <a:r>
              <a:rPr lang="en-US" b="1" dirty="0" smtClean="0">
                <a:ea typeface="ＭＳ Ｐゴシック" charset="0"/>
              </a:rPr>
              <a:t> </a:t>
            </a:r>
            <a:r>
              <a:rPr lang="en-US" b="1" i="1" dirty="0">
                <a:ea typeface="ＭＳ Ｐゴシック" charset="0"/>
              </a:rPr>
              <a:t>Table </a:t>
            </a:r>
            <a:r>
              <a:rPr lang="en-US" b="1" i="1" dirty="0" smtClean="0">
                <a:ea typeface="ＭＳ Ｐゴシック" charset="0"/>
              </a:rPr>
              <a:t>7, in the Manual,</a:t>
            </a:r>
            <a:r>
              <a:rPr lang="en-US" b="1" i="1" baseline="0" dirty="0" smtClean="0">
                <a:ea typeface="ＭＳ Ｐゴシック" charset="0"/>
              </a:rPr>
              <a:t> you will see alterable risk and protective factors associated with dropping out of school in relation to the student, families and schools.</a:t>
            </a:r>
            <a:endParaRPr lang="en-US" b="1" i="1" dirty="0">
              <a:ea typeface="ＭＳ Ｐゴシック" charset="0"/>
            </a:endParaRPr>
          </a:p>
          <a:p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418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ln/>
        </p:spPr>
      </p:sp>
      <p:sp>
        <p:nvSpPr>
          <p:cNvPr id="390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</a:rPr>
              <a:t>Show the website and point out important</a:t>
            </a:r>
            <a:r>
              <a:rPr lang="en-US" baseline="0" dirty="0" smtClean="0">
                <a:ea typeface="ＭＳ Ｐゴシック" charset="0"/>
              </a:rPr>
              <a:t> resources.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3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  <a:ln/>
        </p:spPr>
      </p:sp>
      <p:sp>
        <p:nvSpPr>
          <p:cNvPr id="390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</a:rPr>
              <a:t>Show the website and point out important</a:t>
            </a:r>
            <a:r>
              <a:rPr lang="en-US" baseline="0" dirty="0" smtClean="0">
                <a:ea typeface="ＭＳ Ｐゴシック" charset="0"/>
              </a:rPr>
              <a:t> resources.</a:t>
            </a:r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1" name="Picture 9" descr="UofM-1_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9144002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07715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pic>
        <p:nvPicPr>
          <p:cNvPr id="4" name="Picture 15" descr="check_and_connect_hat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65" y="351851"/>
            <a:ext cx="1978520" cy="171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626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361" y="1611490"/>
            <a:ext cx="8504576" cy="4428066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4" name="Picture 15" descr="check_and_connect_hat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133" y="331911"/>
            <a:ext cx="1174378" cy="101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38667" y="6214539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91287D2-91B4-6745-8927-200BAED828D5}" type="slidenum">
              <a:rPr lang="en-US" sz="1800" b="1" smtClean="0">
                <a:solidFill>
                  <a:srgbClr val="F5B61A"/>
                </a:solidFill>
              </a:rPr>
              <a:pPr/>
              <a:t>‹#›</a:t>
            </a:fld>
            <a:endParaRPr lang="en-US" sz="1800" b="1" dirty="0">
              <a:solidFill>
                <a:srgbClr val="F5B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0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0111" y="3997685"/>
            <a:ext cx="6194602" cy="1362075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15" descr="check_and_connect_hat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35" y="4110390"/>
            <a:ext cx="1564659" cy="135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338667" y="6214539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91287D2-91B4-6745-8927-200BAED828D5}" type="slidenum">
              <a:rPr lang="en-US" sz="1800" b="1" smtClean="0">
                <a:solidFill>
                  <a:srgbClr val="F5B61A"/>
                </a:solidFill>
              </a:rPr>
              <a:pPr/>
              <a:t>‹#›</a:t>
            </a:fld>
            <a:endParaRPr lang="en-US" sz="1800" b="1" dirty="0">
              <a:solidFill>
                <a:srgbClr val="F5B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274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9360" y="1625601"/>
            <a:ext cx="3915568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5601"/>
            <a:ext cx="4208214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6"/>
            <a:r>
              <a:rPr lang="en-US" dirty="0" smtClean="0"/>
              <a:t>Third level</a:t>
            </a:r>
          </a:p>
          <a:p>
            <a:pPr lvl="7"/>
            <a:r>
              <a:rPr lang="en-US" dirty="0" smtClean="0"/>
              <a:t>Fourth level</a:t>
            </a:r>
          </a:p>
          <a:p>
            <a:pPr lvl="8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15" descr="check_and_connect_hat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133" y="331911"/>
            <a:ext cx="1174378" cy="101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338667" y="6214539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91287D2-91B4-6745-8927-200BAED828D5}" type="slidenum">
              <a:rPr lang="en-US" sz="1800" b="1" smtClean="0">
                <a:solidFill>
                  <a:srgbClr val="F5B61A"/>
                </a:solidFill>
              </a:rPr>
              <a:pPr/>
              <a:t>‹#›</a:t>
            </a:fld>
            <a:endParaRPr lang="en-US" sz="1800" b="1" dirty="0">
              <a:solidFill>
                <a:srgbClr val="F5B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00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338667" y="6214539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91287D2-91B4-6745-8927-200BAED828D5}" type="slidenum">
              <a:rPr lang="en-US" sz="1800" b="1" smtClean="0">
                <a:solidFill>
                  <a:srgbClr val="F5B61A"/>
                </a:solidFill>
              </a:rPr>
              <a:pPr/>
              <a:t>‹#›</a:t>
            </a:fld>
            <a:endParaRPr lang="en-US" sz="1800" b="1" dirty="0">
              <a:solidFill>
                <a:srgbClr val="F5B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000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38667" y="6214539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91287D2-91B4-6745-8927-200BAED828D5}" type="slidenum">
              <a:rPr lang="en-US" sz="1800" b="1" smtClean="0">
                <a:solidFill>
                  <a:srgbClr val="F5B61A"/>
                </a:solidFill>
              </a:rPr>
              <a:pPr/>
              <a:t>‹#›</a:t>
            </a:fld>
            <a:endParaRPr lang="en-US" sz="1800" b="1" dirty="0">
              <a:solidFill>
                <a:srgbClr val="F5B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97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55" y="1774890"/>
            <a:ext cx="3751099" cy="3751099"/>
          </a:xfrm>
          <a:prstGeom prst="rect">
            <a:avLst/>
          </a:prstGeom>
        </p:spPr>
      </p:pic>
      <p:pic>
        <p:nvPicPr>
          <p:cNvPr id="6" name="Picture 15" descr="check_and_connect_hat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133" y="331911"/>
            <a:ext cx="1174378" cy="101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338667" y="6214539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691287D2-91B4-6745-8927-200BAED828D5}" type="slidenum">
              <a:rPr lang="en-US" sz="1800" b="1" smtClean="0">
                <a:solidFill>
                  <a:srgbClr val="F5B61A"/>
                </a:solidFill>
              </a:rPr>
              <a:pPr/>
              <a:t>‹#›</a:t>
            </a:fld>
            <a:endParaRPr lang="en-US" sz="1800" b="1" dirty="0">
              <a:solidFill>
                <a:srgbClr val="F5B6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7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UofM-1_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2"/>
            <a:ext cx="9148763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2361" y="304800"/>
            <a:ext cx="758924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2361" y="1752600"/>
            <a:ext cx="8504576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70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9" r:id="rId1"/>
    <p:sldLayoutId id="2147484770" r:id="rId2"/>
    <p:sldLayoutId id="2147484771" r:id="rId3"/>
    <p:sldLayoutId id="2147484801" r:id="rId4"/>
    <p:sldLayoutId id="2147484774" r:id="rId5"/>
    <p:sldLayoutId id="2147484775" r:id="rId6"/>
    <p:sldLayoutId id="2147484772" r:id="rId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7A001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•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://checkandconnect.umn.edu/" TargetMode="External"/><Relationship Id="rId7" Type="http://schemas.openxmlformats.org/officeDocument/2006/relationships/hyperlink" Target="mailto:checkandconnect@umn.ed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CheckandConnect/" TargetMode="External"/><Relationship Id="rId5" Type="http://schemas.openxmlformats.org/officeDocument/2006/relationships/hyperlink" Target="https://www.facebook.com/pages/Check-Connect-A-Comprehensive-Student-Engagement-Intervention/109561685744787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://attendengageinvest.wordpress.com/" TargetMode="External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attendengageinvest.wordpress.com/" TargetMode="External"/><Relationship Id="rId3" Type="http://schemas.openxmlformats.org/officeDocument/2006/relationships/hyperlink" Target="http://www.pulaski.net/for_staff/exceptional_children/rt_i__response_to_intervention/rti_for_behavior__pbis__and_mental_health_supports/p_b_i_s_tier_2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pages/Check-Connect-A-Comprehensive-Student-Engagement-Intervention/109561685744787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s://twitter.com/CheckandConnect/" TargetMode="External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67" t="10871" r="26167" b="6423"/>
          <a:stretch/>
        </p:blipFill>
        <p:spPr>
          <a:xfrm>
            <a:off x="0" y="0"/>
            <a:ext cx="9242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4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334" t="11463" r="26500" b="14019"/>
          <a:stretch/>
        </p:blipFill>
        <p:spPr>
          <a:xfrm>
            <a:off x="0" y="0"/>
            <a:ext cx="9135834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3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&amp; Connect Intervention Model</a:t>
            </a:r>
            <a:endParaRPr lang="en-US" dirty="0"/>
          </a:p>
        </p:txBody>
      </p:sp>
      <p:sp>
        <p:nvSpPr>
          <p:cNvPr id="26627" name="Content Placeholder 2"/>
          <p:cNvSpPr>
            <a:spLocks noGrp="1"/>
          </p:cNvSpPr>
          <p:nvPr>
            <p:ph sz="half" idx="1"/>
          </p:nvPr>
        </p:nvSpPr>
        <p:spPr>
          <a:xfrm>
            <a:off x="497741" y="1752600"/>
            <a:ext cx="3915568" cy="4267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Check &amp; Connect is a structured mentoring intervention to promote student success and engagement at school and with learning through relationship building and systematic use of data.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2065338"/>
            <a:ext cx="3981450" cy="294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90534" y="5046133"/>
            <a:ext cx="4165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i="1" dirty="0" smtClean="0">
                <a:solidFill>
                  <a:schemeClr val="tx1"/>
                </a:solidFill>
              </a:rPr>
              <a:t>This photograph and the remaining stock photos were used with </a:t>
            </a:r>
            <a:r>
              <a:rPr lang="en-US" sz="1400" i="1" dirty="0">
                <a:solidFill>
                  <a:schemeClr val="tx1"/>
                </a:solidFill>
              </a:rPr>
              <a:t>permission from Microsoft.</a:t>
            </a:r>
          </a:p>
          <a:p>
            <a:pPr algn="ctr"/>
            <a:endParaRPr lang="en-US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7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&amp; Connect Intervention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Structured</a:t>
            </a:r>
          </a:p>
          <a:p>
            <a:pPr lvl="1"/>
            <a:r>
              <a:rPr lang="en-US" dirty="0" smtClean="0"/>
              <a:t>Follows a fairly standard set of procedures – </a:t>
            </a:r>
          </a:p>
          <a:p>
            <a:pPr lvl="2"/>
            <a:r>
              <a:rPr lang="en-US" dirty="0" smtClean="0"/>
              <a:t>Mentor (meets weekly)</a:t>
            </a:r>
          </a:p>
          <a:p>
            <a:pPr lvl="2"/>
            <a:r>
              <a:rPr lang="en-US" dirty="0" smtClean="0"/>
              <a:t>Check</a:t>
            </a:r>
          </a:p>
          <a:p>
            <a:pPr lvl="2"/>
            <a:r>
              <a:rPr lang="en-US" dirty="0" smtClean="0"/>
              <a:t>Connect</a:t>
            </a:r>
          </a:p>
          <a:p>
            <a:pPr lvl="2"/>
            <a:r>
              <a:rPr lang="en-US" dirty="0" smtClean="0"/>
              <a:t>Family Engagement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But Not Scripted</a:t>
            </a:r>
          </a:p>
          <a:p>
            <a:pPr lvl="1"/>
            <a:r>
              <a:rPr lang="en-US" dirty="0" smtClean="0"/>
              <a:t>Delivery may differ for each child</a:t>
            </a:r>
          </a:p>
          <a:p>
            <a:pPr lvl="2"/>
            <a:r>
              <a:rPr lang="en-US" dirty="0" smtClean="0"/>
              <a:t>Mentor (meets weekly)</a:t>
            </a:r>
          </a:p>
          <a:p>
            <a:pPr lvl="2"/>
            <a:r>
              <a:rPr lang="en-US" dirty="0" smtClean="0"/>
              <a:t>Same areas “checked”</a:t>
            </a:r>
          </a:p>
          <a:p>
            <a:pPr lvl="2"/>
            <a:r>
              <a:rPr lang="en-US" u="sng" dirty="0" smtClean="0"/>
              <a:t>Intervention “connections” may vary greatly</a:t>
            </a:r>
          </a:p>
          <a:p>
            <a:pPr lvl="2"/>
            <a:r>
              <a:rPr lang="en-US" u="sng" dirty="0" smtClean="0"/>
              <a:t>Family engagement focus may also vary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811349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401" y="670560"/>
            <a:ext cx="7589248" cy="1143000"/>
          </a:xfrm>
        </p:spPr>
        <p:txBody>
          <a:bodyPr/>
          <a:lstStyle/>
          <a:p>
            <a:r>
              <a:rPr lang="en-US" dirty="0" smtClean="0"/>
              <a:t>Although interventions “connections” may vary greatly…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866241" y="2438400"/>
            <a:ext cx="758924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A001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600" kern="0" dirty="0" smtClean="0"/>
              <a:t>Keep the focus on EDUCATION!</a:t>
            </a:r>
            <a:endParaRPr lang="en-US" sz="3600" kern="0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539765" y="4084319"/>
            <a:ext cx="8242200" cy="1899921"/>
          </a:xfrm>
        </p:spPr>
        <p:txBody>
          <a:bodyPr/>
          <a:lstStyle/>
          <a:p>
            <a:r>
              <a:rPr lang="en-US" dirty="0" smtClean="0"/>
              <a:t>Commit to and investment in learning</a:t>
            </a:r>
          </a:p>
          <a:p>
            <a:r>
              <a:rPr lang="en-US" dirty="0" smtClean="0"/>
              <a:t>Identification and belonging at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637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333" t="11462" r="26333" b="14071"/>
          <a:stretch/>
        </p:blipFill>
        <p:spPr>
          <a:xfrm>
            <a:off x="0" y="0"/>
            <a:ext cx="9144000" cy="61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3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Educational Engagement vs Disengagement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02361" y="1803402"/>
            <a:ext cx="8554053" cy="1727199"/>
          </a:xfrm>
        </p:spPr>
        <p:txBody>
          <a:bodyPr/>
          <a:lstStyle/>
          <a:p>
            <a:r>
              <a:rPr lang="en-US" dirty="0" smtClean="0"/>
              <a:t>Poor grades</a:t>
            </a:r>
          </a:p>
          <a:p>
            <a:r>
              <a:rPr lang="en-US" dirty="0" smtClean="0"/>
              <a:t>Attendance problems</a:t>
            </a:r>
          </a:p>
          <a:p>
            <a:r>
              <a:rPr lang="en-US" dirty="0" smtClean="0"/>
              <a:t>Behavioral challenges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988161" y="3667761"/>
            <a:ext cx="758924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7A0019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7A0019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3600" kern="0" dirty="0" smtClean="0"/>
              <a:t>May be signs of disengagement!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1082347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99360"/>
            <a:ext cx="8092440" cy="1143000"/>
          </a:xfrm>
        </p:spPr>
        <p:txBody>
          <a:bodyPr/>
          <a:lstStyle/>
          <a:p>
            <a:r>
              <a:rPr lang="en-US" dirty="0" smtClean="0"/>
              <a:t>Disengagement is largely RELATIONAL!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60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499360"/>
            <a:ext cx="8031479" cy="1143000"/>
          </a:xfrm>
        </p:spPr>
        <p:txBody>
          <a:bodyPr/>
          <a:lstStyle/>
          <a:p>
            <a:r>
              <a:rPr lang="en-US" dirty="0" smtClean="0"/>
              <a:t>Re-engagement is largely RELATIONAL!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16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302361" y="304800"/>
            <a:ext cx="7589248" cy="1143000"/>
          </a:xfrm>
        </p:spPr>
        <p:txBody>
          <a:bodyPr/>
          <a:lstStyle/>
          <a:p>
            <a:r>
              <a:rPr lang="en-US" dirty="0" smtClean="0"/>
              <a:t>Four Core Components and Essential Elements</a:t>
            </a:r>
            <a:endParaRPr lang="en-US" dirty="0"/>
          </a:p>
        </p:txBody>
      </p:sp>
      <p:pic>
        <p:nvPicPr>
          <p:cNvPr id="3" name="Picture 2" descr="FidelityOfImplementa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964" y="1560130"/>
            <a:ext cx="6661638" cy="440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9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on Alterable Variables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2361" y="1420454"/>
            <a:ext cx="8504576" cy="4577854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sz="2400" b="1" dirty="0">
                <a:solidFill>
                  <a:srgbClr val="000000"/>
                </a:solidFill>
              </a:rPr>
              <a:t>Alterable variables: </a:t>
            </a:r>
            <a:r>
              <a:rPr lang="en-US" sz="2400" dirty="0">
                <a:solidFill>
                  <a:srgbClr val="000000"/>
                </a:solidFill>
              </a:rPr>
              <a:t>indicators of disengagement that are readily available to school personnel and can be altered through intervention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>
          <a:xfrm>
            <a:off x="4216927" y="2659544"/>
            <a:ext cx="4399540" cy="35656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Tx/>
              <a:buNone/>
            </a:pPr>
            <a:r>
              <a:rPr lang="en-US" sz="2600" b="1" dirty="0" smtClean="0">
                <a:solidFill>
                  <a:srgbClr val="800000"/>
                </a:solidFill>
              </a:rPr>
              <a:t>Alterable </a:t>
            </a:r>
          </a:p>
          <a:p>
            <a:pPr lvl="1"/>
            <a:r>
              <a:rPr lang="en-US" sz="2200" dirty="0" smtClean="0"/>
              <a:t>Attendance</a:t>
            </a:r>
          </a:p>
          <a:p>
            <a:pPr lvl="1"/>
            <a:r>
              <a:rPr lang="en-US" sz="2200" dirty="0" smtClean="0"/>
              <a:t>Attitude toward school</a:t>
            </a:r>
          </a:p>
          <a:p>
            <a:pPr lvl="1"/>
            <a:r>
              <a:rPr lang="en-US" sz="2200" dirty="0" smtClean="0"/>
              <a:t>Extracurricular participation</a:t>
            </a:r>
          </a:p>
          <a:p>
            <a:pPr lvl="1"/>
            <a:r>
              <a:rPr lang="en-US" sz="2200" dirty="0" smtClean="0"/>
              <a:t>Behavior</a:t>
            </a:r>
          </a:p>
          <a:p>
            <a:pPr lvl="1"/>
            <a:r>
              <a:rPr lang="en-US" sz="2200" dirty="0" smtClean="0"/>
              <a:t>Homework</a:t>
            </a:r>
          </a:p>
          <a:p>
            <a:pPr lvl="1"/>
            <a:r>
              <a:rPr lang="en-US" sz="2200" dirty="0" smtClean="0"/>
              <a:t>Grades, credit accrual</a:t>
            </a:r>
            <a:endParaRPr lang="en-US" sz="2200" dirty="0"/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>
          <a:xfrm>
            <a:off x="117247" y="2665196"/>
            <a:ext cx="4181231" cy="3582375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•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A0019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Tx/>
              <a:buNone/>
            </a:pPr>
            <a:r>
              <a:rPr lang="en-US" sz="2600" b="1" dirty="0" smtClean="0">
                <a:solidFill>
                  <a:srgbClr val="800000"/>
                </a:solidFill>
              </a:rPr>
              <a:t>Status </a:t>
            </a:r>
          </a:p>
          <a:p>
            <a:pPr lvl="1"/>
            <a:r>
              <a:rPr lang="en-US" sz="2200" dirty="0" smtClean="0"/>
              <a:t>Age</a:t>
            </a:r>
          </a:p>
          <a:p>
            <a:pPr lvl="1"/>
            <a:r>
              <a:rPr lang="en-US" sz="2200" dirty="0" smtClean="0"/>
              <a:t>Metro status and region</a:t>
            </a:r>
          </a:p>
          <a:p>
            <a:pPr lvl="1"/>
            <a:r>
              <a:rPr lang="en-US" sz="2200" dirty="0" smtClean="0"/>
              <a:t>Disability</a:t>
            </a:r>
          </a:p>
          <a:p>
            <a:pPr lvl="1"/>
            <a:r>
              <a:rPr lang="en-US" sz="2200" dirty="0" smtClean="0"/>
              <a:t>Socioeconomic status</a:t>
            </a:r>
          </a:p>
          <a:p>
            <a:pPr lvl="1"/>
            <a:r>
              <a:rPr lang="en-US" sz="2200" dirty="0" smtClean="0"/>
              <a:t>Ethnicity	</a:t>
            </a:r>
          </a:p>
          <a:p>
            <a:pPr lvl="1"/>
            <a:r>
              <a:rPr lang="en-US" sz="2200" dirty="0" smtClean="0"/>
              <a:t>Gender</a:t>
            </a:r>
          </a:p>
          <a:p>
            <a:pPr lvl="1"/>
            <a:r>
              <a:rPr lang="en-US" sz="2200" dirty="0" smtClean="0"/>
              <a:t>Family structure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18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61" y="304800"/>
            <a:ext cx="7180479" cy="1143000"/>
          </a:xfrm>
        </p:spPr>
        <p:txBody>
          <a:bodyPr/>
          <a:lstStyle/>
          <a:p>
            <a:pPr algn="ctr"/>
            <a:r>
              <a:rPr lang="en-US" dirty="0" smtClean="0"/>
              <a:t>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Engages in a long-term relationship with mentee</a:t>
            </a:r>
          </a:p>
          <a:p>
            <a:r>
              <a:rPr lang="en-US" dirty="0" smtClean="0"/>
              <a:t>Cares enough to meet weekly</a:t>
            </a:r>
          </a:p>
          <a:p>
            <a:r>
              <a:rPr lang="en-US" dirty="0" smtClean="0"/>
              <a:t>Monitors important, alterable variables</a:t>
            </a:r>
          </a:p>
          <a:p>
            <a:pPr lvl="1"/>
            <a:r>
              <a:rPr lang="en-US" dirty="0" smtClean="0"/>
              <a:t>Attendance</a:t>
            </a:r>
          </a:p>
          <a:p>
            <a:pPr lvl="1"/>
            <a:r>
              <a:rPr lang="en-US" dirty="0" smtClean="0"/>
              <a:t>Grades</a:t>
            </a:r>
          </a:p>
          <a:p>
            <a:pPr lvl="1"/>
            <a:r>
              <a:rPr lang="en-US" dirty="0" smtClean="0"/>
              <a:t>Behavior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0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61" y="304800"/>
            <a:ext cx="7180479" cy="1143000"/>
          </a:xfrm>
        </p:spPr>
        <p:txBody>
          <a:bodyPr/>
          <a:lstStyle/>
          <a:p>
            <a:pPr algn="ctr"/>
            <a:r>
              <a:rPr lang="en-US" dirty="0" smtClean="0"/>
              <a:t>CONNECT (to Interventions)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361" y="1184770"/>
            <a:ext cx="8504576" cy="4428066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etermined by “check” data and focus on </a:t>
            </a:r>
          </a:p>
          <a:p>
            <a:pPr marL="0" indent="0">
              <a:buNone/>
            </a:pPr>
            <a:r>
              <a:rPr lang="en-US" dirty="0" smtClean="0"/>
              <a:t>   re-engagement </a:t>
            </a:r>
          </a:p>
          <a:p>
            <a:r>
              <a:rPr lang="en-US" dirty="0" smtClean="0"/>
              <a:t>Examples of ‘interventions” include…</a:t>
            </a:r>
          </a:p>
          <a:p>
            <a:pPr lvl="1"/>
            <a:r>
              <a:rPr lang="en-US" dirty="0"/>
              <a:t>Problem-solving with the student and/or family</a:t>
            </a:r>
          </a:p>
          <a:p>
            <a:pPr lvl="1"/>
            <a:r>
              <a:rPr lang="en-US" dirty="0"/>
              <a:t>Goal setting with the student</a:t>
            </a:r>
          </a:p>
          <a:p>
            <a:pPr lvl="1"/>
            <a:r>
              <a:rPr lang="en-US" dirty="0"/>
              <a:t>Teaching social skills</a:t>
            </a:r>
          </a:p>
          <a:p>
            <a:pPr lvl="1"/>
            <a:r>
              <a:rPr lang="en-US" dirty="0" smtClean="0"/>
              <a:t>Referrals…</a:t>
            </a:r>
          </a:p>
          <a:p>
            <a:pPr lvl="2"/>
            <a:r>
              <a:rPr lang="en-US" dirty="0" smtClean="0"/>
              <a:t>Mental </a:t>
            </a:r>
            <a:r>
              <a:rPr lang="en-US" dirty="0"/>
              <a:t>health </a:t>
            </a:r>
            <a:r>
              <a:rPr lang="en-US" dirty="0" smtClean="0"/>
              <a:t>services</a:t>
            </a:r>
          </a:p>
          <a:p>
            <a:pPr lvl="2"/>
            <a:r>
              <a:rPr lang="en-US" dirty="0" smtClean="0"/>
              <a:t>Tutoring</a:t>
            </a:r>
          </a:p>
          <a:p>
            <a:pPr lvl="2"/>
            <a:r>
              <a:rPr lang="en-US" dirty="0" smtClean="0"/>
              <a:t>Medical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0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61" y="304800"/>
            <a:ext cx="7180479" cy="1143000"/>
          </a:xfrm>
        </p:spPr>
        <p:txBody>
          <a:bodyPr/>
          <a:lstStyle/>
          <a:p>
            <a:pPr algn="ctr"/>
            <a:r>
              <a:rPr lang="en-US" dirty="0" smtClean="0"/>
              <a:t>FAMILY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Families of disengaged students are often also disengaged</a:t>
            </a:r>
          </a:p>
          <a:p>
            <a:r>
              <a:rPr lang="en-US" dirty="0" smtClean="0"/>
              <a:t>This is also a relational issue</a:t>
            </a:r>
            <a:endParaRPr lang="en-US" dirty="0"/>
          </a:p>
          <a:p>
            <a:r>
              <a:rPr lang="en-US" dirty="0" smtClean="0"/>
              <a:t>Families of students need to know that you care about their child’s future (not just their graduation or class performance)</a:t>
            </a:r>
          </a:p>
          <a:p>
            <a:r>
              <a:rPr lang="en-US" dirty="0" smtClean="0"/>
              <a:t>You may encounter resistance – don’t let this get you off course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858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&amp; Connect Resources</a:t>
            </a:r>
            <a:endParaRPr lang="en-US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Website and </a:t>
            </a:r>
            <a:r>
              <a:rPr lang="en-US" sz="2600" dirty="0" smtClean="0"/>
              <a:t>blog </a:t>
            </a:r>
            <a:r>
              <a:rPr lang="en-US" sz="2200" dirty="0">
                <a:hlinkClick r:id="rId3"/>
              </a:rPr>
              <a:t>checkandconnect.umn.edu</a:t>
            </a:r>
            <a:endParaRPr lang="en-US" sz="2200" dirty="0"/>
          </a:p>
          <a:p>
            <a:r>
              <a:rPr lang="en-US" sz="2600" dirty="0" smtClean="0"/>
              <a:t>hs.utah.gov/education</a:t>
            </a:r>
          </a:p>
          <a:p>
            <a:r>
              <a:rPr lang="en-US" sz="2600" dirty="0" smtClean="0"/>
              <a:t>schools.utah.gov/</a:t>
            </a:r>
            <a:r>
              <a:rPr lang="en-US" sz="2600" dirty="0" err="1" smtClean="0"/>
              <a:t>yic</a:t>
            </a:r>
            <a:r>
              <a:rPr lang="en-US" sz="2600" dirty="0" smtClean="0"/>
              <a:t>/</a:t>
            </a:r>
          </a:p>
          <a:p>
            <a:r>
              <a:rPr lang="en-US" sz="2600" dirty="0" smtClean="0"/>
              <a:t>Join </a:t>
            </a:r>
            <a:r>
              <a:rPr lang="en-US" sz="2600" dirty="0"/>
              <a:t>the C&amp;C community!</a:t>
            </a:r>
          </a:p>
          <a:p>
            <a:pPr lvl="1"/>
            <a:r>
              <a:rPr lang="en-US" sz="2400" dirty="0"/>
              <a:t>Sign up to join the Discussion list</a:t>
            </a:r>
          </a:p>
          <a:p>
            <a:pPr lvl="1"/>
            <a:r>
              <a:rPr lang="en-US" sz="2400" dirty="0"/>
              <a:t>Follow our blog &amp; social media: </a:t>
            </a:r>
            <a:r>
              <a:rPr lang="en-US" sz="2200" dirty="0">
                <a:hlinkClick r:id="rId4"/>
              </a:rPr>
              <a:t>Blog</a:t>
            </a:r>
            <a:r>
              <a:rPr lang="en-US" sz="2200" dirty="0"/>
              <a:t> </a:t>
            </a:r>
            <a:r>
              <a:rPr lang="en-US" sz="2000" dirty="0"/>
              <a:t>| </a:t>
            </a:r>
            <a:r>
              <a:rPr lang="en-US" sz="2200" dirty="0">
                <a:hlinkClick r:id="rId5"/>
              </a:rPr>
              <a:t>Facebook </a:t>
            </a:r>
            <a:r>
              <a:rPr lang="en-US" sz="2200" dirty="0"/>
              <a:t>| </a:t>
            </a:r>
            <a:r>
              <a:rPr lang="en-US" sz="2200" dirty="0">
                <a:hlinkClick r:id="rId6"/>
              </a:rPr>
              <a:t>Twitter</a:t>
            </a:r>
            <a:endParaRPr lang="en-US" sz="2200" dirty="0"/>
          </a:p>
          <a:p>
            <a:pPr lvl="1"/>
            <a:r>
              <a:rPr lang="en-US" sz="2400" dirty="0"/>
              <a:t>Coordinators </a:t>
            </a:r>
            <a:r>
              <a:rPr lang="en-US" sz="2400" dirty="0" smtClean="0"/>
              <a:t>-- join </a:t>
            </a:r>
            <a:r>
              <a:rPr lang="en-US" sz="2400" dirty="0"/>
              <a:t>the </a:t>
            </a:r>
            <a:r>
              <a:rPr lang="en-US" sz="2400" dirty="0" smtClean="0"/>
              <a:t>Coordinators’ </a:t>
            </a:r>
            <a:r>
              <a:rPr lang="en-US" sz="2400" dirty="0"/>
              <a:t>Community of Practice</a:t>
            </a:r>
          </a:p>
          <a:p>
            <a:r>
              <a:rPr lang="en-US" sz="2600" dirty="0"/>
              <a:t>Contact us: </a:t>
            </a:r>
            <a:r>
              <a:rPr lang="en-US" sz="2200" dirty="0">
                <a:hlinkClick r:id="rId7"/>
              </a:rPr>
              <a:t>checkandconnect@umn.edu</a:t>
            </a:r>
            <a:r>
              <a:rPr lang="en-US" sz="2200" dirty="0"/>
              <a:t> </a:t>
            </a:r>
            <a:r>
              <a:rPr lang="en-US" sz="2200" dirty="0" smtClean="0"/>
              <a:t>| 866</a:t>
            </a:r>
            <a:r>
              <a:rPr lang="en-US" sz="2200" dirty="0"/>
              <a:t>-434-0010</a:t>
            </a:r>
          </a:p>
        </p:txBody>
      </p:sp>
      <p:pic>
        <p:nvPicPr>
          <p:cNvPr id="7" name="Picture 5">
            <a:hlinkClick r:id="rId6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2462" y="6209593"/>
            <a:ext cx="4175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hlinkClick r:id="rId5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3643" y="622229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wordpress_32.png">
            <a:hlinkClick r:id="rId4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127" y="6210269"/>
            <a:ext cx="406513" cy="40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&amp; Connect Resources</a:t>
            </a:r>
            <a:endParaRPr lang="en-US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Check and Connect Manual – Check it out from your Check and Connect Coordinator.</a:t>
            </a:r>
            <a:endParaRPr lang="en-US" sz="2200" dirty="0" smtClean="0"/>
          </a:p>
          <a:p>
            <a:endParaRPr lang="en-US" sz="2200" dirty="0" smtClean="0">
              <a:hlinkClick r:id="rId3"/>
            </a:endParaRPr>
          </a:p>
          <a:p>
            <a:r>
              <a:rPr lang="en-US" sz="2200" dirty="0" smtClean="0">
                <a:hlinkClick r:id="rId3"/>
              </a:rPr>
              <a:t>District webpage </a:t>
            </a:r>
            <a:r>
              <a:rPr lang="en-US" sz="2200" dirty="0" smtClean="0"/>
              <a:t>– You can find the PowerPoint, handouts and other resources here.</a:t>
            </a:r>
            <a:endParaRPr lang="en-US" sz="2200" dirty="0"/>
          </a:p>
        </p:txBody>
      </p:sp>
      <p:pic>
        <p:nvPicPr>
          <p:cNvPr id="7" name="Picture 5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2462" y="6209593"/>
            <a:ext cx="4175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3643" y="622229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wordpress_32.png">
            <a:hlinkClick r:id="rId8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127" y="6210269"/>
            <a:ext cx="406513" cy="40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0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2D-1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3400</TotalTime>
  <Words>827</Words>
  <Application>Microsoft Office PowerPoint</Application>
  <PresentationFormat>On-screen Show (4:3)</PresentationFormat>
  <Paragraphs>99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Book Antiqua</vt:lpstr>
      <vt:lpstr>Calibri</vt:lpstr>
      <vt:lpstr>Francois One</vt:lpstr>
      <vt:lpstr>D2D-1</vt:lpstr>
      <vt:lpstr>PowerPoint Presentation</vt:lpstr>
      <vt:lpstr>PowerPoint Presentation</vt:lpstr>
      <vt:lpstr>Check &amp; Connect Intervention Model</vt:lpstr>
      <vt:lpstr>Check &amp; Connect Intervention Model</vt:lpstr>
      <vt:lpstr>Although interventions “connections” may vary greatly…</vt:lpstr>
      <vt:lpstr>PowerPoint Presentation</vt:lpstr>
      <vt:lpstr>Educational Engagement vs Disengagement</vt:lpstr>
      <vt:lpstr>Disengagement is largely RELATIONAL!</vt:lpstr>
      <vt:lpstr>Re-engagement is largely RELATIONAL!</vt:lpstr>
      <vt:lpstr>Four Core Components and Essential Elements</vt:lpstr>
      <vt:lpstr>Focus on Alterable Variables</vt:lpstr>
      <vt:lpstr>CHECK</vt:lpstr>
      <vt:lpstr>CONNECT (to Interventions)</vt:lpstr>
      <vt:lpstr>FAMILY ENGAGEMENT</vt:lpstr>
      <vt:lpstr>Check &amp; Connect Resources</vt:lpstr>
      <vt:lpstr>Check &amp; Connect Resources</vt:lpstr>
    </vt:vector>
  </TitlesOfParts>
  <Company>University of Minnesota - 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Mule'</dc:creator>
  <cp:lastModifiedBy>Phelps, Dusty</cp:lastModifiedBy>
  <cp:revision>221</cp:revision>
  <cp:lastPrinted>2014-10-06T21:07:41Z</cp:lastPrinted>
  <dcterms:created xsi:type="dcterms:W3CDTF">2014-05-02T16:31:09Z</dcterms:created>
  <dcterms:modified xsi:type="dcterms:W3CDTF">2017-11-01T15:37:56Z</dcterms:modified>
</cp:coreProperties>
</file>