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handoutMasterIdLst>
    <p:handoutMasterId r:id="rId28"/>
  </p:handoutMasterIdLst>
  <p:sldIdLst>
    <p:sldId id="285" r:id="rId2"/>
    <p:sldId id="274" r:id="rId3"/>
    <p:sldId id="286" r:id="rId4"/>
    <p:sldId id="260" r:id="rId5"/>
    <p:sldId id="261" r:id="rId6"/>
    <p:sldId id="258" r:id="rId7"/>
    <p:sldId id="262" r:id="rId8"/>
    <p:sldId id="263" r:id="rId9"/>
    <p:sldId id="288" r:id="rId10"/>
    <p:sldId id="287" r:id="rId11"/>
    <p:sldId id="267" r:id="rId12"/>
    <p:sldId id="270" r:id="rId13"/>
    <p:sldId id="269" r:id="rId14"/>
    <p:sldId id="268" r:id="rId15"/>
    <p:sldId id="289" r:id="rId16"/>
    <p:sldId id="290" r:id="rId17"/>
    <p:sldId id="275" r:id="rId18"/>
    <p:sldId id="276" r:id="rId19"/>
    <p:sldId id="277" r:id="rId20"/>
    <p:sldId id="291" r:id="rId21"/>
    <p:sldId id="292" r:id="rId22"/>
    <p:sldId id="282" r:id="rId23"/>
    <p:sldId id="283" r:id="rId24"/>
    <p:sldId id="273" r:id="rId25"/>
    <p:sldId id="265" r:id="rId26"/>
    <p:sldId id="259" r:id="rId27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27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34" autoAdjust="0"/>
    <p:restoredTop sz="94574" autoAdjust="0"/>
  </p:normalViewPr>
  <p:slideViewPr>
    <p:cSldViewPr>
      <p:cViewPr>
        <p:scale>
          <a:sx n="66" d="100"/>
          <a:sy n="66" d="100"/>
        </p:scale>
        <p:origin x="-2214" y="-9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Northern Middle School Discipline Data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'[NMS Discipline Data 2005-2012.xls]Sheet1'!$A$3</c:f>
              <c:strCache>
                <c:ptCount val="1"/>
                <c:pt idx="0">
                  <c:v>2005-06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2005-2012.xls]Sheet1'!$B$3:$C$3</c:f>
              <c:numCache>
                <c:formatCode>General</c:formatCode>
                <c:ptCount val="2"/>
                <c:pt idx="0">
                  <c:v>1203</c:v>
                </c:pt>
                <c:pt idx="1">
                  <c:v>237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7679744"/>
        <c:axId val="67889792"/>
      </c:barChart>
      <c:catAx>
        <c:axId val="67679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7889792"/>
        <c:crosses val="autoZero"/>
        <c:auto val="1"/>
        <c:lblAlgn val="ctr"/>
        <c:lblOffset val="100"/>
        <c:noMultiLvlLbl val="0"/>
      </c:catAx>
      <c:valAx>
        <c:axId val="67889792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767974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'[NMS Discipline Data 2005-2012.xls]Sheet1'!$A$3</c:f>
              <c:strCache>
                <c:ptCount val="1"/>
                <c:pt idx="0">
                  <c:v>2005-06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2005-2012.xls]Sheet1'!$B$3:$C$3</c:f>
              <c:numCache>
                <c:formatCode>General</c:formatCode>
                <c:ptCount val="2"/>
                <c:pt idx="0">
                  <c:v>1203</c:v>
                </c:pt>
                <c:pt idx="1">
                  <c:v>237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3166592"/>
        <c:axId val="107290624"/>
      </c:barChart>
      <c:catAx>
        <c:axId val="113166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290624"/>
        <c:crosses val="autoZero"/>
        <c:auto val="1"/>
        <c:lblAlgn val="ctr"/>
        <c:lblOffset val="100"/>
        <c:noMultiLvlLbl val="0"/>
      </c:catAx>
      <c:valAx>
        <c:axId val="107290624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31665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Two Year Comparison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'[NMS Discipline Data 2005-2012.xls]Sheet1'!$A$3</c:f>
              <c:strCache>
                <c:ptCount val="1"/>
                <c:pt idx="0">
                  <c:v>2005-06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2005-2012.xls]Sheet1'!$B$3:$C$3</c:f>
              <c:numCache>
                <c:formatCode>General</c:formatCode>
                <c:ptCount val="2"/>
                <c:pt idx="0">
                  <c:v>1203</c:v>
                </c:pt>
                <c:pt idx="1">
                  <c:v>237</c:v>
                </c:pt>
              </c:numCache>
            </c:numRef>
          </c:val>
        </c:ser>
        <c:ser>
          <c:idx val="1"/>
          <c:order val="1"/>
          <c:tx>
            <c:strRef>
              <c:f>'[NMS Discipline Data 2005-2012.xls]Sheet1'!$A$4</c:f>
              <c:strCache>
                <c:ptCount val="1"/>
                <c:pt idx="0">
                  <c:v>2006-07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2005-2012.xls]Sheet1'!$B$4:$C$4</c:f>
              <c:numCache>
                <c:formatCode>General</c:formatCode>
                <c:ptCount val="2"/>
                <c:pt idx="0">
                  <c:v>956</c:v>
                </c:pt>
                <c:pt idx="1">
                  <c:v>207.5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313024"/>
        <c:axId val="107314560"/>
      </c:barChart>
      <c:catAx>
        <c:axId val="107313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314560"/>
        <c:crosses val="autoZero"/>
        <c:auto val="1"/>
        <c:lblAlgn val="ctr"/>
        <c:lblOffset val="100"/>
        <c:noMultiLvlLbl val="0"/>
      </c:catAx>
      <c:valAx>
        <c:axId val="107314560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130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2007-08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'[NMS Discipline Data 2005-2012.xls]Sheet1'!$A$5</c:f>
              <c:strCache>
                <c:ptCount val="1"/>
                <c:pt idx="0">
                  <c:v>2007-08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2005-2012.xls]Sheet1'!$B$5:$C$5</c:f>
              <c:numCache>
                <c:formatCode>General</c:formatCode>
                <c:ptCount val="2"/>
                <c:pt idx="0">
                  <c:v>693</c:v>
                </c:pt>
                <c:pt idx="1">
                  <c:v>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372544"/>
        <c:axId val="107375232"/>
      </c:barChart>
      <c:catAx>
        <c:axId val="1073725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375232"/>
        <c:crosses val="autoZero"/>
        <c:auto val="1"/>
        <c:lblAlgn val="ctr"/>
        <c:lblOffset val="100"/>
        <c:noMultiLvlLbl val="0"/>
      </c:catAx>
      <c:valAx>
        <c:axId val="107375232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7254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Northern Middle School Discipline Data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'[NMS Discipline Data 2005-2012.xls]Sheet1'!$A$3</c:f>
              <c:strCache>
                <c:ptCount val="1"/>
                <c:pt idx="0">
                  <c:v>2005-06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2005-2012.xls]Sheet1'!$B$3:$C$3</c:f>
              <c:numCache>
                <c:formatCode>General</c:formatCode>
                <c:ptCount val="2"/>
                <c:pt idx="0">
                  <c:v>1203</c:v>
                </c:pt>
                <c:pt idx="1">
                  <c:v>237</c:v>
                </c:pt>
              </c:numCache>
            </c:numRef>
          </c:val>
        </c:ser>
        <c:ser>
          <c:idx val="1"/>
          <c:order val="1"/>
          <c:tx>
            <c:strRef>
              <c:f>'[NMS Discipline Data 2005-2012.xls]Sheet1'!$A$4</c:f>
              <c:strCache>
                <c:ptCount val="1"/>
                <c:pt idx="0">
                  <c:v>2006-07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2005-2012.xls]Sheet1'!$B$4:$C$4</c:f>
              <c:numCache>
                <c:formatCode>General</c:formatCode>
                <c:ptCount val="2"/>
                <c:pt idx="0">
                  <c:v>956</c:v>
                </c:pt>
                <c:pt idx="1">
                  <c:v>207.5</c:v>
                </c:pt>
              </c:numCache>
            </c:numRef>
          </c:val>
        </c:ser>
        <c:ser>
          <c:idx val="2"/>
          <c:order val="2"/>
          <c:tx>
            <c:strRef>
              <c:f>'[NMS Discipline Data 2005-2012.xls]Sheet1'!$A$5</c:f>
              <c:strCache>
                <c:ptCount val="1"/>
                <c:pt idx="0">
                  <c:v>2007-08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2005-2012.xls]Sheet1'!$B$5:$C$5</c:f>
              <c:numCache>
                <c:formatCode>General</c:formatCode>
                <c:ptCount val="2"/>
                <c:pt idx="0">
                  <c:v>693</c:v>
                </c:pt>
                <c:pt idx="1">
                  <c:v>41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412096"/>
        <c:axId val="107041152"/>
      </c:barChart>
      <c:catAx>
        <c:axId val="1074120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041152"/>
        <c:crosses val="autoZero"/>
        <c:auto val="1"/>
        <c:lblAlgn val="ctr"/>
        <c:lblOffset val="100"/>
        <c:noMultiLvlLbl val="0"/>
      </c:catAx>
      <c:valAx>
        <c:axId val="107041152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4120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2008-09</a:t>
            </a:r>
            <a:endParaRPr lang="en-US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3"/>
          <c:order val="0"/>
          <c:tx>
            <c:strRef>
              <c:f>'[NMS Discipline Data 2005-2012.xls]Sheet1'!$A$6</c:f>
              <c:strCache>
                <c:ptCount val="1"/>
                <c:pt idx="0">
                  <c:v>2008-09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2005-2012.xls]Sheet1'!$B$6:$C$6</c:f>
              <c:numCache>
                <c:formatCode>General</c:formatCode>
                <c:ptCount val="2"/>
                <c:pt idx="0">
                  <c:v>541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057920"/>
        <c:axId val="107060608"/>
      </c:barChart>
      <c:catAx>
        <c:axId val="107057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060608"/>
        <c:crosses val="autoZero"/>
        <c:auto val="1"/>
        <c:lblAlgn val="ctr"/>
        <c:lblOffset val="100"/>
        <c:noMultiLvlLbl val="0"/>
      </c:catAx>
      <c:valAx>
        <c:axId val="107060608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0579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Northern Middle School Discipline Data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'[NMS Discipline Data 2005-2012.xls]Sheet1'!$A$3</c:f>
              <c:strCache>
                <c:ptCount val="1"/>
                <c:pt idx="0">
                  <c:v>2005-06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2005-2012.xls]Sheet1'!$B$3:$C$3</c:f>
              <c:numCache>
                <c:formatCode>General</c:formatCode>
                <c:ptCount val="2"/>
                <c:pt idx="0">
                  <c:v>1203</c:v>
                </c:pt>
                <c:pt idx="1">
                  <c:v>237</c:v>
                </c:pt>
              </c:numCache>
            </c:numRef>
          </c:val>
        </c:ser>
        <c:ser>
          <c:idx val="1"/>
          <c:order val="1"/>
          <c:tx>
            <c:strRef>
              <c:f>'[NMS Discipline Data 2005-2012.xls]Sheet1'!$A$4</c:f>
              <c:strCache>
                <c:ptCount val="1"/>
                <c:pt idx="0">
                  <c:v>2006-07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2005-2012.xls]Sheet1'!$B$4:$C$4</c:f>
              <c:numCache>
                <c:formatCode>General</c:formatCode>
                <c:ptCount val="2"/>
                <c:pt idx="0">
                  <c:v>956</c:v>
                </c:pt>
                <c:pt idx="1">
                  <c:v>207.5</c:v>
                </c:pt>
              </c:numCache>
            </c:numRef>
          </c:val>
        </c:ser>
        <c:ser>
          <c:idx val="2"/>
          <c:order val="2"/>
          <c:tx>
            <c:strRef>
              <c:f>'[NMS Discipline Data 2005-2012.xls]Sheet1'!$A$5</c:f>
              <c:strCache>
                <c:ptCount val="1"/>
                <c:pt idx="0">
                  <c:v>2007-08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2005-2012.xls]Sheet1'!$B$5:$C$5</c:f>
              <c:numCache>
                <c:formatCode>General</c:formatCode>
                <c:ptCount val="2"/>
                <c:pt idx="0">
                  <c:v>693</c:v>
                </c:pt>
                <c:pt idx="1">
                  <c:v>41</c:v>
                </c:pt>
              </c:numCache>
            </c:numRef>
          </c:val>
        </c:ser>
        <c:ser>
          <c:idx val="3"/>
          <c:order val="3"/>
          <c:tx>
            <c:strRef>
              <c:f>'[NMS Discipline Data 2005-2012.xls]Sheet1'!$A$6</c:f>
              <c:strCache>
                <c:ptCount val="1"/>
                <c:pt idx="0">
                  <c:v>2008-09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'[NMS Discipline Data 2005-2012.xls]Sheet1'!$B$2:$C$2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'[NMS Discipline Data 2005-2012.xls]Sheet1'!$B$6:$C$6</c:f>
              <c:numCache>
                <c:formatCode>General</c:formatCode>
                <c:ptCount val="2"/>
                <c:pt idx="0">
                  <c:v>541</c:v>
                </c:pt>
                <c:pt idx="1">
                  <c:v>35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131648"/>
        <c:axId val="107133184"/>
      </c:barChart>
      <c:catAx>
        <c:axId val="1071316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133184"/>
        <c:crosses val="autoZero"/>
        <c:auto val="1"/>
        <c:lblAlgn val="ctr"/>
        <c:lblOffset val="100"/>
        <c:noMultiLvlLbl val="0"/>
      </c:catAx>
      <c:valAx>
        <c:axId val="107133184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1316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Northern Middle School Discipline Data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2005-06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1203</c:v>
                </c:pt>
                <c:pt idx="1">
                  <c:v>237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2006-07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956</c:v>
                </c:pt>
                <c:pt idx="1">
                  <c:v>207.5</c:v>
                </c:pt>
              </c:numCache>
            </c:numRef>
          </c:val>
        </c:ser>
        <c:ser>
          <c:idx val="2"/>
          <c:order val="2"/>
          <c:tx>
            <c:strRef>
              <c:f>Sheet1!$A$5</c:f>
              <c:strCache>
                <c:ptCount val="1"/>
                <c:pt idx="0">
                  <c:v>2007-08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Sheet1!$B$5:$C$5</c:f>
              <c:numCache>
                <c:formatCode>General</c:formatCode>
                <c:ptCount val="2"/>
                <c:pt idx="0">
                  <c:v>693</c:v>
                </c:pt>
                <c:pt idx="1">
                  <c:v>41</c:v>
                </c:pt>
              </c:numCache>
            </c:numRef>
          </c:val>
        </c:ser>
        <c:ser>
          <c:idx val="3"/>
          <c:order val="3"/>
          <c:tx>
            <c:strRef>
              <c:f>Sheet1!$A$6</c:f>
              <c:strCache>
                <c:ptCount val="1"/>
                <c:pt idx="0">
                  <c:v>2008-09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Sheet1!$B$6:$C$6</c:f>
              <c:numCache>
                <c:formatCode>General</c:formatCode>
                <c:ptCount val="2"/>
                <c:pt idx="0">
                  <c:v>541</c:v>
                </c:pt>
                <c:pt idx="1">
                  <c:v>35</c:v>
                </c:pt>
              </c:numCache>
            </c:numRef>
          </c:val>
        </c:ser>
        <c:ser>
          <c:idx val="4"/>
          <c:order val="4"/>
          <c:tx>
            <c:strRef>
              <c:f>Sheet1!$A$7</c:f>
              <c:strCache>
                <c:ptCount val="1"/>
                <c:pt idx="0">
                  <c:v>2009-10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Sheet1!$B$7:$C$7</c:f>
              <c:numCache>
                <c:formatCode>General</c:formatCode>
                <c:ptCount val="2"/>
                <c:pt idx="0">
                  <c:v>572</c:v>
                </c:pt>
                <c:pt idx="1">
                  <c:v>4</c:v>
                </c:pt>
              </c:numCache>
            </c:numRef>
          </c:val>
        </c:ser>
        <c:ser>
          <c:idx val="5"/>
          <c:order val="5"/>
          <c:tx>
            <c:strRef>
              <c:f>Sheet1!$A$8</c:f>
              <c:strCache>
                <c:ptCount val="1"/>
                <c:pt idx="0">
                  <c:v>2010-11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Sheet1!$B$8:$C$8</c:f>
              <c:numCache>
                <c:formatCode>General</c:formatCode>
                <c:ptCount val="2"/>
                <c:pt idx="0">
                  <c:v>547</c:v>
                </c:pt>
                <c:pt idx="1">
                  <c:v>24.5</c:v>
                </c:pt>
              </c:numCache>
            </c:numRef>
          </c:val>
        </c:ser>
        <c:ser>
          <c:idx val="6"/>
          <c:order val="6"/>
          <c:tx>
            <c:strRef>
              <c:f>Sheet1!$A$9</c:f>
              <c:strCache>
                <c:ptCount val="1"/>
                <c:pt idx="0">
                  <c:v>2011-12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Sheet1!$B$2:$C$2</c:f>
              <c:strCache>
                <c:ptCount val="2"/>
                <c:pt idx="0">
                  <c:v>Office Discipline Referrals</c:v>
                </c:pt>
                <c:pt idx="1">
                  <c:v>Out of School Suspensions</c:v>
                </c:pt>
              </c:strCache>
            </c:strRef>
          </c:cat>
          <c:val>
            <c:numRef>
              <c:f>Sheet1!$B$9:$C$9</c:f>
              <c:numCache>
                <c:formatCode>General</c:formatCode>
                <c:ptCount val="2"/>
                <c:pt idx="0">
                  <c:v>551</c:v>
                </c:pt>
                <c:pt idx="1">
                  <c:v>33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195392"/>
        <c:axId val="107205376"/>
      </c:barChart>
      <c:catAx>
        <c:axId val="1071953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07205376"/>
        <c:crosses val="autoZero"/>
        <c:auto val="1"/>
        <c:lblAlgn val="ctr"/>
        <c:lblOffset val="100"/>
        <c:noMultiLvlLbl val="0"/>
      </c:catAx>
      <c:valAx>
        <c:axId val="107205376"/>
        <c:scaling>
          <c:orientation val="minMax"/>
          <c:max val="13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1953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659" cy="465616"/>
          </a:xfrm>
          <a:prstGeom prst="rect">
            <a:avLst/>
          </a:prstGeom>
        </p:spPr>
        <p:txBody>
          <a:bodyPr vert="horz" lIns="92793" tIns="46397" rIns="92793" bIns="4639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986" y="0"/>
            <a:ext cx="3055659" cy="465616"/>
          </a:xfrm>
          <a:prstGeom prst="rect">
            <a:avLst/>
          </a:prstGeom>
        </p:spPr>
        <p:txBody>
          <a:bodyPr vert="horz" lIns="92793" tIns="46397" rIns="92793" bIns="46397" rtlCol="0"/>
          <a:lstStyle>
            <a:lvl1pPr algn="r">
              <a:defRPr sz="1200"/>
            </a:lvl1pPr>
          </a:lstStyle>
          <a:p>
            <a:fld id="{87301858-3F77-433F-AB61-D08365756A00}" type="datetimeFigureOut">
              <a:rPr lang="en-US" smtClean="0"/>
              <a:t>7/18/2012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880"/>
            <a:ext cx="3055659" cy="465616"/>
          </a:xfrm>
          <a:prstGeom prst="rect">
            <a:avLst/>
          </a:prstGeom>
        </p:spPr>
        <p:txBody>
          <a:bodyPr vert="horz" lIns="92793" tIns="46397" rIns="92793" bIns="4639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986" y="8841880"/>
            <a:ext cx="3055659" cy="465616"/>
          </a:xfrm>
          <a:prstGeom prst="rect">
            <a:avLst/>
          </a:prstGeom>
        </p:spPr>
        <p:txBody>
          <a:bodyPr vert="horz" lIns="92793" tIns="46397" rIns="92793" bIns="46397" rtlCol="0" anchor="b"/>
          <a:lstStyle>
            <a:lvl1pPr algn="r">
              <a:defRPr sz="1200"/>
            </a:lvl1pPr>
          </a:lstStyle>
          <a:p>
            <a:fld id="{59B28B29-797D-49CF-9FC2-FE68EB996A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99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6260592" cy="1143000"/>
          </a:xfrm>
        </p:spPr>
        <p:txBody>
          <a:bodyPr/>
          <a:lstStyle>
            <a:lvl1pPr>
              <a:defRPr>
                <a:latin typeface="Lucida Handwriting" pitchFamily="66" charset="0"/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LOGO2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7728585" y="0"/>
            <a:ext cx="1415415" cy="14972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1522073-72C4-45B3-91B0-8A4C4B30A185}" type="datetimeFigureOut">
              <a:rPr lang="en-US" smtClean="0"/>
              <a:pPr/>
              <a:t>7/18/2012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C5DC407-C285-4A55-9B6C-E7F6D15626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Teresa_STW_2008/Expecations%20for%20LAB.doc" TargetMode="External"/><Relationship Id="rId7" Type="http://schemas.openxmlformats.org/officeDocument/2006/relationships/image" Target="../media/image8.jpeg"/><Relationship Id="rId2" Type="http://schemas.openxmlformats.org/officeDocument/2006/relationships/hyperlink" Target="Teresa_STW_2008/Common%20Area%20Expectations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Teresa_STW_2008/ABCs%20of%20Northern%20(2).jpg" TargetMode="External"/><Relationship Id="rId2" Type="http://schemas.openxmlformats.org/officeDocument/2006/relationships/hyperlink" Target="A%20B%20C&#8217;s%20of%20Northern%20July%202009.pp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Teresa_STW_2008/Pole%20Wrap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Teresa_STW_2008/Pyramid%20of%20Bullying%20Interventions.doc" TargetMode="External"/><Relationship Id="rId2" Type="http://schemas.openxmlformats.org/officeDocument/2006/relationships/hyperlink" Target="Teresa_STW_2008/Pyramid%20of%20Behavior%20Interventions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Teresa_STW_2008/Pyramid%20of%20Mentoring.doc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Teresa_STW_2008/Referral%20form%2006-07.doc" TargetMode="External"/><Relationship Id="rId2" Type="http://schemas.openxmlformats.org/officeDocument/2006/relationships/hyperlink" Target="Teresa_STW_2008/Discipline%20Policy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Teresa_STW_2008/Discipline%20Log.doc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Teresa_STW_2008/expectations%20matrix%20july%202009.do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Teresa_STW_2008/Staff%20Duty%20Responsibilities.doc" TargetMode="External"/><Relationship Id="rId2" Type="http://schemas.openxmlformats.org/officeDocument/2006/relationships/hyperlink" Target="Teresa_STW_2008/KYCID%20Lesson%20Plan%20%20Handbook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Teresa_STW_2008/Class%20Change%20Expectations.do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Teresa_STW_2008/NMS%20Connection%20Plus%20Description.doc" TargetMode="External"/><Relationship Id="rId2" Type="http://schemas.openxmlformats.org/officeDocument/2006/relationships/hyperlink" Target="Teresa_STW_2008/Connection%20Plus%20Tips.do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Teresa_STW_2008/Disciplinary%20Data%20with%20mentees.doc" TargetMode="External"/><Relationship Id="rId4" Type="http://schemas.openxmlformats.org/officeDocument/2006/relationships/hyperlink" Target="Teresa_STW_2008/Connection%20Plus%20Action%20Research%20Project%202.ppt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Teresa_STW_2008/RESPECT%20Students%202008.pp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Expectations_NMS_2.avi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is.org/main.htm" TargetMode="External"/><Relationship Id="rId2" Type="http://schemas.openxmlformats.org/officeDocument/2006/relationships/hyperlink" Target="http://www.kycid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lookiris.com/store/K-12_Professional_Development/Systematic_Supervision_for_Middle_School" TargetMode="External"/><Relationship Id="rId4" Type="http://schemas.openxmlformats.org/officeDocument/2006/relationships/hyperlink" Target="http://www.swis.org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shelly.hargis@pulaski.kyschools.us" TargetMode="External"/><Relationship Id="rId2" Type="http://schemas.openxmlformats.org/officeDocument/2006/relationships/hyperlink" Target="http://nms.pulaski.schoolfusion.u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dusty.phelps@pulaski.kyschools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LOGO2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133600" y="228600"/>
            <a:ext cx="6267796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971800"/>
            <a:ext cx="7467600" cy="3200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Lucida Handwriting" pitchFamily="66" charset="0"/>
              </a:rPr>
              <a:t>Northern Middle School</a:t>
            </a:r>
            <a:br>
              <a:rPr lang="en-US" dirty="0" smtClean="0">
                <a:latin typeface="Lucida Handwriting" pitchFamily="66" charset="0"/>
              </a:rPr>
            </a:br>
            <a:r>
              <a:rPr lang="en-US" dirty="0" smtClean="0">
                <a:latin typeface="Lucida Handwriting" pitchFamily="66" charset="0"/>
              </a:rPr>
              <a:t/>
            </a:r>
            <a:br>
              <a:rPr lang="en-US" dirty="0" smtClean="0">
                <a:latin typeface="Lucida Handwriting" pitchFamily="66" charset="0"/>
              </a:rPr>
            </a:br>
            <a:r>
              <a:rPr lang="en-US" dirty="0" smtClean="0"/>
              <a:t>"The Northern Way"</a:t>
            </a:r>
            <a:br>
              <a:rPr lang="en-US" dirty="0" smtClean="0"/>
            </a:br>
            <a:r>
              <a:rPr lang="en-US" dirty="0" smtClean="0"/>
              <a:t>One Middle School's Journey with </a:t>
            </a:r>
            <a:r>
              <a:rPr lang="en-US" dirty="0" err="1" smtClean="0"/>
              <a:t>Schoolwide</a:t>
            </a:r>
            <a:r>
              <a:rPr lang="en-US" dirty="0" smtClean="0"/>
              <a:t> PBIS</a:t>
            </a:r>
            <a:br>
              <a:rPr lang="en-US" dirty="0" smtClean="0"/>
            </a:br>
            <a:r>
              <a:rPr lang="en-US" dirty="0" smtClean="0">
                <a:latin typeface="Lucida Handwriting" pitchFamily="66" charset="0"/>
              </a:rPr>
              <a:t/>
            </a:r>
            <a:br>
              <a:rPr lang="en-US" dirty="0" smtClean="0">
                <a:latin typeface="Lucida Handwriting" pitchFamily="66" charset="0"/>
              </a:rPr>
            </a:br>
            <a:endParaRPr lang="en-US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81000"/>
            <a:ext cx="7467600" cy="93662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Lucida Handwriting" pitchFamily="66" charset="0"/>
              </a:rPr>
              <a:t>Northern Middle School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114800"/>
            <a:ext cx="3886200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Somerset, Kentucky</a:t>
            </a:r>
          </a:p>
          <a:p>
            <a:r>
              <a:rPr lang="en-US" sz="2800" dirty="0" smtClean="0"/>
              <a:t>68% free/reduced lunch</a:t>
            </a:r>
          </a:p>
          <a:p>
            <a:r>
              <a:rPr lang="en-US" sz="2800" dirty="0" smtClean="0"/>
              <a:t>875 students</a:t>
            </a:r>
          </a:p>
          <a:p>
            <a:r>
              <a:rPr lang="en-US" sz="2800" dirty="0" smtClean="0"/>
              <a:t>6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, 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, &amp; 8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grades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hool front.JPG"/>
          <p:cNvPicPr>
            <a:picLocks noChangeAspect="1"/>
          </p:cNvPicPr>
          <p:nvPr/>
        </p:nvPicPr>
        <p:blipFill>
          <a:blip r:embed="rId2" cstate="print"/>
          <a:srcRect l="7813" t="20000"/>
          <a:stretch>
            <a:fillRect/>
          </a:stretch>
        </p:blipFill>
        <p:spPr>
          <a:xfrm>
            <a:off x="2971800" y="1447800"/>
            <a:ext cx="3886200" cy="25293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705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Beginning Data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599" y="1066800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6294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One: 2006-2007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1"/>
            <a:ext cx="7315200" cy="2590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Established </a:t>
            </a:r>
            <a:r>
              <a:rPr lang="en-US" sz="2400" dirty="0"/>
              <a:t>a l</a:t>
            </a:r>
            <a:r>
              <a:rPr lang="en-US" sz="2400" dirty="0" smtClean="0"/>
              <a:t>eadership team and attended 30+ hours of initial training  </a:t>
            </a:r>
          </a:p>
          <a:p>
            <a:r>
              <a:rPr lang="en-US" sz="2400" dirty="0" smtClean="0"/>
              <a:t>Established and posted school wide expectations for common areas</a:t>
            </a:r>
          </a:p>
          <a:p>
            <a:pPr lvl="1"/>
            <a:r>
              <a:rPr lang="en-US" sz="2000" dirty="0" smtClean="0">
                <a:solidFill>
                  <a:srgbClr val="7030A0"/>
                </a:solidFill>
                <a:hlinkClick r:id="rId2" action="ppaction://hlinkfile"/>
              </a:rPr>
              <a:t>Common Area Expectations</a:t>
            </a:r>
            <a:endParaRPr lang="en-US" sz="2000" dirty="0" smtClean="0">
              <a:solidFill>
                <a:srgbClr val="7030A0"/>
              </a:solidFill>
            </a:endParaRPr>
          </a:p>
          <a:p>
            <a:pPr lvl="1"/>
            <a:r>
              <a:rPr lang="en-US" sz="2000" dirty="0" smtClean="0">
                <a:solidFill>
                  <a:srgbClr val="7030A0"/>
                </a:solidFill>
                <a:hlinkClick r:id="rId3" action="ppaction://hlinkfile"/>
              </a:rPr>
              <a:t>LAB Expectations</a:t>
            </a:r>
            <a:endParaRPr lang="en-US" sz="2000" dirty="0" smtClean="0">
              <a:solidFill>
                <a:srgbClr val="7030A0"/>
              </a:solidFill>
            </a:endParaRPr>
          </a:p>
          <a:p>
            <a:pPr lvl="1"/>
            <a:endParaRPr lang="en-US" sz="2000" dirty="0" smtClean="0">
              <a:solidFill>
                <a:srgbClr val="7030A0"/>
              </a:solidFill>
            </a:endParaRPr>
          </a:p>
          <a:p>
            <a:pPr lvl="1"/>
            <a:endParaRPr lang="en-US" sz="2000" dirty="0" smtClean="0">
              <a:solidFill>
                <a:srgbClr val="7030A0"/>
              </a:solidFill>
            </a:endParaRPr>
          </a:p>
          <a:p>
            <a:pPr lvl="1"/>
            <a:endParaRPr lang="en-US" sz="1200" dirty="0"/>
          </a:p>
          <a:p>
            <a:pPr lvl="1"/>
            <a:endParaRPr lang="en-US" sz="1200" dirty="0" smtClean="0"/>
          </a:p>
        </p:txBody>
      </p:sp>
      <p:pic>
        <p:nvPicPr>
          <p:cNvPr id="4" name="Picture 3" descr="Hallway Expectation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857565"/>
            <a:ext cx="2971800" cy="2000435"/>
          </a:xfrm>
          <a:prstGeom prst="rect">
            <a:avLst/>
          </a:prstGeom>
        </p:spPr>
      </p:pic>
      <p:pic>
        <p:nvPicPr>
          <p:cNvPr id="5" name="Picture 4" descr="Restroom Expectations.jpg"/>
          <p:cNvPicPr>
            <a:picLocks noChangeAspect="1"/>
          </p:cNvPicPr>
          <p:nvPr/>
        </p:nvPicPr>
        <p:blipFill>
          <a:blip r:embed="rId5" cstate="print">
            <a:lum bright="20000"/>
          </a:blip>
          <a:stretch>
            <a:fillRect/>
          </a:stretch>
        </p:blipFill>
        <p:spPr>
          <a:xfrm>
            <a:off x="6629400" y="2286000"/>
            <a:ext cx="2286000" cy="2280062"/>
          </a:xfrm>
          <a:prstGeom prst="rect">
            <a:avLst/>
          </a:prstGeom>
        </p:spPr>
      </p:pic>
      <p:pic>
        <p:nvPicPr>
          <p:cNvPr id="6" name="Picture 5" descr="Cafeteria Expectation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32838" y="4861030"/>
            <a:ext cx="3011162" cy="1996970"/>
          </a:xfrm>
          <a:prstGeom prst="rect">
            <a:avLst/>
          </a:prstGeom>
        </p:spPr>
      </p:pic>
      <p:pic>
        <p:nvPicPr>
          <p:cNvPr id="7" name="Picture 6" descr="Library Expectation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4200" y="4854038"/>
            <a:ext cx="2769704" cy="2003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629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Lucida Handwriting" pitchFamily="66" charset="0"/>
              </a:rPr>
              <a:t>Year One: 2006-2007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4419600" cy="4419599"/>
          </a:xfrm>
        </p:spPr>
        <p:txBody>
          <a:bodyPr>
            <a:noAutofit/>
          </a:bodyPr>
          <a:lstStyle/>
          <a:p>
            <a:r>
              <a:rPr lang="en-US" sz="2800" dirty="0" smtClean="0"/>
              <a:t>Established the ABCs of Northern campaign to focus on our expectations</a:t>
            </a:r>
          </a:p>
          <a:p>
            <a:endParaRPr lang="en-US" sz="1100" dirty="0" smtClean="0"/>
          </a:p>
          <a:p>
            <a:pPr lvl="1"/>
            <a:r>
              <a:rPr lang="en-US" sz="2400" dirty="0" smtClean="0">
                <a:hlinkClick r:id="rId2" action="ppaction://hlinkpres?slideindex=1&amp;slidetitle="/>
              </a:rPr>
              <a:t>ABC’s  of Northern  PowerPoint </a:t>
            </a:r>
            <a:endParaRPr lang="en-US" sz="2400" dirty="0" smtClean="0"/>
          </a:p>
          <a:p>
            <a:pPr lvl="2"/>
            <a:r>
              <a:rPr lang="en-US" sz="1800" dirty="0" smtClean="0"/>
              <a:t> Reviewed each grading term within the classrooms</a:t>
            </a:r>
          </a:p>
          <a:p>
            <a:pPr lvl="1"/>
            <a:r>
              <a:rPr lang="en-US" sz="2400" dirty="0" smtClean="0">
                <a:hlinkClick r:id="rId3" action="ppaction://hlinkfile"/>
              </a:rPr>
              <a:t>ABC’s poster</a:t>
            </a:r>
            <a:endParaRPr lang="en-US" sz="2400" dirty="0" smtClean="0"/>
          </a:p>
          <a:p>
            <a:pPr lvl="1"/>
            <a:r>
              <a:rPr lang="en-US" sz="2400" dirty="0" smtClean="0">
                <a:hlinkClick r:id="rId4" action="ppaction://hlinkfile"/>
              </a:rPr>
              <a:t>Pole Wrap</a:t>
            </a:r>
            <a:endParaRPr lang="en-US" sz="2400" dirty="0" smtClean="0"/>
          </a:p>
          <a:p>
            <a:pPr lvl="1"/>
            <a:endParaRPr lang="en-US" sz="1400" dirty="0"/>
          </a:p>
          <a:p>
            <a:pPr lvl="1">
              <a:buNone/>
            </a:pPr>
            <a:endParaRPr lang="en-US" sz="1100" dirty="0" smtClean="0"/>
          </a:p>
          <a:p>
            <a:pPr>
              <a:buNone/>
            </a:pPr>
            <a:endParaRPr lang="en-US" sz="1200" dirty="0"/>
          </a:p>
        </p:txBody>
      </p:sp>
      <p:pic>
        <p:nvPicPr>
          <p:cNvPr id="4" name="Picture 3" descr="ABCs of Northern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86400" y="1905000"/>
            <a:ext cx="3657600" cy="4718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6294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One: 2006-2007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315200" cy="4525963"/>
          </a:xfrm>
        </p:spPr>
        <p:txBody>
          <a:bodyPr>
            <a:noAutofit/>
          </a:bodyPr>
          <a:lstStyle/>
          <a:p>
            <a:pPr lvl="1"/>
            <a:endParaRPr lang="en-US" sz="1100" dirty="0" smtClean="0"/>
          </a:p>
          <a:p>
            <a:r>
              <a:rPr lang="en-US" sz="2400" dirty="0" smtClean="0"/>
              <a:t>Created Pyramids of Intervention</a:t>
            </a:r>
          </a:p>
          <a:p>
            <a:pPr lvl="1"/>
            <a:r>
              <a:rPr lang="en-US" sz="1800" dirty="0" smtClean="0">
                <a:hlinkClick r:id="rId2" action="ppaction://hlinkfile"/>
              </a:rPr>
              <a:t>Behavior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3" action="ppaction://hlinkfile"/>
              </a:rPr>
              <a:t>Bullying</a:t>
            </a:r>
            <a:endParaRPr lang="en-US" sz="1800" dirty="0" smtClean="0"/>
          </a:p>
          <a:p>
            <a:r>
              <a:rPr lang="en-US" sz="2400" dirty="0" smtClean="0"/>
              <a:t>Documentation Tool</a:t>
            </a:r>
          </a:p>
          <a:p>
            <a:endParaRPr lang="en-US" sz="1100" dirty="0" smtClean="0"/>
          </a:p>
          <a:p>
            <a:r>
              <a:rPr lang="en-US" sz="2400" dirty="0" smtClean="0"/>
              <a:t>Developed Connection Plus mentoring program (early planning stages, targeted few students)</a:t>
            </a:r>
          </a:p>
          <a:p>
            <a:pPr lvl="1"/>
            <a:r>
              <a:rPr lang="en-US" sz="2000" dirty="0" smtClean="0">
                <a:hlinkClick r:id="rId4" action="ppaction://hlinkfile"/>
              </a:rPr>
              <a:t>Mentoring Pyramid</a:t>
            </a:r>
            <a:endParaRPr lang="en-US" sz="1800" dirty="0"/>
          </a:p>
          <a:p>
            <a:endParaRPr lang="en-US" sz="1200" dirty="0"/>
          </a:p>
          <a:p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7056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One: 2006-2007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70104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SBDM Policies</a:t>
            </a:r>
          </a:p>
          <a:p>
            <a:pPr lvl="1"/>
            <a:r>
              <a:rPr lang="en-US" sz="1800" dirty="0" smtClean="0">
                <a:hlinkClick r:id="rId2" action="ppaction://hlinkfile"/>
              </a:rPr>
              <a:t>Discipline Policy</a:t>
            </a:r>
            <a:endParaRPr lang="en-US" sz="1800" dirty="0" smtClean="0"/>
          </a:p>
          <a:p>
            <a:pPr lvl="1"/>
            <a:endParaRPr lang="en-US" sz="1800" dirty="0" smtClean="0"/>
          </a:p>
          <a:p>
            <a:r>
              <a:rPr lang="en-US" sz="2400" dirty="0" smtClean="0"/>
              <a:t>Referral Form modified to reflect school-wide expectations</a:t>
            </a:r>
          </a:p>
          <a:p>
            <a:pPr lvl="1"/>
            <a:r>
              <a:rPr lang="en-US" sz="1800" dirty="0" smtClean="0">
                <a:hlinkClick r:id="rId3" action="ppaction://hlinkfile"/>
              </a:rPr>
              <a:t>Referral Form</a:t>
            </a:r>
            <a:endParaRPr lang="en-US" sz="1800" dirty="0" smtClean="0"/>
          </a:p>
          <a:p>
            <a:pPr lvl="1"/>
            <a:endParaRPr lang="en-US" sz="1800" dirty="0" smtClean="0"/>
          </a:p>
          <a:p>
            <a:r>
              <a:rPr lang="en-US" sz="2400" dirty="0" smtClean="0"/>
              <a:t>Team Discipline </a:t>
            </a:r>
            <a:r>
              <a:rPr lang="en-US" sz="2400" dirty="0"/>
              <a:t>L</a:t>
            </a:r>
            <a:r>
              <a:rPr lang="en-US" sz="2400" dirty="0" smtClean="0"/>
              <a:t>ogs  changed to </a:t>
            </a:r>
            <a:r>
              <a:rPr lang="en-US" sz="2400" dirty="0"/>
              <a:t>reflect these same school-wide </a:t>
            </a:r>
            <a:r>
              <a:rPr lang="en-US" sz="2400" dirty="0" smtClean="0"/>
              <a:t>expectations</a:t>
            </a:r>
          </a:p>
          <a:p>
            <a:pPr lvl="1"/>
            <a:r>
              <a:rPr lang="en-US" sz="1800" dirty="0" smtClean="0">
                <a:hlinkClick r:id="rId4" action="ppaction://hlinkfile"/>
              </a:rPr>
              <a:t>Sample Discipline Log</a:t>
            </a:r>
            <a:endParaRPr lang="en-US" sz="18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5532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One: 2006-2007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6781800" cy="4525963"/>
          </a:xfrm>
        </p:spPr>
        <p:txBody>
          <a:bodyPr>
            <a:noAutofit/>
          </a:bodyPr>
          <a:lstStyle/>
          <a:p>
            <a:endParaRPr lang="en-US" sz="1800" dirty="0" smtClean="0"/>
          </a:p>
          <a:p>
            <a:r>
              <a:rPr lang="en-US" sz="2400" dirty="0" smtClean="0"/>
              <a:t>Set a goal to improve student behavior as evidenced by decreased office referrals</a:t>
            </a:r>
          </a:p>
          <a:p>
            <a:pPr lvl="1"/>
            <a:r>
              <a:rPr lang="en-US" sz="1800" dirty="0" smtClean="0"/>
              <a:t>Reduced Referrals by 25%</a:t>
            </a:r>
          </a:p>
          <a:p>
            <a:r>
              <a:rPr lang="en-US" sz="2400" dirty="0" smtClean="0"/>
              <a:t>Data </a:t>
            </a:r>
            <a:r>
              <a:rPr lang="en-US" sz="2400" dirty="0"/>
              <a:t>Monitoring</a:t>
            </a:r>
          </a:p>
          <a:p>
            <a:r>
              <a:rPr lang="en-US" sz="2400" dirty="0" smtClean="0"/>
              <a:t>KYCID team meets monthly </a:t>
            </a:r>
          </a:p>
          <a:p>
            <a:pPr lvl="1"/>
            <a:r>
              <a:rPr lang="en-US" sz="1800" dirty="0" smtClean="0"/>
              <a:t>Reviews Discipline Data</a:t>
            </a:r>
          </a:p>
          <a:p>
            <a:pPr lvl="1"/>
            <a:r>
              <a:rPr lang="en-US" sz="1800" dirty="0"/>
              <a:t>Used the SWIS system along with STI to record student infractions and monitor data</a:t>
            </a:r>
          </a:p>
          <a:p>
            <a:endParaRPr lang="en-US" sz="2000" dirty="0"/>
          </a:p>
          <a:p>
            <a:pPr lvl="1">
              <a:buNone/>
            </a:pP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599" y="1066800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1219200" y="228600"/>
            <a:ext cx="60198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Lucida Handwriting" pitchFamily="66" charset="0"/>
                <a:ea typeface="+mj-ea"/>
                <a:cs typeface="+mj-cs"/>
              </a:rPr>
              <a:t>Year One: 2006-2007</a:t>
            </a:r>
            <a:b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Lucida Handwriting" pitchFamily="66" charset="0"/>
                <a:ea typeface="+mj-ea"/>
                <a:cs typeface="+mj-cs"/>
              </a:rPr>
            </a:b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Lucida Handwriting" pitchFamily="66" charset="0"/>
                <a:ea typeface="+mj-ea"/>
                <a:cs typeface="+mj-cs"/>
              </a:rPr>
              <a:t>Results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Lucida Handwriting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600" y="1354818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019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Lucida Handwriting" pitchFamily="66" charset="0"/>
              </a:rPr>
              <a:t>Year One: 2006-2007</a:t>
            </a:r>
            <a:br>
              <a:rPr lang="en-US" dirty="0" smtClean="0">
                <a:latin typeface="Lucida Handwriting" pitchFamily="66" charset="0"/>
              </a:rPr>
            </a:br>
            <a:r>
              <a:rPr lang="en-US" dirty="0" smtClean="0"/>
              <a:t>Results</a:t>
            </a:r>
            <a:endParaRPr lang="en-US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5532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Two: 2007-2008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828800"/>
            <a:ext cx="7239000" cy="4525963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12+ hours additional </a:t>
            </a:r>
            <a:r>
              <a:rPr lang="en-US" sz="2400" dirty="0"/>
              <a:t>t</a:t>
            </a:r>
            <a:r>
              <a:rPr lang="en-US" sz="2400" dirty="0" smtClean="0"/>
              <a:t>raining for Leadership Team</a:t>
            </a:r>
          </a:p>
          <a:p>
            <a:pPr lvl="0"/>
            <a:r>
              <a:rPr lang="en-US" sz="2400" dirty="0" smtClean="0"/>
              <a:t>6+ hours training for staff</a:t>
            </a:r>
          </a:p>
          <a:p>
            <a:pPr lvl="0"/>
            <a:r>
              <a:rPr lang="en-US" sz="2400" dirty="0" smtClean="0"/>
              <a:t>Reinforcement activities at each faculty meeting</a:t>
            </a:r>
          </a:p>
          <a:p>
            <a:pPr lvl="0"/>
            <a:r>
              <a:rPr lang="en-US" sz="2400" dirty="0" smtClean="0"/>
              <a:t>Continue to meet monthly to review discipline data and monitor initiatives</a:t>
            </a:r>
          </a:p>
          <a:p>
            <a:pPr lvl="0"/>
            <a:r>
              <a:rPr lang="en-US" sz="2400" dirty="0" smtClean="0"/>
              <a:t>New staff introduction to initiatives and 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5532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Two: 2007-2008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543800" cy="5105400"/>
          </a:xfrm>
        </p:spPr>
        <p:txBody>
          <a:bodyPr>
            <a:noAutofit/>
          </a:bodyPr>
          <a:lstStyle/>
          <a:p>
            <a:pPr lvl="0"/>
            <a:r>
              <a:rPr lang="en-US" sz="2400" dirty="0" smtClean="0"/>
              <a:t>Set </a:t>
            </a:r>
            <a:r>
              <a:rPr lang="en-US" sz="2400" dirty="0"/>
              <a:t>a goal for improved student behavior as measured by a reduction in office referrals and </a:t>
            </a:r>
            <a:r>
              <a:rPr lang="en-US" sz="2400" dirty="0" smtClean="0"/>
              <a:t>suspensions</a:t>
            </a:r>
          </a:p>
          <a:p>
            <a:pPr lvl="1"/>
            <a:r>
              <a:rPr lang="en-US" sz="1800" dirty="0" smtClean="0"/>
              <a:t>18% reduction in-school referrals</a:t>
            </a:r>
          </a:p>
          <a:p>
            <a:pPr lvl="1"/>
            <a:r>
              <a:rPr lang="en-US" sz="1800" dirty="0" smtClean="0"/>
              <a:t>25% reduction in suspensions</a:t>
            </a:r>
            <a:endParaRPr lang="en-US" sz="1800" dirty="0"/>
          </a:p>
          <a:p>
            <a:pPr lvl="0"/>
            <a:r>
              <a:rPr lang="en-US" sz="2400" dirty="0" smtClean="0"/>
              <a:t>ICE (Isolated Curricular Environment) alternative to out-of-school suspension</a:t>
            </a:r>
          </a:p>
          <a:p>
            <a:pPr lvl="0"/>
            <a:r>
              <a:rPr lang="en-US" sz="2400" dirty="0" smtClean="0"/>
              <a:t>Refine </a:t>
            </a:r>
            <a:r>
              <a:rPr lang="en-US" sz="2400" dirty="0"/>
              <a:t>and maintain a focus on the ABC’s of Northern expectations </a:t>
            </a:r>
          </a:p>
          <a:p>
            <a:pPr lvl="0"/>
            <a:r>
              <a:rPr lang="en-US" sz="2400" dirty="0"/>
              <a:t>Revised the ABC’s of Northern Power Point teaching tool</a:t>
            </a:r>
          </a:p>
          <a:p>
            <a:pPr lvl="0"/>
            <a:r>
              <a:rPr lang="en-US" sz="2400" dirty="0" smtClean="0"/>
              <a:t>Created </a:t>
            </a:r>
            <a:r>
              <a:rPr lang="en-US" sz="2400" dirty="0"/>
              <a:t>a matrix of student expectations across all school </a:t>
            </a:r>
            <a:r>
              <a:rPr lang="en-US" sz="2400" dirty="0" smtClean="0"/>
              <a:t>settings</a:t>
            </a:r>
          </a:p>
          <a:p>
            <a:pPr lvl="1"/>
            <a:r>
              <a:rPr lang="en-US" sz="1800" dirty="0" smtClean="0">
                <a:hlinkClick r:id="rId2" action="ppaction://hlinkfile"/>
              </a:rPr>
              <a:t>Student Expectation Matrix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6294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Year Two: 2007-2008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391400" cy="452596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ahoma" pitchFamily="34" charset="0"/>
                <a:cs typeface="Tahoma" pitchFamily="34" charset="0"/>
              </a:rPr>
              <a:t>Developed specific lesson plans to target our expectations at each grade level</a:t>
            </a:r>
          </a:p>
          <a:p>
            <a:pPr lvl="1"/>
            <a:r>
              <a:rPr lang="en-US" sz="1800" dirty="0">
                <a:latin typeface="Tahoma" pitchFamily="34" charset="0"/>
                <a:cs typeface="Tahoma" pitchFamily="34" charset="0"/>
                <a:hlinkClick r:id="rId2" action="ppaction://hlinkfile"/>
              </a:rPr>
              <a:t>Lesson Plans</a:t>
            </a:r>
            <a:endParaRPr lang="en-US" sz="1800" dirty="0">
              <a:latin typeface="Tahoma" pitchFamily="34" charset="0"/>
              <a:cs typeface="Tahoma" pitchFamily="34" charset="0"/>
            </a:endParaRPr>
          </a:p>
          <a:p>
            <a:pPr lvl="0"/>
            <a:r>
              <a:rPr lang="en-US" sz="2400" dirty="0">
                <a:latin typeface="Tahoma" pitchFamily="34" charset="0"/>
                <a:cs typeface="Tahoma" pitchFamily="34" charset="0"/>
              </a:rPr>
              <a:t>Conducted School-Wide training for all staff on Systematic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Supervision</a:t>
            </a:r>
          </a:p>
          <a:p>
            <a:pPr lvl="1"/>
            <a:r>
              <a:rPr lang="en-US" sz="1800" dirty="0" smtClean="0">
                <a:latin typeface="Tahoma" pitchFamily="34" charset="0"/>
                <a:cs typeface="Tahoma" pitchFamily="34" charset="0"/>
              </a:rPr>
              <a:t>LookIRIS.com</a:t>
            </a:r>
            <a:endParaRPr lang="en-US" sz="1800" dirty="0"/>
          </a:p>
          <a:p>
            <a:pPr lvl="0"/>
            <a:r>
              <a:rPr lang="en-US" sz="2400" dirty="0">
                <a:latin typeface="Tahoma" pitchFamily="34" charset="0"/>
                <a:cs typeface="Tahoma" pitchFamily="34" charset="0"/>
              </a:rPr>
              <a:t>Created a supervision handbook with expectations for staff at various duty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stations</a:t>
            </a:r>
          </a:p>
          <a:p>
            <a:pPr lvl="1"/>
            <a:r>
              <a:rPr lang="en-US" sz="1800" dirty="0" smtClean="0">
                <a:latin typeface="Tahoma" pitchFamily="34" charset="0"/>
                <a:cs typeface="Tahoma" pitchFamily="34" charset="0"/>
                <a:hlinkClick r:id="rId3" action="ppaction://hlinkfile"/>
              </a:rPr>
              <a:t>Staff Duty Responsibilities </a:t>
            </a:r>
            <a:endParaRPr lang="en-US" sz="1800" dirty="0">
              <a:latin typeface="Tahoma" pitchFamily="34" charset="0"/>
              <a:cs typeface="Tahoma" pitchFamily="34" charset="0"/>
            </a:endParaRPr>
          </a:p>
          <a:p>
            <a:pPr lvl="0"/>
            <a:r>
              <a:rPr lang="en-US" sz="2400" dirty="0">
                <a:latin typeface="Tahoma" pitchFamily="34" charset="0"/>
                <a:cs typeface="Tahoma" pitchFamily="34" charset="0"/>
              </a:rPr>
              <a:t> Developed specific procedures for class change on each team during the day, a supervision plan on each team, and end of day dismissal procedures/patterns</a:t>
            </a:r>
          </a:p>
          <a:p>
            <a:pPr lvl="1"/>
            <a:r>
              <a:rPr lang="en-US" sz="1800" dirty="0">
                <a:latin typeface="Tahoma" pitchFamily="34" charset="0"/>
                <a:cs typeface="Tahoma" pitchFamily="34" charset="0"/>
                <a:hlinkClick r:id="rId4" action="ppaction://hlinkfile"/>
              </a:rPr>
              <a:t>Classroom </a:t>
            </a:r>
            <a:r>
              <a:rPr lang="en-US" sz="1800" dirty="0" smtClean="0">
                <a:latin typeface="Tahoma" pitchFamily="34" charset="0"/>
                <a:cs typeface="Tahoma" pitchFamily="34" charset="0"/>
                <a:hlinkClick r:id="rId4" action="ppaction://hlinkfile"/>
              </a:rPr>
              <a:t>Change Expectations</a:t>
            </a:r>
            <a:endParaRPr lang="en-US" sz="1800" dirty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477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Lucida Handwriting" pitchFamily="66" charset="0"/>
              </a:rPr>
              <a:t>Year Two: 2007-2008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371600"/>
            <a:ext cx="7848600" cy="5105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Refine and maintain our pyramids of intervention</a:t>
            </a:r>
          </a:p>
          <a:p>
            <a:pPr lvl="0"/>
            <a:r>
              <a:rPr lang="en-US" sz="2400" dirty="0" smtClean="0"/>
              <a:t>Fully </a:t>
            </a:r>
            <a:r>
              <a:rPr lang="en-US" sz="2400" dirty="0"/>
              <a:t>implemented the Connection Plus mentoring program (75+ students); all staff serve as </a:t>
            </a:r>
            <a:r>
              <a:rPr lang="en-US" sz="2400" dirty="0" smtClean="0"/>
              <a:t>mentors</a:t>
            </a:r>
          </a:p>
          <a:p>
            <a:pPr lvl="1"/>
            <a:r>
              <a:rPr lang="en-US" sz="1800" dirty="0" smtClean="0">
                <a:hlinkClick r:id="rId2" action="ppaction://hlinkfile"/>
              </a:rPr>
              <a:t>Mentoring Tips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3" action="ppaction://hlinkfile"/>
              </a:rPr>
              <a:t>Connection Plus Description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4" action="ppaction://hlinkpres?slideindex=1&amp;slidetitle="/>
              </a:rPr>
              <a:t>Connection Plus Presentation</a:t>
            </a:r>
            <a:endParaRPr lang="en-US" sz="1800" dirty="0" smtClean="0"/>
          </a:p>
          <a:p>
            <a:pPr lvl="1"/>
            <a:r>
              <a:rPr lang="en-US" sz="1800" dirty="0" smtClean="0">
                <a:hlinkClick r:id="rId5" action="ppaction://hlinkfile"/>
              </a:rPr>
              <a:t>Connection Plus Results</a:t>
            </a:r>
            <a:endParaRPr lang="en-US" sz="1800" dirty="0"/>
          </a:p>
          <a:p>
            <a:pPr lvl="0"/>
            <a:r>
              <a:rPr lang="en-US" sz="2400" dirty="0" smtClean="0"/>
              <a:t>Review </a:t>
            </a:r>
            <a:r>
              <a:rPr lang="en-US" sz="2400" dirty="0"/>
              <a:t>“at-risk” students as we meet with teams each week and refer students to Response to Intervention (RTI) team or the Achieving in Middle School (AIMS) </a:t>
            </a:r>
            <a:r>
              <a:rPr lang="en-US" sz="2400" dirty="0" smtClean="0"/>
              <a:t>class</a:t>
            </a:r>
          </a:p>
          <a:p>
            <a:pPr lvl="0"/>
            <a:r>
              <a:rPr lang="en-US" sz="2400" dirty="0" smtClean="0"/>
              <a:t>Obvious connection seen between behavior and academic issues</a:t>
            </a:r>
          </a:p>
          <a:p>
            <a:pPr lvl="0"/>
            <a:r>
              <a:rPr lang="en-US" sz="2400" dirty="0" smtClean="0"/>
              <a:t>ICE (Isolated Curricular Environment)</a:t>
            </a:r>
          </a:p>
          <a:p>
            <a:pPr lvl="0"/>
            <a:endParaRPr lang="en-US" sz="1600" dirty="0"/>
          </a:p>
          <a:p>
            <a:endParaRPr lang="en-U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600" y="1354818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219200" y="228600"/>
            <a:ext cx="60960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Lucida Handwriting" pitchFamily="66" charset="0"/>
                <a:ea typeface="+mj-ea"/>
                <a:cs typeface="+mj-cs"/>
              </a:rPr>
              <a:t>Year Two: 2007-2008</a:t>
            </a:r>
            <a:b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Lucida Handwriting" pitchFamily="66" charset="0"/>
                <a:ea typeface="+mj-ea"/>
                <a:cs typeface="+mj-cs"/>
              </a:rPr>
            </a:br>
            <a:r>
              <a:rPr kumimoji="0" lang="en-US" sz="4300" b="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Lucida Handwriting" pitchFamily="66" charset="0"/>
                <a:ea typeface="+mj-ea"/>
                <a:cs typeface="+mj-cs"/>
              </a:rPr>
              <a:t>Results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Lucida Handwriting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Year Comparison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599" y="1066800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Year Three 2008-2009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Set a Goal for the 2008-2009 School Year to improve behavior as evidenced by fewer referrals – Our goal was 15% and maintain suspensions</a:t>
            </a:r>
          </a:p>
          <a:p>
            <a:r>
              <a:rPr lang="en-US" dirty="0" smtClean="0"/>
              <a:t>Develop Consistent Criteria for Team Time</a:t>
            </a:r>
          </a:p>
          <a:p>
            <a:r>
              <a:rPr lang="en-US" dirty="0" smtClean="0"/>
              <a:t>Develop Guidelines/Policy for Electronics</a:t>
            </a:r>
          </a:p>
          <a:p>
            <a:r>
              <a:rPr lang="en-US" dirty="0" smtClean="0"/>
              <a:t>Incorporate a training section on </a:t>
            </a:r>
            <a:r>
              <a:rPr lang="en-US" dirty="0" smtClean="0">
                <a:hlinkClick r:id="rId2" action="ppaction://hlinkpres?slideindex=1&amp;slidetitle="/>
              </a:rPr>
              <a:t>“Disrespect” into ABC’s - PowerPoint</a:t>
            </a:r>
            <a:endParaRPr lang="en-US" dirty="0" smtClean="0"/>
          </a:p>
          <a:p>
            <a:r>
              <a:rPr lang="en-US" dirty="0" smtClean="0"/>
              <a:t>Develop Expectations for Field Trips, Substitutes, Safety Drills, and Bus </a:t>
            </a:r>
          </a:p>
          <a:p>
            <a:r>
              <a:rPr lang="en-US" dirty="0" smtClean="0"/>
              <a:t>Update Matrix to include: Expectations for field trips (Finley’s), Substitutes, Safety Drills, and Bus</a:t>
            </a:r>
          </a:p>
          <a:p>
            <a:r>
              <a:rPr lang="en-US" dirty="0" smtClean="0"/>
              <a:t>Update ABC’s to include: Expectations for field trips (Finley’s), Substitutes, Safety Drills, and Bus, and Disrespect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 3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Update Lesson Plans: Expectations for field trips (Finley’s), Substitutes, Safety Drills, and Bus</a:t>
            </a:r>
          </a:p>
          <a:p>
            <a:r>
              <a:rPr lang="en-US" dirty="0" smtClean="0"/>
              <a:t>All Staff to take the EBS on-line survey</a:t>
            </a:r>
          </a:p>
          <a:p>
            <a:r>
              <a:rPr lang="en-US" dirty="0" smtClean="0"/>
              <a:t>Train Student Ambassadors in the “Northern Way”  for new students</a:t>
            </a:r>
          </a:p>
          <a:p>
            <a:r>
              <a:rPr lang="en-US" dirty="0" smtClean="0">
                <a:hlinkClick r:id="rId2" action="ppaction://hlinkfile"/>
              </a:rPr>
              <a:t>Do’s/Don’t, Examples/Non-Examples video </a:t>
            </a:r>
            <a:r>
              <a:rPr lang="en-US" dirty="0" smtClean="0"/>
              <a:t>made by staff of our school-wide expectations</a:t>
            </a:r>
          </a:p>
          <a:p>
            <a:r>
              <a:rPr lang="en-US" dirty="0" smtClean="0"/>
              <a:t>Consider Other school-wide reward ideas – coffee house</a:t>
            </a:r>
          </a:p>
          <a:p>
            <a:r>
              <a:rPr lang="en-US" dirty="0" smtClean="0"/>
              <a:t>Consider Quarterly Theme to recognize PBIS</a:t>
            </a:r>
          </a:p>
          <a:p>
            <a:r>
              <a:rPr lang="en-US" dirty="0" smtClean="0"/>
              <a:t>Revise Pyramids of Intervention</a:t>
            </a:r>
          </a:p>
          <a:p>
            <a:r>
              <a:rPr lang="en-US" dirty="0" smtClean="0"/>
              <a:t>Reinforce Supervision, show video to all staff</a:t>
            </a:r>
          </a:p>
          <a:p>
            <a:r>
              <a:rPr lang="en-US" dirty="0" smtClean="0"/>
              <a:t>Booster session for new teachers</a:t>
            </a:r>
          </a:p>
          <a:p>
            <a:r>
              <a:rPr lang="en-US" dirty="0" smtClean="0"/>
              <a:t>Connection Plus mentoring - ongoing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 3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Asked bus drivers to send home positive comment cards – great response</a:t>
            </a:r>
          </a:p>
          <a:p>
            <a:r>
              <a:rPr lang="en-US" dirty="0" smtClean="0"/>
              <a:t> Meet bi-monthly with leadership team and review discipline data monthly with staff</a:t>
            </a:r>
          </a:p>
          <a:p>
            <a:r>
              <a:rPr lang="en-US" dirty="0" smtClean="0"/>
              <a:t> Monitor student’s academic and behavior progress each week in team meetings – refer to RTI when needed</a:t>
            </a:r>
          </a:p>
          <a:p>
            <a:r>
              <a:rPr lang="en-US" dirty="0" smtClean="0"/>
              <a:t> Offered research-based intervention classes in Reading and Math (SRA, </a:t>
            </a:r>
            <a:r>
              <a:rPr lang="en-US" dirty="0" err="1" smtClean="0"/>
              <a:t>Successmaker</a:t>
            </a:r>
            <a:r>
              <a:rPr lang="en-US" dirty="0" smtClean="0"/>
              <a:t>, Word Power, and AIMS)</a:t>
            </a:r>
          </a:p>
          <a:p>
            <a:r>
              <a:rPr lang="en-US" dirty="0" smtClean="0"/>
              <a:t> More in class guidance and advisory activities on bullying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14400" y="1354818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60960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Lucida Handwriting" pitchFamily="66" charset="0"/>
              </a:rPr>
              <a:t>Year </a:t>
            </a:r>
            <a:r>
              <a:rPr lang="en-US" sz="3200" dirty="0" smtClean="0"/>
              <a:t>Three</a:t>
            </a:r>
            <a:r>
              <a:rPr lang="en-US" sz="3200" dirty="0" smtClean="0">
                <a:latin typeface="Lucida Handwriting" pitchFamily="66" charset="0"/>
              </a:rPr>
              <a:t>: 2008-2009</a:t>
            </a:r>
            <a:br>
              <a:rPr lang="en-US" sz="3200" dirty="0" smtClean="0">
                <a:latin typeface="Lucida Handwriting" pitchFamily="66" charset="0"/>
              </a:rPr>
            </a:br>
            <a:r>
              <a:rPr lang="en-US" sz="3200" dirty="0" smtClean="0"/>
              <a:t>Results</a:t>
            </a:r>
            <a:endParaRPr lang="en-US" sz="3200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Four Year Comparison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599" y="1066800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Years  2009-2012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Refine and maintain!!!</a:t>
            </a:r>
          </a:p>
          <a:p>
            <a:r>
              <a:rPr lang="en-US" dirty="0" smtClean="0"/>
              <a:t>Goal setting became more specific, focusing on specific locations and problem behaviors.  </a:t>
            </a:r>
          </a:p>
          <a:p>
            <a:r>
              <a:rPr lang="en-US" dirty="0" smtClean="0"/>
              <a:t>Held Bus Driver Summit</a:t>
            </a:r>
          </a:p>
          <a:p>
            <a:r>
              <a:rPr lang="en-US" dirty="0" smtClean="0"/>
              <a:t>Teachers and administrators had option of riding a bus or doing home visits prior to school starting.</a:t>
            </a:r>
          </a:p>
          <a:p>
            <a:r>
              <a:rPr lang="en-US" dirty="0" smtClean="0"/>
              <a:t>Created and taught behavior expectations for bus behavior.</a:t>
            </a:r>
          </a:p>
          <a:p>
            <a:r>
              <a:rPr lang="en-US" dirty="0" smtClean="0"/>
              <a:t>Expanded reward system to include “Student of the Week” and mid-term rewards</a:t>
            </a:r>
          </a:p>
          <a:p>
            <a:r>
              <a:rPr lang="en-US" dirty="0" smtClean="0"/>
              <a:t>Developed lessons for students to complete based on the infractions</a:t>
            </a:r>
          </a:p>
          <a:p>
            <a:r>
              <a:rPr lang="en-US" dirty="0" smtClean="0"/>
              <a:t>Continued Examples/</a:t>
            </a:r>
            <a:r>
              <a:rPr lang="en-US" dirty="0" err="1" smtClean="0"/>
              <a:t>Nonexamples</a:t>
            </a:r>
            <a:r>
              <a:rPr lang="en-US" dirty="0" smtClean="0"/>
              <a:t> Expectations Video</a:t>
            </a:r>
          </a:p>
          <a:p>
            <a:r>
              <a:rPr lang="en-US" dirty="0" smtClean="0"/>
              <a:t>Check-In/Check-Out</a:t>
            </a:r>
          </a:p>
          <a:p>
            <a:r>
              <a:rPr lang="en-US" dirty="0" smtClean="0"/>
              <a:t>Continuing to focus on the area of Respect and behavior toward substitutes.</a:t>
            </a:r>
          </a:p>
          <a:p>
            <a:r>
              <a:rPr lang="en-US" dirty="0" smtClean="0"/>
              <a:t>Safe Schools video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6705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Seven Year Comparison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525963"/>
          </a:xfrm>
        </p:spPr>
        <p:txBody>
          <a:bodyPr>
            <a:noAutofit/>
          </a:bodyPr>
          <a:lstStyle/>
          <a:p>
            <a:pPr lvl="0"/>
            <a:endParaRPr lang="en-US" sz="1600" dirty="0"/>
          </a:p>
          <a:p>
            <a:endParaRPr lang="en-US" sz="1200" dirty="0" smtClean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990599" y="1066800"/>
          <a:ext cx="7918677" cy="5503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1722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cs typeface="Tahoma" pitchFamily="34" charset="0"/>
              </a:rPr>
              <a:t>Next Steps for  2012-13</a:t>
            </a:r>
            <a:r>
              <a:rPr lang="en-US" dirty="0" smtClean="0">
                <a:cs typeface="Tahoma" pitchFamily="34" charset="0"/>
              </a:rPr>
              <a:t/>
            </a:r>
            <a:br>
              <a:rPr lang="en-US" dirty="0" smtClean="0">
                <a:cs typeface="Tahoma" pitchFamily="34" charset="0"/>
              </a:rPr>
            </a:br>
            <a:r>
              <a:rPr lang="en-US" dirty="0" smtClean="0">
                <a:cs typeface="Tahoma" pitchFamily="34" charset="0"/>
              </a:rPr>
              <a:t>(Action Plan)</a:t>
            </a:r>
            <a:endParaRPr lang="en-US" dirty="0"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543800" cy="5029200"/>
          </a:xfrm>
        </p:spPr>
        <p:txBody>
          <a:bodyPr>
            <a:noAutofit/>
          </a:bodyPr>
          <a:lstStyle/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Maintain and refine existing practices – “The Northern Way”</a:t>
            </a:r>
          </a:p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Creating a new Expectations Video with an Artist in Residency</a:t>
            </a:r>
          </a:p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Refine out Check-In/Check-Out procedures to make it more systematic.</a:t>
            </a:r>
          </a:p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Redefining our mentoring program.</a:t>
            </a:r>
          </a:p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Working to more clearly define Tier 2 &amp; 3 interventions </a:t>
            </a:r>
          </a:p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Show this presentation to staff members </a:t>
            </a:r>
          </a:p>
          <a:p>
            <a:pPr lvl="0"/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Continue to merge discipline and academic pyramids, monitor data, meet with teams, discuss student progress and interventions, etc.</a:t>
            </a:r>
            <a:endParaRPr lang="en-US" sz="28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858000" cy="1143000"/>
          </a:xfrm>
        </p:spPr>
        <p:txBody>
          <a:bodyPr/>
          <a:lstStyle/>
          <a:p>
            <a:r>
              <a:rPr lang="en-US" dirty="0" smtClean="0">
                <a:latin typeface="Lucida Handwriting" pitchFamily="66" charset="0"/>
              </a:rPr>
              <a:t>Additional Resources</a:t>
            </a:r>
            <a:endParaRPr lang="en-US" dirty="0">
              <a:latin typeface="Lucida Handwriting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7391400" cy="4525963"/>
          </a:xfrm>
        </p:spPr>
        <p:txBody>
          <a:bodyPr>
            <a:noAutofit/>
          </a:bodyPr>
          <a:lstStyle/>
          <a:p>
            <a:pPr lvl="1"/>
            <a:r>
              <a:rPr lang="en-US" sz="2400" dirty="0" smtClean="0">
                <a:hlinkClick r:id="rId2"/>
              </a:rPr>
              <a:t>KY Center for Instructional Discipline</a:t>
            </a:r>
            <a:endParaRPr lang="en-US" sz="2400" dirty="0" smtClean="0"/>
          </a:p>
          <a:p>
            <a:pPr lvl="1"/>
            <a:r>
              <a:rPr lang="en-US" sz="2400" dirty="0" smtClean="0">
                <a:hlinkClick r:id="rId3"/>
              </a:rPr>
              <a:t>Positive Behavior Intervention Supports </a:t>
            </a:r>
            <a:endParaRPr lang="en-US" sz="2400" dirty="0" smtClean="0"/>
          </a:p>
          <a:p>
            <a:pPr lvl="1"/>
            <a:r>
              <a:rPr lang="en-US" sz="2400" dirty="0" smtClean="0">
                <a:hlinkClick r:id="rId4"/>
              </a:rPr>
              <a:t>School-Wide Information System</a:t>
            </a:r>
            <a:endParaRPr lang="en-US" sz="2400" dirty="0" smtClean="0"/>
          </a:p>
          <a:p>
            <a:pPr lvl="1"/>
            <a:r>
              <a:rPr lang="en-US" sz="2400" dirty="0" smtClean="0"/>
              <a:t>IRIS Media – Systematic Supervision Video</a:t>
            </a:r>
          </a:p>
          <a:p>
            <a:pPr lvl="2"/>
            <a:r>
              <a:rPr lang="en-US" sz="1400" dirty="0" smtClean="0">
                <a:hlinkClick r:id="rId5"/>
              </a:rPr>
              <a:t>http://www.lookiris.com/store/K-12_Professional_Development/Systematic_Supervision_for_Middle_School</a:t>
            </a:r>
            <a:r>
              <a:rPr lang="en-US" sz="1400" dirty="0" smtClean="0"/>
              <a:t> </a:t>
            </a:r>
          </a:p>
          <a:p>
            <a:pPr lvl="1"/>
            <a:r>
              <a:rPr lang="en-US" sz="2400" dirty="0" smtClean="0"/>
              <a:t>Connection Plus Program</a:t>
            </a:r>
          </a:p>
          <a:p>
            <a:pPr lvl="2"/>
            <a:r>
              <a:rPr lang="en-US" sz="1800" dirty="0" smtClean="0"/>
              <a:t>shelly.hargis@pulaski.kyschools.us</a:t>
            </a:r>
          </a:p>
          <a:p>
            <a:pPr lvl="2"/>
            <a:endParaRPr lang="en-US" sz="1800" dirty="0" smtClean="0"/>
          </a:p>
          <a:p>
            <a:pPr lvl="1"/>
            <a:endParaRPr lang="en-US" sz="1800" dirty="0" smtClean="0"/>
          </a:p>
          <a:p>
            <a:pPr>
              <a:buNone/>
            </a:pP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553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Presenter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498080" cy="4800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2200" dirty="0" smtClean="0"/>
              <a:t>Shelly Hargis, Principal</a:t>
            </a:r>
          </a:p>
          <a:p>
            <a:pPr lvl="1"/>
            <a:r>
              <a:rPr lang="en-US" sz="1800" dirty="0" smtClean="0"/>
              <a:t>Northern Middle School Website – </a:t>
            </a:r>
            <a:r>
              <a:rPr lang="en-US" sz="1800" dirty="0" smtClean="0">
                <a:hlinkClick r:id="rId2"/>
              </a:rPr>
              <a:t>http://nms.pulaski.schoolfusion.us</a:t>
            </a:r>
            <a:r>
              <a:rPr lang="en-US" sz="1800" dirty="0" smtClean="0"/>
              <a:t> </a:t>
            </a:r>
          </a:p>
          <a:p>
            <a:pPr lvl="1"/>
            <a:r>
              <a:rPr lang="en-US" sz="1800" dirty="0" smtClean="0"/>
              <a:t>E-mail: </a:t>
            </a:r>
            <a:r>
              <a:rPr lang="en-US" sz="1800" dirty="0" smtClean="0">
                <a:hlinkClick r:id="rId3"/>
              </a:rPr>
              <a:t>shelly.hargis@pulaski.kyschools.us</a:t>
            </a:r>
            <a:endParaRPr lang="en-US" sz="1800" dirty="0" smtClean="0"/>
          </a:p>
          <a:p>
            <a:r>
              <a:rPr lang="en-US" sz="2200" dirty="0" smtClean="0"/>
              <a:t>Dusty Phelps, Pulaski County Psychologist and District KYCID/PBIS Coordinator</a:t>
            </a:r>
            <a:endParaRPr lang="en-US" sz="1800" dirty="0" smtClean="0"/>
          </a:p>
          <a:p>
            <a:pPr lvl="1"/>
            <a:r>
              <a:rPr lang="en-US" sz="1800" dirty="0" smtClean="0"/>
              <a:t>E-mail: </a:t>
            </a:r>
            <a:r>
              <a:rPr lang="en-US" sz="1800" dirty="0" smtClean="0">
                <a:hlinkClick r:id="rId4"/>
              </a:rPr>
              <a:t>dusty.phelps@pulaski.kyschools.us</a:t>
            </a:r>
            <a:endParaRPr lang="en-US" sz="1800" dirty="0"/>
          </a:p>
          <a:p>
            <a:pPr lvl="2"/>
            <a:endParaRPr lang="en-US" sz="1400" dirty="0"/>
          </a:p>
          <a:p>
            <a:pPr lvl="2"/>
            <a:endParaRPr lang="en-US" sz="1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Try 1">
      <a:dk1>
        <a:sysClr val="windowText" lastClr="000000"/>
      </a:dk1>
      <a:lt1>
        <a:sysClr val="window" lastClr="FFFFFF"/>
      </a:lt1>
      <a:dk2>
        <a:srgbClr val="742117"/>
      </a:dk2>
      <a:lt2>
        <a:srgbClr val="742117"/>
      </a:lt2>
      <a:accent1>
        <a:srgbClr val="FFD147"/>
      </a:accent1>
      <a:accent2>
        <a:srgbClr val="CC9900"/>
      </a:accent2>
      <a:accent3>
        <a:srgbClr val="742117"/>
      </a:accent3>
      <a:accent4>
        <a:srgbClr val="956251"/>
      </a:accent4>
      <a:accent5>
        <a:srgbClr val="4E4A4A"/>
      </a:accent5>
      <a:accent6>
        <a:srgbClr val="571811"/>
      </a:accent6>
      <a:hlink>
        <a:srgbClr val="CC9900"/>
      </a:hlink>
      <a:folHlink>
        <a:srgbClr val="6B8383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681</TotalTime>
  <Words>1016</Words>
  <Application>Microsoft Office PowerPoint</Application>
  <PresentationFormat>On-screen Show (4:3)</PresentationFormat>
  <Paragraphs>164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Solstice</vt:lpstr>
      <vt:lpstr>Northern Middle School  "The Northern Way" One Middle School's Journey with Schoolwide PBIS  </vt:lpstr>
      <vt:lpstr>Northern Middle School</vt:lpstr>
      <vt:lpstr>Beginning Data</vt:lpstr>
      <vt:lpstr>Year One: 2006-2007</vt:lpstr>
      <vt:lpstr>Year One: 2006-2007</vt:lpstr>
      <vt:lpstr>Year One: 2006-2007</vt:lpstr>
      <vt:lpstr>Year One: 2006-2007</vt:lpstr>
      <vt:lpstr>Year One: 2006-2007</vt:lpstr>
      <vt:lpstr>PowerPoint Presentation</vt:lpstr>
      <vt:lpstr>Year One: 2006-2007 Results</vt:lpstr>
      <vt:lpstr>Year Two: 2007-2008</vt:lpstr>
      <vt:lpstr>Year Two: 2007-2008</vt:lpstr>
      <vt:lpstr>Year Two: 2007-2008</vt:lpstr>
      <vt:lpstr>Year Two: 2007-2008</vt:lpstr>
      <vt:lpstr>PowerPoint Presentation</vt:lpstr>
      <vt:lpstr>Three Year Comparison</vt:lpstr>
      <vt:lpstr>Year Three 2008-2009</vt:lpstr>
      <vt:lpstr>Year 3 cont.</vt:lpstr>
      <vt:lpstr>Year 3 cont.</vt:lpstr>
      <vt:lpstr>Year Three: 2008-2009 Results</vt:lpstr>
      <vt:lpstr>Four Year Comparison</vt:lpstr>
      <vt:lpstr>Additional Years  2009-2012</vt:lpstr>
      <vt:lpstr>Seven Year Comparison</vt:lpstr>
      <vt:lpstr>Next Steps for  2012-13 (Action Plan)</vt:lpstr>
      <vt:lpstr>Additional Resources</vt:lpstr>
      <vt:lpstr>Presenter Information</vt:lpstr>
    </vt:vector>
  </TitlesOfParts>
  <Company>Pulaski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lmayfield</dc:creator>
  <cp:lastModifiedBy>shargis1</cp:lastModifiedBy>
  <cp:revision>95</cp:revision>
  <cp:lastPrinted>2012-06-21T19:30:10Z</cp:lastPrinted>
  <dcterms:created xsi:type="dcterms:W3CDTF">2008-06-06T13:36:39Z</dcterms:created>
  <dcterms:modified xsi:type="dcterms:W3CDTF">2012-07-18T19:54:10Z</dcterms:modified>
</cp:coreProperties>
</file>