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5"/>
  </p:notesMasterIdLst>
  <p:sldIdLst>
    <p:sldId id="276" r:id="rId2"/>
    <p:sldId id="256" r:id="rId3"/>
    <p:sldId id="267" r:id="rId4"/>
    <p:sldId id="285" r:id="rId5"/>
    <p:sldId id="273" r:id="rId6"/>
    <p:sldId id="261" r:id="rId7"/>
    <p:sldId id="268" r:id="rId8"/>
    <p:sldId id="264" r:id="rId9"/>
    <p:sldId id="259" r:id="rId10"/>
    <p:sldId id="281" r:id="rId11"/>
    <p:sldId id="275" r:id="rId12"/>
    <p:sldId id="263" r:id="rId13"/>
    <p:sldId id="282" r:id="rId14"/>
  </p:sldIdLst>
  <p:sldSz cx="12192000" cy="685800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75207" autoAdjust="0"/>
  </p:normalViewPr>
  <p:slideViewPr>
    <p:cSldViewPr snapToGrid="0">
      <p:cViewPr varScale="1">
        <p:scale>
          <a:sx n="122" d="100"/>
          <a:sy n="122" d="100"/>
        </p:scale>
        <p:origin x="151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3FF1BE26-4324-48EF-B6CA-8F57E103B4EF}" type="datetimeFigureOut">
              <a:rPr lang="en-US" smtClean="0"/>
              <a:t>2/28/19</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1466643E-B0B1-4D73-9632-8AAA63A46870}" type="slidenum">
              <a:rPr lang="en-US" smtClean="0"/>
              <a:t>‹#›</a:t>
            </a:fld>
            <a:endParaRPr lang="en-US"/>
          </a:p>
        </p:txBody>
      </p:sp>
    </p:spTree>
    <p:extLst>
      <p:ext uri="{BB962C8B-B14F-4D97-AF65-F5344CB8AC3E}">
        <p14:creationId xmlns:p14="http://schemas.microsoft.com/office/powerpoint/2010/main" val="4015607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6643E-B0B1-4D73-9632-8AAA63A46870}" type="slidenum">
              <a:rPr lang="en-US" smtClean="0"/>
              <a:t>1</a:t>
            </a:fld>
            <a:endParaRPr lang="en-US"/>
          </a:p>
        </p:txBody>
      </p:sp>
    </p:spTree>
    <p:extLst>
      <p:ext uri="{BB962C8B-B14F-4D97-AF65-F5344CB8AC3E}">
        <p14:creationId xmlns:p14="http://schemas.microsoft.com/office/powerpoint/2010/main" val="3091761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66643E-B0B1-4D73-9632-8AAA63A46870}" type="slidenum">
              <a:rPr lang="en-US" smtClean="0"/>
              <a:t>2</a:t>
            </a:fld>
            <a:endParaRPr lang="en-US"/>
          </a:p>
        </p:txBody>
      </p:sp>
    </p:spTree>
    <p:extLst>
      <p:ext uri="{BB962C8B-B14F-4D97-AF65-F5344CB8AC3E}">
        <p14:creationId xmlns:p14="http://schemas.microsoft.com/office/powerpoint/2010/main" val="2076317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6643E-B0B1-4D73-9632-8AAA63A46870}" type="slidenum">
              <a:rPr lang="en-US" smtClean="0"/>
              <a:t>3</a:t>
            </a:fld>
            <a:endParaRPr lang="en-US"/>
          </a:p>
        </p:txBody>
      </p:sp>
    </p:spTree>
    <p:extLst>
      <p:ext uri="{BB962C8B-B14F-4D97-AF65-F5344CB8AC3E}">
        <p14:creationId xmlns:p14="http://schemas.microsoft.com/office/powerpoint/2010/main" val="93393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latin typeface="Arial" panose="020B0604020202020204" pitchFamily="34" charset="0"/>
                <a:cs typeface="Arial" panose="020B0604020202020204" pitchFamily="34" charset="0"/>
              </a:rPr>
              <a:t>NOTE: </a:t>
            </a: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Financial Aid Process and Key Steps Activity</a:t>
            </a:r>
            <a:r>
              <a:rPr lang="en-US" b="0" dirty="0">
                <a:latin typeface="Arial" panose="020B0604020202020204" pitchFamily="34" charset="0"/>
                <a:cs typeface="Arial" panose="020B0604020202020204" pitchFamily="34" charset="0"/>
              </a:rPr>
              <a:t> which includes talking points for each key step </a:t>
            </a:r>
            <a:r>
              <a:rPr lang="en-US" dirty="0">
                <a:latin typeface="Arial" panose="020B0604020202020204" pitchFamily="34" charset="0"/>
                <a:cs typeface="Arial" panose="020B0604020202020204" pitchFamily="34" charset="0"/>
              </a:rPr>
              <a:t>can be found in the PSCCN Financial Aid Toolkit under Student and Family Resources.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time permits, facilitate a whole group discussion by asking students to share out their answers. </a:t>
            </a:r>
          </a:p>
        </p:txBody>
      </p:sp>
      <p:sp>
        <p:nvSpPr>
          <p:cNvPr id="4" name="Slide Number Placeholder 3"/>
          <p:cNvSpPr>
            <a:spLocks noGrp="1"/>
          </p:cNvSpPr>
          <p:nvPr>
            <p:ph type="sldNum" sz="quarter" idx="10"/>
          </p:nvPr>
        </p:nvSpPr>
        <p:spPr/>
        <p:txBody>
          <a:bodyPr/>
          <a:lstStyle/>
          <a:p>
            <a:fld id="{5F1F8D62-13B8-4B0C-A516-188F3509AC83}" type="slidenum">
              <a:rPr lang="en-US" smtClean="0"/>
              <a:t>4</a:t>
            </a:fld>
            <a:endParaRPr lang="en-US" dirty="0"/>
          </a:p>
        </p:txBody>
      </p:sp>
    </p:spTree>
    <p:extLst>
      <p:ext uri="{BB962C8B-B14F-4D97-AF65-F5344CB8AC3E}">
        <p14:creationId xmlns:p14="http://schemas.microsoft.com/office/powerpoint/2010/main" val="4025326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36" indent="-173336">
              <a:buFont typeface="Arial" panose="020B0604020202020204" pitchFamily="34" charset="0"/>
              <a:buChar char="•"/>
            </a:pPr>
            <a:r>
              <a:rPr lang="en-US" dirty="0">
                <a:latin typeface="Arial" panose="020B0604020202020204" pitchFamily="34" charset="0"/>
                <a:cs typeface="Arial" panose="020B0604020202020204" pitchFamily="34" charset="0"/>
              </a:rPr>
              <a:t>After applying for an FSA ID, it takes 1-3 days to confirm your identity with SSA and you will not be able to use it until you receive a success confirmation.</a:t>
            </a:r>
          </a:p>
          <a:p>
            <a:pPr marL="173336" indent="-173336">
              <a:buFont typeface="Arial" panose="020B0604020202020204" pitchFamily="34" charset="0"/>
              <a:buChar char="•"/>
            </a:pPr>
            <a:r>
              <a:rPr lang="en-US" dirty="0">
                <a:latin typeface="Arial" panose="020B0604020202020204" pitchFamily="34" charset="0"/>
                <a:cs typeface="Arial" panose="020B0604020202020204" pitchFamily="34" charset="0"/>
              </a:rPr>
              <a:t>Be sure to check your email!</a:t>
            </a:r>
          </a:p>
          <a:p>
            <a:pPr marL="173336" indent="-173336">
              <a:buFont typeface="Arial" panose="020B0604020202020204" pitchFamily="34" charset="0"/>
              <a:buChar char="•"/>
            </a:pPr>
            <a:r>
              <a:rPr lang="en-US" dirty="0">
                <a:latin typeface="Arial" panose="020B0604020202020204" pitchFamily="34" charset="0"/>
                <a:cs typeface="Arial" panose="020B0604020202020204" pitchFamily="34" charset="0"/>
              </a:rPr>
              <a:t>If the student and/or parent has an Alien ID# instead of a Social Security Number, they will not be able to get a FSA ID. They will need to print the signature page on the submit screen and mail it as an alternative. </a:t>
            </a:r>
          </a:p>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dirty="0">
                <a:latin typeface="Arial" panose="020B0604020202020204" pitchFamily="34" charset="0"/>
                <a:cs typeface="Arial" panose="020B0604020202020204" pitchFamily="34" charset="0"/>
              </a:rPr>
              <a:t>NOTE TO PRESENTER:</a:t>
            </a:r>
          </a:p>
          <a:p>
            <a:pPr marL="0" indent="0">
              <a:buFont typeface="Arial" panose="020B0604020202020204" pitchFamily="34" charset="0"/>
              <a:buNone/>
            </a:pPr>
            <a:r>
              <a:rPr lang="en-US" dirty="0">
                <a:latin typeface="Arial" panose="020B0604020202020204" pitchFamily="34" charset="0"/>
                <a:cs typeface="Arial" panose="020B0604020202020204" pitchFamily="34" charset="0"/>
              </a:rPr>
              <a:t>To learn more about registering for a FSA ID, view the separate presentation developed by the Department of Education titled, </a:t>
            </a:r>
            <a:r>
              <a:rPr lang="en-US" sz="1200" i="1" dirty="0">
                <a:latin typeface="Arial" panose="020B0604020202020204" pitchFamily="34" charset="0"/>
                <a:cs typeface="Arial" panose="020B0604020202020204" pitchFamily="34" charset="0"/>
              </a:rPr>
              <a:t>“Creating and Using Your FSA ID: An Overview</a:t>
            </a:r>
            <a:r>
              <a:rPr lang="en-US" sz="1200" dirty="0">
                <a:latin typeface="Arial" panose="020B0604020202020204" pitchFamily="34" charset="0"/>
                <a:cs typeface="Arial" panose="020B0604020202020204" pitchFamily="34" charset="0"/>
              </a:rPr>
              <a:t>”. </a:t>
            </a: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While WASFA applicants to do not need an FSA ID, the WASFA does require students and the parent/guardian signer to have email accounts/address (each must have their own)</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466643E-B0B1-4D73-9632-8AAA63A46870}" type="slidenum">
              <a:rPr lang="en-US" smtClean="0"/>
              <a:t>5</a:t>
            </a:fld>
            <a:endParaRPr lang="en-US"/>
          </a:p>
        </p:txBody>
      </p:sp>
    </p:spTree>
    <p:extLst>
      <p:ext uri="{BB962C8B-B14F-4D97-AF65-F5344CB8AC3E}">
        <p14:creationId xmlns:p14="http://schemas.microsoft.com/office/powerpoint/2010/main" val="1324644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6643E-B0B1-4D73-9632-8AAA63A46870}" type="slidenum">
              <a:rPr lang="en-US" smtClean="0"/>
              <a:t>6</a:t>
            </a:fld>
            <a:endParaRPr lang="en-US"/>
          </a:p>
        </p:txBody>
      </p:sp>
    </p:spTree>
    <p:extLst>
      <p:ext uri="{BB962C8B-B14F-4D97-AF65-F5344CB8AC3E}">
        <p14:creationId xmlns:p14="http://schemas.microsoft.com/office/powerpoint/2010/main" val="3867457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solidFill>
                  <a:srgbClr val="FF0000"/>
                </a:solidFill>
                <a:latin typeface="Arial" panose="020B0604020202020204" pitchFamily="34" charset="0"/>
                <a:cs typeface="Arial" panose="020B0604020202020204" pitchFamily="34" charset="0"/>
              </a:rPr>
              <a:t>*“Who’s my parent when I fill out financial aid forms?” (FAFSA and WASFA) Resource: https://blog.ed.gov/2015/12/guide-reporting-parent-info-on-fafsa/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466643E-B0B1-4D73-9632-8AAA63A46870}" type="slidenum">
              <a:rPr lang="en-US" smtClean="0"/>
              <a:t>7</a:t>
            </a:fld>
            <a:endParaRPr lang="en-US"/>
          </a:p>
        </p:txBody>
      </p:sp>
    </p:spTree>
    <p:extLst>
      <p:ext uri="{BB962C8B-B14F-4D97-AF65-F5344CB8AC3E}">
        <p14:creationId xmlns:p14="http://schemas.microsoft.com/office/powerpoint/2010/main" val="689516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FAFSA: https://fafsa.ed.gov/fotw1718/pdf/PdfFafsa17-18.pdf</a:t>
            </a:r>
          </a:p>
          <a:p>
            <a:r>
              <a:rPr lang="en-US" dirty="0">
                <a:latin typeface="Arial" panose="020B0604020202020204" pitchFamily="34" charset="0"/>
                <a:cs typeface="Arial" panose="020B0604020202020204" pitchFamily="34" charset="0"/>
              </a:rPr>
              <a:t>WASFA Application Guide: https://readysetgrad.wa.gov/sites/default/files/2017_wasfa.instructions.pdf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time permits, facilitate a whole group discussion by asking students to share out their answers.</a:t>
            </a:r>
          </a:p>
        </p:txBody>
      </p:sp>
      <p:sp>
        <p:nvSpPr>
          <p:cNvPr id="4" name="Slide Number Placeholder 3"/>
          <p:cNvSpPr>
            <a:spLocks noGrp="1"/>
          </p:cNvSpPr>
          <p:nvPr>
            <p:ph type="sldNum" sz="quarter" idx="10"/>
          </p:nvPr>
        </p:nvSpPr>
        <p:spPr/>
        <p:txBody>
          <a:bodyPr/>
          <a:lstStyle/>
          <a:p>
            <a:fld id="{1466643E-B0B1-4D73-9632-8AAA63A46870}" type="slidenum">
              <a:rPr lang="en-US" smtClean="0"/>
              <a:t>8</a:t>
            </a:fld>
            <a:endParaRPr lang="en-US"/>
          </a:p>
        </p:txBody>
      </p:sp>
    </p:spTree>
    <p:extLst>
      <p:ext uri="{BB962C8B-B14F-4D97-AF65-F5344CB8AC3E}">
        <p14:creationId xmlns:p14="http://schemas.microsoft.com/office/powerpoint/2010/main" val="225215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latin typeface="Arial" panose="020B0604020202020204" pitchFamily="34" charset="0"/>
                <a:cs typeface="Arial" panose="020B0604020202020204" pitchFamily="34" charset="0"/>
              </a:rPr>
              <a:t>There are </a:t>
            </a:r>
            <a:r>
              <a:rPr lang="en-US" i="1" dirty="0">
                <a:latin typeface="Arial" panose="020B0604020202020204" pitchFamily="34" charset="0"/>
                <a:cs typeface="Arial" panose="020B0604020202020204" pitchFamily="34" charset="0"/>
              </a:rPr>
              <a:t>very</a:t>
            </a:r>
            <a:r>
              <a:rPr lang="en-US" dirty="0">
                <a:latin typeface="Arial" panose="020B0604020202020204" pitchFamily="34" charset="0"/>
                <a:cs typeface="Arial" panose="020B0604020202020204" pitchFamily="34" charset="0"/>
              </a:rPr>
              <a:t> limited circumstances where a student can not have to register for the selective service. They will likely be selected for verification if they opt not to and will need to complete a form that asks them to explain why or if an exemption applies to them. In that case the school will review their verification submission to determine if the student is eligible for aid/they can award the student financial aid.</a:t>
            </a:r>
          </a:p>
          <a:p>
            <a:pPr marL="171450" indent="-171450">
              <a:buFontTx/>
              <a:buChar char="-"/>
            </a:pPr>
            <a:endParaRPr lang="en-US" b="1" i="1"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dirty="0">
                <a:solidFill>
                  <a:schemeClr val="accent6"/>
                </a:solidFill>
                <a:latin typeface="Arial" panose="020B0604020202020204" pitchFamily="34" charset="0"/>
                <a:cs typeface="Arial" panose="020B0604020202020204" pitchFamily="34" charset="0"/>
              </a:rPr>
              <a:t>Female students seeking Federal financial aid are not required to have registered for Selective Service.</a:t>
            </a:r>
          </a:p>
          <a:p>
            <a:pPr marL="171450" indent="-171450">
              <a:buFontTx/>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466643E-B0B1-4D73-9632-8AAA63A46870}" type="slidenum">
              <a:rPr lang="en-US" smtClean="0"/>
              <a:t>9</a:t>
            </a:fld>
            <a:endParaRPr lang="en-US"/>
          </a:p>
        </p:txBody>
      </p:sp>
    </p:spTree>
    <p:extLst>
      <p:ext uri="{BB962C8B-B14F-4D97-AF65-F5344CB8AC3E}">
        <p14:creationId xmlns:p14="http://schemas.microsoft.com/office/powerpoint/2010/main" val="3436914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From Ready Set Grad (WASFA application) https://readysetgrad.wa.gov/wasfa </a:t>
            </a:r>
          </a:p>
          <a:p>
            <a:r>
              <a:rPr lang="en-US" dirty="0">
                <a:latin typeface="Arial" panose="020B0604020202020204" pitchFamily="34" charset="0"/>
                <a:cs typeface="Arial" panose="020B0604020202020204" pitchFamily="34" charset="0"/>
              </a:rPr>
              <a:t>“</a:t>
            </a:r>
            <a:r>
              <a:rPr lang="en-US" i="1" dirty="0">
                <a:solidFill>
                  <a:srgbClr val="FFC000"/>
                </a:solidFill>
                <a:latin typeface="Arial" panose="020B0604020202020204" pitchFamily="34" charset="0"/>
                <a:cs typeface="Arial" panose="020B0604020202020204" pitchFamily="34" charset="0"/>
              </a:rPr>
              <a:t>Regarding concerns that students, parents, and other partners may have about the confidentiality of information submitted on the WASFA, the purpose of the application is to provide eligibility information to colleges and universities in Washington that offer State Need Grant. WSAC shares application information with campuses listed by the student so those schools may determine eligibility for resident tuition and financial aid. Campuses are not permitted to use the information for other purposes or share the data with other parties.</a:t>
            </a:r>
            <a:endParaRPr lang="en-US" dirty="0">
              <a:solidFill>
                <a:srgbClr val="FFC000"/>
              </a:solidFill>
              <a:latin typeface="Arial" panose="020B0604020202020204" pitchFamily="34" charset="0"/>
              <a:cs typeface="Arial" panose="020B0604020202020204" pitchFamily="34" charset="0"/>
            </a:endParaRPr>
          </a:p>
          <a:p>
            <a:r>
              <a:rPr lang="en-US" i="1" dirty="0">
                <a:solidFill>
                  <a:srgbClr val="FFC000"/>
                </a:solidFill>
                <a:latin typeface="Arial" panose="020B0604020202020204" pitchFamily="34" charset="0"/>
                <a:cs typeface="Arial" panose="020B0604020202020204" pitchFamily="34" charset="0"/>
              </a:rPr>
              <a:t>WSAC is committed to protecting the confidentiality of the information and privacy of students and families. Washington is a state committed to providing opportunities to students and protecting the rights of families.”</a:t>
            </a:r>
            <a:endParaRPr lang="en-US" dirty="0">
              <a:solidFill>
                <a:srgbClr val="FFC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466643E-B0B1-4D73-9632-8AAA63A46870}" type="slidenum">
              <a:rPr lang="en-US" smtClean="0"/>
              <a:t>10</a:t>
            </a:fld>
            <a:endParaRPr lang="en-US"/>
          </a:p>
        </p:txBody>
      </p:sp>
    </p:spTree>
    <p:extLst>
      <p:ext uri="{BB962C8B-B14F-4D97-AF65-F5344CB8AC3E}">
        <p14:creationId xmlns:p14="http://schemas.microsoft.com/office/powerpoint/2010/main" val="3410222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6643E-B0B1-4D73-9632-8AAA63A46870}" type="slidenum">
              <a:rPr lang="en-US" smtClean="0"/>
              <a:t>11</a:t>
            </a:fld>
            <a:endParaRPr lang="en-US"/>
          </a:p>
        </p:txBody>
      </p:sp>
    </p:spTree>
    <p:extLst>
      <p:ext uri="{BB962C8B-B14F-4D97-AF65-F5344CB8AC3E}">
        <p14:creationId xmlns:p14="http://schemas.microsoft.com/office/powerpoint/2010/main" val="153663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Your eligibility for financial aid can differ from year to year. Family situations including changes in your family’s economic status as well as the number of family members enrolled in college at the same time as you can change. Some factors can </a:t>
            </a:r>
            <a:r>
              <a:rPr lang="en-US" dirty="0" err="1">
                <a:latin typeface="Arial" panose="020B0604020202020204" pitchFamily="34" charset="0"/>
                <a:cs typeface="Arial" panose="020B0604020202020204" pitchFamily="34" charset="0"/>
              </a:rPr>
              <a:t>af</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466643E-B0B1-4D73-9632-8AAA63A46870}" type="slidenum">
              <a:rPr lang="en-US" smtClean="0"/>
              <a:t>12</a:t>
            </a:fld>
            <a:endParaRPr lang="en-US"/>
          </a:p>
        </p:txBody>
      </p:sp>
    </p:spTree>
    <p:extLst>
      <p:ext uri="{BB962C8B-B14F-4D97-AF65-F5344CB8AC3E}">
        <p14:creationId xmlns:p14="http://schemas.microsoft.com/office/powerpoint/2010/main" val="592505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6643E-B0B1-4D73-9632-8AAA63A46870}" type="slidenum">
              <a:rPr lang="en-US" smtClean="0"/>
              <a:t>13</a:t>
            </a:fld>
            <a:endParaRPr lang="en-US"/>
          </a:p>
        </p:txBody>
      </p:sp>
    </p:spTree>
    <p:extLst>
      <p:ext uri="{BB962C8B-B14F-4D97-AF65-F5344CB8AC3E}">
        <p14:creationId xmlns:p14="http://schemas.microsoft.com/office/powerpoint/2010/main" val="248702502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448B07-2C06-4CF2-8E91-F7385E71E2CB}" type="datetimeFigureOut">
              <a:rPr lang="en-US" dirty="0"/>
              <a:t>2/28/19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dirty="0"/>
              <a:t>2/28/19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DDD67DAC-232D-4042-B5C0-E64770A42A28}" type="datetimeFigureOut">
              <a:rPr lang="en-US" dirty="0"/>
              <a:t>2/28/19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dirty="0"/>
              <a:t>2/28/19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dirty="0"/>
              <a:t>2/28/19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dirty="0"/>
              <a:t>2/28/19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dirty="0"/>
              <a:t>2/28/19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D8827A6-8947-4115-8D9E-E89B1EC0518D}" type="datetimeFigureOut">
              <a:rPr lang="en-US" dirty="0"/>
              <a:t>2/28/19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460A6F-F31A-4CA3-B222-0B3C224FF998}" type="datetimeFigureOut">
              <a:rPr lang="en-US" dirty="0"/>
              <a:t>2/28/19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dirty="0"/>
              <a:t>2/28/19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dirty="0"/>
              <a:t>2/28/19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48A1663-7765-4EF4-B97F-A02E70C6265E}" type="datetimeFigureOut">
              <a:rPr lang="en-US" dirty="0"/>
              <a:t>2/28/19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eadysetgrad.wa.gov/wasf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readysetgrad.wa.gov/WASFAeli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dvisors.com/fafsa/forms/renewa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6D299B-EA17-440F-ACEC-47FB601EA210}"/>
              </a:ext>
            </a:extLst>
          </p:cNvPr>
          <p:cNvSpPr>
            <a:spLocks noGrp="1"/>
          </p:cNvSpPr>
          <p:nvPr>
            <p:ph idx="1"/>
          </p:nvPr>
        </p:nvSpPr>
        <p:spPr/>
        <p:txBody>
          <a:bodyPr/>
          <a:lstStyle/>
          <a:p>
            <a:pPr marL="0" indent="0">
              <a:buNone/>
            </a:pPr>
            <a:r>
              <a:rPr lang="en-US" dirty="0"/>
              <a:t>This presentation provides information on</a:t>
            </a:r>
          </a:p>
          <a:p>
            <a:pPr marL="274320" lvl="1" indent="0">
              <a:buNone/>
            </a:pPr>
            <a:r>
              <a:rPr lang="en-US" dirty="0"/>
              <a:t>(1.5a) Identify potential barrier(s) to college affordability and develop a realistic plan to earn money to overcome potential barriers. </a:t>
            </a:r>
          </a:p>
          <a:p>
            <a:pPr marL="274320" lvl="1" indent="0">
              <a:buNone/>
            </a:pPr>
            <a:r>
              <a:rPr lang="en-US" dirty="0"/>
              <a:t>(4.1b) Understand and articulate all aspect of the financial aid application process (key steps, documents, terms and timeline)</a:t>
            </a:r>
          </a:p>
          <a:p>
            <a:pPr marL="274320" lvl="1" indent="0">
              <a:buNone/>
            </a:pPr>
            <a:r>
              <a:rPr lang="en-US" dirty="0"/>
              <a:t>(4.3a) Identify which financial aid application to complete: FAFSA or WASFA</a:t>
            </a:r>
          </a:p>
          <a:p>
            <a:pPr marL="274320" lvl="1" indent="0">
              <a:buNone/>
            </a:pPr>
            <a:r>
              <a:rPr lang="en-US" dirty="0"/>
              <a:t>(4.4e) Describe the financial aid process and key steps from application to refund and reapplication</a:t>
            </a:r>
          </a:p>
          <a:p>
            <a:pPr marL="0" indent="0">
              <a:buNone/>
            </a:pPr>
            <a:r>
              <a:rPr lang="en-US" dirty="0"/>
              <a:t>that can be used in outreach to students and families. The presentation was created by Puget Sound College and Career Network. This resource is intended to be flexible in adoption. You may add or delete content however, you must ensure any edits made to this presentation and/or any uses of this presentation are done in a manner that furthers the goals of PSCCN.</a:t>
            </a:r>
          </a:p>
          <a:p>
            <a:pPr marL="0" indent="0">
              <a:buNone/>
            </a:pPr>
            <a:endParaRPr lang="en-US" dirty="0"/>
          </a:p>
        </p:txBody>
      </p:sp>
      <p:sp>
        <p:nvSpPr>
          <p:cNvPr id="2" name="Title 1">
            <a:extLst>
              <a:ext uri="{FF2B5EF4-FFF2-40B4-BE49-F238E27FC236}">
                <a16:creationId xmlns:a16="http://schemas.microsoft.com/office/drawing/2014/main" id="{4BDB6F11-4E73-4BEA-8CB6-DF32780B0E4F}"/>
              </a:ext>
            </a:extLst>
          </p:cNvPr>
          <p:cNvSpPr>
            <a:spLocks noGrp="1"/>
          </p:cNvSpPr>
          <p:nvPr>
            <p:ph type="title"/>
          </p:nvPr>
        </p:nvSpPr>
        <p:spPr/>
        <p:txBody>
          <a:bodyPr/>
          <a:lstStyle/>
          <a:p>
            <a:r>
              <a:rPr lang="en-US" dirty="0"/>
              <a:t>NOTE TO PRESENTER</a:t>
            </a:r>
          </a:p>
        </p:txBody>
      </p:sp>
    </p:spTree>
    <p:extLst>
      <p:ext uri="{BB962C8B-B14F-4D97-AF65-F5344CB8AC3E}">
        <p14:creationId xmlns:p14="http://schemas.microsoft.com/office/powerpoint/2010/main" val="1936615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D2BF7-C0F4-4CC9-AE0B-838D1FA0C718}"/>
              </a:ext>
            </a:extLst>
          </p:cNvPr>
          <p:cNvSpPr>
            <a:spLocks noGrp="1"/>
          </p:cNvSpPr>
          <p:nvPr>
            <p:ph type="ctrTitle"/>
          </p:nvPr>
        </p:nvSpPr>
        <p:spPr/>
        <p:txBody>
          <a:bodyPr/>
          <a:lstStyle/>
          <a:p>
            <a:r>
              <a:rPr lang="en-US" dirty="0"/>
              <a:t>Financial Aid Process</a:t>
            </a:r>
          </a:p>
        </p:txBody>
      </p:sp>
      <p:pic>
        <p:nvPicPr>
          <p:cNvPr id="3" name="Picture 2" descr="Puget Sound College and Career Network logo">
            <a:extLst>
              <a:ext uri="{FF2B5EF4-FFF2-40B4-BE49-F238E27FC236}">
                <a16:creationId xmlns:a16="http://schemas.microsoft.com/office/drawing/2014/main" id="{38C1964C-C046-456E-8935-7C50FC2AF3A0}"/>
              </a:ext>
            </a:extLst>
          </p:cNvPr>
          <p:cNvPicPr/>
          <p:nvPr/>
        </p:nvPicPr>
        <p:blipFill>
          <a:blip r:embed="rId3">
            <a:extLst>
              <a:ext uri="{28A0092B-C50C-407E-A947-70E740481C1C}">
                <a14:useLocalDpi xmlns:a14="http://schemas.microsoft.com/office/drawing/2010/main" val="0"/>
              </a:ext>
            </a:extLst>
          </a:blip>
          <a:stretch>
            <a:fillRect/>
          </a:stretch>
        </p:blipFill>
        <p:spPr>
          <a:xfrm>
            <a:off x="5041476" y="5503334"/>
            <a:ext cx="2109047" cy="910167"/>
          </a:xfrm>
          <a:prstGeom prst="rect">
            <a:avLst/>
          </a:prstGeom>
        </p:spPr>
      </p:pic>
    </p:spTree>
    <p:extLst>
      <p:ext uri="{BB962C8B-B14F-4D97-AF65-F5344CB8AC3E}">
        <p14:creationId xmlns:p14="http://schemas.microsoft.com/office/powerpoint/2010/main" val="1114997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48DA7FE-0E3C-416E-860A-56A736E2E894}"/>
              </a:ext>
            </a:extLst>
          </p:cNvPr>
          <p:cNvSpPr txBox="1"/>
          <p:nvPr/>
        </p:nvSpPr>
        <p:spPr>
          <a:xfrm>
            <a:off x="6375022" y="4781349"/>
            <a:ext cx="3188745" cy="124123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ea typeface="+mn-ea"/>
                <a:cs typeface="+mn-cs"/>
              </a:rPr>
              <a:t>5</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effectLst/>
                <a:uLnTx/>
                <a:uFillTx/>
                <a:ea typeface="+mn-ea"/>
                <a:cs typeface="+mn-cs"/>
              </a:rPr>
              <a:t>I was a financial aid advisor in my past life!</a:t>
            </a:r>
          </a:p>
        </p:txBody>
      </p:sp>
      <p:pic>
        <p:nvPicPr>
          <p:cNvPr id="6" name="Picture 5" descr="Thumbs up icon.">
            <a:extLst>
              <a:ext uri="{FF2B5EF4-FFF2-40B4-BE49-F238E27FC236}">
                <a16:creationId xmlns:a16="http://schemas.microsoft.com/office/drawing/2014/main" id="{52CE5B2F-7197-48D1-9CF5-34654F0E0313}"/>
              </a:ext>
            </a:extLst>
          </p:cNvPr>
          <p:cNvPicPr>
            <a:picLocks noChangeAspect="1"/>
          </p:cNvPicPr>
          <p:nvPr/>
        </p:nvPicPr>
        <p:blipFill>
          <a:blip r:embed="rId3"/>
          <a:stretch>
            <a:fillRect/>
          </a:stretch>
        </p:blipFill>
        <p:spPr>
          <a:xfrm rot="281889">
            <a:off x="6957536" y="2883977"/>
            <a:ext cx="1897373" cy="1897373"/>
          </a:xfrm>
          <a:prstGeom prst="rect">
            <a:avLst/>
          </a:prstGeom>
        </p:spPr>
      </p:pic>
      <p:sp>
        <p:nvSpPr>
          <p:cNvPr id="10" name="Arrow: Right 9" descr="arrow pointing right" title="arrow">
            <a:extLst>
              <a:ext uri="{FF2B5EF4-FFF2-40B4-BE49-F238E27FC236}">
                <a16:creationId xmlns:a16="http://schemas.microsoft.com/office/drawing/2014/main" id="{3ABB2888-E85B-43DC-8BCE-3408633B43B0}"/>
              </a:ext>
            </a:extLst>
          </p:cNvPr>
          <p:cNvSpPr/>
          <p:nvPr/>
        </p:nvSpPr>
        <p:spPr>
          <a:xfrm>
            <a:off x="5201087" y="3475176"/>
            <a:ext cx="1681933" cy="609600"/>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News Gothic MT"/>
              <a:ea typeface="+mn-ea"/>
              <a:cs typeface="+mn-cs"/>
            </a:endParaRPr>
          </a:p>
        </p:txBody>
      </p:sp>
      <p:sp>
        <p:nvSpPr>
          <p:cNvPr id="7" name="TextBox 6">
            <a:extLst>
              <a:ext uri="{FF2B5EF4-FFF2-40B4-BE49-F238E27FC236}">
                <a16:creationId xmlns:a16="http://schemas.microsoft.com/office/drawing/2014/main" id="{3E846D3D-109C-42ED-B70C-6E4C3281DC18}"/>
              </a:ext>
            </a:extLst>
          </p:cNvPr>
          <p:cNvSpPr txBox="1"/>
          <p:nvPr/>
        </p:nvSpPr>
        <p:spPr>
          <a:xfrm>
            <a:off x="2717423" y="4781350"/>
            <a:ext cx="2895141" cy="91300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ea typeface="+mn-ea"/>
                <a:cs typeface="+mn-cs"/>
              </a:rPr>
              <a:t>1 </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effectLst/>
                <a:uLnTx/>
                <a:uFillTx/>
                <a:ea typeface="+mn-ea"/>
                <a:cs typeface="+mn-cs"/>
              </a:rPr>
              <a:t>Wait, what?</a:t>
            </a:r>
          </a:p>
        </p:txBody>
      </p:sp>
      <p:pic>
        <p:nvPicPr>
          <p:cNvPr id="8" name="Picture 7" descr="A picture containing vector graphics showing a confused face&#10;">
            <a:extLst>
              <a:ext uri="{FF2B5EF4-FFF2-40B4-BE49-F238E27FC236}">
                <a16:creationId xmlns:a16="http://schemas.microsoft.com/office/drawing/2014/main" id="{BF271961-B1DB-49D9-91CB-DF5546D8E74B}"/>
              </a:ext>
            </a:extLst>
          </p:cNvPr>
          <p:cNvPicPr>
            <a:picLocks noChangeAspect="1"/>
          </p:cNvPicPr>
          <p:nvPr/>
        </p:nvPicPr>
        <p:blipFill>
          <a:blip r:embed="rId4"/>
          <a:stretch>
            <a:fillRect/>
          </a:stretch>
        </p:blipFill>
        <p:spPr>
          <a:xfrm>
            <a:off x="3137569" y="2883977"/>
            <a:ext cx="1897373" cy="1897373"/>
          </a:xfrm>
          <a:prstGeom prst="rect">
            <a:avLst/>
          </a:prstGeom>
        </p:spPr>
      </p:pic>
      <p:sp>
        <p:nvSpPr>
          <p:cNvPr id="5" name="Text Placeholder 3">
            <a:extLst>
              <a:ext uri="{FF2B5EF4-FFF2-40B4-BE49-F238E27FC236}">
                <a16:creationId xmlns:a16="http://schemas.microsoft.com/office/drawing/2014/main" id="{F5B4D084-687C-49C0-9FEB-848A3EF4675F}"/>
              </a:ext>
            </a:extLst>
          </p:cNvPr>
          <p:cNvSpPr txBox="1">
            <a:spLocks/>
          </p:cNvSpPr>
          <p:nvPr/>
        </p:nvSpPr>
        <p:spPr>
          <a:xfrm>
            <a:off x="1012852" y="1538466"/>
            <a:ext cx="10058400" cy="1524000"/>
          </a:xfrm>
          <a:prstGeom prst="rect">
            <a:avLst/>
          </a:prstGeom>
        </p:spPr>
        <p:txBody>
          <a:bodyPr vert="horz" lIns="91440" tIns="45720" rIns="91440" bIns="45720" rtlCol="0" anchor="ctr"/>
          <a:lstStyle>
            <a:defPPr>
              <a:defRPr lang="en-US"/>
            </a:defPPr>
            <a:lvl1pPr marL="0" algn="l" defTabSz="457200" rtl="0" eaLnBrk="1" latinLnBrk="0" hangingPunct="1">
              <a:defRPr sz="11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800" b="1" i="1" dirty="0">
                <a:solidFill>
                  <a:schemeClr val="tx1"/>
                </a:solidFill>
              </a:rPr>
              <a:t>On a scale of 1-5, how comfortable are you with financial aid and the financial aid application process?</a:t>
            </a:r>
          </a:p>
          <a:p>
            <a:pPr algn="ctr"/>
            <a:endParaRPr lang="en-US" b="1" i="1" dirty="0">
              <a:solidFill>
                <a:schemeClr val="tx1"/>
              </a:solidFill>
            </a:endParaRPr>
          </a:p>
          <a:p>
            <a:endParaRPr lang="en-US" b="1" i="1" dirty="0">
              <a:solidFill>
                <a:schemeClr val="tx1"/>
              </a:solidFill>
            </a:endParaRPr>
          </a:p>
        </p:txBody>
      </p:sp>
      <p:sp>
        <p:nvSpPr>
          <p:cNvPr id="11" name="Title 10">
            <a:extLst>
              <a:ext uri="{FF2B5EF4-FFF2-40B4-BE49-F238E27FC236}">
                <a16:creationId xmlns:a16="http://schemas.microsoft.com/office/drawing/2014/main" id="{1BAF85CC-BB40-41DD-AC83-881A3520218B}"/>
              </a:ext>
            </a:extLst>
          </p:cNvPr>
          <p:cNvSpPr>
            <a:spLocks noGrp="1"/>
          </p:cNvSpPr>
          <p:nvPr>
            <p:ph type="title"/>
          </p:nvPr>
        </p:nvSpPr>
        <p:spPr>
          <a:xfrm>
            <a:off x="1069848" y="484632"/>
            <a:ext cx="10058400" cy="1609344"/>
          </a:xfrm>
        </p:spPr>
        <p:txBody>
          <a:bodyPr>
            <a:normAutofit fontScale="90000"/>
          </a:bodyPr>
          <a:lstStyle/>
          <a:p>
            <a:r>
              <a:rPr lang="en-US" dirty="0">
                <a:solidFill>
                  <a:schemeClr val="tx1"/>
                </a:solidFill>
              </a:rPr>
              <a:t>Warm Up: 				</a:t>
            </a:r>
            <a:br>
              <a:rPr lang="en-US" dirty="0">
                <a:solidFill>
                  <a:schemeClr val="tx1"/>
                </a:solidFill>
              </a:rPr>
            </a:br>
            <a:r>
              <a:rPr lang="en-US" dirty="0">
                <a:solidFill>
                  <a:schemeClr val="accent1"/>
                </a:solidFill>
              </a:rPr>
              <a:t>Quick Temperature Check</a:t>
            </a:r>
            <a:br>
              <a:rPr lang="en-US" dirty="0">
                <a:solidFill>
                  <a:schemeClr val="accent1"/>
                </a:solidFill>
              </a:rPr>
            </a:br>
            <a:endParaRPr lang="en-US" dirty="0"/>
          </a:p>
        </p:txBody>
      </p:sp>
    </p:spTree>
    <p:extLst>
      <p:ext uri="{BB962C8B-B14F-4D97-AF65-F5344CB8AC3E}">
        <p14:creationId xmlns:p14="http://schemas.microsoft.com/office/powerpoint/2010/main" val="2719152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986FC-091C-4D11-BE22-EC00F4FDF0CF}"/>
              </a:ext>
            </a:extLst>
          </p:cNvPr>
          <p:cNvSpPr>
            <a:spLocks noGrp="1"/>
          </p:cNvSpPr>
          <p:nvPr>
            <p:ph idx="1"/>
          </p:nvPr>
        </p:nvSpPr>
        <p:spPr/>
        <p:txBody>
          <a:bodyPr>
            <a:normAutofit fontScale="92500" lnSpcReduction="10000"/>
          </a:bodyPr>
          <a:lstStyle/>
          <a:p>
            <a:pPr marL="0" indent="0">
              <a:buNone/>
            </a:pPr>
            <a:r>
              <a:rPr lang="en-US" sz="3600" b="1" i="1" dirty="0">
                <a:solidFill>
                  <a:schemeClr val="accent2"/>
                </a:solidFill>
              </a:rPr>
              <a:t>Let’s get familiar with the financial aid process:</a:t>
            </a:r>
          </a:p>
          <a:p>
            <a:r>
              <a:rPr lang="en-US" sz="4000" dirty="0"/>
              <a:t>On your table are key steps for the financial aid process. Place the different steps in order to your best knowledge. </a:t>
            </a:r>
          </a:p>
          <a:p>
            <a:pPr marL="0" indent="0">
              <a:buNone/>
            </a:pPr>
            <a:r>
              <a:rPr lang="en-US" sz="4000" b="1" dirty="0">
                <a:solidFill>
                  <a:schemeClr val="accent6"/>
                </a:solidFill>
              </a:rPr>
              <a:t>On your own paper answer:</a:t>
            </a:r>
            <a:endParaRPr lang="en-US" sz="4000" dirty="0"/>
          </a:p>
          <a:p>
            <a:r>
              <a:rPr lang="en-US" sz="4000" dirty="0"/>
              <a:t>What key steps were new to you?</a:t>
            </a:r>
          </a:p>
          <a:p>
            <a:r>
              <a:rPr lang="en-US" sz="4000" dirty="0"/>
              <a:t>What questions do you have?</a:t>
            </a:r>
          </a:p>
        </p:txBody>
      </p:sp>
      <p:sp>
        <p:nvSpPr>
          <p:cNvPr id="4" name="Oval 3">
            <a:extLst>
              <a:ext uri="{FF2B5EF4-FFF2-40B4-BE49-F238E27FC236}">
                <a16:creationId xmlns:a16="http://schemas.microsoft.com/office/drawing/2014/main" id="{4B10A9D6-F4FE-4AD9-BD4B-0A42B36CCDEE}"/>
              </a:ext>
            </a:extLst>
          </p:cNvPr>
          <p:cNvSpPr/>
          <p:nvPr/>
        </p:nvSpPr>
        <p:spPr>
          <a:xfrm>
            <a:off x="8835809" y="84500"/>
            <a:ext cx="2449688" cy="13487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10  minutes</a:t>
            </a:r>
          </a:p>
        </p:txBody>
      </p:sp>
      <p:pic>
        <p:nvPicPr>
          <p:cNvPr id="5" name="Picture 4" descr="pencil icon indicating an activity">
            <a:extLst>
              <a:ext uri="{FF2B5EF4-FFF2-40B4-BE49-F238E27FC236}">
                <a16:creationId xmlns:a16="http://schemas.microsoft.com/office/drawing/2014/main" id="{65E9886A-8823-4701-8D41-5D644A301FC5}"/>
              </a:ext>
            </a:extLst>
          </p:cNvPr>
          <p:cNvPicPr>
            <a:picLocks noChangeAspect="1"/>
          </p:cNvPicPr>
          <p:nvPr/>
        </p:nvPicPr>
        <p:blipFill>
          <a:blip r:embed="rId3"/>
          <a:stretch>
            <a:fillRect/>
          </a:stretch>
        </p:blipFill>
        <p:spPr>
          <a:xfrm>
            <a:off x="11332389" y="0"/>
            <a:ext cx="859611" cy="859611"/>
          </a:xfrm>
          <a:prstGeom prst="rect">
            <a:avLst/>
          </a:prstGeom>
        </p:spPr>
      </p:pic>
      <p:sp>
        <p:nvSpPr>
          <p:cNvPr id="2" name="Title 1">
            <a:extLst>
              <a:ext uri="{FF2B5EF4-FFF2-40B4-BE49-F238E27FC236}">
                <a16:creationId xmlns:a16="http://schemas.microsoft.com/office/drawing/2014/main" id="{C3D3A7F0-1580-4A1C-B11C-45AE46549FE2}"/>
              </a:ext>
            </a:extLst>
          </p:cNvPr>
          <p:cNvSpPr>
            <a:spLocks noGrp="1"/>
          </p:cNvSpPr>
          <p:nvPr>
            <p:ph type="title"/>
          </p:nvPr>
        </p:nvSpPr>
        <p:spPr/>
        <p:txBody>
          <a:bodyPr/>
          <a:lstStyle/>
          <a:p>
            <a:r>
              <a:rPr lang="en-US" dirty="0">
                <a:solidFill>
                  <a:schemeClr val="tx1"/>
                </a:solidFill>
              </a:rPr>
              <a:t>LET’S PRACTICE</a:t>
            </a:r>
          </a:p>
        </p:txBody>
      </p:sp>
    </p:spTree>
    <p:extLst>
      <p:ext uri="{BB962C8B-B14F-4D97-AF65-F5344CB8AC3E}">
        <p14:creationId xmlns:p14="http://schemas.microsoft.com/office/powerpoint/2010/main" val="229200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E7E81C-16DD-428B-B4B9-B461AF3B9937}"/>
              </a:ext>
            </a:extLst>
          </p:cNvPr>
          <p:cNvSpPr>
            <a:spLocks noGrp="1"/>
          </p:cNvSpPr>
          <p:nvPr>
            <p:ph idx="1"/>
          </p:nvPr>
        </p:nvSpPr>
        <p:spPr/>
        <p:txBody>
          <a:bodyPr/>
          <a:lstStyle/>
          <a:p>
            <a:r>
              <a:rPr lang="en-US" dirty="0"/>
              <a:t>Federal Student Aid Identification (FSA ID) is a </a:t>
            </a:r>
            <a:r>
              <a:rPr lang="en-US" u="sng" dirty="0"/>
              <a:t>username</a:t>
            </a:r>
            <a:r>
              <a:rPr lang="en-US" dirty="0"/>
              <a:t> and </a:t>
            </a:r>
            <a:r>
              <a:rPr lang="en-US" u="sng" dirty="0"/>
              <a:t>password</a:t>
            </a:r>
            <a:r>
              <a:rPr lang="en-US" dirty="0"/>
              <a:t> used to</a:t>
            </a:r>
          </a:p>
          <a:p>
            <a:pPr lvl="1"/>
            <a:r>
              <a:rPr lang="en-US" dirty="0"/>
              <a:t>Access all federal student aid websites, such as the FAFSA and </a:t>
            </a:r>
          </a:p>
          <a:p>
            <a:pPr lvl="1"/>
            <a:r>
              <a:rPr lang="en-US" dirty="0"/>
              <a:t>sign electronic documents.</a:t>
            </a:r>
          </a:p>
          <a:p>
            <a:r>
              <a:rPr lang="en-US" dirty="0"/>
              <a:t>The security of your FSA ID is important. </a:t>
            </a:r>
          </a:p>
          <a:p>
            <a:r>
              <a:rPr lang="en-US" dirty="0"/>
              <a:t>Creating a FSA ID is the first step to completing the FAFSA</a:t>
            </a:r>
          </a:p>
          <a:p>
            <a:pPr lvl="1"/>
            <a:r>
              <a:rPr lang="en-US" dirty="0"/>
              <a:t>If you are completing the WASFA you will need to create an account at </a:t>
            </a:r>
            <a:r>
              <a:rPr lang="en-US" dirty="0">
                <a:hlinkClick r:id="rId3"/>
              </a:rPr>
              <a:t>https://readysetgrad.wa.gov/wasfa</a:t>
            </a:r>
            <a:r>
              <a:rPr lang="en-US" dirty="0"/>
              <a:t> </a:t>
            </a:r>
          </a:p>
          <a:p>
            <a:r>
              <a:rPr lang="en-US" dirty="0"/>
              <a:t>Both student and parent need to create separate FSA IDs with individual emails.</a:t>
            </a:r>
          </a:p>
          <a:p>
            <a:pPr lvl="1"/>
            <a:r>
              <a:rPr lang="en-US" i="1" dirty="0"/>
              <a:t>Parents with more than one child attending college can use the same FSA ID to sign all applications.</a:t>
            </a:r>
          </a:p>
          <a:p>
            <a:endParaRPr lang="en-US" dirty="0"/>
          </a:p>
        </p:txBody>
      </p:sp>
      <p:sp>
        <p:nvSpPr>
          <p:cNvPr id="2" name="Title 1">
            <a:extLst>
              <a:ext uri="{FF2B5EF4-FFF2-40B4-BE49-F238E27FC236}">
                <a16:creationId xmlns:a16="http://schemas.microsoft.com/office/drawing/2014/main" id="{8E5007BA-8B0B-4106-892A-38EB5FD52A15}"/>
              </a:ext>
            </a:extLst>
          </p:cNvPr>
          <p:cNvSpPr>
            <a:spLocks noGrp="1"/>
          </p:cNvSpPr>
          <p:nvPr>
            <p:ph type="title"/>
          </p:nvPr>
        </p:nvSpPr>
        <p:spPr/>
        <p:txBody>
          <a:bodyPr/>
          <a:lstStyle/>
          <a:p>
            <a:r>
              <a:rPr lang="en-US" dirty="0"/>
              <a:t>What is the FSA ID? </a:t>
            </a:r>
            <a:r>
              <a:rPr lang="en-US" sz="3200" dirty="0"/>
              <a:t>(FAFSA only)</a:t>
            </a:r>
            <a:endParaRPr lang="en-US" dirty="0"/>
          </a:p>
        </p:txBody>
      </p:sp>
    </p:spTree>
    <p:extLst>
      <p:ext uri="{BB962C8B-B14F-4D97-AF65-F5344CB8AC3E}">
        <p14:creationId xmlns:p14="http://schemas.microsoft.com/office/powerpoint/2010/main" val="140291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6014E72-D142-46CE-9B37-649166E89DFB}"/>
              </a:ext>
            </a:extLst>
          </p:cNvPr>
          <p:cNvSpPr txBox="1">
            <a:spLocks/>
          </p:cNvSpPr>
          <p:nvPr/>
        </p:nvSpPr>
        <p:spPr>
          <a:xfrm>
            <a:off x="764771" y="5899388"/>
            <a:ext cx="10474036" cy="717544"/>
          </a:xfrm>
          <a:prstGeom prst="rect">
            <a:avLst/>
          </a:prstGeom>
          <a:solidFill>
            <a:schemeClr val="accent5">
              <a:lumMod val="20000"/>
              <a:lumOff val="80000"/>
            </a:schemeClr>
          </a:solidFill>
        </p:spPr>
        <p:txBody>
          <a:bodyPr vert="horz" lIns="91440" tIns="45720" rIns="91440" bIns="45720" rtlCol="0">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Arial"/>
              <a:buNone/>
              <a:defRPr sz="2000" kern="1200">
                <a:solidFill>
                  <a:schemeClr val="bg1"/>
                </a:solidFill>
                <a:latin typeface="Gotham Book"/>
                <a:ea typeface="+mn-ea"/>
                <a:cs typeface="+mn-cs"/>
              </a:defRPr>
            </a:lvl1pPr>
            <a:lvl2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800" kern="1200">
                <a:solidFill>
                  <a:schemeClr val="tx1"/>
                </a:solidFill>
                <a:latin typeface="+mn-lt"/>
                <a:ea typeface="+mn-ea"/>
                <a:cs typeface="+mn-cs"/>
              </a:defRPr>
            </a:lvl2pPr>
            <a:lvl3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3pPr>
            <a:lvl4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4pPr>
            <a:lvl5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r>
              <a:rPr lang="en-US" sz="2400" dirty="0">
                <a:solidFill>
                  <a:schemeClr val="tx1"/>
                </a:solidFill>
                <a:latin typeface="+mn-lt"/>
              </a:rPr>
              <a:t>Find out which application you should complete: </a:t>
            </a:r>
            <a:r>
              <a:rPr lang="en-US" sz="2400" dirty="0">
                <a:solidFill>
                  <a:schemeClr val="tx1"/>
                </a:solidFill>
                <a:latin typeface="+mn-lt"/>
                <a:hlinkClick r:id="rId3"/>
              </a:rPr>
              <a:t>https://readysetgrad.wa.gov/WASFAelig</a:t>
            </a:r>
            <a:r>
              <a:rPr lang="en-US" sz="2400" dirty="0">
                <a:solidFill>
                  <a:schemeClr val="tx1"/>
                </a:solidFill>
                <a:latin typeface="+mn-lt"/>
              </a:rPr>
              <a:t>  </a:t>
            </a:r>
          </a:p>
        </p:txBody>
      </p:sp>
      <p:sp>
        <p:nvSpPr>
          <p:cNvPr id="7" name="Rectangle: Folded Corner 6">
            <a:extLst>
              <a:ext uri="{FF2B5EF4-FFF2-40B4-BE49-F238E27FC236}">
                <a16:creationId xmlns:a16="http://schemas.microsoft.com/office/drawing/2014/main" id="{E9D66E6B-7E54-43B4-A700-D77C5F583EA9}"/>
              </a:ext>
            </a:extLst>
          </p:cNvPr>
          <p:cNvSpPr/>
          <p:nvPr/>
        </p:nvSpPr>
        <p:spPr>
          <a:xfrm>
            <a:off x="6341742" y="3563937"/>
            <a:ext cx="3172052" cy="211140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09585">
              <a:defRPr/>
            </a:pPr>
            <a:endParaRPr lang="en-US" sz="1400" dirty="0">
              <a:solidFill>
                <a:schemeClr val="bg1"/>
              </a:solidFill>
            </a:endParaRPr>
          </a:p>
          <a:p>
            <a:pPr algn="ctr" defTabSz="609585">
              <a:defRPr/>
            </a:pPr>
            <a:r>
              <a:rPr lang="en-US" dirty="0">
                <a:solidFill>
                  <a:schemeClr val="bg1"/>
                </a:solidFill>
              </a:rPr>
              <a:t>Qualified Non-Citizens who are not eligible for federal financial aid, </a:t>
            </a:r>
            <a:r>
              <a:rPr lang="en-US" dirty="0" err="1">
                <a:solidFill>
                  <a:schemeClr val="bg1"/>
                </a:solidFill>
              </a:rPr>
              <a:t>i.e</a:t>
            </a:r>
            <a:r>
              <a:rPr lang="en-US" dirty="0">
                <a:solidFill>
                  <a:schemeClr val="bg1"/>
                </a:solidFill>
              </a:rPr>
              <a:t>, undocumented students</a:t>
            </a:r>
          </a:p>
        </p:txBody>
      </p:sp>
      <p:sp>
        <p:nvSpPr>
          <p:cNvPr id="5" name="Rectangle: Rounded Corners 4">
            <a:extLst>
              <a:ext uri="{FF2B5EF4-FFF2-40B4-BE49-F238E27FC236}">
                <a16:creationId xmlns:a16="http://schemas.microsoft.com/office/drawing/2014/main" id="{C7970610-70AB-4BA5-BC0F-12FA11231DC2}"/>
              </a:ext>
            </a:extLst>
          </p:cNvPr>
          <p:cNvSpPr/>
          <p:nvPr/>
        </p:nvSpPr>
        <p:spPr>
          <a:xfrm>
            <a:off x="6341741" y="2119345"/>
            <a:ext cx="3172053" cy="1366989"/>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3600" b="1" dirty="0">
                <a:solidFill>
                  <a:prstClr val="white"/>
                </a:solidFill>
              </a:rPr>
              <a:t>WAS</a:t>
            </a:r>
            <a:r>
              <a:rPr kumimoji="0" lang="en-US" sz="3600" b="1" i="0" u="none" strike="noStrike" kern="1200" cap="none" spc="0" normalizeH="0" baseline="0" noProof="0" dirty="0">
                <a:ln>
                  <a:noFill/>
                </a:ln>
                <a:solidFill>
                  <a:prstClr val="white"/>
                </a:solidFill>
                <a:effectLst/>
                <a:uLnTx/>
                <a:uFillTx/>
                <a:ea typeface="+mn-ea"/>
                <a:cs typeface="+mn-cs"/>
              </a:rPr>
              <a:t>FA</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dirty="0">
                <a:solidFill>
                  <a:prstClr val="white"/>
                </a:solidFill>
              </a:rPr>
              <a:t>Washington</a:t>
            </a:r>
            <a:r>
              <a:rPr kumimoji="0" lang="en-US" sz="1800" b="0" i="0" u="none" strike="noStrike" kern="1200" cap="none" spc="0" normalizeH="0" baseline="0" noProof="0" dirty="0">
                <a:ln>
                  <a:noFill/>
                </a:ln>
                <a:solidFill>
                  <a:prstClr val="white"/>
                </a:solidFill>
                <a:effectLst/>
                <a:uLnTx/>
                <a:uFillTx/>
                <a:ea typeface="+mn-ea"/>
                <a:cs typeface="+mn-cs"/>
              </a:rPr>
              <a:t> Application for State Financial Aid</a:t>
            </a:r>
          </a:p>
        </p:txBody>
      </p:sp>
      <p:sp>
        <p:nvSpPr>
          <p:cNvPr id="6" name="Rectangle: Folded Corner 5">
            <a:extLst>
              <a:ext uri="{FF2B5EF4-FFF2-40B4-BE49-F238E27FC236}">
                <a16:creationId xmlns:a16="http://schemas.microsoft.com/office/drawing/2014/main" id="{2A1A5FE7-7C2D-430B-A23F-38F32A7A8ED7}"/>
              </a:ext>
            </a:extLst>
          </p:cNvPr>
          <p:cNvSpPr/>
          <p:nvPr/>
        </p:nvSpPr>
        <p:spPr>
          <a:xfrm>
            <a:off x="2453204" y="3563937"/>
            <a:ext cx="3206939" cy="211140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Qualified Citizens and Non-Citizens</a:t>
            </a:r>
            <a:r>
              <a:rPr lang="en-US" sz="2133" dirty="0">
                <a:solidFill>
                  <a:prstClr val="white"/>
                </a:solidFill>
                <a:latin typeface="Arial" panose="020B0604020202020204" pitchFamily="34" charset="0"/>
                <a:cs typeface="Arial" panose="020B0604020202020204" pitchFamily="34" charset="0"/>
              </a:rPr>
              <a:t> i.e., s</a:t>
            </a:r>
            <a:r>
              <a:rPr kumimoji="0" lang="en-US" sz="2133"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tudents</a:t>
            </a:r>
            <a:r>
              <a:rPr kumimoji="0" lang="en-US" sz="2133"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with a green card</a:t>
            </a:r>
          </a:p>
        </p:txBody>
      </p:sp>
      <p:sp>
        <p:nvSpPr>
          <p:cNvPr id="4" name="Rectangle: Rounded Corners 3">
            <a:extLst>
              <a:ext uri="{FF2B5EF4-FFF2-40B4-BE49-F238E27FC236}">
                <a16:creationId xmlns:a16="http://schemas.microsoft.com/office/drawing/2014/main" id="{28431EAF-4E56-4FCB-9553-336891409919}"/>
              </a:ext>
            </a:extLst>
          </p:cNvPr>
          <p:cNvSpPr/>
          <p:nvPr/>
        </p:nvSpPr>
        <p:spPr>
          <a:xfrm>
            <a:off x="2453204" y="2108199"/>
            <a:ext cx="3206939" cy="1374401"/>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FAFSA</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Free Application for Federal Student Aid</a:t>
            </a:r>
          </a:p>
        </p:txBody>
      </p:sp>
      <p:sp>
        <p:nvSpPr>
          <p:cNvPr id="3" name="Content Placeholder 2">
            <a:extLst>
              <a:ext uri="{FF2B5EF4-FFF2-40B4-BE49-F238E27FC236}">
                <a16:creationId xmlns:a16="http://schemas.microsoft.com/office/drawing/2014/main" id="{3DB377CD-E803-4E81-90FC-70F37815A9AA}"/>
              </a:ext>
            </a:extLst>
          </p:cNvPr>
          <p:cNvSpPr>
            <a:spLocks noGrp="1"/>
          </p:cNvSpPr>
          <p:nvPr>
            <p:ph idx="1"/>
          </p:nvPr>
        </p:nvSpPr>
        <p:spPr>
          <a:xfrm>
            <a:off x="634387" y="1182656"/>
            <a:ext cx="10854227" cy="875888"/>
          </a:xfrm>
        </p:spPr>
        <p:txBody>
          <a:bodyPr>
            <a:normAutofit/>
          </a:bodyPr>
          <a:lstStyle/>
          <a:p>
            <a:r>
              <a:rPr lang="en-US" dirty="0"/>
              <a:t>To apply for financial aid, such as federal and state grants, scholarships, work-study, and loans, you need to complete the FAFSA or WASFA</a:t>
            </a:r>
          </a:p>
        </p:txBody>
      </p:sp>
      <p:sp>
        <p:nvSpPr>
          <p:cNvPr id="2" name="Title 1">
            <a:extLst>
              <a:ext uri="{FF2B5EF4-FFF2-40B4-BE49-F238E27FC236}">
                <a16:creationId xmlns:a16="http://schemas.microsoft.com/office/drawing/2014/main" id="{901BE36B-4DF0-496A-9635-7B7A5FEE7B7B}"/>
              </a:ext>
            </a:extLst>
          </p:cNvPr>
          <p:cNvSpPr>
            <a:spLocks noGrp="1"/>
          </p:cNvSpPr>
          <p:nvPr>
            <p:ph type="title"/>
          </p:nvPr>
        </p:nvSpPr>
        <p:spPr>
          <a:xfrm>
            <a:off x="280909" y="270527"/>
            <a:ext cx="11652739" cy="880356"/>
          </a:xfrm>
        </p:spPr>
        <p:txBody>
          <a:bodyPr/>
          <a:lstStyle/>
          <a:p>
            <a:pPr algn="ctr"/>
            <a:r>
              <a:rPr lang="en-US" dirty="0"/>
              <a:t>How do I apply for financial aid?</a:t>
            </a:r>
          </a:p>
        </p:txBody>
      </p:sp>
    </p:spTree>
    <p:extLst>
      <p:ext uri="{BB962C8B-B14F-4D97-AF65-F5344CB8AC3E}">
        <p14:creationId xmlns:p14="http://schemas.microsoft.com/office/powerpoint/2010/main" val="3884153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D83B42-BE0D-4DF5-AC38-4E7A6F01E174}"/>
              </a:ext>
            </a:extLst>
          </p:cNvPr>
          <p:cNvSpPr>
            <a:spLocks noGrp="1"/>
          </p:cNvSpPr>
          <p:nvPr>
            <p:ph idx="1"/>
          </p:nvPr>
        </p:nvSpPr>
        <p:spPr/>
        <p:txBody>
          <a:bodyPr>
            <a:normAutofit lnSpcReduction="10000"/>
          </a:bodyPr>
          <a:lstStyle/>
          <a:p>
            <a:r>
              <a:rPr lang="en-US" sz="2400" dirty="0"/>
              <a:t>Parent should be present, if possible</a:t>
            </a:r>
          </a:p>
          <a:p>
            <a:r>
              <a:rPr lang="en-US" sz="2400" dirty="0"/>
              <a:t>Student and parent’s income information* (bank statements, W-2 or pay stub and a 2017 tax return)</a:t>
            </a:r>
          </a:p>
          <a:p>
            <a:r>
              <a:rPr lang="en-US" sz="2400" dirty="0"/>
              <a:t> Additional financial aid information such as child support statements, TANF or welfare information, real estate, investments or family business. </a:t>
            </a:r>
          </a:p>
          <a:p>
            <a:pPr marL="0" indent="0">
              <a:buNone/>
            </a:pPr>
            <a:r>
              <a:rPr lang="en-US" sz="2400" dirty="0"/>
              <a:t>---------</a:t>
            </a:r>
          </a:p>
          <a:p>
            <a:pPr marL="0" indent="0">
              <a:buNone/>
            </a:pPr>
            <a:r>
              <a:rPr lang="en-US" sz="2400" dirty="0"/>
              <a:t>FAFSA only</a:t>
            </a:r>
          </a:p>
          <a:p>
            <a:r>
              <a:rPr lang="en-US" sz="2400" dirty="0"/>
              <a:t>Your Social Security number or Green Card number</a:t>
            </a:r>
          </a:p>
          <a:p>
            <a:r>
              <a:rPr lang="en-US" sz="2400" dirty="0"/>
              <a:t>One parent’s Social security number (if they have one)</a:t>
            </a:r>
          </a:p>
        </p:txBody>
      </p:sp>
      <p:sp>
        <p:nvSpPr>
          <p:cNvPr id="2" name="Title 1">
            <a:extLst>
              <a:ext uri="{FF2B5EF4-FFF2-40B4-BE49-F238E27FC236}">
                <a16:creationId xmlns:a16="http://schemas.microsoft.com/office/drawing/2014/main" id="{5AD59266-EA61-4B9C-BE21-7A2A5AFB075D}"/>
              </a:ext>
            </a:extLst>
          </p:cNvPr>
          <p:cNvSpPr>
            <a:spLocks noGrp="1"/>
          </p:cNvSpPr>
          <p:nvPr>
            <p:ph type="title"/>
          </p:nvPr>
        </p:nvSpPr>
        <p:spPr/>
        <p:txBody>
          <a:bodyPr/>
          <a:lstStyle/>
          <a:p>
            <a:r>
              <a:rPr lang="en-US" dirty="0"/>
              <a:t>What information do I need?</a:t>
            </a:r>
          </a:p>
        </p:txBody>
      </p:sp>
    </p:spTree>
    <p:extLst>
      <p:ext uri="{BB962C8B-B14F-4D97-AF65-F5344CB8AC3E}">
        <p14:creationId xmlns:p14="http://schemas.microsoft.com/office/powerpoint/2010/main" val="1881080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2A0AD5-4CEE-4EC0-8B34-0C4595D3B06E}"/>
              </a:ext>
            </a:extLst>
          </p:cNvPr>
          <p:cNvSpPr>
            <a:spLocks noGrp="1"/>
          </p:cNvSpPr>
          <p:nvPr>
            <p:ph idx="1"/>
          </p:nvPr>
        </p:nvSpPr>
        <p:spPr>
          <a:xfrm>
            <a:off x="1069848" y="1740555"/>
            <a:ext cx="10058400" cy="4821112"/>
          </a:xfrm>
        </p:spPr>
        <p:txBody>
          <a:bodyPr>
            <a:normAutofit/>
          </a:bodyPr>
          <a:lstStyle/>
          <a:p>
            <a:pPr marL="0" indent="0">
              <a:buNone/>
            </a:pPr>
            <a:r>
              <a:rPr lang="en-US" b="1" i="1" dirty="0">
                <a:solidFill>
                  <a:schemeClr val="accent2"/>
                </a:solidFill>
              </a:rPr>
              <a:t>Let’s get familiar with financial aid forms:</a:t>
            </a:r>
          </a:p>
          <a:p>
            <a:r>
              <a:rPr lang="en-US" dirty="0"/>
              <a:t>On your table are FAFSA paper form and a WASFA Application Guide</a:t>
            </a:r>
          </a:p>
          <a:p>
            <a:r>
              <a:rPr lang="en-US" dirty="0"/>
              <a:t>Grab whichever one that you think pertains to your situation and begin to fill it out. </a:t>
            </a:r>
          </a:p>
          <a:p>
            <a:pPr marL="0" indent="0">
              <a:buNone/>
            </a:pPr>
            <a:endParaRPr lang="en-US" dirty="0"/>
          </a:p>
          <a:p>
            <a:pPr marL="0" indent="0">
              <a:buNone/>
            </a:pPr>
            <a:r>
              <a:rPr lang="en-US" b="1" i="1" dirty="0">
                <a:solidFill>
                  <a:schemeClr val="accent1"/>
                </a:solidFill>
              </a:rPr>
              <a:t>On your own paper answer:</a:t>
            </a:r>
          </a:p>
          <a:p>
            <a:pPr marL="457200" indent="-457200">
              <a:buFont typeface="+mj-lt"/>
              <a:buAutoNum type="arabicParenR"/>
            </a:pPr>
            <a:r>
              <a:rPr lang="en-US" dirty="0"/>
              <a:t>What information will you were you unable to complete?</a:t>
            </a:r>
          </a:p>
          <a:p>
            <a:pPr marL="457200" indent="-457200">
              <a:buFont typeface="+mj-lt"/>
              <a:buAutoNum type="arabicParenR"/>
            </a:pPr>
            <a:r>
              <a:rPr lang="en-US" dirty="0"/>
              <a:t>What information will you need from your parents to complete the form?</a:t>
            </a:r>
          </a:p>
          <a:p>
            <a:pPr marL="457200" indent="-457200">
              <a:buFont typeface="+mj-lt"/>
              <a:buAutoNum type="arabicParenR"/>
            </a:pPr>
            <a:r>
              <a:rPr lang="en-US" dirty="0"/>
              <a:t>Will your parents be comfortable with/wiling to provide the information, in your opinion?</a:t>
            </a:r>
          </a:p>
          <a:p>
            <a:pPr marL="457200" indent="-457200">
              <a:buFont typeface="+mj-lt"/>
              <a:buAutoNum type="arabicParenR"/>
            </a:pPr>
            <a:r>
              <a:rPr lang="en-US" dirty="0"/>
              <a:t>List potential barriers to completing this form and college affordability. Example: lack of tax information from parents. </a:t>
            </a:r>
          </a:p>
          <a:p>
            <a:pPr marL="457200" indent="-457200">
              <a:buFont typeface="+mj-lt"/>
              <a:buAutoNum type="arabicParenR"/>
            </a:pPr>
            <a:r>
              <a:rPr lang="en-US" dirty="0"/>
              <a:t>Develop a plan with potential ways to overcome the barriers you listed above.</a:t>
            </a:r>
          </a:p>
        </p:txBody>
      </p:sp>
      <p:sp>
        <p:nvSpPr>
          <p:cNvPr id="4" name="Oval 3">
            <a:extLst>
              <a:ext uri="{FF2B5EF4-FFF2-40B4-BE49-F238E27FC236}">
                <a16:creationId xmlns:a16="http://schemas.microsoft.com/office/drawing/2014/main" id="{8723ED1F-4C01-4658-8831-395ABBDB9D94}"/>
              </a:ext>
            </a:extLst>
          </p:cNvPr>
          <p:cNvSpPr/>
          <p:nvPr/>
        </p:nvSpPr>
        <p:spPr>
          <a:xfrm>
            <a:off x="8365933" y="231649"/>
            <a:ext cx="2864386" cy="12559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15 minutes</a:t>
            </a:r>
          </a:p>
        </p:txBody>
      </p:sp>
      <p:pic>
        <p:nvPicPr>
          <p:cNvPr id="5" name="Picture 4" descr="pencil icon indicating an activity&#10;">
            <a:extLst>
              <a:ext uri="{FF2B5EF4-FFF2-40B4-BE49-F238E27FC236}">
                <a16:creationId xmlns:a16="http://schemas.microsoft.com/office/drawing/2014/main" id="{DBA6ADCD-2C5E-48A0-B9AB-16B1E1F3045D}"/>
              </a:ext>
            </a:extLst>
          </p:cNvPr>
          <p:cNvPicPr>
            <a:picLocks noChangeAspect="1"/>
          </p:cNvPicPr>
          <p:nvPr/>
        </p:nvPicPr>
        <p:blipFill>
          <a:blip r:embed="rId3"/>
          <a:stretch>
            <a:fillRect/>
          </a:stretch>
        </p:blipFill>
        <p:spPr>
          <a:xfrm>
            <a:off x="11230319" y="54826"/>
            <a:ext cx="859611" cy="859611"/>
          </a:xfrm>
          <a:prstGeom prst="rect">
            <a:avLst/>
          </a:prstGeom>
        </p:spPr>
      </p:pic>
      <p:sp>
        <p:nvSpPr>
          <p:cNvPr id="2" name="Title 1">
            <a:extLst>
              <a:ext uri="{FF2B5EF4-FFF2-40B4-BE49-F238E27FC236}">
                <a16:creationId xmlns:a16="http://schemas.microsoft.com/office/drawing/2014/main" id="{168DE30F-C0AA-40E6-ABC3-9C0D0F621039}"/>
              </a:ext>
            </a:extLst>
          </p:cNvPr>
          <p:cNvSpPr>
            <a:spLocks noGrp="1"/>
          </p:cNvSpPr>
          <p:nvPr>
            <p:ph type="title"/>
          </p:nvPr>
        </p:nvSpPr>
        <p:spPr/>
        <p:txBody>
          <a:bodyPr/>
          <a:lstStyle/>
          <a:p>
            <a:r>
              <a:rPr lang="en-US" dirty="0"/>
              <a:t>Let’s Practice!</a:t>
            </a:r>
          </a:p>
        </p:txBody>
      </p:sp>
    </p:spTree>
    <p:extLst>
      <p:ext uri="{BB962C8B-B14F-4D97-AF65-F5344CB8AC3E}">
        <p14:creationId xmlns:p14="http://schemas.microsoft.com/office/powerpoint/2010/main" val="3315395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7098"/>
            <a:ext cx="11189436" cy="5481584"/>
          </a:xfrm>
        </p:spPr>
        <p:txBody>
          <a:bodyPr>
            <a:normAutofit/>
          </a:bodyPr>
          <a:lstStyle/>
          <a:p>
            <a:r>
              <a:rPr lang="en-US" sz="2400" dirty="0"/>
              <a:t>All </a:t>
            </a:r>
            <a:r>
              <a:rPr lang="en-US" sz="2400" b="1" dirty="0"/>
              <a:t>males 18-25 </a:t>
            </a:r>
            <a:r>
              <a:rPr lang="en-US" sz="2400" dirty="0"/>
              <a:t>in the US (citizen, resident or undocumented) </a:t>
            </a:r>
            <a:r>
              <a:rPr lang="en-US" sz="2400" b="1" dirty="0"/>
              <a:t>must</a:t>
            </a:r>
            <a:r>
              <a:rPr lang="en-US" sz="2400" dirty="0"/>
              <a:t> register for the Selective Service in order to receive Federal financial aid for college.</a:t>
            </a:r>
          </a:p>
          <a:p>
            <a:pPr>
              <a:spcAft>
                <a:spcPts val="600"/>
              </a:spcAft>
            </a:pPr>
            <a:r>
              <a:rPr lang="en-US" sz="2400" dirty="0"/>
              <a:t>Male students can select to register for Selective Service while applying for financial aid (Question 22 on FAFSA)</a:t>
            </a:r>
          </a:p>
          <a:p>
            <a:pPr marL="0" indent="0">
              <a:buNone/>
            </a:pPr>
            <a:r>
              <a:rPr lang="en-US" sz="2400" b="1" i="1" dirty="0">
                <a:solidFill>
                  <a:schemeClr val="accent6"/>
                </a:solidFill>
              </a:rPr>
              <a:t>What does this mean?</a:t>
            </a:r>
          </a:p>
          <a:p>
            <a:r>
              <a:rPr lang="en-US" sz="2200" dirty="0"/>
              <a:t>Selective Service is the system used in the United States to draft young people into armed service. </a:t>
            </a:r>
          </a:p>
          <a:p>
            <a:r>
              <a:rPr lang="en-US" sz="2200" dirty="0"/>
              <a:t>At this time (and for a long time) we have a </a:t>
            </a:r>
            <a:r>
              <a:rPr lang="en-US" sz="2200" u="sng" dirty="0"/>
              <a:t>volunteer-based</a:t>
            </a:r>
            <a:r>
              <a:rPr lang="en-US" sz="2200" dirty="0"/>
              <a:t> registration system and </a:t>
            </a:r>
            <a:r>
              <a:rPr lang="en-US" sz="2200" u="sng" dirty="0"/>
              <a:t>no draft</a:t>
            </a:r>
            <a:r>
              <a:rPr lang="en-US" sz="2200" dirty="0"/>
              <a:t>. </a:t>
            </a:r>
          </a:p>
          <a:p>
            <a:r>
              <a:rPr lang="en-US" sz="2200" dirty="0"/>
              <a:t>If we go to war AND Congress enacts a draft, all registered men ages 18-25 could be chosen to go through the Selective Service.</a:t>
            </a:r>
          </a:p>
          <a:p>
            <a:r>
              <a:rPr lang="en-US" sz="2200" dirty="0"/>
              <a:t>Registering for the Selective Service does not mean you are joining the military or that if we go to war you will be drafted. </a:t>
            </a:r>
          </a:p>
        </p:txBody>
      </p:sp>
      <p:sp>
        <p:nvSpPr>
          <p:cNvPr id="2" name="Title 1"/>
          <p:cNvSpPr>
            <a:spLocks noGrp="1"/>
          </p:cNvSpPr>
          <p:nvPr>
            <p:ph type="title"/>
          </p:nvPr>
        </p:nvSpPr>
        <p:spPr>
          <a:xfrm>
            <a:off x="457200" y="109318"/>
            <a:ext cx="10705167" cy="1301471"/>
          </a:xfrm>
        </p:spPr>
        <p:txBody>
          <a:bodyPr/>
          <a:lstStyle/>
          <a:p>
            <a:r>
              <a:rPr lang="en-US" dirty="0"/>
              <a:t>Selective Service Registration</a:t>
            </a:r>
          </a:p>
        </p:txBody>
      </p:sp>
    </p:spTree>
    <p:extLst>
      <p:ext uri="{BB962C8B-B14F-4D97-AF65-F5344CB8AC3E}">
        <p14:creationId xmlns:p14="http://schemas.microsoft.com/office/powerpoint/2010/main" val="3462440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D0F89D-CD1F-40CB-877F-34D151C58E19}"/>
              </a:ext>
            </a:extLst>
          </p:cNvPr>
          <p:cNvSpPr>
            <a:spLocks noGrp="1"/>
          </p:cNvSpPr>
          <p:nvPr>
            <p:ph idx="1"/>
          </p:nvPr>
        </p:nvSpPr>
        <p:spPr/>
        <p:txBody>
          <a:bodyPr>
            <a:normAutofit/>
          </a:bodyPr>
          <a:lstStyle/>
          <a:p>
            <a:pPr marL="0" indent="0">
              <a:lnSpc>
                <a:spcPct val="150000"/>
              </a:lnSpc>
              <a:buNone/>
            </a:pPr>
            <a:r>
              <a:rPr lang="en-US" sz="2400" dirty="0"/>
              <a:t>FERPA law prohibits your information being shared with any government agency or any individual other than the colleges you request. WASFA information is not shared outside the state of Washington this is prohibited by FERPA as well as stare law. Information in financial aid applications is protected by federal law. It is only shared with the colleges students choose, the sate financial aid agency and for FAFSA, the U.S. Department of Education.</a:t>
            </a:r>
          </a:p>
          <a:p>
            <a:pPr marL="0" indent="0">
              <a:buNone/>
            </a:pPr>
            <a:endParaRPr lang="en-US" sz="2400" dirty="0"/>
          </a:p>
          <a:p>
            <a:pPr marL="0" indent="0">
              <a:buNone/>
            </a:pPr>
            <a:endParaRPr lang="en-US" sz="2400" dirty="0"/>
          </a:p>
          <a:p>
            <a:endParaRPr lang="en-US" dirty="0"/>
          </a:p>
        </p:txBody>
      </p:sp>
      <p:sp>
        <p:nvSpPr>
          <p:cNvPr id="2" name="Title 1">
            <a:extLst>
              <a:ext uri="{FF2B5EF4-FFF2-40B4-BE49-F238E27FC236}">
                <a16:creationId xmlns:a16="http://schemas.microsoft.com/office/drawing/2014/main" id="{EDAF1588-29E6-4C8C-95B5-047ED30F274E}"/>
              </a:ext>
            </a:extLst>
          </p:cNvPr>
          <p:cNvSpPr>
            <a:spLocks noGrp="1"/>
          </p:cNvSpPr>
          <p:nvPr>
            <p:ph type="title"/>
          </p:nvPr>
        </p:nvSpPr>
        <p:spPr/>
        <p:txBody>
          <a:bodyPr>
            <a:normAutofit fontScale="90000"/>
          </a:bodyPr>
          <a:lstStyle/>
          <a:p>
            <a:r>
              <a:rPr lang="en-US" dirty="0"/>
              <a:t>Will the government share my information with the IRS or ICE?</a:t>
            </a:r>
          </a:p>
        </p:txBody>
      </p:sp>
    </p:spTree>
    <p:extLst>
      <p:ext uri="{BB962C8B-B14F-4D97-AF65-F5344CB8AC3E}">
        <p14:creationId xmlns:p14="http://schemas.microsoft.com/office/powerpoint/2010/main" val="3785654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0E19E2-C88B-440F-BB42-003A7134220A}"/>
              </a:ext>
            </a:extLst>
          </p:cNvPr>
          <p:cNvSpPr>
            <a:spLocks noGrp="1"/>
          </p:cNvSpPr>
          <p:nvPr>
            <p:ph idx="1"/>
          </p:nvPr>
        </p:nvSpPr>
        <p:spPr>
          <a:xfrm>
            <a:off x="679269" y="1886946"/>
            <a:ext cx="10448979" cy="4251960"/>
          </a:xfrm>
        </p:spPr>
        <p:txBody>
          <a:bodyPr>
            <a:noAutofit/>
          </a:bodyPr>
          <a:lstStyle/>
          <a:p>
            <a:pPr marL="457200" indent="-457200">
              <a:buFont typeface="+mj-lt"/>
              <a:buAutoNum type="arabicPeriod"/>
            </a:pPr>
            <a:r>
              <a:rPr lang="en-US" dirty="0"/>
              <a:t>Information goes to your colleges.</a:t>
            </a:r>
          </a:p>
          <a:p>
            <a:pPr marL="457200" indent="-457200">
              <a:buFont typeface="+mj-lt"/>
              <a:buAutoNum type="arabicPeriod"/>
            </a:pPr>
            <a:r>
              <a:rPr lang="en-US" dirty="0"/>
              <a:t>Check with your colleges to make sure they have received your FAFSA or WASFA. </a:t>
            </a:r>
          </a:p>
          <a:p>
            <a:pPr marL="457200" indent="-457200">
              <a:buFont typeface="+mj-lt"/>
              <a:buAutoNum type="arabicPeriod"/>
            </a:pPr>
            <a:r>
              <a:rPr lang="en-US" dirty="0"/>
              <a:t>Colleges may contact you to ask for additional information. Respond as quickly as possible to ensure you receive your financial aid on time. </a:t>
            </a:r>
          </a:p>
          <a:p>
            <a:pPr marL="457200" indent="-457200">
              <a:buFont typeface="+mj-lt"/>
              <a:buAutoNum type="arabicPeriod"/>
            </a:pPr>
            <a:r>
              <a:rPr lang="en-US" dirty="0"/>
              <a:t>Colleges that accept you will send you a letter letting you know what you’ve been awarded! </a:t>
            </a:r>
          </a:p>
          <a:p>
            <a:pPr marL="457200" indent="-457200">
              <a:buFont typeface="+mj-lt"/>
              <a:buAutoNum type="arabicPeriod"/>
            </a:pPr>
            <a:r>
              <a:rPr lang="en-US" dirty="0"/>
              <a:t>Compare your financial aid award letters and consider each school’s academic programs, student support systems, campus social/recreational offerings and campus environment to select “best fit.” Let your college of choice know which financial aid you’d like to accept or decline.</a:t>
            </a:r>
          </a:p>
          <a:p>
            <a:pPr marL="457200" indent="-457200">
              <a:buFont typeface="+mj-lt"/>
              <a:buAutoNum type="arabicPeriod"/>
            </a:pPr>
            <a:r>
              <a:rPr lang="en-US" dirty="0"/>
              <a:t>Receive financial aid! If your financial aid award is greater than your cost of tuition and fees, you may receive and refund. </a:t>
            </a:r>
          </a:p>
          <a:p>
            <a:pPr marL="457200" indent="-457200">
              <a:buFont typeface="+mj-lt"/>
              <a:buAutoNum type="arabicPeriod"/>
            </a:pPr>
            <a:r>
              <a:rPr lang="en-US" dirty="0"/>
              <a:t>Reapply every year you’re in college starting October 1</a:t>
            </a:r>
            <a:r>
              <a:rPr lang="en-US" baseline="30000" dirty="0"/>
              <a:t>st</a:t>
            </a:r>
            <a:r>
              <a:rPr lang="en-US" dirty="0"/>
              <a:t>.</a:t>
            </a:r>
          </a:p>
        </p:txBody>
      </p:sp>
      <p:sp>
        <p:nvSpPr>
          <p:cNvPr id="2" name="Title 1">
            <a:extLst>
              <a:ext uri="{FF2B5EF4-FFF2-40B4-BE49-F238E27FC236}">
                <a16:creationId xmlns:a16="http://schemas.microsoft.com/office/drawing/2014/main" id="{B0F0BDAF-3650-4F6A-9D5A-8F9965AD908C}"/>
              </a:ext>
            </a:extLst>
          </p:cNvPr>
          <p:cNvSpPr>
            <a:spLocks noGrp="1"/>
          </p:cNvSpPr>
          <p:nvPr>
            <p:ph type="title"/>
          </p:nvPr>
        </p:nvSpPr>
        <p:spPr>
          <a:xfrm>
            <a:off x="583474" y="277602"/>
            <a:ext cx="10058400" cy="1609344"/>
          </a:xfrm>
        </p:spPr>
        <p:txBody>
          <a:bodyPr>
            <a:normAutofit fontScale="90000"/>
          </a:bodyPr>
          <a:lstStyle/>
          <a:p>
            <a:r>
              <a:rPr lang="en-US" dirty="0"/>
              <a:t>What happens after you complete the FAFSA or WASFA?</a:t>
            </a:r>
          </a:p>
        </p:txBody>
      </p:sp>
    </p:spTree>
    <p:extLst>
      <p:ext uri="{BB962C8B-B14F-4D97-AF65-F5344CB8AC3E}">
        <p14:creationId xmlns:p14="http://schemas.microsoft.com/office/powerpoint/2010/main" val="330097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861A3-CED7-4D3F-A78F-BB0C1DFFBB3C}"/>
              </a:ext>
            </a:extLst>
          </p:cNvPr>
          <p:cNvSpPr>
            <a:spLocks noGrp="1"/>
          </p:cNvSpPr>
          <p:nvPr>
            <p:ph idx="1"/>
          </p:nvPr>
        </p:nvSpPr>
        <p:spPr>
          <a:xfrm>
            <a:off x="613954" y="1214847"/>
            <a:ext cx="10508198" cy="5361800"/>
          </a:xfrm>
        </p:spPr>
        <p:txBody>
          <a:bodyPr>
            <a:normAutofit fontScale="92500" lnSpcReduction="10000"/>
          </a:bodyPr>
          <a:lstStyle/>
          <a:p>
            <a:pPr marL="0" indent="0">
              <a:buNone/>
            </a:pPr>
            <a:r>
              <a:rPr lang="en-US" b="1" cap="all" dirty="0">
                <a:solidFill>
                  <a:schemeClr val="accent1"/>
                </a:solidFill>
              </a:rPr>
              <a:t>Apply as early as October 1st each year starting senior year </a:t>
            </a:r>
          </a:p>
          <a:p>
            <a:r>
              <a:rPr lang="en-US" dirty="0"/>
              <a:t>Colleges have different financial aid deadlines, and depending on where you apply the deadline may be sooner that the federal deadline.</a:t>
            </a:r>
          </a:p>
          <a:p>
            <a:r>
              <a:rPr lang="en-US" dirty="0"/>
              <a:t>Most financial aid if awarded on a first-come, first-served basis and funding is limited</a:t>
            </a:r>
            <a:endParaRPr lang="en-US" dirty="0">
              <a:solidFill>
                <a:srgbClr val="C00000"/>
              </a:solidFill>
            </a:endParaRPr>
          </a:p>
          <a:p>
            <a:pPr marL="0" indent="0">
              <a:buNone/>
            </a:pPr>
            <a:r>
              <a:rPr lang="en-US" b="1" cap="all" dirty="0">
                <a:solidFill>
                  <a:schemeClr val="accent1"/>
                </a:solidFill>
              </a:rPr>
              <a:t>Apply at least 2 weeks before the deadline </a:t>
            </a:r>
          </a:p>
          <a:p>
            <a:r>
              <a:rPr lang="en-US" dirty="0"/>
              <a:t>Your application may be selected for verification (a request for additional documentations)  apply at least 2 weeks before the deadline so you have time to respond if you’re selected.</a:t>
            </a:r>
            <a:endParaRPr lang="en-US" b="1" dirty="0">
              <a:solidFill>
                <a:schemeClr val="accent1"/>
              </a:solidFill>
            </a:endParaRPr>
          </a:p>
          <a:p>
            <a:pPr marL="0" indent="0">
              <a:buNone/>
            </a:pPr>
            <a:r>
              <a:rPr lang="en-US" b="1" cap="all" dirty="0">
                <a:solidFill>
                  <a:schemeClr val="accent1"/>
                </a:solidFill>
              </a:rPr>
              <a:t>You must complete the entire financial aid process every year to receive funds</a:t>
            </a:r>
          </a:p>
          <a:p>
            <a:r>
              <a:rPr lang="en-US" dirty="0"/>
              <a:t>Your eligibility for financial aid can differ from year to year. Changes in your family’s economic status as well as the number of family members enrolled in college at the same time can affect your financial aid award. </a:t>
            </a:r>
          </a:p>
          <a:p>
            <a:r>
              <a:rPr lang="en-US" dirty="0"/>
              <a:t>After the first year in college, you will be able to complete a </a:t>
            </a:r>
            <a:r>
              <a:rPr lang="en-US" dirty="0">
                <a:hlinkClick r:id="rId3"/>
              </a:rPr>
              <a:t>Renewal FAFSA</a:t>
            </a:r>
            <a:r>
              <a:rPr lang="en-US" dirty="0"/>
              <a:t>, which will prefill the application with information from the previous year’s FAFSA.</a:t>
            </a:r>
          </a:p>
          <a:p>
            <a:pPr marL="0" indent="0">
              <a:buNone/>
            </a:pPr>
            <a:r>
              <a:rPr lang="en-US" b="1" cap="all" dirty="0">
                <a:solidFill>
                  <a:schemeClr val="accent1"/>
                </a:solidFill>
              </a:rPr>
              <a:t>There’s more financial aid available! Look for and apply for scholarships!</a:t>
            </a:r>
            <a:endParaRPr lang="en-US" cap="all" dirty="0"/>
          </a:p>
          <a:p>
            <a:endParaRPr lang="en-US" dirty="0"/>
          </a:p>
          <a:p>
            <a:endParaRPr lang="en-US" dirty="0"/>
          </a:p>
        </p:txBody>
      </p:sp>
      <p:sp>
        <p:nvSpPr>
          <p:cNvPr id="2" name="Title 1">
            <a:extLst>
              <a:ext uri="{FF2B5EF4-FFF2-40B4-BE49-F238E27FC236}">
                <a16:creationId xmlns:a16="http://schemas.microsoft.com/office/drawing/2014/main" id="{833FAD71-A5EE-44DF-B5F6-1884721692DE}"/>
              </a:ext>
            </a:extLst>
          </p:cNvPr>
          <p:cNvSpPr>
            <a:spLocks noGrp="1"/>
          </p:cNvSpPr>
          <p:nvPr>
            <p:ph type="title"/>
          </p:nvPr>
        </p:nvSpPr>
        <p:spPr>
          <a:xfrm>
            <a:off x="613954" y="0"/>
            <a:ext cx="10508198" cy="1609344"/>
          </a:xfrm>
        </p:spPr>
        <p:txBody>
          <a:bodyPr/>
          <a:lstStyle/>
          <a:p>
            <a:r>
              <a:rPr lang="en-US" dirty="0"/>
              <a:t>TIPS</a:t>
            </a:r>
          </a:p>
        </p:txBody>
      </p:sp>
    </p:spTree>
    <p:extLst>
      <p:ext uri="{BB962C8B-B14F-4D97-AF65-F5344CB8AC3E}">
        <p14:creationId xmlns:p14="http://schemas.microsoft.com/office/powerpoint/2010/main" val="1997100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319B99C-DF4C-4758-B42B-D205A0387C70}"/>
              </a:ext>
            </a:extLst>
          </p:cNvPr>
          <p:cNvSpPr txBox="1"/>
          <p:nvPr/>
        </p:nvSpPr>
        <p:spPr>
          <a:xfrm>
            <a:off x="1063752" y="1103351"/>
            <a:ext cx="10842171" cy="6032421"/>
          </a:xfrm>
          <a:prstGeom prst="rect">
            <a:avLst/>
          </a:prstGeom>
          <a:noFill/>
        </p:spPr>
        <p:txBody>
          <a:bodyPr wrap="square" rtlCol="0">
            <a:spAutoFit/>
          </a:bodyPr>
          <a:lstStyle/>
          <a:p>
            <a:r>
              <a:rPr lang="en-US" sz="2400" b="1" i="1" dirty="0">
                <a:solidFill>
                  <a:schemeClr val="accent1"/>
                </a:solidFill>
              </a:rPr>
              <a:t>On your own paper answer:</a:t>
            </a:r>
          </a:p>
          <a:p>
            <a:endParaRPr lang="en-US" sz="2000" dirty="0"/>
          </a:p>
          <a:p>
            <a:pPr marL="457200" indent="-457200">
              <a:spcAft>
                <a:spcPts val="1200"/>
              </a:spcAft>
              <a:buFont typeface="+mj-lt"/>
              <a:buAutoNum type="arabicPeriod"/>
            </a:pPr>
            <a:r>
              <a:rPr lang="en-US" sz="2400" b="1" dirty="0"/>
              <a:t>On a scale of 1-5</a:t>
            </a:r>
            <a:r>
              <a:rPr lang="en-US" sz="2400" dirty="0"/>
              <a:t>, how comfortable are you with financial aid and the financial aid application process after this lesson?</a:t>
            </a:r>
          </a:p>
          <a:p>
            <a:pPr marL="1371600" lvl="2" indent="-457200">
              <a:spcAft>
                <a:spcPts val="1200"/>
              </a:spcAft>
              <a:buFont typeface="Arial" panose="020B0604020202020204" pitchFamily="34" charset="0"/>
              <a:buChar char="•"/>
            </a:pPr>
            <a:r>
              <a:rPr lang="en-US" sz="2400" b="1" dirty="0"/>
              <a:t>1 = “Wait, what?”,  5 = “I think I was a financial aid advisor in my past life</a:t>
            </a:r>
          </a:p>
          <a:p>
            <a:pPr marL="457200" indent="-457200">
              <a:spcAft>
                <a:spcPts val="1200"/>
              </a:spcAft>
              <a:buFont typeface="+mj-lt"/>
              <a:buAutoNum type="arabicPeriod"/>
            </a:pPr>
            <a:r>
              <a:rPr lang="en-US" sz="2400" dirty="0"/>
              <a:t>What is 1 thing you can expect to happen after you complete the FAFSA or WASFA?</a:t>
            </a:r>
          </a:p>
          <a:p>
            <a:pPr marL="457200" indent="-457200">
              <a:spcAft>
                <a:spcPts val="1200"/>
              </a:spcAft>
              <a:buFont typeface="+mj-lt"/>
              <a:buAutoNum type="arabicPeriod"/>
            </a:pPr>
            <a:r>
              <a:rPr lang="en-US" sz="2400" dirty="0"/>
              <a:t>What date does the FAFSA and WASFA open each year?</a:t>
            </a:r>
          </a:p>
          <a:p>
            <a:pPr marL="457200" indent="-457200">
              <a:spcAft>
                <a:spcPts val="1200"/>
              </a:spcAft>
              <a:buFont typeface="+mj-lt"/>
              <a:buAutoNum type="arabicPeriod"/>
            </a:pPr>
            <a:r>
              <a:rPr lang="en-US" sz="2400" b="1" dirty="0"/>
              <a:t>True or False</a:t>
            </a:r>
            <a:r>
              <a:rPr lang="en-US" sz="2400" dirty="0"/>
              <a:t>: Registering for selective service means you are joining the military. </a:t>
            </a:r>
          </a:p>
          <a:p>
            <a:pPr marL="457200" indent="-457200">
              <a:spcAft>
                <a:spcPts val="1200"/>
              </a:spcAft>
              <a:buFont typeface="+mj-lt"/>
              <a:buAutoNum type="arabicPeriod"/>
            </a:pPr>
            <a:r>
              <a:rPr lang="en-US" sz="2400" b="1" dirty="0"/>
              <a:t>True or False</a:t>
            </a:r>
            <a:r>
              <a:rPr lang="en-US" sz="2400" dirty="0"/>
              <a:t>: You have to reapply for financial aid every year you’re enrolled in college.</a:t>
            </a:r>
            <a:endParaRPr lang="en-US" sz="2000" dirty="0"/>
          </a:p>
          <a:p>
            <a:endParaRPr lang="en-US" sz="2000" dirty="0"/>
          </a:p>
        </p:txBody>
      </p:sp>
      <p:pic>
        <p:nvPicPr>
          <p:cNvPr id="4" name="Picture 3" descr="pencil icon indicating an activity">
            <a:extLst>
              <a:ext uri="{FF2B5EF4-FFF2-40B4-BE49-F238E27FC236}">
                <a16:creationId xmlns:a16="http://schemas.microsoft.com/office/drawing/2014/main" id="{FEA204DE-872D-495F-93C2-0FCD7C403B14}"/>
              </a:ext>
            </a:extLst>
          </p:cNvPr>
          <p:cNvPicPr>
            <a:picLocks noChangeAspect="1"/>
          </p:cNvPicPr>
          <p:nvPr/>
        </p:nvPicPr>
        <p:blipFill>
          <a:blip r:embed="rId3"/>
          <a:stretch>
            <a:fillRect/>
          </a:stretch>
        </p:blipFill>
        <p:spPr>
          <a:xfrm>
            <a:off x="11263715" y="111160"/>
            <a:ext cx="859611" cy="859611"/>
          </a:xfrm>
          <a:prstGeom prst="rect">
            <a:avLst/>
          </a:prstGeom>
        </p:spPr>
      </p:pic>
      <p:sp>
        <p:nvSpPr>
          <p:cNvPr id="2" name="Title 1">
            <a:extLst>
              <a:ext uri="{FF2B5EF4-FFF2-40B4-BE49-F238E27FC236}">
                <a16:creationId xmlns:a16="http://schemas.microsoft.com/office/drawing/2014/main" id="{12634262-5EB4-40FE-9DFF-3C47D71799AE}"/>
              </a:ext>
            </a:extLst>
          </p:cNvPr>
          <p:cNvSpPr>
            <a:spLocks noGrp="1"/>
          </p:cNvSpPr>
          <p:nvPr>
            <p:ph type="title"/>
          </p:nvPr>
        </p:nvSpPr>
        <p:spPr>
          <a:xfrm>
            <a:off x="1069848" y="95160"/>
            <a:ext cx="10058400" cy="1079259"/>
          </a:xfrm>
        </p:spPr>
        <p:txBody>
          <a:bodyPr/>
          <a:lstStyle/>
          <a:p>
            <a:r>
              <a:rPr lang="en-US" dirty="0">
                <a:solidFill>
                  <a:schemeClr val="tx1"/>
                </a:solidFill>
              </a:rPr>
              <a:t>EXIT TICKET</a:t>
            </a:r>
          </a:p>
        </p:txBody>
      </p:sp>
    </p:spTree>
    <p:extLst>
      <p:ext uri="{BB962C8B-B14F-4D97-AF65-F5344CB8AC3E}">
        <p14:creationId xmlns:p14="http://schemas.microsoft.com/office/powerpoint/2010/main" val="39109667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Wood Type">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BE1B6DD8-9976-4550-A6F4-B2DD4EA939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12020</TotalTime>
  <Words>1961</Words>
  <Application>Microsoft Macintosh PowerPoint</Application>
  <PresentationFormat>Widescreen</PresentationFormat>
  <Paragraphs>134</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Black</vt:lpstr>
      <vt:lpstr>Calibri</vt:lpstr>
      <vt:lpstr>News Gothic MT</vt:lpstr>
      <vt:lpstr>Wingdings</vt:lpstr>
      <vt:lpstr>Wood Type</vt:lpstr>
      <vt:lpstr>NOTE TO PRESENTER</vt:lpstr>
      <vt:lpstr>Financial Aid Process</vt:lpstr>
      <vt:lpstr>Warm Up:      Quick Temperature Check </vt:lpstr>
      <vt:lpstr>LET’S PRACTICE</vt:lpstr>
      <vt:lpstr>What is the FSA ID? (FAFSA only)</vt:lpstr>
      <vt:lpstr>How do I apply for financial aid?</vt:lpstr>
      <vt:lpstr>What information do I need?</vt:lpstr>
      <vt:lpstr>Let’s Practice!</vt:lpstr>
      <vt:lpstr>Selective Service Registration</vt:lpstr>
      <vt:lpstr>Will the government share my information with the IRS or ICE?</vt:lpstr>
      <vt:lpstr>What happens after you complete the FAFSA or WASFA?</vt:lpstr>
      <vt:lpstr>TIPS</vt:lpstr>
      <vt:lpstr>EXIT TICKET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 for FAFSA/WASFA</dc:title>
  <dc:creator>Fredolyn Millendez</dc:creator>
  <cp:lastModifiedBy>Megan Clute</cp:lastModifiedBy>
  <cp:revision>56</cp:revision>
  <cp:lastPrinted>2018-07-17T16:57:14Z</cp:lastPrinted>
  <dcterms:created xsi:type="dcterms:W3CDTF">2018-06-26T03:46:00Z</dcterms:created>
  <dcterms:modified xsi:type="dcterms:W3CDTF">2019-02-28T22:20:55Z</dcterms:modified>
</cp:coreProperties>
</file>