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85" r:id="rId2"/>
    <p:sldId id="284" r:id="rId3"/>
    <p:sldId id="283" r:id="rId4"/>
    <p:sldId id="286" r:id="rId5"/>
    <p:sldId id="265" r:id="rId6"/>
    <p:sldId id="287" r:id="rId7"/>
    <p:sldId id="281" r:id="rId8"/>
    <p:sldId id="282" r:id="rId9"/>
    <p:sldId id="264" r:id="rId10"/>
    <p:sldId id="279" r:id="rId11"/>
    <p:sldId id="289" r:id="rId12"/>
    <p:sldId id="280" r:id="rId13"/>
    <p:sldId id="288" r:id="rId14"/>
    <p:sldId id="290" r:id="rId15"/>
    <p:sldId id="291" r:id="rId16"/>
    <p:sldId id="292" r:id="rId17"/>
    <p:sldId id="293" r:id="rId18"/>
    <p:sldId id="294" r:id="rId19"/>
    <p:sldId id="295" r:id="rId20"/>
    <p:sldId id="296" r:id="rId21"/>
    <p:sldId id="259" r:id="rId22"/>
    <p:sldId id="277" r:id="rId23"/>
    <p:sldId id="297" r:id="rId24"/>
    <p:sldId id="262" r:id="rId25"/>
    <p:sldId id="298" r:id="rId26"/>
  </p:sldIdLst>
  <p:sldSz cx="9144000" cy="6858000" type="screen4x3"/>
  <p:notesSz cx="7102475" cy="93694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8471"/>
          </a:xfrm>
          <a:prstGeom prst="rect">
            <a:avLst/>
          </a:prstGeom>
        </p:spPr>
        <p:txBody>
          <a:bodyPr vert="horz" lIns="94118" tIns="47060" rIns="94118" bIns="47060" rtlCol="0"/>
          <a:lstStyle>
            <a:lvl1pPr algn="l">
              <a:defRPr sz="1200"/>
            </a:lvl1pPr>
          </a:lstStyle>
          <a:p>
            <a:endParaRPr lang="en-US" dirty="0"/>
          </a:p>
        </p:txBody>
      </p:sp>
      <p:sp>
        <p:nvSpPr>
          <p:cNvPr id="3" name="Date Placeholder 2"/>
          <p:cNvSpPr>
            <a:spLocks noGrp="1"/>
          </p:cNvSpPr>
          <p:nvPr>
            <p:ph type="dt" sz="quarter" idx="1"/>
          </p:nvPr>
        </p:nvSpPr>
        <p:spPr>
          <a:xfrm>
            <a:off x="4023093" y="0"/>
            <a:ext cx="3077739" cy="468471"/>
          </a:xfrm>
          <a:prstGeom prst="rect">
            <a:avLst/>
          </a:prstGeom>
        </p:spPr>
        <p:txBody>
          <a:bodyPr vert="horz" lIns="94118" tIns="47060" rIns="94118" bIns="47060" rtlCol="0"/>
          <a:lstStyle>
            <a:lvl1pPr algn="r">
              <a:defRPr sz="1200"/>
            </a:lvl1pPr>
          </a:lstStyle>
          <a:p>
            <a:fld id="{2127BFA8-5E5E-4F07-B099-C0BD2CC2EF56}" type="datetimeFigureOut">
              <a:rPr lang="en-US" smtClean="0"/>
              <a:pPr/>
              <a:t>11/17/2014</a:t>
            </a:fld>
            <a:endParaRPr lang="en-US" dirty="0"/>
          </a:p>
        </p:txBody>
      </p:sp>
      <p:sp>
        <p:nvSpPr>
          <p:cNvPr id="4" name="Footer Placeholder 3"/>
          <p:cNvSpPr>
            <a:spLocks noGrp="1"/>
          </p:cNvSpPr>
          <p:nvPr>
            <p:ph type="ftr" sz="quarter" idx="2"/>
          </p:nvPr>
        </p:nvSpPr>
        <p:spPr>
          <a:xfrm>
            <a:off x="0" y="8899328"/>
            <a:ext cx="3077739" cy="468471"/>
          </a:xfrm>
          <a:prstGeom prst="rect">
            <a:avLst/>
          </a:prstGeom>
        </p:spPr>
        <p:txBody>
          <a:bodyPr vert="horz" lIns="94118" tIns="47060" rIns="94118" bIns="4706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3" y="8899328"/>
            <a:ext cx="3077739" cy="468471"/>
          </a:xfrm>
          <a:prstGeom prst="rect">
            <a:avLst/>
          </a:prstGeom>
        </p:spPr>
        <p:txBody>
          <a:bodyPr vert="horz" lIns="94118" tIns="47060" rIns="94118" bIns="47060" rtlCol="0" anchor="b"/>
          <a:lstStyle>
            <a:lvl1pPr algn="r">
              <a:defRPr sz="1200"/>
            </a:lvl1pPr>
          </a:lstStyle>
          <a:p>
            <a:fld id="{1290FFF6-E764-4F1F-ACA0-3E5754C249F7}" type="slidenum">
              <a:rPr lang="en-US" smtClean="0"/>
              <a:pPr/>
              <a:t>‹#›</a:t>
            </a:fld>
            <a:endParaRPr lang="en-US" dirty="0"/>
          </a:p>
        </p:txBody>
      </p:sp>
    </p:spTree>
    <p:extLst>
      <p:ext uri="{BB962C8B-B14F-4D97-AF65-F5344CB8AC3E}">
        <p14:creationId xmlns="" xmlns:p14="http://schemas.microsoft.com/office/powerpoint/2010/main" val="523827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8471"/>
          </a:xfrm>
          <a:prstGeom prst="rect">
            <a:avLst/>
          </a:prstGeom>
        </p:spPr>
        <p:txBody>
          <a:bodyPr vert="horz" lIns="94118" tIns="47060" rIns="94118" bIns="47060" rtlCol="0"/>
          <a:lstStyle>
            <a:lvl1pPr algn="l">
              <a:defRPr sz="1200"/>
            </a:lvl1pPr>
          </a:lstStyle>
          <a:p>
            <a:endParaRPr lang="en-US" dirty="0"/>
          </a:p>
        </p:txBody>
      </p:sp>
      <p:sp>
        <p:nvSpPr>
          <p:cNvPr id="3" name="Date Placeholder 2"/>
          <p:cNvSpPr>
            <a:spLocks noGrp="1"/>
          </p:cNvSpPr>
          <p:nvPr>
            <p:ph type="dt" idx="1"/>
          </p:nvPr>
        </p:nvSpPr>
        <p:spPr>
          <a:xfrm>
            <a:off x="4023093" y="0"/>
            <a:ext cx="3077739" cy="468471"/>
          </a:xfrm>
          <a:prstGeom prst="rect">
            <a:avLst/>
          </a:prstGeom>
        </p:spPr>
        <p:txBody>
          <a:bodyPr vert="horz" lIns="94118" tIns="47060" rIns="94118" bIns="47060" rtlCol="0"/>
          <a:lstStyle>
            <a:lvl1pPr algn="r">
              <a:defRPr sz="1200"/>
            </a:lvl1pPr>
          </a:lstStyle>
          <a:p>
            <a:fld id="{EA94072C-C336-4AE6-9EF5-1125532C6CBF}" type="datetimeFigureOut">
              <a:rPr lang="en-US" smtClean="0"/>
              <a:pPr/>
              <a:t>11/17/2014</a:t>
            </a:fld>
            <a:endParaRPr lang="en-US" dirty="0"/>
          </a:p>
        </p:txBody>
      </p:sp>
      <p:sp>
        <p:nvSpPr>
          <p:cNvPr id="4" name="Slide Image Placeholder 3"/>
          <p:cNvSpPr>
            <a:spLocks noGrp="1" noRot="1" noChangeAspect="1"/>
          </p:cNvSpPr>
          <p:nvPr>
            <p:ph type="sldImg" idx="2"/>
          </p:nvPr>
        </p:nvSpPr>
        <p:spPr>
          <a:xfrm>
            <a:off x="1208088" y="701675"/>
            <a:ext cx="4686300" cy="3514725"/>
          </a:xfrm>
          <a:prstGeom prst="rect">
            <a:avLst/>
          </a:prstGeom>
          <a:noFill/>
          <a:ln w="12700">
            <a:solidFill>
              <a:prstClr val="black"/>
            </a:solidFill>
          </a:ln>
        </p:spPr>
        <p:txBody>
          <a:bodyPr vert="horz" lIns="94118" tIns="47060" rIns="94118" bIns="47060" rtlCol="0" anchor="ctr"/>
          <a:lstStyle/>
          <a:p>
            <a:endParaRPr lang="en-US" dirty="0"/>
          </a:p>
        </p:txBody>
      </p:sp>
      <p:sp>
        <p:nvSpPr>
          <p:cNvPr id="5" name="Notes Placeholder 4"/>
          <p:cNvSpPr>
            <a:spLocks noGrp="1"/>
          </p:cNvSpPr>
          <p:nvPr>
            <p:ph type="body" sz="quarter" idx="3"/>
          </p:nvPr>
        </p:nvSpPr>
        <p:spPr>
          <a:xfrm>
            <a:off x="710248" y="4450477"/>
            <a:ext cx="5681980" cy="4216241"/>
          </a:xfrm>
          <a:prstGeom prst="rect">
            <a:avLst/>
          </a:prstGeom>
        </p:spPr>
        <p:txBody>
          <a:bodyPr vert="horz" lIns="94118" tIns="47060" rIns="94118" bIns="4706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9328"/>
            <a:ext cx="3077739" cy="468471"/>
          </a:xfrm>
          <a:prstGeom prst="rect">
            <a:avLst/>
          </a:prstGeom>
        </p:spPr>
        <p:txBody>
          <a:bodyPr vert="horz" lIns="94118" tIns="47060" rIns="94118" bIns="4706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899328"/>
            <a:ext cx="3077739" cy="468471"/>
          </a:xfrm>
          <a:prstGeom prst="rect">
            <a:avLst/>
          </a:prstGeom>
        </p:spPr>
        <p:txBody>
          <a:bodyPr vert="horz" lIns="94118" tIns="47060" rIns="94118" bIns="47060" rtlCol="0" anchor="b"/>
          <a:lstStyle>
            <a:lvl1pPr algn="r">
              <a:defRPr sz="1200"/>
            </a:lvl1pPr>
          </a:lstStyle>
          <a:p>
            <a:fld id="{3EBB4136-AFAB-468A-979B-5848F2F1CB6E}" type="slidenum">
              <a:rPr lang="en-US" smtClean="0"/>
              <a:pPr/>
              <a:t>‹#›</a:t>
            </a:fld>
            <a:endParaRPr lang="en-US" dirty="0"/>
          </a:p>
        </p:txBody>
      </p:sp>
    </p:spTree>
    <p:extLst>
      <p:ext uri="{BB962C8B-B14F-4D97-AF65-F5344CB8AC3E}">
        <p14:creationId xmlns="" xmlns:p14="http://schemas.microsoft.com/office/powerpoint/2010/main" val="2136209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Pike County</a:t>
            </a:r>
            <a:r>
              <a:rPr lang="en-US" baseline="0" dirty="0" smtClean="0"/>
              <a:t> Schools Dir. Fed </a:t>
            </a:r>
            <a:r>
              <a:rPr lang="en-US" baseline="0" dirty="0" err="1" smtClean="0"/>
              <a:t>Progs</a:t>
            </a:r>
            <a:r>
              <a:rPr lang="en-US" baseline="0" dirty="0" smtClean="0"/>
              <a:t>. </a:t>
            </a:r>
            <a:r>
              <a:rPr lang="en-US" dirty="0" smtClean="0"/>
              <a:t>Robbie</a:t>
            </a:r>
            <a:r>
              <a:rPr lang="en-US" baseline="0" dirty="0" smtClean="0"/>
              <a:t> Osborne with Director of Tech Clayton Potter  </a:t>
            </a:r>
          </a:p>
          <a:p>
            <a:r>
              <a:rPr lang="en-US" baseline="0" dirty="0" smtClean="0"/>
              <a:t>District this large could not buy a set of </a:t>
            </a:r>
            <a:r>
              <a:rPr lang="en-US" baseline="0" dirty="0" err="1" smtClean="0"/>
              <a:t>ipads</a:t>
            </a:r>
            <a:r>
              <a:rPr lang="en-US" baseline="0" dirty="0" smtClean="0"/>
              <a:t> for every classroom, so</a:t>
            </a:r>
          </a:p>
          <a:p>
            <a:r>
              <a:rPr lang="en-US" dirty="0" smtClean="0"/>
              <a:t>Summer 201? Request for Proposal went out to school over the summer.  </a:t>
            </a:r>
          </a:p>
          <a:p>
            <a:r>
              <a:rPr lang="en-US" dirty="0" smtClean="0"/>
              <a:t>Schools/Teachers</a:t>
            </a:r>
            <a:r>
              <a:rPr lang="en-US" baseline="0" dirty="0" smtClean="0"/>
              <a:t> had to write a grant narrative explaining what they would do if they had a set of classroom </a:t>
            </a:r>
            <a:r>
              <a:rPr lang="en-US" baseline="0" dirty="0" err="1" smtClean="0"/>
              <a:t>ipads</a:t>
            </a:r>
            <a:r>
              <a:rPr lang="en-US" baseline="0" dirty="0" smtClean="0"/>
              <a:t>.  </a:t>
            </a:r>
          </a:p>
          <a:p>
            <a:r>
              <a:rPr lang="en-US" baseline="0" dirty="0" smtClean="0"/>
              <a:t>Every K-8 school got at least one cart of 30     Larger schools with higher enrollments and strong proposals got two carts. Since that time some schools have used other funding sources to get an extra cart and Gear Up funds were used so that every math teacher received an </a:t>
            </a:r>
            <a:r>
              <a:rPr lang="en-US" baseline="0" dirty="0" err="1" smtClean="0"/>
              <a:t>iPad</a:t>
            </a:r>
            <a:r>
              <a:rPr lang="en-US" baseline="0" dirty="0" smtClean="0"/>
              <a:t>.  We now have about 600 </a:t>
            </a:r>
            <a:r>
              <a:rPr lang="en-US" baseline="0" dirty="0" err="1" smtClean="0"/>
              <a:t>ipads</a:t>
            </a:r>
            <a:r>
              <a:rPr lang="en-US" baseline="0" dirty="0" smtClean="0"/>
              <a:t> in our schools.</a:t>
            </a:r>
          </a:p>
          <a:p>
            <a:r>
              <a:rPr lang="en-US" baseline="0" dirty="0" smtClean="0"/>
              <a:t>We did some initial training on Setting up an </a:t>
            </a:r>
            <a:r>
              <a:rPr lang="en-US" baseline="0" dirty="0" err="1" smtClean="0"/>
              <a:t>iPad</a:t>
            </a:r>
            <a:r>
              <a:rPr lang="en-US" baseline="0" dirty="0" smtClean="0"/>
              <a:t> and how to operate an </a:t>
            </a:r>
            <a:r>
              <a:rPr lang="en-US" baseline="0" dirty="0" err="1" smtClean="0"/>
              <a:t>ipad</a:t>
            </a:r>
            <a:r>
              <a:rPr lang="en-US" baseline="0" dirty="0" smtClean="0"/>
              <a:t> for all the </a:t>
            </a:r>
            <a:r>
              <a:rPr lang="en-US" baseline="0" dirty="0" err="1" smtClean="0"/>
              <a:t>iPad</a:t>
            </a:r>
            <a:r>
              <a:rPr lang="en-US" baseline="0" dirty="0" smtClean="0"/>
              <a:t> teachers.</a:t>
            </a:r>
            <a:endParaRPr lang="en-US" dirty="0"/>
          </a:p>
        </p:txBody>
      </p:sp>
      <p:sp>
        <p:nvSpPr>
          <p:cNvPr id="4" name="Slide Number Placeholder 3"/>
          <p:cNvSpPr>
            <a:spLocks noGrp="1"/>
          </p:cNvSpPr>
          <p:nvPr>
            <p:ph type="sldNum" sz="quarter" idx="10"/>
          </p:nvPr>
        </p:nvSpPr>
        <p:spPr/>
        <p:txBody>
          <a:bodyPr/>
          <a:lstStyle/>
          <a:p>
            <a:fld id="{3EBB4136-AFAB-468A-979B-5848F2F1CB6E}" type="slidenum">
              <a:rPr lang="en-US" smtClean="0"/>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EBB4136-AFAB-468A-979B-5848F2F1CB6E}"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also covered some district initiatives and how these programs worked on the </a:t>
            </a:r>
            <a:r>
              <a:rPr lang="en-US" baseline="0" dirty="0" err="1" smtClean="0"/>
              <a:t>ipad</a:t>
            </a:r>
            <a:r>
              <a:rPr lang="en-US" baseline="0" dirty="0" smtClean="0"/>
              <a:t> device during that first training, before we grouped our </a:t>
            </a:r>
            <a:r>
              <a:rPr lang="en-US" baseline="0" dirty="0" err="1" smtClean="0"/>
              <a:t>iPad</a:t>
            </a:r>
            <a:r>
              <a:rPr lang="en-US" baseline="0" dirty="0" smtClean="0"/>
              <a:t> Teachers. The ITC began to investigate apps and starting making a resource list of apps.</a:t>
            </a:r>
            <a:endParaRPr lang="en-US" dirty="0"/>
          </a:p>
        </p:txBody>
      </p:sp>
      <p:sp>
        <p:nvSpPr>
          <p:cNvPr id="4" name="Slide Number Placeholder 3"/>
          <p:cNvSpPr>
            <a:spLocks noGrp="1"/>
          </p:cNvSpPr>
          <p:nvPr>
            <p:ph type="sldNum" sz="quarter" idx="10"/>
          </p:nvPr>
        </p:nvSpPr>
        <p:spPr/>
        <p:txBody>
          <a:bodyPr/>
          <a:lstStyle/>
          <a:p>
            <a:fld id="{3EBB4136-AFAB-468A-979B-5848F2F1CB6E}" type="slidenum">
              <a:rPr lang="en-US" smtClean="0"/>
              <a:pPr/>
              <a:t>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Provided  PD for the 1</a:t>
            </a:r>
            <a:r>
              <a:rPr lang="en-US" baseline="0" dirty="0" smtClean="0"/>
              <a:t> or Just a Few </a:t>
            </a:r>
            <a:r>
              <a:rPr lang="en-US" baseline="0" dirty="0" err="1" smtClean="0"/>
              <a:t>iPads</a:t>
            </a:r>
            <a:r>
              <a:rPr lang="en-US" baseline="0" dirty="0" smtClean="0"/>
              <a:t> and 1:1 </a:t>
            </a:r>
            <a:r>
              <a:rPr lang="en-US" baseline="0" dirty="0" err="1" smtClean="0"/>
              <a:t>Ipad</a:t>
            </a:r>
            <a:r>
              <a:rPr lang="en-US" baseline="0" dirty="0" smtClean="0"/>
              <a:t> Classrooms.</a:t>
            </a:r>
          </a:p>
          <a:p>
            <a:r>
              <a:rPr lang="en-US" dirty="0" smtClean="0"/>
              <a:t>For the Only 1 </a:t>
            </a:r>
            <a:r>
              <a:rPr lang="en-US" dirty="0" err="1" smtClean="0"/>
              <a:t>iPad</a:t>
            </a:r>
            <a:r>
              <a:rPr lang="en-US" dirty="0" smtClean="0"/>
              <a:t> Teachers (plus</a:t>
            </a:r>
            <a:r>
              <a:rPr lang="en-US" baseline="0" dirty="0" smtClean="0"/>
              <a:t> Just a Few </a:t>
            </a:r>
            <a:r>
              <a:rPr lang="en-US" baseline="0" dirty="0" err="1" smtClean="0"/>
              <a:t>iP</a:t>
            </a:r>
            <a:r>
              <a:rPr lang="en-US" dirty="0" err="1" smtClean="0"/>
              <a:t>ads</a:t>
            </a:r>
            <a:r>
              <a:rPr lang="en-US" dirty="0" smtClean="0"/>
              <a:t>),</a:t>
            </a:r>
            <a:r>
              <a:rPr lang="en-US" baseline="0" dirty="0" smtClean="0"/>
              <a:t> w</a:t>
            </a:r>
            <a:r>
              <a:rPr lang="en-US" dirty="0" smtClean="0"/>
              <a:t>e revisited the some of the trainings</a:t>
            </a:r>
            <a:r>
              <a:rPr lang="en-US" baseline="0" dirty="0" smtClean="0"/>
              <a:t> we had offered in the past such as COW and How to Do Learning Centers.  With the 1:1 </a:t>
            </a:r>
            <a:r>
              <a:rPr lang="en-US" baseline="0" dirty="0" err="1" smtClean="0"/>
              <a:t>iPad</a:t>
            </a:r>
            <a:r>
              <a:rPr lang="en-US" baseline="0" dirty="0" smtClean="0"/>
              <a:t> classroom, we asked teachers to begin this first year of implementation by just trying out some free apps that provided content area practice.</a:t>
            </a:r>
            <a:endParaRPr lang="en-US" dirty="0"/>
          </a:p>
        </p:txBody>
      </p:sp>
      <p:sp>
        <p:nvSpPr>
          <p:cNvPr id="4" name="Slide Number Placeholder 3"/>
          <p:cNvSpPr>
            <a:spLocks noGrp="1"/>
          </p:cNvSpPr>
          <p:nvPr>
            <p:ph type="sldNum" sz="quarter" idx="10"/>
          </p:nvPr>
        </p:nvSpPr>
        <p:spPr/>
        <p:txBody>
          <a:bodyPr/>
          <a:lstStyle/>
          <a:p>
            <a:fld id="{3EBB4136-AFAB-468A-979B-5848F2F1CB6E}" type="slidenum">
              <a:rPr lang="en-US" smtClean="0"/>
              <a:pPr/>
              <a:t>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r>
              <a:rPr lang="en-US" baseline="0" dirty="0" smtClean="0"/>
              <a:t>Before the next year, </a:t>
            </a:r>
            <a:r>
              <a:rPr lang="en-US" baseline="0" dirty="0" err="1" smtClean="0"/>
              <a:t>iPad</a:t>
            </a:r>
            <a:r>
              <a:rPr lang="en-US" baseline="0" dirty="0" smtClean="0"/>
              <a:t> teachers were ready to bump it up a notch to “Show What You Know!”</a:t>
            </a:r>
            <a:endParaRPr lang="en-US" dirty="0"/>
          </a:p>
        </p:txBody>
      </p:sp>
      <p:sp>
        <p:nvSpPr>
          <p:cNvPr id="4" name="Slide Number Placeholder 3"/>
          <p:cNvSpPr>
            <a:spLocks noGrp="1"/>
          </p:cNvSpPr>
          <p:nvPr>
            <p:ph type="sldNum" sz="quarter" idx="10"/>
          </p:nvPr>
        </p:nvSpPr>
        <p:spPr/>
        <p:txBody>
          <a:bodyPr/>
          <a:lstStyle/>
          <a:p>
            <a:fld id="{3EBB4136-AFAB-468A-979B-5848F2F1CB6E}" type="slidenum">
              <a:rPr lang="en-US" smtClean="0"/>
              <a:pPr/>
              <a:t>9</a:t>
            </a:fld>
            <a:endParaRPr lang="en-US" dirty="0"/>
          </a:p>
        </p:txBody>
      </p:sp>
    </p:spTree>
    <p:extLst>
      <p:ext uri="{BB962C8B-B14F-4D97-AF65-F5344CB8AC3E}">
        <p14:creationId xmlns="" xmlns:p14="http://schemas.microsoft.com/office/powerpoint/2010/main" val="4281936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BB4136-AFAB-468A-979B-5848F2F1CB6E}" type="slidenum">
              <a:rPr lang="en-US" smtClean="0"/>
              <a:pPr/>
              <a:t>10</a:t>
            </a:fld>
            <a:endParaRPr lang="en-US" dirty="0"/>
          </a:p>
        </p:txBody>
      </p:sp>
    </p:spTree>
    <p:extLst>
      <p:ext uri="{BB962C8B-B14F-4D97-AF65-F5344CB8AC3E}">
        <p14:creationId xmlns="" xmlns:p14="http://schemas.microsoft.com/office/powerpoint/2010/main" val="2072276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ClassDojo to make behavior management easy, fun, and engaging for you and your class!</a:t>
            </a:r>
            <a:br>
              <a:rPr lang="en-US" dirty="0"/>
            </a:br>
            <a:r>
              <a:rPr lang="en-US" dirty="0"/>
              <a:t>Go to the site and sign up for a free account.</a:t>
            </a:r>
            <a:br>
              <a:rPr lang="en-US" dirty="0"/>
            </a:br>
            <a:r>
              <a:rPr lang="en-US" dirty="0"/>
              <a:t>Create your class or classes.  </a:t>
            </a:r>
            <a:br>
              <a:rPr lang="en-US" dirty="0"/>
            </a:br>
            <a:r>
              <a:rPr lang="en-US" dirty="0"/>
              <a:t>You can add cute monster avatars to students.</a:t>
            </a:r>
            <a:br>
              <a:rPr lang="en-US" dirty="0"/>
            </a:br>
            <a:r>
              <a:rPr lang="en-US" dirty="0"/>
              <a:t>Download the app if to your  iPads.</a:t>
            </a:r>
            <a:br>
              <a:rPr lang="en-US" dirty="0"/>
            </a:br>
            <a:r>
              <a:rPr lang="en-US" dirty="0"/>
              <a:t>Use it on Smart Board or the app.</a:t>
            </a:r>
            <a:br>
              <a:rPr lang="en-US" dirty="0"/>
            </a:br>
            <a:r>
              <a:rPr lang="en-US" dirty="0"/>
              <a:t>Tracks and reports class behaviors (positive and negative), attendance, and you can add behaviors like Returned Library Book.  You can print these reports.</a:t>
            </a:r>
          </a:p>
        </p:txBody>
      </p:sp>
      <p:sp>
        <p:nvSpPr>
          <p:cNvPr id="4" name="Slide Number Placeholder 3"/>
          <p:cNvSpPr>
            <a:spLocks noGrp="1"/>
          </p:cNvSpPr>
          <p:nvPr>
            <p:ph type="sldNum" sz="quarter" idx="10"/>
          </p:nvPr>
        </p:nvSpPr>
        <p:spPr/>
        <p:txBody>
          <a:bodyPr/>
          <a:lstStyle/>
          <a:p>
            <a:fld id="{3EBB4136-AFAB-468A-979B-5848F2F1CB6E}" type="slidenum">
              <a:rPr lang="en-US" smtClean="0"/>
              <a:pPr/>
              <a:t>21</a:t>
            </a:fld>
            <a:endParaRPr lang="en-US" dirty="0"/>
          </a:p>
        </p:txBody>
      </p:sp>
    </p:spTree>
    <p:extLst>
      <p:ext uri="{BB962C8B-B14F-4D97-AF65-F5344CB8AC3E}">
        <p14:creationId xmlns="" xmlns:p14="http://schemas.microsoft.com/office/powerpoint/2010/main" val="3921647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3412129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3832938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787486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1881901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1643100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188328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2796930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3911918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1043138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2484598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B37CB-1204-4C4F-8909-B472B67F5DC6}" type="datetimeFigureOut">
              <a:rPr lang="en-US" smtClean="0"/>
              <a:pPr/>
              <a:t>11/17/2014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1081790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B37CB-1204-4C4F-8909-B472B67F5DC6}" type="datetimeFigureOut">
              <a:rPr lang="en-US" smtClean="0"/>
              <a:pPr/>
              <a:t>11/17/2014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953063-2896-49A8-88D3-F66312B4E205}" type="slidenum">
              <a:rPr lang="en-US" smtClean="0"/>
              <a:pPr/>
              <a:t>‹#›</a:t>
            </a:fld>
            <a:endParaRPr lang="en-US" dirty="0"/>
          </a:p>
        </p:txBody>
      </p:sp>
    </p:spTree>
    <p:extLst>
      <p:ext uri="{BB962C8B-B14F-4D97-AF65-F5344CB8AC3E}">
        <p14:creationId xmlns="" xmlns:p14="http://schemas.microsoft.com/office/powerpoint/2010/main" val="182277981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www.pike.kyschools.us/" TargetMode="External"/><Relationship Id="rId2" Type="http://schemas.openxmlformats.org/officeDocument/2006/relationships/hyperlink" Target="http://www.pike.kyschools.us/Default.asp?PN=DocumentUploads&amp;L=3&amp;DivisionID=4652&amp;DepartmentID=4462&amp;SubDepartmentID=1979&amp;LMID=182692&amp;ToggleSideNav=ShowAll"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vg9eHmM8V8jV5M&amp;tbnid=pFmVpXL7G0ZZQM:&amp;ved=0CAUQjRw&amp;url=http://www.usnews.com/opinion/blogs/peter-roff/2012/07/17/obama-should-look-to-the-boehner-model-for-improving-education&amp;ei=hgguUsfhDofY9QTVuIGgCA&amp;bvm=bv.51773540,d.eWU&amp;psig=AFQjCNHGhU-IgXBkIvTUs-OxQo2TC537kA&amp;ust=1378834866022299"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hyperlink" Target="http://www.showbie.com/" TargetMode="External"/><Relationship Id="rId4" Type="http://schemas.openxmlformats.org/officeDocument/2006/relationships/hyperlink" Target="https://www.educrea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hyperlink" Target="https://www.frontrowed.com/" TargetMode="External"/><Relationship Id="rId4" Type="http://schemas.openxmlformats.org/officeDocument/2006/relationships/hyperlink" Target="https://www.classdojo.com/"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roducts.office.com/en-us/lync/lync-2013-video-conferencing-meeting-software" TargetMode="External"/><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www.dropbox.com/" TargetMode="External"/><Relationship Id="rId3" Type="http://schemas.openxmlformats.org/officeDocument/2006/relationships/image" Target="../media/image28.png"/><Relationship Id="rId7" Type="http://schemas.openxmlformats.org/officeDocument/2006/relationships/hyperlink" Target="http://www.gradecam.com/" TargetMode="External"/><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hyperlink" Target="http://www.google.com/forms/about/"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hyperlink" Target="http://www.socrative.com/how-it-works" TargetMode="External"/><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hyperlink" Target="http://www.nearpod.com/how-it-works/" TargetMode="External"/><Relationship Id="rId5" Type="http://schemas.openxmlformats.org/officeDocument/2006/relationships/hyperlink" Target="https://www.edmodo.com/" TargetMode="Externa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www.thegrizzlylabs.com/genius-scan/" TargetMode="External"/><Relationship Id="rId7" Type="http://schemas.openxmlformats.org/officeDocument/2006/relationships/hyperlink" Target="https://www.remind.com/"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hyperlink" Target="http://quizlet.com/" TargetMode="External"/><Relationship Id="rId7" Type="http://schemas.openxmlformats.org/officeDocument/2006/relationships/image" Target="../media/image41.png"/><Relationship Id="rId2" Type="http://schemas.openxmlformats.org/officeDocument/2006/relationships/hyperlink" Target="http://prezi.com/create-better-presentations-5/?gclid=CJD8g6yi3boCFUhk7AodXywAlA" TargetMode="External"/><Relationship Id="rId1" Type="http://schemas.openxmlformats.org/officeDocument/2006/relationships/slideLayout" Target="../slideLayouts/slideLayout7.xml"/><Relationship Id="rId6" Type="http://schemas.openxmlformats.org/officeDocument/2006/relationships/hyperlink" Target="https://www.plickers.com/" TargetMode="External"/><Relationship Id="rId5" Type="http://schemas.openxmlformats.org/officeDocument/2006/relationships/image" Target="../media/image40.jpe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appsaga.com/category/apps-gone-free/" TargetMode="External"/><Relationship Id="rId7" Type="http://schemas.openxmlformats.org/officeDocument/2006/relationships/image" Target="../media/image44.png"/><Relationship Id="rId2" Type="http://schemas.openxmlformats.org/officeDocument/2006/relationships/hyperlink" Target="http://www.itjungles.com/ipad-tips/" TargetMode="External"/><Relationship Id="rId1" Type="http://schemas.openxmlformats.org/officeDocument/2006/relationships/slideLayout" Target="../slideLayouts/slideLayout7.xml"/><Relationship Id="rId6" Type="http://schemas.openxmlformats.org/officeDocument/2006/relationships/hyperlink" Target="http://ipad4schools.org/" TargetMode="External"/><Relationship Id="rId5" Type="http://schemas.openxmlformats.org/officeDocument/2006/relationships/hyperlink" Target="http://www.edudemic.com/2013/08/teachers-ipad-guide/" TargetMode="External"/><Relationship Id="rId4" Type="http://schemas.openxmlformats.org/officeDocument/2006/relationships/hyperlink" Target="http://edtechteacher.org/index.php/teaching-technology/mobile-technology-apps/ipad-a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wordle.net/" TargetMode="External"/><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Are you “App”-solutely, “App”-prensive about  your </a:t>
            </a:r>
            <a:br>
              <a:rPr lang="en-US" dirty="0" smtClean="0"/>
            </a:br>
            <a:r>
              <a:rPr lang="en-US" dirty="0" smtClean="0"/>
              <a:t>integration “App”-proach?</a:t>
            </a:r>
            <a:endParaRPr lang="en-US" dirty="0"/>
          </a:p>
        </p:txBody>
      </p:sp>
      <p:pic>
        <p:nvPicPr>
          <p:cNvPr id="3" name="Picture 2" descr="http://ipad4schools.files.wordpress.com/2014/02/scared_user.png"/>
          <p:cNvPicPr/>
          <p:nvPr/>
        </p:nvPicPr>
        <p:blipFill>
          <a:blip r:embed="rId2" cstate="print"/>
          <a:srcRect/>
          <a:stretch>
            <a:fillRect/>
          </a:stretch>
        </p:blipFill>
        <p:spPr bwMode="auto">
          <a:xfrm>
            <a:off x="3048000" y="2362200"/>
            <a:ext cx="2819400" cy="2286000"/>
          </a:xfrm>
          <a:prstGeom prst="rect">
            <a:avLst/>
          </a:prstGeom>
          <a:noFill/>
        </p:spPr>
      </p:pic>
      <p:sp>
        <p:nvSpPr>
          <p:cNvPr id="4" name="TextBox 3"/>
          <p:cNvSpPr txBox="1"/>
          <p:nvPr/>
        </p:nvSpPr>
        <p:spPr>
          <a:xfrm>
            <a:off x="457200" y="5257800"/>
            <a:ext cx="8229600" cy="830997"/>
          </a:xfrm>
          <a:prstGeom prst="rect">
            <a:avLst/>
          </a:prstGeom>
          <a:noFill/>
        </p:spPr>
        <p:txBody>
          <a:bodyPr wrap="square" rtlCol="0">
            <a:spAutoFit/>
          </a:bodyPr>
          <a:lstStyle/>
          <a:p>
            <a:pPr algn="ctr"/>
            <a:r>
              <a:rPr lang="en-US" sz="4800" b="1" dirty="0" smtClean="0"/>
              <a:t>DON’T WORRY . . . GET APP-Y!</a:t>
            </a:r>
            <a:endParaRPr lang="en-US" sz="48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rmAutofit fontScale="90000"/>
          </a:bodyPr>
          <a:lstStyle/>
          <a:p>
            <a:r>
              <a:rPr lang="en-US" dirty="0" smtClean="0"/>
              <a:t>iPad  or other Device?</a:t>
            </a:r>
            <a:br>
              <a:rPr lang="en-US" dirty="0" smtClean="0"/>
            </a:br>
            <a:r>
              <a:rPr lang="en-US" dirty="0" smtClean="0"/>
              <a:t/>
            </a:r>
            <a:br>
              <a:rPr lang="en-US" dirty="0" smtClean="0"/>
            </a:br>
            <a:r>
              <a:rPr lang="en-US" dirty="0" smtClean="0"/>
              <a:t>App or Web Tool?</a:t>
            </a:r>
            <a:br>
              <a:rPr lang="en-US" dirty="0" smtClean="0"/>
            </a:br>
            <a:r>
              <a:rPr lang="en-US" dirty="0" smtClean="0"/>
              <a:t/>
            </a:r>
            <a:br>
              <a:rPr lang="en-US" dirty="0" smtClean="0"/>
            </a:br>
            <a:r>
              <a:rPr lang="en-US" dirty="0" smtClean="0"/>
              <a:t>BYOD?</a:t>
            </a:r>
            <a:br>
              <a:rPr lang="en-US" dirty="0" smtClean="0"/>
            </a:br>
            <a:r>
              <a:rPr lang="en-US" dirty="0" smtClean="0"/>
              <a:t/>
            </a:r>
            <a:br>
              <a:rPr lang="en-US" dirty="0" smtClean="0"/>
            </a:br>
            <a:r>
              <a:rPr lang="en-US" dirty="0" smtClean="0"/>
              <a:t>“Device Neutral”</a:t>
            </a:r>
            <a:br>
              <a:rPr lang="en-US" dirty="0" smtClean="0"/>
            </a:br>
            <a:r>
              <a:rPr lang="en-US" dirty="0" smtClean="0"/>
              <a:t/>
            </a:r>
            <a:br>
              <a:rPr lang="en-US" dirty="0" smtClean="0"/>
            </a:br>
            <a:endParaRPr lang="en-US" dirty="0"/>
          </a:p>
        </p:txBody>
      </p:sp>
      <p:pic>
        <p:nvPicPr>
          <p:cNvPr id="3" name="Picture 2" descr="Device neutral.png"/>
          <p:cNvPicPr>
            <a:picLocks noChangeAspect="1"/>
          </p:cNvPicPr>
          <p:nvPr/>
        </p:nvPicPr>
        <p:blipFill>
          <a:blip r:embed="rId2" cstate="print"/>
          <a:stretch>
            <a:fillRect/>
          </a:stretch>
        </p:blipFill>
        <p:spPr>
          <a:xfrm>
            <a:off x="3276600" y="5029200"/>
            <a:ext cx="2847975" cy="1600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Session Resources</a:t>
            </a:r>
            <a:endParaRPr lang="en-US" sz="3600" dirty="0"/>
          </a:p>
        </p:txBody>
      </p:sp>
      <p:sp>
        <p:nvSpPr>
          <p:cNvPr id="4" name="Rectangle 3"/>
          <p:cNvSpPr/>
          <p:nvPr/>
        </p:nvSpPr>
        <p:spPr>
          <a:xfrm>
            <a:off x="533400" y="2895600"/>
            <a:ext cx="8153400" cy="3231654"/>
          </a:xfrm>
          <a:prstGeom prst="rect">
            <a:avLst/>
          </a:prstGeom>
        </p:spPr>
        <p:txBody>
          <a:bodyPr wrap="square">
            <a:spAutoFit/>
          </a:bodyPr>
          <a:lstStyle/>
          <a:p>
            <a:r>
              <a:rPr lang="en-US" dirty="0" smtClean="0">
                <a:solidFill>
                  <a:schemeClr val="accent4">
                    <a:lumMod val="60000"/>
                    <a:lumOff val="40000"/>
                  </a:schemeClr>
                </a:solidFill>
                <a:hlinkClick r:id="rId2"/>
              </a:rPr>
              <a:t>http://www.pike.kyschools.us/Default.asp?PN=DocumentUploads&amp;L=3&amp;DivisionID=4652&amp;DepartmentID=4462&amp;SubDepartmentID=1979&amp;LMID=182692&amp;ToggleSideNav=ShowAll</a:t>
            </a:r>
            <a:endParaRPr lang="en-US" dirty="0" smtClean="0">
              <a:solidFill>
                <a:schemeClr val="accent4">
                  <a:lumMod val="60000"/>
                  <a:lumOff val="40000"/>
                </a:schemeClr>
              </a:solidFill>
            </a:endParaRPr>
          </a:p>
          <a:p>
            <a:r>
              <a:rPr lang="en-US" dirty="0" smtClean="0">
                <a:solidFill>
                  <a:schemeClr val="accent4">
                    <a:lumMod val="60000"/>
                    <a:lumOff val="40000"/>
                  </a:schemeClr>
                </a:solidFill>
              </a:rPr>
              <a:t>OR</a:t>
            </a:r>
          </a:p>
          <a:p>
            <a:r>
              <a:rPr lang="en-US" sz="2400" dirty="0" smtClean="0">
                <a:solidFill>
                  <a:schemeClr val="accent4">
                    <a:lumMod val="60000"/>
                    <a:lumOff val="40000"/>
                  </a:schemeClr>
                </a:solidFill>
                <a:hlinkClick r:id="rId3"/>
              </a:rPr>
              <a:t>http://www.pike.kyschools.us</a:t>
            </a:r>
            <a:r>
              <a:rPr lang="en-US" sz="2400" dirty="0" smtClean="0">
                <a:solidFill>
                  <a:schemeClr val="accent4">
                    <a:lumMod val="60000"/>
                    <a:lumOff val="40000"/>
                  </a:schemeClr>
                </a:solidFill>
              </a:rPr>
              <a:t> and drill down through </a:t>
            </a:r>
            <a:r>
              <a:rPr lang="en-US" dirty="0" smtClean="0">
                <a:solidFill>
                  <a:schemeClr val="accent4">
                    <a:lumMod val="60000"/>
                    <a:lumOff val="40000"/>
                  </a:schemeClr>
                </a:solidFill>
              </a:rPr>
              <a:t>Departments&gt;Technology&gt;Technology Integration Specialists &gt; Document Uploads </a:t>
            </a:r>
          </a:p>
          <a:p>
            <a:r>
              <a:rPr lang="en-US" dirty="0" smtClean="0">
                <a:solidFill>
                  <a:schemeClr val="accent4">
                    <a:lumMod val="60000"/>
                    <a:lumOff val="40000"/>
                  </a:schemeClr>
                </a:solidFill>
              </a:rPr>
              <a:t>and open the iPad folder to find the resources presented.</a:t>
            </a:r>
          </a:p>
          <a:p>
            <a:endParaRPr lang="en-US" dirty="0" smtClean="0">
              <a:solidFill>
                <a:schemeClr val="accent4">
                  <a:lumMod val="60000"/>
                  <a:lumOff val="40000"/>
                </a:schemeClr>
              </a:solidFill>
            </a:endParaRPr>
          </a:p>
          <a:p>
            <a:endParaRPr lang="en-US" dirty="0" smtClean="0">
              <a:solidFill>
                <a:schemeClr val="accent4">
                  <a:lumMod val="60000"/>
                  <a:lumOff val="40000"/>
                </a:schemeClr>
              </a:solidFill>
            </a:endParaRPr>
          </a:p>
          <a:p>
            <a:endParaRPr lang="en-US" dirty="0" smtClean="0">
              <a:solidFill>
                <a:schemeClr val="accent4">
                  <a:lumMod val="60000"/>
                  <a:lumOff val="40000"/>
                </a:schemeClr>
              </a:solidFill>
            </a:endParaRPr>
          </a:p>
          <a:p>
            <a:endParaRPr lang="en-US" dirty="0"/>
          </a:p>
        </p:txBody>
      </p:sp>
      <p:pic>
        <p:nvPicPr>
          <p:cNvPr id="30722" name="Picture 2" descr="C:\Users\Tackettc\AppData\Local\Microsoft\Windows\Temporary Internet Files\Content.IE5\84SY2LIH\qrcode.25990724.png"/>
          <p:cNvPicPr>
            <a:picLocks noChangeAspect="1" noChangeArrowheads="1"/>
          </p:cNvPicPr>
          <p:nvPr/>
        </p:nvPicPr>
        <p:blipFill>
          <a:blip r:embed="rId4" cstate="print"/>
          <a:srcRect/>
          <a:stretch>
            <a:fillRect/>
          </a:stretch>
        </p:blipFill>
        <p:spPr bwMode="auto">
          <a:xfrm>
            <a:off x="3810000" y="1219200"/>
            <a:ext cx="1524000" cy="1524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iPad Deployment in Pike County Schools</a:t>
            </a:r>
            <a:endParaRPr lang="en-US" sz="3600" dirty="0"/>
          </a:p>
        </p:txBody>
      </p:sp>
      <p:pic>
        <p:nvPicPr>
          <p:cNvPr id="4" name="Content Placeholder 3" descr="ipad deployment.png"/>
          <p:cNvPicPr>
            <a:picLocks noGrp="1" noChangeAspect="1"/>
          </p:cNvPicPr>
          <p:nvPr>
            <p:ph idx="1"/>
          </p:nvPr>
        </p:nvPicPr>
        <p:blipFill>
          <a:blip r:embed="rId3" cstate="print"/>
          <a:stretch>
            <a:fillRect/>
          </a:stretch>
        </p:blipFill>
        <p:spPr>
          <a:xfrm>
            <a:off x="2667000" y="1600200"/>
            <a:ext cx="3733800" cy="1981200"/>
          </a:xfrm>
        </p:spPr>
      </p:pic>
      <p:sp>
        <p:nvSpPr>
          <p:cNvPr id="5" name="TextBox 4"/>
          <p:cNvSpPr txBox="1"/>
          <p:nvPr/>
        </p:nvSpPr>
        <p:spPr>
          <a:xfrm>
            <a:off x="838200" y="3581399"/>
            <a:ext cx="7696200" cy="830997"/>
          </a:xfrm>
          <a:prstGeom prst="rect">
            <a:avLst/>
          </a:prstGeom>
          <a:noFill/>
        </p:spPr>
        <p:txBody>
          <a:bodyPr wrap="square" rtlCol="0">
            <a:spAutoFit/>
          </a:bodyPr>
          <a:lstStyle/>
          <a:p>
            <a:pPr algn="ctr"/>
            <a:endParaRPr lang="en-US" sz="2400" dirty="0" smtClean="0"/>
          </a:p>
          <a:p>
            <a:pPr algn="ctr"/>
            <a:r>
              <a:rPr lang="en-US" sz="2400" dirty="0" smtClean="0"/>
              <a:t>Only 1 iPad, Shared iPad Cart, and 1:1 iPad Classroom</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76600"/>
            <a:ext cx="8153400" cy="3539430"/>
          </a:xfrm>
          <a:prstGeom prst="rect">
            <a:avLst/>
          </a:prstGeom>
          <a:noFill/>
        </p:spPr>
        <p:txBody>
          <a:bodyPr wrap="square" rtlCol="0">
            <a:spAutoFit/>
          </a:bodyPr>
          <a:lstStyle/>
          <a:p>
            <a:r>
              <a:rPr lang="en-US" sz="3200" dirty="0" smtClean="0"/>
              <a:t>AUP and Parental Permission Forms</a:t>
            </a:r>
          </a:p>
          <a:p>
            <a:r>
              <a:rPr lang="en-US" sz="3200" dirty="0" smtClean="0"/>
              <a:t>	13 and older, only?  </a:t>
            </a:r>
          </a:p>
          <a:p>
            <a:r>
              <a:rPr lang="en-US" sz="3200" dirty="0" smtClean="0"/>
              <a:t>iPad Check Out Procedures</a:t>
            </a:r>
          </a:p>
          <a:p>
            <a:r>
              <a:rPr lang="en-US" sz="3200" dirty="0" smtClean="0"/>
              <a:t>iPad Student Pledges</a:t>
            </a:r>
          </a:p>
          <a:p>
            <a:r>
              <a:rPr lang="en-US" sz="3200" dirty="0" smtClean="0"/>
              <a:t>Organize Apps into Folders</a:t>
            </a:r>
          </a:p>
          <a:p>
            <a:r>
              <a:rPr lang="en-US" sz="3200" dirty="0" smtClean="0"/>
              <a:t>Closing Apps</a:t>
            </a:r>
          </a:p>
          <a:p>
            <a:pPr marL="457200" indent="-457200">
              <a:buAutoNum type="arabicPeriod"/>
            </a:pPr>
            <a:endParaRPr lang="en-US" sz="3200" dirty="0"/>
          </a:p>
        </p:txBody>
      </p:sp>
      <p:pic>
        <p:nvPicPr>
          <p:cNvPr id="921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0" y="235527"/>
            <a:ext cx="2143125" cy="2133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TextBox 2"/>
          <p:cNvSpPr txBox="1"/>
          <p:nvPr/>
        </p:nvSpPr>
        <p:spPr>
          <a:xfrm>
            <a:off x="2971800" y="640607"/>
            <a:ext cx="5562600" cy="1938992"/>
          </a:xfrm>
          <a:prstGeom prst="rect">
            <a:avLst/>
          </a:prstGeom>
          <a:noFill/>
        </p:spPr>
        <p:txBody>
          <a:bodyPr wrap="square" rtlCol="0">
            <a:spAutoFit/>
          </a:bodyPr>
          <a:lstStyle/>
          <a:p>
            <a:pPr algn="ctr"/>
            <a:r>
              <a:rPr lang="en-US" sz="4000" b="1" dirty="0" smtClean="0"/>
              <a:t>URGENT:  </a:t>
            </a:r>
          </a:p>
          <a:p>
            <a:pPr algn="ctr"/>
            <a:r>
              <a:rPr lang="en-US" sz="4000" b="1" dirty="0" smtClean="0"/>
              <a:t>Classroom Management, Safety, &amp; Security Tip</a:t>
            </a:r>
          </a:p>
        </p:txBody>
      </p:sp>
    </p:spTree>
    <p:extLst>
      <p:ext uri="{BB962C8B-B14F-4D97-AF65-F5344CB8AC3E}">
        <p14:creationId xmlns="" xmlns:p14="http://schemas.microsoft.com/office/powerpoint/2010/main" val="1037402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Ls.png"/>
          <p:cNvPicPr>
            <a:picLocks noChangeAspect="1"/>
          </p:cNvPicPr>
          <p:nvPr/>
        </p:nvPicPr>
        <p:blipFill>
          <a:blip r:embed="rId2" cstate="print"/>
          <a:stretch>
            <a:fillRect/>
          </a:stretch>
        </p:blipFill>
        <p:spPr>
          <a:xfrm>
            <a:off x="1066800" y="609600"/>
            <a:ext cx="1600200" cy="1538654"/>
          </a:xfrm>
          <a:prstGeom prst="rect">
            <a:avLst/>
          </a:prstGeom>
        </p:spPr>
      </p:pic>
      <p:pic>
        <p:nvPicPr>
          <p:cNvPr id="3" name="Picture 2" descr="Digital Driver License Banner.jpg"/>
          <p:cNvPicPr>
            <a:picLocks noChangeAspect="1"/>
          </p:cNvPicPr>
          <p:nvPr/>
        </p:nvPicPr>
        <p:blipFill>
          <a:blip r:embed="rId3" cstate="print"/>
          <a:stretch>
            <a:fillRect/>
          </a:stretch>
        </p:blipFill>
        <p:spPr>
          <a:xfrm>
            <a:off x="3276600" y="990600"/>
            <a:ext cx="3962400" cy="1066800"/>
          </a:xfrm>
          <a:prstGeom prst="rect">
            <a:avLst/>
          </a:prstGeom>
        </p:spPr>
      </p:pic>
      <p:pic>
        <p:nvPicPr>
          <p:cNvPr id="4" name="Picture 3" descr="Connie Tackett (3).png"/>
          <p:cNvPicPr>
            <a:picLocks noChangeAspect="1"/>
          </p:cNvPicPr>
          <p:nvPr/>
        </p:nvPicPr>
        <p:blipFill>
          <a:blip r:embed="rId4" cstate="print"/>
          <a:stretch>
            <a:fillRect/>
          </a:stretch>
        </p:blipFill>
        <p:spPr>
          <a:xfrm>
            <a:off x="2133600" y="2971800"/>
            <a:ext cx="4953000" cy="3511323"/>
          </a:xfrm>
          <a:prstGeom prst="rect">
            <a:avLst/>
          </a:prstGeom>
        </p:spPr>
      </p:pic>
      <p:sp>
        <p:nvSpPr>
          <p:cNvPr id="5" name="TextBox 4"/>
          <p:cNvSpPr txBox="1"/>
          <p:nvPr/>
        </p:nvSpPr>
        <p:spPr>
          <a:xfrm>
            <a:off x="3276600" y="2362200"/>
            <a:ext cx="4114800" cy="369332"/>
          </a:xfrm>
          <a:prstGeom prst="rect">
            <a:avLst/>
          </a:prstGeom>
          <a:noFill/>
        </p:spPr>
        <p:txBody>
          <a:bodyPr wrap="square" rtlCol="0">
            <a:spAutoFit/>
          </a:bodyPr>
          <a:lstStyle/>
          <a:p>
            <a:r>
              <a:rPr lang="en-US" dirty="0" smtClean="0"/>
              <a:t>https://otis.coe.uky.edu/DDL/launch.php</a:t>
            </a:r>
            <a:endParaRPr lang="en-US" dirty="0"/>
          </a:p>
        </p:txBody>
      </p:sp>
      <p:sp>
        <p:nvSpPr>
          <p:cNvPr id="6" name="TextBox 5"/>
          <p:cNvSpPr txBox="1"/>
          <p:nvPr/>
        </p:nvSpPr>
        <p:spPr>
          <a:xfrm>
            <a:off x="1447800" y="2286000"/>
            <a:ext cx="914400" cy="461665"/>
          </a:xfrm>
          <a:prstGeom prst="rect">
            <a:avLst/>
          </a:prstGeom>
          <a:noFill/>
        </p:spPr>
        <p:txBody>
          <a:bodyPr wrap="square" rtlCol="0">
            <a:spAutoFit/>
          </a:bodyPr>
          <a:lstStyle/>
          <a:p>
            <a:r>
              <a:rPr lang="en-US" sz="2400" b="1" dirty="0" smtClean="0"/>
              <a:t>App</a:t>
            </a:r>
            <a:endParaRPr lang="en-US" sz="2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371599"/>
          </a:xfrm>
        </p:spPr>
        <p:txBody>
          <a:bodyPr>
            <a:normAutofit fontScale="90000"/>
          </a:bodyPr>
          <a:lstStyle/>
          <a:p>
            <a:r>
              <a:rPr lang="en-US" dirty="0" smtClean="0"/>
              <a:t>District Initiatives </a:t>
            </a:r>
            <a:br>
              <a:rPr lang="en-US" dirty="0" smtClean="0"/>
            </a:br>
            <a:r>
              <a:rPr lang="en-US" sz="2700" dirty="0" smtClean="0"/>
              <a:t>&amp;</a:t>
            </a:r>
            <a:r>
              <a:rPr lang="en-US" dirty="0" smtClean="0"/>
              <a:t/>
            </a:r>
            <a:br>
              <a:rPr lang="en-US" dirty="0" smtClean="0"/>
            </a:br>
            <a:r>
              <a:rPr lang="en-US" dirty="0" smtClean="0"/>
              <a:t> iPad Integration</a:t>
            </a:r>
            <a:endParaRPr lang="en-US" dirty="0"/>
          </a:p>
        </p:txBody>
      </p:sp>
      <p:sp>
        <p:nvSpPr>
          <p:cNvPr id="3" name="Subtitle 2"/>
          <p:cNvSpPr>
            <a:spLocks noGrp="1"/>
          </p:cNvSpPr>
          <p:nvPr>
            <p:ph type="subTitle" idx="1"/>
          </p:nvPr>
        </p:nvSpPr>
        <p:spPr>
          <a:xfrm>
            <a:off x="609600" y="1981200"/>
            <a:ext cx="8077200" cy="4495800"/>
          </a:xfrm>
        </p:spPr>
        <p:txBody>
          <a:bodyPr>
            <a:normAutofit/>
          </a:bodyPr>
          <a:lstStyle/>
          <a:p>
            <a:pPr algn="l"/>
            <a:r>
              <a:rPr lang="en-US" dirty="0" smtClean="0"/>
              <a:t>                Edmodo                           Lync</a:t>
            </a:r>
          </a:p>
          <a:p>
            <a:pPr algn="l"/>
            <a:endParaRPr lang="en-US" dirty="0"/>
          </a:p>
          <a:p>
            <a:pPr algn="l"/>
            <a:endParaRPr lang="en-US" dirty="0" smtClean="0"/>
          </a:p>
          <a:p>
            <a:pPr algn="l"/>
            <a:endParaRPr lang="en-US" dirty="0" smtClean="0"/>
          </a:p>
          <a:p>
            <a:r>
              <a:rPr lang="en-US" dirty="0" smtClean="0"/>
              <a:t>CIITS</a:t>
            </a:r>
            <a:endParaRPr lang="en-US"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09800" y="2593521"/>
            <a:ext cx="1333500" cy="1333500"/>
          </a:xfrm>
          <a:prstGeom prst="rect">
            <a:avLst/>
          </a:prstGeom>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829300" y="2593521"/>
            <a:ext cx="1333500" cy="1333500"/>
          </a:xfrm>
          <a:prstGeom prst="rect">
            <a:avLst/>
          </a:prstGeom>
        </p:spPr>
      </p:pic>
      <p:pic>
        <p:nvPicPr>
          <p:cNvPr id="6" name="Picture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520723" y="5010150"/>
            <a:ext cx="4124325" cy="1104900"/>
          </a:xfrm>
          <a:prstGeom prst="rect">
            <a:avLst/>
          </a:prstGeom>
        </p:spPr>
      </p:pic>
    </p:spTree>
    <p:extLst>
      <p:ext uri="{BB962C8B-B14F-4D97-AF65-F5344CB8AC3E}">
        <p14:creationId xmlns="" xmlns:p14="http://schemas.microsoft.com/office/powerpoint/2010/main" val="12941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09600"/>
            <a:ext cx="8305800" cy="954107"/>
          </a:xfrm>
          <a:prstGeom prst="rect">
            <a:avLst/>
          </a:prstGeom>
          <a:noFill/>
        </p:spPr>
        <p:txBody>
          <a:bodyPr wrap="square" rtlCol="0">
            <a:spAutoFit/>
          </a:bodyPr>
          <a:lstStyle/>
          <a:p>
            <a:pPr algn="ctr"/>
            <a:r>
              <a:rPr lang="en-US" sz="3200" b="1" dirty="0" smtClean="0"/>
              <a:t>The One iPad Classroom</a:t>
            </a:r>
          </a:p>
          <a:p>
            <a:pPr algn="ctr"/>
            <a:r>
              <a:rPr lang="en-US" sz="2400" b="1" dirty="0" smtClean="0"/>
              <a:t>“Help, I have one iPad and 30 students!  What can I do?”</a:t>
            </a:r>
            <a:endParaRPr lang="en-US" sz="2400" b="1" dirty="0"/>
          </a:p>
        </p:txBody>
      </p:sp>
      <p:pic>
        <p:nvPicPr>
          <p:cNvPr id="1026" name="Picture 2" descr="http://ipad4schools.files.wordpress.com/2014/02/scared_user.png"/>
          <p:cNvPicPr>
            <a:picLocks noChangeAspect="1" noChangeArrowheads="1"/>
          </p:cNvPicPr>
          <p:nvPr/>
        </p:nvPicPr>
        <p:blipFill>
          <a:blip r:embed="rId3" cstate="print"/>
          <a:srcRect/>
          <a:stretch>
            <a:fillRect/>
          </a:stretch>
        </p:blipFill>
        <p:spPr bwMode="auto">
          <a:xfrm>
            <a:off x="2667000" y="2133600"/>
            <a:ext cx="3933825" cy="39243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4291" y="2895600"/>
            <a:ext cx="7620000" cy="5016758"/>
          </a:xfrm>
          <a:prstGeom prst="rect">
            <a:avLst/>
          </a:prstGeom>
          <a:noFill/>
        </p:spPr>
        <p:txBody>
          <a:bodyPr wrap="square" rtlCol="0">
            <a:spAutoFit/>
          </a:bodyPr>
          <a:lstStyle/>
          <a:p>
            <a:pPr algn="ctr"/>
            <a:r>
              <a:rPr lang="en-US" sz="4400" b="1" dirty="0" smtClean="0"/>
              <a:t>The 1:1 iPad Classroom</a:t>
            </a:r>
          </a:p>
          <a:p>
            <a:pPr algn="ctr"/>
            <a:r>
              <a:rPr lang="en-US" sz="4400" b="1" dirty="0" smtClean="0"/>
              <a:t>“Show What You Know”</a:t>
            </a:r>
          </a:p>
          <a:p>
            <a:pPr algn="ctr"/>
            <a:endParaRPr lang="en-US" sz="4400" b="1" dirty="0" smtClean="0"/>
          </a:p>
          <a:p>
            <a:pPr algn="ctr"/>
            <a:r>
              <a:rPr lang="en-US" sz="4400" b="1" dirty="0" smtClean="0"/>
              <a:t> </a:t>
            </a:r>
          </a:p>
          <a:p>
            <a:r>
              <a:rPr lang="en-US" sz="3600" b="1" dirty="0"/>
              <a:t> </a:t>
            </a:r>
            <a:r>
              <a:rPr lang="en-US" sz="3600" b="1" dirty="0" smtClean="0"/>
              <a:t> </a:t>
            </a:r>
          </a:p>
          <a:p>
            <a:endParaRPr lang="en-US" sz="3600" b="1" dirty="0" smtClean="0"/>
          </a:p>
          <a:p>
            <a:endParaRPr lang="en-US" sz="3600" b="1" dirty="0" smtClean="0"/>
          </a:p>
          <a:p>
            <a:r>
              <a:rPr lang="en-US" sz="3600" b="1" dirty="0"/>
              <a:t>	</a:t>
            </a:r>
            <a:endParaRPr lang="en-US" sz="3600" b="1" dirty="0" smtClean="0"/>
          </a:p>
        </p:txBody>
      </p:sp>
      <p:pic>
        <p:nvPicPr>
          <p:cNvPr id="2050" name="Picture 2" descr="http://www.usnews.com/pubdbimages/image/33905/FE_DA_120423_high-school-students425x283.jpg">
            <a:hlinkClick r:id="rId3"/>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971801" y="381000"/>
            <a:ext cx="3505200" cy="213360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048001" y="4343400"/>
            <a:ext cx="3581400" cy="2059017"/>
          </a:xfrm>
          <a:prstGeom prst="rect">
            <a:avLst/>
          </a:prstGeom>
        </p:spPr>
      </p:pic>
    </p:spTree>
    <p:extLst>
      <p:ext uri="{BB962C8B-B14F-4D97-AF65-F5344CB8AC3E}">
        <p14:creationId xmlns="" xmlns:p14="http://schemas.microsoft.com/office/powerpoint/2010/main" val="19134650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normAutofit/>
          </a:bodyPr>
          <a:lstStyle/>
          <a:p>
            <a:r>
              <a:rPr lang="en-US" sz="4800" b="1" dirty="0" smtClean="0"/>
              <a:t>I Can . . . </a:t>
            </a:r>
            <a:endParaRPr lang="en-US" sz="4800" b="1" dirty="0"/>
          </a:p>
        </p:txBody>
      </p:sp>
      <p:sp>
        <p:nvSpPr>
          <p:cNvPr id="3" name="Subtitle 2"/>
          <p:cNvSpPr>
            <a:spLocks noGrp="1"/>
          </p:cNvSpPr>
          <p:nvPr>
            <p:ph type="subTitle" idx="1"/>
          </p:nvPr>
        </p:nvSpPr>
        <p:spPr>
          <a:xfrm>
            <a:off x="685800" y="1828800"/>
            <a:ext cx="7924800" cy="4724400"/>
          </a:xfrm>
        </p:spPr>
        <p:txBody>
          <a:bodyPr>
            <a:normAutofit fontScale="92500" lnSpcReduction="10000"/>
          </a:bodyPr>
          <a:lstStyle/>
          <a:p>
            <a:r>
              <a:rPr lang="en-US" sz="3600" dirty="0" smtClean="0"/>
              <a:t> . . . </a:t>
            </a:r>
            <a:r>
              <a:rPr lang="en-US" sz="3600" b="1" dirty="0" smtClean="0"/>
              <a:t>show how my students will demonstrate learning using the iPad.</a:t>
            </a:r>
          </a:p>
          <a:p>
            <a:endParaRPr lang="en-US" sz="3600" b="1" dirty="0" smtClean="0"/>
          </a:p>
          <a:p>
            <a:r>
              <a:rPr lang="en-US" sz="3000" dirty="0" smtClean="0"/>
              <a:t>Before</a:t>
            </a:r>
            <a:r>
              <a:rPr lang="en-US" sz="3000" dirty="0"/>
              <a:t>, our focus was to find apps that allowed students to practice a concept.  </a:t>
            </a:r>
            <a:endParaRPr lang="en-US" sz="3000" dirty="0" smtClean="0"/>
          </a:p>
          <a:p>
            <a:r>
              <a:rPr lang="en-US" sz="3000" dirty="0" smtClean="0"/>
              <a:t>Now</a:t>
            </a:r>
            <a:r>
              <a:rPr lang="en-US" sz="3000" dirty="0"/>
              <a:t>, we want to move forward</a:t>
            </a:r>
            <a:r>
              <a:rPr lang="en-US" sz="3000" dirty="0" smtClean="0"/>
              <a:t>.  Students need to “Show what they know.”  </a:t>
            </a:r>
          </a:p>
          <a:p>
            <a:r>
              <a:rPr lang="en-US" sz="3000" dirty="0" smtClean="0"/>
              <a:t>Today</a:t>
            </a:r>
            <a:r>
              <a:rPr lang="en-US" sz="3000" dirty="0"/>
              <a:t>, we will focus on how students can use multiple apps and document sharing to demonstrate </a:t>
            </a:r>
            <a:r>
              <a:rPr lang="en-US" sz="3000" dirty="0" smtClean="0"/>
              <a:t>proficiency and accountability for learning. </a:t>
            </a:r>
            <a:endParaRPr lang="en-US" sz="3000" dirty="0"/>
          </a:p>
          <a:p>
            <a:endParaRPr lang="en-US" b="1" dirty="0"/>
          </a:p>
        </p:txBody>
      </p:sp>
    </p:spTree>
    <p:extLst>
      <p:ext uri="{BB962C8B-B14F-4D97-AF65-F5344CB8AC3E}">
        <p14:creationId xmlns="" xmlns:p14="http://schemas.microsoft.com/office/powerpoint/2010/main" val="39853499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Instructional Technology Coordinators</a:t>
            </a:r>
            <a:endParaRPr lang="en-US" dirty="0"/>
          </a:p>
        </p:txBody>
      </p:sp>
      <p:sp>
        <p:nvSpPr>
          <p:cNvPr id="3" name="Content Placeholder 2"/>
          <p:cNvSpPr>
            <a:spLocks noGrp="1"/>
          </p:cNvSpPr>
          <p:nvPr>
            <p:ph idx="1"/>
          </p:nvPr>
        </p:nvSpPr>
        <p:spPr>
          <a:xfrm>
            <a:off x="457200" y="3124200"/>
            <a:ext cx="8229600" cy="3001963"/>
          </a:xfrm>
        </p:spPr>
        <p:txBody>
          <a:bodyPr/>
          <a:lstStyle/>
          <a:p>
            <a:r>
              <a:rPr lang="en-US" dirty="0" smtClean="0"/>
              <a:t>Apple TV Set Up and Issues</a:t>
            </a:r>
          </a:p>
          <a:p>
            <a:r>
              <a:rPr lang="en-US" dirty="0" smtClean="0"/>
              <a:t>Volume Purchasing Program (VPP)</a:t>
            </a:r>
          </a:p>
          <a:p>
            <a:r>
              <a:rPr lang="en-US" dirty="0" smtClean="0"/>
              <a:t>Operating Tips</a:t>
            </a: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20024697">
            <a:off x="609600" y="1435509"/>
            <a:ext cx="1651000" cy="1077526"/>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2089471">
            <a:off x="2387744" y="1435509"/>
            <a:ext cx="1209675" cy="1077526"/>
          </a:xfrm>
          <a:prstGeom prst="rect">
            <a:avLst/>
          </a:prstGeom>
        </p:spPr>
      </p:pic>
      <p:pic>
        <p:nvPicPr>
          <p:cNvPr id="6" name="Picture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648200" y="1371600"/>
            <a:ext cx="1371599" cy="1371599"/>
          </a:xfrm>
          <a:prstGeom prst="rect">
            <a:avLst/>
          </a:prstGeom>
        </p:spPr>
      </p:pic>
      <p:pic>
        <p:nvPicPr>
          <p:cNvPr id="7" name="Picture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4200" y="1981200"/>
            <a:ext cx="1483448" cy="1600200"/>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629400" y="4495800"/>
            <a:ext cx="1626897" cy="1517370"/>
          </a:xfrm>
          <a:prstGeom prst="rect">
            <a:avLst/>
          </a:prstGeom>
        </p:spPr>
      </p:pic>
      <p:pic>
        <p:nvPicPr>
          <p:cNvPr id="9" name="Picture 8" descr="ios8.jpg"/>
          <p:cNvPicPr>
            <a:picLocks noChangeAspect="1"/>
          </p:cNvPicPr>
          <p:nvPr/>
        </p:nvPicPr>
        <p:blipFill>
          <a:blip r:embed="rId7" cstate="print"/>
          <a:stretch>
            <a:fillRect/>
          </a:stretch>
        </p:blipFill>
        <p:spPr>
          <a:xfrm>
            <a:off x="457200" y="5257800"/>
            <a:ext cx="2021138" cy="1171575"/>
          </a:xfrm>
          <a:prstGeom prst="rect">
            <a:avLst/>
          </a:prstGeom>
        </p:spPr>
      </p:pic>
      <p:pic>
        <p:nvPicPr>
          <p:cNvPr id="10" name="Picture 9" descr="Tips app.png"/>
          <p:cNvPicPr>
            <a:picLocks noChangeAspect="1"/>
          </p:cNvPicPr>
          <p:nvPr/>
        </p:nvPicPr>
        <p:blipFill>
          <a:blip r:embed="rId8" cstate="print"/>
          <a:stretch>
            <a:fillRect/>
          </a:stretch>
        </p:blipFill>
        <p:spPr>
          <a:xfrm>
            <a:off x="3505200" y="4953000"/>
            <a:ext cx="2667000" cy="1714500"/>
          </a:xfrm>
          <a:prstGeom prst="rect">
            <a:avLst/>
          </a:prstGeom>
        </p:spPr>
      </p:pic>
    </p:spTree>
    <p:extLst>
      <p:ext uri="{BB962C8B-B14F-4D97-AF65-F5344CB8AC3E}">
        <p14:creationId xmlns="" xmlns:p14="http://schemas.microsoft.com/office/powerpoint/2010/main" val="1585391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0039" y="1371601"/>
            <a:ext cx="7543800" cy="5632311"/>
          </a:xfrm>
          <a:prstGeom prst="rect">
            <a:avLst/>
          </a:prstGeom>
          <a:noFill/>
        </p:spPr>
        <p:txBody>
          <a:bodyPr wrap="square" rtlCol="0">
            <a:spAutoFit/>
          </a:bodyPr>
          <a:lstStyle/>
          <a:p>
            <a:pPr>
              <a:buFontTx/>
              <a:buChar char="-"/>
            </a:pPr>
            <a:r>
              <a:rPr lang="en-US" sz="2400" dirty="0" smtClean="0"/>
              <a:t>Use </a:t>
            </a:r>
            <a:r>
              <a:rPr lang="en-US" sz="2400" dirty="0"/>
              <a:t>a timer like the one on your SMART Board when giving students an iPad tasks to keep them on-task</a:t>
            </a:r>
            <a:r>
              <a:rPr lang="en-US" sz="2400" dirty="0" smtClean="0"/>
              <a:t>.</a:t>
            </a:r>
          </a:p>
          <a:p>
            <a:pPr>
              <a:buFontTx/>
              <a:buChar char="-"/>
            </a:pPr>
            <a:endParaRPr lang="en-US" sz="2400" dirty="0" smtClean="0"/>
          </a:p>
          <a:p>
            <a:pPr>
              <a:buFontTx/>
              <a:buChar char="-"/>
            </a:pPr>
            <a:r>
              <a:rPr lang="en-US" sz="2400" dirty="0" smtClean="0"/>
              <a:t>- Find </a:t>
            </a:r>
            <a:r>
              <a:rPr lang="en-US" sz="2400" dirty="0"/>
              <a:t>a way for students to submit their work, electronically</a:t>
            </a:r>
            <a:r>
              <a:rPr lang="en-US" sz="2400" dirty="0" smtClean="0"/>
              <a:t>.  Have them make and keep screenshots.</a:t>
            </a:r>
          </a:p>
          <a:p>
            <a:pPr>
              <a:buFontTx/>
              <a:buChar char="-"/>
            </a:pPr>
            <a:endParaRPr lang="en-US" sz="2400" dirty="0"/>
          </a:p>
          <a:p>
            <a:pPr>
              <a:buFontTx/>
              <a:buChar char="-"/>
            </a:pPr>
            <a:r>
              <a:rPr lang="en-US" dirty="0"/>
              <a:t> </a:t>
            </a:r>
            <a:r>
              <a:rPr lang="en-US" sz="2400" dirty="0" smtClean="0"/>
              <a:t>Give </a:t>
            </a:r>
            <a:r>
              <a:rPr lang="en-US" sz="2400" dirty="0"/>
              <a:t>students a task that involves a voice recorder so they must speak and perform the task in an app such as Educreations interactive board app</a:t>
            </a:r>
            <a:r>
              <a:rPr lang="en-US" sz="2400" dirty="0" smtClean="0"/>
              <a:t>.</a:t>
            </a:r>
          </a:p>
          <a:p>
            <a:pPr>
              <a:buFontTx/>
              <a:buChar char="-"/>
            </a:pPr>
            <a:endParaRPr lang="en-US" sz="2400" dirty="0" smtClean="0"/>
          </a:p>
          <a:p>
            <a:r>
              <a:rPr lang="en-US" sz="2400" dirty="0" smtClean="0"/>
              <a:t> - App Locking  locks students into an app</a:t>
            </a:r>
          </a:p>
          <a:p>
            <a:endParaRPr lang="en-US" sz="2400" dirty="0" smtClean="0"/>
          </a:p>
          <a:p>
            <a:pPr>
              <a:buFontTx/>
              <a:buChar char="-"/>
            </a:pPr>
            <a:r>
              <a:rPr lang="en-US" sz="2400" dirty="0" smtClean="0"/>
              <a:t> Say “Flip” as class management word cue for students to instantly turn the iPad screen toward the teacher</a:t>
            </a:r>
            <a:endParaRPr lang="en-US" sz="2400" dirty="0"/>
          </a:p>
          <a:p>
            <a:r>
              <a:rPr lang="en-US" sz="2400" dirty="0"/>
              <a:t> </a:t>
            </a:r>
            <a:endParaRPr lang="en-US" dirty="0"/>
          </a:p>
        </p:txBody>
      </p:sp>
      <p:pic>
        <p:nvPicPr>
          <p:cNvPr id="1024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53200" y="152400"/>
            <a:ext cx="2238375" cy="1371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extBox 3"/>
          <p:cNvSpPr txBox="1"/>
          <p:nvPr/>
        </p:nvSpPr>
        <p:spPr>
          <a:xfrm>
            <a:off x="990600" y="609600"/>
            <a:ext cx="2133600" cy="769441"/>
          </a:xfrm>
          <a:prstGeom prst="rect">
            <a:avLst/>
          </a:prstGeom>
          <a:noFill/>
        </p:spPr>
        <p:txBody>
          <a:bodyPr wrap="square" rtlCol="0">
            <a:spAutoFit/>
          </a:bodyPr>
          <a:lstStyle/>
          <a:p>
            <a:r>
              <a:rPr lang="en-US" sz="4400" b="1" dirty="0" smtClean="0"/>
              <a:t>TIPS</a:t>
            </a:r>
            <a:endParaRPr lang="en-US" sz="4400" b="1" dirty="0"/>
          </a:p>
        </p:txBody>
      </p:sp>
    </p:spTree>
    <p:extLst>
      <p:ext uri="{BB962C8B-B14F-4D97-AF65-F5344CB8AC3E}">
        <p14:creationId xmlns="" xmlns:p14="http://schemas.microsoft.com/office/powerpoint/2010/main" val="3278817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09600"/>
            <a:ext cx="7696200" cy="5416868"/>
          </a:xfrm>
          <a:prstGeom prst="rect">
            <a:avLst/>
          </a:prstGeom>
          <a:noFill/>
        </p:spPr>
        <p:txBody>
          <a:bodyPr wrap="square" rtlCol="0">
            <a:spAutoFit/>
          </a:bodyPr>
          <a:lstStyle/>
          <a:p>
            <a:pPr>
              <a:buFontTx/>
              <a:buChar char="-"/>
            </a:pPr>
            <a:endParaRPr lang="en-US" sz="4000" b="1" dirty="0" smtClean="0"/>
          </a:p>
          <a:p>
            <a:pPr algn="ctr"/>
            <a:r>
              <a:rPr lang="en-US" sz="6600" b="1" dirty="0" smtClean="0"/>
              <a:t>ADVICE</a:t>
            </a:r>
          </a:p>
          <a:p>
            <a:r>
              <a:rPr lang="en-US" sz="4000" b="1" dirty="0" smtClean="0"/>
              <a:t>1.  Make sure students can use Student Email.</a:t>
            </a:r>
          </a:p>
          <a:p>
            <a:r>
              <a:rPr lang="en-US" sz="4000" b="1" dirty="0" smtClean="0"/>
              <a:t>2.  Learn how to use more than one cloud storage service.</a:t>
            </a:r>
          </a:p>
          <a:p>
            <a:r>
              <a:rPr lang="en-US" sz="4000" b="1" dirty="0" smtClean="0"/>
              <a:t>3.  Make sure students logout of apps, not just close the app.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533400"/>
            <a:ext cx="6781800" cy="1692771"/>
          </a:xfrm>
          <a:prstGeom prst="rect">
            <a:avLst/>
          </a:prstGeom>
          <a:noFill/>
        </p:spPr>
        <p:txBody>
          <a:bodyPr wrap="square" rtlCol="0">
            <a:spAutoFit/>
          </a:bodyPr>
          <a:lstStyle/>
          <a:p>
            <a:pPr algn="ctr"/>
            <a:r>
              <a:rPr lang="en-US" sz="4000" b="1" dirty="0" smtClean="0"/>
              <a:t>Going Paperless</a:t>
            </a:r>
          </a:p>
          <a:p>
            <a:pPr algn="ctr"/>
            <a:r>
              <a:rPr lang="en-US" sz="3200" dirty="0" smtClean="0"/>
              <a:t>Ann Harkins, Music Teacher</a:t>
            </a:r>
          </a:p>
          <a:p>
            <a:pPr algn="ctr"/>
            <a:r>
              <a:rPr lang="en-US" sz="3200" dirty="0" smtClean="0"/>
              <a:t>Dorton Elementary</a:t>
            </a:r>
            <a:endParaRPr lang="en-US" sz="3200" dirty="0"/>
          </a:p>
        </p:txBody>
      </p:sp>
      <p:pic>
        <p:nvPicPr>
          <p:cNvPr id="3" name="Picture 2" descr="Showbie word with icon.jpg"/>
          <p:cNvPicPr>
            <a:picLocks noChangeAspect="1"/>
          </p:cNvPicPr>
          <p:nvPr/>
        </p:nvPicPr>
        <p:blipFill>
          <a:blip r:embed="rId2" cstate="print"/>
          <a:stretch>
            <a:fillRect/>
          </a:stretch>
        </p:blipFill>
        <p:spPr>
          <a:xfrm>
            <a:off x="5105400" y="2590800"/>
            <a:ext cx="2324100" cy="1981200"/>
          </a:xfrm>
          <a:prstGeom prst="rect">
            <a:avLst/>
          </a:prstGeom>
        </p:spPr>
      </p:pic>
      <p:pic>
        <p:nvPicPr>
          <p:cNvPr id="4" name="Picture 3" descr="educreations.png"/>
          <p:cNvPicPr>
            <a:picLocks noChangeAspect="1"/>
          </p:cNvPicPr>
          <p:nvPr/>
        </p:nvPicPr>
        <p:blipFill>
          <a:blip r:embed="rId3" cstate="print"/>
          <a:stretch>
            <a:fillRect/>
          </a:stretch>
        </p:blipFill>
        <p:spPr>
          <a:xfrm>
            <a:off x="1676400" y="2590800"/>
            <a:ext cx="2390775" cy="2057400"/>
          </a:xfrm>
          <a:prstGeom prst="rect">
            <a:avLst/>
          </a:prstGeom>
        </p:spPr>
      </p:pic>
      <p:sp>
        <p:nvSpPr>
          <p:cNvPr id="5" name="TextBox 4"/>
          <p:cNvSpPr txBox="1"/>
          <p:nvPr/>
        </p:nvSpPr>
        <p:spPr>
          <a:xfrm>
            <a:off x="990600" y="4953000"/>
            <a:ext cx="3733800" cy="1384995"/>
          </a:xfrm>
          <a:prstGeom prst="rect">
            <a:avLst/>
          </a:prstGeom>
          <a:noFill/>
        </p:spPr>
        <p:txBody>
          <a:bodyPr wrap="square" rtlCol="0">
            <a:spAutoFit/>
          </a:bodyPr>
          <a:lstStyle/>
          <a:p>
            <a:r>
              <a:rPr lang="en-US" sz="2400" dirty="0" smtClean="0"/>
              <a:t>Interactive Board App with a </a:t>
            </a:r>
            <a:br>
              <a:rPr lang="en-US" sz="2400" dirty="0" smtClean="0"/>
            </a:br>
            <a:r>
              <a:rPr lang="en-US" sz="2400" dirty="0" smtClean="0"/>
              <a:t>Voice Recorder </a:t>
            </a:r>
            <a:r>
              <a:rPr lang="en-US" dirty="0" smtClean="0">
                <a:hlinkClick r:id="rId4"/>
              </a:rPr>
              <a:t>https://www.educreations.com/</a:t>
            </a:r>
            <a:endParaRPr lang="en-US" dirty="0" smtClean="0"/>
          </a:p>
          <a:p>
            <a:endParaRPr lang="en-US" dirty="0"/>
          </a:p>
        </p:txBody>
      </p:sp>
      <p:sp>
        <p:nvSpPr>
          <p:cNvPr id="6" name="TextBox 5"/>
          <p:cNvSpPr txBox="1"/>
          <p:nvPr/>
        </p:nvSpPr>
        <p:spPr>
          <a:xfrm>
            <a:off x="5181600" y="4876800"/>
            <a:ext cx="3352800" cy="1754326"/>
          </a:xfrm>
          <a:prstGeom prst="rect">
            <a:avLst/>
          </a:prstGeom>
          <a:noFill/>
        </p:spPr>
        <p:txBody>
          <a:bodyPr wrap="square" rtlCol="0">
            <a:spAutoFit/>
          </a:bodyPr>
          <a:lstStyle/>
          <a:p>
            <a:r>
              <a:rPr lang="en-US" sz="2400" dirty="0" smtClean="0"/>
              <a:t>Makes it easy to assign, collect and review student work </a:t>
            </a:r>
            <a:r>
              <a:rPr lang="en-US" dirty="0" smtClean="0">
                <a:hlinkClick r:id="rId5"/>
              </a:rPr>
              <a:t>http://www.showbie.com/</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533400"/>
            <a:ext cx="6781800" cy="2308324"/>
          </a:xfrm>
          <a:prstGeom prst="rect">
            <a:avLst/>
          </a:prstGeom>
          <a:noFill/>
        </p:spPr>
        <p:txBody>
          <a:bodyPr wrap="square" rtlCol="0">
            <a:spAutoFit/>
          </a:bodyPr>
          <a:lstStyle/>
          <a:p>
            <a:pPr algn="ctr"/>
            <a:r>
              <a:rPr lang="en-US" sz="4000" b="1" dirty="0" smtClean="0"/>
              <a:t>Classroom Management</a:t>
            </a:r>
          </a:p>
          <a:p>
            <a:pPr algn="ctr"/>
            <a:r>
              <a:rPr lang="en-US" sz="4000" b="1" dirty="0" smtClean="0"/>
              <a:t>And Differentiation</a:t>
            </a:r>
          </a:p>
          <a:p>
            <a:pPr algn="ctr"/>
            <a:r>
              <a:rPr lang="en-US" sz="3200" dirty="0" smtClean="0"/>
              <a:t>Leigh Ann Francis, Primary Teacher</a:t>
            </a:r>
          </a:p>
          <a:p>
            <a:pPr algn="ctr"/>
            <a:r>
              <a:rPr lang="en-US" sz="3200" dirty="0" smtClean="0"/>
              <a:t>Bevins Elementary</a:t>
            </a:r>
            <a:endParaRPr lang="en-US" sz="3200" dirty="0"/>
          </a:p>
        </p:txBody>
      </p:sp>
      <p:pic>
        <p:nvPicPr>
          <p:cNvPr id="7" name="Picture 6" descr="Dojo.jpg"/>
          <p:cNvPicPr>
            <a:picLocks noChangeAspect="1"/>
          </p:cNvPicPr>
          <p:nvPr/>
        </p:nvPicPr>
        <p:blipFill>
          <a:blip r:embed="rId2" cstate="print"/>
          <a:stretch>
            <a:fillRect/>
          </a:stretch>
        </p:blipFill>
        <p:spPr>
          <a:xfrm>
            <a:off x="1447800" y="2971800"/>
            <a:ext cx="2466975" cy="1847850"/>
          </a:xfrm>
          <a:prstGeom prst="rect">
            <a:avLst/>
          </a:prstGeom>
        </p:spPr>
      </p:pic>
      <p:pic>
        <p:nvPicPr>
          <p:cNvPr id="8" name="Picture 7" descr="Front Row Common Core Math K-8.png"/>
          <p:cNvPicPr>
            <a:picLocks noChangeAspect="1"/>
          </p:cNvPicPr>
          <p:nvPr/>
        </p:nvPicPr>
        <p:blipFill>
          <a:blip r:embed="rId3" cstate="print"/>
          <a:stretch>
            <a:fillRect/>
          </a:stretch>
        </p:blipFill>
        <p:spPr>
          <a:xfrm>
            <a:off x="5486400" y="2895600"/>
            <a:ext cx="1838325" cy="1895475"/>
          </a:xfrm>
          <a:prstGeom prst="rect">
            <a:avLst/>
          </a:prstGeom>
        </p:spPr>
      </p:pic>
      <p:sp>
        <p:nvSpPr>
          <p:cNvPr id="9" name="TextBox 8"/>
          <p:cNvSpPr txBox="1"/>
          <p:nvPr/>
        </p:nvSpPr>
        <p:spPr>
          <a:xfrm>
            <a:off x="685800" y="5029200"/>
            <a:ext cx="3505200" cy="2308324"/>
          </a:xfrm>
          <a:prstGeom prst="rect">
            <a:avLst/>
          </a:prstGeom>
          <a:noFill/>
        </p:spPr>
        <p:txBody>
          <a:bodyPr wrap="square" rtlCol="0">
            <a:spAutoFit/>
          </a:bodyPr>
          <a:lstStyle/>
          <a:p>
            <a:r>
              <a:rPr lang="en-US" sz="2400" dirty="0" smtClean="0"/>
              <a:t>Build, track, and reward positive student behavior!</a:t>
            </a:r>
          </a:p>
          <a:p>
            <a:r>
              <a:rPr lang="en-US" sz="2400" i="1" dirty="0" smtClean="0">
                <a:hlinkClick r:id="rId4"/>
              </a:rPr>
              <a:t>https://www.class</a:t>
            </a:r>
            <a:r>
              <a:rPr lang="en-US" sz="2400" b="1" i="1" dirty="0" smtClean="0">
                <a:hlinkClick r:id="rId4"/>
              </a:rPr>
              <a:t>dojo</a:t>
            </a:r>
            <a:r>
              <a:rPr lang="en-US" sz="2400" i="1" dirty="0" smtClean="0">
                <a:hlinkClick r:id="rId4"/>
              </a:rPr>
              <a:t>.com/</a:t>
            </a:r>
            <a:endParaRPr lang="en-US" sz="2400" i="1" dirty="0" smtClean="0"/>
          </a:p>
          <a:p>
            <a:endParaRPr lang="en-US" sz="2400" dirty="0" smtClean="0"/>
          </a:p>
          <a:p>
            <a:endParaRPr lang="en-US" sz="2400" dirty="0"/>
          </a:p>
        </p:txBody>
      </p:sp>
      <p:sp>
        <p:nvSpPr>
          <p:cNvPr id="10" name="TextBox 9"/>
          <p:cNvSpPr txBox="1"/>
          <p:nvPr/>
        </p:nvSpPr>
        <p:spPr>
          <a:xfrm>
            <a:off x="4648200" y="5029200"/>
            <a:ext cx="4114800" cy="1754326"/>
          </a:xfrm>
          <a:prstGeom prst="rect">
            <a:avLst/>
          </a:prstGeom>
          <a:noFill/>
        </p:spPr>
        <p:txBody>
          <a:bodyPr wrap="square" rtlCol="0">
            <a:spAutoFit/>
          </a:bodyPr>
          <a:lstStyle/>
          <a:p>
            <a:r>
              <a:rPr lang="en-US" sz="2400" dirty="0" smtClean="0"/>
              <a:t>FrontRow(ed) Differentiated Common Core Aligned Math Practice for K-8</a:t>
            </a:r>
            <a:endParaRPr lang="en-US" dirty="0" smtClean="0"/>
          </a:p>
          <a:p>
            <a:r>
              <a:rPr lang="en-US" dirty="0" smtClean="0">
                <a:hlinkClick r:id="rId5"/>
              </a:rPr>
              <a:t>https://www.frontrowed.com/</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686800" cy="2308324"/>
          </a:xfrm>
          <a:prstGeom prst="rect">
            <a:avLst/>
          </a:prstGeom>
          <a:noFill/>
        </p:spPr>
        <p:txBody>
          <a:bodyPr wrap="square" rtlCol="0">
            <a:spAutoFit/>
          </a:bodyPr>
          <a:lstStyle/>
          <a:p>
            <a:pPr algn="ctr"/>
            <a:r>
              <a:rPr lang="en-US" sz="4000" b="1" dirty="0" smtClean="0"/>
              <a:t>Video Conferencing </a:t>
            </a:r>
          </a:p>
          <a:p>
            <a:pPr algn="ctr"/>
            <a:r>
              <a:rPr lang="en-US" sz="4000" b="1" dirty="0" smtClean="0"/>
              <a:t>and Virtual Field Trips</a:t>
            </a:r>
          </a:p>
          <a:p>
            <a:pPr algn="ctr"/>
            <a:r>
              <a:rPr lang="en-US" sz="3200" dirty="0" smtClean="0"/>
              <a:t>Timothy Brandon Mayhorn</a:t>
            </a:r>
          </a:p>
          <a:p>
            <a:pPr algn="ctr"/>
            <a:r>
              <a:rPr lang="en-US" sz="3200" dirty="0" smtClean="0"/>
              <a:t>Intermediate Teacher, Phelps Elementary</a:t>
            </a:r>
            <a:endParaRPr lang="en-US" sz="3200" dirty="0"/>
          </a:p>
        </p:txBody>
      </p:sp>
      <p:pic>
        <p:nvPicPr>
          <p:cNvPr id="3" name="Picture 2" descr="Lync.png"/>
          <p:cNvPicPr>
            <a:picLocks noChangeAspect="1"/>
          </p:cNvPicPr>
          <p:nvPr/>
        </p:nvPicPr>
        <p:blipFill>
          <a:blip r:embed="rId2" cstate="print"/>
          <a:stretch>
            <a:fillRect/>
          </a:stretch>
        </p:blipFill>
        <p:spPr>
          <a:xfrm>
            <a:off x="3657600" y="2895600"/>
            <a:ext cx="1838325" cy="1905000"/>
          </a:xfrm>
          <a:prstGeom prst="rect">
            <a:avLst/>
          </a:prstGeom>
        </p:spPr>
      </p:pic>
      <p:sp>
        <p:nvSpPr>
          <p:cNvPr id="4" name="TextBox 3"/>
          <p:cNvSpPr txBox="1"/>
          <p:nvPr/>
        </p:nvSpPr>
        <p:spPr>
          <a:xfrm>
            <a:off x="381000" y="4876800"/>
            <a:ext cx="8229600" cy="1200329"/>
          </a:xfrm>
          <a:prstGeom prst="rect">
            <a:avLst/>
          </a:prstGeom>
          <a:noFill/>
        </p:spPr>
        <p:txBody>
          <a:bodyPr wrap="square" rtlCol="0">
            <a:spAutoFit/>
          </a:bodyPr>
          <a:lstStyle/>
          <a:p>
            <a:r>
              <a:rPr lang="en-US" sz="2400" i="1" dirty="0" smtClean="0"/>
              <a:t>Lync</a:t>
            </a:r>
            <a:r>
              <a:rPr lang="en-US" sz="2400" dirty="0" smtClean="0"/>
              <a:t> is a platform for unified communications including online meetings, instant messaging, audio and video calls, availability info, and sharing capabilities.</a:t>
            </a:r>
            <a:endParaRPr lang="en-US" dirty="0"/>
          </a:p>
        </p:txBody>
      </p:sp>
      <p:sp>
        <p:nvSpPr>
          <p:cNvPr id="5" name="TextBox 4"/>
          <p:cNvSpPr txBox="1"/>
          <p:nvPr/>
        </p:nvSpPr>
        <p:spPr>
          <a:xfrm>
            <a:off x="381000" y="6172200"/>
            <a:ext cx="8305800" cy="923330"/>
          </a:xfrm>
          <a:prstGeom prst="rect">
            <a:avLst/>
          </a:prstGeom>
          <a:noFill/>
        </p:spPr>
        <p:txBody>
          <a:bodyPr wrap="square" rtlCol="0">
            <a:spAutoFit/>
          </a:bodyPr>
          <a:lstStyle/>
          <a:p>
            <a:r>
              <a:rPr lang="en-US" dirty="0" smtClean="0">
                <a:hlinkClick r:id="rId3"/>
              </a:rPr>
              <a:t>https://products.office.com/en-us/lync/lync-2013-video-conferencing-meeting-software</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1"/>
            <a:ext cx="8001000" cy="2308324"/>
          </a:xfrm>
          <a:prstGeom prst="rect">
            <a:avLst/>
          </a:prstGeom>
        </p:spPr>
        <p:txBody>
          <a:bodyPr wrap="square">
            <a:spAutoFit/>
          </a:bodyPr>
          <a:lstStyle/>
          <a:p>
            <a:pPr algn="ctr"/>
            <a:r>
              <a:rPr lang="en-US" sz="4000" b="1" dirty="0" smtClean="0"/>
              <a:t>Formative Assessment </a:t>
            </a:r>
          </a:p>
          <a:p>
            <a:pPr algn="ctr"/>
            <a:r>
              <a:rPr lang="en-US" sz="4000" b="1" dirty="0" smtClean="0"/>
              <a:t>and Accountability</a:t>
            </a:r>
          </a:p>
          <a:p>
            <a:pPr algn="ctr"/>
            <a:r>
              <a:rPr lang="en-US" sz="3200" dirty="0" smtClean="0"/>
              <a:t>Suzanne Henson</a:t>
            </a:r>
          </a:p>
          <a:p>
            <a:pPr algn="ctr"/>
            <a:r>
              <a:rPr lang="en-US" sz="3200" dirty="0" smtClean="0"/>
              <a:t>Intermediate Teacher, Bevins Elementary</a:t>
            </a:r>
            <a:endParaRPr lang="en-US" sz="3200" dirty="0"/>
          </a:p>
        </p:txBody>
      </p:sp>
      <p:pic>
        <p:nvPicPr>
          <p:cNvPr id="3" name="Picture 2" descr="Gradecam.jpg"/>
          <p:cNvPicPr>
            <a:picLocks noChangeAspect="1"/>
          </p:cNvPicPr>
          <p:nvPr/>
        </p:nvPicPr>
        <p:blipFill>
          <a:blip r:embed="rId2" cstate="print"/>
          <a:stretch>
            <a:fillRect/>
          </a:stretch>
        </p:blipFill>
        <p:spPr>
          <a:xfrm>
            <a:off x="685800" y="2819400"/>
            <a:ext cx="3162300" cy="723900"/>
          </a:xfrm>
          <a:prstGeom prst="rect">
            <a:avLst/>
          </a:prstGeom>
        </p:spPr>
      </p:pic>
      <p:pic>
        <p:nvPicPr>
          <p:cNvPr id="4" name="Picture 3" descr="Google forms.png"/>
          <p:cNvPicPr>
            <a:picLocks noChangeAspect="1"/>
          </p:cNvPicPr>
          <p:nvPr/>
        </p:nvPicPr>
        <p:blipFill>
          <a:blip r:embed="rId3" cstate="print"/>
          <a:stretch>
            <a:fillRect/>
          </a:stretch>
        </p:blipFill>
        <p:spPr>
          <a:xfrm>
            <a:off x="1219200" y="4114800"/>
            <a:ext cx="2533650" cy="1809750"/>
          </a:xfrm>
          <a:prstGeom prst="rect">
            <a:avLst/>
          </a:prstGeom>
        </p:spPr>
      </p:pic>
      <p:pic>
        <p:nvPicPr>
          <p:cNvPr id="5" name="Picture 4" descr="Camera app on ipad.png"/>
          <p:cNvPicPr>
            <a:picLocks noChangeAspect="1"/>
          </p:cNvPicPr>
          <p:nvPr/>
        </p:nvPicPr>
        <p:blipFill>
          <a:blip r:embed="rId4" cstate="print"/>
          <a:stretch>
            <a:fillRect/>
          </a:stretch>
        </p:blipFill>
        <p:spPr>
          <a:xfrm>
            <a:off x="5410200" y="2819400"/>
            <a:ext cx="600075" cy="600075"/>
          </a:xfrm>
          <a:prstGeom prst="rect">
            <a:avLst/>
          </a:prstGeom>
        </p:spPr>
      </p:pic>
      <p:pic>
        <p:nvPicPr>
          <p:cNvPr id="6" name="Picture 5" descr="dropbox.png"/>
          <p:cNvPicPr>
            <a:picLocks noChangeAspect="1"/>
          </p:cNvPicPr>
          <p:nvPr/>
        </p:nvPicPr>
        <p:blipFill>
          <a:blip r:embed="rId5" cstate="print"/>
          <a:stretch>
            <a:fillRect/>
          </a:stretch>
        </p:blipFill>
        <p:spPr>
          <a:xfrm>
            <a:off x="5334000" y="4038600"/>
            <a:ext cx="1838325" cy="1838325"/>
          </a:xfrm>
          <a:prstGeom prst="rect">
            <a:avLst/>
          </a:prstGeom>
        </p:spPr>
      </p:pic>
      <p:sp>
        <p:nvSpPr>
          <p:cNvPr id="7" name="TextBox 6"/>
          <p:cNvSpPr txBox="1"/>
          <p:nvPr/>
        </p:nvSpPr>
        <p:spPr>
          <a:xfrm>
            <a:off x="533400" y="6019800"/>
            <a:ext cx="3276600" cy="646331"/>
          </a:xfrm>
          <a:prstGeom prst="rect">
            <a:avLst/>
          </a:prstGeom>
          <a:noFill/>
        </p:spPr>
        <p:txBody>
          <a:bodyPr wrap="square" rtlCol="0">
            <a:spAutoFit/>
          </a:bodyPr>
          <a:lstStyle/>
          <a:p>
            <a:r>
              <a:rPr lang="en-US" i="1" dirty="0" smtClean="0">
                <a:hlinkClick r:id="rId6"/>
              </a:rPr>
              <a:t>www.</a:t>
            </a:r>
            <a:r>
              <a:rPr lang="en-US" b="1" i="1" dirty="0" smtClean="0">
                <a:hlinkClick r:id="rId6"/>
              </a:rPr>
              <a:t>google</a:t>
            </a:r>
            <a:r>
              <a:rPr lang="en-US" i="1" dirty="0" smtClean="0">
                <a:hlinkClick r:id="rId6"/>
              </a:rPr>
              <a:t>.com/</a:t>
            </a:r>
            <a:r>
              <a:rPr lang="en-US" b="1" i="1" dirty="0" smtClean="0">
                <a:hlinkClick r:id="rId6"/>
              </a:rPr>
              <a:t>forms</a:t>
            </a:r>
            <a:r>
              <a:rPr lang="en-US" i="1" dirty="0" smtClean="0">
                <a:hlinkClick r:id="rId6"/>
              </a:rPr>
              <a:t>/about/</a:t>
            </a:r>
            <a:endParaRPr lang="en-US" i="1" dirty="0" smtClean="0"/>
          </a:p>
          <a:p>
            <a:endParaRPr lang="en-US" dirty="0"/>
          </a:p>
        </p:txBody>
      </p:sp>
      <p:sp>
        <p:nvSpPr>
          <p:cNvPr id="8" name="TextBox 7"/>
          <p:cNvSpPr txBox="1"/>
          <p:nvPr/>
        </p:nvSpPr>
        <p:spPr>
          <a:xfrm>
            <a:off x="609600" y="3657600"/>
            <a:ext cx="3276600" cy="646331"/>
          </a:xfrm>
          <a:prstGeom prst="rect">
            <a:avLst/>
          </a:prstGeom>
          <a:noFill/>
        </p:spPr>
        <p:txBody>
          <a:bodyPr wrap="square" rtlCol="0">
            <a:spAutoFit/>
          </a:bodyPr>
          <a:lstStyle/>
          <a:p>
            <a:r>
              <a:rPr lang="en-US" i="1" dirty="0" smtClean="0">
                <a:hlinkClick r:id="rId7"/>
              </a:rPr>
              <a:t>www.</a:t>
            </a:r>
            <a:r>
              <a:rPr lang="en-US" b="1" i="1" dirty="0" smtClean="0">
                <a:hlinkClick r:id="rId7"/>
              </a:rPr>
              <a:t>gradecam</a:t>
            </a:r>
            <a:r>
              <a:rPr lang="en-US" i="1" dirty="0" smtClean="0">
                <a:hlinkClick r:id="rId7"/>
              </a:rPr>
              <a:t>.com</a:t>
            </a:r>
            <a:endParaRPr lang="en-US" i="1" dirty="0" smtClean="0"/>
          </a:p>
          <a:p>
            <a:endParaRPr lang="en-US" dirty="0"/>
          </a:p>
        </p:txBody>
      </p:sp>
      <p:sp>
        <p:nvSpPr>
          <p:cNvPr id="9" name="TextBox 8"/>
          <p:cNvSpPr txBox="1"/>
          <p:nvPr/>
        </p:nvSpPr>
        <p:spPr>
          <a:xfrm>
            <a:off x="5334000" y="6019800"/>
            <a:ext cx="2743200" cy="646331"/>
          </a:xfrm>
          <a:prstGeom prst="rect">
            <a:avLst/>
          </a:prstGeom>
          <a:noFill/>
        </p:spPr>
        <p:txBody>
          <a:bodyPr wrap="square" rtlCol="0">
            <a:spAutoFit/>
          </a:bodyPr>
          <a:lstStyle/>
          <a:p>
            <a:r>
              <a:rPr lang="en-US" i="1" dirty="0" smtClean="0">
                <a:hlinkClick r:id="rId8"/>
              </a:rPr>
              <a:t>https://www.</a:t>
            </a:r>
            <a:r>
              <a:rPr lang="en-US" b="1" i="1" dirty="0" smtClean="0">
                <a:hlinkClick r:id="rId8"/>
              </a:rPr>
              <a:t>dropbox</a:t>
            </a:r>
            <a:r>
              <a:rPr lang="en-US" i="1" dirty="0" smtClean="0">
                <a:hlinkClick r:id="rId8"/>
              </a:rPr>
              <a:t>.com</a:t>
            </a:r>
            <a:endParaRPr lang="en-US" i="1" dirty="0" smtClean="0"/>
          </a:p>
          <a:p>
            <a:endParaRPr lang="en-US" dirty="0"/>
          </a:p>
        </p:txBody>
      </p:sp>
      <p:sp>
        <p:nvSpPr>
          <p:cNvPr id="10" name="TextBox 9"/>
          <p:cNvSpPr txBox="1"/>
          <p:nvPr/>
        </p:nvSpPr>
        <p:spPr>
          <a:xfrm>
            <a:off x="6248400" y="2743200"/>
            <a:ext cx="2438400" cy="646331"/>
          </a:xfrm>
          <a:prstGeom prst="rect">
            <a:avLst/>
          </a:prstGeom>
          <a:noFill/>
        </p:spPr>
        <p:txBody>
          <a:bodyPr wrap="square" rtlCol="0">
            <a:spAutoFit/>
          </a:bodyPr>
          <a:lstStyle/>
          <a:p>
            <a:r>
              <a:rPr lang="en-US" i="1" dirty="0" smtClean="0"/>
              <a:t>www.imore.com/how-to-take-</a:t>
            </a:r>
            <a:r>
              <a:rPr lang="en-US" b="1" i="1" dirty="0" smtClean="0"/>
              <a:t>screenshot</a:t>
            </a:r>
            <a:r>
              <a:rPr lang="en-US" i="1" dirty="0" smtClean="0"/>
              <a:t>-</a:t>
            </a:r>
            <a:r>
              <a:rPr lang="en-US" b="1" i="1" dirty="0" smtClean="0"/>
              <a:t>ipad</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1"/>
            <a:ext cx="8458200" cy="1692771"/>
          </a:xfrm>
          <a:prstGeom prst="rect">
            <a:avLst/>
          </a:prstGeom>
        </p:spPr>
        <p:txBody>
          <a:bodyPr wrap="square">
            <a:spAutoFit/>
          </a:bodyPr>
          <a:lstStyle/>
          <a:p>
            <a:pPr algn="ctr"/>
            <a:r>
              <a:rPr lang="en-US" sz="4000" b="1" dirty="0" smtClean="0"/>
              <a:t>Flipped Classroom</a:t>
            </a:r>
          </a:p>
          <a:p>
            <a:pPr algn="ctr"/>
            <a:r>
              <a:rPr lang="en-US" sz="3200" dirty="0" smtClean="0"/>
              <a:t>Virginia Bowen</a:t>
            </a:r>
          </a:p>
          <a:p>
            <a:pPr algn="ctr"/>
            <a:r>
              <a:rPr lang="en-US" sz="3200" dirty="0" smtClean="0"/>
              <a:t>Math Teacher, Belfry High School</a:t>
            </a:r>
            <a:endParaRPr lang="en-US" sz="3200" dirty="0"/>
          </a:p>
        </p:txBody>
      </p:sp>
      <p:pic>
        <p:nvPicPr>
          <p:cNvPr id="3" name="Picture 2" descr="Camera app on ipad.png"/>
          <p:cNvPicPr>
            <a:picLocks noChangeAspect="1"/>
          </p:cNvPicPr>
          <p:nvPr/>
        </p:nvPicPr>
        <p:blipFill>
          <a:blip r:embed="rId2" cstate="print"/>
          <a:stretch>
            <a:fillRect/>
          </a:stretch>
        </p:blipFill>
        <p:spPr>
          <a:xfrm>
            <a:off x="1295400" y="2743200"/>
            <a:ext cx="1905000" cy="1905000"/>
          </a:xfrm>
          <a:prstGeom prst="rect">
            <a:avLst/>
          </a:prstGeom>
        </p:spPr>
      </p:pic>
      <p:pic>
        <p:nvPicPr>
          <p:cNvPr id="4" name="Picture 3" descr="YouTube.jpg"/>
          <p:cNvPicPr>
            <a:picLocks noChangeAspect="1"/>
          </p:cNvPicPr>
          <p:nvPr/>
        </p:nvPicPr>
        <p:blipFill>
          <a:blip r:embed="rId3" cstate="print"/>
          <a:stretch>
            <a:fillRect/>
          </a:stretch>
        </p:blipFill>
        <p:spPr>
          <a:xfrm>
            <a:off x="3962400" y="2819400"/>
            <a:ext cx="4206240" cy="1752600"/>
          </a:xfrm>
          <a:prstGeom prst="rect">
            <a:avLst/>
          </a:prstGeom>
        </p:spPr>
      </p:pic>
      <p:sp>
        <p:nvSpPr>
          <p:cNvPr id="5" name="TextBox 4"/>
          <p:cNvSpPr txBox="1"/>
          <p:nvPr/>
        </p:nvSpPr>
        <p:spPr>
          <a:xfrm>
            <a:off x="685800" y="5029200"/>
            <a:ext cx="8001000" cy="461665"/>
          </a:xfrm>
          <a:prstGeom prst="rect">
            <a:avLst/>
          </a:prstGeom>
          <a:noFill/>
        </p:spPr>
        <p:txBody>
          <a:bodyPr wrap="square" rtlCol="0">
            <a:spAutoFit/>
          </a:bodyPr>
          <a:lstStyle/>
          <a:p>
            <a:pPr algn="ctr"/>
            <a:r>
              <a:rPr lang="en-US" sz="2400" dirty="0" smtClean="0"/>
              <a:t>See iPad Resource Folder for “Video Publishing and YouTube” </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533401"/>
            <a:ext cx="6477000" cy="2923877"/>
          </a:xfrm>
          <a:prstGeom prst="rect">
            <a:avLst/>
          </a:prstGeom>
          <a:noFill/>
        </p:spPr>
        <p:txBody>
          <a:bodyPr wrap="square" rtlCol="0">
            <a:spAutoFit/>
          </a:bodyPr>
          <a:lstStyle/>
          <a:p>
            <a:pPr algn="ctr"/>
            <a:r>
              <a:rPr lang="en-US" sz="4000" b="1" dirty="0" smtClean="0"/>
              <a:t>Blended Learning and Technology Integration</a:t>
            </a:r>
          </a:p>
          <a:p>
            <a:pPr algn="ctr"/>
            <a:r>
              <a:rPr lang="en-US" sz="3200" dirty="0" smtClean="0"/>
              <a:t>Amy Newsome</a:t>
            </a:r>
          </a:p>
          <a:p>
            <a:pPr algn="ctr"/>
            <a:r>
              <a:rPr lang="en-US" sz="3200" dirty="0" smtClean="0"/>
              <a:t>Math Teacher, Southside Elementary</a:t>
            </a:r>
          </a:p>
          <a:p>
            <a:pPr algn="ctr"/>
            <a:endParaRPr lang="en-US" sz="4000" b="1" dirty="0"/>
          </a:p>
        </p:txBody>
      </p:sp>
      <p:pic>
        <p:nvPicPr>
          <p:cNvPr id="3" name="Picture 2" descr="Edmodo.png"/>
          <p:cNvPicPr>
            <a:picLocks noChangeAspect="1"/>
          </p:cNvPicPr>
          <p:nvPr/>
        </p:nvPicPr>
        <p:blipFill>
          <a:blip r:embed="rId2" cstate="print"/>
          <a:stretch>
            <a:fillRect/>
          </a:stretch>
        </p:blipFill>
        <p:spPr>
          <a:xfrm>
            <a:off x="838201" y="2895601"/>
            <a:ext cx="1600199" cy="1600199"/>
          </a:xfrm>
          <a:prstGeom prst="rect">
            <a:avLst/>
          </a:prstGeom>
        </p:spPr>
      </p:pic>
      <p:pic>
        <p:nvPicPr>
          <p:cNvPr id="4" name="Picture 3" descr="Nearpod.png"/>
          <p:cNvPicPr>
            <a:picLocks noChangeAspect="1"/>
          </p:cNvPicPr>
          <p:nvPr/>
        </p:nvPicPr>
        <p:blipFill>
          <a:blip r:embed="rId3" cstate="print"/>
          <a:stretch>
            <a:fillRect/>
          </a:stretch>
        </p:blipFill>
        <p:spPr>
          <a:xfrm>
            <a:off x="3657600" y="2971800"/>
            <a:ext cx="1524000" cy="1534583"/>
          </a:xfrm>
          <a:prstGeom prst="rect">
            <a:avLst/>
          </a:prstGeom>
        </p:spPr>
      </p:pic>
      <p:pic>
        <p:nvPicPr>
          <p:cNvPr id="5" name="Picture 4" descr="socrative.png"/>
          <p:cNvPicPr>
            <a:picLocks noChangeAspect="1"/>
          </p:cNvPicPr>
          <p:nvPr/>
        </p:nvPicPr>
        <p:blipFill>
          <a:blip r:embed="rId4" cstate="print"/>
          <a:stretch>
            <a:fillRect/>
          </a:stretch>
        </p:blipFill>
        <p:spPr>
          <a:xfrm>
            <a:off x="5867400" y="3048000"/>
            <a:ext cx="2478305" cy="1152525"/>
          </a:xfrm>
          <a:prstGeom prst="rect">
            <a:avLst/>
          </a:prstGeom>
        </p:spPr>
      </p:pic>
      <p:sp>
        <p:nvSpPr>
          <p:cNvPr id="6" name="TextBox 5"/>
          <p:cNvSpPr txBox="1"/>
          <p:nvPr/>
        </p:nvSpPr>
        <p:spPr>
          <a:xfrm>
            <a:off x="533400" y="4724400"/>
            <a:ext cx="2133600" cy="1477328"/>
          </a:xfrm>
          <a:prstGeom prst="rect">
            <a:avLst/>
          </a:prstGeom>
          <a:noFill/>
        </p:spPr>
        <p:txBody>
          <a:bodyPr wrap="square" rtlCol="0">
            <a:spAutoFit/>
          </a:bodyPr>
          <a:lstStyle/>
          <a:p>
            <a:r>
              <a:rPr lang="en-US" dirty="0" smtClean="0"/>
              <a:t>See iPad Resources</a:t>
            </a:r>
          </a:p>
          <a:p>
            <a:r>
              <a:rPr lang="en-US" dirty="0" smtClean="0"/>
              <a:t>And</a:t>
            </a:r>
          </a:p>
          <a:p>
            <a:r>
              <a:rPr lang="en-US" i="1" dirty="0" smtClean="0">
                <a:hlinkClick r:id="rId5"/>
              </a:rPr>
              <a:t>https://www.</a:t>
            </a:r>
            <a:r>
              <a:rPr lang="en-US" b="1" i="1" dirty="0" smtClean="0">
                <a:hlinkClick r:id="rId5"/>
              </a:rPr>
              <a:t>edmodo</a:t>
            </a:r>
            <a:r>
              <a:rPr lang="en-US" i="1" dirty="0" smtClean="0">
                <a:hlinkClick r:id="rId5"/>
              </a:rPr>
              <a:t>.com/</a:t>
            </a:r>
            <a:endParaRPr lang="en-US" i="1" dirty="0" smtClean="0"/>
          </a:p>
          <a:p>
            <a:endParaRPr lang="en-US" dirty="0"/>
          </a:p>
        </p:txBody>
      </p:sp>
      <p:sp>
        <p:nvSpPr>
          <p:cNvPr id="7" name="TextBox 6"/>
          <p:cNvSpPr txBox="1"/>
          <p:nvPr/>
        </p:nvSpPr>
        <p:spPr>
          <a:xfrm>
            <a:off x="3276600" y="4724400"/>
            <a:ext cx="2286000" cy="2308324"/>
          </a:xfrm>
          <a:prstGeom prst="rect">
            <a:avLst/>
          </a:prstGeom>
          <a:noFill/>
        </p:spPr>
        <p:txBody>
          <a:bodyPr wrap="square" rtlCol="0">
            <a:spAutoFit/>
          </a:bodyPr>
          <a:lstStyle/>
          <a:p>
            <a:r>
              <a:rPr lang="en-US" dirty="0" smtClean="0"/>
              <a:t>Free - Teachers create and customize interactive  content presentations and assessments </a:t>
            </a:r>
          </a:p>
          <a:p>
            <a:r>
              <a:rPr lang="en-US" dirty="0" smtClean="0">
                <a:hlinkClick r:id="rId6"/>
              </a:rPr>
              <a:t>http://www.nearpod.com/how-it-works/</a:t>
            </a:r>
            <a:endParaRPr lang="en-US" dirty="0" smtClean="0"/>
          </a:p>
          <a:p>
            <a:endParaRPr lang="en-US" dirty="0"/>
          </a:p>
        </p:txBody>
      </p:sp>
      <p:sp>
        <p:nvSpPr>
          <p:cNvPr id="8" name="TextBox 7"/>
          <p:cNvSpPr txBox="1"/>
          <p:nvPr/>
        </p:nvSpPr>
        <p:spPr>
          <a:xfrm>
            <a:off x="6019800" y="4572000"/>
            <a:ext cx="2362200" cy="2308324"/>
          </a:xfrm>
          <a:prstGeom prst="rect">
            <a:avLst/>
          </a:prstGeom>
          <a:noFill/>
        </p:spPr>
        <p:txBody>
          <a:bodyPr wrap="square" rtlCol="0">
            <a:spAutoFit/>
          </a:bodyPr>
          <a:lstStyle/>
          <a:p>
            <a:r>
              <a:rPr lang="en-US" dirty="0" smtClean="0"/>
              <a:t>Student Response System App</a:t>
            </a:r>
          </a:p>
          <a:p>
            <a:endParaRPr lang="en-US" dirty="0" smtClean="0"/>
          </a:p>
          <a:p>
            <a:r>
              <a:rPr lang="en-US" dirty="0" smtClean="0">
                <a:hlinkClick r:id="rId7"/>
              </a:rPr>
              <a:t>http://www.socrative.com/how-it-works</a:t>
            </a:r>
            <a:endParaRPr lang="en-US" dirty="0" smtClean="0"/>
          </a:p>
          <a:p>
            <a:endParaRPr lang="en-US" dirty="0" smtClean="0"/>
          </a:p>
          <a:p>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1"/>
            <a:ext cx="7924800" cy="2185214"/>
          </a:xfrm>
          <a:prstGeom prst="rect">
            <a:avLst/>
          </a:prstGeom>
        </p:spPr>
        <p:txBody>
          <a:bodyPr wrap="square">
            <a:spAutoFit/>
          </a:bodyPr>
          <a:lstStyle/>
          <a:p>
            <a:pPr algn="ctr"/>
            <a:r>
              <a:rPr lang="en-US" sz="4000" b="1" dirty="0" smtClean="0"/>
              <a:t>App Smashing!</a:t>
            </a:r>
          </a:p>
          <a:p>
            <a:pPr algn="ctr"/>
            <a:r>
              <a:rPr lang="en-US" sz="3200" dirty="0" smtClean="0"/>
              <a:t>Amy Carter</a:t>
            </a:r>
          </a:p>
          <a:p>
            <a:pPr algn="ctr"/>
            <a:r>
              <a:rPr lang="en-US" sz="3200" dirty="0" smtClean="0"/>
              <a:t>Language Arts Teacher, Southside Elementary</a:t>
            </a:r>
          </a:p>
          <a:p>
            <a:pPr algn="ctr"/>
            <a:endParaRPr lang="en-US" sz="3200" dirty="0" smtClean="0"/>
          </a:p>
        </p:txBody>
      </p:sp>
      <p:pic>
        <p:nvPicPr>
          <p:cNvPr id="3" name="Picture 2" descr="Jot!.jpg"/>
          <p:cNvPicPr>
            <a:picLocks noChangeAspect="1"/>
          </p:cNvPicPr>
          <p:nvPr/>
        </p:nvPicPr>
        <p:blipFill>
          <a:blip r:embed="rId2" cstate="print"/>
          <a:stretch>
            <a:fillRect/>
          </a:stretch>
        </p:blipFill>
        <p:spPr>
          <a:xfrm>
            <a:off x="1447800" y="2286000"/>
            <a:ext cx="2848466" cy="2133600"/>
          </a:xfrm>
          <a:prstGeom prst="rect">
            <a:avLst/>
          </a:prstGeom>
        </p:spPr>
      </p:pic>
      <p:pic>
        <p:nvPicPr>
          <p:cNvPr id="5" name="Picture 4" descr="dropbox.png"/>
          <p:cNvPicPr>
            <a:picLocks noChangeAspect="1"/>
          </p:cNvPicPr>
          <p:nvPr/>
        </p:nvPicPr>
        <p:blipFill>
          <a:blip r:embed="rId3" cstate="print"/>
          <a:stretch>
            <a:fillRect/>
          </a:stretch>
        </p:blipFill>
        <p:spPr>
          <a:xfrm>
            <a:off x="5486400" y="2286000"/>
            <a:ext cx="2143125" cy="2143125"/>
          </a:xfrm>
          <a:prstGeom prst="rect">
            <a:avLst/>
          </a:prstGeom>
        </p:spPr>
      </p:pic>
      <p:sp>
        <p:nvSpPr>
          <p:cNvPr id="6" name="TextBox 5"/>
          <p:cNvSpPr txBox="1"/>
          <p:nvPr/>
        </p:nvSpPr>
        <p:spPr>
          <a:xfrm>
            <a:off x="1066800" y="4724400"/>
            <a:ext cx="7162800" cy="1200329"/>
          </a:xfrm>
          <a:prstGeom prst="rect">
            <a:avLst/>
          </a:prstGeom>
          <a:noFill/>
        </p:spPr>
        <p:txBody>
          <a:bodyPr wrap="square" rtlCol="0">
            <a:spAutoFit/>
          </a:bodyPr>
          <a:lstStyle/>
          <a:p>
            <a:pPr algn="ctr"/>
            <a:r>
              <a:rPr lang="en-US" sz="2400" dirty="0" smtClean="0"/>
              <a:t>Check out the iPad Resources on Jot! and Dropbox</a:t>
            </a:r>
          </a:p>
          <a:p>
            <a:pPr algn="ctr"/>
            <a:endParaRPr lang="en-US" sz="2400" dirty="0" smtClean="0"/>
          </a:p>
          <a:p>
            <a:pPr algn="ctr"/>
            <a:r>
              <a:rPr lang="en-US" sz="2400" dirty="0" smtClean="0"/>
              <a:t>Screenshots, Photos, Genius Scan with Jot!</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5949769"/>
          </a:xfrm>
        </p:spPr>
        <p:txBody>
          <a:bodyPr>
            <a:normAutofit fontScale="90000"/>
          </a:bodyPr>
          <a:lstStyle/>
          <a:p>
            <a:pPr algn="l"/>
            <a:r>
              <a:rPr lang="en-US" sz="3600" dirty="0" smtClean="0"/>
              <a:t>Check it out @</a:t>
            </a:r>
            <a:br>
              <a:rPr lang="en-US" sz="3600" dirty="0" smtClean="0"/>
            </a:br>
            <a:r>
              <a:rPr lang="en-US" sz="3600" dirty="0" smtClean="0"/>
              <a:t>Genius Scan – scan to a PDF</a:t>
            </a:r>
            <a:r>
              <a:rPr lang="en-US" sz="3100" dirty="0" smtClean="0"/>
              <a:t/>
            </a:r>
            <a:br>
              <a:rPr lang="en-US" sz="3100" dirty="0" smtClean="0"/>
            </a:br>
            <a:r>
              <a:rPr lang="en-US" sz="3100" dirty="0" smtClean="0">
                <a:hlinkClick r:id="rId3"/>
              </a:rPr>
              <a:t>http://www.thegrizzlylabs.com/genius-scan</a:t>
            </a:r>
            <a:r>
              <a:rPr lang="en-US" sz="3600" dirty="0" smtClean="0">
                <a:hlinkClick r:id="rId3"/>
              </a:rPr>
              <a:t>/</a:t>
            </a:r>
            <a:r>
              <a:rPr lang="en-US" sz="3600" dirty="0" smtClean="0"/>
              <a:t/>
            </a:r>
            <a:br>
              <a:rPr lang="en-US" sz="3600" dirty="0" smtClean="0"/>
            </a:br>
            <a:r>
              <a:rPr lang="en-US" sz="3600" dirty="0" smtClean="0"/>
              <a:t/>
            </a:r>
            <a:br>
              <a:rPr lang="en-US" sz="3600" dirty="0" smtClean="0"/>
            </a:br>
            <a:r>
              <a:rPr lang="en-US" sz="3600" u="sng" dirty="0" smtClean="0"/>
              <a:t/>
            </a:r>
            <a:br>
              <a:rPr lang="en-US" sz="3600" u="sng" dirty="0" smtClean="0"/>
            </a:br>
            <a:r>
              <a:rPr lang="en-US" sz="3600" u="sng" dirty="0" smtClean="0"/>
              <a:t>http://doceri.com/</a:t>
            </a:r>
            <a:br>
              <a:rPr lang="en-US" sz="3600" u="sng" dirty="0" smtClean="0"/>
            </a:br>
            <a:r>
              <a:rPr lang="en-US" sz="3600" dirty="0" smtClean="0"/>
              <a:t>Slate-type app to mirror desktop</a:t>
            </a:r>
            <a:r>
              <a:rPr lang="en-US" sz="3600" u="sng" dirty="0" smtClean="0"/>
              <a:t/>
            </a:r>
            <a:br>
              <a:rPr lang="en-US" sz="3600" u="sng" dirty="0" smtClean="0"/>
            </a:br>
            <a:r>
              <a:rPr lang="en-US" sz="3600" u="sng" dirty="0" smtClean="0"/>
              <a:t/>
            </a:r>
            <a:br>
              <a:rPr lang="en-US" sz="3600" u="sng" dirty="0" smtClean="0"/>
            </a:br>
            <a:r>
              <a:rPr lang="en-US" sz="3600" u="sng" dirty="0" smtClean="0"/>
              <a:t/>
            </a:r>
            <a:br>
              <a:rPr lang="en-US" sz="3600" u="sng" dirty="0" smtClean="0"/>
            </a:br>
            <a:r>
              <a:rPr lang="en-US" sz="2700" u="sng" dirty="0" smtClean="0"/>
              <a:t/>
            </a:r>
            <a:br>
              <a:rPr lang="en-US" sz="2700" u="sng" dirty="0" smtClean="0"/>
            </a:br>
            <a:endParaRPr lang="en-US" dirty="0"/>
          </a:p>
        </p:txBody>
      </p:sp>
      <p:pic>
        <p:nvPicPr>
          <p:cNvPr id="307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019800" y="2286000"/>
            <a:ext cx="2568717" cy="1905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086600" y="457200"/>
            <a:ext cx="1390650" cy="1371600"/>
          </a:xfrm>
          <a:prstGeom prst="rect">
            <a:avLst/>
          </a:prstGeom>
        </p:spPr>
      </p:pic>
      <p:pic>
        <p:nvPicPr>
          <p:cNvPr id="7" name="Picture 6" descr="remind.jpg"/>
          <p:cNvPicPr>
            <a:picLocks noChangeAspect="1"/>
          </p:cNvPicPr>
          <p:nvPr/>
        </p:nvPicPr>
        <p:blipFill>
          <a:blip r:embed="rId6" cstate="print"/>
          <a:stretch>
            <a:fillRect/>
          </a:stretch>
        </p:blipFill>
        <p:spPr>
          <a:xfrm>
            <a:off x="5486400" y="5029200"/>
            <a:ext cx="3257550" cy="1628775"/>
          </a:xfrm>
          <a:prstGeom prst="rect">
            <a:avLst/>
          </a:prstGeom>
        </p:spPr>
      </p:pic>
      <p:sp>
        <p:nvSpPr>
          <p:cNvPr id="8" name="Rectangle 7"/>
          <p:cNvSpPr/>
          <p:nvPr/>
        </p:nvSpPr>
        <p:spPr>
          <a:xfrm>
            <a:off x="533400" y="4800600"/>
            <a:ext cx="4572000" cy="1815882"/>
          </a:xfrm>
          <a:prstGeom prst="rect">
            <a:avLst/>
          </a:prstGeom>
        </p:spPr>
        <p:txBody>
          <a:bodyPr>
            <a:spAutoFit/>
          </a:bodyPr>
          <a:lstStyle/>
          <a:p>
            <a:r>
              <a:rPr lang="en-US" sz="2800" dirty="0" smtClean="0"/>
              <a:t>Remind – Free text message with fake phone number</a:t>
            </a:r>
          </a:p>
          <a:p>
            <a:r>
              <a:rPr lang="en-US" sz="2800" dirty="0" smtClean="0"/>
              <a:t>(formally Remind 101) </a:t>
            </a:r>
            <a:r>
              <a:rPr lang="en-US" sz="2800" dirty="0" smtClean="0">
                <a:hlinkClick r:id="rId7"/>
              </a:rPr>
              <a:t>https://www.remind.com/</a:t>
            </a:r>
            <a:endParaRPr lang="en-US" sz="2800" dirty="0" smtClean="0"/>
          </a:p>
        </p:txBody>
      </p:sp>
    </p:spTree>
    <p:extLst>
      <p:ext uri="{BB962C8B-B14F-4D97-AF65-F5344CB8AC3E}">
        <p14:creationId xmlns="" xmlns:p14="http://schemas.microsoft.com/office/powerpoint/2010/main" val="10363094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9800" y="-685800"/>
            <a:ext cx="6400800" cy="8217634"/>
          </a:xfrm>
          <a:prstGeom prst="rect">
            <a:avLst/>
          </a:prstGeom>
          <a:noFill/>
        </p:spPr>
        <p:txBody>
          <a:bodyPr wrap="square" rtlCol="0">
            <a:spAutoFit/>
          </a:bodyPr>
          <a:lstStyle/>
          <a:p>
            <a:endParaRPr lang="en-US" sz="3200" dirty="0" smtClean="0"/>
          </a:p>
          <a:p>
            <a:endParaRPr lang="en-US" sz="3200" dirty="0"/>
          </a:p>
          <a:p>
            <a:endParaRPr lang="en-US" sz="3200" dirty="0" smtClean="0"/>
          </a:p>
          <a:p>
            <a:r>
              <a:rPr lang="en-US" sz="2400" dirty="0" smtClean="0"/>
              <a:t>Prezi – Presentation App</a:t>
            </a:r>
          </a:p>
          <a:p>
            <a:r>
              <a:rPr lang="en-US" sz="2400" dirty="0" smtClean="0">
                <a:hlinkClick r:id="rId2"/>
              </a:rPr>
              <a:t>http</a:t>
            </a:r>
            <a:r>
              <a:rPr lang="en-US" sz="2400" dirty="0">
                <a:hlinkClick r:id="rId2"/>
              </a:rPr>
              <a:t>://prezi.com/create-better-presentations-5/?</a:t>
            </a:r>
            <a:r>
              <a:rPr lang="en-US" sz="2400" dirty="0" smtClean="0">
                <a:hlinkClick r:id="rId2"/>
              </a:rPr>
              <a:t>gclid=CJD8g6yi3boCFUhk7AodXywAlA</a:t>
            </a:r>
            <a:endParaRPr lang="en-US" sz="2400" dirty="0" smtClean="0"/>
          </a:p>
          <a:p>
            <a:endParaRPr lang="en-US" sz="2400" dirty="0" smtClean="0"/>
          </a:p>
          <a:p>
            <a:endParaRPr lang="en-US" sz="2400" dirty="0" smtClean="0"/>
          </a:p>
          <a:p>
            <a:r>
              <a:rPr lang="en-US" sz="2400" dirty="0" smtClean="0"/>
              <a:t>Quizlet – Flash Card App, also tests and study games make learning fun and engaging for students of all ages. </a:t>
            </a:r>
            <a:r>
              <a:rPr lang="en-US" sz="2400" dirty="0" smtClean="0">
                <a:hlinkClick r:id="rId3"/>
              </a:rPr>
              <a:t>http://quizlet.com/</a:t>
            </a:r>
            <a:endParaRPr lang="en-US" sz="2400" dirty="0" smtClean="0"/>
          </a:p>
          <a:p>
            <a:endParaRPr lang="en-US" sz="2400" dirty="0" smtClean="0"/>
          </a:p>
          <a:p>
            <a:endParaRPr lang="en-US" sz="2400" i="1" dirty="0" smtClean="0"/>
          </a:p>
          <a:p>
            <a:endParaRPr lang="en-US" sz="2400" dirty="0" smtClean="0"/>
          </a:p>
          <a:p>
            <a:endParaRPr lang="en-US" sz="2800" dirty="0"/>
          </a:p>
          <a:p>
            <a:endParaRPr lang="en-US" sz="2800" dirty="0" smtClean="0"/>
          </a:p>
          <a:p>
            <a:endParaRPr lang="en-US" sz="2800" dirty="0" smtClean="0"/>
          </a:p>
          <a:p>
            <a:endParaRPr lang="en-US" sz="2800" dirty="0" smtClean="0"/>
          </a:p>
          <a:p>
            <a:endParaRPr lang="en-US" sz="2800" dirty="0"/>
          </a:p>
          <a:p>
            <a:endParaRPr lang="en-US" sz="2800" dirty="0"/>
          </a:p>
        </p:txBody>
      </p:sp>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62000" y="381000"/>
            <a:ext cx="1409700" cy="1409700"/>
          </a:xfrm>
          <a:prstGeom prst="rect">
            <a:avLst/>
          </a:prstGeom>
        </p:spPr>
      </p:pic>
      <p:sp>
        <p:nvSpPr>
          <p:cNvPr id="15362" name="AutoShape 2" descr="data:image/jpeg;base64,/9j/4AAQSkZJRgABAQAAAQABAAD/2wCEAAkGBw0NDQwNDQ0MDQ0NDAwMDAwNDQ8NDA0MFREWGRQRFBQYHCggGBolGxUVIzEhMSkrLjIuFyAzODQsNygwLisBCgoKDg0OGxAQGiwkHyUsLywsLCwsLCwsLCwsLCwsLCwsLCwsLCwsLCwsLCwuLC4sLC0sLCwsLCwvLCwsLCwsLP/AABEIAOEA4QMBEQACEQEDEQH/xAAbAAEBAAMBAQEAAAAAAAAAAAABAAIGBwMFBP/EAEQQAAICAQEEBwQGBwYGAwAAAAABAgMEEQUGITEHEkFRYXGBEzKRoRQiI0JSYiRDcnSCsbNUc5LBwsM0Y4Oy0eEVJTX/xAAaAQEAAwEBAQAAAAAAAAAAAAAAAQQFBgMC/8QANBEBAAIBAgMDCwMFAQEAAAAAAAECAwQRBSExEkGREyIyUWFxgaGxwdEj4fAVM1Ji8UNC/9oADAMBAAIRAxEAPwD5p2zmyQEBAQEBAQIBAgEgAESIAAAIAAAADEAZIABgAGIAwAD3AUQFAZIBAQECAQEgWgEBAQEAEgAABgAAAADJABiAMAYGLAgPYDJEBQCAoBQCAoBIEAgQEBAAAAEiAAADEAAAAkAGIAwAAA9gMkQEBQCAoBAQEgIEAgQAAAQASBgAAAAYsAACQMDEAAGAAe6AUQFAKAQEBAQEgIEAgQAAAQASBgDAGAADAxYASBgYsAYAAAeyAyRAUAgICAgICBEBAxpk7Z+yphbkW8Na6K5XTXn1fdXi9DyyZqY43tL0pivfpD7uHudta5J/RqsdP+05EVLT9mtS/mUb8UxR05rVdDeevJ9KHR1ntfWy8OD7lTbYvj1o/wAjwni/qq9P6f8A7F9HOb/bcR+H0e2Pz67H9X/1+Z/T/wDZ+PJ3E2pXxjHFvX/LvlGb9JxS+Z7U4tin0omHxbQXjpL4WdhZGM9MnHux+zW2GlbfcrFrBvwTL2LU4svo2Vb4MlPSh+c93kAADEAAAAkAGLAGAMAA9kAkDIBAQEBAQIgE56dVaSlKUlGFcIudlk3yjGK4tnze8Ujez6rWbTtDdN3uj6dyjdtOUoRejjg0z0enddYuL/Zi15sw9TxO1vNx9PW08OiiOd2/4GDRjVqrHqrprXKFUFCPyMq1ptO8zuvRERG0P0kJDenMCUk+TT8gEDGcFJOMkpRa0cWk013NAajt3cLGuTniaYtvP2aX6NN/s/c81w8GaGn4jkxcrc4+apm0dL845S51tDBuxbJU31yrsj2PipR7JRfJrxOgw5qZa9qksnJjtjna0Pynq+AAAAASMQBgAGLAgPYBICAgKAQEBAxsmorXRvklGKblKTeiil2tvhofNrRWN5TWJmdodO3G3SWHFZeVFSzrI8FwlHErf6uH5vxS7eS4c+Z1mrnNbaPRbWnwRjj2twKSyJyUU22kkm229EkubbERuOe7xb9TlKVWDpGC4PJaTlL9hPgl4v5G5peFxEdrN19X5ZmfWz0x+P4ablZVtzbutstb7bJyn/M1qY605ViI9yha1relO7zqslW9YSlB98JOL+KPq0RbrzREzHRs2wt9srHlGOQ5ZNOqT62nt4LvjL73k/ijO1HDceSN6ebPy/nuW8OsvTlbnHzdLwM2rJqhdTNTrmtYyXzTXY/A5/JjtjtNbRtLWpeLx2q9H6D4fT5m39iU59LqtWklq6rUvr1T713rvXae+n1F8F+1X/ryy4q5K9mzju1Nn24l1lFy0nB817so9ko96Z1OHLXLSL16MPJjnHbsy/Ier4AGLJAwAAAAMQID1QCAkBAyAgEBA2vo42IsnJlm2x1pw5dTHT5Ty9PrT/gT0XjJ9xi8U1O36UfFpaHD/wDcupGI0kBoXSPtxrTBqemsVPJaf3X7tfrzfp3m1wvTb/rW+H5Zuuzf+cfH8NBNtmgCAANl3G288TJVM5fo+RJRknyrtfCM/wCSfh5GdxHTeVx9uPSj6Lejzdi/ZnpP1dYObbKA1PpC2IsnFeRCP22KnPhznR9+PpzXk+80eG6jyeTsT0t9e5T1mHt07UdYcqOkY4AGSAAAxYAwBgAHsgEBICAgIEAWzai2k5S0+rFc5S7EvN6Hza0VjeU1jednbd29lrBwsbGWjlXWvaSX37pcbJ+snJnIZck5Lzae90FK9msQ+meb7YXWxrhOcnpGEZTk+6KWrZNYm0xEImdo3lw3PzJZF1t8/etslNruTfCPotF6HYYscY6RSO5z17ze02nveB6PkAQAAMDs+6W0nl4OPbJ6z6rqtfa7IPqt+umvqclqsXks1qfzZv4MnbxxZ9grvUNarR8U+aA4fvDs/wCiZmRjpaRhY3X/AHUvrR+TS9DrtNl8rirfx97AzY/J5Jq+aWHkGAMAAGAMDFgQHqgFAICQEBAQPpbs4vt9o7Pqa1i8mNsu7q1RlZx9YJepS4hfs4LeCzpK9rLDtpy7bQHwd+cn2WzcprnZGNK8pySfybLnD6drUV9nPwV9Xbs4Z8PFx/U6lhoCAgACA6H0VZWteZRr7ltVyXcpxcf9swOLU2yVt64+jV0Ft6THqlvhkr6A5l0qYvVysa5fraJQfnXLn8Jr4G/wi++O1fVP1/4ytfXa8W9cfT/rSGa6ggMQAAYAwAAA9UAgICAgJAtQNn6Nq+ttWL04V4WVZ4KXXqivlJmXxadsMR7V7QR+pM+x1o55rIDTulCzTCpj+PKgn5KE3/4NThNd80z7PvCjr52xxHtcx1OhZK1AgACAgNy6LLNMzJh+PFUn/BYl/rMfi8ebWfe0eH9bfB04wmmgNF6V6/0fEn3ZEof4q2/9Jr8Hn9S0ez7s/iHoVn2/ZzXU32WAMQIDEAAAAD1QCAgICBAJA27ovf8A9jZ+43f1aTJ4v/br72hw/wBKfc6oYDUQGk9Kn/C4v7y/6cjW4R/ct7vvChxD0K+/7S5qb7KWoEAAWoABt3Rf/wDo2/uN39WkyOL/ANuvvaHD/Sl1QwWogNJ6Vv8Ag8b98j/SsNbhH923u+8KHEPQr7/tLmB0DKAAAAYsAAAID0AQEBAQLUBA2bo3tUNqV6/rMbIpXi/qT/22ZnFq74In1T+V3Qz+r8HXTnGugNM6U628PHl+HLjr5Ouf/o1eET+raPZ94UdfH6cT7ftLmB0DJQEBEiANQNz6Koa5uVL8GJCL/js4f02YvGJ5Vj3tHh/W3wdQMNpoDQulm5KnCr7ZXW2aeEYJf6zY4PXzr29m388GfxCfNrHt/n1c2N5lgAAAAAAAAD0AQEBAgEBA+ju7lrHzsO58FDIgpPuhLWEn/hkyrrMfbwWr7Ppze2nt2ctZ/nPk7mcm3kBrfSFj+02Ze1xdUqrl5Ka1+TZe4bfs6ivt3hV1ld8UuQanUMVAWoFqAAQHROiTG+zz8jT37qseL71XDrP52tehz3Fr75Yr6oa+hrtjmfW6AZS6gOU9KOZ7TOrpT4Y9C18LJvV/JQOi4Tj7OGbeufp/JZGvtvkiPVH1aaaikgAAAGAAAASPQgKAQIBAdQICfEDtu6O1PpmDRa3rYo+yu7/bQ4N+vB/xHJavD5HLNe7u9zewZPKY4s+yVns8M7GjfTbTP3La51S/ZlFp/wAz6peaWi0dYnd82rFqzE97g2VjzpssqsWk6pyrmvzRejOypeL1i0dJc9as1mYnueWp9IWoEBAYWTUYuWjei5Li2+xLxImYiN5TEbztDt252yng7Pxcea+1UHZf2/b2NzmvJOTXkkchqMvlck3b+KnYpFX2jxejzyLoVQnZNqMK4SnOT5Rilq38Ca1m0xWOsomYiN5cF2rnSysi/Ilwd1kp6fhj92PotF6HY4ccY6RSO5z179u02nvfkPR8rUAAAAAACQAehAQHUC1AdQIBAgNq6P8Ab6w8l02y0x8lxjJvlXd92fgnyfp3GdxHS+Vx9qvWPnC3o83Yv2Z6T9XXTmmygOc9Je77Uv8A5CqOsWoxyope61wjb5aaJ+S8Tb4Xqo28jb4fj8MzW4P/AEj4/lz822ctQLUCA2bo82A87LWVZH9Ew7FJNr6t+Wvdiu9Q4Sfj1V3mRxPVRWvk69Z6tDRYN57cuwGA1EBoHSdt9Qgtn1S+vZpPJa+7XzjDzb4+S8TZ4Vpd58tbpHT3+v4M/XZto8nHxc1N1lhsAAAIAAGyQAWoGZAgEBAdQIBAgIDou42+cUoYebPRrSGPkzfBrshY+x90vjx54mv4fO85MUe+PvDS0ur6Uv8ACfy6GYjSYzipJxkk00001qmnzTQHON6Oj+cXK7Z2koPWUsOT0lH+6k+a/K/R8kbWk4pt5ubx/LNz6Lvx+H4aFOLi3GSalFuMotaNSXNNdjNyJiecM1iB9jdXdq/atn1etVhQlpfl8nPTnXT3y7HLkvF8DN1uvrijs16rmn0s3ne3R2jZ+DTi0149EI101RUK4R5Jf5vx7TnbWm07z1a8RERtD9B8pa3vhvVVs+twg4zy5x+zq5qCf359y8O34tXtHorZ7bzyr3z9oVtRqYxRtHVx3IvnbOdlknOycnOc5e9KT5tnT1rFYiKxyhizMzO8vMlAAAACACQADAgM9QLUBICBAIEBAOoEBs+7e+uVgqNU/wBJx1wVc5faVr8k+7wfDyM/VcOx5vOjlb6++FrDq74+U84dC2Xvls7JS0yI0zfOvI0qkn3avg/Rsxcugz459HePXHNpY9Viv37e99HK2zh1Qc7MrHjFLXX2sW35JPVvwPCuDLadorPg9bZKVjeZhxDa2WsrNvlTXOc8nItnTRXByumnJtfVXbpz9TqaTXBirF56RDEmJy5JmsdZbdu10cWWuN21PqV8HHArnrKX99Yv+2Px7DI1XE5t5uPxX8GjivO7pmPRCqEK64QrrhFRhXCKjCEVySS4JGTMzM7yvxGzy2htCjGg7Mi2uqH4pyS1fcl2vwPrHivkns0jeXze9aRvadnP94ukZyUqtnxcVy+lWx+t5wg+Xm/gbOm4Tt52bwj7z+PFnZtdvyx+P7NAttlOUpzlKc5tynOTcpSl3tvmbMRFY2joz5mZneWBKBqBAAASIAAAAC1Az1AgECICBAIFqBAOoFqBhZZGKcpNRS5tiZiOcpiN+jZ93Nxc7O6tlqeBjPj17Ia5dsfyVv3F4y+DMnU8UrXzcfOV7DoZnnZ0/d/dvC2dBxxalGcklZfN9fIt/am+L8uXgYmXNfLO95aVMdaRtWH1ZySTb10Sb4JyfolxZ5PtpO395tqtyrwdlZkYrh9JtpUpPxhXrw9dfI0NPh03XLf4R+f571XLkzdMdfj+zmu1cnJnb1s15KulwX0uFlU34RU0uHguBv4LYez2cW23sZWWuTffJv8AF+Y93kAPpbu7By9qWShiqEaq3pdlW6+wrl+Bae/PwXLta1RS1Wupg5dZWsGmtk59Ifo3l3YydmOv20q7a7NVC6tNRckuMXF+6/Vk6TWV1ETtG0x3PnUaecMx3xL4ZdV0AAQAAMAAgMgEBAgECIEA6gQFqA1wssnXVVCVt1s1XTVH3pzfZ4Ltb5JJs88uWuOs2s+8eOb22h1jc/cOnC6mTl9TJzlpJSa1oxn3VRfb+d8fLkc1qtbfNO0cobOHT1xx7W5lJYQEBAeeRRXbFwthCyEuEoWRU4NeKfAmJmOg1Ha3Rzs+/WVDtwp91LUqX/05apLy6pexcRz4+W+8e1VvpMVu7b3PmYfRVV1k8rOuurT41U1Rxuuu6UutJ6eTR65OK5bRtEbPmmipWd55t9wcOnGqhTRXCqquPVhXBdWMUZlrTad5W4iI5Q5z0sbWhOyjCg03S3fc/wAM3HSEfPRt+qN3hGGYics9/KPuzNfkiZikd3Nz42WetQACAABgQABkAgWoCBagIEBAQCBvHRJjVSzMu2Wjtrx640684xlOXtGv8Na9fExeMdrs19XNo8P23t63VG9OPcYTTaLvJ0iVUSlVhQhkTjwlfNv6On+XTjP4peLNbTcKteO1lnaPV3/soZtbFZ2pz+n7tZh0ibTUus5Y8lr7jp0j5cHr8y/PCtPttz8VWNdl9ng3Hd7f/EytK8jTEueiSnLWib/LPs8np6mZqOGZcXOnnR8/Bdw6yl+VuU/LxbenrxM1cIEBAaxvjvbVs6t1wcbMycfs6uar15Ts7l4c381e0WitnneeVfX9oVdRqYxRtHX+dXGr7p2TnZZJzssk5znLjKUm+LZ1FaxWIiOkMaZmZ3l5koQBqAAQAAAWoGQCBAQCBAIEBAQH6MDOuxrY3Y9kqrY69WcdOXamnwa8HwPjJjrkr2bxvD6re1J3rO0vqbV3t2jl1uq7Ifs2tJV1wjWpr8zS1a8ORXxaHBintVrz9vN65NTkvG0zyfELbwWoAB9fY282dg6Ki+Xs1+os+0p07lF+76NFbNo8Ob068/XHKf573tjz5Mfozy9Xc27C6UXolkYab7ZUW6a/wyX+Zm34P/hfxhcrxD/Kvg/XPpRxtPq4mS32KUqor4ps844Pk77R831/UKf4z8nwdsdI2benDHhDEi9V1ov2t2nhJrRfDXxLeHhWKk73ntfKHhk12S3KvJptk5SlKUpSlKTcpSk3KUn3tvmzTiIiNoUurEkQABAQAAAQABkAgQEAgQEA6gQEBAQEBAWoEBAAFqBagAEAAQABABIgADIgQCBagIEBAQEA6gQEBAQFqAagQEBAAEBAAEAEi1AAICAQIBIEAgQEBAQCBAQEBAAFqBAQEAAQEAEiAAIAAgLUBAgECAiAgQEBAWoEBAQFqBAQEBAQASIAAgIC1AAIAAgEBAgICAgECAgICAgICAiBEi1AgACAgIAAgIAAgICJCQICAgECAgEAAQICAgICAgBgTAgIAAmBAQABAQAyQgf/2Q=="/>
          <p:cNvSpPr>
            <a:spLocks noChangeAspect="1" noChangeArrowheads="1"/>
          </p:cNvSpPr>
          <p:nvPr/>
        </p:nvSpPr>
        <p:spPr bwMode="auto">
          <a:xfrm>
            <a:off x="12065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5364" name="AutoShape 4" descr="http://www.google.com/url?sa=i&amp;source=images&amp;cd=&amp;ved=0CAUQjBw&amp;url=http%3A%2F%2Fquizlet.com%2Fa%2Fi%2Ficons%2F512.Nkfu.jpg&amp;ei=xotpVP7jCsn5yQTZ3oCICg&amp;psig=AFQjCNFj9VJUdyGfvYqCyQZyZDFzKH3pvw&amp;ust=1416289606271433"/>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9" name="Picture 8" descr="quizlet.jpg"/>
          <p:cNvPicPr>
            <a:picLocks noChangeAspect="1"/>
          </p:cNvPicPr>
          <p:nvPr/>
        </p:nvPicPr>
        <p:blipFill>
          <a:blip r:embed="rId5" cstate="print"/>
          <a:stretch>
            <a:fillRect/>
          </a:stretch>
        </p:blipFill>
        <p:spPr>
          <a:xfrm>
            <a:off x="457200" y="2514600"/>
            <a:ext cx="1600200" cy="1600200"/>
          </a:xfrm>
          <a:prstGeom prst="rect">
            <a:avLst/>
          </a:prstGeom>
        </p:spPr>
      </p:pic>
      <p:sp>
        <p:nvSpPr>
          <p:cNvPr id="11" name="TextBox 10"/>
          <p:cNvSpPr txBox="1"/>
          <p:nvPr/>
        </p:nvSpPr>
        <p:spPr>
          <a:xfrm>
            <a:off x="2590800" y="4572000"/>
            <a:ext cx="4038600" cy="1569660"/>
          </a:xfrm>
          <a:prstGeom prst="rect">
            <a:avLst/>
          </a:prstGeom>
          <a:noFill/>
        </p:spPr>
        <p:txBody>
          <a:bodyPr wrap="square" rtlCol="0">
            <a:spAutoFit/>
          </a:bodyPr>
          <a:lstStyle/>
          <a:p>
            <a:r>
              <a:rPr lang="en-US" sz="2400" dirty="0" smtClean="0"/>
              <a:t>“Device-less” Clicker App</a:t>
            </a:r>
          </a:p>
          <a:p>
            <a:r>
              <a:rPr lang="en-US" sz="2400" i="1" dirty="0" smtClean="0">
                <a:hlinkClick r:id="rId6"/>
              </a:rPr>
              <a:t>https://www.</a:t>
            </a:r>
            <a:r>
              <a:rPr lang="en-US" sz="2400" b="1" i="1" dirty="0" smtClean="0">
                <a:hlinkClick r:id="rId6"/>
              </a:rPr>
              <a:t>plickers</a:t>
            </a:r>
            <a:r>
              <a:rPr lang="en-US" sz="2400" i="1" dirty="0" smtClean="0">
                <a:hlinkClick r:id="rId6"/>
              </a:rPr>
              <a:t>.com/</a:t>
            </a:r>
            <a:endParaRPr lang="en-US" sz="2400" i="1" dirty="0" smtClean="0"/>
          </a:p>
          <a:p>
            <a:endParaRPr lang="en-US" sz="2400" dirty="0" smtClean="0"/>
          </a:p>
          <a:p>
            <a:r>
              <a:rPr lang="en-US" sz="2400" dirty="0" smtClean="0"/>
              <a:t> </a:t>
            </a:r>
            <a:endParaRPr lang="en-US" sz="2400" dirty="0"/>
          </a:p>
        </p:txBody>
      </p:sp>
      <p:pic>
        <p:nvPicPr>
          <p:cNvPr id="12" name="Picture 11" descr="plickers.png"/>
          <p:cNvPicPr>
            <a:picLocks noChangeAspect="1"/>
          </p:cNvPicPr>
          <p:nvPr/>
        </p:nvPicPr>
        <p:blipFill>
          <a:blip r:embed="rId7" cstate="print"/>
          <a:stretch>
            <a:fillRect/>
          </a:stretch>
        </p:blipFill>
        <p:spPr>
          <a:xfrm>
            <a:off x="533400" y="4648200"/>
            <a:ext cx="1600200" cy="1600200"/>
          </a:xfrm>
          <a:prstGeom prst="rect">
            <a:avLst/>
          </a:prstGeom>
        </p:spPr>
      </p:pic>
      <p:pic>
        <p:nvPicPr>
          <p:cNvPr id="13" name="Picture 12" descr="plickers card.png"/>
          <p:cNvPicPr>
            <a:picLocks noChangeAspect="1"/>
          </p:cNvPicPr>
          <p:nvPr/>
        </p:nvPicPr>
        <p:blipFill>
          <a:blip r:embed="rId8" cstate="print"/>
          <a:stretch>
            <a:fillRect/>
          </a:stretch>
        </p:blipFill>
        <p:spPr>
          <a:xfrm>
            <a:off x="6705600" y="4495800"/>
            <a:ext cx="1705321" cy="1638300"/>
          </a:xfrm>
          <a:prstGeom prst="rect">
            <a:avLst/>
          </a:prstGeom>
        </p:spPr>
      </p:pic>
    </p:spTree>
    <p:extLst>
      <p:ext uri="{BB962C8B-B14F-4D97-AF65-F5344CB8AC3E}">
        <p14:creationId xmlns="" xmlns:p14="http://schemas.microsoft.com/office/powerpoint/2010/main" val="29008310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are.jpg"/>
          <p:cNvPicPr>
            <a:picLocks noChangeAspect="1"/>
          </p:cNvPicPr>
          <p:nvPr/>
        </p:nvPicPr>
        <p:blipFill>
          <a:blip r:embed="rId2" cstate="print"/>
          <a:stretch>
            <a:fillRect/>
          </a:stretch>
        </p:blipFill>
        <p:spPr>
          <a:xfrm>
            <a:off x="1447800" y="1219200"/>
            <a:ext cx="5783036" cy="4191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atMod val="300000"/>
                <a:alpha val="83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1"/>
          <p:cNvSpPr txBox="1"/>
          <p:nvPr/>
        </p:nvSpPr>
        <p:spPr>
          <a:xfrm>
            <a:off x="2209800" y="1441100"/>
            <a:ext cx="8229600" cy="461665"/>
          </a:xfrm>
          <a:prstGeom prst="rect">
            <a:avLst/>
          </a:prstGeom>
          <a:noFill/>
        </p:spPr>
        <p:txBody>
          <a:bodyPr wrap="square" rtlCol="0">
            <a:spAutoFit/>
          </a:bodyPr>
          <a:lstStyle/>
          <a:p>
            <a:r>
              <a:rPr lang="en-US" sz="2400" u="sng" dirty="0" smtClean="0">
                <a:hlinkClick r:id="rId2"/>
              </a:rPr>
              <a:t>http</a:t>
            </a:r>
            <a:r>
              <a:rPr lang="en-US" sz="2400" u="sng" dirty="0">
                <a:hlinkClick r:id="rId2"/>
              </a:rPr>
              <a:t>://www.itjungles.com/ipad-tips/</a:t>
            </a:r>
            <a:endParaRPr lang="en-US" sz="2400" dirty="0"/>
          </a:p>
        </p:txBody>
      </p:sp>
      <p:sp>
        <p:nvSpPr>
          <p:cNvPr id="3" name="TextBox 2"/>
          <p:cNvSpPr txBox="1"/>
          <p:nvPr/>
        </p:nvSpPr>
        <p:spPr>
          <a:xfrm>
            <a:off x="533400" y="533400"/>
            <a:ext cx="8153400" cy="646331"/>
          </a:xfrm>
          <a:prstGeom prst="rect">
            <a:avLst/>
          </a:prstGeom>
          <a:noFill/>
        </p:spPr>
        <p:txBody>
          <a:bodyPr wrap="square" rtlCol="0">
            <a:spAutoFit/>
          </a:bodyPr>
          <a:lstStyle/>
          <a:p>
            <a:r>
              <a:rPr lang="en-US" sz="3600" b="1" dirty="0" smtClean="0">
                <a:solidFill>
                  <a:srgbClr val="FF0000"/>
                </a:solidFill>
              </a:rPr>
              <a:t>FAQs and Tips - </a:t>
            </a:r>
            <a:endParaRPr lang="en-US" sz="3600" b="1" dirty="0">
              <a:solidFill>
                <a:srgbClr val="FF0000"/>
              </a:solidFill>
            </a:endParaRPr>
          </a:p>
        </p:txBody>
      </p:sp>
      <p:sp>
        <p:nvSpPr>
          <p:cNvPr id="4" name="TextBox 3"/>
          <p:cNvSpPr txBox="1"/>
          <p:nvPr/>
        </p:nvSpPr>
        <p:spPr>
          <a:xfrm>
            <a:off x="533400" y="1371600"/>
            <a:ext cx="8153400" cy="584775"/>
          </a:xfrm>
          <a:prstGeom prst="rect">
            <a:avLst/>
          </a:prstGeom>
          <a:noFill/>
        </p:spPr>
        <p:txBody>
          <a:bodyPr wrap="square" rtlCol="0">
            <a:spAutoFit/>
          </a:bodyPr>
          <a:lstStyle/>
          <a:p>
            <a:r>
              <a:rPr lang="en-US" sz="3200" b="1" i="1" dirty="0" smtClean="0"/>
              <a:t>IT Jungle</a:t>
            </a:r>
            <a:endParaRPr lang="en-US" sz="3200" b="1" i="1" dirty="0"/>
          </a:p>
        </p:txBody>
      </p:sp>
      <p:sp>
        <p:nvSpPr>
          <p:cNvPr id="5" name="Rectangle 4"/>
          <p:cNvSpPr/>
          <p:nvPr/>
        </p:nvSpPr>
        <p:spPr>
          <a:xfrm>
            <a:off x="582219" y="1917279"/>
            <a:ext cx="7879625" cy="1785104"/>
          </a:xfrm>
          <a:prstGeom prst="rect">
            <a:avLst/>
          </a:prstGeom>
        </p:spPr>
        <p:txBody>
          <a:bodyPr wrap="square">
            <a:spAutoFit/>
          </a:bodyPr>
          <a:lstStyle/>
          <a:p>
            <a:endParaRPr lang="en-US" b="1" i="1" dirty="0" smtClean="0"/>
          </a:p>
          <a:p>
            <a:r>
              <a:rPr lang="en-US" sz="3200" b="1" i="1" dirty="0" smtClean="0"/>
              <a:t>Apps </a:t>
            </a:r>
            <a:r>
              <a:rPr lang="en-US" sz="3200" b="1" i="1" dirty="0"/>
              <a:t>Gone Free App</a:t>
            </a:r>
            <a:r>
              <a:rPr lang="en-US" sz="3200" i="1" dirty="0"/>
              <a:t> </a:t>
            </a:r>
            <a:r>
              <a:rPr lang="en-US" sz="2400" dirty="0"/>
              <a:t>- </a:t>
            </a:r>
            <a:r>
              <a:rPr lang="en-US" sz="2000" dirty="0"/>
              <a:t>download app to see what is free for one day.  You can get many apps during their trial period for FREE before that developer starts charging for the </a:t>
            </a:r>
            <a:r>
              <a:rPr lang="en-US" sz="2000" dirty="0" smtClean="0"/>
              <a:t>app </a:t>
            </a:r>
            <a:r>
              <a:rPr lang="en-US" sz="2000" dirty="0" smtClean="0">
                <a:hlinkClick r:id="rId3"/>
              </a:rPr>
              <a:t>http://appsaga.com/category/apps-gone-free/</a:t>
            </a:r>
            <a:endParaRPr lang="en-US" sz="2400" dirty="0"/>
          </a:p>
        </p:txBody>
      </p:sp>
      <p:sp>
        <p:nvSpPr>
          <p:cNvPr id="6" name="Rectangle 5"/>
          <p:cNvSpPr/>
          <p:nvPr/>
        </p:nvSpPr>
        <p:spPr>
          <a:xfrm>
            <a:off x="629390" y="3352800"/>
            <a:ext cx="7031182" cy="4401205"/>
          </a:xfrm>
          <a:prstGeom prst="rect">
            <a:avLst/>
          </a:prstGeom>
        </p:spPr>
        <p:txBody>
          <a:bodyPr wrap="square">
            <a:spAutoFit/>
          </a:bodyPr>
          <a:lstStyle/>
          <a:p>
            <a:endParaRPr lang="en-US" sz="3200" b="1" i="1" dirty="0" smtClean="0">
              <a:effectLst/>
            </a:endParaRPr>
          </a:p>
          <a:p>
            <a:r>
              <a:rPr lang="en-US" sz="3200" b="1" i="1" dirty="0" smtClean="0">
                <a:effectLst/>
              </a:rPr>
              <a:t>edTechTeacher </a:t>
            </a:r>
            <a:r>
              <a:rPr lang="en-US" sz="3200" dirty="0" smtClean="0">
                <a:effectLst/>
              </a:rPr>
              <a:t>- </a:t>
            </a:r>
            <a:r>
              <a:rPr lang="en-US" sz="2400" dirty="0" smtClean="0">
                <a:effectLst/>
              </a:rPr>
              <a:t>Great site with learning objectives: </a:t>
            </a:r>
            <a:r>
              <a:rPr lang="en-US" dirty="0" smtClean="0">
                <a:effectLst/>
                <a:hlinkClick r:id="rId4"/>
              </a:rPr>
              <a:t>http://edtechteacher.org/index.php/teaching-technology/mobile-technology-apps/ipad-as</a:t>
            </a:r>
            <a:endParaRPr lang="en-US" dirty="0" smtClean="0">
              <a:effectLst/>
            </a:endParaRPr>
          </a:p>
          <a:p>
            <a:r>
              <a:rPr lang="en-US" dirty="0" smtClean="0"/>
              <a:t> </a:t>
            </a:r>
          </a:p>
          <a:p>
            <a:r>
              <a:rPr lang="en-US" sz="2800" b="1" i="1" dirty="0"/>
              <a:t>Edudemic – </a:t>
            </a:r>
          </a:p>
          <a:p>
            <a:r>
              <a:rPr lang="en-US" dirty="0">
                <a:hlinkClick r:id="rId5"/>
              </a:rPr>
              <a:t>http://www.edudemic.com/2013/08/teachers-ipad-guide</a:t>
            </a:r>
            <a:r>
              <a:rPr lang="en-US" dirty="0" smtClean="0">
                <a:hlinkClick r:id="rId5"/>
              </a:rPr>
              <a:t>/</a:t>
            </a:r>
            <a:endParaRPr lang="en-US" dirty="0" smtClean="0"/>
          </a:p>
          <a:p>
            <a:r>
              <a:rPr lang="en-US" sz="2800" b="1" i="1" dirty="0"/>
              <a:t>iPad4Schools</a:t>
            </a:r>
            <a:r>
              <a:rPr lang="en-US" b="1" dirty="0"/>
              <a:t> </a:t>
            </a:r>
          </a:p>
          <a:p>
            <a:r>
              <a:rPr lang="en-US" u="sng" dirty="0">
                <a:hlinkClick r:id="rId6"/>
              </a:rPr>
              <a:t>http://ipad4schools.org/</a:t>
            </a:r>
            <a:endParaRPr lang="en-US" dirty="0"/>
          </a:p>
          <a:p>
            <a:endParaRPr lang="en-US" dirty="0"/>
          </a:p>
          <a:p>
            <a:r>
              <a:rPr lang="en-US" sz="2800" b="1" dirty="0">
                <a:solidFill>
                  <a:srgbClr val="FF0000"/>
                </a:solidFill>
              </a:rPr>
              <a:t> </a:t>
            </a:r>
          </a:p>
          <a:p>
            <a:endParaRPr lang="en-US" dirty="0" smtClean="0"/>
          </a:p>
        </p:txBody>
      </p:sp>
      <p:pic>
        <p:nvPicPr>
          <p:cNvPr id="7170" name="Picture 2"/>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930554" y="371474"/>
            <a:ext cx="1531291" cy="153129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4470624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ank you.png"/>
          <p:cNvPicPr>
            <a:picLocks noChangeAspect="1"/>
          </p:cNvPicPr>
          <p:nvPr/>
        </p:nvPicPr>
        <p:blipFill>
          <a:blip r:embed="rId2" cstate="print"/>
          <a:stretch>
            <a:fillRect/>
          </a:stretch>
        </p:blipFill>
        <p:spPr>
          <a:xfrm>
            <a:off x="1143000" y="790277"/>
            <a:ext cx="7092790" cy="4772323"/>
          </a:xfrm>
          <a:prstGeom prst="rect">
            <a:avLst/>
          </a:prstGeom>
        </p:spPr>
      </p:pic>
      <p:sp>
        <p:nvSpPr>
          <p:cNvPr id="4" name="TextBox 3"/>
          <p:cNvSpPr txBox="1"/>
          <p:nvPr/>
        </p:nvSpPr>
        <p:spPr>
          <a:xfrm>
            <a:off x="685800" y="5562600"/>
            <a:ext cx="8001000" cy="1754326"/>
          </a:xfrm>
          <a:prstGeom prst="rect">
            <a:avLst/>
          </a:prstGeom>
          <a:noFill/>
        </p:spPr>
        <p:txBody>
          <a:bodyPr wrap="square" rtlCol="0">
            <a:spAutoFit/>
          </a:bodyPr>
          <a:lstStyle/>
          <a:p>
            <a:r>
              <a:rPr lang="en-US" i="1" dirty="0" err="1" smtClean="0"/>
              <a:t>Wordle</a:t>
            </a:r>
            <a:r>
              <a:rPr lang="en-US" dirty="0" smtClean="0"/>
              <a:t> is a toy for generating “word clouds” from text that you provide. The clouds give greater prominence to words that appear more frequently in the source text.</a:t>
            </a:r>
          </a:p>
          <a:p>
            <a:endParaRPr lang="en-US" dirty="0" smtClean="0"/>
          </a:p>
          <a:p>
            <a:r>
              <a:rPr lang="en-US" dirty="0" smtClean="0">
                <a:hlinkClick r:id="rId3"/>
              </a:rPr>
              <a:t>http://www.wordle.net/</a:t>
            </a:r>
            <a:endParaRPr lang="en-US" dirty="0" smtClean="0"/>
          </a:p>
          <a:p>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Custom 1">
      <a:dk1>
        <a:srgbClr val="0B9B74"/>
      </a:dk1>
      <a:lt1>
        <a:sysClr val="window" lastClr="FFFFFF"/>
      </a:lt1>
      <a:dk2>
        <a:srgbClr val="0F6FC6"/>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2842</TotalTime>
  <Words>1010</Words>
  <Application>Microsoft Office PowerPoint</Application>
  <PresentationFormat>On-screen Show (4:3)</PresentationFormat>
  <Paragraphs>171</Paragraphs>
  <Slides>25</Slides>
  <Notes>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Are you “App”-solutely, “App”-prensive about  your  integration “App”-proach?</vt:lpstr>
      <vt:lpstr>iPad  or other Device?  App or Web Tool?  BYOD?  “Device Neutral”  </vt:lpstr>
      <vt:lpstr>Session Resources</vt:lpstr>
      <vt:lpstr>iPad Deployment in Pike County Schools</vt:lpstr>
      <vt:lpstr>Slide 5</vt:lpstr>
      <vt:lpstr>Slide 6</vt:lpstr>
      <vt:lpstr>District Initiatives  &amp;  iPad Integration</vt:lpstr>
      <vt:lpstr>Slide 8</vt:lpstr>
      <vt:lpstr>Slide 9</vt:lpstr>
      <vt:lpstr>I Can . . . </vt:lpstr>
      <vt:lpstr>Instructional Technology Coordinators</vt:lpstr>
      <vt:lpstr>Slide 12</vt:lpstr>
      <vt:lpstr>Slide 13</vt:lpstr>
      <vt:lpstr>Slide 14</vt:lpstr>
      <vt:lpstr>Slide 15</vt:lpstr>
      <vt:lpstr>Slide 16</vt:lpstr>
      <vt:lpstr>Slide 17</vt:lpstr>
      <vt:lpstr>Slide 18</vt:lpstr>
      <vt:lpstr>Slide 19</vt:lpstr>
      <vt:lpstr>Slide 20</vt:lpstr>
      <vt:lpstr>Check it out @ Genius Scan – scan to a PDF http://www.thegrizzlylabs.com/genius-scan/   http://doceri.com/ Slate-type app to mirror desktop    </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One iPad Classroom</dc:title>
  <dc:creator>Tackett, Connie</dc:creator>
  <cp:lastModifiedBy>Tackettc</cp:lastModifiedBy>
  <cp:revision>105</cp:revision>
  <cp:lastPrinted>2013-11-11T18:50:46Z</cp:lastPrinted>
  <dcterms:created xsi:type="dcterms:W3CDTF">2013-09-09T12:20:15Z</dcterms:created>
  <dcterms:modified xsi:type="dcterms:W3CDTF">2014-11-18T03:38:05Z</dcterms:modified>
</cp:coreProperties>
</file>