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7" r:id="rId2"/>
    <p:sldId id="27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0" d="100"/>
          <a:sy n="90" d="100"/>
        </p:scale>
        <p:origin x="102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D70A5D-87A0-4183-9B10-38067DF44415}" type="datetimeFigureOut">
              <a:rPr lang="en-US" smtClean="0"/>
              <a:t>8/25/2015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81A233-1EFD-420E-9420-F48FF241169E}" type="slidenum">
              <a:rPr lang="en-US" smtClean="0"/>
              <a:t>‹#›</a:t>
            </a:fld>
            <a:endParaRPr lang="en-US"/>
          </a:p>
        </p:txBody>
      </p:sp>
    </p:spTree>
    <p:extLst>
      <p:ext uri="{BB962C8B-B14F-4D97-AF65-F5344CB8AC3E}">
        <p14:creationId xmlns:p14="http://schemas.microsoft.com/office/powerpoint/2010/main" val="166578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Use</a:t>
            </a:r>
            <a:r>
              <a:rPr lang="en-US" baseline="0" dirty="0" smtClean="0"/>
              <a:t> during hands-on time of the training.</a:t>
            </a:r>
            <a:endParaRPr lang="en-US" dirty="0"/>
          </a:p>
        </p:txBody>
      </p:sp>
      <p:sp>
        <p:nvSpPr>
          <p:cNvPr id="4" name="Slide Number Placeholder 3"/>
          <p:cNvSpPr>
            <a:spLocks noGrp="1"/>
          </p:cNvSpPr>
          <p:nvPr>
            <p:ph type="sldNum" sz="quarter" idx="10"/>
          </p:nvPr>
        </p:nvSpPr>
        <p:spPr/>
        <p:txBody>
          <a:bodyPr/>
          <a:lstStyle/>
          <a:p>
            <a:fld id="{AECD6F3A-1F19-4483-8233-E1F7E841CB6E}"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1794515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Use</a:t>
            </a:r>
            <a:r>
              <a:rPr lang="en-US" baseline="0" dirty="0" smtClean="0"/>
              <a:t> during hands-on time of the training.</a:t>
            </a:r>
            <a:endParaRPr lang="en-US" dirty="0"/>
          </a:p>
        </p:txBody>
      </p:sp>
      <p:sp>
        <p:nvSpPr>
          <p:cNvPr id="4" name="Slide Number Placeholder 3"/>
          <p:cNvSpPr>
            <a:spLocks noGrp="1"/>
          </p:cNvSpPr>
          <p:nvPr>
            <p:ph type="sldNum" sz="quarter" idx="10"/>
          </p:nvPr>
        </p:nvSpPr>
        <p:spPr/>
        <p:txBody>
          <a:bodyPr/>
          <a:lstStyle/>
          <a:p>
            <a:fld id="{AECD6F3A-1F19-4483-8233-E1F7E841CB6E}"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167387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CD6F3A-1F19-4483-8233-E1F7E841CB6E}"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48347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Page 2 of the Class</a:t>
            </a:r>
            <a:r>
              <a:rPr lang="en-US" baseline="0" dirty="0" smtClean="0"/>
              <a:t> Report is where the Overall RIT score for a subject area is located. </a:t>
            </a:r>
            <a:endParaRPr lang="en-US" dirty="0"/>
          </a:p>
        </p:txBody>
      </p:sp>
      <p:sp>
        <p:nvSpPr>
          <p:cNvPr id="4" name="Slide Number Placeholder 3"/>
          <p:cNvSpPr>
            <a:spLocks noGrp="1"/>
          </p:cNvSpPr>
          <p:nvPr>
            <p:ph type="sldNum" sz="quarter" idx="10"/>
          </p:nvPr>
        </p:nvSpPr>
        <p:spPr/>
        <p:txBody>
          <a:bodyPr/>
          <a:lstStyle/>
          <a:p>
            <a:fld id="{AECD6F3A-1F19-4483-8233-E1F7E841CB6E}"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580425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Change the box titles on here.</a:t>
            </a:r>
            <a:endParaRPr lang="en-US" dirty="0"/>
          </a:p>
        </p:txBody>
      </p:sp>
      <p:sp>
        <p:nvSpPr>
          <p:cNvPr id="4" name="Slide Number Placeholder 3"/>
          <p:cNvSpPr>
            <a:spLocks noGrp="1"/>
          </p:cNvSpPr>
          <p:nvPr>
            <p:ph type="sldNum" sz="quarter" idx="10"/>
          </p:nvPr>
        </p:nvSpPr>
        <p:spPr/>
        <p:txBody>
          <a:bodyPr/>
          <a:lstStyle/>
          <a:p>
            <a:fld id="{AECD6F3A-1F19-4483-8233-E1F7E841CB6E}"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36786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CD6F3A-1F19-4483-8233-E1F7E841CB6E}"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8326045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CD6F3A-1F19-4483-8233-E1F7E841CB6E}"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4730231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CD6F3A-1F19-4483-8233-E1F7E841CB6E}"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6832062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CD6F3A-1F19-4483-8233-E1F7E841CB6E}"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4421915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Refer back to the fact that in the first</a:t>
            </a:r>
            <a:r>
              <a:rPr lang="en-US" baseline="0" dirty="0" smtClean="0"/>
              <a:t> view on the learning continuum there were only 3 skills listed under our topic of Main Idea, but now that we have switched to Standards View that there are more skills </a:t>
            </a:r>
            <a:endParaRPr lang="en-US" dirty="0"/>
          </a:p>
        </p:txBody>
      </p:sp>
      <p:sp>
        <p:nvSpPr>
          <p:cNvPr id="4" name="Slide Number Placeholder 3"/>
          <p:cNvSpPr>
            <a:spLocks noGrp="1"/>
          </p:cNvSpPr>
          <p:nvPr>
            <p:ph type="sldNum" sz="quarter" idx="10"/>
          </p:nvPr>
        </p:nvSpPr>
        <p:spPr/>
        <p:txBody>
          <a:bodyPr/>
          <a:lstStyle/>
          <a:p>
            <a:fld id="{AECD6F3A-1F19-4483-8233-E1F7E841CB6E}"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4558481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CD6F3A-1F19-4483-8233-E1F7E841CB6E}"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5433789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You</a:t>
            </a:r>
            <a:r>
              <a:rPr lang="en-US" baseline="0" dirty="0" smtClean="0"/>
              <a:t> can use any Formative Assessment you want. Ours came from the Types of Formative Assessment handout.</a:t>
            </a:r>
            <a:endParaRPr lang="en-US" dirty="0"/>
          </a:p>
        </p:txBody>
      </p:sp>
      <p:sp>
        <p:nvSpPr>
          <p:cNvPr id="4" name="Slide Number Placeholder 3"/>
          <p:cNvSpPr>
            <a:spLocks noGrp="1"/>
          </p:cNvSpPr>
          <p:nvPr>
            <p:ph type="sldNum" sz="quarter" idx="10"/>
          </p:nvPr>
        </p:nvSpPr>
        <p:spPr/>
        <p:txBody>
          <a:bodyPr/>
          <a:lstStyle/>
          <a:p>
            <a:fld id="{AECD6F3A-1F19-4483-8233-E1F7E841CB6E}"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8402333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On</a:t>
            </a:r>
            <a:r>
              <a:rPr lang="en-US" baseline="0" dirty="0" smtClean="0"/>
              <a:t> the website search by the lowest number in the whole group instruction RIT band. </a:t>
            </a:r>
            <a:r>
              <a:rPr lang="en-US" dirty="0" smtClean="0"/>
              <a:t>You</a:t>
            </a:r>
            <a:r>
              <a:rPr lang="en-US" baseline="0" dirty="0" smtClean="0"/>
              <a:t> can use any instructional resources you have access to. You are NOT limited to what we have listed in this </a:t>
            </a:r>
            <a:r>
              <a:rPr lang="en-US" baseline="0" dirty="0" err="1" smtClean="0"/>
              <a:t>powerpoint</a:t>
            </a:r>
            <a:r>
              <a:rPr lang="en-US" baseline="0" dirty="0" smtClean="0"/>
              <a:t>. </a:t>
            </a:r>
            <a:endParaRPr lang="en-US" dirty="0" smtClean="0"/>
          </a:p>
          <a:p>
            <a:endParaRPr lang="en-US" dirty="0"/>
          </a:p>
        </p:txBody>
      </p:sp>
      <p:sp>
        <p:nvSpPr>
          <p:cNvPr id="4" name="Slide Number Placeholder 3"/>
          <p:cNvSpPr>
            <a:spLocks noGrp="1"/>
          </p:cNvSpPr>
          <p:nvPr>
            <p:ph type="sldNum" sz="quarter" idx="10"/>
          </p:nvPr>
        </p:nvSpPr>
        <p:spPr/>
        <p:txBody>
          <a:bodyPr/>
          <a:lstStyle/>
          <a:p>
            <a:fld id="{AECD6F3A-1F19-4483-8233-E1F7E841CB6E}"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2053136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After</a:t>
            </a:r>
            <a:r>
              <a:rPr lang="en-US" baseline="0" dirty="0" smtClean="0"/>
              <a:t> you list the instructional strategies you can fine tune your Formative Assessment. Example: Short Test or Quiz…for the lesson in A+ there is already a built in quiz. On the Reading the Art activity there is are several choices of assessments.</a:t>
            </a:r>
            <a:endParaRPr lang="en-US" dirty="0"/>
          </a:p>
        </p:txBody>
      </p:sp>
      <p:sp>
        <p:nvSpPr>
          <p:cNvPr id="4" name="Slide Number Placeholder 3"/>
          <p:cNvSpPr>
            <a:spLocks noGrp="1"/>
          </p:cNvSpPr>
          <p:nvPr>
            <p:ph type="sldNum" sz="quarter" idx="10"/>
          </p:nvPr>
        </p:nvSpPr>
        <p:spPr/>
        <p:txBody>
          <a:bodyPr/>
          <a:lstStyle/>
          <a:p>
            <a:fld id="{AECD6F3A-1F19-4483-8233-E1F7E841CB6E}"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010433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69D54E1-F047-4B39-B5F4-F0927271B23C}" type="datetimeFigureOut">
              <a:rPr lang="en-US" smtClean="0">
                <a:solidFill>
                  <a:prstClr val="white">
                    <a:tint val="75000"/>
                  </a:prstClr>
                </a:solidFill>
              </a:rPr>
              <a:pPr/>
              <a:t>8/25/2015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9E45E8E1-9CFD-4375-9BA9-3BB1E49922A2}"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133184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9D54E1-F047-4B39-B5F4-F0927271B23C}" type="datetimeFigureOut">
              <a:rPr lang="en-US" smtClean="0">
                <a:solidFill>
                  <a:prstClr val="white">
                    <a:tint val="75000"/>
                  </a:prstClr>
                </a:solidFill>
              </a:rPr>
              <a:pPr/>
              <a:t>8/25/2015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9E45E8E1-9CFD-4375-9BA9-3BB1E49922A2}"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125177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9D54E1-F047-4B39-B5F4-F0927271B23C}" type="datetimeFigureOut">
              <a:rPr lang="en-US" smtClean="0">
                <a:solidFill>
                  <a:prstClr val="white">
                    <a:tint val="75000"/>
                  </a:prstClr>
                </a:solidFill>
              </a:rPr>
              <a:pPr/>
              <a:t>8/25/2015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9E45E8E1-9CFD-4375-9BA9-3BB1E49922A2}"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626058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69D54E1-F047-4B39-B5F4-F0927271B23C}" type="datetimeFigureOut">
              <a:rPr lang="en-US" smtClean="0">
                <a:solidFill>
                  <a:prstClr val="white">
                    <a:tint val="75000"/>
                  </a:prstClr>
                </a:solidFill>
              </a:rPr>
              <a:pPr/>
              <a:t>8/25/2015</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9E45E8E1-9CFD-4375-9BA9-3BB1E49922A2}"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762712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9D54E1-F047-4B39-B5F4-F0927271B23C}" type="datetimeFigureOut">
              <a:rPr lang="en-US" smtClean="0">
                <a:solidFill>
                  <a:prstClr val="white">
                    <a:tint val="75000"/>
                  </a:prstClr>
                </a:solidFill>
              </a:rPr>
              <a:pPr/>
              <a:t>8/25/2015</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9E45E8E1-9CFD-4375-9BA9-3BB1E49922A2}"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653697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9D54E1-F047-4B39-B5F4-F0927271B23C}" type="datetimeFigureOut">
              <a:rPr lang="en-US" smtClean="0">
                <a:solidFill>
                  <a:prstClr val="white">
                    <a:tint val="75000"/>
                  </a:prstClr>
                </a:solidFill>
              </a:rPr>
              <a:pPr/>
              <a:t>8/25/2015</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9E45E8E1-9CFD-4375-9BA9-3BB1E49922A2}"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053552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9D54E1-F047-4B39-B5F4-F0927271B23C}" type="datetimeFigureOut">
              <a:rPr lang="en-US" smtClean="0">
                <a:solidFill>
                  <a:prstClr val="white">
                    <a:tint val="75000"/>
                  </a:prstClr>
                </a:solidFill>
              </a:rPr>
              <a:pPr/>
              <a:t>8/25/2015</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9E45E8E1-9CFD-4375-9BA9-3BB1E49922A2}"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605619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9D54E1-F047-4B39-B5F4-F0927271B23C}" type="datetimeFigureOut">
              <a:rPr lang="en-US" smtClean="0">
                <a:solidFill>
                  <a:prstClr val="white">
                    <a:tint val="75000"/>
                  </a:prstClr>
                </a:solidFill>
              </a:rPr>
              <a:pPr/>
              <a:t>8/25/2015</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9E45E8E1-9CFD-4375-9BA9-3BB1E49922A2}"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104648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9D54E1-F047-4B39-B5F4-F0927271B23C}" type="datetimeFigureOut">
              <a:rPr lang="en-US" smtClean="0">
                <a:solidFill>
                  <a:prstClr val="white">
                    <a:tint val="75000"/>
                  </a:prstClr>
                </a:solidFill>
              </a:rPr>
              <a:pPr/>
              <a:t>8/25/2015</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9E45E8E1-9CFD-4375-9BA9-3BB1E49922A2}"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451951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9D54E1-F047-4B39-B5F4-F0927271B23C}" type="datetimeFigureOut">
              <a:rPr lang="en-US" smtClean="0">
                <a:solidFill>
                  <a:prstClr val="white">
                    <a:tint val="75000"/>
                  </a:prstClr>
                </a:solidFill>
              </a:rPr>
              <a:pPr/>
              <a:t>8/25/2015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9E45E8E1-9CFD-4375-9BA9-3BB1E49922A2}"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385534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9D54E1-F047-4B39-B5F4-F0927271B23C}" type="datetimeFigureOut">
              <a:rPr lang="en-US" smtClean="0">
                <a:solidFill>
                  <a:prstClr val="white">
                    <a:tint val="75000"/>
                  </a:prstClr>
                </a:solidFill>
              </a:rPr>
              <a:pPr/>
              <a:t>8/25/2015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9E45E8E1-9CFD-4375-9BA9-3BB1E49922A2}"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167140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9D54E1-F047-4B39-B5F4-F0927271B23C}" type="datetimeFigureOut">
              <a:rPr lang="en-US" smtClean="0">
                <a:solidFill>
                  <a:prstClr val="white">
                    <a:tint val="75000"/>
                  </a:prstClr>
                </a:solidFill>
              </a:rPr>
              <a:pPr/>
              <a:t>8/25/2015</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45E8E1-9CFD-4375-9BA9-3BB1E49922A2}"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63552788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731520"/>
            <a:ext cx="8229600" cy="3602736"/>
          </a:xfrm>
        </p:spPr>
        <p:txBody>
          <a:bodyPr>
            <a:noAutofit/>
          </a:bodyPr>
          <a:lstStyle/>
          <a:p>
            <a:r>
              <a:rPr lang="en-US" sz="7200" dirty="0" smtClean="0"/>
              <a:t>Data To Instruction Framework </a:t>
            </a:r>
            <a:endParaRPr lang="en-US" sz="7200" dirty="0"/>
          </a:p>
        </p:txBody>
      </p:sp>
    </p:spTree>
    <p:extLst>
      <p:ext uri="{BB962C8B-B14F-4D97-AF65-F5344CB8AC3E}">
        <p14:creationId xmlns:p14="http://schemas.microsoft.com/office/powerpoint/2010/main" val="35730272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Data To Instruction Framework </a:t>
            </a:r>
            <a:endParaRPr lang="en-US" dirty="0"/>
          </a:p>
        </p:txBody>
      </p:sp>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1518" t="23334" r="22443" b="7172"/>
          <a:stretch/>
        </p:blipFill>
        <p:spPr bwMode="auto">
          <a:xfrm>
            <a:off x="228600" y="986246"/>
            <a:ext cx="8610600" cy="57075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011704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23951" y="1211567"/>
            <a:ext cx="9043851" cy="1912635"/>
            <a:chOff x="23949" y="1211565"/>
            <a:chExt cx="9043851" cy="1912635"/>
          </a:xfrm>
        </p:grpSpPr>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853" t="25209" r="14459" b="49582"/>
            <a:stretch/>
          </p:blipFill>
          <p:spPr bwMode="auto">
            <a:xfrm>
              <a:off x="23949" y="1211565"/>
              <a:ext cx="9043851" cy="1844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6316980" y="1742480"/>
              <a:ext cx="2057400" cy="523220"/>
            </a:xfrm>
            <a:prstGeom prst="rect">
              <a:avLst/>
            </a:prstGeom>
            <a:noFill/>
          </p:spPr>
          <p:txBody>
            <a:bodyPr wrap="square" rtlCol="0">
              <a:spAutoFit/>
            </a:bodyPr>
            <a:lstStyle/>
            <a:p>
              <a:r>
                <a:rPr lang="en-US" sz="2800" b="1" dirty="0">
                  <a:solidFill>
                    <a:srgbClr val="C00000"/>
                  </a:solidFill>
                </a:rPr>
                <a:t>Reading</a:t>
              </a:r>
            </a:p>
          </p:txBody>
        </p:sp>
        <p:sp>
          <p:nvSpPr>
            <p:cNvPr id="14" name="TextBox 13"/>
            <p:cNvSpPr txBox="1"/>
            <p:nvPr/>
          </p:nvSpPr>
          <p:spPr>
            <a:xfrm>
              <a:off x="6316980" y="2600980"/>
              <a:ext cx="2057400" cy="523220"/>
            </a:xfrm>
            <a:prstGeom prst="rect">
              <a:avLst/>
            </a:prstGeom>
            <a:noFill/>
          </p:spPr>
          <p:txBody>
            <a:bodyPr wrap="square" rtlCol="0">
              <a:spAutoFit/>
            </a:bodyPr>
            <a:lstStyle/>
            <a:p>
              <a:r>
                <a:rPr lang="en-US" sz="2800" b="1" dirty="0">
                  <a:solidFill>
                    <a:srgbClr val="C00000"/>
                  </a:solidFill>
                </a:rPr>
                <a:t>Literature</a:t>
              </a:r>
            </a:p>
          </p:txBody>
        </p:sp>
        <p:sp>
          <p:nvSpPr>
            <p:cNvPr id="13" name="TextBox 12"/>
            <p:cNvSpPr txBox="1"/>
            <p:nvPr/>
          </p:nvSpPr>
          <p:spPr>
            <a:xfrm>
              <a:off x="6324600" y="2143780"/>
              <a:ext cx="2209800" cy="523220"/>
            </a:xfrm>
            <a:prstGeom prst="rect">
              <a:avLst/>
            </a:prstGeom>
            <a:noFill/>
          </p:spPr>
          <p:txBody>
            <a:bodyPr wrap="square" rtlCol="0">
              <a:spAutoFit/>
            </a:bodyPr>
            <a:lstStyle/>
            <a:p>
              <a:r>
                <a:rPr lang="en-US" sz="2800" b="1" dirty="0">
                  <a:solidFill>
                    <a:srgbClr val="C00000"/>
                  </a:solidFill>
                </a:rPr>
                <a:t>Main Idea</a:t>
              </a:r>
            </a:p>
          </p:txBody>
        </p:sp>
      </p:grpSp>
      <p:sp>
        <p:nvSpPr>
          <p:cNvPr id="4" name="TextBox 3"/>
          <p:cNvSpPr txBox="1"/>
          <p:nvPr/>
        </p:nvSpPr>
        <p:spPr>
          <a:xfrm>
            <a:off x="304800" y="391180"/>
            <a:ext cx="8534400" cy="523220"/>
          </a:xfrm>
          <a:prstGeom prst="rect">
            <a:avLst/>
          </a:prstGeom>
          <a:noFill/>
        </p:spPr>
        <p:txBody>
          <a:bodyPr wrap="square" rtlCol="0">
            <a:spAutoFit/>
          </a:bodyPr>
          <a:lstStyle/>
          <a:p>
            <a:r>
              <a:rPr lang="en-US" sz="2800" dirty="0">
                <a:solidFill>
                  <a:prstClr val="white"/>
                </a:solidFill>
              </a:rPr>
              <a:t> </a:t>
            </a:r>
            <a:r>
              <a:rPr lang="en-US" sz="2800" b="1" dirty="0">
                <a:solidFill>
                  <a:prstClr val="white"/>
                </a:solidFill>
              </a:rPr>
              <a:t>Content Area</a:t>
            </a:r>
            <a:r>
              <a:rPr lang="en-US" sz="2800" dirty="0">
                <a:solidFill>
                  <a:prstClr val="white"/>
                </a:solidFill>
              </a:rPr>
              <a:t>:  Either Reading, Lang. Arts, or Math</a:t>
            </a:r>
          </a:p>
        </p:txBody>
      </p:sp>
      <p:sp>
        <p:nvSpPr>
          <p:cNvPr id="5" name="Rectangle 4"/>
          <p:cNvSpPr/>
          <p:nvPr/>
        </p:nvSpPr>
        <p:spPr>
          <a:xfrm>
            <a:off x="304800" y="3352802"/>
            <a:ext cx="6858000" cy="2246769"/>
          </a:xfrm>
          <a:prstGeom prst="rect">
            <a:avLst/>
          </a:prstGeom>
        </p:spPr>
        <p:txBody>
          <a:bodyPr wrap="square">
            <a:spAutoFit/>
          </a:bodyPr>
          <a:lstStyle/>
          <a:p>
            <a:r>
              <a:rPr lang="en-US" sz="2800" b="1" dirty="0">
                <a:solidFill>
                  <a:prstClr val="white"/>
                </a:solidFill>
              </a:rPr>
              <a:t>Goal Performance Area</a:t>
            </a:r>
            <a:r>
              <a:rPr lang="en-US" sz="2800" dirty="0">
                <a:solidFill>
                  <a:prstClr val="white"/>
                </a:solidFill>
              </a:rPr>
              <a:t>:  Example: If you choose Reading as your content area then either Literature, Informational Text,  or Vocabulary Acquisition would be your Goal Performance Area.</a:t>
            </a:r>
          </a:p>
        </p:txBody>
      </p:sp>
      <p:cxnSp>
        <p:nvCxnSpPr>
          <p:cNvPr id="7" name="Straight Arrow Connector 6"/>
          <p:cNvCxnSpPr/>
          <p:nvPr/>
        </p:nvCxnSpPr>
        <p:spPr>
          <a:xfrm>
            <a:off x="1752600" y="875883"/>
            <a:ext cx="3124200" cy="990600"/>
          </a:xfrm>
          <a:prstGeom prst="straightConnector1">
            <a:avLst/>
          </a:prstGeom>
          <a:ln w="508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3314700" y="2895600"/>
            <a:ext cx="1714500" cy="533400"/>
          </a:xfrm>
          <a:prstGeom prst="straightConnector1">
            <a:avLst/>
          </a:prstGeom>
          <a:ln w="508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04800" y="5943600"/>
            <a:ext cx="8382000" cy="523220"/>
          </a:xfrm>
          <a:prstGeom prst="rect">
            <a:avLst/>
          </a:prstGeom>
          <a:noFill/>
        </p:spPr>
        <p:txBody>
          <a:bodyPr wrap="square" rtlCol="0">
            <a:spAutoFit/>
          </a:bodyPr>
          <a:lstStyle/>
          <a:p>
            <a:r>
              <a:rPr lang="en-US" sz="2800" b="1" dirty="0">
                <a:solidFill>
                  <a:prstClr val="white"/>
                </a:solidFill>
              </a:rPr>
              <a:t>Topic</a:t>
            </a:r>
            <a:r>
              <a:rPr lang="en-US" sz="2800" dirty="0">
                <a:solidFill>
                  <a:prstClr val="white"/>
                </a:solidFill>
              </a:rPr>
              <a:t>: The skill(s) on which your instruction will focus</a:t>
            </a:r>
            <a:r>
              <a:rPr lang="en-US" dirty="0">
                <a:solidFill>
                  <a:prstClr val="white"/>
                </a:solidFill>
              </a:rPr>
              <a:t>.</a:t>
            </a:r>
          </a:p>
        </p:txBody>
      </p:sp>
      <p:cxnSp>
        <p:nvCxnSpPr>
          <p:cNvPr id="11" name="Straight Arrow Connector 10"/>
          <p:cNvCxnSpPr/>
          <p:nvPr/>
        </p:nvCxnSpPr>
        <p:spPr>
          <a:xfrm flipV="1">
            <a:off x="7620000" y="2405390"/>
            <a:ext cx="457200" cy="3614410"/>
          </a:xfrm>
          <a:prstGeom prst="straightConnector1">
            <a:avLst/>
          </a:prstGeom>
          <a:ln w="508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31567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6248400"/>
            <a:ext cx="5334000" cy="369332"/>
          </a:xfrm>
          <a:prstGeom prst="rect">
            <a:avLst/>
          </a:prstGeom>
          <a:noFill/>
        </p:spPr>
        <p:txBody>
          <a:bodyPr wrap="square" rtlCol="0">
            <a:spAutoFit/>
          </a:bodyPr>
          <a:lstStyle/>
          <a:p>
            <a:r>
              <a:rPr lang="en-US" dirty="0">
                <a:solidFill>
                  <a:prstClr val="white"/>
                </a:solidFill>
              </a:rPr>
              <a:t>Class Report Page 2</a:t>
            </a:r>
          </a:p>
        </p:txBody>
      </p:sp>
      <p:grpSp>
        <p:nvGrpSpPr>
          <p:cNvPr id="19" name="Group 18"/>
          <p:cNvGrpSpPr/>
          <p:nvPr/>
        </p:nvGrpSpPr>
        <p:grpSpPr>
          <a:xfrm>
            <a:off x="152400" y="381000"/>
            <a:ext cx="8839200" cy="5715000"/>
            <a:chOff x="152400" y="615668"/>
            <a:chExt cx="8839200" cy="5715000"/>
          </a:xfrm>
        </p:grpSpPr>
        <p:grpSp>
          <p:nvGrpSpPr>
            <p:cNvPr id="3" name="Group 2"/>
            <p:cNvGrpSpPr/>
            <p:nvPr/>
          </p:nvGrpSpPr>
          <p:grpSpPr>
            <a:xfrm>
              <a:off x="152400" y="615668"/>
              <a:ext cx="8839200" cy="5715000"/>
              <a:chOff x="152400" y="457200"/>
              <a:chExt cx="8852128" cy="483632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1925" t="18698" r="16362" b="11615"/>
              <a:stretch/>
            </p:blipFill>
            <p:spPr bwMode="auto">
              <a:xfrm>
                <a:off x="152400" y="457200"/>
                <a:ext cx="8852128" cy="4836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162050" y="758190"/>
                <a:ext cx="1962150" cy="3810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a:xfrm flipV="1">
                <a:off x="7543800" y="1066800"/>
                <a:ext cx="1295400" cy="1524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 name="Oval 3"/>
            <p:cNvSpPr/>
            <p:nvPr/>
          </p:nvSpPr>
          <p:spPr>
            <a:xfrm>
              <a:off x="6723133" y="5028941"/>
              <a:ext cx="809873" cy="4572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TextBox 4"/>
            <p:cNvSpPr txBox="1"/>
            <p:nvPr/>
          </p:nvSpPr>
          <p:spPr>
            <a:xfrm>
              <a:off x="4800601" y="3276600"/>
              <a:ext cx="3298346" cy="646331"/>
            </a:xfrm>
            <a:prstGeom prst="rect">
              <a:avLst/>
            </a:prstGeom>
            <a:noFill/>
          </p:spPr>
          <p:txBody>
            <a:bodyPr wrap="square" rtlCol="0">
              <a:spAutoFit/>
            </a:bodyPr>
            <a:lstStyle/>
            <a:p>
              <a:pPr algn="ctr"/>
              <a:r>
                <a:rPr lang="en-US" b="1" dirty="0">
                  <a:solidFill>
                    <a:srgbClr val="FF0000"/>
                  </a:solidFill>
                </a:rPr>
                <a:t>Overall RIT Score Range for a Goal Area in Reading</a:t>
              </a:r>
            </a:p>
          </p:txBody>
        </p:sp>
        <p:cxnSp>
          <p:nvCxnSpPr>
            <p:cNvPr id="11" name="Straight Arrow Connector 10"/>
            <p:cNvCxnSpPr>
              <a:stCxn id="5" idx="2"/>
            </p:cNvCxnSpPr>
            <p:nvPr/>
          </p:nvCxnSpPr>
          <p:spPr>
            <a:xfrm>
              <a:off x="6449774" y="3922931"/>
              <a:ext cx="560626" cy="110601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500804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853" t="25209" r="34703" b="49582"/>
          <a:stretch/>
        </p:blipFill>
        <p:spPr bwMode="auto">
          <a:xfrm>
            <a:off x="2096397" y="3489930"/>
            <a:ext cx="6525090" cy="1844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76200" y="3962400"/>
            <a:ext cx="2020196" cy="1754326"/>
          </a:xfrm>
          <a:prstGeom prst="rect">
            <a:avLst/>
          </a:prstGeom>
          <a:noFill/>
        </p:spPr>
        <p:txBody>
          <a:bodyPr wrap="square" rtlCol="0">
            <a:spAutoFit/>
          </a:bodyPr>
          <a:lstStyle/>
          <a:p>
            <a:pPr algn="ctr"/>
            <a:r>
              <a:rPr lang="en-US" dirty="0">
                <a:solidFill>
                  <a:prstClr val="white"/>
                </a:solidFill>
              </a:rPr>
              <a:t>Transfer the Overall RIT Score from Page 2 of the Class Report to the Data to Instruction Framework</a:t>
            </a:r>
          </a:p>
        </p:txBody>
      </p:sp>
      <p:sp>
        <p:nvSpPr>
          <p:cNvPr id="8" name="TextBox 7"/>
          <p:cNvSpPr txBox="1"/>
          <p:nvPr/>
        </p:nvSpPr>
        <p:spPr>
          <a:xfrm>
            <a:off x="3810000" y="1864505"/>
            <a:ext cx="1600200" cy="369332"/>
          </a:xfrm>
          <a:prstGeom prst="rect">
            <a:avLst/>
          </a:prstGeom>
          <a:noFill/>
        </p:spPr>
        <p:txBody>
          <a:bodyPr wrap="square" rtlCol="0">
            <a:spAutoFit/>
          </a:bodyPr>
          <a:lstStyle/>
          <a:p>
            <a:r>
              <a:rPr lang="en-US" b="1" dirty="0">
                <a:solidFill>
                  <a:srgbClr val="C00000"/>
                </a:solidFill>
              </a:rPr>
              <a:t>206-211</a:t>
            </a:r>
          </a:p>
        </p:txBody>
      </p:sp>
      <p:pic>
        <p:nvPicPr>
          <p:cNvPr id="2052"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t="47316" b="4456"/>
          <a:stretch/>
        </p:blipFill>
        <p:spPr bwMode="auto">
          <a:xfrm>
            <a:off x="47625" y="990601"/>
            <a:ext cx="7905750" cy="2463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Arrow Connector 3"/>
          <p:cNvCxnSpPr/>
          <p:nvPr/>
        </p:nvCxnSpPr>
        <p:spPr>
          <a:xfrm flipH="1">
            <a:off x="5029200" y="2895600"/>
            <a:ext cx="990600" cy="20574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267200" y="4810780"/>
            <a:ext cx="1813560" cy="523220"/>
          </a:xfrm>
          <a:prstGeom prst="rect">
            <a:avLst/>
          </a:prstGeom>
          <a:noFill/>
        </p:spPr>
        <p:txBody>
          <a:bodyPr wrap="square" rtlCol="0">
            <a:spAutoFit/>
          </a:bodyPr>
          <a:lstStyle/>
          <a:p>
            <a:r>
              <a:rPr lang="en-US" sz="2800" dirty="0">
                <a:solidFill>
                  <a:srgbClr val="C00000"/>
                </a:solidFill>
              </a:rPr>
              <a:t>206-211</a:t>
            </a:r>
          </a:p>
        </p:txBody>
      </p:sp>
    </p:spTree>
    <p:extLst>
      <p:ext uri="{BB962C8B-B14F-4D97-AF65-F5344CB8AC3E}">
        <p14:creationId xmlns:p14="http://schemas.microsoft.com/office/powerpoint/2010/main" val="20564509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2474" t="46185" r="19650" b="23866"/>
          <a:stretch/>
        </p:blipFill>
        <p:spPr bwMode="auto">
          <a:xfrm>
            <a:off x="-3810" y="4160520"/>
            <a:ext cx="8831580" cy="2190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Oval 1"/>
          <p:cNvSpPr/>
          <p:nvPr/>
        </p:nvSpPr>
        <p:spPr>
          <a:xfrm>
            <a:off x="6983730" y="5255897"/>
            <a:ext cx="609600" cy="230505"/>
          </a:xfrm>
          <a:prstGeom prst="ellipse">
            <a:avLst/>
          </a:prstGeom>
          <a:noFill/>
          <a:ln w="412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0" name="TextBox 19"/>
          <p:cNvSpPr txBox="1"/>
          <p:nvPr/>
        </p:nvSpPr>
        <p:spPr>
          <a:xfrm>
            <a:off x="3962400" y="1898213"/>
            <a:ext cx="4724400" cy="1384995"/>
          </a:xfrm>
          <a:prstGeom prst="rect">
            <a:avLst/>
          </a:prstGeom>
          <a:noFill/>
        </p:spPr>
        <p:txBody>
          <a:bodyPr wrap="square" rtlCol="0">
            <a:spAutoFit/>
          </a:bodyPr>
          <a:lstStyle/>
          <a:p>
            <a:pPr algn="ctr"/>
            <a:r>
              <a:rPr lang="en-US" sz="2800" dirty="0">
                <a:solidFill>
                  <a:prstClr val="white"/>
                </a:solidFill>
              </a:rPr>
              <a:t>The Whole Group Instruction Range is the same as the overall RIT Score</a:t>
            </a:r>
          </a:p>
        </p:txBody>
      </p:sp>
      <p:pic>
        <p:nvPicPr>
          <p:cNvPr id="10"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2784" t="42903" r="58217" b="11052"/>
          <a:stretch/>
        </p:blipFill>
        <p:spPr bwMode="auto">
          <a:xfrm>
            <a:off x="297180" y="590570"/>
            <a:ext cx="3741420" cy="4895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Arrow Connector 12"/>
          <p:cNvCxnSpPr>
            <a:stCxn id="2" idx="0"/>
          </p:cNvCxnSpPr>
          <p:nvPr/>
        </p:nvCxnSpPr>
        <p:spPr>
          <a:xfrm flipH="1" flipV="1">
            <a:off x="2167890" y="3583634"/>
            <a:ext cx="5120640" cy="1672263"/>
          </a:xfrm>
          <a:prstGeom prst="straightConnector1">
            <a:avLst/>
          </a:prstGeom>
          <a:ln w="412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158240" y="3121969"/>
            <a:ext cx="1813560" cy="461665"/>
          </a:xfrm>
          <a:prstGeom prst="rect">
            <a:avLst/>
          </a:prstGeom>
          <a:noFill/>
        </p:spPr>
        <p:txBody>
          <a:bodyPr wrap="square" rtlCol="0">
            <a:spAutoFit/>
          </a:bodyPr>
          <a:lstStyle/>
          <a:p>
            <a:r>
              <a:rPr lang="en-US" sz="2400" dirty="0">
                <a:solidFill>
                  <a:srgbClr val="C00000"/>
                </a:solidFill>
              </a:rPr>
              <a:t>206-211</a:t>
            </a:r>
          </a:p>
        </p:txBody>
      </p:sp>
    </p:spTree>
    <p:extLst>
      <p:ext uri="{BB962C8B-B14F-4D97-AF65-F5344CB8AC3E}">
        <p14:creationId xmlns:p14="http://schemas.microsoft.com/office/powerpoint/2010/main" val="12653668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6324602" y="625259"/>
            <a:ext cx="2671445" cy="3108543"/>
          </a:xfrm>
          <a:prstGeom prst="rect">
            <a:avLst/>
          </a:prstGeom>
          <a:noFill/>
        </p:spPr>
        <p:txBody>
          <a:bodyPr wrap="square" rtlCol="0">
            <a:spAutoFit/>
          </a:bodyPr>
          <a:lstStyle/>
          <a:p>
            <a:pPr algn="ctr"/>
            <a:r>
              <a:rPr lang="en-US" sz="2800" dirty="0">
                <a:solidFill>
                  <a:prstClr val="white"/>
                </a:solidFill>
              </a:rPr>
              <a:t>Enrichment Instruction begins 1 point above the highest number in the Overall RIT Score Range</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610" y="4440238"/>
            <a:ext cx="8834437" cy="2189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4200" y="5424563"/>
            <a:ext cx="914400" cy="384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2735" t="34879" r="58290" b="11286"/>
          <a:stretch/>
        </p:blipFill>
        <p:spPr bwMode="auto">
          <a:xfrm>
            <a:off x="2819400" y="228600"/>
            <a:ext cx="3505200" cy="50602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Straight Arrow Connector 2"/>
          <p:cNvCxnSpPr>
            <a:stCxn id="5126" idx="3"/>
          </p:cNvCxnSpPr>
          <p:nvPr/>
        </p:nvCxnSpPr>
        <p:spPr>
          <a:xfrm flipH="1" flipV="1">
            <a:off x="4271010" y="1828803"/>
            <a:ext cx="3577590" cy="3788209"/>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5126" idx="1"/>
          </p:cNvCxnSpPr>
          <p:nvPr/>
        </p:nvCxnSpPr>
        <p:spPr>
          <a:xfrm flipH="1" flipV="1">
            <a:off x="4343400" y="4648200"/>
            <a:ext cx="2590800" cy="96881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4648200" y="381002"/>
            <a:ext cx="1828800" cy="646331"/>
          </a:xfrm>
          <a:prstGeom prst="rect">
            <a:avLst/>
          </a:prstGeom>
          <a:noFill/>
        </p:spPr>
        <p:txBody>
          <a:bodyPr wrap="square" rtlCol="0">
            <a:spAutoFit/>
          </a:bodyPr>
          <a:lstStyle/>
          <a:p>
            <a:r>
              <a:rPr lang="en-US" sz="3600" dirty="0">
                <a:solidFill>
                  <a:srgbClr val="C00000"/>
                </a:solidFill>
              </a:rPr>
              <a:t>206-211</a:t>
            </a:r>
          </a:p>
        </p:txBody>
      </p:sp>
      <p:sp>
        <p:nvSpPr>
          <p:cNvPr id="20" name="TextBox 19"/>
          <p:cNvSpPr txBox="1"/>
          <p:nvPr/>
        </p:nvSpPr>
        <p:spPr>
          <a:xfrm>
            <a:off x="2895600" y="1828802"/>
            <a:ext cx="1066800" cy="646331"/>
          </a:xfrm>
          <a:prstGeom prst="rect">
            <a:avLst/>
          </a:prstGeom>
          <a:noFill/>
        </p:spPr>
        <p:txBody>
          <a:bodyPr wrap="square" rtlCol="0">
            <a:spAutoFit/>
          </a:bodyPr>
          <a:lstStyle/>
          <a:p>
            <a:r>
              <a:rPr lang="en-US" sz="3600" dirty="0">
                <a:solidFill>
                  <a:srgbClr val="C00000"/>
                </a:solidFill>
              </a:rPr>
              <a:t>212</a:t>
            </a:r>
          </a:p>
        </p:txBody>
      </p:sp>
      <p:sp>
        <p:nvSpPr>
          <p:cNvPr id="19" name="TextBox 18"/>
          <p:cNvSpPr txBox="1"/>
          <p:nvPr/>
        </p:nvSpPr>
        <p:spPr>
          <a:xfrm>
            <a:off x="2895600" y="4495802"/>
            <a:ext cx="1066800" cy="646331"/>
          </a:xfrm>
          <a:prstGeom prst="rect">
            <a:avLst/>
          </a:prstGeom>
          <a:noFill/>
        </p:spPr>
        <p:txBody>
          <a:bodyPr wrap="square" rtlCol="0">
            <a:spAutoFit/>
          </a:bodyPr>
          <a:lstStyle/>
          <a:p>
            <a:r>
              <a:rPr lang="en-US" sz="3600" dirty="0">
                <a:solidFill>
                  <a:srgbClr val="C00000"/>
                </a:solidFill>
              </a:rPr>
              <a:t>205</a:t>
            </a:r>
          </a:p>
        </p:txBody>
      </p:sp>
      <p:sp>
        <p:nvSpPr>
          <p:cNvPr id="17" name="TextBox 16"/>
          <p:cNvSpPr txBox="1"/>
          <p:nvPr/>
        </p:nvSpPr>
        <p:spPr>
          <a:xfrm>
            <a:off x="3581400" y="3200402"/>
            <a:ext cx="1524000" cy="461665"/>
          </a:xfrm>
          <a:prstGeom prst="rect">
            <a:avLst/>
          </a:prstGeom>
          <a:noFill/>
        </p:spPr>
        <p:txBody>
          <a:bodyPr wrap="square" rtlCol="0">
            <a:spAutoFit/>
          </a:bodyPr>
          <a:lstStyle/>
          <a:p>
            <a:r>
              <a:rPr lang="en-US" sz="2400" dirty="0">
                <a:solidFill>
                  <a:srgbClr val="C00000"/>
                </a:solidFill>
              </a:rPr>
              <a:t>206-211</a:t>
            </a:r>
          </a:p>
        </p:txBody>
      </p:sp>
      <p:sp>
        <p:nvSpPr>
          <p:cNvPr id="24" name="TextBox 23"/>
          <p:cNvSpPr txBox="1"/>
          <p:nvPr/>
        </p:nvSpPr>
        <p:spPr>
          <a:xfrm>
            <a:off x="76200" y="685802"/>
            <a:ext cx="2743200" cy="3108543"/>
          </a:xfrm>
          <a:prstGeom prst="rect">
            <a:avLst/>
          </a:prstGeom>
          <a:noFill/>
        </p:spPr>
        <p:txBody>
          <a:bodyPr wrap="square" rtlCol="0">
            <a:spAutoFit/>
          </a:bodyPr>
          <a:lstStyle/>
          <a:p>
            <a:pPr algn="ctr"/>
            <a:r>
              <a:rPr lang="en-US" sz="2800" dirty="0">
                <a:solidFill>
                  <a:prstClr val="white"/>
                </a:solidFill>
              </a:rPr>
              <a:t>Intervention Instruction begins 1 point below the lowest number in the Overall RIT Score Range</a:t>
            </a:r>
          </a:p>
        </p:txBody>
      </p:sp>
    </p:spTree>
    <p:extLst>
      <p:ext uri="{BB962C8B-B14F-4D97-AF65-F5344CB8AC3E}">
        <p14:creationId xmlns:p14="http://schemas.microsoft.com/office/powerpoint/2010/main" val="14676182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p:cNvGrpSpPr/>
          <p:nvPr/>
        </p:nvGrpSpPr>
        <p:grpSpPr>
          <a:xfrm>
            <a:off x="133350" y="1110406"/>
            <a:ext cx="8844394" cy="5137994"/>
            <a:chOff x="152400" y="533400"/>
            <a:chExt cx="8844394" cy="5137994"/>
          </a:xfrm>
        </p:grpSpPr>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976" t="14011" r="15110" b="14584"/>
            <a:stretch/>
          </p:blipFill>
          <p:spPr bwMode="auto">
            <a:xfrm>
              <a:off x="152400" y="533400"/>
              <a:ext cx="8844394" cy="51379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1066800" y="914400"/>
              <a:ext cx="14478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Rectangle 4"/>
            <p:cNvSpPr/>
            <p:nvPr/>
          </p:nvSpPr>
          <p:spPr>
            <a:xfrm>
              <a:off x="7429500" y="1253490"/>
              <a:ext cx="1447800" cy="190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5105400" y="2667000"/>
              <a:ext cx="533400" cy="110799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5143500" y="3859560"/>
              <a:ext cx="876300" cy="175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7780020" y="3865484"/>
              <a:ext cx="914400" cy="1474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TextBox 3"/>
            <p:cNvSpPr txBox="1"/>
            <p:nvPr/>
          </p:nvSpPr>
          <p:spPr>
            <a:xfrm>
              <a:off x="5109210" y="2667000"/>
              <a:ext cx="609600" cy="1184940"/>
            </a:xfrm>
            <a:prstGeom prst="rect">
              <a:avLst/>
            </a:prstGeom>
            <a:noFill/>
          </p:spPr>
          <p:txBody>
            <a:bodyPr wrap="square" rtlCol="0">
              <a:spAutoFit/>
            </a:bodyPr>
            <a:lstStyle/>
            <a:p>
              <a:r>
                <a:rPr lang="en-US" sz="1000" dirty="0" err="1">
                  <a:solidFill>
                    <a:prstClr val="black"/>
                  </a:solidFill>
                </a:rPr>
                <a:t>T.Ray</a:t>
              </a:r>
              <a:endParaRPr lang="en-US" sz="1000" dirty="0">
                <a:solidFill>
                  <a:prstClr val="black"/>
                </a:solidFill>
              </a:endParaRPr>
            </a:p>
            <a:p>
              <a:r>
                <a:rPr lang="en-US" sz="1000" dirty="0" err="1">
                  <a:solidFill>
                    <a:prstClr val="black"/>
                  </a:solidFill>
                </a:rPr>
                <a:t>C.Dye</a:t>
              </a:r>
              <a:endParaRPr lang="en-US" sz="1000" dirty="0">
                <a:solidFill>
                  <a:prstClr val="black"/>
                </a:solidFill>
              </a:endParaRPr>
            </a:p>
            <a:p>
              <a:r>
                <a:rPr lang="en-US" sz="1000" dirty="0" err="1">
                  <a:solidFill>
                    <a:prstClr val="black"/>
                  </a:solidFill>
                </a:rPr>
                <a:t>G.May</a:t>
              </a:r>
              <a:endParaRPr lang="en-US" sz="1000" dirty="0">
                <a:solidFill>
                  <a:prstClr val="black"/>
                </a:solidFill>
              </a:endParaRPr>
            </a:p>
            <a:p>
              <a:r>
                <a:rPr lang="en-US" sz="1000" dirty="0" err="1">
                  <a:solidFill>
                    <a:prstClr val="black"/>
                  </a:solidFill>
                </a:rPr>
                <a:t>S.Day</a:t>
              </a:r>
              <a:endParaRPr lang="en-US" sz="1000" dirty="0">
                <a:solidFill>
                  <a:prstClr val="black"/>
                </a:solidFill>
              </a:endParaRPr>
            </a:p>
            <a:p>
              <a:r>
                <a:rPr lang="en-US" sz="1000" dirty="0" err="1">
                  <a:solidFill>
                    <a:prstClr val="black"/>
                  </a:solidFill>
                </a:rPr>
                <a:t>E.Lin</a:t>
              </a:r>
              <a:endParaRPr lang="en-US" sz="1000" dirty="0">
                <a:solidFill>
                  <a:prstClr val="black"/>
                </a:solidFill>
              </a:endParaRPr>
            </a:p>
            <a:p>
              <a:endParaRPr lang="en-US" sz="1000" dirty="0">
                <a:solidFill>
                  <a:prstClr val="black"/>
                </a:solidFill>
              </a:endParaRPr>
            </a:p>
            <a:p>
              <a:endParaRPr lang="en-US" sz="1100" dirty="0">
                <a:solidFill>
                  <a:prstClr val="black"/>
                </a:solidFill>
              </a:endParaRPr>
            </a:p>
          </p:txBody>
        </p:sp>
        <p:grpSp>
          <p:nvGrpSpPr>
            <p:cNvPr id="20" name="Group 19"/>
            <p:cNvGrpSpPr/>
            <p:nvPr/>
          </p:nvGrpSpPr>
          <p:grpSpPr>
            <a:xfrm>
              <a:off x="3733800" y="2700665"/>
              <a:ext cx="685800" cy="261610"/>
              <a:chOff x="3733800" y="2932435"/>
              <a:chExt cx="685800" cy="261610"/>
            </a:xfrm>
          </p:grpSpPr>
          <p:sp>
            <p:nvSpPr>
              <p:cNvPr id="7" name="Rectangle 6"/>
              <p:cNvSpPr/>
              <p:nvPr/>
            </p:nvSpPr>
            <p:spPr>
              <a:xfrm>
                <a:off x="3810000" y="2962275"/>
                <a:ext cx="457200" cy="1905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 name="TextBox 13"/>
              <p:cNvSpPr txBox="1"/>
              <p:nvPr/>
            </p:nvSpPr>
            <p:spPr>
              <a:xfrm>
                <a:off x="3733800" y="2932435"/>
                <a:ext cx="685800" cy="261610"/>
              </a:xfrm>
              <a:prstGeom prst="rect">
                <a:avLst/>
              </a:prstGeom>
              <a:noFill/>
            </p:spPr>
            <p:txBody>
              <a:bodyPr wrap="square" rtlCol="0">
                <a:spAutoFit/>
              </a:bodyPr>
              <a:lstStyle/>
              <a:p>
                <a:r>
                  <a:rPr lang="en-US" sz="1100" dirty="0">
                    <a:solidFill>
                      <a:prstClr val="black"/>
                    </a:solidFill>
                  </a:rPr>
                  <a:t>M. Lee</a:t>
                </a:r>
              </a:p>
            </p:txBody>
          </p:sp>
        </p:grpSp>
        <p:grpSp>
          <p:nvGrpSpPr>
            <p:cNvPr id="21" name="Group 20"/>
            <p:cNvGrpSpPr/>
            <p:nvPr/>
          </p:nvGrpSpPr>
          <p:grpSpPr>
            <a:xfrm>
              <a:off x="1143000" y="2651760"/>
              <a:ext cx="685800" cy="353930"/>
              <a:chOff x="1143000" y="2919100"/>
              <a:chExt cx="685800" cy="233675"/>
            </a:xfrm>
          </p:grpSpPr>
          <p:sp>
            <p:nvSpPr>
              <p:cNvPr id="6" name="Rectangle 5"/>
              <p:cNvSpPr/>
              <p:nvPr/>
            </p:nvSpPr>
            <p:spPr>
              <a:xfrm>
                <a:off x="1143000" y="2962275"/>
                <a:ext cx="457200" cy="1905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TextBox 15"/>
              <p:cNvSpPr txBox="1"/>
              <p:nvPr/>
            </p:nvSpPr>
            <p:spPr>
              <a:xfrm>
                <a:off x="1143000" y="2919100"/>
                <a:ext cx="685800" cy="172723"/>
              </a:xfrm>
              <a:prstGeom prst="rect">
                <a:avLst/>
              </a:prstGeom>
              <a:noFill/>
            </p:spPr>
            <p:txBody>
              <a:bodyPr wrap="square" rtlCol="0">
                <a:spAutoFit/>
              </a:bodyPr>
              <a:lstStyle/>
              <a:p>
                <a:r>
                  <a:rPr lang="en-US" sz="1100" dirty="0">
                    <a:solidFill>
                      <a:prstClr val="black"/>
                    </a:solidFill>
                  </a:rPr>
                  <a:t>J. Cox</a:t>
                </a:r>
              </a:p>
            </p:txBody>
          </p:sp>
        </p:grpSp>
        <p:grpSp>
          <p:nvGrpSpPr>
            <p:cNvPr id="19" name="Group 18"/>
            <p:cNvGrpSpPr/>
            <p:nvPr/>
          </p:nvGrpSpPr>
          <p:grpSpPr>
            <a:xfrm>
              <a:off x="6400800" y="2590800"/>
              <a:ext cx="762000" cy="600164"/>
              <a:chOff x="6400800" y="2895600"/>
              <a:chExt cx="762000" cy="600164"/>
            </a:xfrm>
          </p:grpSpPr>
          <p:sp>
            <p:nvSpPr>
              <p:cNvPr id="9" name="Rectangle 8"/>
              <p:cNvSpPr/>
              <p:nvPr/>
            </p:nvSpPr>
            <p:spPr>
              <a:xfrm>
                <a:off x="6477000" y="2971799"/>
                <a:ext cx="457200" cy="52098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extBox 16"/>
              <p:cNvSpPr txBox="1"/>
              <p:nvPr/>
            </p:nvSpPr>
            <p:spPr>
              <a:xfrm>
                <a:off x="6400800" y="2895600"/>
                <a:ext cx="762000" cy="600164"/>
              </a:xfrm>
              <a:prstGeom prst="rect">
                <a:avLst/>
              </a:prstGeom>
              <a:noFill/>
            </p:spPr>
            <p:txBody>
              <a:bodyPr wrap="square" rtlCol="0">
                <a:spAutoFit/>
              </a:bodyPr>
              <a:lstStyle/>
              <a:p>
                <a:r>
                  <a:rPr lang="en-US" sz="1100" dirty="0">
                    <a:solidFill>
                      <a:prstClr val="black"/>
                    </a:solidFill>
                  </a:rPr>
                  <a:t>M. Fox</a:t>
                </a:r>
              </a:p>
              <a:p>
                <a:r>
                  <a:rPr lang="en-US" sz="1100" dirty="0">
                    <a:solidFill>
                      <a:prstClr val="black"/>
                    </a:solidFill>
                  </a:rPr>
                  <a:t>L. Ball</a:t>
                </a:r>
              </a:p>
              <a:p>
                <a:r>
                  <a:rPr lang="en-US" sz="1100" dirty="0">
                    <a:solidFill>
                      <a:prstClr val="black"/>
                    </a:solidFill>
                  </a:rPr>
                  <a:t>K. Hill</a:t>
                </a:r>
              </a:p>
            </p:txBody>
          </p:sp>
        </p:grpSp>
        <p:grpSp>
          <p:nvGrpSpPr>
            <p:cNvPr id="15" name="Group 14"/>
            <p:cNvGrpSpPr/>
            <p:nvPr/>
          </p:nvGrpSpPr>
          <p:grpSpPr>
            <a:xfrm>
              <a:off x="7772400" y="2667000"/>
              <a:ext cx="762000" cy="553998"/>
              <a:chOff x="7993380" y="2996698"/>
              <a:chExt cx="762000" cy="553998"/>
            </a:xfrm>
          </p:grpSpPr>
          <p:sp>
            <p:nvSpPr>
              <p:cNvPr id="10" name="Rectangle 9"/>
              <p:cNvSpPr/>
              <p:nvPr/>
            </p:nvSpPr>
            <p:spPr>
              <a:xfrm>
                <a:off x="8001000" y="3042194"/>
                <a:ext cx="571500" cy="4630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 name="TextBox 17"/>
              <p:cNvSpPr txBox="1"/>
              <p:nvPr/>
            </p:nvSpPr>
            <p:spPr>
              <a:xfrm>
                <a:off x="7993380" y="2996698"/>
                <a:ext cx="762000" cy="553998"/>
              </a:xfrm>
              <a:prstGeom prst="rect">
                <a:avLst/>
              </a:prstGeom>
              <a:noFill/>
            </p:spPr>
            <p:txBody>
              <a:bodyPr wrap="square" rtlCol="0">
                <a:spAutoFit/>
              </a:bodyPr>
              <a:lstStyle/>
              <a:p>
                <a:r>
                  <a:rPr lang="en-US" sz="1000" dirty="0">
                    <a:solidFill>
                      <a:prstClr val="black"/>
                    </a:solidFill>
                  </a:rPr>
                  <a:t>P. Art</a:t>
                </a:r>
              </a:p>
              <a:p>
                <a:r>
                  <a:rPr lang="en-US" sz="1000" dirty="0">
                    <a:solidFill>
                      <a:prstClr val="black"/>
                    </a:solidFill>
                  </a:rPr>
                  <a:t>R. Orr</a:t>
                </a:r>
              </a:p>
              <a:p>
                <a:r>
                  <a:rPr lang="en-US" sz="1000" dirty="0">
                    <a:solidFill>
                      <a:prstClr val="black"/>
                    </a:solidFill>
                  </a:rPr>
                  <a:t>L. Fin</a:t>
                </a:r>
              </a:p>
            </p:txBody>
          </p:sp>
        </p:grpSp>
        <p:sp>
          <p:nvSpPr>
            <p:cNvPr id="23" name="Rectangle 22"/>
            <p:cNvSpPr/>
            <p:nvPr/>
          </p:nvSpPr>
          <p:spPr>
            <a:xfrm>
              <a:off x="3829050" y="3865484"/>
              <a:ext cx="876300" cy="175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4" name="Rectangle 23"/>
            <p:cNvSpPr/>
            <p:nvPr/>
          </p:nvSpPr>
          <p:spPr>
            <a:xfrm>
              <a:off x="2438400" y="3851940"/>
              <a:ext cx="876300" cy="175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 name="Rectangle 24"/>
            <p:cNvSpPr/>
            <p:nvPr/>
          </p:nvSpPr>
          <p:spPr>
            <a:xfrm>
              <a:off x="6477000" y="3823634"/>
              <a:ext cx="876300" cy="175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26" name="TextBox 25"/>
          <p:cNvSpPr txBox="1"/>
          <p:nvPr/>
        </p:nvSpPr>
        <p:spPr>
          <a:xfrm>
            <a:off x="857250" y="152402"/>
            <a:ext cx="7086600" cy="954107"/>
          </a:xfrm>
          <a:prstGeom prst="rect">
            <a:avLst/>
          </a:prstGeom>
          <a:noFill/>
        </p:spPr>
        <p:txBody>
          <a:bodyPr wrap="square" rtlCol="0">
            <a:spAutoFit/>
          </a:bodyPr>
          <a:lstStyle/>
          <a:p>
            <a:pPr algn="ctr"/>
            <a:r>
              <a:rPr lang="en-US" sz="2800" dirty="0">
                <a:solidFill>
                  <a:prstClr val="white"/>
                </a:solidFill>
              </a:rPr>
              <a:t>The Class Breakdown Report is used for the next sections of the Data Framework sheet.</a:t>
            </a:r>
          </a:p>
        </p:txBody>
      </p:sp>
      <p:sp>
        <p:nvSpPr>
          <p:cNvPr id="2" name="TextBox 1"/>
          <p:cNvSpPr txBox="1"/>
          <p:nvPr/>
        </p:nvSpPr>
        <p:spPr>
          <a:xfrm>
            <a:off x="381000" y="6324602"/>
            <a:ext cx="8553450" cy="461665"/>
          </a:xfrm>
          <a:prstGeom prst="rect">
            <a:avLst/>
          </a:prstGeom>
          <a:noFill/>
        </p:spPr>
        <p:txBody>
          <a:bodyPr wrap="square" rtlCol="0">
            <a:spAutoFit/>
          </a:bodyPr>
          <a:lstStyle/>
          <a:p>
            <a:r>
              <a:rPr lang="en-US" sz="2400" dirty="0">
                <a:solidFill>
                  <a:prstClr val="white"/>
                </a:solidFill>
              </a:rPr>
              <a:t>Drill down in the report until you see the Goal Performance Areas</a:t>
            </a:r>
          </a:p>
        </p:txBody>
      </p:sp>
      <p:sp>
        <p:nvSpPr>
          <p:cNvPr id="13" name="Oval 12"/>
          <p:cNvSpPr/>
          <p:nvPr/>
        </p:nvSpPr>
        <p:spPr>
          <a:xfrm>
            <a:off x="78377" y="3070182"/>
            <a:ext cx="990600" cy="301374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28" name="Straight Arrow Connector 27"/>
          <p:cNvCxnSpPr/>
          <p:nvPr/>
        </p:nvCxnSpPr>
        <p:spPr>
          <a:xfrm flipH="1" flipV="1">
            <a:off x="1047750" y="4352002"/>
            <a:ext cx="4953000" cy="212499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39194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44"/>
          <p:cNvGrpSpPr/>
          <p:nvPr/>
        </p:nvGrpSpPr>
        <p:grpSpPr>
          <a:xfrm>
            <a:off x="121920" y="354330"/>
            <a:ext cx="8841334" cy="6454170"/>
            <a:chOff x="121920" y="354330"/>
            <a:chExt cx="8841334" cy="6454170"/>
          </a:xfrm>
        </p:grpSpPr>
        <p:grpSp>
          <p:nvGrpSpPr>
            <p:cNvPr id="30" name="Group 29"/>
            <p:cNvGrpSpPr/>
            <p:nvPr/>
          </p:nvGrpSpPr>
          <p:grpSpPr>
            <a:xfrm>
              <a:off x="121920" y="3720057"/>
              <a:ext cx="8841334" cy="3088443"/>
              <a:chOff x="76200" y="3506697"/>
              <a:chExt cx="8841334" cy="3088443"/>
            </a:xfrm>
          </p:grpSpPr>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1976" t="14011" r="15110" b="38154"/>
              <a:stretch/>
            </p:blipFill>
            <p:spPr bwMode="auto">
              <a:xfrm>
                <a:off x="76200" y="3506697"/>
                <a:ext cx="8841334" cy="29855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1070076" y="3807345"/>
                <a:ext cx="1275436" cy="2912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p:nvSpPr>
            <p:spPr>
              <a:xfrm>
                <a:off x="7312757" y="4146118"/>
                <a:ext cx="1275436" cy="1456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p:nvSpPr>
            <p:spPr>
              <a:xfrm>
                <a:off x="5029200" y="5412539"/>
                <a:ext cx="542740" cy="98826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TextBox 9"/>
              <p:cNvSpPr txBox="1"/>
              <p:nvPr/>
            </p:nvSpPr>
            <p:spPr>
              <a:xfrm>
                <a:off x="5021580" y="5410200"/>
                <a:ext cx="537026" cy="1184940"/>
              </a:xfrm>
              <a:prstGeom prst="rect">
                <a:avLst/>
              </a:prstGeom>
              <a:noFill/>
            </p:spPr>
            <p:txBody>
              <a:bodyPr wrap="square" rtlCol="0">
                <a:spAutoFit/>
              </a:bodyPr>
              <a:lstStyle/>
              <a:p>
                <a:r>
                  <a:rPr lang="en-US" sz="1000" dirty="0" err="1">
                    <a:solidFill>
                      <a:prstClr val="black"/>
                    </a:solidFill>
                  </a:rPr>
                  <a:t>T.Ray</a:t>
                </a:r>
                <a:endParaRPr lang="en-US" sz="1000" dirty="0">
                  <a:solidFill>
                    <a:prstClr val="black"/>
                  </a:solidFill>
                </a:endParaRPr>
              </a:p>
              <a:p>
                <a:r>
                  <a:rPr lang="en-US" sz="1000" dirty="0" err="1">
                    <a:solidFill>
                      <a:prstClr val="black"/>
                    </a:solidFill>
                  </a:rPr>
                  <a:t>C.Dye</a:t>
                </a:r>
                <a:endParaRPr lang="en-US" sz="1000" dirty="0">
                  <a:solidFill>
                    <a:prstClr val="black"/>
                  </a:solidFill>
                </a:endParaRPr>
              </a:p>
              <a:p>
                <a:r>
                  <a:rPr lang="en-US" sz="1000" dirty="0" err="1">
                    <a:solidFill>
                      <a:prstClr val="black"/>
                    </a:solidFill>
                  </a:rPr>
                  <a:t>G.May</a:t>
                </a:r>
                <a:endParaRPr lang="en-US" sz="1000" dirty="0">
                  <a:solidFill>
                    <a:prstClr val="black"/>
                  </a:solidFill>
                </a:endParaRPr>
              </a:p>
              <a:p>
                <a:r>
                  <a:rPr lang="en-US" sz="1000" dirty="0" err="1">
                    <a:solidFill>
                      <a:prstClr val="black"/>
                    </a:solidFill>
                  </a:rPr>
                  <a:t>S.Day</a:t>
                </a:r>
                <a:endParaRPr lang="en-US" sz="1000" dirty="0">
                  <a:solidFill>
                    <a:prstClr val="black"/>
                  </a:solidFill>
                </a:endParaRPr>
              </a:p>
              <a:p>
                <a:r>
                  <a:rPr lang="en-US" sz="1000" dirty="0" err="1">
                    <a:solidFill>
                      <a:prstClr val="black"/>
                    </a:solidFill>
                  </a:rPr>
                  <a:t>E.Lin</a:t>
                </a:r>
                <a:endParaRPr lang="en-US" sz="1000" dirty="0">
                  <a:solidFill>
                    <a:prstClr val="black"/>
                  </a:solidFill>
                </a:endParaRPr>
              </a:p>
              <a:p>
                <a:endParaRPr lang="en-US" sz="1000" dirty="0">
                  <a:solidFill>
                    <a:prstClr val="black"/>
                  </a:solidFill>
                </a:endParaRPr>
              </a:p>
              <a:p>
                <a:endParaRPr lang="en-US" sz="1100" dirty="0">
                  <a:solidFill>
                    <a:prstClr val="black"/>
                  </a:solidFill>
                </a:endParaRPr>
              </a:p>
            </p:txBody>
          </p:sp>
          <p:grpSp>
            <p:nvGrpSpPr>
              <p:cNvPr id="26" name="Group 25"/>
              <p:cNvGrpSpPr/>
              <p:nvPr/>
            </p:nvGrpSpPr>
            <p:grpSpPr>
              <a:xfrm>
                <a:off x="3698422" y="5362625"/>
                <a:ext cx="604154" cy="261610"/>
                <a:chOff x="3698422" y="5362625"/>
                <a:chExt cx="604154" cy="261610"/>
              </a:xfrm>
            </p:grpSpPr>
            <p:sp>
              <p:nvSpPr>
                <p:cNvPr id="24" name="Rectangle 23"/>
                <p:cNvSpPr/>
                <p:nvPr/>
              </p:nvSpPr>
              <p:spPr>
                <a:xfrm>
                  <a:off x="3733799" y="5377865"/>
                  <a:ext cx="533401" cy="21653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 name="TextBox 24"/>
                <p:cNvSpPr txBox="1"/>
                <p:nvPr/>
              </p:nvSpPr>
              <p:spPr>
                <a:xfrm>
                  <a:off x="3698422" y="5362625"/>
                  <a:ext cx="604154" cy="261610"/>
                </a:xfrm>
                <a:prstGeom prst="rect">
                  <a:avLst/>
                </a:prstGeom>
                <a:noFill/>
              </p:spPr>
              <p:txBody>
                <a:bodyPr wrap="square" rtlCol="0">
                  <a:spAutoFit/>
                </a:bodyPr>
                <a:lstStyle/>
                <a:p>
                  <a:r>
                    <a:rPr lang="en-US" sz="1100" dirty="0">
                      <a:solidFill>
                        <a:prstClr val="black"/>
                      </a:solidFill>
                    </a:rPr>
                    <a:t>M. Lee</a:t>
                  </a:r>
                </a:p>
              </p:txBody>
            </p:sp>
          </p:grpSp>
          <p:grpSp>
            <p:nvGrpSpPr>
              <p:cNvPr id="27" name="Group 26"/>
              <p:cNvGrpSpPr/>
              <p:nvPr/>
            </p:nvGrpSpPr>
            <p:grpSpPr>
              <a:xfrm>
                <a:off x="1010201" y="5377865"/>
                <a:ext cx="604154" cy="261610"/>
                <a:chOff x="1010201" y="5377865"/>
                <a:chExt cx="604154" cy="261610"/>
              </a:xfrm>
            </p:grpSpPr>
            <p:sp>
              <p:nvSpPr>
                <p:cNvPr id="22" name="Rectangle 21"/>
                <p:cNvSpPr/>
                <p:nvPr/>
              </p:nvSpPr>
              <p:spPr>
                <a:xfrm>
                  <a:off x="1048664" y="5412539"/>
                  <a:ext cx="527228" cy="22055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3" name="TextBox 22"/>
                <p:cNvSpPr txBox="1"/>
                <p:nvPr/>
              </p:nvSpPr>
              <p:spPr>
                <a:xfrm>
                  <a:off x="1010201" y="5377865"/>
                  <a:ext cx="604154" cy="261610"/>
                </a:xfrm>
                <a:prstGeom prst="rect">
                  <a:avLst/>
                </a:prstGeom>
                <a:noFill/>
              </p:spPr>
              <p:txBody>
                <a:bodyPr wrap="square" rtlCol="0">
                  <a:spAutoFit/>
                </a:bodyPr>
                <a:lstStyle/>
                <a:p>
                  <a:r>
                    <a:rPr lang="en-US" sz="1100" dirty="0">
                      <a:solidFill>
                        <a:prstClr val="black"/>
                      </a:solidFill>
                    </a:rPr>
                    <a:t>J. Cox</a:t>
                  </a:r>
                </a:p>
              </p:txBody>
            </p:sp>
          </p:grpSp>
          <p:grpSp>
            <p:nvGrpSpPr>
              <p:cNvPr id="28" name="Group 27"/>
              <p:cNvGrpSpPr/>
              <p:nvPr/>
            </p:nvGrpSpPr>
            <p:grpSpPr>
              <a:xfrm>
                <a:off x="6324600" y="5294321"/>
                <a:ext cx="604154" cy="600164"/>
                <a:chOff x="6324600" y="5294321"/>
                <a:chExt cx="604154" cy="600164"/>
              </a:xfrm>
            </p:grpSpPr>
            <p:sp>
              <p:nvSpPr>
                <p:cNvPr id="20" name="Rectangle 19"/>
                <p:cNvSpPr/>
                <p:nvPr/>
              </p:nvSpPr>
              <p:spPr>
                <a:xfrm>
                  <a:off x="6364227" y="5362624"/>
                  <a:ext cx="493773" cy="50045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1" name="TextBox 20"/>
                <p:cNvSpPr txBox="1"/>
                <p:nvPr/>
              </p:nvSpPr>
              <p:spPr>
                <a:xfrm>
                  <a:off x="6324600" y="5294321"/>
                  <a:ext cx="604154" cy="600164"/>
                </a:xfrm>
                <a:prstGeom prst="rect">
                  <a:avLst/>
                </a:prstGeom>
                <a:noFill/>
              </p:spPr>
              <p:txBody>
                <a:bodyPr wrap="square" rtlCol="0">
                  <a:spAutoFit/>
                </a:bodyPr>
                <a:lstStyle/>
                <a:p>
                  <a:r>
                    <a:rPr lang="en-US" sz="1100" dirty="0">
                      <a:solidFill>
                        <a:prstClr val="black"/>
                      </a:solidFill>
                    </a:rPr>
                    <a:t>M. Fox</a:t>
                  </a:r>
                </a:p>
                <a:p>
                  <a:r>
                    <a:rPr lang="en-US" sz="1100" dirty="0">
                      <a:solidFill>
                        <a:prstClr val="black"/>
                      </a:solidFill>
                    </a:rPr>
                    <a:t>L. Ball</a:t>
                  </a:r>
                </a:p>
                <a:p>
                  <a:r>
                    <a:rPr lang="en-US" sz="1100" dirty="0">
                      <a:solidFill>
                        <a:prstClr val="black"/>
                      </a:solidFill>
                    </a:rPr>
                    <a:t>K. Hill</a:t>
                  </a:r>
                </a:p>
              </p:txBody>
            </p:sp>
          </p:grpSp>
          <p:grpSp>
            <p:nvGrpSpPr>
              <p:cNvPr id="29" name="Group 28"/>
              <p:cNvGrpSpPr/>
              <p:nvPr/>
            </p:nvGrpSpPr>
            <p:grpSpPr>
              <a:xfrm>
                <a:off x="7688735" y="5334000"/>
                <a:ext cx="503462" cy="553998"/>
                <a:chOff x="7688735" y="5334000"/>
                <a:chExt cx="503462" cy="553998"/>
              </a:xfrm>
            </p:grpSpPr>
            <p:sp>
              <p:nvSpPr>
                <p:cNvPr id="18" name="Rectangle 17"/>
                <p:cNvSpPr/>
                <p:nvPr/>
              </p:nvSpPr>
              <p:spPr>
                <a:xfrm>
                  <a:off x="7688735" y="5390357"/>
                  <a:ext cx="503462" cy="47704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9" name="TextBox 18"/>
                <p:cNvSpPr txBox="1"/>
                <p:nvPr/>
              </p:nvSpPr>
              <p:spPr>
                <a:xfrm>
                  <a:off x="7688735" y="5334000"/>
                  <a:ext cx="503462" cy="553998"/>
                </a:xfrm>
                <a:prstGeom prst="rect">
                  <a:avLst/>
                </a:prstGeom>
                <a:noFill/>
              </p:spPr>
              <p:txBody>
                <a:bodyPr wrap="square" rtlCol="0">
                  <a:spAutoFit/>
                </a:bodyPr>
                <a:lstStyle/>
                <a:p>
                  <a:r>
                    <a:rPr lang="en-US" sz="1000" dirty="0">
                      <a:solidFill>
                        <a:prstClr val="black"/>
                      </a:solidFill>
                    </a:rPr>
                    <a:t>P. Art R. Orr</a:t>
                  </a:r>
                </a:p>
                <a:p>
                  <a:r>
                    <a:rPr lang="en-US" sz="1000" dirty="0">
                      <a:solidFill>
                        <a:prstClr val="black"/>
                      </a:solidFill>
                    </a:rPr>
                    <a:t>L. Fin</a:t>
                  </a:r>
                </a:p>
              </p:txBody>
            </p:sp>
          </p:grpSp>
        </p:grpSp>
        <p:pic>
          <p:nvPicPr>
            <p:cNvPr id="36"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2049" t="41358" r="57782" b="11277"/>
            <a:stretch/>
          </p:blipFill>
          <p:spPr bwMode="auto">
            <a:xfrm>
              <a:off x="2346276" y="354330"/>
              <a:ext cx="3823868" cy="46748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7" name="TextBox 36"/>
            <p:cNvSpPr txBox="1"/>
            <p:nvPr/>
          </p:nvSpPr>
          <p:spPr>
            <a:xfrm>
              <a:off x="4542587" y="2238107"/>
              <a:ext cx="1219200" cy="1800493"/>
            </a:xfrm>
            <a:prstGeom prst="rect">
              <a:avLst/>
            </a:prstGeom>
            <a:noFill/>
          </p:spPr>
          <p:txBody>
            <a:bodyPr wrap="square" rtlCol="0">
              <a:spAutoFit/>
            </a:bodyPr>
            <a:lstStyle/>
            <a:p>
              <a:r>
                <a:rPr lang="en-US" dirty="0" err="1">
                  <a:solidFill>
                    <a:prstClr val="black"/>
                  </a:solidFill>
                </a:rPr>
                <a:t>T.Ray</a:t>
              </a:r>
              <a:endParaRPr lang="en-US" dirty="0">
                <a:solidFill>
                  <a:prstClr val="black"/>
                </a:solidFill>
              </a:endParaRPr>
            </a:p>
            <a:p>
              <a:r>
                <a:rPr lang="en-US" dirty="0" err="1">
                  <a:solidFill>
                    <a:prstClr val="black"/>
                  </a:solidFill>
                </a:rPr>
                <a:t>C.Dye</a:t>
              </a:r>
              <a:endParaRPr lang="en-US" dirty="0">
                <a:solidFill>
                  <a:prstClr val="black"/>
                </a:solidFill>
              </a:endParaRPr>
            </a:p>
            <a:p>
              <a:r>
                <a:rPr lang="en-US" dirty="0" err="1">
                  <a:solidFill>
                    <a:prstClr val="black"/>
                  </a:solidFill>
                </a:rPr>
                <a:t>G.May</a:t>
              </a:r>
              <a:endParaRPr lang="en-US" dirty="0">
                <a:solidFill>
                  <a:prstClr val="black"/>
                </a:solidFill>
              </a:endParaRPr>
            </a:p>
            <a:p>
              <a:r>
                <a:rPr lang="en-US" dirty="0" err="1">
                  <a:solidFill>
                    <a:prstClr val="black"/>
                  </a:solidFill>
                </a:rPr>
                <a:t>S.Day</a:t>
              </a:r>
              <a:endParaRPr lang="en-US" dirty="0">
                <a:solidFill>
                  <a:prstClr val="black"/>
                </a:solidFill>
              </a:endParaRPr>
            </a:p>
            <a:p>
              <a:r>
                <a:rPr lang="en-US" dirty="0" err="1">
                  <a:solidFill>
                    <a:prstClr val="black"/>
                  </a:solidFill>
                </a:rPr>
                <a:t>E.Lin</a:t>
              </a:r>
              <a:endParaRPr lang="en-US" dirty="0">
                <a:solidFill>
                  <a:prstClr val="black"/>
                </a:solidFill>
              </a:endParaRPr>
            </a:p>
            <a:p>
              <a:endParaRPr lang="en-US" sz="1000" dirty="0">
                <a:solidFill>
                  <a:prstClr val="black"/>
                </a:solidFill>
              </a:endParaRPr>
            </a:p>
            <a:p>
              <a:endParaRPr lang="en-US" sz="1100" dirty="0">
                <a:solidFill>
                  <a:prstClr val="black"/>
                </a:solidFill>
              </a:endParaRPr>
            </a:p>
          </p:txBody>
        </p:sp>
        <p:sp>
          <p:nvSpPr>
            <p:cNvPr id="38" name="TextBox 37"/>
            <p:cNvSpPr txBox="1"/>
            <p:nvPr/>
          </p:nvSpPr>
          <p:spPr>
            <a:xfrm>
              <a:off x="4495800" y="4059704"/>
              <a:ext cx="1219200" cy="969496"/>
            </a:xfrm>
            <a:prstGeom prst="rect">
              <a:avLst/>
            </a:prstGeom>
            <a:noFill/>
          </p:spPr>
          <p:txBody>
            <a:bodyPr wrap="square" rtlCol="0">
              <a:spAutoFit/>
            </a:bodyPr>
            <a:lstStyle/>
            <a:p>
              <a:r>
                <a:rPr lang="en-US" dirty="0">
                  <a:solidFill>
                    <a:prstClr val="black"/>
                  </a:solidFill>
                </a:rPr>
                <a:t>J. Cox</a:t>
              </a:r>
            </a:p>
            <a:p>
              <a:r>
                <a:rPr lang="en-US" dirty="0">
                  <a:solidFill>
                    <a:prstClr val="black"/>
                  </a:solidFill>
                </a:rPr>
                <a:t>M. Lee</a:t>
              </a:r>
            </a:p>
            <a:p>
              <a:endParaRPr lang="en-US" sz="1000" dirty="0">
                <a:solidFill>
                  <a:prstClr val="black"/>
                </a:solidFill>
              </a:endParaRPr>
            </a:p>
            <a:p>
              <a:endParaRPr lang="en-US" sz="1100" dirty="0">
                <a:solidFill>
                  <a:prstClr val="black"/>
                </a:solidFill>
              </a:endParaRPr>
            </a:p>
          </p:txBody>
        </p:sp>
        <p:sp>
          <p:nvSpPr>
            <p:cNvPr id="39" name="TextBox 38"/>
            <p:cNvSpPr txBox="1"/>
            <p:nvPr/>
          </p:nvSpPr>
          <p:spPr>
            <a:xfrm>
              <a:off x="4348296" y="1067306"/>
              <a:ext cx="1821848" cy="1523494"/>
            </a:xfrm>
            <a:prstGeom prst="rect">
              <a:avLst/>
            </a:prstGeom>
            <a:noFill/>
          </p:spPr>
          <p:txBody>
            <a:bodyPr wrap="square" rtlCol="0">
              <a:spAutoFit/>
            </a:bodyPr>
            <a:lstStyle/>
            <a:p>
              <a:r>
                <a:rPr lang="en-US" dirty="0">
                  <a:solidFill>
                    <a:prstClr val="black"/>
                  </a:solidFill>
                </a:rPr>
                <a:t>M. Fox     R. Orr</a:t>
              </a:r>
            </a:p>
            <a:p>
              <a:r>
                <a:rPr lang="en-US" dirty="0">
                  <a:solidFill>
                    <a:prstClr val="black"/>
                  </a:solidFill>
                </a:rPr>
                <a:t>L. Ball       L. Fin</a:t>
              </a:r>
            </a:p>
            <a:p>
              <a:r>
                <a:rPr lang="en-US" dirty="0">
                  <a:solidFill>
                    <a:prstClr val="black"/>
                  </a:solidFill>
                </a:rPr>
                <a:t>K. Hill</a:t>
              </a:r>
            </a:p>
            <a:p>
              <a:r>
                <a:rPr lang="en-US" dirty="0">
                  <a:solidFill>
                    <a:prstClr val="black"/>
                  </a:solidFill>
                </a:rPr>
                <a:t>P. Art</a:t>
              </a:r>
            </a:p>
            <a:p>
              <a:endParaRPr lang="en-US" sz="1000" dirty="0">
                <a:solidFill>
                  <a:prstClr val="black"/>
                </a:solidFill>
              </a:endParaRPr>
            </a:p>
            <a:p>
              <a:endParaRPr lang="en-US" sz="1100" dirty="0">
                <a:solidFill>
                  <a:prstClr val="black"/>
                </a:solidFill>
              </a:endParaRPr>
            </a:p>
          </p:txBody>
        </p:sp>
        <p:sp>
          <p:nvSpPr>
            <p:cNvPr id="3" name="Oval 2"/>
            <p:cNvSpPr/>
            <p:nvPr/>
          </p:nvSpPr>
          <p:spPr>
            <a:xfrm>
              <a:off x="914400" y="5354569"/>
              <a:ext cx="3628187" cy="665231"/>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9" name="Straight Arrow Connector 8"/>
            <p:cNvCxnSpPr/>
            <p:nvPr/>
          </p:nvCxnSpPr>
          <p:spPr>
            <a:xfrm flipV="1">
              <a:off x="2391232" y="4648200"/>
              <a:ext cx="2151355" cy="6858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2590800" y="4230469"/>
              <a:ext cx="1066800" cy="646331"/>
            </a:xfrm>
            <a:prstGeom prst="rect">
              <a:avLst/>
            </a:prstGeom>
            <a:noFill/>
          </p:spPr>
          <p:txBody>
            <a:bodyPr wrap="square" rtlCol="0">
              <a:spAutoFit/>
            </a:bodyPr>
            <a:lstStyle/>
            <a:p>
              <a:r>
                <a:rPr lang="en-US" sz="3600" dirty="0">
                  <a:solidFill>
                    <a:srgbClr val="C00000"/>
                  </a:solidFill>
                </a:rPr>
                <a:t>205</a:t>
              </a:r>
            </a:p>
          </p:txBody>
        </p:sp>
        <p:sp>
          <p:nvSpPr>
            <p:cNvPr id="11" name="Oval 10"/>
            <p:cNvSpPr/>
            <p:nvPr/>
          </p:nvSpPr>
          <p:spPr>
            <a:xfrm>
              <a:off x="4953000" y="5522921"/>
              <a:ext cx="808787" cy="1106479"/>
            </a:xfrm>
            <a:prstGeom prst="ellipse">
              <a:avLst/>
            </a:prstGeom>
            <a:noFill/>
            <a:ln w="38100">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41" name="Straight Arrow Connector 40"/>
            <p:cNvCxnSpPr/>
            <p:nvPr/>
          </p:nvCxnSpPr>
          <p:spPr>
            <a:xfrm flipH="1" flipV="1">
              <a:off x="5259220" y="3172786"/>
              <a:ext cx="227180" cy="2389814"/>
            </a:xfrm>
            <a:prstGeom prst="straightConnector1">
              <a:avLst/>
            </a:prstGeom>
            <a:ln w="38100">
              <a:solidFill>
                <a:srgbClr val="33CC33"/>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3276600" y="2814935"/>
              <a:ext cx="1524000" cy="461665"/>
            </a:xfrm>
            <a:prstGeom prst="rect">
              <a:avLst/>
            </a:prstGeom>
            <a:noFill/>
          </p:spPr>
          <p:txBody>
            <a:bodyPr wrap="square" rtlCol="0">
              <a:spAutoFit/>
            </a:bodyPr>
            <a:lstStyle/>
            <a:p>
              <a:r>
                <a:rPr lang="en-US" sz="2400" dirty="0">
                  <a:solidFill>
                    <a:srgbClr val="C00000"/>
                  </a:solidFill>
                </a:rPr>
                <a:t>206-211</a:t>
              </a:r>
            </a:p>
          </p:txBody>
        </p:sp>
        <p:sp>
          <p:nvSpPr>
            <p:cNvPr id="16" name="Oval 15"/>
            <p:cNvSpPr/>
            <p:nvPr/>
          </p:nvSpPr>
          <p:spPr>
            <a:xfrm>
              <a:off x="6170144" y="5410200"/>
              <a:ext cx="2288056" cy="914400"/>
            </a:xfrm>
            <a:prstGeom prst="ellipse">
              <a:avLst/>
            </a:prstGeom>
            <a:noFill/>
            <a:ln w="38100">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43" name="Straight Arrow Connector 42"/>
            <p:cNvCxnSpPr/>
            <p:nvPr/>
          </p:nvCxnSpPr>
          <p:spPr>
            <a:xfrm flipH="1" flipV="1">
              <a:off x="5372810" y="1829053"/>
              <a:ext cx="1534536" cy="3581147"/>
            </a:xfrm>
            <a:prstGeom prst="straightConnector1">
              <a:avLst/>
            </a:prstGeom>
            <a:ln w="38100">
              <a:solidFill>
                <a:srgbClr val="990099"/>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2590800" y="1411069"/>
              <a:ext cx="1066800" cy="646331"/>
            </a:xfrm>
            <a:prstGeom prst="rect">
              <a:avLst/>
            </a:prstGeom>
            <a:noFill/>
          </p:spPr>
          <p:txBody>
            <a:bodyPr wrap="square" rtlCol="0">
              <a:spAutoFit/>
            </a:bodyPr>
            <a:lstStyle/>
            <a:p>
              <a:r>
                <a:rPr lang="en-US" sz="3600" dirty="0">
                  <a:solidFill>
                    <a:srgbClr val="C00000"/>
                  </a:solidFill>
                </a:rPr>
                <a:t>212</a:t>
              </a:r>
            </a:p>
          </p:txBody>
        </p:sp>
      </p:grpSp>
      <p:sp>
        <p:nvSpPr>
          <p:cNvPr id="46" name="TextBox 45"/>
          <p:cNvSpPr txBox="1"/>
          <p:nvPr/>
        </p:nvSpPr>
        <p:spPr>
          <a:xfrm>
            <a:off x="121922" y="651808"/>
            <a:ext cx="2048253" cy="1938992"/>
          </a:xfrm>
          <a:prstGeom prst="rect">
            <a:avLst/>
          </a:prstGeom>
          <a:noFill/>
        </p:spPr>
        <p:txBody>
          <a:bodyPr wrap="square" rtlCol="0">
            <a:spAutoFit/>
          </a:bodyPr>
          <a:lstStyle/>
          <a:p>
            <a:pPr algn="ctr"/>
            <a:r>
              <a:rPr lang="en-US" sz="2400" dirty="0">
                <a:solidFill>
                  <a:prstClr val="white"/>
                </a:solidFill>
              </a:rPr>
              <a:t>Transfer the student’s names to the corresponding column</a:t>
            </a:r>
          </a:p>
        </p:txBody>
      </p:sp>
      <p:sp>
        <p:nvSpPr>
          <p:cNvPr id="47" name="TextBox 46"/>
          <p:cNvSpPr txBox="1"/>
          <p:nvPr/>
        </p:nvSpPr>
        <p:spPr>
          <a:xfrm>
            <a:off x="6553200" y="457200"/>
            <a:ext cx="2410054" cy="2862322"/>
          </a:xfrm>
          <a:prstGeom prst="rect">
            <a:avLst/>
          </a:prstGeom>
          <a:noFill/>
        </p:spPr>
        <p:txBody>
          <a:bodyPr wrap="square" rtlCol="0">
            <a:spAutoFit/>
          </a:bodyPr>
          <a:lstStyle/>
          <a:p>
            <a:r>
              <a:rPr lang="en-US" dirty="0">
                <a:solidFill>
                  <a:prstClr val="white"/>
                </a:solidFill>
              </a:rPr>
              <a:t>Even though the Overall RIT Range may not exactly match the RIT band on the Class Breakdown, you use the column that most closely matches the Overall as your group for whole group instruction.</a:t>
            </a:r>
          </a:p>
        </p:txBody>
      </p:sp>
      <p:cxnSp>
        <p:nvCxnSpPr>
          <p:cNvPr id="48" name="Straight Arrow Connector 47"/>
          <p:cNvCxnSpPr/>
          <p:nvPr/>
        </p:nvCxnSpPr>
        <p:spPr>
          <a:xfrm flipV="1">
            <a:off x="5715000" y="3172786"/>
            <a:ext cx="838200" cy="2237414"/>
          </a:xfrm>
          <a:prstGeom prst="straightConnector1">
            <a:avLst/>
          </a:prstGeom>
          <a:ln w="38100">
            <a:solidFill>
              <a:srgbClr val="33CC33"/>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87633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33350" y="1249695"/>
            <a:ext cx="8844394" cy="5137994"/>
            <a:chOff x="152400" y="533400"/>
            <a:chExt cx="8844394" cy="5137994"/>
          </a:xfrm>
        </p:grpSpPr>
        <p:pic>
          <p:nvPicPr>
            <p:cNvPr id="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976" t="14011" r="15110" b="14584"/>
            <a:stretch/>
          </p:blipFill>
          <p:spPr bwMode="auto">
            <a:xfrm>
              <a:off x="152400" y="533400"/>
              <a:ext cx="8844394" cy="51379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066800" y="914400"/>
              <a:ext cx="14478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Rectangle 4"/>
            <p:cNvSpPr/>
            <p:nvPr/>
          </p:nvSpPr>
          <p:spPr>
            <a:xfrm>
              <a:off x="7429500" y="1253490"/>
              <a:ext cx="1447800" cy="190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p:nvSpPr>
          <p:spPr>
            <a:xfrm>
              <a:off x="5105400" y="2667000"/>
              <a:ext cx="533400" cy="110799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p:nvSpPr>
          <p:spPr>
            <a:xfrm>
              <a:off x="5143500" y="3859560"/>
              <a:ext cx="876300" cy="175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7780020" y="3865484"/>
              <a:ext cx="914400" cy="1474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TextBox 8"/>
            <p:cNvSpPr txBox="1"/>
            <p:nvPr/>
          </p:nvSpPr>
          <p:spPr>
            <a:xfrm>
              <a:off x="5109210" y="2667000"/>
              <a:ext cx="609600" cy="1184940"/>
            </a:xfrm>
            <a:prstGeom prst="rect">
              <a:avLst/>
            </a:prstGeom>
            <a:noFill/>
          </p:spPr>
          <p:txBody>
            <a:bodyPr wrap="square" rtlCol="0">
              <a:spAutoFit/>
            </a:bodyPr>
            <a:lstStyle/>
            <a:p>
              <a:r>
                <a:rPr lang="en-US" sz="1000" dirty="0" err="1">
                  <a:solidFill>
                    <a:prstClr val="black"/>
                  </a:solidFill>
                </a:rPr>
                <a:t>T.Ray</a:t>
              </a:r>
              <a:endParaRPr lang="en-US" sz="1000" dirty="0">
                <a:solidFill>
                  <a:prstClr val="black"/>
                </a:solidFill>
              </a:endParaRPr>
            </a:p>
            <a:p>
              <a:r>
                <a:rPr lang="en-US" sz="1000" dirty="0" err="1">
                  <a:solidFill>
                    <a:prstClr val="black"/>
                  </a:solidFill>
                </a:rPr>
                <a:t>C.Dye</a:t>
              </a:r>
              <a:endParaRPr lang="en-US" sz="1000" dirty="0">
                <a:solidFill>
                  <a:prstClr val="black"/>
                </a:solidFill>
              </a:endParaRPr>
            </a:p>
            <a:p>
              <a:r>
                <a:rPr lang="en-US" sz="1000" dirty="0" err="1">
                  <a:solidFill>
                    <a:prstClr val="black"/>
                  </a:solidFill>
                </a:rPr>
                <a:t>G.May</a:t>
              </a:r>
              <a:endParaRPr lang="en-US" sz="1000" dirty="0">
                <a:solidFill>
                  <a:prstClr val="black"/>
                </a:solidFill>
              </a:endParaRPr>
            </a:p>
            <a:p>
              <a:r>
                <a:rPr lang="en-US" sz="1000" dirty="0" err="1">
                  <a:solidFill>
                    <a:prstClr val="black"/>
                  </a:solidFill>
                </a:rPr>
                <a:t>S.Day</a:t>
              </a:r>
              <a:endParaRPr lang="en-US" sz="1000" dirty="0">
                <a:solidFill>
                  <a:prstClr val="black"/>
                </a:solidFill>
              </a:endParaRPr>
            </a:p>
            <a:p>
              <a:r>
                <a:rPr lang="en-US" sz="1000" dirty="0" err="1">
                  <a:solidFill>
                    <a:prstClr val="black"/>
                  </a:solidFill>
                </a:rPr>
                <a:t>E.Lin</a:t>
              </a:r>
              <a:endParaRPr lang="en-US" sz="1000" dirty="0">
                <a:solidFill>
                  <a:prstClr val="black"/>
                </a:solidFill>
              </a:endParaRPr>
            </a:p>
            <a:p>
              <a:endParaRPr lang="en-US" sz="1000" dirty="0">
                <a:solidFill>
                  <a:prstClr val="black"/>
                </a:solidFill>
              </a:endParaRPr>
            </a:p>
            <a:p>
              <a:endParaRPr lang="en-US" sz="1100" dirty="0">
                <a:solidFill>
                  <a:prstClr val="black"/>
                </a:solidFill>
              </a:endParaRPr>
            </a:p>
          </p:txBody>
        </p:sp>
        <p:grpSp>
          <p:nvGrpSpPr>
            <p:cNvPr id="10" name="Group 9"/>
            <p:cNvGrpSpPr/>
            <p:nvPr/>
          </p:nvGrpSpPr>
          <p:grpSpPr>
            <a:xfrm>
              <a:off x="3733800" y="2700665"/>
              <a:ext cx="685800" cy="261610"/>
              <a:chOff x="3733800" y="2932435"/>
              <a:chExt cx="685800" cy="261610"/>
            </a:xfrm>
          </p:grpSpPr>
          <p:sp>
            <p:nvSpPr>
              <p:cNvPr id="23" name="Rectangle 22"/>
              <p:cNvSpPr/>
              <p:nvPr/>
            </p:nvSpPr>
            <p:spPr>
              <a:xfrm>
                <a:off x="3810000" y="2962275"/>
                <a:ext cx="457200" cy="1905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4" name="TextBox 23"/>
              <p:cNvSpPr txBox="1"/>
              <p:nvPr/>
            </p:nvSpPr>
            <p:spPr>
              <a:xfrm>
                <a:off x="3733800" y="2932435"/>
                <a:ext cx="685800" cy="261610"/>
              </a:xfrm>
              <a:prstGeom prst="rect">
                <a:avLst/>
              </a:prstGeom>
              <a:noFill/>
            </p:spPr>
            <p:txBody>
              <a:bodyPr wrap="square" rtlCol="0">
                <a:spAutoFit/>
              </a:bodyPr>
              <a:lstStyle/>
              <a:p>
                <a:r>
                  <a:rPr lang="en-US" sz="1100" dirty="0">
                    <a:solidFill>
                      <a:prstClr val="black"/>
                    </a:solidFill>
                  </a:rPr>
                  <a:t>M. Lee</a:t>
                </a:r>
              </a:p>
            </p:txBody>
          </p:sp>
        </p:grpSp>
        <p:grpSp>
          <p:nvGrpSpPr>
            <p:cNvPr id="11" name="Group 10"/>
            <p:cNvGrpSpPr/>
            <p:nvPr/>
          </p:nvGrpSpPr>
          <p:grpSpPr>
            <a:xfrm>
              <a:off x="1143000" y="2651760"/>
              <a:ext cx="685800" cy="353930"/>
              <a:chOff x="1143000" y="2919100"/>
              <a:chExt cx="685800" cy="233675"/>
            </a:xfrm>
          </p:grpSpPr>
          <p:sp>
            <p:nvSpPr>
              <p:cNvPr id="21" name="Rectangle 20"/>
              <p:cNvSpPr/>
              <p:nvPr/>
            </p:nvSpPr>
            <p:spPr>
              <a:xfrm>
                <a:off x="1143000" y="2962275"/>
                <a:ext cx="457200" cy="1905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 name="TextBox 21"/>
              <p:cNvSpPr txBox="1"/>
              <p:nvPr/>
            </p:nvSpPr>
            <p:spPr>
              <a:xfrm>
                <a:off x="1143000" y="2919100"/>
                <a:ext cx="685800" cy="172723"/>
              </a:xfrm>
              <a:prstGeom prst="rect">
                <a:avLst/>
              </a:prstGeom>
              <a:noFill/>
            </p:spPr>
            <p:txBody>
              <a:bodyPr wrap="square" rtlCol="0">
                <a:spAutoFit/>
              </a:bodyPr>
              <a:lstStyle/>
              <a:p>
                <a:r>
                  <a:rPr lang="en-US" sz="1100" dirty="0">
                    <a:solidFill>
                      <a:prstClr val="black"/>
                    </a:solidFill>
                  </a:rPr>
                  <a:t>J. Cox</a:t>
                </a:r>
              </a:p>
            </p:txBody>
          </p:sp>
        </p:grpSp>
        <p:grpSp>
          <p:nvGrpSpPr>
            <p:cNvPr id="12" name="Group 11"/>
            <p:cNvGrpSpPr/>
            <p:nvPr/>
          </p:nvGrpSpPr>
          <p:grpSpPr>
            <a:xfrm>
              <a:off x="6400800" y="2590800"/>
              <a:ext cx="762000" cy="600164"/>
              <a:chOff x="6400800" y="2895600"/>
              <a:chExt cx="762000" cy="600164"/>
            </a:xfrm>
          </p:grpSpPr>
          <p:sp>
            <p:nvSpPr>
              <p:cNvPr id="19" name="Rectangle 18"/>
              <p:cNvSpPr/>
              <p:nvPr/>
            </p:nvSpPr>
            <p:spPr>
              <a:xfrm>
                <a:off x="6477000" y="2971799"/>
                <a:ext cx="457200" cy="52098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0" name="TextBox 19"/>
              <p:cNvSpPr txBox="1"/>
              <p:nvPr/>
            </p:nvSpPr>
            <p:spPr>
              <a:xfrm>
                <a:off x="6400800" y="2895600"/>
                <a:ext cx="762000" cy="600164"/>
              </a:xfrm>
              <a:prstGeom prst="rect">
                <a:avLst/>
              </a:prstGeom>
              <a:noFill/>
            </p:spPr>
            <p:txBody>
              <a:bodyPr wrap="square" rtlCol="0">
                <a:spAutoFit/>
              </a:bodyPr>
              <a:lstStyle/>
              <a:p>
                <a:r>
                  <a:rPr lang="en-US" sz="1100" dirty="0">
                    <a:solidFill>
                      <a:prstClr val="black"/>
                    </a:solidFill>
                  </a:rPr>
                  <a:t>M. Fox</a:t>
                </a:r>
              </a:p>
              <a:p>
                <a:r>
                  <a:rPr lang="en-US" sz="1100" dirty="0">
                    <a:solidFill>
                      <a:prstClr val="black"/>
                    </a:solidFill>
                  </a:rPr>
                  <a:t>L. Ball</a:t>
                </a:r>
              </a:p>
              <a:p>
                <a:r>
                  <a:rPr lang="en-US" sz="1100" dirty="0">
                    <a:solidFill>
                      <a:prstClr val="black"/>
                    </a:solidFill>
                  </a:rPr>
                  <a:t>K. Hill</a:t>
                </a:r>
              </a:p>
            </p:txBody>
          </p:sp>
        </p:grpSp>
        <p:grpSp>
          <p:nvGrpSpPr>
            <p:cNvPr id="13" name="Group 12"/>
            <p:cNvGrpSpPr/>
            <p:nvPr/>
          </p:nvGrpSpPr>
          <p:grpSpPr>
            <a:xfrm>
              <a:off x="7772400" y="2667000"/>
              <a:ext cx="762000" cy="553998"/>
              <a:chOff x="7993380" y="2996698"/>
              <a:chExt cx="762000" cy="553998"/>
            </a:xfrm>
          </p:grpSpPr>
          <p:sp>
            <p:nvSpPr>
              <p:cNvPr id="17" name="Rectangle 16"/>
              <p:cNvSpPr/>
              <p:nvPr/>
            </p:nvSpPr>
            <p:spPr>
              <a:xfrm>
                <a:off x="8001000" y="3042194"/>
                <a:ext cx="571500" cy="4630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 name="TextBox 17"/>
              <p:cNvSpPr txBox="1"/>
              <p:nvPr/>
            </p:nvSpPr>
            <p:spPr>
              <a:xfrm>
                <a:off x="7993380" y="2996698"/>
                <a:ext cx="762000" cy="553998"/>
              </a:xfrm>
              <a:prstGeom prst="rect">
                <a:avLst/>
              </a:prstGeom>
              <a:noFill/>
            </p:spPr>
            <p:txBody>
              <a:bodyPr wrap="square" rtlCol="0">
                <a:spAutoFit/>
              </a:bodyPr>
              <a:lstStyle/>
              <a:p>
                <a:r>
                  <a:rPr lang="en-US" sz="1000" dirty="0">
                    <a:solidFill>
                      <a:prstClr val="black"/>
                    </a:solidFill>
                  </a:rPr>
                  <a:t>P. Art</a:t>
                </a:r>
              </a:p>
              <a:p>
                <a:r>
                  <a:rPr lang="en-US" sz="1000" dirty="0">
                    <a:solidFill>
                      <a:prstClr val="black"/>
                    </a:solidFill>
                  </a:rPr>
                  <a:t>R. Orr</a:t>
                </a:r>
              </a:p>
              <a:p>
                <a:r>
                  <a:rPr lang="en-US" sz="1000" dirty="0">
                    <a:solidFill>
                      <a:prstClr val="black"/>
                    </a:solidFill>
                  </a:rPr>
                  <a:t>L. Fin</a:t>
                </a:r>
              </a:p>
            </p:txBody>
          </p:sp>
        </p:grpSp>
        <p:sp>
          <p:nvSpPr>
            <p:cNvPr id="14" name="Rectangle 13"/>
            <p:cNvSpPr/>
            <p:nvPr/>
          </p:nvSpPr>
          <p:spPr>
            <a:xfrm>
              <a:off x="3829050" y="3865484"/>
              <a:ext cx="876300" cy="175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Rectangle 14"/>
            <p:cNvSpPr/>
            <p:nvPr/>
          </p:nvSpPr>
          <p:spPr>
            <a:xfrm>
              <a:off x="2438400" y="3851940"/>
              <a:ext cx="876300" cy="175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Rectangle 15"/>
            <p:cNvSpPr/>
            <p:nvPr/>
          </p:nvSpPr>
          <p:spPr>
            <a:xfrm>
              <a:off x="6477000" y="3823634"/>
              <a:ext cx="876300" cy="175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25" name="TextBox 24"/>
          <p:cNvSpPr txBox="1"/>
          <p:nvPr/>
        </p:nvSpPr>
        <p:spPr>
          <a:xfrm flipH="1">
            <a:off x="152400" y="120136"/>
            <a:ext cx="7277100" cy="954107"/>
          </a:xfrm>
          <a:prstGeom prst="rect">
            <a:avLst/>
          </a:prstGeom>
          <a:noFill/>
        </p:spPr>
        <p:txBody>
          <a:bodyPr wrap="square" rtlCol="0">
            <a:spAutoFit/>
          </a:bodyPr>
          <a:lstStyle/>
          <a:p>
            <a:pPr algn="ctr"/>
            <a:r>
              <a:rPr lang="en-US" sz="2800" dirty="0">
                <a:solidFill>
                  <a:prstClr val="white"/>
                </a:solidFill>
              </a:rPr>
              <a:t>Next you go back to the Class Breakdown Report and click on the Goal Area you chose.</a:t>
            </a:r>
          </a:p>
        </p:txBody>
      </p:sp>
      <p:sp>
        <p:nvSpPr>
          <p:cNvPr id="26" name="Oval 25"/>
          <p:cNvSpPr/>
          <p:nvPr/>
        </p:nvSpPr>
        <p:spPr>
          <a:xfrm>
            <a:off x="152400" y="3307097"/>
            <a:ext cx="819150" cy="511597"/>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6315945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9733" t="16561" r="12752" b="24312"/>
          <a:stretch/>
        </p:blipFill>
        <p:spPr bwMode="auto">
          <a:xfrm>
            <a:off x="228163" y="1219200"/>
            <a:ext cx="8458639" cy="556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990600" y="152402"/>
            <a:ext cx="7315200" cy="954107"/>
          </a:xfrm>
          <a:prstGeom prst="rect">
            <a:avLst/>
          </a:prstGeom>
          <a:noFill/>
        </p:spPr>
        <p:txBody>
          <a:bodyPr wrap="square" rtlCol="0">
            <a:spAutoFit/>
          </a:bodyPr>
          <a:lstStyle/>
          <a:p>
            <a:pPr algn="ctr"/>
            <a:r>
              <a:rPr lang="en-US" sz="2800" dirty="0">
                <a:solidFill>
                  <a:prstClr val="white"/>
                </a:solidFill>
              </a:rPr>
              <a:t>Click on the area under Literature where you would find your chosen topic.</a:t>
            </a:r>
          </a:p>
        </p:txBody>
      </p:sp>
    </p:spTree>
    <p:extLst>
      <p:ext uri="{BB962C8B-B14F-4D97-AF65-F5344CB8AC3E}">
        <p14:creationId xmlns:p14="http://schemas.microsoft.com/office/powerpoint/2010/main" val="2492809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694" t="17356" r="12877" b="9047"/>
          <a:stretch/>
        </p:blipFill>
        <p:spPr bwMode="auto">
          <a:xfrm>
            <a:off x="990600" y="1524000"/>
            <a:ext cx="7136674"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33400" y="76202"/>
            <a:ext cx="8382000" cy="1384995"/>
          </a:xfrm>
          <a:prstGeom prst="rect">
            <a:avLst/>
          </a:prstGeom>
          <a:noFill/>
        </p:spPr>
        <p:txBody>
          <a:bodyPr wrap="square" rtlCol="0">
            <a:spAutoFit/>
          </a:bodyPr>
          <a:lstStyle/>
          <a:p>
            <a:pPr algn="ctr"/>
            <a:r>
              <a:rPr lang="en-US" sz="2800" dirty="0">
                <a:solidFill>
                  <a:prstClr val="white"/>
                </a:solidFill>
              </a:rPr>
              <a:t>This screen shows the skills that are under Key Ideas and Details. You need to scroll down on the report until you find the RIT band for your whole group instruction</a:t>
            </a:r>
          </a:p>
        </p:txBody>
      </p:sp>
    </p:spTree>
    <p:extLst>
      <p:ext uri="{BB962C8B-B14F-4D97-AF65-F5344CB8AC3E}">
        <p14:creationId xmlns:p14="http://schemas.microsoft.com/office/powerpoint/2010/main" val="2582215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365" t="7963" r="6797" b="5318"/>
          <a:stretch/>
        </p:blipFill>
        <p:spPr bwMode="auto">
          <a:xfrm>
            <a:off x="152400" y="304800"/>
            <a:ext cx="8458200" cy="65488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52400" y="2665274"/>
            <a:ext cx="1295400" cy="1754326"/>
          </a:xfrm>
          <a:prstGeom prst="rect">
            <a:avLst/>
          </a:prstGeom>
          <a:noFill/>
        </p:spPr>
        <p:txBody>
          <a:bodyPr wrap="square" rtlCol="0">
            <a:spAutoFit/>
          </a:bodyPr>
          <a:lstStyle/>
          <a:p>
            <a:r>
              <a:rPr lang="en-US" dirty="0">
                <a:solidFill>
                  <a:prstClr val="black"/>
                </a:solidFill>
              </a:rPr>
              <a:t>This is the RIT band for your whole group instruction. </a:t>
            </a:r>
          </a:p>
        </p:txBody>
      </p:sp>
      <p:sp>
        <p:nvSpPr>
          <p:cNvPr id="3" name="TextBox 2"/>
          <p:cNvSpPr txBox="1"/>
          <p:nvPr/>
        </p:nvSpPr>
        <p:spPr>
          <a:xfrm>
            <a:off x="4381500" y="685802"/>
            <a:ext cx="3924300" cy="461665"/>
          </a:xfrm>
          <a:prstGeom prst="rect">
            <a:avLst/>
          </a:prstGeom>
          <a:noFill/>
        </p:spPr>
        <p:txBody>
          <a:bodyPr wrap="square" rtlCol="0">
            <a:spAutoFit/>
          </a:bodyPr>
          <a:lstStyle/>
          <a:p>
            <a:r>
              <a:rPr lang="en-US" sz="2400" dirty="0">
                <a:solidFill>
                  <a:prstClr val="black"/>
                </a:solidFill>
              </a:rPr>
              <a:t>Lines separate each RIT band</a:t>
            </a:r>
            <a:r>
              <a:rPr lang="en-US" dirty="0">
                <a:solidFill>
                  <a:prstClr val="black"/>
                </a:solidFill>
              </a:rPr>
              <a:t>.</a:t>
            </a:r>
          </a:p>
        </p:txBody>
      </p:sp>
      <p:cxnSp>
        <p:nvCxnSpPr>
          <p:cNvPr id="5" name="Straight Arrow Connector 4"/>
          <p:cNvCxnSpPr/>
          <p:nvPr/>
        </p:nvCxnSpPr>
        <p:spPr>
          <a:xfrm flipH="1">
            <a:off x="4114800" y="1055132"/>
            <a:ext cx="762000" cy="39266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609600" y="4343400"/>
            <a:ext cx="0" cy="17526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7162800" y="3314700"/>
            <a:ext cx="1447800" cy="11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7162800" y="5143500"/>
            <a:ext cx="1447800" cy="11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Rectangle 12"/>
          <p:cNvSpPr/>
          <p:nvPr/>
        </p:nvSpPr>
        <p:spPr>
          <a:xfrm>
            <a:off x="7162800" y="3924300"/>
            <a:ext cx="1447800" cy="11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 name="Rectangle 13"/>
          <p:cNvSpPr/>
          <p:nvPr/>
        </p:nvSpPr>
        <p:spPr>
          <a:xfrm>
            <a:off x="7146471" y="4572000"/>
            <a:ext cx="1447800" cy="11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Rectangle 14"/>
          <p:cNvSpPr/>
          <p:nvPr/>
        </p:nvSpPr>
        <p:spPr>
          <a:xfrm>
            <a:off x="7162800" y="5753100"/>
            <a:ext cx="1447800" cy="11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Rectangle 15"/>
          <p:cNvSpPr/>
          <p:nvPr/>
        </p:nvSpPr>
        <p:spPr>
          <a:xfrm>
            <a:off x="7162800" y="6400800"/>
            <a:ext cx="1447800" cy="11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Oval 10"/>
          <p:cNvSpPr/>
          <p:nvPr/>
        </p:nvSpPr>
        <p:spPr>
          <a:xfrm>
            <a:off x="1066800" y="4572000"/>
            <a:ext cx="2971800" cy="8382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extBox 16"/>
          <p:cNvSpPr txBox="1"/>
          <p:nvPr/>
        </p:nvSpPr>
        <p:spPr>
          <a:xfrm>
            <a:off x="4572000" y="3505200"/>
            <a:ext cx="2133600" cy="923330"/>
          </a:xfrm>
          <a:prstGeom prst="rect">
            <a:avLst/>
          </a:prstGeom>
          <a:noFill/>
        </p:spPr>
        <p:txBody>
          <a:bodyPr wrap="square" rtlCol="0">
            <a:spAutoFit/>
          </a:bodyPr>
          <a:lstStyle/>
          <a:p>
            <a:pPr algn="ctr"/>
            <a:r>
              <a:rPr lang="en-US" dirty="0">
                <a:solidFill>
                  <a:prstClr val="black"/>
                </a:solidFill>
              </a:rPr>
              <a:t>Locate your topic and choose 2-3 skills.</a:t>
            </a:r>
          </a:p>
        </p:txBody>
      </p:sp>
      <p:cxnSp>
        <p:nvCxnSpPr>
          <p:cNvPr id="19" name="Straight Arrow Connector 18"/>
          <p:cNvCxnSpPr/>
          <p:nvPr/>
        </p:nvCxnSpPr>
        <p:spPr>
          <a:xfrm flipH="1">
            <a:off x="4038600" y="4267200"/>
            <a:ext cx="1219200" cy="50696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010402" y="1466673"/>
            <a:ext cx="1583871" cy="1200329"/>
          </a:xfrm>
          <a:prstGeom prst="rect">
            <a:avLst/>
          </a:prstGeom>
          <a:noFill/>
        </p:spPr>
        <p:txBody>
          <a:bodyPr wrap="square" rtlCol="0">
            <a:spAutoFit/>
          </a:bodyPr>
          <a:lstStyle/>
          <a:p>
            <a:pPr algn="ctr"/>
            <a:r>
              <a:rPr lang="en-US" dirty="0">
                <a:solidFill>
                  <a:prstClr val="black"/>
                </a:solidFill>
              </a:rPr>
              <a:t>Your students that fall in this RIT band are listed here.</a:t>
            </a:r>
          </a:p>
        </p:txBody>
      </p:sp>
      <p:cxnSp>
        <p:nvCxnSpPr>
          <p:cNvPr id="26" name="Straight Arrow Connector 25"/>
          <p:cNvCxnSpPr/>
          <p:nvPr/>
        </p:nvCxnSpPr>
        <p:spPr>
          <a:xfrm>
            <a:off x="7772400" y="2608124"/>
            <a:ext cx="0" cy="706576"/>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17919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756" t="28039"/>
          <a:stretch/>
        </p:blipFill>
        <p:spPr bwMode="auto">
          <a:xfrm>
            <a:off x="252550" y="1600200"/>
            <a:ext cx="8371705"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048000" y="3267670"/>
            <a:ext cx="2133600" cy="923330"/>
          </a:xfrm>
          <a:prstGeom prst="rect">
            <a:avLst/>
          </a:prstGeom>
          <a:noFill/>
        </p:spPr>
        <p:txBody>
          <a:bodyPr wrap="square" rtlCol="0">
            <a:spAutoFit/>
          </a:bodyPr>
          <a:lstStyle/>
          <a:p>
            <a:r>
              <a:rPr lang="en-US" dirty="0">
                <a:solidFill>
                  <a:prstClr val="black"/>
                </a:solidFill>
              </a:rPr>
              <a:t>-Determine the main idea in a literary text.</a:t>
            </a:r>
          </a:p>
        </p:txBody>
      </p:sp>
      <p:sp>
        <p:nvSpPr>
          <p:cNvPr id="5" name="TextBox 4"/>
          <p:cNvSpPr txBox="1"/>
          <p:nvPr/>
        </p:nvSpPr>
        <p:spPr>
          <a:xfrm>
            <a:off x="3048000" y="4038602"/>
            <a:ext cx="2133600" cy="646331"/>
          </a:xfrm>
          <a:prstGeom prst="rect">
            <a:avLst/>
          </a:prstGeom>
          <a:noFill/>
        </p:spPr>
        <p:txBody>
          <a:bodyPr wrap="square" rtlCol="0">
            <a:spAutoFit/>
          </a:bodyPr>
          <a:lstStyle/>
          <a:p>
            <a:r>
              <a:rPr lang="en-US" dirty="0">
                <a:solidFill>
                  <a:prstClr val="black"/>
                </a:solidFill>
              </a:rPr>
              <a:t>-Determine the topic in a literary text.</a:t>
            </a:r>
          </a:p>
        </p:txBody>
      </p:sp>
      <p:sp>
        <p:nvSpPr>
          <p:cNvPr id="3" name="TextBox 2"/>
          <p:cNvSpPr txBox="1"/>
          <p:nvPr/>
        </p:nvSpPr>
        <p:spPr>
          <a:xfrm>
            <a:off x="685800" y="304802"/>
            <a:ext cx="7391400" cy="954107"/>
          </a:xfrm>
          <a:prstGeom prst="rect">
            <a:avLst/>
          </a:prstGeom>
          <a:noFill/>
        </p:spPr>
        <p:txBody>
          <a:bodyPr wrap="square" rtlCol="0">
            <a:spAutoFit/>
          </a:bodyPr>
          <a:lstStyle/>
          <a:p>
            <a:pPr algn="ctr"/>
            <a:r>
              <a:rPr lang="en-US" sz="2800" dirty="0">
                <a:solidFill>
                  <a:prstClr val="white"/>
                </a:solidFill>
              </a:rPr>
              <a:t>Write the skills you chose on your Data to Instruction Framework in the correct column.</a:t>
            </a:r>
          </a:p>
        </p:txBody>
      </p:sp>
      <p:sp>
        <p:nvSpPr>
          <p:cNvPr id="7" name="TextBox 6"/>
          <p:cNvSpPr txBox="1"/>
          <p:nvPr/>
        </p:nvSpPr>
        <p:spPr>
          <a:xfrm>
            <a:off x="1752600" y="3352800"/>
            <a:ext cx="1371600" cy="1523494"/>
          </a:xfrm>
          <a:prstGeom prst="rect">
            <a:avLst/>
          </a:prstGeom>
          <a:noFill/>
        </p:spPr>
        <p:txBody>
          <a:bodyPr wrap="square" rtlCol="0">
            <a:spAutoFit/>
          </a:bodyPr>
          <a:lstStyle/>
          <a:p>
            <a:r>
              <a:rPr lang="en-US" dirty="0" err="1">
                <a:solidFill>
                  <a:prstClr val="black"/>
                </a:solidFill>
              </a:rPr>
              <a:t>T.Ray</a:t>
            </a:r>
            <a:r>
              <a:rPr lang="en-US" dirty="0">
                <a:solidFill>
                  <a:prstClr val="black"/>
                </a:solidFill>
              </a:rPr>
              <a:t>   E. Lin</a:t>
            </a:r>
          </a:p>
          <a:p>
            <a:r>
              <a:rPr lang="en-US" dirty="0" err="1">
                <a:solidFill>
                  <a:prstClr val="black"/>
                </a:solidFill>
              </a:rPr>
              <a:t>C.Dye</a:t>
            </a:r>
            <a:endParaRPr lang="en-US" dirty="0">
              <a:solidFill>
                <a:prstClr val="black"/>
              </a:solidFill>
            </a:endParaRPr>
          </a:p>
          <a:p>
            <a:r>
              <a:rPr lang="en-US" dirty="0" err="1">
                <a:solidFill>
                  <a:prstClr val="black"/>
                </a:solidFill>
              </a:rPr>
              <a:t>G.May</a:t>
            </a:r>
            <a:endParaRPr lang="en-US" dirty="0">
              <a:solidFill>
                <a:prstClr val="black"/>
              </a:solidFill>
            </a:endParaRPr>
          </a:p>
          <a:p>
            <a:r>
              <a:rPr lang="en-US" dirty="0" err="1">
                <a:solidFill>
                  <a:prstClr val="black"/>
                </a:solidFill>
              </a:rPr>
              <a:t>S.Day</a:t>
            </a:r>
            <a:endParaRPr lang="en-US" dirty="0">
              <a:solidFill>
                <a:prstClr val="black"/>
              </a:solidFill>
            </a:endParaRPr>
          </a:p>
          <a:p>
            <a:endParaRPr lang="en-US" sz="1000" dirty="0">
              <a:solidFill>
                <a:prstClr val="black"/>
              </a:solidFill>
            </a:endParaRPr>
          </a:p>
          <a:p>
            <a:endParaRPr lang="en-US" sz="1100" dirty="0">
              <a:solidFill>
                <a:prstClr val="black"/>
              </a:solidFill>
            </a:endParaRPr>
          </a:p>
        </p:txBody>
      </p:sp>
    </p:spTree>
    <p:extLst>
      <p:ext uri="{BB962C8B-B14F-4D97-AF65-F5344CB8AC3E}">
        <p14:creationId xmlns:p14="http://schemas.microsoft.com/office/powerpoint/2010/main" val="39778175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1058093" y="152402"/>
            <a:ext cx="7323909" cy="6629401"/>
            <a:chOff x="1058091" y="187234"/>
            <a:chExt cx="7323909" cy="6629401"/>
          </a:xfrm>
        </p:grpSpPr>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3690" t="6270" r="15476" b="8095"/>
            <a:stretch/>
          </p:blipFill>
          <p:spPr bwMode="auto">
            <a:xfrm>
              <a:off x="1058091" y="187234"/>
              <a:ext cx="7287372" cy="6629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Oval 1"/>
            <p:cNvSpPr/>
            <p:nvPr/>
          </p:nvSpPr>
          <p:spPr>
            <a:xfrm>
              <a:off x="5648597" y="840377"/>
              <a:ext cx="1600200" cy="4572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Oval 4"/>
            <p:cNvSpPr/>
            <p:nvPr/>
          </p:nvSpPr>
          <p:spPr>
            <a:xfrm>
              <a:off x="4314247" y="187234"/>
              <a:ext cx="1600200" cy="4572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Oval 5"/>
            <p:cNvSpPr/>
            <p:nvPr/>
          </p:nvSpPr>
          <p:spPr>
            <a:xfrm>
              <a:off x="1058091" y="2286000"/>
              <a:ext cx="1219200" cy="4572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Box 2"/>
            <p:cNvSpPr txBox="1"/>
            <p:nvPr/>
          </p:nvSpPr>
          <p:spPr>
            <a:xfrm>
              <a:off x="4610100" y="2052935"/>
              <a:ext cx="2667000" cy="923330"/>
            </a:xfrm>
            <a:prstGeom prst="rect">
              <a:avLst/>
            </a:prstGeom>
            <a:noFill/>
            <a:ln w="38100">
              <a:solidFill>
                <a:srgbClr val="C00000"/>
              </a:solidFill>
            </a:ln>
          </p:spPr>
          <p:txBody>
            <a:bodyPr wrap="square" rtlCol="0">
              <a:spAutoFit/>
            </a:bodyPr>
            <a:lstStyle/>
            <a:p>
              <a:r>
                <a:rPr lang="en-US" dirty="0">
                  <a:solidFill>
                    <a:prstClr val="black"/>
                  </a:solidFill>
                </a:rPr>
                <a:t>Click Edit Display Options Click Group by Standard Click your grade level.</a:t>
              </a:r>
            </a:p>
          </p:txBody>
        </p:sp>
        <p:cxnSp>
          <p:nvCxnSpPr>
            <p:cNvPr id="7" name="Straight Arrow Connector 6"/>
            <p:cNvCxnSpPr>
              <a:endCxn id="6" idx="6"/>
            </p:cNvCxnSpPr>
            <p:nvPr/>
          </p:nvCxnSpPr>
          <p:spPr>
            <a:xfrm flipH="1" flipV="1">
              <a:off x="2277291" y="2514600"/>
              <a:ext cx="2332809" cy="3048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flipV="1">
              <a:off x="7172597" y="1219200"/>
              <a:ext cx="447403" cy="12954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flipV="1">
              <a:off x="4695247" y="609600"/>
              <a:ext cx="838200" cy="1443335"/>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7010400" y="2514600"/>
              <a:ext cx="60960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7924800" y="4114800"/>
              <a:ext cx="457200" cy="11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Rectangle 36"/>
            <p:cNvSpPr/>
            <p:nvPr/>
          </p:nvSpPr>
          <p:spPr>
            <a:xfrm>
              <a:off x="7924800" y="4762500"/>
              <a:ext cx="457200" cy="11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Rectangle 37"/>
            <p:cNvSpPr/>
            <p:nvPr/>
          </p:nvSpPr>
          <p:spPr>
            <a:xfrm>
              <a:off x="7924800" y="5410200"/>
              <a:ext cx="457200" cy="11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 name="Rectangle 38"/>
            <p:cNvSpPr/>
            <p:nvPr/>
          </p:nvSpPr>
          <p:spPr>
            <a:xfrm>
              <a:off x="7924800" y="6019800"/>
              <a:ext cx="457200" cy="11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0" name="Rectangle 39"/>
            <p:cNvSpPr/>
            <p:nvPr/>
          </p:nvSpPr>
          <p:spPr>
            <a:xfrm>
              <a:off x="7924800" y="6629400"/>
              <a:ext cx="457200" cy="11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Tree>
    <p:extLst>
      <p:ext uri="{BB962C8B-B14F-4D97-AF65-F5344CB8AC3E}">
        <p14:creationId xmlns:p14="http://schemas.microsoft.com/office/powerpoint/2010/main" val="25809698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5853" t="54153" r="18294" b="20741"/>
          <a:stretch/>
        </p:blipFill>
        <p:spPr bwMode="auto">
          <a:xfrm>
            <a:off x="219893" y="457202"/>
            <a:ext cx="6128657" cy="20661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5219" t="51826" r="19087" b="18571"/>
          <a:stretch/>
        </p:blipFill>
        <p:spPr bwMode="auto">
          <a:xfrm>
            <a:off x="2819400" y="2895602"/>
            <a:ext cx="6111240" cy="2436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19893" y="3276600"/>
            <a:ext cx="2447109" cy="1569660"/>
          </a:xfrm>
          <a:prstGeom prst="rect">
            <a:avLst/>
          </a:prstGeom>
          <a:noFill/>
        </p:spPr>
        <p:txBody>
          <a:bodyPr wrap="square" rtlCol="0">
            <a:spAutoFit/>
          </a:bodyPr>
          <a:lstStyle/>
          <a:p>
            <a:r>
              <a:rPr lang="en-US" sz="2400" dirty="0">
                <a:solidFill>
                  <a:prstClr val="white"/>
                </a:solidFill>
              </a:rPr>
              <a:t>These RL 4.2 skills are for the whole group instruction RIT band.</a:t>
            </a:r>
          </a:p>
        </p:txBody>
      </p:sp>
      <p:sp>
        <p:nvSpPr>
          <p:cNvPr id="5" name="TextBox 4"/>
          <p:cNvSpPr txBox="1"/>
          <p:nvPr/>
        </p:nvSpPr>
        <p:spPr>
          <a:xfrm>
            <a:off x="6463939" y="381000"/>
            <a:ext cx="2447109" cy="2308324"/>
          </a:xfrm>
          <a:prstGeom prst="rect">
            <a:avLst/>
          </a:prstGeom>
          <a:noFill/>
        </p:spPr>
        <p:txBody>
          <a:bodyPr wrap="square" rtlCol="0">
            <a:spAutoFit/>
          </a:bodyPr>
          <a:lstStyle/>
          <a:p>
            <a:r>
              <a:rPr lang="en-US" sz="2400" dirty="0">
                <a:solidFill>
                  <a:prstClr val="white"/>
                </a:solidFill>
              </a:rPr>
              <a:t>These RL 4.2 skills are for the RIT band just </a:t>
            </a:r>
            <a:r>
              <a:rPr lang="en-US" sz="2400" b="1" dirty="0">
                <a:solidFill>
                  <a:prstClr val="white"/>
                </a:solidFill>
              </a:rPr>
              <a:t>below </a:t>
            </a:r>
            <a:r>
              <a:rPr lang="en-US" sz="2400" dirty="0">
                <a:solidFill>
                  <a:prstClr val="white"/>
                </a:solidFill>
              </a:rPr>
              <a:t>your whole group instruction RIT band.</a:t>
            </a:r>
          </a:p>
        </p:txBody>
      </p:sp>
      <p:sp>
        <p:nvSpPr>
          <p:cNvPr id="3" name="TextBox 2"/>
          <p:cNvSpPr txBox="1"/>
          <p:nvPr/>
        </p:nvSpPr>
        <p:spPr>
          <a:xfrm>
            <a:off x="76202" y="5522895"/>
            <a:ext cx="8924109" cy="954107"/>
          </a:xfrm>
          <a:prstGeom prst="rect">
            <a:avLst/>
          </a:prstGeom>
          <a:noFill/>
          <a:ln w="60325">
            <a:solidFill>
              <a:srgbClr val="66FF33"/>
            </a:solidFill>
          </a:ln>
        </p:spPr>
        <p:txBody>
          <a:bodyPr wrap="square" rtlCol="0">
            <a:spAutoFit/>
          </a:bodyPr>
          <a:lstStyle/>
          <a:p>
            <a:pPr algn="ctr"/>
            <a:r>
              <a:rPr lang="en-US" sz="2800" dirty="0">
                <a:solidFill>
                  <a:prstClr val="white"/>
                </a:solidFill>
              </a:rPr>
              <a:t>Notice that even though the standard is the same for both RIT bands, there are more skills in the 201-210 band. </a:t>
            </a:r>
          </a:p>
        </p:txBody>
      </p:sp>
      <p:cxnSp>
        <p:nvCxnSpPr>
          <p:cNvPr id="6" name="Straight Arrow Connector 5"/>
          <p:cNvCxnSpPr/>
          <p:nvPr/>
        </p:nvCxnSpPr>
        <p:spPr>
          <a:xfrm>
            <a:off x="2514602" y="3847556"/>
            <a:ext cx="769619" cy="495844"/>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4648200" y="914400"/>
            <a:ext cx="1815738" cy="7620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64288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756" t="27673" b="26501"/>
          <a:stretch/>
        </p:blipFill>
        <p:spPr bwMode="auto">
          <a:xfrm>
            <a:off x="360023" y="3616234"/>
            <a:ext cx="8371705" cy="3008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200400" y="5305963"/>
            <a:ext cx="1981200" cy="1323439"/>
          </a:xfrm>
          <a:prstGeom prst="rect">
            <a:avLst/>
          </a:prstGeom>
          <a:noFill/>
        </p:spPr>
        <p:txBody>
          <a:bodyPr wrap="square" rtlCol="0">
            <a:spAutoFit/>
          </a:bodyPr>
          <a:lstStyle/>
          <a:p>
            <a:r>
              <a:rPr lang="en-US" sz="1600" b="1" dirty="0">
                <a:solidFill>
                  <a:srgbClr val="C00000"/>
                </a:solidFill>
              </a:rPr>
              <a:t>RL.4.2…</a:t>
            </a:r>
          </a:p>
          <a:p>
            <a:r>
              <a:rPr lang="en-US" sz="1600" dirty="0">
                <a:solidFill>
                  <a:prstClr val="black"/>
                </a:solidFill>
              </a:rPr>
              <a:t>-Determine the main idea in a literary text.</a:t>
            </a:r>
          </a:p>
          <a:p>
            <a:r>
              <a:rPr lang="en-US" sz="1600" dirty="0">
                <a:solidFill>
                  <a:prstClr val="black"/>
                </a:solidFill>
              </a:rPr>
              <a:t>-Determine the topic in a literary text.</a:t>
            </a:r>
          </a:p>
        </p:txBody>
      </p:sp>
      <p:sp>
        <p:nvSpPr>
          <p:cNvPr id="3" name="TextBox 2"/>
          <p:cNvSpPr txBox="1"/>
          <p:nvPr/>
        </p:nvSpPr>
        <p:spPr>
          <a:xfrm>
            <a:off x="252548" y="76202"/>
            <a:ext cx="8586652" cy="954107"/>
          </a:xfrm>
          <a:prstGeom prst="rect">
            <a:avLst/>
          </a:prstGeom>
          <a:noFill/>
        </p:spPr>
        <p:txBody>
          <a:bodyPr wrap="square" rtlCol="0">
            <a:spAutoFit/>
          </a:bodyPr>
          <a:lstStyle/>
          <a:p>
            <a:pPr algn="ctr"/>
            <a:r>
              <a:rPr lang="en-US" sz="2800" dirty="0">
                <a:solidFill>
                  <a:prstClr val="white"/>
                </a:solidFill>
              </a:rPr>
              <a:t>Look at the Learning Continuum and transfer the Standard  Number to your Data to Instruction Framework</a:t>
            </a:r>
          </a:p>
        </p:txBody>
      </p:sp>
      <p:pic>
        <p:nvPicPr>
          <p:cNvPr id="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2103" t="51455" r="19663" b="18067"/>
          <a:stretch/>
        </p:blipFill>
        <p:spPr bwMode="auto">
          <a:xfrm>
            <a:off x="2057400" y="1108166"/>
            <a:ext cx="5292634" cy="25080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p:cNvSpPr/>
          <p:nvPr/>
        </p:nvSpPr>
        <p:spPr>
          <a:xfrm>
            <a:off x="2057400" y="1108166"/>
            <a:ext cx="762000" cy="339634"/>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8" name="Straight Arrow Connector 7"/>
          <p:cNvCxnSpPr/>
          <p:nvPr/>
        </p:nvCxnSpPr>
        <p:spPr>
          <a:xfrm>
            <a:off x="2286000" y="1447802"/>
            <a:ext cx="1066800" cy="3858161"/>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905000" y="5410706"/>
            <a:ext cx="1371600" cy="1523494"/>
          </a:xfrm>
          <a:prstGeom prst="rect">
            <a:avLst/>
          </a:prstGeom>
          <a:noFill/>
        </p:spPr>
        <p:txBody>
          <a:bodyPr wrap="square" rtlCol="0">
            <a:spAutoFit/>
          </a:bodyPr>
          <a:lstStyle/>
          <a:p>
            <a:r>
              <a:rPr lang="en-US" dirty="0" err="1">
                <a:solidFill>
                  <a:prstClr val="black"/>
                </a:solidFill>
              </a:rPr>
              <a:t>T.Ray</a:t>
            </a:r>
            <a:r>
              <a:rPr lang="en-US" dirty="0">
                <a:solidFill>
                  <a:prstClr val="black"/>
                </a:solidFill>
              </a:rPr>
              <a:t>   E. Lin</a:t>
            </a:r>
          </a:p>
          <a:p>
            <a:r>
              <a:rPr lang="en-US" dirty="0" err="1">
                <a:solidFill>
                  <a:prstClr val="black"/>
                </a:solidFill>
              </a:rPr>
              <a:t>C.Dye</a:t>
            </a:r>
            <a:endParaRPr lang="en-US" dirty="0">
              <a:solidFill>
                <a:prstClr val="black"/>
              </a:solidFill>
            </a:endParaRPr>
          </a:p>
          <a:p>
            <a:r>
              <a:rPr lang="en-US" dirty="0" err="1">
                <a:solidFill>
                  <a:prstClr val="black"/>
                </a:solidFill>
              </a:rPr>
              <a:t>G.May</a:t>
            </a:r>
            <a:endParaRPr lang="en-US" dirty="0">
              <a:solidFill>
                <a:prstClr val="black"/>
              </a:solidFill>
            </a:endParaRPr>
          </a:p>
          <a:p>
            <a:r>
              <a:rPr lang="en-US" dirty="0" err="1">
                <a:solidFill>
                  <a:prstClr val="black"/>
                </a:solidFill>
              </a:rPr>
              <a:t>S.Day</a:t>
            </a:r>
            <a:endParaRPr lang="en-US" dirty="0">
              <a:solidFill>
                <a:prstClr val="black"/>
              </a:solidFill>
            </a:endParaRPr>
          </a:p>
          <a:p>
            <a:endParaRPr lang="en-US" sz="1000" dirty="0">
              <a:solidFill>
                <a:prstClr val="black"/>
              </a:solidFill>
            </a:endParaRPr>
          </a:p>
          <a:p>
            <a:endParaRPr lang="en-US" sz="1100" dirty="0">
              <a:solidFill>
                <a:prstClr val="black"/>
              </a:solidFill>
            </a:endParaRPr>
          </a:p>
        </p:txBody>
      </p:sp>
      <p:sp>
        <p:nvSpPr>
          <p:cNvPr id="11" name="TextBox 10"/>
          <p:cNvSpPr txBox="1"/>
          <p:nvPr/>
        </p:nvSpPr>
        <p:spPr>
          <a:xfrm>
            <a:off x="914400" y="5924490"/>
            <a:ext cx="1524000" cy="400110"/>
          </a:xfrm>
          <a:prstGeom prst="rect">
            <a:avLst/>
          </a:prstGeom>
          <a:noFill/>
        </p:spPr>
        <p:txBody>
          <a:bodyPr wrap="square" rtlCol="0">
            <a:spAutoFit/>
          </a:bodyPr>
          <a:lstStyle/>
          <a:p>
            <a:r>
              <a:rPr lang="en-US" sz="2000" dirty="0">
                <a:solidFill>
                  <a:srgbClr val="C00000"/>
                </a:solidFill>
              </a:rPr>
              <a:t>206-211</a:t>
            </a:r>
          </a:p>
        </p:txBody>
      </p:sp>
    </p:spTree>
    <p:extLst>
      <p:ext uri="{BB962C8B-B14F-4D97-AF65-F5344CB8AC3E}">
        <p14:creationId xmlns:p14="http://schemas.microsoft.com/office/powerpoint/2010/main" val="30572024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45"/>
          <p:cNvSpPr txBox="1"/>
          <p:nvPr/>
        </p:nvSpPr>
        <p:spPr>
          <a:xfrm>
            <a:off x="152400" y="76202"/>
            <a:ext cx="8763000" cy="954107"/>
          </a:xfrm>
          <a:prstGeom prst="rect">
            <a:avLst/>
          </a:prstGeom>
          <a:noFill/>
        </p:spPr>
        <p:txBody>
          <a:bodyPr wrap="square" rtlCol="0">
            <a:spAutoFit/>
          </a:bodyPr>
          <a:lstStyle/>
          <a:p>
            <a:pPr algn="ctr"/>
            <a:r>
              <a:rPr lang="en-US" sz="2800" dirty="0">
                <a:solidFill>
                  <a:prstClr val="white"/>
                </a:solidFill>
              </a:rPr>
              <a:t>Determine the type of formative assessment you will use (see Types of Formative Assessment handout).</a:t>
            </a:r>
          </a:p>
        </p:txBody>
      </p:sp>
      <p:grpSp>
        <p:nvGrpSpPr>
          <p:cNvPr id="2" name="Group 1"/>
          <p:cNvGrpSpPr/>
          <p:nvPr/>
        </p:nvGrpSpPr>
        <p:grpSpPr>
          <a:xfrm>
            <a:off x="198120" y="1042693"/>
            <a:ext cx="8641080" cy="5815309"/>
            <a:chOff x="121920" y="914400"/>
            <a:chExt cx="8641080" cy="5815309"/>
          </a:xfrm>
        </p:grpSpPr>
        <p:pic>
          <p:nvPicPr>
            <p:cNvPr id="4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3222" t="23584" r="23757" b="9658"/>
            <a:stretch/>
          </p:blipFill>
          <p:spPr bwMode="auto">
            <a:xfrm>
              <a:off x="121920" y="914400"/>
              <a:ext cx="8641080" cy="58153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7" name="TextBox 36"/>
            <p:cNvSpPr txBox="1"/>
            <p:nvPr/>
          </p:nvSpPr>
          <p:spPr>
            <a:xfrm>
              <a:off x="1676400" y="4267706"/>
              <a:ext cx="1371600" cy="1523494"/>
            </a:xfrm>
            <a:prstGeom prst="rect">
              <a:avLst/>
            </a:prstGeom>
            <a:noFill/>
          </p:spPr>
          <p:txBody>
            <a:bodyPr wrap="square" rtlCol="0">
              <a:spAutoFit/>
            </a:bodyPr>
            <a:lstStyle/>
            <a:p>
              <a:r>
                <a:rPr lang="en-US" dirty="0" err="1">
                  <a:solidFill>
                    <a:prstClr val="black"/>
                  </a:solidFill>
                </a:rPr>
                <a:t>T.Ray</a:t>
              </a:r>
              <a:r>
                <a:rPr lang="en-US" dirty="0">
                  <a:solidFill>
                    <a:prstClr val="black"/>
                  </a:solidFill>
                </a:rPr>
                <a:t>   E. Lin</a:t>
              </a:r>
            </a:p>
            <a:p>
              <a:r>
                <a:rPr lang="en-US" dirty="0" err="1">
                  <a:solidFill>
                    <a:prstClr val="black"/>
                  </a:solidFill>
                </a:rPr>
                <a:t>C.Dye</a:t>
              </a:r>
              <a:endParaRPr lang="en-US" dirty="0">
                <a:solidFill>
                  <a:prstClr val="black"/>
                </a:solidFill>
              </a:endParaRPr>
            </a:p>
            <a:p>
              <a:r>
                <a:rPr lang="en-US" dirty="0" err="1">
                  <a:solidFill>
                    <a:prstClr val="black"/>
                  </a:solidFill>
                </a:rPr>
                <a:t>G.May</a:t>
              </a:r>
              <a:endParaRPr lang="en-US" dirty="0">
                <a:solidFill>
                  <a:prstClr val="black"/>
                </a:solidFill>
              </a:endParaRPr>
            </a:p>
            <a:p>
              <a:r>
                <a:rPr lang="en-US" dirty="0" err="1">
                  <a:solidFill>
                    <a:prstClr val="black"/>
                  </a:solidFill>
                </a:rPr>
                <a:t>S.Day</a:t>
              </a:r>
              <a:endParaRPr lang="en-US" dirty="0">
                <a:solidFill>
                  <a:prstClr val="black"/>
                </a:solidFill>
              </a:endParaRPr>
            </a:p>
            <a:p>
              <a:endParaRPr lang="en-US" sz="1000" dirty="0">
                <a:solidFill>
                  <a:prstClr val="black"/>
                </a:solidFill>
              </a:endParaRPr>
            </a:p>
            <a:p>
              <a:endParaRPr lang="en-US" sz="1100" dirty="0">
                <a:solidFill>
                  <a:prstClr val="black"/>
                </a:solidFill>
              </a:endParaRPr>
            </a:p>
          </p:txBody>
        </p:sp>
        <p:sp>
          <p:nvSpPr>
            <p:cNvPr id="38" name="TextBox 37"/>
            <p:cNvSpPr txBox="1"/>
            <p:nvPr/>
          </p:nvSpPr>
          <p:spPr>
            <a:xfrm>
              <a:off x="1752600" y="5659904"/>
              <a:ext cx="1219200" cy="969496"/>
            </a:xfrm>
            <a:prstGeom prst="rect">
              <a:avLst/>
            </a:prstGeom>
            <a:noFill/>
          </p:spPr>
          <p:txBody>
            <a:bodyPr wrap="square" rtlCol="0">
              <a:spAutoFit/>
            </a:bodyPr>
            <a:lstStyle/>
            <a:p>
              <a:r>
                <a:rPr lang="en-US" dirty="0">
                  <a:solidFill>
                    <a:prstClr val="black"/>
                  </a:solidFill>
                </a:rPr>
                <a:t>J. Cox</a:t>
              </a:r>
            </a:p>
            <a:p>
              <a:r>
                <a:rPr lang="en-US" dirty="0">
                  <a:solidFill>
                    <a:prstClr val="black"/>
                  </a:solidFill>
                </a:rPr>
                <a:t>M. Lee</a:t>
              </a:r>
            </a:p>
            <a:p>
              <a:endParaRPr lang="en-US" sz="1000" dirty="0">
                <a:solidFill>
                  <a:prstClr val="black"/>
                </a:solidFill>
              </a:endParaRPr>
            </a:p>
            <a:p>
              <a:endParaRPr lang="en-US" sz="1100" dirty="0">
                <a:solidFill>
                  <a:prstClr val="black"/>
                </a:solidFill>
              </a:endParaRPr>
            </a:p>
          </p:txBody>
        </p:sp>
        <p:sp>
          <p:nvSpPr>
            <p:cNvPr id="39" name="TextBox 38"/>
            <p:cNvSpPr txBox="1"/>
            <p:nvPr/>
          </p:nvSpPr>
          <p:spPr>
            <a:xfrm>
              <a:off x="1600200" y="2971800"/>
              <a:ext cx="1821848" cy="1523494"/>
            </a:xfrm>
            <a:prstGeom prst="rect">
              <a:avLst/>
            </a:prstGeom>
            <a:noFill/>
          </p:spPr>
          <p:txBody>
            <a:bodyPr wrap="square" rtlCol="0">
              <a:spAutoFit/>
            </a:bodyPr>
            <a:lstStyle/>
            <a:p>
              <a:r>
                <a:rPr lang="en-US" dirty="0">
                  <a:solidFill>
                    <a:prstClr val="black"/>
                  </a:solidFill>
                </a:rPr>
                <a:t>M. Fox    R. Orr</a:t>
              </a:r>
            </a:p>
            <a:p>
              <a:r>
                <a:rPr lang="en-US" dirty="0">
                  <a:solidFill>
                    <a:prstClr val="black"/>
                  </a:solidFill>
                </a:rPr>
                <a:t>L. Ball      L. Fin</a:t>
              </a:r>
            </a:p>
            <a:p>
              <a:r>
                <a:rPr lang="en-US" dirty="0">
                  <a:solidFill>
                    <a:prstClr val="black"/>
                  </a:solidFill>
                </a:rPr>
                <a:t>K. Hill</a:t>
              </a:r>
            </a:p>
            <a:p>
              <a:r>
                <a:rPr lang="en-US" dirty="0">
                  <a:solidFill>
                    <a:prstClr val="black"/>
                  </a:solidFill>
                </a:rPr>
                <a:t>P. Art</a:t>
              </a:r>
            </a:p>
            <a:p>
              <a:endParaRPr lang="en-US" sz="1000" dirty="0">
                <a:solidFill>
                  <a:prstClr val="black"/>
                </a:solidFill>
              </a:endParaRPr>
            </a:p>
            <a:p>
              <a:endParaRPr lang="en-US" sz="1100" dirty="0">
                <a:solidFill>
                  <a:prstClr val="black"/>
                </a:solidFill>
              </a:endParaRPr>
            </a:p>
          </p:txBody>
        </p:sp>
        <p:sp>
          <p:nvSpPr>
            <p:cNvPr id="40" name="TextBox 39"/>
            <p:cNvSpPr txBox="1"/>
            <p:nvPr/>
          </p:nvSpPr>
          <p:spPr>
            <a:xfrm>
              <a:off x="228600" y="5867400"/>
              <a:ext cx="1066800" cy="523220"/>
            </a:xfrm>
            <a:prstGeom prst="rect">
              <a:avLst/>
            </a:prstGeom>
            <a:noFill/>
          </p:spPr>
          <p:txBody>
            <a:bodyPr wrap="square" rtlCol="0">
              <a:spAutoFit/>
            </a:bodyPr>
            <a:lstStyle/>
            <a:p>
              <a:r>
                <a:rPr lang="en-US" sz="2800" dirty="0">
                  <a:solidFill>
                    <a:srgbClr val="C00000"/>
                  </a:solidFill>
                </a:rPr>
                <a:t>205</a:t>
              </a:r>
            </a:p>
          </p:txBody>
        </p:sp>
        <p:sp>
          <p:nvSpPr>
            <p:cNvPr id="42" name="TextBox 41"/>
            <p:cNvSpPr txBox="1"/>
            <p:nvPr/>
          </p:nvSpPr>
          <p:spPr>
            <a:xfrm>
              <a:off x="762000" y="4648200"/>
              <a:ext cx="1524000" cy="400110"/>
            </a:xfrm>
            <a:prstGeom prst="rect">
              <a:avLst/>
            </a:prstGeom>
            <a:noFill/>
          </p:spPr>
          <p:txBody>
            <a:bodyPr wrap="square" rtlCol="0">
              <a:spAutoFit/>
            </a:bodyPr>
            <a:lstStyle/>
            <a:p>
              <a:r>
                <a:rPr lang="en-US" sz="2000" dirty="0">
                  <a:solidFill>
                    <a:srgbClr val="C00000"/>
                  </a:solidFill>
                </a:rPr>
                <a:t>206-211</a:t>
              </a:r>
            </a:p>
          </p:txBody>
        </p:sp>
        <p:sp>
          <p:nvSpPr>
            <p:cNvPr id="44" name="TextBox 43"/>
            <p:cNvSpPr txBox="1"/>
            <p:nvPr/>
          </p:nvSpPr>
          <p:spPr>
            <a:xfrm>
              <a:off x="152400" y="3439180"/>
              <a:ext cx="1066800" cy="523220"/>
            </a:xfrm>
            <a:prstGeom prst="rect">
              <a:avLst/>
            </a:prstGeom>
            <a:noFill/>
          </p:spPr>
          <p:txBody>
            <a:bodyPr wrap="square" rtlCol="0">
              <a:spAutoFit/>
            </a:bodyPr>
            <a:lstStyle/>
            <a:p>
              <a:r>
                <a:rPr lang="en-US" sz="2800" dirty="0">
                  <a:solidFill>
                    <a:srgbClr val="C00000"/>
                  </a:solidFill>
                </a:rPr>
                <a:t>212</a:t>
              </a:r>
            </a:p>
          </p:txBody>
        </p:sp>
        <p:sp>
          <p:nvSpPr>
            <p:cNvPr id="50" name="TextBox 49"/>
            <p:cNvSpPr txBox="1"/>
            <p:nvPr/>
          </p:nvSpPr>
          <p:spPr>
            <a:xfrm>
              <a:off x="3114403" y="4086761"/>
              <a:ext cx="1981200" cy="1323439"/>
            </a:xfrm>
            <a:prstGeom prst="rect">
              <a:avLst/>
            </a:prstGeom>
            <a:noFill/>
          </p:spPr>
          <p:txBody>
            <a:bodyPr wrap="square" rtlCol="0">
              <a:spAutoFit/>
            </a:bodyPr>
            <a:lstStyle/>
            <a:p>
              <a:r>
                <a:rPr lang="en-US" sz="1600" b="1" dirty="0">
                  <a:solidFill>
                    <a:srgbClr val="C00000"/>
                  </a:solidFill>
                </a:rPr>
                <a:t>RL.4.2…</a:t>
              </a:r>
            </a:p>
            <a:p>
              <a:r>
                <a:rPr lang="en-US" sz="1600" dirty="0">
                  <a:solidFill>
                    <a:prstClr val="black"/>
                  </a:solidFill>
                </a:rPr>
                <a:t>-Determine the main idea in a literary text.</a:t>
              </a:r>
            </a:p>
            <a:p>
              <a:r>
                <a:rPr lang="en-US" sz="1600" dirty="0">
                  <a:solidFill>
                    <a:prstClr val="black"/>
                  </a:solidFill>
                </a:rPr>
                <a:t>-Determine the topic in a literary text.</a:t>
              </a:r>
            </a:p>
          </p:txBody>
        </p:sp>
        <p:sp>
          <p:nvSpPr>
            <p:cNvPr id="51" name="TextBox 50"/>
            <p:cNvSpPr txBox="1"/>
            <p:nvPr/>
          </p:nvSpPr>
          <p:spPr>
            <a:xfrm>
              <a:off x="6316980" y="1295400"/>
              <a:ext cx="2057400" cy="523220"/>
            </a:xfrm>
            <a:prstGeom prst="rect">
              <a:avLst/>
            </a:prstGeom>
            <a:noFill/>
          </p:spPr>
          <p:txBody>
            <a:bodyPr wrap="square" rtlCol="0">
              <a:spAutoFit/>
            </a:bodyPr>
            <a:lstStyle/>
            <a:p>
              <a:r>
                <a:rPr lang="en-US" sz="2800" b="1" dirty="0">
                  <a:solidFill>
                    <a:srgbClr val="C00000"/>
                  </a:solidFill>
                </a:rPr>
                <a:t>Reading</a:t>
              </a:r>
            </a:p>
          </p:txBody>
        </p:sp>
        <p:sp>
          <p:nvSpPr>
            <p:cNvPr id="52" name="TextBox 51"/>
            <p:cNvSpPr txBox="1"/>
            <p:nvPr/>
          </p:nvSpPr>
          <p:spPr>
            <a:xfrm>
              <a:off x="6248400" y="1686580"/>
              <a:ext cx="2209800" cy="523220"/>
            </a:xfrm>
            <a:prstGeom prst="rect">
              <a:avLst/>
            </a:prstGeom>
            <a:noFill/>
          </p:spPr>
          <p:txBody>
            <a:bodyPr wrap="square" rtlCol="0">
              <a:spAutoFit/>
            </a:bodyPr>
            <a:lstStyle/>
            <a:p>
              <a:r>
                <a:rPr lang="en-US" sz="2800" b="1" dirty="0">
                  <a:solidFill>
                    <a:srgbClr val="C00000"/>
                  </a:solidFill>
                </a:rPr>
                <a:t>Main Idea</a:t>
              </a:r>
            </a:p>
          </p:txBody>
        </p:sp>
        <p:sp>
          <p:nvSpPr>
            <p:cNvPr id="53" name="TextBox 52"/>
            <p:cNvSpPr txBox="1"/>
            <p:nvPr/>
          </p:nvSpPr>
          <p:spPr>
            <a:xfrm>
              <a:off x="6248400" y="2085380"/>
              <a:ext cx="2057400" cy="523220"/>
            </a:xfrm>
            <a:prstGeom prst="rect">
              <a:avLst/>
            </a:prstGeom>
            <a:noFill/>
          </p:spPr>
          <p:txBody>
            <a:bodyPr wrap="square" rtlCol="0">
              <a:spAutoFit/>
            </a:bodyPr>
            <a:lstStyle/>
            <a:p>
              <a:r>
                <a:rPr lang="en-US" sz="2800" b="1" dirty="0">
                  <a:solidFill>
                    <a:srgbClr val="C00000"/>
                  </a:solidFill>
                </a:rPr>
                <a:t>Literature</a:t>
              </a:r>
            </a:p>
          </p:txBody>
        </p:sp>
        <p:sp>
          <p:nvSpPr>
            <p:cNvPr id="54" name="TextBox 53"/>
            <p:cNvSpPr txBox="1"/>
            <p:nvPr/>
          </p:nvSpPr>
          <p:spPr>
            <a:xfrm>
              <a:off x="1828800" y="2143780"/>
              <a:ext cx="2057400" cy="523220"/>
            </a:xfrm>
            <a:prstGeom prst="rect">
              <a:avLst/>
            </a:prstGeom>
            <a:noFill/>
          </p:spPr>
          <p:txBody>
            <a:bodyPr wrap="square" rtlCol="0">
              <a:spAutoFit/>
            </a:bodyPr>
            <a:lstStyle/>
            <a:p>
              <a:r>
                <a:rPr lang="en-US" sz="2800" b="1" dirty="0">
                  <a:solidFill>
                    <a:srgbClr val="C00000"/>
                  </a:solidFill>
                </a:rPr>
                <a:t>206-211</a:t>
              </a:r>
            </a:p>
          </p:txBody>
        </p:sp>
      </p:grpSp>
      <p:sp>
        <p:nvSpPr>
          <p:cNvPr id="17" name="TextBox 16"/>
          <p:cNvSpPr txBox="1"/>
          <p:nvPr/>
        </p:nvSpPr>
        <p:spPr>
          <a:xfrm>
            <a:off x="7010402" y="4486870"/>
            <a:ext cx="1914797" cy="923330"/>
          </a:xfrm>
          <a:prstGeom prst="rect">
            <a:avLst/>
          </a:prstGeom>
          <a:noFill/>
        </p:spPr>
        <p:txBody>
          <a:bodyPr wrap="square" rtlCol="0">
            <a:spAutoFit/>
          </a:bodyPr>
          <a:lstStyle/>
          <a:p>
            <a:r>
              <a:rPr lang="en-US" i="1" dirty="0">
                <a:solidFill>
                  <a:prstClr val="black"/>
                </a:solidFill>
              </a:rPr>
              <a:t>Short Test or Quiz</a:t>
            </a:r>
          </a:p>
          <a:p>
            <a:r>
              <a:rPr lang="en-US" i="1" dirty="0">
                <a:solidFill>
                  <a:prstClr val="black"/>
                </a:solidFill>
              </a:rPr>
              <a:t>Observation</a:t>
            </a:r>
            <a:endParaRPr lang="en-US" dirty="0">
              <a:solidFill>
                <a:prstClr val="black"/>
              </a:solidFill>
            </a:endParaRPr>
          </a:p>
          <a:p>
            <a:endParaRPr lang="en-US" dirty="0">
              <a:solidFill>
                <a:prstClr val="black"/>
              </a:solidFill>
            </a:endParaRPr>
          </a:p>
        </p:txBody>
      </p:sp>
      <p:cxnSp>
        <p:nvCxnSpPr>
          <p:cNvPr id="5" name="Straight Arrow Connector 4"/>
          <p:cNvCxnSpPr/>
          <p:nvPr/>
        </p:nvCxnSpPr>
        <p:spPr>
          <a:xfrm flipH="1">
            <a:off x="7429500" y="762002"/>
            <a:ext cx="1021080" cy="3861585"/>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08871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45"/>
          <p:cNvSpPr txBox="1"/>
          <p:nvPr/>
        </p:nvSpPr>
        <p:spPr>
          <a:xfrm>
            <a:off x="-76200" y="-39707"/>
            <a:ext cx="9067800" cy="954107"/>
          </a:xfrm>
          <a:prstGeom prst="rect">
            <a:avLst/>
          </a:prstGeom>
          <a:noFill/>
        </p:spPr>
        <p:txBody>
          <a:bodyPr wrap="square" rtlCol="0">
            <a:spAutoFit/>
          </a:bodyPr>
          <a:lstStyle/>
          <a:p>
            <a:pPr algn="ctr"/>
            <a:r>
              <a:rPr lang="en-US" sz="2800" dirty="0">
                <a:solidFill>
                  <a:prstClr val="white"/>
                </a:solidFill>
              </a:rPr>
              <a:t>Now you are ready to focus on the Instructional Strategies. Start with the RIT to Resource website (see resources slide). </a:t>
            </a:r>
          </a:p>
        </p:txBody>
      </p:sp>
      <p:grpSp>
        <p:nvGrpSpPr>
          <p:cNvPr id="2" name="Group 1"/>
          <p:cNvGrpSpPr/>
          <p:nvPr/>
        </p:nvGrpSpPr>
        <p:grpSpPr>
          <a:xfrm>
            <a:off x="198120" y="1042693"/>
            <a:ext cx="8641080" cy="5815309"/>
            <a:chOff x="121920" y="914400"/>
            <a:chExt cx="8641080" cy="5815309"/>
          </a:xfrm>
        </p:grpSpPr>
        <p:pic>
          <p:nvPicPr>
            <p:cNvPr id="4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3222" t="23584" r="23757" b="9658"/>
            <a:stretch/>
          </p:blipFill>
          <p:spPr bwMode="auto">
            <a:xfrm>
              <a:off x="121920" y="914400"/>
              <a:ext cx="8641080" cy="58153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7" name="TextBox 36"/>
            <p:cNvSpPr txBox="1"/>
            <p:nvPr/>
          </p:nvSpPr>
          <p:spPr>
            <a:xfrm>
              <a:off x="1676400" y="4267706"/>
              <a:ext cx="1371600" cy="1523494"/>
            </a:xfrm>
            <a:prstGeom prst="rect">
              <a:avLst/>
            </a:prstGeom>
            <a:noFill/>
          </p:spPr>
          <p:txBody>
            <a:bodyPr wrap="square" rtlCol="0">
              <a:spAutoFit/>
            </a:bodyPr>
            <a:lstStyle/>
            <a:p>
              <a:r>
                <a:rPr lang="en-US" dirty="0" err="1">
                  <a:solidFill>
                    <a:prstClr val="black"/>
                  </a:solidFill>
                </a:rPr>
                <a:t>T.Ray</a:t>
              </a:r>
              <a:r>
                <a:rPr lang="en-US" dirty="0">
                  <a:solidFill>
                    <a:prstClr val="black"/>
                  </a:solidFill>
                </a:rPr>
                <a:t>   E. Lin</a:t>
              </a:r>
            </a:p>
            <a:p>
              <a:r>
                <a:rPr lang="en-US" dirty="0" err="1">
                  <a:solidFill>
                    <a:prstClr val="black"/>
                  </a:solidFill>
                </a:rPr>
                <a:t>C.Dye</a:t>
              </a:r>
              <a:endParaRPr lang="en-US" dirty="0">
                <a:solidFill>
                  <a:prstClr val="black"/>
                </a:solidFill>
              </a:endParaRPr>
            </a:p>
            <a:p>
              <a:r>
                <a:rPr lang="en-US" dirty="0" err="1">
                  <a:solidFill>
                    <a:prstClr val="black"/>
                  </a:solidFill>
                </a:rPr>
                <a:t>G.May</a:t>
              </a:r>
              <a:endParaRPr lang="en-US" dirty="0">
                <a:solidFill>
                  <a:prstClr val="black"/>
                </a:solidFill>
              </a:endParaRPr>
            </a:p>
            <a:p>
              <a:r>
                <a:rPr lang="en-US" dirty="0" err="1">
                  <a:solidFill>
                    <a:prstClr val="black"/>
                  </a:solidFill>
                </a:rPr>
                <a:t>S.Day</a:t>
              </a:r>
              <a:endParaRPr lang="en-US" dirty="0">
                <a:solidFill>
                  <a:prstClr val="black"/>
                </a:solidFill>
              </a:endParaRPr>
            </a:p>
            <a:p>
              <a:endParaRPr lang="en-US" sz="1000" dirty="0">
                <a:solidFill>
                  <a:prstClr val="black"/>
                </a:solidFill>
              </a:endParaRPr>
            </a:p>
            <a:p>
              <a:endParaRPr lang="en-US" sz="1100" dirty="0">
                <a:solidFill>
                  <a:prstClr val="black"/>
                </a:solidFill>
              </a:endParaRPr>
            </a:p>
          </p:txBody>
        </p:sp>
        <p:sp>
          <p:nvSpPr>
            <p:cNvPr id="38" name="TextBox 37"/>
            <p:cNvSpPr txBox="1"/>
            <p:nvPr/>
          </p:nvSpPr>
          <p:spPr>
            <a:xfrm>
              <a:off x="1752600" y="5659904"/>
              <a:ext cx="1219200" cy="969496"/>
            </a:xfrm>
            <a:prstGeom prst="rect">
              <a:avLst/>
            </a:prstGeom>
            <a:noFill/>
          </p:spPr>
          <p:txBody>
            <a:bodyPr wrap="square" rtlCol="0">
              <a:spAutoFit/>
            </a:bodyPr>
            <a:lstStyle/>
            <a:p>
              <a:r>
                <a:rPr lang="en-US" dirty="0">
                  <a:solidFill>
                    <a:prstClr val="black"/>
                  </a:solidFill>
                </a:rPr>
                <a:t>J. Cox</a:t>
              </a:r>
            </a:p>
            <a:p>
              <a:r>
                <a:rPr lang="en-US" dirty="0">
                  <a:solidFill>
                    <a:prstClr val="black"/>
                  </a:solidFill>
                </a:rPr>
                <a:t>M. Lee</a:t>
              </a:r>
            </a:p>
            <a:p>
              <a:endParaRPr lang="en-US" sz="1000" dirty="0">
                <a:solidFill>
                  <a:prstClr val="black"/>
                </a:solidFill>
              </a:endParaRPr>
            </a:p>
            <a:p>
              <a:endParaRPr lang="en-US" sz="1100" dirty="0">
                <a:solidFill>
                  <a:prstClr val="black"/>
                </a:solidFill>
              </a:endParaRPr>
            </a:p>
          </p:txBody>
        </p:sp>
        <p:sp>
          <p:nvSpPr>
            <p:cNvPr id="39" name="TextBox 38"/>
            <p:cNvSpPr txBox="1"/>
            <p:nvPr/>
          </p:nvSpPr>
          <p:spPr>
            <a:xfrm>
              <a:off x="1600200" y="2971800"/>
              <a:ext cx="1821848" cy="1523494"/>
            </a:xfrm>
            <a:prstGeom prst="rect">
              <a:avLst/>
            </a:prstGeom>
            <a:noFill/>
          </p:spPr>
          <p:txBody>
            <a:bodyPr wrap="square" rtlCol="0">
              <a:spAutoFit/>
            </a:bodyPr>
            <a:lstStyle/>
            <a:p>
              <a:r>
                <a:rPr lang="en-US" dirty="0">
                  <a:solidFill>
                    <a:prstClr val="black"/>
                  </a:solidFill>
                </a:rPr>
                <a:t>M. Fox    R. Orr</a:t>
              </a:r>
            </a:p>
            <a:p>
              <a:r>
                <a:rPr lang="en-US" dirty="0">
                  <a:solidFill>
                    <a:prstClr val="black"/>
                  </a:solidFill>
                </a:rPr>
                <a:t>L. Ball      L. Fin</a:t>
              </a:r>
            </a:p>
            <a:p>
              <a:r>
                <a:rPr lang="en-US" dirty="0">
                  <a:solidFill>
                    <a:prstClr val="black"/>
                  </a:solidFill>
                </a:rPr>
                <a:t>K. Hill</a:t>
              </a:r>
            </a:p>
            <a:p>
              <a:r>
                <a:rPr lang="en-US" dirty="0">
                  <a:solidFill>
                    <a:prstClr val="black"/>
                  </a:solidFill>
                </a:rPr>
                <a:t>P. Art</a:t>
              </a:r>
            </a:p>
            <a:p>
              <a:endParaRPr lang="en-US" sz="1000" dirty="0">
                <a:solidFill>
                  <a:prstClr val="black"/>
                </a:solidFill>
              </a:endParaRPr>
            </a:p>
            <a:p>
              <a:endParaRPr lang="en-US" sz="1100" dirty="0">
                <a:solidFill>
                  <a:prstClr val="black"/>
                </a:solidFill>
              </a:endParaRPr>
            </a:p>
          </p:txBody>
        </p:sp>
        <p:sp>
          <p:nvSpPr>
            <p:cNvPr id="40" name="TextBox 39"/>
            <p:cNvSpPr txBox="1"/>
            <p:nvPr/>
          </p:nvSpPr>
          <p:spPr>
            <a:xfrm>
              <a:off x="228600" y="5867400"/>
              <a:ext cx="1066800" cy="523220"/>
            </a:xfrm>
            <a:prstGeom prst="rect">
              <a:avLst/>
            </a:prstGeom>
            <a:noFill/>
          </p:spPr>
          <p:txBody>
            <a:bodyPr wrap="square" rtlCol="0">
              <a:spAutoFit/>
            </a:bodyPr>
            <a:lstStyle/>
            <a:p>
              <a:r>
                <a:rPr lang="en-US" sz="2800" dirty="0">
                  <a:solidFill>
                    <a:srgbClr val="C00000"/>
                  </a:solidFill>
                </a:rPr>
                <a:t>205</a:t>
              </a:r>
            </a:p>
          </p:txBody>
        </p:sp>
        <p:sp>
          <p:nvSpPr>
            <p:cNvPr id="42" name="TextBox 41"/>
            <p:cNvSpPr txBox="1"/>
            <p:nvPr/>
          </p:nvSpPr>
          <p:spPr>
            <a:xfrm>
              <a:off x="762000" y="4648200"/>
              <a:ext cx="1524000" cy="400110"/>
            </a:xfrm>
            <a:prstGeom prst="rect">
              <a:avLst/>
            </a:prstGeom>
            <a:noFill/>
          </p:spPr>
          <p:txBody>
            <a:bodyPr wrap="square" rtlCol="0">
              <a:spAutoFit/>
            </a:bodyPr>
            <a:lstStyle/>
            <a:p>
              <a:r>
                <a:rPr lang="en-US" sz="2000" dirty="0">
                  <a:solidFill>
                    <a:srgbClr val="C00000"/>
                  </a:solidFill>
                </a:rPr>
                <a:t>206-211</a:t>
              </a:r>
            </a:p>
          </p:txBody>
        </p:sp>
        <p:sp>
          <p:nvSpPr>
            <p:cNvPr id="44" name="TextBox 43"/>
            <p:cNvSpPr txBox="1"/>
            <p:nvPr/>
          </p:nvSpPr>
          <p:spPr>
            <a:xfrm>
              <a:off x="152400" y="3439180"/>
              <a:ext cx="1066800" cy="523220"/>
            </a:xfrm>
            <a:prstGeom prst="rect">
              <a:avLst/>
            </a:prstGeom>
            <a:noFill/>
          </p:spPr>
          <p:txBody>
            <a:bodyPr wrap="square" rtlCol="0">
              <a:spAutoFit/>
            </a:bodyPr>
            <a:lstStyle/>
            <a:p>
              <a:r>
                <a:rPr lang="en-US" sz="2800" dirty="0">
                  <a:solidFill>
                    <a:srgbClr val="C00000"/>
                  </a:solidFill>
                </a:rPr>
                <a:t>212</a:t>
              </a:r>
            </a:p>
          </p:txBody>
        </p:sp>
        <p:sp>
          <p:nvSpPr>
            <p:cNvPr id="50" name="TextBox 49"/>
            <p:cNvSpPr txBox="1"/>
            <p:nvPr/>
          </p:nvSpPr>
          <p:spPr>
            <a:xfrm>
              <a:off x="3114403" y="4086761"/>
              <a:ext cx="1981200" cy="1323439"/>
            </a:xfrm>
            <a:prstGeom prst="rect">
              <a:avLst/>
            </a:prstGeom>
            <a:noFill/>
          </p:spPr>
          <p:txBody>
            <a:bodyPr wrap="square" rtlCol="0">
              <a:spAutoFit/>
            </a:bodyPr>
            <a:lstStyle/>
            <a:p>
              <a:r>
                <a:rPr lang="en-US" sz="1600" b="1" dirty="0">
                  <a:solidFill>
                    <a:srgbClr val="C00000"/>
                  </a:solidFill>
                </a:rPr>
                <a:t>RL.4.2…</a:t>
              </a:r>
            </a:p>
            <a:p>
              <a:r>
                <a:rPr lang="en-US" sz="1600" dirty="0">
                  <a:solidFill>
                    <a:prstClr val="black"/>
                  </a:solidFill>
                </a:rPr>
                <a:t>-Determine the main idea in a literary text.</a:t>
              </a:r>
            </a:p>
            <a:p>
              <a:r>
                <a:rPr lang="en-US" sz="1600" dirty="0">
                  <a:solidFill>
                    <a:prstClr val="black"/>
                  </a:solidFill>
                </a:rPr>
                <a:t>-Determine the topic in a literary text.</a:t>
              </a:r>
            </a:p>
          </p:txBody>
        </p:sp>
        <p:sp>
          <p:nvSpPr>
            <p:cNvPr id="51" name="TextBox 50"/>
            <p:cNvSpPr txBox="1"/>
            <p:nvPr/>
          </p:nvSpPr>
          <p:spPr>
            <a:xfrm>
              <a:off x="6316980" y="1295400"/>
              <a:ext cx="2057400" cy="523220"/>
            </a:xfrm>
            <a:prstGeom prst="rect">
              <a:avLst/>
            </a:prstGeom>
            <a:noFill/>
          </p:spPr>
          <p:txBody>
            <a:bodyPr wrap="square" rtlCol="0">
              <a:spAutoFit/>
            </a:bodyPr>
            <a:lstStyle/>
            <a:p>
              <a:r>
                <a:rPr lang="en-US" sz="2800" b="1" dirty="0">
                  <a:solidFill>
                    <a:srgbClr val="C00000"/>
                  </a:solidFill>
                </a:rPr>
                <a:t>Reading</a:t>
              </a:r>
            </a:p>
          </p:txBody>
        </p:sp>
        <p:sp>
          <p:nvSpPr>
            <p:cNvPr id="52" name="TextBox 51"/>
            <p:cNvSpPr txBox="1"/>
            <p:nvPr/>
          </p:nvSpPr>
          <p:spPr>
            <a:xfrm>
              <a:off x="6248400" y="1686580"/>
              <a:ext cx="2209800" cy="523220"/>
            </a:xfrm>
            <a:prstGeom prst="rect">
              <a:avLst/>
            </a:prstGeom>
            <a:noFill/>
          </p:spPr>
          <p:txBody>
            <a:bodyPr wrap="square" rtlCol="0">
              <a:spAutoFit/>
            </a:bodyPr>
            <a:lstStyle/>
            <a:p>
              <a:r>
                <a:rPr lang="en-US" sz="2800" b="1" dirty="0">
                  <a:solidFill>
                    <a:srgbClr val="C00000"/>
                  </a:solidFill>
                </a:rPr>
                <a:t>Main Idea</a:t>
              </a:r>
            </a:p>
          </p:txBody>
        </p:sp>
        <p:sp>
          <p:nvSpPr>
            <p:cNvPr id="53" name="TextBox 52"/>
            <p:cNvSpPr txBox="1"/>
            <p:nvPr/>
          </p:nvSpPr>
          <p:spPr>
            <a:xfrm>
              <a:off x="6248400" y="2085380"/>
              <a:ext cx="2057400" cy="523220"/>
            </a:xfrm>
            <a:prstGeom prst="rect">
              <a:avLst/>
            </a:prstGeom>
            <a:noFill/>
          </p:spPr>
          <p:txBody>
            <a:bodyPr wrap="square" rtlCol="0">
              <a:spAutoFit/>
            </a:bodyPr>
            <a:lstStyle/>
            <a:p>
              <a:r>
                <a:rPr lang="en-US" sz="2800" b="1" dirty="0">
                  <a:solidFill>
                    <a:srgbClr val="C00000"/>
                  </a:solidFill>
                </a:rPr>
                <a:t>Literature</a:t>
              </a:r>
            </a:p>
          </p:txBody>
        </p:sp>
        <p:sp>
          <p:nvSpPr>
            <p:cNvPr id="54" name="TextBox 53"/>
            <p:cNvSpPr txBox="1"/>
            <p:nvPr/>
          </p:nvSpPr>
          <p:spPr>
            <a:xfrm>
              <a:off x="1828800" y="2143780"/>
              <a:ext cx="2057400" cy="523220"/>
            </a:xfrm>
            <a:prstGeom prst="rect">
              <a:avLst/>
            </a:prstGeom>
            <a:noFill/>
          </p:spPr>
          <p:txBody>
            <a:bodyPr wrap="square" rtlCol="0">
              <a:spAutoFit/>
            </a:bodyPr>
            <a:lstStyle/>
            <a:p>
              <a:r>
                <a:rPr lang="en-US" sz="2800" b="1" dirty="0">
                  <a:solidFill>
                    <a:srgbClr val="C00000"/>
                  </a:solidFill>
                </a:rPr>
                <a:t>206-211</a:t>
              </a:r>
            </a:p>
          </p:txBody>
        </p:sp>
      </p:grpSp>
      <p:sp>
        <p:nvSpPr>
          <p:cNvPr id="55" name="TextBox 54"/>
          <p:cNvSpPr txBox="1"/>
          <p:nvPr/>
        </p:nvSpPr>
        <p:spPr>
          <a:xfrm>
            <a:off x="7010402" y="4419600"/>
            <a:ext cx="1914797" cy="923330"/>
          </a:xfrm>
          <a:prstGeom prst="rect">
            <a:avLst/>
          </a:prstGeom>
          <a:noFill/>
        </p:spPr>
        <p:txBody>
          <a:bodyPr wrap="square" rtlCol="0">
            <a:spAutoFit/>
          </a:bodyPr>
          <a:lstStyle/>
          <a:p>
            <a:r>
              <a:rPr lang="en-US" i="1" dirty="0">
                <a:solidFill>
                  <a:prstClr val="black"/>
                </a:solidFill>
              </a:rPr>
              <a:t>Short Test or Quiz</a:t>
            </a:r>
          </a:p>
          <a:p>
            <a:r>
              <a:rPr lang="en-US" i="1" dirty="0">
                <a:solidFill>
                  <a:prstClr val="black"/>
                </a:solidFill>
              </a:rPr>
              <a:t>Observation</a:t>
            </a:r>
            <a:endParaRPr lang="en-US" dirty="0">
              <a:solidFill>
                <a:prstClr val="black"/>
              </a:solidFill>
            </a:endParaRPr>
          </a:p>
          <a:p>
            <a:endParaRPr lang="en-US" dirty="0">
              <a:solidFill>
                <a:prstClr val="black"/>
              </a:solidFill>
            </a:endParaRPr>
          </a:p>
        </p:txBody>
      </p:sp>
    </p:spTree>
    <p:extLst>
      <p:ext uri="{BB962C8B-B14F-4D97-AF65-F5344CB8AC3E}">
        <p14:creationId xmlns:p14="http://schemas.microsoft.com/office/powerpoint/2010/main" val="16624869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45"/>
          <p:cNvSpPr txBox="1"/>
          <p:nvPr/>
        </p:nvSpPr>
        <p:spPr>
          <a:xfrm>
            <a:off x="1295400" y="76202"/>
            <a:ext cx="6781800" cy="954107"/>
          </a:xfrm>
          <a:prstGeom prst="rect">
            <a:avLst/>
          </a:prstGeom>
          <a:noFill/>
        </p:spPr>
        <p:txBody>
          <a:bodyPr wrap="square" rtlCol="0">
            <a:spAutoFit/>
          </a:bodyPr>
          <a:lstStyle/>
          <a:p>
            <a:pPr algn="ctr"/>
            <a:r>
              <a:rPr lang="en-US" sz="2800" dirty="0">
                <a:solidFill>
                  <a:prstClr val="white"/>
                </a:solidFill>
              </a:rPr>
              <a:t>List your Inst. Strategies/Student Act. that you decide you want to use.</a:t>
            </a:r>
          </a:p>
        </p:txBody>
      </p:sp>
      <p:grpSp>
        <p:nvGrpSpPr>
          <p:cNvPr id="2" name="Group 1"/>
          <p:cNvGrpSpPr/>
          <p:nvPr/>
        </p:nvGrpSpPr>
        <p:grpSpPr>
          <a:xfrm>
            <a:off x="198120" y="1042693"/>
            <a:ext cx="8641080" cy="5815309"/>
            <a:chOff x="121920" y="914400"/>
            <a:chExt cx="8641080" cy="5815309"/>
          </a:xfrm>
        </p:grpSpPr>
        <p:pic>
          <p:nvPicPr>
            <p:cNvPr id="4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3222" t="23584" r="23757" b="9658"/>
            <a:stretch/>
          </p:blipFill>
          <p:spPr bwMode="auto">
            <a:xfrm>
              <a:off x="121920" y="914400"/>
              <a:ext cx="8641080" cy="58153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7" name="TextBox 36"/>
            <p:cNvSpPr txBox="1"/>
            <p:nvPr/>
          </p:nvSpPr>
          <p:spPr>
            <a:xfrm>
              <a:off x="1676400" y="4138909"/>
              <a:ext cx="1371600" cy="1523494"/>
            </a:xfrm>
            <a:prstGeom prst="rect">
              <a:avLst/>
            </a:prstGeom>
            <a:noFill/>
          </p:spPr>
          <p:txBody>
            <a:bodyPr wrap="square" rtlCol="0">
              <a:spAutoFit/>
            </a:bodyPr>
            <a:lstStyle/>
            <a:p>
              <a:r>
                <a:rPr lang="en-US" dirty="0" err="1">
                  <a:solidFill>
                    <a:prstClr val="black"/>
                  </a:solidFill>
                </a:rPr>
                <a:t>T.Ray</a:t>
              </a:r>
              <a:r>
                <a:rPr lang="en-US" dirty="0">
                  <a:solidFill>
                    <a:prstClr val="black"/>
                  </a:solidFill>
                </a:rPr>
                <a:t>   E. Lin</a:t>
              </a:r>
            </a:p>
            <a:p>
              <a:r>
                <a:rPr lang="en-US" dirty="0" err="1">
                  <a:solidFill>
                    <a:prstClr val="black"/>
                  </a:solidFill>
                </a:rPr>
                <a:t>C.Dye</a:t>
              </a:r>
              <a:endParaRPr lang="en-US" dirty="0">
                <a:solidFill>
                  <a:prstClr val="black"/>
                </a:solidFill>
              </a:endParaRPr>
            </a:p>
            <a:p>
              <a:r>
                <a:rPr lang="en-US" dirty="0" err="1">
                  <a:solidFill>
                    <a:prstClr val="black"/>
                  </a:solidFill>
                </a:rPr>
                <a:t>G.May</a:t>
              </a:r>
              <a:endParaRPr lang="en-US" dirty="0">
                <a:solidFill>
                  <a:prstClr val="black"/>
                </a:solidFill>
              </a:endParaRPr>
            </a:p>
            <a:p>
              <a:r>
                <a:rPr lang="en-US" dirty="0" err="1">
                  <a:solidFill>
                    <a:prstClr val="black"/>
                  </a:solidFill>
                </a:rPr>
                <a:t>S.Day</a:t>
              </a:r>
              <a:endParaRPr lang="en-US" dirty="0">
                <a:solidFill>
                  <a:prstClr val="black"/>
                </a:solidFill>
              </a:endParaRPr>
            </a:p>
            <a:p>
              <a:endParaRPr lang="en-US" sz="1000" dirty="0">
                <a:solidFill>
                  <a:prstClr val="black"/>
                </a:solidFill>
              </a:endParaRPr>
            </a:p>
            <a:p>
              <a:endParaRPr lang="en-US" sz="1100" dirty="0">
                <a:solidFill>
                  <a:prstClr val="black"/>
                </a:solidFill>
              </a:endParaRPr>
            </a:p>
          </p:txBody>
        </p:sp>
        <p:sp>
          <p:nvSpPr>
            <p:cNvPr id="38" name="TextBox 37"/>
            <p:cNvSpPr txBox="1"/>
            <p:nvPr/>
          </p:nvSpPr>
          <p:spPr>
            <a:xfrm>
              <a:off x="1752600" y="5659904"/>
              <a:ext cx="1219200" cy="969496"/>
            </a:xfrm>
            <a:prstGeom prst="rect">
              <a:avLst/>
            </a:prstGeom>
            <a:noFill/>
          </p:spPr>
          <p:txBody>
            <a:bodyPr wrap="square" rtlCol="0">
              <a:spAutoFit/>
            </a:bodyPr>
            <a:lstStyle/>
            <a:p>
              <a:r>
                <a:rPr lang="en-US" dirty="0">
                  <a:solidFill>
                    <a:prstClr val="black"/>
                  </a:solidFill>
                </a:rPr>
                <a:t>J. Cox</a:t>
              </a:r>
            </a:p>
            <a:p>
              <a:r>
                <a:rPr lang="en-US" dirty="0">
                  <a:solidFill>
                    <a:prstClr val="black"/>
                  </a:solidFill>
                </a:rPr>
                <a:t>M. Lee</a:t>
              </a:r>
            </a:p>
            <a:p>
              <a:endParaRPr lang="en-US" sz="1000" dirty="0">
                <a:solidFill>
                  <a:prstClr val="black"/>
                </a:solidFill>
              </a:endParaRPr>
            </a:p>
            <a:p>
              <a:endParaRPr lang="en-US" sz="1100" dirty="0">
                <a:solidFill>
                  <a:prstClr val="black"/>
                </a:solidFill>
              </a:endParaRPr>
            </a:p>
          </p:txBody>
        </p:sp>
        <p:sp>
          <p:nvSpPr>
            <p:cNvPr id="39" name="TextBox 38"/>
            <p:cNvSpPr txBox="1"/>
            <p:nvPr/>
          </p:nvSpPr>
          <p:spPr>
            <a:xfrm>
              <a:off x="1600200" y="2971800"/>
              <a:ext cx="1821848" cy="1523494"/>
            </a:xfrm>
            <a:prstGeom prst="rect">
              <a:avLst/>
            </a:prstGeom>
            <a:noFill/>
          </p:spPr>
          <p:txBody>
            <a:bodyPr wrap="square" rtlCol="0">
              <a:spAutoFit/>
            </a:bodyPr>
            <a:lstStyle/>
            <a:p>
              <a:r>
                <a:rPr lang="en-US" dirty="0">
                  <a:solidFill>
                    <a:prstClr val="black"/>
                  </a:solidFill>
                </a:rPr>
                <a:t>M. Fox    R. Orr</a:t>
              </a:r>
            </a:p>
            <a:p>
              <a:r>
                <a:rPr lang="en-US" dirty="0">
                  <a:solidFill>
                    <a:prstClr val="black"/>
                  </a:solidFill>
                </a:rPr>
                <a:t>L. Ball      L. Fin</a:t>
              </a:r>
            </a:p>
            <a:p>
              <a:r>
                <a:rPr lang="en-US" dirty="0">
                  <a:solidFill>
                    <a:prstClr val="black"/>
                  </a:solidFill>
                </a:rPr>
                <a:t>K. Hill</a:t>
              </a:r>
            </a:p>
            <a:p>
              <a:r>
                <a:rPr lang="en-US" dirty="0">
                  <a:solidFill>
                    <a:prstClr val="black"/>
                  </a:solidFill>
                </a:rPr>
                <a:t>P. Art</a:t>
              </a:r>
            </a:p>
            <a:p>
              <a:endParaRPr lang="en-US" sz="1000" dirty="0">
                <a:solidFill>
                  <a:prstClr val="black"/>
                </a:solidFill>
              </a:endParaRPr>
            </a:p>
            <a:p>
              <a:endParaRPr lang="en-US" sz="1100" dirty="0">
                <a:solidFill>
                  <a:prstClr val="black"/>
                </a:solidFill>
              </a:endParaRPr>
            </a:p>
          </p:txBody>
        </p:sp>
        <p:sp>
          <p:nvSpPr>
            <p:cNvPr id="40" name="TextBox 39"/>
            <p:cNvSpPr txBox="1"/>
            <p:nvPr/>
          </p:nvSpPr>
          <p:spPr>
            <a:xfrm>
              <a:off x="228600" y="5867400"/>
              <a:ext cx="1066800" cy="523220"/>
            </a:xfrm>
            <a:prstGeom prst="rect">
              <a:avLst/>
            </a:prstGeom>
            <a:noFill/>
          </p:spPr>
          <p:txBody>
            <a:bodyPr wrap="square" rtlCol="0">
              <a:spAutoFit/>
            </a:bodyPr>
            <a:lstStyle/>
            <a:p>
              <a:r>
                <a:rPr lang="en-US" sz="2800" dirty="0">
                  <a:solidFill>
                    <a:srgbClr val="C00000"/>
                  </a:solidFill>
                </a:rPr>
                <a:t>205</a:t>
              </a:r>
            </a:p>
          </p:txBody>
        </p:sp>
        <p:sp>
          <p:nvSpPr>
            <p:cNvPr id="42" name="TextBox 41"/>
            <p:cNvSpPr txBox="1"/>
            <p:nvPr/>
          </p:nvSpPr>
          <p:spPr>
            <a:xfrm>
              <a:off x="762000" y="4648200"/>
              <a:ext cx="1524000" cy="400110"/>
            </a:xfrm>
            <a:prstGeom prst="rect">
              <a:avLst/>
            </a:prstGeom>
            <a:noFill/>
          </p:spPr>
          <p:txBody>
            <a:bodyPr wrap="square" rtlCol="0">
              <a:spAutoFit/>
            </a:bodyPr>
            <a:lstStyle/>
            <a:p>
              <a:r>
                <a:rPr lang="en-US" sz="2000" dirty="0">
                  <a:solidFill>
                    <a:srgbClr val="C00000"/>
                  </a:solidFill>
                </a:rPr>
                <a:t>206-211</a:t>
              </a:r>
            </a:p>
          </p:txBody>
        </p:sp>
        <p:sp>
          <p:nvSpPr>
            <p:cNvPr id="44" name="TextBox 43"/>
            <p:cNvSpPr txBox="1"/>
            <p:nvPr/>
          </p:nvSpPr>
          <p:spPr>
            <a:xfrm>
              <a:off x="152400" y="3439180"/>
              <a:ext cx="1066800" cy="523220"/>
            </a:xfrm>
            <a:prstGeom prst="rect">
              <a:avLst/>
            </a:prstGeom>
            <a:noFill/>
          </p:spPr>
          <p:txBody>
            <a:bodyPr wrap="square" rtlCol="0">
              <a:spAutoFit/>
            </a:bodyPr>
            <a:lstStyle/>
            <a:p>
              <a:r>
                <a:rPr lang="en-US" sz="2800" dirty="0">
                  <a:solidFill>
                    <a:srgbClr val="C00000"/>
                  </a:solidFill>
                </a:rPr>
                <a:t>212</a:t>
              </a:r>
            </a:p>
          </p:txBody>
        </p:sp>
        <p:sp>
          <p:nvSpPr>
            <p:cNvPr id="50" name="TextBox 49"/>
            <p:cNvSpPr txBox="1"/>
            <p:nvPr/>
          </p:nvSpPr>
          <p:spPr>
            <a:xfrm>
              <a:off x="3114403" y="4086761"/>
              <a:ext cx="1981200" cy="1323439"/>
            </a:xfrm>
            <a:prstGeom prst="rect">
              <a:avLst/>
            </a:prstGeom>
            <a:noFill/>
          </p:spPr>
          <p:txBody>
            <a:bodyPr wrap="square" rtlCol="0">
              <a:spAutoFit/>
            </a:bodyPr>
            <a:lstStyle/>
            <a:p>
              <a:r>
                <a:rPr lang="en-US" sz="1600" b="1" dirty="0">
                  <a:solidFill>
                    <a:srgbClr val="C00000"/>
                  </a:solidFill>
                </a:rPr>
                <a:t>RL.4.2…</a:t>
              </a:r>
            </a:p>
            <a:p>
              <a:r>
                <a:rPr lang="en-US" sz="1600" dirty="0">
                  <a:solidFill>
                    <a:prstClr val="black"/>
                  </a:solidFill>
                </a:rPr>
                <a:t>-Determine the main idea in a literary text.</a:t>
              </a:r>
            </a:p>
            <a:p>
              <a:r>
                <a:rPr lang="en-US" sz="1600" dirty="0">
                  <a:solidFill>
                    <a:prstClr val="black"/>
                  </a:solidFill>
                </a:rPr>
                <a:t>-Determine the topic in a literary text.</a:t>
              </a:r>
            </a:p>
          </p:txBody>
        </p:sp>
        <p:sp>
          <p:nvSpPr>
            <p:cNvPr id="51" name="TextBox 50"/>
            <p:cNvSpPr txBox="1"/>
            <p:nvPr/>
          </p:nvSpPr>
          <p:spPr>
            <a:xfrm>
              <a:off x="6316980" y="1295400"/>
              <a:ext cx="2057400" cy="523220"/>
            </a:xfrm>
            <a:prstGeom prst="rect">
              <a:avLst/>
            </a:prstGeom>
            <a:noFill/>
          </p:spPr>
          <p:txBody>
            <a:bodyPr wrap="square" rtlCol="0">
              <a:spAutoFit/>
            </a:bodyPr>
            <a:lstStyle/>
            <a:p>
              <a:r>
                <a:rPr lang="en-US" sz="2800" b="1" dirty="0">
                  <a:solidFill>
                    <a:srgbClr val="C00000"/>
                  </a:solidFill>
                </a:rPr>
                <a:t>Reading</a:t>
              </a:r>
            </a:p>
          </p:txBody>
        </p:sp>
        <p:sp>
          <p:nvSpPr>
            <p:cNvPr id="52" name="TextBox 51"/>
            <p:cNvSpPr txBox="1"/>
            <p:nvPr/>
          </p:nvSpPr>
          <p:spPr>
            <a:xfrm>
              <a:off x="6248400" y="1686580"/>
              <a:ext cx="2209800" cy="523220"/>
            </a:xfrm>
            <a:prstGeom prst="rect">
              <a:avLst/>
            </a:prstGeom>
            <a:noFill/>
          </p:spPr>
          <p:txBody>
            <a:bodyPr wrap="square" rtlCol="0">
              <a:spAutoFit/>
            </a:bodyPr>
            <a:lstStyle/>
            <a:p>
              <a:r>
                <a:rPr lang="en-US" sz="2800" b="1" dirty="0">
                  <a:solidFill>
                    <a:srgbClr val="C00000"/>
                  </a:solidFill>
                </a:rPr>
                <a:t>Main Idea</a:t>
              </a:r>
            </a:p>
          </p:txBody>
        </p:sp>
        <p:sp>
          <p:nvSpPr>
            <p:cNvPr id="53" name="TextBox 52"/>
            <p:cNvSpPr txBox="1"/>
            <p:nvPr/>
          </p:nvSpPr>
          <p:spPr>
            <a:xfrm>
              <a:off x="6248400" y="2085380"/>
              <a:ext cx="2057400" cy="523220"/>
            </a:xfrm>
            <a:prstGeom prst="rect">
              <a:avLst/>
            </a:prstGeom>
            <a:noFill/>
          </p:spPr>
          <p:txBody>
            <a:bodyPr wrap="square" rtlCol="0">
              <a:spAutoFit/>
            </a:bodyPr>
            <a:lstStyle/>
            <a:p>
              <a:r>
                <a:rPr lang="en-US" sz="2800" b="1" dirty="0">
                  <a:solidFill>
                    <a:srgbClr val="C00000"/>
                  </a:solidFill>
                </a:rPr>
                <a:t>Literature</a:t>
              </a:r>
            </a:p>
          </p:txBody>
        </p:sp>
        <p:sp>
          <p:nvSpPr>
            <p:cNvPr id="54" name="TextBox 53"/>
            <p:cNvSpPr txBox="1"/>
            <p:nvPr/>
          </p:nvSpPr>
          <p:spPr>
            <a:xfrm>
              <a:off x="1828800" y="2143780"/>
              <a:ext cx="2057400" cy="523220"/>
            </a:xfrm>
            <a:prstGeom prst="rect">
              <a:avLst/>
            </a:prstGeom>
            <a:noFill/>
          </p:spPr>
          <p:txBody>
            <a:bodyPr wrap="square" rtlCol="0">
              <a:spAutoFit/>
            </a:bodyPr>
            <a:lstStyle/>
            <a:p>
              <a:r>
                <a:rPr lang="en-US" sz="2800" b="1" dirty="0">
                  <a:solidFill>
                    <a:srgbClr val="C00000"/>
                  </a:solidFill>
                </a:rPr>
                <a:t>206-211</a:t>
              </a:r>
            </a:p>
          </p:txBody>
        </p:sp>
      </p:grpSp>
      <p:sp>
        <p:nvSpPr>
          <p:cNvPr id="3" name="TextBox 2"/>
          <p:cNvSpPr txBox="1"/>
          <p:nvPr/>
        </p:nvSpPr>
        <p:spPr>
          <a:xfrm>
            <a:off x="5171805" y="4267200"/>
            <a:ext cx="1990997" cy="1477328"/>
          </a:xfrm>
          <a:prstGeom prst="rect">
            <a:avLst/>
          </a:prstGeom>
          <a:noFill/>
        </p:spPr>
        <p:txBody>
          <a:bodyPr wrap="square" rtlCol="0">
            <a:spAutoFit/>
          </a:bodyPr>
          <a:lstStyle/>
          <a:p>
            <a:r>
              <a:rPr lang="en-US" i="1" dirty="0">
                <a:solidFill>
                  <a:prstClr val="black"/>
                </a:solidFill>
              </a:rPr>
              <a:t>Reading the Art </a:t>
            </a:r>
            <a:r>
              <a:rPr lang="en-US" dirty="0">
                <a:solidFill>
                  <a:prstClr val="black"/>
                </a:solidFill>
              </a:rPr>
              <a:t>(RTR)</a:t>
            </a:r>
          </a:p>
          <a:p>
            <a:r>
              <a:rPr lang="en-US" i="1" dirty="0">
                <a:solidFill>
                  <a:prstClr val="black"/>
                </a:solidFill>
              </a:rPr>
              <a:t>Reading IV-Main Idea &amp; Details (A+)</a:t>
            </a:r>
          </a:p>
          <a:p>
            <a:endParaRPr lang="en-US" dirty="0">
              <a:solidFill>
                <a:prstClr val="black"/>
              </a:solidFill>
            </a:endParaRPr>
          </a:p>
        </p:txBody>
      </p:sp>
      <p:sp>
        <p:nvSpPr>
          <p:cNvPr id="18" name="TextBox 17"/>
          <p:cNvSpPr txBox="1"/>
          <p:nvPr/>
        </p:nvSpPr>
        <p:spPr>
          <a:xfrm>
            <a:off x="7010401" y="4215052"/>
            <a:ext cx="1914797" cy="1754326"/>
          </a:xfrm>
          <a:prstGeom prst="rect">
            <a:avLst/>
          </a:prstGeom>
          <a:noFill/>
        </p:spPr>
        <p:txBody>
          <a:bodyPr wrap="square" rtlCol="0">
            <a:spAutoFit/>
          </a:bodyPr>
          <a:lstStyle/>
          <a:p>
            <a:r>
              <a:rPr lang="en-US" b="1" i="1" dirty="0">
                <a:solidFill>
                  <a:prstClr val="black"/>
                </a:solidFill>
              </a:rPr>
              <a:t>Short Test  </a:t>
            </a:r>
            <a:r>
              <a:rPr lang="en-US" i="1" dirty="0">
                <a:solidFill>
                  <a:prstClr val="black"/>
                </a:solidFill>
              </a:rPr>
              <a:t>(ex. use assessment shown with the Reading The Art Activity)</a:t>
            </a:r>
          </a:p>
          <a:p>
            <a:endParaRPr lang="en-US" dirty="0">
              <a:solidFill>
                <a:prstClr val="black"/>
              </a:solidFill>
            </a:endParaRPr>
          </a:p>
        </p:txBody>
      </p:sp>
    </p:spTree>
    <p:extLst>
      <p:ext uri="{BB962C8B-B14F-4D97-AF65-F5344CB8AC3E}">
        <p14:creationId xmlns:p14="http://schemas.microsoft.com/office/powerpoint/2010/main" val="3660226708"/>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1073</Words>
  <Application>Microsoft Office PowerPoint</Application>
  <PresentationFormat>On-screen Show (4:3)</PresentationFormat>
  <Paragraphs>196</Paragraphs>
  <Slides>20</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1_Office Theme</vt:lpstr>
      <vt:lpstr>Data To Instruction Framework </vt:lpstr>
      <vt:lpstr>Data To Instruction Framework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To Instruction Framework</dc:title>
  <dc:creator>Ratliff, Tammy</dc:creator>
  <cp:lastModifiedBy>Heise, Sherri J</cp:lastModifiedBy>
  <cp:revision>2</cp:revision>
  <dcterms:created xsi:type="dcterms:W3CDTF">2015-08-25T12:33:58Z</dcterms:created>
  <dcterms:modified xsi:type="dcterms:W3CDTF">2015-08-25T12:43:18Z</dcterms:modified>
</cp:coreProperties>
</file>