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sldIdLst>
    <p:sldId id="256" r:id="rId5"/>
    <p:sldId id="257" r:id="rId6"/>
    <p:sldId id="258" r:id="rId7"/>
    <p:sldId id="25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64" d="100"/>
          <a:sy n="64" d="100"/>
        </p:scale>
        <p:origin x="96" y="8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3E12CD-7E41-4F6E-9F61-A730D7E9F160}" type="datetimeFigureOut">
              <a:rPr lang="en-US" smtClean="0"/>
              <a:t>1/21/2020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0CC0F8-F576-405E-9108-8A52647935A1}" type="slidenum">
              <a:rPr lang="en-US" smtClean="0"/>
              <a:t>‹#›</a:t>
            </a:fld>
            <a:endParaRPr lang="en-US"/>
          </a:p>
        </p:txBody>
      </p:sp>
    </p:spTree>
    <p:extLst>
      <p:ext uri="{BB962C8B-B14F-4D97-AF65-F5344CB8AC3E}">
        <p14:creationId xmlns:p14="http://schemas.microsoft.com/office/powerpoint/2010/main" val="2714077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4342906-2720-4C4C-9ABF-1C40BF52446D}" type="datetimeFigureOut">
              <a:rPr lang="en-US" smtClean="0"/>
              <a:t>1/21/2020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D2C38F8F-0081-4DB6-BD13-CB1D3E2B1EE3}" type="slidenum">
              <a:rPr lang="en-US" smtClean="0"/>
              <a:t>‹#›</a:t>
            </a:fld>
            <a:endParaRPr lang="en-US"/>
          </a:p>
        </p:txBody>
      </p:sp>
    </p:spTree>
    <p:extLst>
      <p:ext uri="{BB962C8B-B14F-4D97-AF65-F5344CB8AC3E}">
        <p14:creationId xmlns:p14="http://schemas.microsoft.com/office/powerpoint/2010/main" val="2625039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4342906-2720-4C4C-9ABF-1C40BF52446D}" type="datetimeFigureOut">
              <a:rPr lang="en-US" smtClean="0"/>
              <a:t>1/21/2020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D2C38F8F-0081-4DB6-BD13-CB1D3E2B1EE3}" type="slidenum">
              <a:rPr lang="en-US" smtClean="0"/>
              <a:t>‹#›</a:t>
            </a:fld>
            <a:endParaRPr lang="en-US"/>
          </a:p>
        </p:txBody>
      </p:sp>
    </p:spTree>
    <p:extLst>
      <p:ext uri="{BB962C8B-B14F-4D97-AF65-F5344CB8AC3E}">
        <p14:creationId xmlns:p14="http://schemas.microsoft.com/office/powerpoint/2010/main" val="2337291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4342906-2720-4C4C-9ABF-1C40BF52446D}" type="datetimeFigureOut">
              <a:rPr lang="en-US" smtClean="0"/>
              <a:t>1/21/2020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D2C38F8F-0081-4DB6-BD13-CB1D3E2B1EE3}" type="slidenum">
              <a:rPr lang="en-US" smtClean="0"/>
              <a:t>‹#›</a:t>
            </a:fld>
            <a:endParaRPr lang="en-US"/>
          </a:p>
        </p:txBody>
      </p:sp>
    </p:spTree>
    <p:extLst>
      <p:ext uri="{BB962C8B-B14F-4D97-AF65-F5344CB8AC3E}">
        <p14:creationId xmlns:p14="http://schemas.microsoft.com/office/powerpoint/2010/main" val="2598626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4342906-2720-4C4C-9ABF-1C40BF52446D}" type="datetimeFigureOut">
              <a:rPr lang="en-US" smtClean="0"/>
              <a:t>1/21/2020</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D2C38F8F-0081-4DB6-BD13-CB1D3E2B1EE3}" type="slidenum">
              <a:rPr lang="en-US" smtClean="0"/>
              <a:t>‹#›</a:t>
            </a:fld>
            <a:endParaRPr lang="en-US"/>
          </a:p>
        </p:txBody>
      </p:sp>
    </p:spTree>
    <p:extLst>
      <p:ext uri="{BB962C8B-B14F-4D97-AF65-F5344CB8AC3E}">
        <p14:creationId xmlns:p14="http://schemas.microsoft.com/office/powerpoint/2010/main" val="3100253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44342906-2720-4C4C-9ABF-1C40BF52446D}" type="datetimeFigureOut">
              <a:rPr lang="en-US" smtClean="0"/>
              <a:t>1/21/2020</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D2C38F8F-0081-4DB6-BD13-CB1D3E2B1EE3}" type="slidenum">
              <a:rPr lang="en-US" smtClean="0"/>
              <a:t>‹#›</a:t>
            </a:fld>
            <a:endParaRPr lang="en-US"/>
          </a:p>
        </p:txBody>
      </p:sp>
    </p:spTree>
    <p:extLst>
      <p:ext uri="{BB962C8B-B14F-4D97-AF65-F5344CB8AC3E}">
        <p14:creationId xmlns:p14="http://schemas.microsoft.com/office/powerpoint/2010/main" val="4253662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44342906-2720-4C4C-9ABF-1C40BF52446D}" type="datetimeFigureOut">
              <a:rPr lang="en-US" smtClean="0"/>
              <a:t>1/21/2020</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D2C38F8F-0081-4DB6-BD13-CB1D3E2B1EE3}" type="slidenum">
              <a:rPr lang="en-US" smtClean="0"/>
              <a:t>‹#›</a:t>
            </a:fld>
            <a:endParaRPr lang="en-US"/>
          </a:p>
        </p:txBody>
      </p:sp>
    </p:spTree>
    <p:extLst>
      <p:ext uri="{BB962C8B-B14F-4D97-AF65-F5344CB8AC3E}">
        <p14:creationId xmlns:p14="http://schemas.microsoft.com/office/powerpoint/2010/main" val="3153685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44342906-2720-4C4C-9ABF-1C40BF52446D}" type="datetimeFigureOut">
              <a:rPr lang="en-US" smtClean="0"/>
              <a:t>1/21/2020</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D2C38F8F-0081-4DB6-BD13-CB1D3E2B1EE3}" type="slidenum">
              <a:rPr lang="en-US" smtClean="0"/>
              <a:t>‹#›</a:t>
            </a:fld>
            <a:endParaRPr lang="en-US"/>
          </a:p>
        </p:txBody>
      </p:sp>
    </p:spTree>
    <p:extLst>
      <p:ext uri="{BB962C8B-B14F-4D97-AF65-F5344CB8AC3E}">
        <p14:creationId xmlns:p14="http://schemas.microsoft.com/office/powerpoint/2010/main" val="4277992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4342906-2720-4C4C-9ABF-1C40BF52446D}" type="datetimeFigureOut">
              <a:rPr lang="en-US" smtClean="0"/>
              <a:t>1/21/2020</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D2C38F8F-0081-4DB6-BD13-CB1D3E2B1EE3}" type="slidenum">
              <a:rPr lang="en-US" smtClean="0"/>
              <a:t>‹#›</a:t>
            </a:fld>
            <a:endParaRPr lang="en-US"/>
          </a:p>
        </p:txBody>
      </p:sp>
    </p:spTree>
    <p:extLst>
      <p:ext uri="{BB962C8B-B14F-4D97-AF65-F5344CB8AC3E}">
        <p14:creationId xmlns:p14="http://schemas.microsoft.com/office/powerpoint/2010/main" val="2241451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44342906-2720-4C4C-9ABF-1C40BF52446D}" type="datetimeFigureOut">
              <a:rPr lang="en-US" smtClean="0"/>
              <a:t>1/21/2020</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D2C38F8F-0081-4DB6-BD13-CB1D3E2B1EE3}" type="slidenum">
              <a:rPr lang="en-US" smtClean="0"/>
              <a:t>‹#›</a:t>
            </a:fld>
            <a:endParaRPr lang="en-US"/>
          </a:p>
        </p:txBody>
      </p:sp>
    </p:spTree>
    <p:extLst>
      <p:ext uri="{BB962C8B-B14F-4D97-AF65-F5344CB8AC3E}">
        <p14:creationId xmlns:p14="http://schemas.microsoft.com/office/powerpoint/2010/main" val="102876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4342906-2720-4C4C-9ABF-1C40BF52446D}" type="datetimeFigureOut">
              <a:rPr lang="en-US" smtClean="0"/>
              <a:t>1/21/2020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D2C38F8F-0081-4DB6-BD13-CB1D3E2B1EE3}" type="slidenum">
              <a:rPr lang="en-US" smtClean="0"/>
              <a:t>‹#›</a:t>
            </a:fld>
            <a:endParaRPr lang="en-US"/>
          </a:p>
        </p:txBody>
      </p:sp>
    </p:spTree>
    <p:extLst>
      <p:ext uri="{BB962C8B-B14F-4D97-AF65-F5344CB8AC3E}">
        <p14:creationId xmlns:p14="http://schemas.microsoft.com/office/powerpoint/2010/main" val="4114443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44342906-2720-4C4C-9ABF-1C40BF52446D}" type="datetimeFigureOut">
              <a:rPr lang="en-US" smtClean="0"/>
              <a:t>1/21/2020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D2C38F8F-0081-4DB6-BD13-CB1D3E2B1EE3}" type="slidenum">
              <a:rPr lang="en-US" smtClean="0"/>
              <a:t>‹#›</a:t>
            </a:fld>
            <a:endParaRPr lang="en-US"/>
          </a:p>
        </p:txBody>
      </p:sp>
    </p:spTree>
    <p:extLst>
      <p:ext uri="{BB962C8B-B14F-4D97-AF65-F5344CB8AC3E}">
        <p14:creationId xmlns:p14="http://schemas.microsoft.com/office/powerpoint/2010/main" val="1904453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869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bit.ly/LCAP_law"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rotWithShape="1">
          <a:blip r:embed="rId2">
            <a:extLst>
              <a:ext uri="{28A0092B-C50C-407E-A947-70E740481C1C}">
                <a14:useLocalDpi xmlns:a14="http://schemas.microsoft.com/office/drawing/2010/main" val="0"/>
              </a:ext>
            </a:extLst>
          </a:blip>
          <a:srcRect b="53386"/>
          <a:stretch/>
        </p:blipFill>
        <p:spPr>
          <a:xfrm>
            <a:off x="879229" y="5624954"/>
            <a:ext cx="3897915" cy="423557"/>
          </a:xfrm>
          <a:prstGeom prst="rect">
            <a:avLst/>
          </a:prstGeom>
        </p:spPr>
      </p:pic>
      <p:pic>
        <p:nvPicPr>
          <p:cNvPr id="21" name="Picture 20"/>
          <p:cNvPicPr>
            <a:picLocks noChangeAspect="1"/>
          </p:cNvPicPr>
          <p:nvPr/>
        </p:nvPicPr>
        <p:blipFill rotWithShape="1">
          <a:blip r:embed="rId2">
            <a:extLst>
              <a:ext uri="{28A0092B-C50C-407E-A947-70E740481C1C}">
                <a14:useLocalDpi xmlns:a14="http://schemas.microsoft.com/office/drawing/2010/main" val="0"/>
              </a:ext>
            </a:extLst>
          </a:blip>
          <a:srcRect b="53386"/>
          <a:stretch/>
        </p:blipFill>
        <p:spPr>
          <a:xfrm>
            <a:off x="7297621" y="5618144"/>
            <a:ext cx="3897915" cy="423557"/>
          </a:xfrm>
          <a:prstGeom prst="rect">
            <a:avLst/>
          </a:prstGeom>
        </p:spPr>
      </p:pic>
      <p:sp>
        <p:nvSpPr>
          <p:cNvPr id="7" name="Rectangle 6"/>
          <p:cNvSpPr/>
          <p:nvPr/>
        </p:nvSpPr>
        <p:spPr>
          <a:xfrm>
            <a:off x="7291751" y="3997569"/>
            <a:ext cx="3903785" cy="1629508"/>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 name="Rectangle 4"/>
          <p:cNvSpPr/>
          <p:nvPr/>
        </p:nvSpPr>
        <p:spPr>
          <a:xfrm>
            <a:off x="879230" y="3997569"/>
            <a:ext cx="3903785" cy="1629508"/>
          </a:xfrm>
          <a:prstGeom prst="rect">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Rectangle 5"/>
          <p:cNvSpPr/>
          <p:nvPr/>
        </p:nvSpPr>
        <p:spPr>
          <a:xfrm>
            <a:off x="4085491" y="4489938"/>
            <a:ext cx="3903785" cy="1629508"/>
          </a:xfrm>
          <a:prstGeom prst="rect">
            <a:avLst/>
          </a:prstGeom>
          <a:solidFill>
            <a:schemeClr val="accent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cxnSp>
        <p:nvCxnSpPr>
          <p:cNvPr id="9" name="Straight Connector 8"/>
          <p:cNvCxnSpPr>
            <a:stCxn id="4" idx="2"/>
            <a:endCxn id="6" idx="0"/>
          </p:cNvCxnSpPr>
          <p:nvPr/>
        </p:nvCxnSpPr>
        <p:spPr>
          <a:xfrm flipH="1">
            <a:off x="6037384" y="3341077"/>
            <a:ext cx="1" cy="1148861"/>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11" name="Straight Connector 10"/>
          <p:cNvCxnSpPr>
            <a:endCxn id="5" idx="0"/>
          </p:cNvCxnSpPr>
          <p:nvPr/>
        </p:nvCxnSpPr>
        <p:spPr>
          <a:xfrm flipH="1">
            <a:off x="2831123" y="3223846"/>
            <a:ext cx="1755529" cy="773723"/>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14" name="Straight Connector 13"/>
          <p:cNvCxnSpPr>
            <a:stCxn id="7" idx="0"/>
          </p:cNvCxnSpPr>
          <p:nvPr/>
        </p:nvCxnSpPr>
        <p:spPr>
          <a:xfrm flipH="1" flipV="1">
            <a:off x="7291750" y="3223846"/>
            <a:ext cx="1951894" cy="773723"/>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2" name="Right Triangle 1"/>
          <p:cNvSpPr/>
          <p:nvPr/>
        </p:nvSpPr>
        <p:spPr>
          <a:xfrm flipH="1">
            <a:off x="4085491" y="3997569"/>
            <a:ext cx="697524" cy="492369"/>
          </a:xfrm>
          <a:prstGeom prst="rtTriangle">
            <a:avLst/>
          </a:prstGeom>
          <a:solidFill>
            <a:schemeClr val="accent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Triangle 15"/>
          <p:cNvSpPr/>
          <p:nvPr/>
        </p:nvSpPr>
        <p:spPr>
          <a:xfrm>
            <a:off x="7291752" y="3997569"/>
            <a:ext cx="697524" cy="492369"/>
          </a:xfrm>
          <a:prstGeom prst="rtTriangle">
            <a:avLst/>
          </a:prstGeom>
          <a:solidFill>
            <a:schemeClr val="accent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879229" y="4075333"/>
            <a:ext cx="3181143" cy="1200329"/>
          </a:xfrm>
          <a:prstGeom prst="rect">
            <a:avLst/>
          </a:prstGeom>
        </p:spPr>
        <p:txBody>
          <a:bodyPr wrap="square">
            <a:spAutoFit/>
          </a:bodyPr>
          <a:lstStyle/>
          <a:p>
            <a:pPr algn="ctr"/>
            <a:r>
              <a:rPr lang="en-US" sz="3600" b="1" dirty="0">
                <a:solidFill>
                  <a:schemeClr val="bg1"/>
                </a:solidFill>
                <a:latin typeface="Arial" panose="020B0604020202020204" pitchFamily="34" charset="0"/>
                <a:cs typeface="Arial" panose="020B0604020202020204" pitchFamily="34" charset="0"/>
              </a:rPr>
              <a:t>01</a:t>
            </a:r>
          </a:p>
          <a:p>
            <a:pPr algn="ctr"/>
            <a:r>
              <a:rPr lang="en-US" dirty="0">
                <a:solidFill>
                  <a:schemeClr val="bg1"/>
                </a:solidFill>
                <a:latin typeface="Arial" panose="020B0604020202020204" pitchFamily="34" charset="0"/>
                <a:cs typeface="Arial" panose="020B0604020202020204" pitchFamily="34" charset="0"/>
              </a:rPr>
              <a:t>State Priorities, Metrics, and LCAP Alignment</a:t>
            </a:r>
          </a:p>
        </p:txBody>
      </p:sp>
      <p:sp>
        <p:nvSpPr>
          <p:cNvPr id="13" name="Rectangle 12"/>
          <p:cNvSpPr/>
          <p:nvPr/>
        </p:nvSpPr>
        <p:spPr>
          <a:xfrm>
            <a:off x="4434253" y="4591259"/>
            <a:ext cx="3181143" cy="923330"/>
          </a:xfrm>
          <a:prstGeom prst="rect">
            <a:avLst/>
          </a:prstGeom>
        </p:spPr>
        <p:txBody>
          <a:bodyPr wrap="square">
            <a:spAutoFit/>
          </a:bodyPr>
          <a:lstStyle/>
          <a:p>
            <a:pPr algn="ctr"/>
            <a:r>
              <a:rPr lang="en-US" sz="3600" b="1" dirty="0">
                <a:solidFill>
                  <a:schemeClr val="bg1"/>
                </a:solidFill>
                <a:latin typeface="Arial" panose="020B0604020202020204" pitchFamily="34" charset="0"/>
                <a:cs typeface="Arial" panose="020B0604020202020204" pitchFamily="34" charset="0"/>
              </a:rPr>
              <a:t>02</a:t>
            </a:r>
          </a:p>
          <a:p>
            <a:pPr algn="ctr"/>
            <a:r>
              <a:rPr lang="en-US" dirty="0">
                <a:solidFill>
                  <a:schemeClr val="bg1"/>
                </a:solidFill>
                <a:latin typeface="Arial" panose="020B0604020202020204" pitchFamily="34" charset="0"/>
                <a:cs typeface="Arial" panose="020B0604020202020204" pitchFamily="34" charset="0"/>
              </a:rPr>
              <a:t>Data Inquiry</a:t>
            </a:r>
          </a:p>
        </p:txBody>
      </p:sp>
      <p:sp>
        <p:nvSpPr>
          <p:cNvPr id="18" name="Rectangle 17"/>
          <p:cNvSpPr/>
          <p:nvPr/>
        </p:nvSpPr>
        <p:spPr>
          <a:xfrm>
            <a:off x="7983406" y="4082032"/>
            <a:ext cx="3181143" cy="923330"/>
          </a:xfrm>
          <a:prstGeom prst="rect">
            <a:avLst/>
          </a:prstGeom>
        </p:spPr>
        <p:txBody>
          <a:bodyPr wrap="square">
            <a:spAutoFit/>
          </a:bodyPr>
          <a:lstStyle/>
          <a:p>
            <a:pPr algn="ctr"/>
            <a:r>
              <a:rPr lang="en-US" sz="3600" b="1" dirty="0">
                <a:solidFill>
                  <a:schemeClr val="bg1"/>
                </a:solidFill>
                <a:latin typeface="Arial" panose="020B0604020202020204" pitchFamily="34" charset="0"/>
                <a:cs typeface="Arial" panose="020B0604020202020204" pitchFamily="34" charset="0"/>
              </a:rPr>
              <a:t>03</a:t>
            </a:r>
          </a:p>
          <a:p>
            <a:pPr algn="ctr"/>
            <a:r>
              <a:rPr lang="en-US">
                <a:solidFill>
                  <a:schemeClr val="bg1"/>
                </a:solidFill>
                <a:latin typeface="Arial" panose="020B0604020202020204" pitchFamily="34" charset="0"/>
                <a:cs typeface="Arial" panose="020B0604020202020204" pitchFamily="34" charset="0"/>
              </a:rPr>
              <a:t>Action </a:t>
            </a:r>
            <a:r>
              <a:rPr lang="en-US" dirty="0">
                <a:solidFill>
                  <a:schemeClr val="bg1"/>
                </a:solidFill>
                <a:latin typeface="Arial" panose="020B0604020202020204" pitchFamily="34" charset="0"/>
                <a:cs typeface="Arial" panose="020B0604020202020204" pitchFamily="34" charset="0"/>
              </a:rPr>
              <a:t>Creation</a:t>
            </a: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b="53386"/>
          <a:stretch/>
        </p:blipFill>
        <p:spPr>
          <a:xfrm>
            <a:off x="3235569" y="3325426"/>
            <a:ext cx="5603631" cy="423557"/>
          </a:xfrm>
          <a:prstGeom prst="rect">
            <a:avLst/>
          </a:prstGeom>
        </p:spPr>
      </p:pic>
      <p:pic>
        <p:nvPicPr>
          <p:cNvPr id="19" name="Picture 18"/>
          <p:cNvPicPr>
            <a:picLocks noChangeAspect="1"/>
          </p:cNvPicPr>
          <p:nvPr/>
        </p:nvPicPr>
        <p:blipFill rotWithShape="1">
          <a:blip r:embed="rId2">
            <a:extLst>
              <a:ext uri="{28A0092B-C50C-407E-A947-70E740481C1C}">
                <a14:useLocalDpi xmlns:a14="http://schemas.microsoft.com/office/drawing/2010/main" val="0"/>
              </a:ext>
            </a:extLst>
          </a:blip>
          <a:srcRect b="53386"/>
          <a:stretch/>
        </p:blipFill>
        <p:spPr>
          <a:xfrm>
            <a:off x="4085491" y="6119446"/>
            <a:ext cx="3897915" cy="423557"/>
          </a:xfrm>
          <a:prstGeom prst="rect">
            <a:avLst/>
          </a:prstGeom>
        </p:spPr>
      </p:pic>
      <p:sp>
        <p:nvSpPr>
          <p:cNvPr id="4" name="Rectangle 3"/>
          <p:cNvSpPr/>
          <p:nvPr/>
        </p:nvSpPr>
        <p:spPr>
          <a:xfrm>
            <a:off x="3235569" y="1430215"/>
            <a:ext cx="5603631" cy="1910862"/>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Rectangle 16"/>
          <p:cNvSpPr/>
          <p:nvPr/>
        </p:nvSpPr>
        <p:spPr>
          <a:xfrm>
            <a:off x="3464168" y="1646982"/>
            <a:ext cx="5146432" cy="1477328"/>
          </a:xfrm>
          <a:prstGeom prst="rect">
            <a:avLst/>
          </a:prstGeom>
        </p:spPr>
        <p:txBody>
          <a:bodyPr wrap="square">
            <a:spAutoFit/>
          </a:bodyPr>
          <a:lstStyle/>
          <a:p>
            <a:pPr algn="ctr"/>
            <a:r>
              <a:rPr lang="en-US" sz="3600" dirty="0">
                <a:solidFill>
                  <a:schemeClr val="bg1"/>
                </a:solidFill>
                <a:latin typeface="Arial" panose="020B0604020202020204" pitchFamily="34" charset="0"/>
                <a:cs typeface="Arial" panose="020B0604020202020204" pitchFamily="34" charset="0"/>
              </a:rPr>
              <a:t>Informing Systems</a:t>
            </a:r>
          </a:p>
          <a:p>
            <a:pPr algn="ctr"/>
            <a:r>
              <a:rPr lang="en-US" dirty="0">
                <a:solidFill>
                  <a:schemeClr val="bg1"/>
                </a:solidFill>
                <a:latin typeface="Arial" panose="020B0604020202020204" pitchFamily="34" charset="0"/>
                <a:cs typeface="Arial" panose="020B0604020202020204" pitchFamily="34" charset="0"/>
              </a:rPr>
              <a:t>Developing a coherent LCAP is based on alignment, data collection for goal creation, and targeted action creation. </a:t>
            </a:r>
          </a:p>
        </p:txBody>
      </p:sp>
    </p:spTree>
    <p:extLst>
      <p:ext uri="{BB962C8B-B14F-4D97-AF65-F5344CB8AC3E}">
        <p14:creationId xmlns:p14="http://schemas.microsoft.com/office/powerpoint/2010/main" val="1541130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1">
            <a:extLst>
              <a:ext uri="{FF2B5EF4-FFF2-40B4-BE49-F238E27FC236}">
                <a16:creationId xmlns:a16="http://schemas.microsoft.com/office/drawing/2014/main" id="{D0EEDC89-8593-D74D-BE38-9D7F54D9B170}"/>
              </a:ext>
            </a:extLst>
          </p:cNvPr>
          <p:cNvSpPr>
            <a:spLocks noChangeArrowheads="1"/>
          </p:cNvSpPr>
          <p:nvPr/>
        </p:nvSpPr>
        <p:spPr bwMode="auto">
          <a:xfrm>
            <a:off x="2260780" y="2641788"/>
            <a:ext cx="14719283" cy="1000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br>
              <a:rPr kumimoji="0" lang="en-US" altLang="en-US" b="0" i="0" u="none" strike="noStrike" cap="none" normalizeH="0" baseline="0">
                <a:ln>
                  <a:noFill/>
                </a:ln>
                <a:solidFill>
                  <a:schemeClr val="tx1"/>
                </a:solidFill>
                <a:effectLst/>
                <a:latin typeface="Arial" panose="020B0604020202020204" pitchFamily="34" charset="0"/>
              </a:rPr>
            </a:br>
            <a:endParaRPr kumimoji="0" lang="en-US" altLang="en-US"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spcBef>
                <a:spcPct val="0"/>
              </a:spcBef>
              <a:spcAft>
                <a:spcPts val="600"/>
              </a:spcAft>
              <a:buClrTx/>
              <a:buSzTx/>
              <a:buFontTx/>
              <a:buNone/>
              <a:tabLst/>
            </a:pPr>
            <a:endParaRPr kumimoji="0" lang="en-US" altLang="en-US" b="0" i="0" u="none" strike="noStrike" cap="none" normalizeH="0" baseline="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F92835C6-9C10-9B43-ABA8-4F48EFF46BA1}"/>
              </a:ext>
            </a:extLst>
          </p:cNvPr>
          <p:cNvSpPr>
            <a:spLocks noChangeArrowheads="1"/>
          </p:cNvSpPr>
          <p:nvPr/>
        </p:nvSpPr>
        <p:spPr bwMode="auto">
          <a:xfrm>
            <a:off x="3009900" y="2880852"/>
            <a:ext cx="184731"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spcBef>
                <a:spcPct val="0"/>
              </a:spcBef>
              <a:spcAft>
                <a:spcPts val="600"/>
              </a:spcAft>
              <a:buClrTx/>
              <a:buSzTx/>
              <a:buFontTx/>
              <a:buNone/>
              <a:tabLst/>
            </a:pPr>
            <a:br>
              <a:rPr kumimoji="0" lang="en-US" altLang="en-US" b="0" i="0" u="none" strike="noStrike" cap="none" normalizeH="0" baseline="0">
                <a:ln>
                  <a:noFill/>
                </a:ln>
                <a:solidFill>
                  <a:schemeClr val="tx1"/>
                </a:solidFill>
                <a:effectLst/>
                <a:latin typeface="Arial" panose="020B0604020202020204" pitchFamily="34" charset="0"/>
              </a:rPr>
            </a:br>
            <a:endParaRPr kumimoji="0" lang="en-US" altLang="en-US"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spcBef>
                <a:spcPct val="0"/>
              </a:spcBef>
              <a:spcAft>
                <a:spcPts val="600"/>
              </a:spcAft>
              <a:buClrTx/>
              <a:buSzTx/>
              <a:buFontTx/>
              <a:buNone/>
              <a:tabLst/>
            </a:pPr>
            <a:br>
              <a:rPr kumimoji="0" lang="en-US" altLang="en-US" b="0" i="0" u="none" strike="noStrike" cap="none" normalizeH="0" baseline="0">
                <a:ln>
                  <a:noFill/>
                </a:ln>
                <a:solidFill>
                  <a:schemeClr val="tx1"/>
                </a:solidFill>
                <a:effectLst/>
                <a:latin typeface="Arial" panose="020B0604020202020204" pitchFamily="34" charset="0"/>
              </a:rPr>
            </a:br>
            <a:endParaRPr kumimoji="0" lang="en-US" altLang="en-US" b="0" i="0" u="none" strike="noStrike" cap="none" normalizeH="0" baseline="0">
              <a:ln>
                <a:noFill/>
              </a:ln>
              <a:solidFill>
                <a:schemeClr val="tx1"/>
              </a:solidFill>
              <a:effectLst/>
              <a:latin typeface="Arial" panose="020B0604020202020204" pitchFamily="34" charset="0"/>
            </a:endParaRPr>
          </a:p>
        </p:txBody>
      </p:sp>
      <p:graphicFrame>
        <p:nvGraphicFramePr>
          <p:cNvPr id="4" name="Table 3">
            <a:extLst>
              <a:ext uri="{FF2B5EF4-FFF2-40B4-BE49-F238E27FC236}">
                <a16:creationId xmlns:a16="http://schemas.microsoft.com/office/drawing/2014/main" id="{06C9704A-16DC-4E40-93D6-B4DE8729DD72}"/>
              </a:ext>
            </a:extLst>
          </p:cNvPr>
          <p:cNvGraphicFramePr>
            <a:graphicFrameLocks noGrp="1"/>
          </p:cNvGraphicFramePr>
          <p:nvPr>
            <p:extLst>
              <p:ext uri="{D42A27DB-BD31-4B8C-83A1-F6EECF244321}">
                <p14:modId xmlns:p14="http://schemas.microsoft.com/office/powerpoint/2010/main" val="393407340"/>
              </p:ext>
            </p:extLst>
          </p:nvPr>
        </p:nvGraphicFramePr>
        <p:xfrm>
          <a:off x="2871524" y="2289137"/>
          <a:ext cx="7271954" cy="3907826"/>
        </p:xfrm>
        <a:graphic>
          <a:graphicData uri="http://schemas.openxmlformats.org/drawingml/2006/table">
            <a:tbl>
              <a:tblPr firstRow="1" bandRow="1"/>
              <a:tblGrid>
                <a:gridCol w="2135943">
                  <a:extLst>
                    <a:ext uri="{9D8B030D-6E8A-4147-A177-3AD203B41FA5}">
                      <a16:colId xmlns:a16="http://schemas.microsoft.com/office/drawing/2014/main" val="1861754778"/>
                    </a:ext>
                  </a:extLst>
                </a:gridCol>
                <a:gridCol w="2554156">
                  <a:extLst>
                    <a:ext uri="{9D8B030D-6E8A-4147-A177-3AD203B41FA5}">
                      <a16:colId xmlns:a16="http://schemas.microsoft.com/office/drawing/2014/main" val="2918770600"/>
                    </a:ext>
                  </a:extLst>
                </a:gridCol>
                <a:gridCol w="2581855">
                  <a:extLst>
                    <a:ext uri="{9D8B030D-6E8A-4147-A177-3AD203B41FA5}">
                      <a16:colId xmlns:a16="http://schemas.microsoft.com/office/drawing/2014/main" val="3130621595"/>
                    </a:ext>
                  </a:extLst>
                </a:gridCol>
              </a:tblGrid>
              <a:tr h="979633">
                <a:tc>
                  <a:txBody>
                    <a:bodyPr/>
                    <a:lstStyle/>
                    <a:p>
                      <a:pPr algn="ctr" rtl="0" fontAlgn="ctr">
                        <a:spcBef>
                          <a:spcPts val="0"/>
                        </a:spcBef>
                        <a:spcAft>
                          <a:spcPts val="0"/>
                        </a:spcAft>
                      </a:pPr>
                      <a:r>
                        <a:rPr lang="en-US" sz="1800" b="1" i="0" u="none" strike="noStrike" dirty="0">
                          <a:solidFill>
                            <a:srgbClr val="000000"/>
                          </a:solidFill>
                          <a:effectLst/>
                          <a:latin typeface="Arial" panose="020B0604020202020204" pitchFamily="34" charset="0"/>
                        </a:rPr>
                        <a:t>Conditions of Learning</a:t>
                      </a:r>
                      <a:endParaRPr lang="en-US" sz="1800" dirty="0">
                        <a:effectLst/>
                      </a:endParaRPr>
                    </a:p>
                  </a:txBody>
                  <a:tcPr marL="232588" marR="232588" marT="232588" marB="2325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EEF"/>
                    </a:solidFill>
                  </a:tcPr>
                </a:tc>
                <a:tc>
                  <a:txBody>
                    <a:bodyPr/>
                    <a:lstStyle/>
                    <a:p>
                      <a:pPr algn="ctr" rtl="0" fontAlgn="ctr">
                        <a:spcBef>
                          <a:spcPts val="0"/>
                        </a:spcBef>
                        <a:spcAft>
                          <a:spcPts val="0"/>
                        </a:spcAft>
                      </a:pPr>
                      <a:r>
                        <a:rPr lang="en-US" sz="1800" b="1" i="0" u="none" strike="noStrike" dirty="0">
                          <a:solidFill>
                            <a:srgbClr val="000000"/>
                          </a:solidFill>
                          <a:effectLst/>
                          <a:latin typeface="Arial" panose="020B0604020202020204" pitchFamily="34" charset="0"/>
                        </a:rPr>
                        <a:t>Engagement</a:t>
                      </a:r>
                      <a:endParaRPr lang="en-US" sz="1800" dirty="0">
                        <a:effectLst/>
                      </a:endParaRPr>
                    </a:p>
                  </a:txBody>
                  <a:tcPr marL="232588" marR="232588" marT="232588" marB="2325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6D7A8"/>
                    </a:solidFill>
                  </a:tcPr>
                </a:tc>
                <a:tc>
                  <a:txBody>
                    <a:bodyPr/>
                    <a:lstStyle/>
                    <a:p>
                      <a:pPr algn="ctr" rtl="0" fontAlgn="ctr">
                        <a:spcBef>
                          <a:spcPts val="0"/>
                        </a:spcBef>
                        <a:spcAft>
                          <a:spcPts val="0"/>
                        </a:spcAft>
                      </a:pPr>
                      <a:r>
                        <a:rPr lang="en-US" sz="1800" b="1" i="0" u="none" strike="noStrike" dirty="0">
                          <a:solidFill>
                            <a:srgbClr val="000000"/>
                          </a:solidFill>
                          <a:effectLst/>
                          <a:latin typeface="Arial" panose="020B0604020202020204" pitchFamily="34" charset="0"/>
                        </a:rPr>
                        <a:t>Student Outcomes</a:t>
                      </a:r>
                      <a:endParaRPr lang="en-US" sz="1800" dirty="0">
                        <a:effectLst/>
                      </a:endParaRPr>
                    </a:p>
                  </a:txBody>
                  <a:tcPr marL="232588" marR="232588" marT="232588" marB="2325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66"/>
                    </a:solidFill>
                  </a:tcPr>
                </a:tc>
                <a:extLst>
                  <a:ext uri="{0D108BD9-81ED-4DB2-BD59-A6C34878D82A}">
                    <a16:rowId xmlns:a16="http://schemas.microsoft.com/office/drawing/2014/main" val="882704397"/>
                  </a:ext>
                </a:extLst>
              </a:tr>
              <a:tr h="907120">
                <a:tc>
                  <a:txBody>
                    <a:bodyPr/>
                    <a:lstStyle/>
                    <a:p>
                      <a:pPr algn="ctr" rtl="0" fontAlgn="ctr">
                        <a:spcBef>
                          <a:spcPts val="0"/>
                        </a:spcBef>
                        <a:spcAft>
                          <a:spcPts val="0"/>
                        </a:spcAft>
                      </a:pPr>
                      <a:r>
                        <a:rPr lang="en-US" sz="1800" b="0" i="0" u="none" strike="noStrike">
                          <a:solidFill>
                            <a:srgbClr val="000000"/>
                          </a:solidFill>
                          <a:effectLst/>
                          <a:latin typeface="Arial" panose="020B0604020202020204" pitchFamily="34" charset="0"/>
                        </a:rPr>
                        <a:t>Basic Services</a:t>
                      </a:r>
                      <a:endParaRPr lang="en-US" sz="1800">
                        <a:effectLst/>
                      </a:endParaRPr>
                    </a:p>
                  </a:txBody>
                  <a:tcPr marL="232588" marR="232588" marT="232588" marB="2325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US" sz="1800" b="0" i="0" u="none" strike="noStrike" dirty="0">
                          <a:solidFill>
                            <a:srgbClr val="000000"/>
                          </a:solidFill>
                          <a:effectLst/>
                          <a:latin typeface="Arial" panose="020B0604020202020204" pitchFamily="34" charset="0"/>
                        </a:rPr>
                        <a:t>Parent Involvement</a:t>
                      </a:r>
                      <a:endParaRPr lang="en-US" sz="1800" dirty="0">
                        <a:effectLst/>
                      </a:endParaRPr>
                    </a:p>
                  </a:txBody>
                  <a:tcPr marL="232588" marR="232588" marT="232588" marB="2325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US" sz="1800" b="0" i="0" u="none" strike="noStrike">
                          <a:solidFill>
                            <a:srgbClr val="000000"/>
                          </a:solidFill>
                          <a:effectLst/>
                          <a:latin typeface="Arial" panose="020B0604020202020204" pitchFamily="34" charset="0"/>
                        </a:rPr>
                        <a:t>Student Outcomes</a:t>
                      </a:r>
                      <a:endParaRPr lang="en-US" sz="1800">
                        <a:effectLst/>
                      </a:endParaRPr>
                    </a:p>
                  </a:txBody>
                  <a:tcPr marL="232588" marR="232588" marT="232588" marB="2325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62746896"/>
                  </a:ext>
                </a:extLst>
              </a:tr>
              <a:tr h="907120">
                <a:tc>
                  <a:txBody>
                    <a:bodyPr/>
                    <a:lstStyle/>
                    <a:p>
                      <a:pPr algn="ctr" rtl="0" fontAlgn="ctr">
                        <a:spcBef>
                          <a:spcPts val="0"/>
                        </a:spcBef>
                        <a:spcAft>
                          <a:spcPts val="0"/>
                        </a:spcAft>
                      </a:pPr>
                      <a:r>
                        <a:rPr lang="en-US" sz="1800" b="0" i="0" u="none" strike="noStrike">
                          <a:solidFill>
                            <a:srgbClr val="000000"/>
                          </a:solidFill>
                          <a:effectLst/>
                          <a:latin typeface="Arial" panose="020B0604020202020204" pitchFamily="34" charset="0"/>
                        </a:rPr>
                        <a:t>State Standards</a:t>
                      </a:r>
                      <a:endParaRPr lang="en-US" sz="1800">
                        <a:effectLst/>
                      </a:endParaRPr>
                    </a:p>
                  </a:txBody>
                  <a:tcPr marL="232588" marR="232588" marT="232588" marB="2325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US" sz="1800" b="0" i="0" u="none" strike="noStrike">
                          <a:solidFill>
                            <a:srgbClr val="000000"/>
                          </a:solidFill>
                          <a:effectLst/>
                          <a:latin typeface="Arial" panose="020B0604020202020204" pitchFamily="34" charset="0"/>
                        </a:rPr>
                        <a:t>Student Engagement</a:t>
                      </a:r>
                      <a:endParaRPr lang="en-US" sz="1800">
                        <a:effectLst/>
                      </a:endParaRPr>
                    </a:p>
                  </a:txBody>
                  <a:tcPr marL="232588" marR="232588" marT="232588" marB="2325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2">
                  <a:txBody>
                    <a:bodyPr/>
                    <a:lstStyle/>
                    <a:p>
                      <a:pPr algn="ctr" rtl="0" fontAlgn="ctr">
                        <a:spcBef>
                          <a:spcPts val="0"/>
                        </a:spcBef>
                        <a:spcAft>
                          <a:spcPts val="0"/>
                        </a:spcAft>
                      </a:pPr>
                      <a:r>
                        <a:rPr lang="en-US" sz="1800" b="0" i="0" u="none" strike="noStrike" dirty="0">
                          <a:solidFill>
                            <a:srgbClr val="000000"/>
                          </a:solidFill>
                          <a:effectLst/>
                          <a:latin typeface="Arial" panose="020B0604020202020204" pitchFamily="34" charset="0"/>
                        </a:rPr>
                        <a:t>Student Achievement</a:t>
                      </a:r>
                      <a:endParaRPr lang="en-US" sz="1800" dirty="0">
                        <a:effectLst/>
                      </a:endParaRPr>
                    </a:p>
                  </a:txBody>
                  <a:tcPr marL="232588" marR="232588" marT="232588" marB="2325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748616532"/>
                  </a:ext>
                </a:extLst>
              </a:tr>
              <a:tr h="973074">
                <a:tc>
                  <a:txBody>
                    <a:bodyPr/>
                    <a:lstStyle/>
                    <a:p>
                      <a:pPr algn="ctr" rtl="0" fontAlgn="ctr">
                        <a:spcBef>
                          <a:spcPts val="0"/>
                        </a:spcBef>
                        <a:spcAft>
                          <a:spcPts val="0"/>
                        </a:spcAft>
                      </a:pPr>
                      <a:r>
                        <a:rPr lang="en-US" sz="1800" b="0" i="0" u="none" strike="noStrike">
                          <a:solidFill>
                            <a:srgbClr val="000000"/>
                          </a:solidFill>
                          <a:effectLst/>
                          <a:latin typeface="Arial" panose="020B0604020202020204" pitchFamily="34" charset="0"/>
                        </a:rPr>
                        <a:t>Course Access</a:t>
                      </a:r>
                      <a:endParaRPr lang="en-US" sz="1800">
                        <a:effectLst/>
                      </a:endParaRPr>
                    </a:p>
                  </a:txBody>
                  <a:tcPr marL="232588" marR="232588" marT="232588" marB="2325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rtl="0" fontAlgn="ctr">
                        <a:spcBef>
                          <a:spcPts val="0"/>
                        </a:spcBef>
                        <a:spcAft>
                          <a:spcPts val="0"/>
                        </a:spcAft>
                      </a:pPr>
                      <a:r>
                        <a:rPr lang="en-US" sz="1800" b="0" i="0" u="none" strike="noStrike" dirty="0">
                          <a:solidFill>
                            <a:srgbClr val="000000"/>
                          </a:solidFill>
                          <a:effectLst/>
                          <a:latin typeface="Arial" panose="020B0604020202020204" pitchFamily="34" charset="0"/>
                        </a:rPr>
                        <a:t>School Climate</a:t>
                      </a:r>
                      <a:endParaRPr lang="en-US" sz="1800" dirty="0">
                        <a:effectLst/>
                      </a:endParaRPr>
                    </a:p>
                  </a:txBody>
                  <a:tcPr marL="232588" marR="232588" marT="232588" marB="2325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endParaRPr lang="en-US"/>
                    </a:p>
                  </a:txBody>
                  <a:tcPr/>
                </a:tc>
                <a:extLst>
                  <a:ext uri="{0D108BD9-81ED-4DB2-BD59-A6C34878D82A}">
                    <a16:rowId xmlns:a16="http://schemas.microsoft.com/office/drawing/2014/main" val="3594965560"/>
                  </a:ext>
                </a:extLst>
              </a:tr>
            </a:tbl>
          </a:graphicData>
        </a:graphic>
      </p:graphicFrame>
      <p:sp>
        <p:nvSpPr>
          <p:cNvPr id="6" name="Rectangle 5">
            <a:extLst>
              <a:ext uri="{FF2B5EF4-FFF2-40B4-BE49-F238E27FC236}">
                <a16:creationId xmlns:a16="http://schemas.microsoft.com/office/drawing/2014/main" id="{EB4041C7-BBB7-804C-9AB3-7EDC35045695}"/>
              </a:ext>
            </a:extLst>
          </p:cNvPr>
          <p:cNvSpPr/>
          <p:nvPr/>
        </p:nvSpPr>
        <p:spPr>
          <a:xfrm>
            <a:off x="769034" y="661037"/>
            <a:ext cx="10779498" cy="2308324"/>
          </a:xfrm>
          <a:prstGeom prst="rect">
            <a:avLst/>
          </a:prstGeom>
        </p:spPr>
        <p:txBody>
          <a:bodyPr wrap="square">
            <a:spAutoFit/>
          </a:bodyPr>
          <a:lstStyle/>
          <a:p>
            <a:r>
              <a:rPr lang="en-US" dirty="0">
                <a:solidFill>
                  <a:srgbClr val="000000"/>
                </a:solidFill>
                <a:latin typeface="Arial" panose="020B0604020202020204" pitchFamily="34" charset="0"/>
              </a:rPr>
              <a:t>Under the LCFF, all local educational agencies (LEAs) including school districts, county offices of education, and charter schools are required to prepare an LCAP, which describes how they intend to meet annual goals for all pupils, with specific activities to address state and local priorities identified pursuant to EC sections 52060(d), 52066(d), and 47605 (Link: </a:t>
            </a:r>
            <a:r>
              <a:rPr lang="en-US" u="sng" dirty="0">
                <a:solidFill>
                  <a:srgbClr val="1155CC"/>
                </a:solidFill>
                <a:latin typeface="Arial" panose="020B0604020202020204" pitchFamily="34" charset="0"/>
                <a:hlinkClick r:id="rId2"/>
              </a:rPr>
              <a:t>http://bit.ly/LCAP_law</a:t>
            </a:r>
            <a:r>
              <a:rPr lang="en-US" dirty="0">
                <a:solidFill>
                  <a:srgbClr val="000000"/>
                </a:solidFill>
                <a:latin typeface="Arial" panose="020B0604020202020204" pitchFamily="34" charset="0"/>
              </a:rPr>
              <a:t> ). These State Priorities can be organized into three groups: Conditions of Learning, Engagement, and Pupil Achievement. </a:t>
            </a:r>
            <a:endParaRPr lang="en-US" dirty="0"/>
          </a:p>
          <a:p>
            <a:br>
              <a:rPr lang="en-US" dirty="0"/>
            </a:br>
            <a:endParaRPr lang="en-US" dirty="0"/>
          </a:p>
        </p:txBody>
      </p:sp>
    </p:spTree>
    <p:extLst>
      <p:ext uri="{BB962C8B-B14F-4D97-AF65-F5344CB8AC3E}">
        <p14:creationId xmlns:p14="http://schemas.microsoft.com/office/powerpoint/2010/main" val="3416298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67491D-21B9-134F-A98C-38495DCACFEA}"/>
              </a:ext>
            </a:extLst>
          </p:cNvPr>
          <p:cNvSpPr/>
          <p:nvPr/>
        </p:nvSpPr>
        <p:spPr>
          <a:xfrm>
            <a:off x="505521" y="423735"/>
            <a:ext cx="11259015" cy="1200329"/>
          </a:xfrm>
          <a:prstGeom prst="rect">
            <a:avLst/>
          </a:prstGeom>
        </p:spPr>
        <p:txBody>
          <a:bodyPr wrap="square">
            <a:spAutoFit/>
          </a:bodyPr>
          <a:lstStyle/>
          <a:p>
            <a:r>
              <a:rPr lang="en-US" dirty="0">
                <a:solidFill>
                  <a:srgbClr val="000000"/>
                </a:solidFill>
                <a:latin typeface="Arial" panose="020B0604020202020204" pitchFamily="34" charset="0"/>
              </a:rPr>
              <a:t>State Priorities and metrics to what is or what will be outlined in the LCAP. Using a three-column graphic organizer where the first column outlines the “Required Elements,” the second column designates “Metrics/Data Used to Report on Required Elements, and the third column, “Metrics,” lists what metrics are or will be used in the LCAP organizes this work to prepare for data collection. </a:t>
            </a:r>
            <a:endParaRPr lang="en-US" dirty="0"/>
          </a:p>
        </p:txBody>
      </p:sp>
      <p:pic>
        <p:nvPicPr>
          <p:cNvPr id="2050" name="Picture 2">
            <a:extLst>
              <a:ext uri="{FF2B5EF4-FFF2-40B4-BE49-F238E27FC236}">
                <a16:creationId xmlns:a16="http://schemas.microsoft.com/office/drawing/2014/main" id="{1B57EF47-B994-FD4F-B23C-02EDFC6807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8411" y="1834763"/>
            <a:ext cx="7432192" cy="4453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162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077B85AA-E853-8643-96D6-698E11178F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9646" y="2374225"/>
            <a:ext cx="9219600" cy="35903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722F046-8496-C748-A00E-B23C90CEE7F9}"/>
              </a:ext>
            </a:extLst>
          </p:cNvPr>
          <p:cNvSpPr/>
          <p:nvPr/>
        </p:nvSpPr>
        <p:spPr>
          <a:xfrm>
            <a:off x="337625" y="342900"/>
            <a:ext cx="11563643" cy="2031325"/>
          </a:xfrm>
          <a:prstGeom prst="rect">
            <a:avLst/>
          </a:prstGeom>
        </p:spPr>
        <p:txBody>
          <a:bodyPr wrap="square">
            <a:spAutoFit/>
          </a:bodyPr>
          <a:lstStyle/>
          <a:p>
            <a:r>
              <a:rPr lang="en-US" dirty="0">
                <a:solidFill>
                  <a:srgbClr val="000000"/>
                </a:solidFill>
                <a:latin typeface="Arial" panose="020B0604020202020204" pitchFamily="34" charset="0"/>
              </a:rPr>
              <a:t>Data matters. Data inquiry is a fundamental component of operationalizing equity and LCAP development. Gathering and analyzing data prior to developing LCAP goals sets a strong foundation for focusing resources, systems, and programs. Additionally, it organizes and frames LEA work in preparation for creating aligned actions/services to improve student outcomes. It is imperative to view data collection in terms of the MTSS framework of continuum of support,  “All,” “Some,” and “Few” students.</a:t>
            </a:r>
            <a:endParaRPr lang="en-US" dirty="0"/>
          </a:p>
          <a:p>
            <a:br>
              <a:rPr lang="en-US" dirty="0"/>
            </a:br>
            <a:endParaRPr lang="en-US" dirty="0"/>
          </a:p>
        </p:txBody>
      </p:sp>
    </p:spTree>
    <p:extLst>
      <p:ext uri="{BB962C8B-B14F-4D97-AF65-F5344CB8AC3E}">
        <p14:creationId xmlns:p14="http://schemas.microsoft.com/office/powerpoint/2010/main" val="2951415041"/>
      </p:ext>
    </p:extLst>
  </p:cSld>
  <p:clrMapOvr>
    <a:masterClrMapping/>
  </p:clrMapOvr>
</p:sld>
</file>

<file path=ppt/theme/theme1.xml><?xml version="1.0" encoding="utf-8"?>
<a:theme xmlns:a="http://schemas.openxmlformats.org/drawingml/2006/main" name="Office Theme">
  <a:themeElements>
    <a:clrScheme name="Custom 5">
      <a:dk1>
        <a:sysClr val="windowText" lastClr="000000"/>
      </a:dk1>
      <a:lt1>
        <a:sysClr val="window" lastClr="FFFFFF"/>
      </a:lt1>
      <a:dk2>
        <a:srgbClr val="44546A"/>
      </a:dk2>
      <a:lt2>
        <a:srgbClr val="E7E6E6"/>
      </a:lt2>
      <a:accent1>
        <a:srgbClr val="202941"/>
      </a:accent1>
      <a:accent2>
        <a:srgbClr val="1D3744"/>
      </a:accent2>
      <a:accent3>
        <a:srgbClr val="28405E"/>
      </a:accent3>
      <a:accent4>
        <a:srgbClr val="345D78"/>
      </a:accent4>
      <a:accent5>
        <a:srgbClr val="48A8BC"/>
      </a:accent5>
      <a:accent6>
        <a:srgbClr val="59D7F6"/>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E56C4A9A076643929221B562758795" ma:contentTypeVersion="1" ma:contentTypeDescription="Create a new document." ma:contentTypeScope="" ma:versionID="2fc11d92f47d25d122702e8d4a137c43">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A73199C4-5593-4F39-9DDF-850B19D4B95D}"/>
</file>

<file path=customXml/itemProps2.xml><?xml version="1.0" encoding="utf-8"?>
<ds:datastoreItem xmlns:ds="http://schemas.openxmlformats.org/officeDocument/2006/customXml" ds:itemID="{CEFD705D-CE75-4F34-8A6A-4282CB90A518}">
  <ds:schemaRefs>
    <ds:schemaRef ds:uri="http://schemas.microsoft.com/sharepoint/v3/contenttype/forms"/>
  </ds:schemaRefs>
</ds:datastoreItem>
</file>

<file path=customXml/itemProps3.xml><?xml version="1.0" encoding="utf-8"?>
<ds:datastoreItem xmlns:ds="http://schemas.openxmlformats.org/officeDocument/2006/customXml" ds:itemID="{C53BB19B-C2CA-460C-A725-F102C68AF739}">
  <ds:schemaRefs>
    <ds:schemaRef ds:uri="http://purl.org/dc/dcmitype/"/>
    <ds:schemaRef ds:uri="00204d1d-df97-4fa5-a7e6-b5923ab7e4e2"/>
    <ds:schemaRef ds:uri="http://schemas.microsoft.com/office/infopath/2007/PartnerControls"/>
    <ds:schemaRef ds:uri="http://purl.org/dc/elements/1.1/"/>
    <ds:schemaRef ds:uri="c6936f93-f525-4bcb-9313-6d9007103255"/>
    <ds:schemaRef ds:uri="http://schemas.microsoft.com/office/2006/metadata/properties"/>
    <ds:schemaRef ds:uri="http://schemas.microsoft.com/office/2006/documentManagement/types"/>
    <ds:schemaRef ds:uri="http://schemas.openxmlformats.org/package/2006/metadata/core-properties"/>
    <ds:schemaRef ds:uri="http://schemas.microsoft.com/sharepoint/v3"/>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13</TotalTime>
  <Words>310</Words>
  <Application>Microsoft Office PowerPoint</Application>
  <PresentationFormat>Widescreen</PresentationFormat>
  <Paragraphs>27</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Deborah Hernandez</dc:creator>
  <cp:lastModifiedBy>Ofelia Dominguez</cp:lastModifiedBy>
  <cp:revision>4</cp:revision>
  <dcterms:created xsi:type="dcterms:W3CDTF">2020-01-09T19:43:26Z</dcterms:created>
  <dcterms:modified xsi:type="dcterms:W3CDTF">2020-01-21T22:10:53Z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0x010100D0E56C4A9A076643929221B562758795</vt:lpwstr>
  </property>
</Properties>
</file>