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51" r:id="rId4"/>
  </p:sldMasterIdLst>
  <p:notesMasterIdLst>
    <p:notesMasterId r:id="rId21"/>
  </p:notesMasterIdLst>
  <p:handoutMasterIdLst>
    <p:handoutMasterId r:id="rId22"/>
  </p:handoutMasterIdLst>
  <p:sldIdLst>
    <p:sldId id="281" r:id="rId5"/>
    <p:sldId id="287" r:id="rId6"/>
    <p:sldId id="277" r:id="rId7"/>
    <p:sldId id="260" r:id="rId8"/>
    <p:sldId id="257" r:id="rId9"/>
    <p:sldId id="283" r:id="rId10"/>
    <p:sldId id="264" r:id="rId11"/>
    <p:sldId id="284" r:id="rId12"/>
    <p:sldId id="297" r:id="rId13"/>
    <p:sldId id="285" r:id="rId14"/>
    <p:sldId id="286" r:id="rId15"/>
    <p:sldId id="290" r:id="rId16"/>
    <p:sldId id="256" r:id="rId17"/>
    <p:sldId id="294" r:id="rId18"/>
    <p:sldId id="299" r:id="rId19"/>
    <p:sldId id="29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047"/>
    <a:srgbClr val="0B2B41"/>
    <a:srgbClr val="114263"/>
    <a:srgbClr val="401918"/>
    <a:srgbClr val="731F1C"/>
    <a:srgbClr val="AB678E"/>
    <a:srgbClr val="B2606E"/>
    <a:srgbClr val="CA929B"/>
    <a:srgbClr val="248CD2"/>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F101E8-A36E-47A9-9E9F-E77900FC8DFA}" v="4" dt="2020-11-19T13:30:52.091"/>
  </p1510:revLst>
</p1510:revInfo>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703" autoAdjust="0"/>
  </p:normalViewPr>
  <p:slideViewPr>
    <p:cSldViewPr snapToGrid="0">
      <p:cViewPr varScale="1">
        <p:scale>
          <a:sx n="72" d="100"/>
          <a:sy n="72" d="100"/>
        </p:scale>
        <p:origin x="660" y="66"/>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D1D01A-5516-4E1C-9A6D-D9EF8C203F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0087A2D-9F8F-45E9-B127-C2407E795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4338A-2C54-48B6-A869-F1523EB17642}" type="datetimeFigureOut">
              <a:rPr lang="en-US" smtClean="0"/>
              <a:t>11/18/2020</a:t>
            </a:fld>
            <a:endParaRPr lang="en-US" dirty="0"/>
          </a:p>
        </p:txBody>
      </p:sp>
      <p:sp>
        <p:nvSpPr>
          <p:cNvPr id="4" name="Footer Placeholder 3">
            <a:extLst>
              <a:ext uri="{FF2B5EF4-FFF2-40B4-BE49-F238E27FC236}">
                <a16:creationId xmlns:a16="http://schemas.microsoft.com/office/drawing/2014/main" id="{60515058-9F03-4AC5-A723-3D23E27720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6E583C-77B5-479A-A9CA-17DC816BC6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3D57C9-54A6-4BAA-A5CD-C535F9370C4B}" type="slidenum">
              <a:rPr lang="en-US" smtClean="0"/>
              <a:t>‹#›</a:t>
            </a:fld>
            <a:endParaRPr lang="en-US" dirty="0"/>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205A9-A302-429C-8AB8-C362C4362DF4}" type="datetimeFigureOut">
              <a:rPr lang="en-US" smtClean="0"/>
              <a:t>11/18/2020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F82289-BCFD-4053-9D06-A9140C63A457}" type="slidenum">
              <a:rPr lang="en-US" smtClean="0"/>
              <a:t>‹#›</a:t>
            </a:fld>
            <a:endParaRPr lang="en-US"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Group 7">
            <a:extLst>
              <a:ext uri="{FF2B5EF4-FFF2-40B4-BE49-F238E27FC236}">
                <a16:creationId xmlns:a16="http://schemas.microsoft.com/office/drawing/2014/main" id="{E440E7D9-8908-40E7-8365-0D164BA395B6}"/>
              </a:ext>
            </a:extLst>
          </p:cNvPr>
          <p:cNvGrpSpPr/>
          <p:nvPr userDrawn="1"/>
        </p:nvGrpSpPr>
        <p:grpSpPr>
          <a:xfrm>
            <a:off x="9140346" y="5054600"/>
            <a:ext cx="676275" cy="114300"/>
            <a:chOff x="9330846" y="5054600"/>
            <a:chExt cx="676275" cy="114300"/>
          </a:xfrm>
        </p:grpSpPr>
        <p:sp>
          <p:nvSpPr>
            <p:cNvPr id="9" name="Oval 8">
              <a:extLst>
                <a:ext uri="{FF2B5EF4-FFF2-40B4-BE49-F238E27FC236}">
                  <a16:creationId xmlns:a16="http://schemas.microsoft.com/office/drawing/2014/main" id="{97A1EC5D-5AF7-4D0D-A841-1E655A51CC36}"/>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Oval 9">
              <a:extLst>
                <a:ext uri="{FF2B5EF4-FFF2-40B4-BE49-F238E27FC236}">
                  <a16:creationId xmlns:a16="http://schemas.microsoft.com/office/drawing/2014/main" id="{A11EF946-9BA4-4EAA-89A3-CE83FF18C6ED}"/>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4FDE806E-4D10-43D8-AED0-88A18C724E57}"/>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Oval 11">
              <a:extLst>
                <a:ext uri="{FF2B5EF4-FFF2-40B4-BE49-F238E27FC236}">
                  <a16:creationId xmlns:a16="http://schemas.microsoft.com/office/drawing/2014/main" id="{E730941A-CC93-4B0E-BCAC-A32F0011BB12}"/>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FB0537BC-1EBF-476D-9C74-E7D5E1543450}"/>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3826262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8" name="Group 7">
            <a:extLst>
              <a:ext uri="{FF2B5EF4-FFF2-40B4-BE49-F238E27FC236}">
                <a16:creationId xmlns:a16="http://schemas.microsoft.com/office/drawing/2014/main" id="{E0821507-D4E1-490E-96DD-6049840B56B2}"/>
              </a:ext>
            </a:extLst>
          </p:cNvPr>
          <p:cNvGrpSpPr/>
          <p:nvPr userDrawn="1"/>
        </p:nvGrpSpPr>
        <p:grpSpPr>
          <a:xfrm>
            <a:off x="0" y="6086479"/>
            <a:ext cx="12192000" cy="600974"/>
            <a:chOff x="0" y="6086479"/>
            <a:chExt cx="12192000" cy="600974"/>
          </a:xfrm>
        </p:grpSpPr>
        <p:sp>
          <p:nvSpPr>
            <p:cNvPr id="9" name="Rectangle 8">
              <a:extLst>
                <a:ext uri="{FF2B5EF4-FFF2-40B4-BE49-F238E27FC236}">
                  <a16:creationId xmlns:a16="http://schemas.microsoft.com/office/drawing/2014/main" id="{8BA83F49-2B45-41FC-BD68-4513BC55A23D}"/>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Oval 9">
              <a:extLst>
                <a:ext uri="{FF2B5EF4-FFF2-40B4-BE49-F238E27FC236}">
                  <a16:creationId xmlns:a16="http://schemas.microsoft.com/office/drawing/2014/main" id="{524E5726-4690-4BC9-A52F-0CE1C002A2DC}"/>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Slide Number Placeholder 5">
            <a:extLst>
              <a:ext uri="{FF2B5EF4-FFF2-40B4-BE49-F238E27FC236}">
                <a16:creationId xmlns:a16="http://schemas.microsoft.com/office/drawing/2014/main" id="{A764A0B7-38BF-4126-A5B8-6D3092FC5080}"/>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911517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 name="Freeform: Shape 7">
            <a:extLst>
              <a:ext uri="{FF2B5EF4-FFF2-40B4-BE49-F238E27FC236}">
                <a16:creationId xmlns:a16="http://schemas.microsoft.com/office/drawing/2014/main" id="{54EFA908-E8F7-4E73-9FE1-416578F6D6F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9" name="Group 8">
            <a:extLst>
              <a:ext uri="{FF2B5EF4-FFF2-40B4-BE49-F238E27FC236}">
                <a16:creationId xmlns:a16="http://schemas.microsoft.com/office/drawing/2014/main" id="{9AE7DF18-6F55-4EC5-9883-C0B632FF5274}"/>
              </a:ext>
            </a:extLst>
          </p:cNvPr>
          <p:cNvGrpSpPr/>
          <p:nvPr userDrawn="1"/>
        </p:nvGrpSpPr>
        <p:grpSpPr>
          <a:xfrm>
            <a:off x="9140346" y="5054600"/>
            <a:ext cx="676275" cy="114300"/>
            <a:chOff x="9330846" y="5054600"/>
            <a:chExt cx="676275" cy="114300"/>
          </a:xfrm>
        </p:grpSpPr>
        <p:sp>
          <p:nvSpPr>
            <p:cNvPr id="10" name="Oval 9">
              <a:extLst>
                <a:ext uri="{FF2B5EF4-FFF2-40B4-BE49-F238E27FC236}">
                  <a16:creationId xmlns:a16="http://schemas.microsoft.com/office/drawing/2014/main" id="{D5BEB52E-5738-4D84-A222-BB028616FA3B}"/>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813D6AA9-2D4D-4CAB-9753-BA26BC411D0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Oval 11">
              <a:extLst>
                <a:ext uri="{FF2B5EF4-FFF2-40B4-BE49-F238E27FC236}">
                  <a16:creationId xmlns:a16="http://schemas.microsoft.com/office/drawing/2014/main" id="{8DB3E4FD-4A3E-4406-AE66-7FFF9B92A230}"/>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Oval 12">
              <a:extLst>
                <a:ext uri="{FF2B5EF4-FFF2-40B4-BE49-F238E27FC236}">
                  <a16:creationId xmlns:a16="http://schemas.microsoft.com/office/drawing/2014/main" id="{ADD5DDED-BFBA-4BEC-86A5-72A37BD2683E}"/>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2776317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9" name="Group 8">
            <a:extLst>
              <a:ext uri="{FF2B5EF4-FFF2-40B4-BE49-F238E27FC236}">
                <a16:creationId xmlns:a16="http://schemas.microsoft.com/office/drawing/2014/main" id="{33E783C4-6778-484F-B314-40A27DE12284}"/>
              </a:ext>
            </a:extLst>
          </p:cNvPr>
          <p:cNvGrpSpPr/>
          <p:nvPr userDrawn="1"/>
        </p:nvGrpSpPr>
        <p:grpSpPr>
          <a:xfrm>
            <a:off x="0" y="6086479"/>
            <a:ext cx="12192000" cy="600974"/>
            <a:chOff x="0" y="6086479"/>
            <a:chExt cx="12192000" cy="600974"/>
          </a:xfrm>
        </p:grpSpPr>
        <p:sp>
          <p:nvSpPr>
            <p:cNvPr id="10" name="Rectangle 9">
              <a:extLst>
                <a:ext uri="{FF2B5EF4-FFF2-40B4-BE49-F238E27FC236}">
                  <a16:creationId xmlns:a16="http://schemas.microsoft.com/office/drawing/2014/main" id="{B5456F01-AE4D-44B8-AC8D-AB3AFF60D484}"/>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BC0C090F-3C79-4CAE-9F20-115DBD951713}"/>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2" name="Slide Number Placeholder 5">
            <a:extLst>
              <a:ext uri="{FF2B5EF4-FFF2-40B4-BE49-F238E27FC236}">
                <a16:creationId xmlns:a16="http://schemas.microsoft.com/office/drawing/2014/main" id="{95018CB8-DAFB-4077-8839-681B46419BA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4050196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1" name="Group 10">
            <a:extLst>
              <a:ext uri="{FF2B5EF4-FFF2-40B4-BE49-F238E27FC236}">
                <a16:creationId xmlns:a16="http://schemas.microsoft.com/office/drawing/2014/main" id="{2652CDE4-058E-4E7C-94CD-558EB63218C8}"/>
              </a:ext>
            </a:extLst>
          </p:cNvPr>
          <p:cNvGrpSpPr/>
          <p:nvPr userDrawn="1"/>
        </p:nvGrpSpPr>
        <p:grpSpPr>
          <a:xfrm>
            <a:off x="0" y="6086479"/>
            <a:ext cx="12192000" cy="600974"/>
            <a:chOff x="0" y="6086479"/>
            <a:chExt cx="12192000" cy="600974"/>
          </a:xfrm>
        </p:grpSpPr>
        <p:sp>
          <p:nvSpPr>
            <p:cNvPr id="12" name="Rectangle 11">
              <a:extLst>
                <a:ext uri="{FF2B5EF4-FFF2-40B4-BE49-F238E27FC236}">
                  <a16:creationId xmlns:a16="http://schemas.microsoft.com/office/drawing/2014/main" id="{E66A8DD4-B2B8-48E1-A4B2-FB76B8DA8B4F}"/>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Oval 12">
              <a:extLst>
                <a:ext uri="{FF2B5EF4-FFF2-40B4-BE49-F238E27FC236}">
                  <a16:creationId xmlns:a16="http://schemas.microsoft.com/office/drawing/2014/main" id="{F0FE5FE3-55BF-4DDB-B145-B821027EB62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4" name="Slide Number Placeholder 5">
            <a:extLst>
              <a:ext uri="{FF2B5EF4-FFF2-40B4-BE49-F238E27FC236}">
                <a16:creationId xmlns:a16="http://schemas.microsoft.com/office/drawing/2014/main" id="{BB1F5DF6-3B18-458C-9BE4-956BBD0F02B6}"/>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3408637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7" name="Group 6">
            <a:extLst>
              <a:ext uri="{FF2B5EF4-FFF2-40B4-BE49-F238E27FC236}">
                <a16:creationId xmlns:a16="http://schemas.microsoft.com/office/drawing/2014/main" id="{03A5DE52-1F45-401B-80D2-C9C2F629A1C9}"/>
              </a:ext>
            </a:extLst>
          </p:cNvPr>
          <p:cNvGrpSpPr/>
          <p:nvPr userDrawn="1"/>
        </p:nvGrpSpPr>
        <p:grpSpPr>
          <a:xfrm>
            <a:off x="0" y="6086479"/>
            <a:ext cx="12192000" cy="600974"/>
            <a:chOff x="0" y="6086479"/>
            <a:chExt cx="12192000" cy="600974"/>
          </a:xfrm>
        </p:grpSpPr>
        <p:sp>
          <p:nvSpPr>
            <p:cNvPr id="8" name="Rectangle 7">
              <a:extLst>
                <a:ext uri="{FF2B5EF4-FFF2-40B4-BE49-F238E27FC236}">
                  <a16:creationId xmlns:a16="http://schemas.microsoft.com/office/drawing/2014/main" id="{C0BA0DA2-8C2D-4458-93E2-5862B731FDB0}"/>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73827A6C-0592-476B-A30D-01981D01C848}"/>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0" name="Slide Number Placeholder 5">
            <a:extLst>
              <a:ext uri="{FF2B5EF4-FFF2-40B4-BE49-F238E27FC236}">
                <a16:creationId xmlns:a16="http://schemas.microsoft.com/office/drawing/2014/main" id="{39DA22CA-F93B-427E-88A8-0773E9A93F87}"/>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31512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ctr"/>
            <a:fld id="{817179DE-9BF3-494C-804F-0C7C90AC8700}" type="slidenum">
              <a:rPr lang="en-US" noProof="0" smtClean="0"/>
              <a:pPr algn="ctr"/>
              <a:t>‹#›</a:t>
            </a:fld>
            <a:endParaRPr lang="en-US" noProof="0" dirty="0"/>
          </a:p>
        </p:txBody>
      </p:sp>
      <p:grpSp>
        <p:nvGrpSpPr>
          <p:cNvPr id="5" name="Group 4">
            <a:extLst>
              <a:ext uri="{FF2B5EF4-FFF2-40B4-BE49-F238E27FC236}">
                <a16:creationId xmlns:a16="http://schemas.microsoft.com/office/drawing/2014/main" id="{D93ACA03-8BBA-4490-A516-911CF0E43B5A}"/>
              </a:ext>
            </a:extLst>
          </p:cNvPr>
          <p:cNvGrpSpPr/>
          <p:nvPr userDrawn="1"/>
        </p:nvGrpSpPr>
        <p:grpSpPr>
          <a:xfrm>
            <a:off x="0" y="6086479"/>
            <a:ext cx="12192000" cy="600974"/>
            <a:chOff x="0" y="6086479"/>
            <a:chExt cx="12192000" cy="600974"/>
          </a:xfrm>
        </p:grpSpPr>
        <p:sp>
          <p:nvSpPr>
            <p:cNvPr id="6" name="Rectangle 5">
              <a:extLst>
                <a:ext uri="{FF2B5EF4-FFF2-40B4-BE49-F238E27FC236}">
                  <a16:creationId xmlns:a16="http://schemas.microsoft.com/office/drawing/2014/main" id="{68FB155E-0924-4C23-8AC3-98DB8A2C88C0}"/>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124652CB-AE5F-407C-A534-5AB3CA220D03}"/>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174835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9" name="Group 8">
            <a:extLst>
              <a:ext uri="{FF2B5EF4-FFF2-40B4-BE49-F238E27FC236}">
                <a16:creationId xmlns:a16="http://schemas.microsoft.com/office/drawing/2014/main" id="{A3493B94-A1EB-4988-AD2D-E734F10C24E1}"/>
              </a:ext>
            </a:extLst>
          </p:cNvPr>
          <p:cNvGrpSpPr/>
          <p:nvPr userDrawn="1"/>
        </p:nvGrpSpPr>
        <p:grpSpPr>
          <a:xfrm>
            <a:off x="0" y="6086479"/>
            <a:ext cx="12192000" cy="600974"/>
            <a:chOff x="0" y="6086479"/>
            <a:chExt cx="12192000" cy="600974"/>
          </a:xfrm>
        </p:grpSpPr>
        <p:sp>
          <p:nvSpPr>
            <p:cNvPr id="10" name="Rectangle 9">
              <a:extLst>
                <a:ext uri="{FF2B5EF4-FFF2-40B4-BE49-F238E27FC236}">
                  <a16:creationId xmlns:a16="http://schemas.microsoft.com/office/drawing/2014/main" id="{CEB540C5-FC42-4ADA-A7CF-83897478EFBD}"/>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0A7BEFC5-88BE-4FF5-B37A-747B9BFD73AF}"/>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2" name="Slide Number Placeholder 5">
            <a:extLst>
              <a:ext uri="{FF2B5EF4-FFF2-40B4-BE49-F238E27FC236}">
                <a16:creationId xmlns:a16="http://schemas.microsoft.com/office/drawing/2014/main" id="{16F46A8F-23E8-4D1D-A997-B075E6B15B21}"/>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965996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smtClean="0"/>
              <a:pPr/>
              <a:t>11/18/2020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2" name="Group 11">
            <a:extLst>
              <a:ext uri="{FF2B5EF4-FFF2-40B4-BE49-F238E27FC236}">
                <a16:creationId xmlns:a16="http://schemas.microsoft.com/office/drawing/2014/main" id="{C72E91A7-AE65-4D38-BCD0-B14759A71076}"/>
              </a:ext>
            </a:extLst>
          </p:cNvPr>
          <p:cNvGrpSpPr/>
          <p:nvPr userDrawn="1"/>
        </p:nvGrpSpPr>
        <p:grpSpPr>
          <a:xfrm>
            <a:off x="0" y="6086479"/>
            <a:ext cx="12192000" cy="600974"/>
            <a:chOff x="0" y="6086479"/>
            <a:chExt cx="12192000" cy="600974"/>
          </a:xfrm>
        </p:grpSpPr>
        <p:sp>
          <p:nvSpPr>
            <p:cNvPr id="13" name="Rectangle 12">
              <a:extLst>
                <a:ext uri="{FF2B5EF4-FFF2-40B4-BE49-F238E27FC236}">
                  <a16:creationId xmlns:a16="http://schemas.microsoft.com/office/drawing/2014/main" id="{0C95B8FC-2FFE-47B0-9EA1-6EE1341C953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325316ED-6B0E-4152-BC9A-2F9C30FE85F5}"/>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5" name="Slide Number Placeholder 5">
            <a:extLst>
              <a:ext uri="{FF2B5EF4-FFF2-40B4-BE49-F238E27FC236}">
                <a16:creationId xmlns:a16="http://schemas.microsoft.com/office/drawing/2014/main" id="{59B4363C-6B00-4B96-B481-0DCA882D021D}"/>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51165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ctr"/>
            <a:fld id="{817179DE-9BF3-494C-804F-0C7C90AC8700}" type="slidenum">
              <a:rPr lang="en-US" noProof="0" smtClean="0"/>
              <a:pPr algn="ctr"/>
              <a:t>‹#›</a:t>
            </a:fld>
            <a:endParaRPr lang="en-US" noProof="0"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814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ctr"/>
            <a:fld id="{817179DE-9BF3-494C-804F-0C7C90AC8700}" type="slidenum">
              <a:rPr lang="en-US" noProof="0" smtClean="0"/>
              <a:pPr algn="ctr"/>
              <a:t>‹#›</a:t>
            </a:fld>
            <a:endParaRPr lang="en-US" noProof="0"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9748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925548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316020" y="2404234"/>
            <a:ext cx="5330038" cy="1746504"/>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453180" y="4553291"/>
            <a:ext cx="5049510" cy="521208"/>
          </a:xfrm>
        </p:spPr>
        <p:txBody>
          <a:bodyPr vert="horz" lIns="0" tIns="0" rIns="0" bIns="0" rtlCol="0" anchor="t" anchorCtr="1">
            <a:noAutofit/>
          </a:bodyPr>
          <a:lstStyle>
            <a:lvl1pPr marL="0" indent="0">
              <a:lnSpc>
                <a:spcPct val="100000"/>
              </a:lnSpc>
              <a:spcBef>
                <a:spcPts val="0"/>
              </a:spcBef>
              <a:buNone/>
              <a:defRPr lang="en-GB" sz="2000" dirty="0">
                <a:solidFill>
                  <a:schemeClr val="bg1"/>
                </a:solidFill>
              </a:defRPr>
            </a:lvl1pPr>
          </a:lstStyle>
          <a:p>
            <a:pPr lvl="0"/>
            <a:r>
              <a:rPr lang="en-US" noProof="0"/>
              <a:t>Subtitle</a:t>
            </a:r>
          </a:p>
        </p:txBody>
      </p:sp>
    </p:spTree>
    <p:extLst>
      <p:ext uri="{BB962C8B-B14F-4D97-AF65-F5344CB8AC3E}">
        <p14:creationId xmlns:p14="http://schemas.microsoft.com/office/powerpoint/2010/main" val="1295822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tx1"/>
                </a:solidFill>
              </a:defRPr>
            </a:lvl1pPr>
          </a:lstStyle>
          <a:p>
            <a:r>
              <a:rPr lang="en-US" noProof="0" dirty="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4590288" y="2313432"/>
            <a:ext cx="6592824" cy="2852737"/>
          </a:xfrm>
        </p:spPr>
        <p:txBody>
          <a:bodyPr vert="horz" lIns="91440" tIns="45720" rIns="91440" bIns="45720" rtlCol="0" anchor="b">
            <a:noAutofit/>
          </a:bodyPr>
          <a:lstStyle>
            <a:lvl1pPr>
              <a:defRPr lang="en-GB" sz="60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4590288" y="5193792"/>
            <a:ext cx="6592824" cy="978408"/>
          </a:xfrm>
        </p:spPr>
        <p:txBody>
          <a:bodyPr vert="horz" lIns="91440" tIns="45720" rIns="91440" bIns="45720" rtlCol="0">
            <a:noAutofit/>
          </a:bodyPr>
          <a:lstStyle>
            <a:lvl1pPr marL="0" indent="0">
              <a:buNone/>
              <a:defRPr lang="en-US" sz="1600">
                <a:solidFill>
                  <a:schemeClr val="bg1"/>
                </a:solidFill>
              </a:defRPr>
            </a:lvl1pPr>
          </a:lstStyle>
          <a:p>
            <a:pPr marL="228600" lvl="0" indent="-228600"/>
            <a:r>
              <a:rPr lang="en-US" noProof="0"/>
              <a:t>Click to edit Master text styles</a:t>
            </a:r>
          </a:p>
        </p:txBody>
      </p:sp>
    </p:spTree>
    <p:extLst>
      <p:ext uri="{BB962C8B-B14F-4D97-AF65-F5344CB8AC3E}">
        <p14:creationId xmlns:p14="http://schemas.microsoft.com/office/powerpoint/2010/main" val="2264351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6396444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888842"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562100"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803242"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7129985"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8044385"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300645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809750" y="1847927"/>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2304413"/>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809750" y="4048520"/>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647700" y="4505006"/>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336080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2438400" cy="424807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3970413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8534400" cy="4248073"/>
          </a:xfrm>
        </p:spPr>
        <p:txBody>
          <a:bodyPr vert="horz" wrap="square" lIns="0" tIns="45720" rIns="0" bIns="45720" rtlCol="0" anchor="t">
            <a:noAutofit/>
          </a:bodyPr>
          <a:lstStyle>
            <a:lvl1pPr>
              <a:defRPr lang="en-US" sz="140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6086479"/>
            <a:ext cx="12192000" cy="600974"/>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38502920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646430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785586" y="5047107"/>
            <a:ext cx="5005614" cy="1005840"/>
          </a:xfrm>
        </p:spPr>
        <p:txBody>
          <a:bodyPr vert="horz" wrap="square" lIns="0" tIns="45720" rIns="0" bIns="45720" rtlCol="0" anchor="t">
            <a:noAutofit/>
          </a:bodyPr>
          <a:lstStyle>
            <a:lvl1pPr marL="0" indent="0">
              <a:buNone/>
              <a:defRPr lang="en-US" sz="1600" dirty="0" smtClean="0">
                <a:solidFill>
                  <a:schemeClr val="tx1"/>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785586" y="4081468"/>
            <a:ext cx="5005614" cy="822960"/>
          </a:xfrm>
        </p:spPr>
        <p:txBody>
          <a:bodyPr vert="horz" wrap="square" lIns="0" tIns="45720" rIns="91440" bIns="45720" rtlCol="0" anchor="t">
            <a:noAutofit/>
          </a:bodyPr>
          <a:lstStyle>
            <a:lvl1pPr marL="0" indent="0">
              <a:buFont typeface="Arial" panose="020B0604020202020204" pitchFamily="34" charset="0"/>
              <a:buNone/>
              <a:defRPr lang="en-GB" sz="2400" dirty="0">
                <a:solidFill>
                  <a:schemeClr val="tx1"/>
                </a:solidFill>
                <a:latin typeface="Corbel" panose="020B0503020204020204" pitchFamily="34" charset="0"/>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4177959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691080" y="2139696"/>
            <a:ext cx="5578995" cy="879928"/>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359075" y="3653097"/>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359075" y="4392151"/>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359075" y="5131205"/>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359075" y="5870258"/>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691080" y="4295744"/>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691080" y="5034798"/>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691080" y="5773851"/>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691080" y="3556690"/>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Tree>
    <p:extLst>
      <p:ext uri="{BB962C8B-B14F-4D97-AF65-F5344CB8AC3E}">
        <p14:creationId xmlns:p14="http://schemas.microsoft.com/office/powerpoint/2010/main" val="1017248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512953"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50468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spTree>
    <p:extLst>
      <p:ext uri="{BB962C8B-B14F-4D97-AF65-F5344CB8AC3E}">
        <p14:creationId xmlns:p14="http://schemas.microsoft.com/office/powerpoint/2010/main" val="1270854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50809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466734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873491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633186" y="1825625"/>
            <a:ext cx="10815864"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1002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633186" y="1825625"/>
            <a:ext cx="5386614"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6172200" y="1825625"/>
            <a:ext cx="527685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510698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633186" y="1681163"/>
            <a:ext cx="53321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6172200" y="1681163"/>
            <a:ext cx="5276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633186" y="2505075"/>
            <a:ext cx="5332147"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6172200" y="2505075"/>
            <a:ext cx="5276850"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49070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5183188" y="987425"/>
            <a:ext cx="62658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Tree>
    <p:extLst>
      <p:ext uri="{BB962C8B-B14F-4D97-AF65-F5344CB8AC3E}">
        <p14:creationId xmlns:p14="http://schemas.microsoft.com/office/powerpoint/2010/main" val="3976986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11/18/2020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algn="ctr"/>
            <a:fld id="{817179DE-9BF3-494C-804F-0C7C90AC8700}" type="slidenum">
              <a:rPr lang="en-US" noProof="0" smtClean="0"/>
              <a:pPr algn="ctr"/>
              <a:t>‹#›</a:t>
            </a:fld>
            <a:endParaRPr lang="en-US" noProof="0"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618875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661" r:id="rId22"/>
    <p:sldLayoutId id="2147483670"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5.xml"/><Relationship Id="rId7" Type="http://schemas.openxmlformats.org/officeDocument/2006/relationships/image" Target="../media/image12.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slideLayout" Target="../slideLayouts/slideLayout17.xml"/><Relationship Id="rId7" Type="http://schemas.openxmlformats.org/officeDocument/2006/relationships/image" Target="../media/image17.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jpe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21.xml"/><Relationship Id="rId7" Type="http://schemas.openxmlformats.org/officeDocument/2006/relationships/image" Target="../media/image31.svg"/><Relationship Id="rId12"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Three people sitting at picnic table">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t="2" b="2"/>
          <a:stretch/>
        </p:blipFill>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288495" y="2914258"/>
            <a:ext cx="4379976" cy="1029484"/>
          </a:xfrm>
        </p:spPr>
        <p:txBody>
          <a:bodyPr/>
          <a:lstStyle/>
          <a:p>
            <a:pPr algn="ctr"/>
            <a:r>
              <a:rPr lang="en-US" dirty="0"/>
              <a:t>Financial Aid </a:t>
            </a:r>
            <a:br>
              <a:rPr lang="en-US" dirty="0"/>
            </a:br>
            <a:br>
              <a:rPr lang="en-US" dirty="0"/>
            </a:br>
            <a:endParaRPr lang="en-US" dirty="0"/>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p:txBody>
          <a:bodyPr/>
          <a:lstStyle/>
          <a:p>
            <a:r>
              <a:rPr lang="en-US" sz="3200" dirty="0"/>
              <a:t>For College Freshman </a:t>
            </a:r>
          </a:p>
        </p:txBody>
      </p:sp>
      <p:grpSp>
        <p:nvGrpSpPr>
          <p:cNvPr id="4" name="Group 3">
            <a:extLst>
              <a:ext uri="{FF2B5EF4-FFF2-40B4-BE49-F238E27FC236}">
                <a16:creationId xmlns:a16="http://schemas.microsoft.com/office/drawing/2014/main" id="{EB664AAE-5AE9-41D7-8346-002B9F445323}"/>
              </a:ext>
              <a:ext uri="{C183D7F6-B498-43B3-948B-1728B52AA6E4}">
                <adec:decorative xmlns:adec="http://schemas.microsoft.com/office/drawing/2017/decorative" val="1"/>
              </a:ext>
            </a:extLst>
          </p:cNvPr>
          <p:cNvGrpSpPr/>
          <p:nvPr/>
        </p:nvGrpSpPr>
        <p:grpSpPr>
          <a:xfrm>
            <a:off x="-3740" y="0"/>
            <a:ext cx="620864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Audio 4">
            <a:hlinkClick r:id="" action="ppaction://media"/>
            <a:extLst>
              <a:ext uri="{FF2B5EF4-FFF2-40B4-BE49-F238E27FC236}">
                <a16:creationId xmlns:a16="http://schemas.microsoft.com/office/drawing/2014/main" id="{FBED54E4-B82F-4CD1-9BE5-9103C08838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725568416"/>
      </p:ext>
    </p:extLst>
  </p:cSld>
  <p:clrMapOvr>
    <a:masterClrMapping/>
  </p:clrMapOvr>
  <mc:AlternateContent xmlns:mc="http://schemas.openxmlformats.org/markup-compatibility/2006" xmlns:p14="http://schemas.microsoft.com/office/powerpoint/2010/main">
    <mc:Choice Requires="p14">
      <p:transition spd="slow" p14:dur="2000" advTm="11865"/>
    </mc:Choice>
    <mc:Fallback xmlns="">
      <p:transition spd="slow" advTm="11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room of red chairs in front of a window">
            <a:extLst>
              <a:ext uri="{FF2B5EF4-FFF2-40B4-BE49-F238E27FC236}">
                <a16:creationId xmlns:a16="http://schemas.microsoft.com/office/drawing/2014/main" id="{E983D85E-34D8-430D-875F-7EBB69A6B73E}"/>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t="2" b="2"/>
          <a:stretch/>
        </p:blipFill>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389079" y="1278742"/>
            <a:ext cx="4379976" cy="4374263"/>
          </a:xfrm>
        </p:spPr>
        <p:txBody>
          <a:bodyPr/>
          <a:lstStyle/>
          <a:p>
            <a:pPr algn="ctr"/>
            <a:r>
              <a:rPr lang="en-US" sz="2800" dirty="0"/>
              <a:t>FAFSA</a:t>
            </a:r>
            <a:br>
              <a:rPr lang="en-US" sz="2800" dirty="0"/>
            </a:br>
            <a:r>
              <a:rPr lang="en-US" sz="2800" dirty="0"/>
              <a:t>Scholarships and Grants </a:t>
            </a:r>
            <a:br>
              <a:rPr lang="en-US" sz="2800" dirty="0"/>
            </a:br>
            <a:r>
              <a:rPr lang="en-US" sz="2800" dirty="0"/>
              <a:t>Financial Aid Award Letters</a:t>
            </a:r>
            <a:br>
              <a:rPr lang="en-US" sz="2800" dirty="0"/>
            </a:br>
            <a:r>
              <a:rPr lang="en-US" sz="2800" dirty="0"/>
              <a:t>Loans  </a:t>
            </a:r>
            <a:br>
              <a:rPr lang="en-US" sz="2800" dirty="0"/>
            </a:br>
            <a:r>
              <a:rPr lang="en-US" sz="2800" dirty="0"/>
              <a:t>Checking Emails </a:t>
            </a:r>
            <a:br>
              <a:rPr lang="en-US" sz="2800" dirty="0"/>
            </a:br>
            <a:r>
              <a:rPr lang="en-US" sz="2800" dirty="0"/>
              <a:t>Unusual Enrollment History </a:t>
            </a:r>
            <a:br>
              <a:rPr lang="en-US" sz="2800" dirty="0"/>
            </a:br>
            <a:r>
              <a:rPr lang="en-US" sz="2800" dirty="0"/>
              <a:t> Satisfactory Academic Progress</a:t>
            </a:r>
            <a:br>
              <a:rPr lang="en-US" sz="2800" dirty="0"/>
            </a:br>
            <a:r>
              <a:rPr lang="en-US" sz="2800" dirty="0"/>
              <a:t>Additional Resources </a:t>
            </a:r>
            <a:br>
              <a:rPr lang="en-US" sz="2800" dirty="0"/>
            </a:br>
            <a:endParaRPr lang="en-US" dirty="0"/>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p:txBody>
          <a:bodyPr/>
          <a:lstStyle/>
          <a:p>
            <a:r>
              <a:rPr lang="en-US" sz="3600" dirty="0"/>
              <a:t>AGENDA</a:t>
            </a:r>
          </a:p>
        </p:txBody>
      </p:sp>
      <p:grpSp>
        <p:nvGrpSpPr>
          <p:cNvPr id="4" name="Group 3">
            <a:extLst>
              <a:ext uri="{FF2B5EF4-FFF2-40B4-BE49-F238E27FC236}">
                <a16:creationId xmlns:a16="http://schemas.microsoft.com/office/drawing/2014/main" id="{EB664AAE-5AE9-41D7-8346-002B9F445323}"/>
              </a:ext>
              <a:ext uri="{C183D7F6-B498-43B3-948B-1728B52AA6E4}">
                <adec:decorative xmlns:adec="http://schemas.microsoft.com/office/drawing/2017/decorative" val="1"/>
              </a:ext>
            </a:extLst>
          </p:cNvPr>
          <p:cNvGrpSpPr/>
          <p:nvPr/>
        </p:nvGrpSpPr>
        <p:grpSpPr>
          <a:xfrm>
            <a:off x="-3740" y="0"/>
            <a:ext cx="6208649" cy="6858000"/>
            <a:chOff x="-3740" y="0"/>
            <a:chExt cx="6208649" cy="6858000"/>
          </a:xfrm>
        </p:grpSpPr>
        <p:sp>
          <p:nvSpPr>
            <p:cNvPr id="11" name="Freeform: Shape 10">
              <a:extLst>
                <a:ext uri="{FF2B5EF4-FFF2-40B4-BE49-F238E27FC236}">
                  <a16:creationId xmlns:a16="http://schemas.microsoft.com/office/drawing/2014/main" id="{927C3783-B800-4093-BB0D-D5AEF08C3B59}"/>
                </a:ext>
              </a:extLst>
            </p:cNvPr>
            <p:cNvSpPr/>
            <p:nvPr/>
          </p:nvSpPr>
          <p:spPr>
            <a:xfrm>
              <a:off x="-3740"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8">
              <a:extLst>
                <a:ext uri="{FF2B5EF4-FFF2-40B4-BE49-F238E27FC236}">
                  <a16:creationId xmlns:a16="http://schemas.microsoft.com/office/drawing/2014/main" id="{B576E978-A841-4A4F-B153-CC369D9391D3}"/>
                </a:ext>
              </a:extLst>
            </p:cNvPr>
            <p:cNvSpPr/>
            <p:nvPr/>
          </p:nvSpPr>
          <p:spPr>
            <a:xfrm>
              <a:off x="1451429" y="0"/>
              <a:ext cx="3222172"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Audio 6">
            <a:hlinkClick r:id="" action="ppaction://media"/>
            <a:extLst>
              <a:ext uri="{FF2B5EF4-FFF2-40B4-BE49-F238E27FC236}">
                <a16:creationId xmlns:a16="http://schemas.microsoft.com/office/drawing/2014/main" id="{78366FC7-0C88-4747-AE7A-44A216460C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12382322"/>
      </p:ext>
    </p:extLst>
  </p:cSld>
  <p:clrMapOvr>
    <a:masterClrMapping/>
  </p:clrMapOvr>
  <mc:AlternateContent xmlns:mc="http://schemas.openxmlformats.org/markup-compatibility/2006" xmlns:p14="http://schemas.microsoft.com/office/powerpoint/2010/main">
    <mc:Choice Requires="p14">
      <p:transition spd="slow" p14:dur="2000" advTm="17118"/>
    </mc:Choice>
    <mc:Fallback xmlns="">
      <p:transition spd="slow" advTm="17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group of students at a table studying in the library">
            <a:extLst>
              <a:ext uri="{FF2B5EF4-FFF2-40B4-BE49-F238E27FC236}">
                <a16:creationId xmlns:a16="http://schemas.microsoft.com/office/drawing/2014/main" id="{1A5F02FB-FDF1-427A-AB2F-50F09EBEE54E}"/>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12192001" cy="6858000"/>
          </a:xfrm>
        </p:spPr>
      </p:pic>
      <p:sp>
        <p:nvSpPr>
          <p:cNvPr id="31" name="Title 30" descr="title">
            <a:extLst>
              <a:ext uri="{FF2B5EF4-FFF2-40B4-BE49-F238E27FC236}">
                <a16:creationId xmlns:a16="http://schemas.microsoft.com/office/drawing/2014/main" id="{9284195F-D106-45D8-ABAA-959FA68948B0}"/>
              </a:ext>
            </a:extLst>
          </p:cNvPr>
          <p:cNvSpPr>
            <a:spLocks noGrp="1"/>
          </p:cNvSpPr>
          <p:nvPr>
            <p:ph type="ctrTitle"/>
          </p:nvPr>
        </p:nvSpPr>
        <p:spPr>
          <a:xfrm>
            <a:off x="1513354" y="-112891"/>
            <a:ext cx="5330038" cy="1746504"/>
          </a:xfrm>
        </p:spPr>
        <p:txBody>
          <a:bodyPr/>
          <a:lstStyle/>
          <a:p>
            <a:r>
              <a:rPr lang="en-US" sz="9600" dirty="0"/>
              <a:t>FAFSA</a:t>
            </a:r>
          </a:p>
        </p:txBody>
      </p:sp>
      <p:sp>
        <p:nvSpPr>
          <p:cNvPr id="12" name="Subtitle 11" descr="subtitle">
            <a:extLst>
              <a:ext uri="{FF2B5EF4-FFF2-40B4-BE49-F238E27FC236}">
                <a16:creationId xmlns:a16="http://schemas.microsoft.com/office/drawing/2014/main" id="{A6AB5563-AD44-4883-8D3E-93E27EEDAA40}"/>
              </a:ext>
            </a:extLst>
          </p:cNvPr>
          <p:cNvSpPr>
            <a:spLocks noGrp="1"/>
          </p:cNvSpPr>
          <p:nvPr>
            <p:ph type="subTitle" idx="1"/>
          </p:nvPr>
        </p:nvSpPr>
        <p:spPr>
          <a:xfrm>
            <a:off x="3354103" y="5824838"/>
            <a:ext cx="5483794" cy="788244"/>
          </a:xfrm>
        </p:spPr>
        <p:txBody>
          <a:bodyPr/>
          <a:lstStyle/>
          <a:p>
            <a:r>
              <a:rPr lang="en-US" sz="4000" dirty="0"/>
              <a:t>HTTPS://FAFSA.ED.GOV/</a:t>
            </a:r>
          </a:p>
        </p:txBody>
      </p:sp>
      <p:pic>
        <p:nvPicPr>
          <p:cNvPr id="2" name="Audio 1">
            <a:hlinkClick r:id="" action="ppaction://media"/>
            <a:extLst>
              <a:ext uri="{FF2B5EF4-FFF2-40B4-BE49-F238E27FC236}">
                <a16:creationId xmlns:a16="http://schemas.microsoft.com/office/drawing/2014/main" id="{2CAA7ED3-E147-4F30-8160-CDB73E8ED7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366578218"/>
      </p:ext>
    </p:extLst>
  </p:cSld>
  <p:clrMapOvr>
    <a:masterClrMapping/>
  </p:clrMapOvr>
  <mc:AlternateContent xmlns:mc="http://schemas.openxmlformats.org/markup-compatibility/2006" xmlns:p14="http://schemas.microsoft.com/office/powerpoint/2010/main">
    <mc:Choice Requires="p14">
      <p:transition spd="slow" p14:dur="2000" advTm="8225"/>
    </mc:Choice>
    <mc:Fallback xmlns="">
      <p:transition spd="slow" advTm="8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lose up of pages in a book">
            <a:extLst>
              <a:ext uri="{FF2B5EF4-FFF2-40B4-BE49-F238E27FC236}">
                <a16:creationId xmlns:a16="http://schemas.microsoft.com/office/drawing/2014/main" id="{18718FBA-CF32-41C2-9D07-1F0F7F19F73C}"/>
              </a:ext>
            </a:extLst>
          </p:cNvPr>
          <p:cNvPicPr>
            <a:picLocks noGrp="1" noChangeAspect="1"/>
          </p:cNvPicPr>
          <p:nvPr>
            <p:ph type="pic" sz="quarter" idx="10"/>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56" r="56"/>
          <a:stretch/>
        </p:blipFill>
        <p:spPr/>
      </p:pic>
      <p:sp>
        <p:nvSpPr>
          <p:cNvPr id="34" name="Title 33" descr="title">
            <a:extLst>
              <a:ext uri="{FF2B5EF4-FFF2-40B4-BE49-F238E27FC236}">
                <a16:creationId xmlns:a16="http://schemas.microsoft.com/office/drawing/2014/main" id="{3749FE94-FC7C-4359-A56E-6C7A87BDEE87}"/>
              </a:ext>
            </a:extLst>
          </p:cNvPr>
          <p:cNvSpPr>
            <a:spLocks noGrp="1"/>
          </p:cNvSpPr>
          <p:nvPr>
            <p:ph type="title"/>
          </p:nvPr>
        </p:nvSpPr>
        <p:spPr>
          <a:xfrm>
            <a:off x="6699726" y="1655255"/>
            <a:ext cx="5163417" cy="2852737"/>
          </a:xfrm>
        </p:spPr>
        <p:txBody>
          <a:bodyPr/>
          <a:lstStyle/>
          <a:p>
            <a:endParaRPr lang="en-US" dirty="0"/>
          </a:p>
        </p:txBody>
      </p:sp>
      <p:grpSp>
        <p:nvGrpSpPr>
          <p:cNvPr id="23" name="Group 22">
            <a:extLst>
              <a:ext uri="{FF2B5EF4-FFF2-40B4-BE49-F238E27FC236}">
                <a16:creationId xmlns:a16="http://schemas.microsoft.com/office/drawing/2014/main" id="{28C94A8D-A234-408C-8281-33CCC01BE2A8}"/>
              </a:ext>
              <a:ext uri="{C183D7F6-B498-43B3-948B-1728B52AA6E4}">
                <adec:decorative xmlns:adec="http://schemas.microsoft.com/office/drawing/2017/decorative" val="1"/>
              </a:ext>
            </a:extLst>
          </p:cNvPr>
          <p:cNvGrpSpPr/>
          <p:nvPr/>
        </p:nvGrpSpPr>
        <p:grpSpPr>
          <a:xfrm>
            <a:off x="0" y="0"/>
            <a:ext cx="4750604" cy="6858000"/>
            <a:chOff x="0" y="0"/>
            <a:chExt cx="4750604" cy="6858000"/>
          </a:xfrm>
        </p:grpSpPr>
        <p:sp>
          <p:nvSpPr>
            <p:cNvPr id="22" name="Freeform: Shape 21">
              <a:extLst>
                <a:ext uri="{FF2B5EF4-FFF2-40B4-BE49-F238E27FC236}">
                  <a16:creationId xmlns:a16="http://schemas.microsoft.com/office/drawing/2014/main" id="{01887690-2EDF-4913-A835-4503B0E36442}"/>
                </a:ext>
              </a:extLst>
            </p:cNvPr>
            <p:cNvSpPr/>
            <p:nvPr/>
          </p:nvSpPr>
          <p:spPr>
            <a:xfrm>
              <a:off x="0" y="0"/>
              <a:ext cx="4750604" cy="6858000"/>
            </a:xfrm>
            <a:custGeom>
              <a:avLst/>
              <a:gdLst>
                <a:gd name="connsiteX0" fmla="*/ 0 w 4750604"/>
                <a:gd name="connsiteY0" fmla="*/ 0 h 6858000"/>
                <a:gd name="connsiteX1" fmla="*/ 4750604 w 4750604"/>
                <a:gd name="connsiteY1" fmla="*/ 0 h 6858000"/>
                <a:gd name="connsiteX2" fmla="*/ 3101407 w 4750604"/>
                <a:gd name="connsiteY2" fmla="*/ 6858000 h 6858000"/>
                <a:gd name="connsiteX3" fmla="*/ 0 w 475060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750604" h="6858000">
                  <a:moveTo>
                    <a:pt x="0" y="0"/>
                  </a:moveTo>
                  <a:lnTo>
                    <a:pt x="4750604" y="0"/>
                  </a:lnTo>
                  <a:lnTo>
                    <a:pt x="3101407" y="6858000"/>
                  </a:lnTo>
                  <a:lnTo>
                    <a:pt x="0" y="6858000"/>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AD1E7D22-630D-4E19-8BE6-9C21E4A652BD}"/>
                </a:ext>
              </a:extLst>
            </p:cNvPr>
            <p:cNvSpPr/>
            <p:nvPr/>
          </p:nvSpPr>
          <p:spPr>
            <a:xfrm>
              <a:off x="1" y="0"/>
              <a:ext cx="3946799" cy="6858000"/>
            </a:xfrm>
            <a:custGeom>
              <a:avLst/>
              <a:gdLst>
                <a:gd name="connsiteX0" fmla="*/ 0 w 3946799"/>
                <a:gd name="connsiteY0" fmla="*/ 0 h 6858000"/>
                <a:gd name="connsiteX1" fmla="*/ 3946799 w 3946799"/>
                <a:gd name="connsiteY1" fmla="*/ 0 h 6858000"/>
                <a:gd name="connsiteX2" fmla="*/ 2297602 w 3946799"/>
                <a:gd name="connsiteY2" fmla="*/ 6858000 h 6858000"/>
                <a:gd name="connsiteX3" fmla="*/ 0 w 3946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46799" h="6858000">
                  <a:moveTo>
                    <a:pt x="0" y="0"/>
                  </a:moveTo>
                  <a:lnTo>
                    <a:pt x="3946799" y="0"/>
                  </a:lnTo>
                  <a:lnTo>
                    <a:pt x="2297602" y="6858000"/>
                  </a:lnTo>
                  <a:lnTo>
                    <a:pt x="0" y="6858000"/>
                  </a:lnTo>
                  <a:close/>
                </a:path>
              </a:pathLst>
            </a:custGeom>
            <a:solidFill>
              <a:schemeClr val="accent1">
                <a:lumMod val="7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318BD405-EEE9-4A08-8DA2-A70AFCF1D240}"/>
                </a:ext>
              </a:extLst>
            </p:cNvPr>
            <p:cNvSpPr/>
            <p:nvPr/>
          </p:nvSpPr>
          <p:spPr>
            <a:xfrm>
              <a:off x="0" y="0"/>
              <a:ext cx="3723822" cy="6858000"/>
            </a:xfrm>
            <a:custGeom>
              <a:avLst/>
              <a:gdLst>
                <a:gd name="connsiteX0" fmla="*/ 0 w 3723822"/>
                <a:gd name="connsiteY0" fmla="*/ 0 h 6858000"/>
                <a:gd name="connsiteX1" fmla="*/ 3723822 w 3723822"/>
                <a:gd name="connsiteY1" fmla="*/ 0 h 6858000"/>
                <a:gd name="connsiteX2" fmla="*/ 2074625 w 3723822"/>
                <a:gd name="connsiteY2" fmla="*/ 6858000 h 6858000"/>
                <a:gd name="connsiteX3" fmla="*/ 0 w 372382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23822" h="6858000">
                  <a:moveTo>
                    <a:pt x="0" y="0"/>
                  </a:moveTo>
                  <a:lnTo>
                    <a:pt x="3723822" y="0"/>
                  </a:lnTo>
                  <a:lnTo>
                    <a:pt x="2074625" y="6858000"/>
                  </a:lnTo>
                  <a:lnTo>
                    <a:pt x="0" y="6858000"/>
                  </a:lnTo>
                  <a:close/>
                </a:path>
              </a:pathLst>
            </a:custGeom>
            <a:solidFill>
              <a:schemeClr val="accent1">
                <a:lumMod val="75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D4A6826-2C0D-4C79-A871-DF31737EE4F7}"/>
                </a:ext>
              </a:extLst>
            </p:cNvPr>
            <p:cNvSpPr/>
            <p:nvPr/>
          </p:nvSpPr>
          <p:spPr>
            <a:xfrm>
              <a:off x="0" y="0"/>
              <a:ext cx="3374007" cy="6858000"/>
            </a:xfrm>
            <a:custGeom>
              <a:avLst/>
              <a:gdLst>
                <a:gd name="connsiteX0" fmla="*/ 0 w 3374007"/>
                <a:gd name="connsiteY0" fmla="*/ 0 h 6858000"/>
                <a:gd name="connsiteX1" fmla="*/ 3374007 w 3374007"/>
                <a:gd name="connsiteY1" fmla="*/ 0 h 6858000"/>
                <a:gd name="connsiteX2" fmla="*/ 1659507 w 3374007"/>
                <a:gd name="connsiteY2" fmla="*/ 6858000 h 6858000"/>
                <a:gd name="connsiteX3" fmla="*/ 0 w 33740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74007" h="6858000">
                  <a:moveTo>
                    <a:pt x="0" y="0"/>
                  </a:moveTo>
                  <a:lnTo>
                    <a:pt x="3374007" y="0"/>
                  </a:lnTo>
                  <a:lnTo>
                    <a:pt x="1659507" y="6858000"/>
                  </a:lnTo>
                  <a:lnTo>
                    <a:pt x="0" y="6858000"/>
                  </a:lnTo>
                  <a:close/>
                </a:path>
              </a:pathLst>
            </a:custGeom>
            <a:solidFill>
              <a:schemeClr val="accent1">
                <a:lumMod val="75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Picture 8" descr="A screenshot of a social media post&#10;&#10;Description automatically generated">
            <a:extLst>
              <a:ext uri="{FF2B5EF4-FFF2-40B4-BE49-F238E27FC236}">
                <a16:creationId xmlns:a16="http://schemas.microsoft.com/office/drawing/2014/main" id="{0BB60C9B-B9E2-4F45-AB08-BABADC1EC7D9}"/>
              </a:ext>
            </a:extLst>
          </p:cNvPr>
          <p:cNvPicPr>
            <a:picLocks noChangeAspect="1"/>
          </p:cNvPicPr>
          <p:nvPr/>
        </p:nvPicPr>
        <p:blipFill>
          <a:blip r:embed="rId6"/>
          <a:stretch>
            <a:fillRect/>
          </a:stretch>
        </p:blipFill>
        <p:spPr>
          <a:xfrm>
            <a:off x="11089" y="0"/>
            <a:ext cx="6177372" cy="685800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E4C5870E-9DB7-4BFD-B880-E1836764AB99}"/>
              </a:ext>
            </a:extLst>
          </p:cNvPr>
          <p:cNvPicPr>
            <a:picLocks noChangeAspect="1"/>
          </p:cNvPicPr>
          <p:nvPr/>
        </p:nvPicPr>
        <p:blipFill>
          <a:blip r:embed="rId7"/>
          <a:stretch>
            <a:fillRect/>
          </a:stretch>
        </p:blipFill>
        <p:spPr>
          <a:xfrm>
            <a:off x="6188462" y="0"/>
            <a:ext cx="6003538" cy="6858000"/>
          </a:xfrm>
          <a:prstGeom prst="rect">
            <a:avLst/>
          </a:prstGeom>
        </p:spPr>
      </p:pic>
      <p:pic>
        <p:nvPicPr>
          <p:cNvPr id="13" name="Audio 12">
            <a:hlinkClick r:id="" action="ppaction://media"/>
            <a:extLst>
              <a:ext uri="{FF2B5EF4-FFF2-40B4-BE49-F238E27FC236}">
                <a16:creationId xmlns:a16="http://schemas.microsoft.com/office/drawing/2014/main" id="{79EB2007-8A61-48E5-8096-197B478BBC5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77816120"/>
      </p:ext>
    </p:extLst>
  </p:cSld>
  <p:clrMapOvr>
    <a:masterClrMapping/>
  </p:clrMapOvr>
  <mc:AlternateContent xmlns:mc="http://schemas.openxmlformats.org/markup-compatibility/2006" xmlns:p14="http://schemas.microsoft.com/office/powerpoint/2010/main">
    <mc:Choice Requires="p14">
      <p:transition spd="slow" p14:dur="2000" advTm="18299"/>
    </mc:Choice>
    <mc:Fallback xmlns="">
      <p:transition spd="slow" advTm="18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Content Placeholder 34" descr="Open Book">
            <a:extLst>
              <a:ext uri="{FF2B5EF4-FFF2-40B4-BE49-F238E27FC236}">
                <a16:creationId xmlns:a16="http://schemas.microsoft.com/office/drawing/2014/main" id="{56174A3F-A7B3-40BE-88BD-1796890E4B44}"/>
              </a:ext>
            </a:extLst>
          </p:cNvPr>
          <p:cNvPicPr>
            <a:picLocks noGrp="1" noChangeAspect="1"/>
          </p:cNvPicPr>
          <p:nvPr>
            <p:ph sz="quarter" idx="13"/>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p:pic>
      <p:pic>
        <p:nvPicPr>
          <p:cNvPr id="36" name="Content Placeholder 35" descr="Medal">
            <a:extLst>
              <a:ext uri="{FF2B5EF4-FFF2-40B4-BE49-F238E27FC236}">
                <a16:creationId xmlns:a16="http://schemas.microsoft.com/office/drawing/2014/main" id="{A960174C-A9DE-472D-BF1C-B13108BD70B7}"/>
              </a:ext>
            </a:extLst>
          </p:cNvPr>
          <p:cNvPicPr>
            <a:picLocks noGrp="1" noChangeAspect="1"/>
          </p:cNvPicPr>
          <p:nvPr>
            <p:ph sz="quarter" idx="14"/>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p:pic>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5</a:t>
            </a:fld>
            <a:endParaRPr lang="en-US" sz="1200" dirty="0">
              <a:solidFill>
                <a:schemeClr val="bg1"/>
              </a:solidFill>
            </a:endParaRPr>
          </a:p>
        </p:txBody>
      </p:sp>
      <p:pic>
        <p:nvPicPr>
          <p:cNvPr id="12" name="Picture 11" descr="A screenshot of a cell phone&#10;&#10;Description automatically generated">
            <a:extLst>
              <a:ext uri="{FF2B5EF4-FFF2-40B4-BE49-F238E27FC236}">
                <a16:creationId xmlns:a16="http://schemas.microsoft.com/office/drawing/2014/main" id="{1963EC23-3F32-4556-9C4B-0192AEE02EAB}"/>
              </a:ext>
            </a:extLst>
          </p:cNvPr>
          <p:cNvPicPr>
            <a:picLocks noChangeAspect="1"/>
          </p:cNvPicPr>
          <p:nvPr/>
        </p:nvPicPr>
        <p:blipFill>
          <a:blip r:embed="rId8"/>
          <a:stretch>
            <a:fillRect/>
          </a:stretch>
        </p:blipFill>
        <p:spPr>
          <a:xfrm>
            <a:off x="0" y="1516994"/>
            <a:ext cx="12192000" cy="3321773"/>
          </a:xfrm>
          <a:prstGeom prst="rect">
            <a:avLst/>
          </a:prstGeom>
        </p:spPr>
      </p:pic>
      <p:pic>
        <p:nvPicPr>
          <p:cNvPr id="21" name="Audio 20">
            <a:hlinkClick r:id="" action="ppaction://media"/>
            <a:extLst>
              <a:ext uri="{FF2B5EF4-FFF2-40B4-BE49-F238E27FC236}">
                <a16:creationId xmlns:a16="http://schemas.microsoft.com/office/drawing/2014/main" id="{91EF54E9-4D08-4406-BEAC-CD32BE21296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07125036"/>
      </p:ext>
    </p:extLst>
  </p:cSld>
  <p:clrMapOvr>
    <a:masterClrMapping/>
  </p:clrMapOvr>
  <mc:AlternateContent xmlns:mc="http://schemas.openxmlformats.org/markup-compatibility/2006" xmlns:p14="http://schemas.microsoft.com/office/powerpoint/2010/main">
    <mc:Choice Requires="p14">
      <p:transition spd="slow" p14:dur="2000" advTm="91997"/>
    </mc:Choice>
    <mc:Fallback xmlns="">
      <p:transition spd="slow" advTm="91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walking with a bookbag and bike">
            <a:extLst>
              <a:ext uri="{FF2B5EF4-FFF2-40B4-BE49-F238E27FC236}">
                <a16:creationId xmlns:a16="http://schemas.microsoft.com/office/drawing/2014/main" id="{3111B687-3781-4457-A624-86311FC69082}"/>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t="49" b="49"/>
          <a:stretch/>
        </p:blipFill>
        <p:spPr/>
      </p:pic>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5" descr="Slide number">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6</a:t>
            </a:fld>
            <a:endParaRPr lang="en-US" sz="1200" dirty="0">
              <a:solidFill>
                <a:schemeClr val="bg1"/>
              </a:solidFill>
            </a:endParaRPr>
          </a:p>
        </p:txBody>
      </p:sp>
      <p:pic>
        <p:nvPicPr>
          <p:cNvPr id="20" name="Picture 19">
            <a:extLst>
              <a:ext uri="{FF2B5EF4-FFF2-40B4-BE49-F238E27FC236}">
                <a16:creationId xmlns:a16="http://schemas.microsoft.com/office/drawing/2014/main" id="{9F4205C9-2A52-403C-B814-0D84ACAB0721}"/>
              </a:ext>
            </a:extLst>
          </p:cNvPr>
          <p:cNvPicPr>
            <a:picLocks noChangeAspect="1"/>
          </p:cNvPicPr>
          <p:nvPr/>
        </p:nvPicPr>
        <p:blipFill>
          <a:blip r:embed="rId5"/>
          <a:stretch>
            <a:fillRect/>
          </a:stretch>
        </p:blipFill>
        <p:spPr>
          <a:xfrm>
            <a:off x="-10208" y="-16146"/>
            <a:ext cx="12298459" cy="6858000"/>
          </a:xfrm>
          <a:prstGeom prst="rect">
            <a:avLst/>
          </a:prstGeom>
        </p:spPr>
      </p:pic>
      <p:pic>
        <p:nvPicPr>
          <p:cNvPr id="21" name="Audio 20">
            <a:hlinkClick r:id="" action="ppaction://media"/>
            <a:extLst>
              <a:ext uri="{FF2B5EF4-FFF2-40B4-BE49-F238E27FC236}">
                <a16:creationId xmlns:a16="http://schemas.microsoft.com/office/drawing/2014/main" id="{69E26C18-6066-493A-AF80-D26EAFE1DC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18823178"/>
      </p:ext>
    </p:extLst>
  </p:cSld>
  <p:clrMapOvr>
    <a:masterClrMapping/>
  </p:clrMapOvr>
  <mc:AlternateContent xmlns:mc="http://schemas.openxmlformats.org/markup-compatibility/2006" xmlns:p14="http://schemas.microsoft.com/office/powerpoint/2010/main">
    <mc:Choice Requires="p14">
      <p:transition spd="slow" p14:dur="2000" advTm="47561"/>
    </mc:Choice>
    <mc:Fallback xmlns="">
      <p:transition spd="slow" advTm="47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9621170"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87" name="Text Placeholder 86" descr="content block 1">
            <a:extLst>
              <a:ext uri="{FF2B5EF4-FFF2-40B4-BE49-F238E27FC236}">
                <a16:creationId xmlns:a16="http://schemas.microsoft.com/office/drawing/2014/main" id="{1F4C9CA2-B224-40CD-8DB2-CAE478D23611}"/>
              </a:ext>
            </a:extLst>
          </p:cNvPr>
          <p:cNvSpPr>
            <a:spLocks noGrp="1"/>
          </p:cNvSpPr>
          <p:nvPr>
            <p:ph type="body" sz="quarter" idx="11"/>
          </p:nvPr>
        </p:nvSpPr>
        <p:spPr/>
        <p:txBody>
          <a:bodyPr/>
          <a:lstStyle/>
          <a:p>
            <a:r>
              <a:rPr lang="en-US" dirty="0"/>
              <a:t>Lorem ipsum dolor sit amet, consectetuer adipiscing elit. Maecenas porttitor congue massa. Fusce posuere, magna sed pulvinar ultricies, purus lectus malesuada libero, sit amet commodo magna eros quis urna.</a:t>
            </a:r>
          </a:p>
          <a:p>
            <a:r>
              <a:rPr lang="en-US" dirty="0"/>
              <a:t>Nunc viverra imperdiet enim. Fusce est. Vivamus a tellus.</a:t>
            </a:r>
          </a:p>
          <a:p>
            <a:r>
              <a:rPr lang="en-US" dirty="0"/>
              <a:t>Pellentesque habitant morbi tristique senectus et netus et malesuada fames ac turpis egestas. Proin pharetra nonummy pede. Mauris et</a:t>
            </a:r>
          </a:p>
        </p:txBody>
      </p:sp>
      <p:pic>
        <p:nvPicPr>
          <p:cNvPr id="6" name="Picture Placeholder 5">
            <a:extLst>
              <a:ext uri="{FF2B5EF4-FFF2-40B4-BE49-F238E27FC236}">
                <a16:creationId xmlns:a16="http://schemas.microsoft.com/office/drawing/2014/main" id="{33FEDF80-2DCD-4F00-AE0E-845C7BECE12E}"/>
              </a:ext>
            </a:extLst>
          </p:cNvPr>
          <p:cNvPicPr>
            <a:picLocks noGrp="1" noChangeAspect="1"/>
          </p:cNvPicPr>
          <p:nvPr>
            <p:ph type="pic" sz="quarter" idx="10"/>
          </p:nvPr>
        </p:nvPicPr>
        <p:blipFill>
          <a:blip r:embed="rId4"/>
          <a:srcRect t="15124" b="15124"/>
          <a:stretch>
            <a:fillRect/>
          </a:stretch>
        </p:blipFill>
        <p:spPr>
          <a:xfrm>
            <a:off x="0" y="-5626"/>
            <a:ext cx="12192000" cy="6858000"/>
          </a:xfrm>
          <a:prstGeom prst="rect">
            <a:avLst/>
          </a:prstGeom>
        </p:spPr>
      </p:pic>
      <p:pic>
        <p:nvPicPr>
          <p:cNvPr id="95" name="Content Placeholder 94" descr="Microscope">
            <a:extLst>
              <a:ext uri="{FF2B5EF4-FFF2-40B4-BE49-F238E27FC236}">
                <a16:creationId xmlns:a16="http://schemas.microsoft.com/office/drawing/2014/main" id="{96991F60-484C-4906-ADB8-676435D3D6E3}"/>
              </a:ext>
            </a:extLst>
          </p:cNvPr>
          <p:cNvPicPr>
            <a:picLocks noGrp="1" noChangeAspect="1"/>
          </p:cNvPicPr>
          <p:nvPr>
            <p:ph sz="quarter" idx="14"/>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03775" y="1981993"/>
            <a:ext cx="547688" cy="547688"/>
          </a:xfrm>
        </p:spPr>
      </p:pic>
      <p:grpSp>
        <p:nvGrpSpPr>
          <p:cNvPr id="5" name="Group 4">
            <a:extLst>
              <a:ext uri="{FF2B5EF4-FFF2-40B4-BE49-F238E27FC236}">
                <a16:creationId xmlns:a16="http://schemas.microsoft.com/office/drawing/2014/main" id="{1A141F7B-AE96-45F9-BC57-F7C86174910A}"/>
              </a:ext>
              <a:ext uri="{C183D7F6-B498-43B3-948B-1728B52AA6E4}">
                <adec:decorative xmlns:adec="http://schemas.microsoft.com/office/drawing/2017/decorative" val="1"/>
              </a:ext>
            </a:extLst>
          </p:cNvPr>
          <p:cNvGrpSpPr/>
          <p:nvPr/>
        </p:nvGrpSpPr>
        <p:grpSpPr>
          <a:xfrm>
            <a:off x="0" y="6086479"/>
            <a:ext cx="12192000" cy="600974"/>
            <a:chOff x="0" y="6086479"/>
            <a:chExt cx="12192000" cy="600974"/>
          </a:xfrm>
        </p:grpSpPr>
        <p:sp>
          <p:nvSpPr>
            <p:cNvPr id="14" name="Rectangle 13">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Slide Number Placeholder 5" descr="Slide Number">
            <a:extLst>
              <a:ext uri="{FF2B5EF4-FFF2-40B4-BE49-F238E27FC236}">
                <a16:creationId xmlns:a16="http://schemas.microsoft.com/office/drawing/2014/main" id="{DB02A950-05E3-4691-9BC9-47B314EEA715}"/>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7</a:t>
            </a:fld>
            <a:endParaRPr lang="en-US" sz="1200" dirty="0">
              <a:solidFill>
                <a:schemeClr val="bg1"/>
              </a:solidFill>
            </a:endParaRPr>
          </a:p>
        </p:txBody>
      </p:sp>
      <p:pic>
        <p:nvPicPr>
          <p:cNvPr id="25" name="Audio 24">
            <a:hlinkClick r:id="" action="ppaction://media"/>
            <a:extLst>
              <a:ext uri="{FF2B5EF4-FFF2-40B4-BE49-F238E27FC236}">
                <a16:creationId xmlns:a16="http://schemas.microsoft.com/office/drawing/2014/main" id="{F99C105E-EBDE-4912-BBF9-686DAFFE810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91014688"/>
      </p:ext>
    </p:extLst>
  </p:cSld>
  <p:clrMapOvr>
    <a:masterClrMapping/>
  </p:clrMapOvr>
  <mc:AlternateContent xmlns:mc="http://schemas.openxmlformats.org/markup-compatibility/2006" xmlns:p14="http://schemas.microsoft.com/office/powerpoint/2010/main">
    <mc:Choice Requires="p14">
      <p:transition spd="slow" p14:dur="2000" advTm="18658"/>
    </mc:Choice>
    <mc:Fallback xmlns="">
      <p:transition spd="slow" advTm="18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group of students throwing their graduation caps in the air at sunset">
            <a:extLst>
              <a:ext uri="{FF2B5EF4-FFF2-40B4-BE49-F238E27FC236}">
                <a16:creationId xmlns:a16="http://schemas.microsoft.com/office/drawing/2014/main" id="{039BFAD7-131E-407E-8A28-E4CF6B8977F6}"/>
              </a:ext>
            </a:extLst>
          </p:cNvPr>
          <p:cNvPicPr>
            <a:picLocks noGrp="1" noChangeAspect="1"/>
          </p:cNvPicPr>
          <p:nvPr>
            <p:ph type="pic" sz="quarter" idx="10"/>
          </p:nvPr>
        </p:nvPicPr>
        <p:blipFill>
          <a:blip r:embed="rId4" cstate="email">
            <a:extLst>
              <a:ext uri="{28A0092B-C50C-407E-A947-70E740481C1C}">
                <a14:useLocalDpi xmlns:a14="http://schemas.microsoft.com/office/drawing/2010/main"/>
              </a:ext>
            </a:extLst>
          </a:blip>
          <a:srcRect l="30" r="30"/>
          <a:stretch>
            <a:fillRect/>
          </a:stretch>
        </p:blipFill>
        <p:spPr/>
      </p:pic>
      <p:sp>
        <p:nvSpPr>
          <p:cNvPr id="3" name="Text Placeholder 2">
            <a:extLst>
              <a:ext uri="{FF2B5EF4-FFF2-40B4-BE49-F238E27FC236}">
                <a16:creationId xmlns:a16="http://schemas.microsoft.com/office/drawing/2014/main" id="{E686D7A6-0DD7-4B1F-B27D-9A066F018AB1}"/>
              </a:ext>
            </a:extLst>
          </p:cNvPr>
          <p:cNvSpPr>
            <a:spLocks noGrp="1"/>
          </p:cNvSpPr>
          <p:nvPr>
            <p:ph type="body" sz="quarter" idx="11"/>
          </p:nvPr>
        </p:nvSpPr>
        <p:spPr/>
        <p:txBody>
          <a:bodyPr/>
          <a:lstStyle/>
          <a:p>
            <a:r>
              <a:rPr lang="en-US" sz="4800" dirty="0"/>
              <a:t>Grants </a:t>
            </a:r>
          </a:p>
          <a:p>
            <a:r>
              <a:rPr lang="en-US" sz="4800" dirty="0"/>
              <a:t>Work-study </a:t>
            </a:r>
          </a:p>
          <a:p>
            <a:r>
              <a:rPr lang="en-US" sz="4800" dirty="0"/>
              <a:t>Scholarships </a:t>
            </a:r>
          </a:p>
          <a:p>
            <a:r>
              <a:rPr lang="en-US" sz="4800" dirty="0"/>
              <a:t>Student Loans </a:t>
            </a:r>
          </a:p>
          <a:p>
            <a:endParaRPr lang="en-US" dirty="0"/>
          </a:p>
        </p:txBody>
      </p:sp>
      <p:sp>
        <p:nvSpPr>
          <p:cNvPr id="4" name="Title 3" descr="slide 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3600" dirty="0"/>
              <a:t>Types of Financial Aid you can receive </a:t>
            </a:r>
          </a:p>
        </p:txBody>
      </p:sp>
      <p:pic>
        <p:nvPicPr>
          <p:cNvPr id="80" name="Content Placeholder 79" descr="Open Book">
            <a:extLst>
              <a:ext uri="{FF2B5EF4-FFF2-40B4-BE49-F238E27FC236}">
                <a16:creationId xmlns:a16="http://schemas.microsoft.com/office/drawing/2014/main" id="{1198805C-69FE-4129-96D0-B3F35CB64166}"/>
              </a:ext>
            </a:extLst>
          </p:cNvPr>
          <p:cNvPicPr>
            <a:picLocks noGrp="1" noChangeAspect="1"/>
          </p:cNvPicPr>
          <p:nvPr>
            <p:ph sz="quarter" idx="13"/>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8493" y="2305050"/>
            <a:ext cx="547688" cy="547688"/>
          </a:xfrm>
        </p:spPr>
      </p:pic>
      <p:pic>
        <p:nvPicPr>
          <p:cNvPr id="95" name="Content Placeholder 94" descr="Microscope">
            <a:extLst>
              <a:ext uri="{FF2B5EF4-FFF2-40B4-BE49-F238E27FC236}">
                <a16:creationId xmlns:a16="http://schemas.microsoft.com/office/drawing/2014/main" id="{96991F60-484C-4906-ADB8-676435D3D6E3}"/>
              </a:ext>
            </a:extLst>
          </p:cNvPr>
          <p:cNvPicPr>
            <a:picLocks noGrp="1" noChangeAspect="1"/>
          </p:cNvPicPr>
          <p:nvPr>
            <p:ph sz="quarter" idx="15"/>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48493" y="4505325"/>
            <a:ext cx="547688" cy="547688"/>
          </a:xfrm>
        </p:spPr>
      </p:pic>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9621170"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5" name="Group 4">
            <a:extLst>
              <a:ext uri="{FF2B5EF4-FFF2-40B4-BE49-F238E27FC236}">
                <a16:creationId xmlns:a16="http://schemas.microsoft.com/office/drawing/2014/main" id="{1A141F7B-AE96-45F9-BC57-F7C86174910A}"/>
              </a:ext>
              <a:ext uri="{C183D7F6-B498-43B3-948B-1728B52AA6E4}">
                <adec:decorative xmlns:adec="http://schemas.microsoft.com/office/drawing/2017/decorative" val="1"/>
              </a:ext>
            </a:extLst>
          </p:cNvPr>
          <p:cNvGrpSpPr/>
          <p:nvPr/>
        </p:nvGrpSpPr>
        <p:grpSpPr>
          <a:xfrm>
            <a:off x="0" y="6086479"/>
            <a:ext cx="12192000" cy="600974"/>
            <a:chOff x="0" y="6086479"/>
            <a:chExt cx="12192000" cy="600974"/>
          </a:xfrm>
        </p:grpSpPr>
        <p:sp>
          <p:nvSpPr>
            <p:cNvPr id="14" name="Rectangle 13">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Slide Number Placeholder 5" descr="Slide number">
            <a:extLst>
              <a:ext uri="{FF2B5EF4-FFF2-40B4-BE49-F238E27FC236}">
                <a16:creationId xmlns:a16="http://schemas.microsoft.com/office/drawing/2014/main" id="{118AA3A9-97EA-409C-AD65-3CD3B0A58871}"/>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8</a:t>
            </a:fld>
            <a:endParaRPr lang="en-US" sz="1200" dirty="0">
              <a:solidFill>
                <a:schemeClr val="bg1"/>
              </a:solidFill>
            </a:endParaRPr>
          </a:p>
        </p:txBody>
      </p:sp>
      <p:pic>
        <p:nvPicPr>
          <p:cNvPr id="10" name="Audio 9">
            <a:hlinkClick r:id="" action="ppaction://media"/>
            <a:extLst>
              <a:ext uri="{FF2B5EF4-FFF2-40B4-BE49-F238E27FC236}">
                <a16:creationId xmlns:a16="http://schemas.microsoft.com/office/drawing/2014/main" id="{3DE48670-CEF9-451A-AE3C-C972FC484D2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11219654"/>
      </p:ext>
    </p:extLst>
  </p:cSld>
  <p:clrMapOvr>
    <a:masterClrMapping/>
  </p:clrMapOvr>
  <mc:AlternateContent xmlns:mc="http://schemas.openxmlformats.org/markup-compatibility/2006" xmlns:p14="http://schemas.microsoft.com/office/powerpoint/2010/main">
    <mc:Choice Requires="p14">
      <p:transition spd="slow" p14:dur="2000" advTm="90926"/>
    </mc:Choice>
    <mc:Fallback xmlns="">
      <p:transition spd="slow" advTm="90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6B9BC9-33F1-4100-8CE6-817C9E677E1D}"/>
              </a:ext>
            </a:extLst>
          </p:cNvPr>
          <p:cNvSpPr/>
          <p:nvPr/>
        </p:nvSpPr>
        <p:spPr>
          <a:xfrm>
            <a:off x="248529" y="889842"/>
            <a:ext cx="8965809" cy="5078313"/>
          </a:xfrm>
          <a:prstGeom prst="rect">
            <a:avLst/>
          </a:prstGeom>
        </p:spPr>
        <p:txBody>
          <a:bodyPr wrap="square">
            <a:spAutoFit/>
          </a:bodyPr>
          <a:lstStyle/>
          <a:p>
            <a:r>
              <a:rPr lang="en-US" dirty="0"/>
              <a:t>Federal Direct Loan amounts are based on the cost of attendance at a particular school and the student's grade level. </a:t>
            </a:r>
          </a:p>
          <a:p>
            <a:endParaRPr lang="en-US" dirty="0"/>
          </a:p>
          <a:p>
            <a:r>
              <a:rPr lang="en-US" dirty="0"/>
              <a:t>Dependent students may borrow the following amounts:</a:t>
            </a:r>
          </a:p>
          <a:p>
            <a:r>
              <a:rPr lang="en-US" dirty="0"/>
              <a:t>$3,500/year for 1st-year undergraduates subsidized and $2,000/year unsubsidized.</a:t>
            </a:r>
          </a:p>
          <a:p>
            <a:r>
              <a:rPr lang="en-US" dirty="0"/>
              <a:t>$4,500/year for 2nd-year undergraduates subsidized and $2,000/year unsubsidized.</a:t>
            </a:r>
          </a:p>
          <a:p>
            <a:r>
              <a:rPr lang="en-US" dirty="0"/>
              <a:t>$5,500/year for 3rd or 4th-year undergraduates subsidized and $2,000/year unsubsidized.</a:t>
            </a:r>
          </a:p>
          <a:p>
            <a:r>
              <a:rPr lang="en-US" dirty="0"/>
              <a:t>The aggregate loan limit that an undergraduate dependent student can borrow is $31,000.</a:t>
            </a:r>
          </a:p>
          <a:p>
            <a:endParaRPr lang="en-US" dirty="0"/>
          </a:p>
          <a:p>
            <a:r>
              <a:rPr lang="en-US" dirty="0"/>
              <a:t>Independent students may borrow the following amounts:</a:t>
            </a:r>
          </a:p>
          <a:p>
            <a:r>
              <a:rPr lang="en-US" dirty="0"/>
              <a:t>$9,500/year for 1st-year undergraduates (at least $6,000 must be unsubsidized).</a:t>
            </a:r>
          </a:p>
          <a:p>
            <a:r>
              <a:rPr lang="en-US" dirty="0"/>
              <a:t>$10,500/year for 2nd-year undergraduates (at least $6,000 must be unsubsidized).</a:t>
            </a:r>
          </a:p>
          <a:p>
            <a:r>
              <a:rPr lang="en-US" dirty="0"/>
              <a:t>$12,500/year for 3rd or 4th-year undergraduates (at least $5,000 must be unsubsidized).</a:t>
            </a:r>
          </a:p>
          <a:p>
            <a:r>
              <a:rPr lang="en-US" dirty="0"/>
              <a:t>$20,500/year for graduate students (unsubsidized only).</a:t>
            </a:r>
          </a:p>
          <a:p>
            <a:r>
              <a:rPr lang="en-US" dirty="0"/>
              <a:t>The aggregate loan limit that an undergraduate independent student can borrow is $57,500.</a:t>
            </a:r>
          </a:p>
          <a:p>
            <a:endParaRPr lang="en-US" dirty="0"/>
          </a:p>
          <a:p>
            <a:r>
              <a:rPr lang="en-US" dirty="0"/>
              <a:t>The amounts listed above are maximums. Remember, a student may not borrow more than their program's Total Cost of Attendance minus other financial aid and/or scholarships.</a:t>
            </a:r>
          </a:p>
        </p:txBody>
      </p:sp>
      <p:sp>
        <p:nvSpPr>
          <p:cNvPr id="11" name="Rectangle 10">
            <a:extLst>
              <a:ext uri="{FF2B5EF4-FFF2-40B4-BE49-F238E27FC236}">
                <a16:creationId xmlns:a16="http://schemas.microsoft.com/office/drawing/2014/main" id="{42B63F79-1F11-438D-8DF3-120503712135}"/>
              </a:ext>
            </a:extLst>
          </p:cNvPr>
          <p:cNvSpPr/>
          <p:nvPr/>
        </p:nvSpPr>
        <p:spPr>
          <a:xfrm>
            <a:off x="4508499" y="212919"/>
            <a:ext cx="2537949" cy="584775"/>
          </a:xfrm>
          <a:prstGeom prst="rect">
            <a:avLst/>
          </a:prstGeom>
        </p:spPr>
        <p:txBody>
          <a:bodyPr wrap="square">
            <a:spAutoFit/>
          </a:bodyPr>
          <a:lstStyle/>
          <a:p>
            <a:r>
              <a:rPr lang="en-US" sz="3200" dirty="0"/>
              <a:t>Federal Loans </a:t>
            </a:r>
          </a:p>
        </p:txBody>
      </p:sp>
      <p:pic>
        <p:nvPicPr>
          <p:cNvPr id="12" name="Picture 11">
            <a:extLst>
              <a:ext uri="{FF2B5EF4-FFF2-40B4-BE49-F238E27FC236}">
                <a16:creationId xmlns:a16="http://schemas.microsoft.com/office/drawing/2014/main" id="{84C48182-03BE-4E64-B39F-CAAF4EB4CB10}"/>
              </a:ext>
            </a:extLst>
          </p:cNvPr>
          <p:cNvPicPr>
            <a:picLocks noChangeAspect="1"/>
          </p:cNvPicPr>
          <p:nvPr/>
        </p:nvPicPr>
        <p:blipFill>
          <a:blip r:embed="rId4"/>
          <a:stretch>
            <a:fillRect/>
          </a:stretch>
        </p:blipFill>
        <p:spPr>
          <a:xfrm>
            <a:off x="8965810" y="2844224"/>
            <a:ext cx="2977661" cy="3216079"/>
          </a:xfrm>
          <a:prstGeom prst="rect">
            <a:avLst/>
          </a:prstGeom>
        </p:spPr>
      </p:pic>
      <p:pic>
        <p:nvPicPr>
          <p:cNvPr id="15" name="Audio 14">
            <a:hlinkClick r:id="" action="ppaction://media"/>
            <a:extLst>
              <a:ext uri="{FF2B5EF4-FFF2-40B4-BE49-F238E27FC236}">
                <a16:creationId xmlns:a16="http://schemas.microsoft.com/office/drawing/2014/main" id="{7F2F398F-8706-40F4-8CF4-38079DB404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02755467"/>
      </p:ext>
    </p:extLst>
  </p:cSld>
  <p:clrMapOvr>
    <a:masterClrMapping/>
  </p:clrMapOvr>
  <mc:AlternateContent xmlns:mc="http://schemas.openxmlformats.org/markup-compatibility/2006" xmlns:p14="http://schemas.microsoft.com/office/powerpoint/2010/main">
    <mc:Choice Requires="p14">
      <p:transition spd="slow" p14:dur="2000" advTm="30220"/>
    </mc:Choice>
    <mc:Fallback xmlns="">
      <p:transition spd="slow" advTm="30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0" descr="Slide content">
            <a:extLst>
              <a:ext uri="{FF2B5EF4-FFF2-40B4-BE49-F238E27FC236}">
                <a16:creationId xmlns:a16="http://schemas.microsoft.com/office/drawing/2014/main" id="{A7DE1A1C-1BA0-439B-99B1-C80C5806DEFB}"/>
              </a:ext>
            </a:extLst>
          </p:cNvPr>
          <p:cNvSpPr>
            <a:spLocks noGrp="1"/>
          </p:cNvSpPr>
          <p:nvPr>
            <p:ph type="body" sz="quarter" idx="11"/>
          </p:nvPr>
        </p:nvSpPr>
        <p:spPr>
          <a:xfrm>
            <a:off x="1562099" y="1733627"/>
            <a:ext cx="9529111" cy="4352851"/>
          </a:xfrm>
        </p:spPr>
        <p:txBody>
          <a:bodyPr/>
          <a:lstStyle/>
          <a:p>
            <a:r>
              <a:rPr lang="en-US" sz="2000" b="1" dirty="0">
                <a:solidFill>
                  <a:schemeClr val="tx1"/>
                </a:solidFill>
                <a:ea typeface="+mn-ea"/>
                <a:cs typeface="+mn-cs"/>
              </a:rPr>
              <a:t>Pell Grant (600% Lifetime Limit) = 1 Year of Fulltime Enrollment 100%</a:t>
            </a:r>
          </a:p>
          <a:p>
            <a:r>
              <a:rPr lang="en-US" sz="2000" b="1" dirty="0">
                <a:solidFill>
                  <a:schemeClr val="tx1"/>
                </a:solidFill>
                <a:ea typeface="+mn-ea"/>
                <a:cs typeface="+mn-cs"/>
              </a:rPr>
              <a:t>Federal Work-Study (No Lifetime Limit) Need based </a:t>
            </a:r>
          </a:p>
          <a:p>
            <a:r>
              <a:rPr lang="en-US" sz="2000" b="1" dirty="0">
                <a:solidFill>
                  <a:schemeClr val="tx1"/>
                </a:solidFill>
                <a:ea typeface="+mn-ea"/>
                <a:cs typeface="+mn-cs"/>
              </a:rPr>
              <a:t>Scholarships (Academic, Need,  Athletic,  Volunteer, Renewable/Non-renewable)</a:t>
            </a:r>
          </a:p>
          <a:p>
            <a:r>
              <a:rPr lang="en-US" sz="2000" b="1" dirty="0">
                <a:solidFill>
                  <a:schemeClr val="tx1"/>
                </a:solidFill>
                <a:ea typeface="+mn-ea"/>
                <a:cs typeface="+mn-cs"/>
              </a:rPr>
              <a:t>Federal Student Loans</a:t>
            </a:r>
          </a:p>
          <a:p>
            <a:pPr lvl="1"/>
            <a:r>
              <a:rPr lang="en-US" sz="2000" b="1" dirty="0"/>
              <a:t>$57,500 Undergraduate Lifetime Limit </a:t>
            </a:r>
          </a:p>
          <a:p>
            <a:pPr lvl="1"/>
            <a:r>
              <a:rPr lang="en-US" sz="2000" b="1" dirty="0"/>
              <a:t>$31,000 Dependent Lifetime Limit</a:t>
            </a:r>
          </a:p>
          <a:p>
            <a:pPr lvl="1"/>
            <a:r>
              <a:rPr lang="en-US" sz="2000" b="1" dirty="0"/>
              <a:t>$138,500 Graduate Lifetime Limit (includes Undergraduate Usage) </a:t>
            </a:r>
          </a:p>
          <a:p>
            <a:endParaRPr lang="en-US" dirty="0"/>
          </a:p>
        </p:txBody>
      </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3600" b="1" dirty="0">
                <a:solidFill>
                  <a:schemeClr val="tx1"/>
                </a:solidFill>
              </a:rPr>
              <a:t>Your Financial Aid History </a:t>
            </a:r>
            <a:br>
              <a:rPr lang="en-US" sz="3600" b="1" dirty="0">
                <a:solidFill>
                  <a:schemeClr val="tx1"/>
                </a:solidFill>
              </a:rPr>
            </a:br>
            <a:r>
              <a:rPr lang="en-US" sz="3600" b="1" dirty="0">
                <a:solidFill>
                  <a:schemeClr val="tx1"/>
                </a:solidFill>
              </a:rPr>
              <a:t>Understanding Availability </a:t>
            </a:r>
          </a:p>
        </p:txBody>
      </p:sp>
      <p:grpSp>
        <p:nvGrpSpPr>
          <p:cNvPr id="5" name="Group 4">
            <a:extLst>
              <a:ext uri="{FF2B5EF4-FFF2-40B4-BE49-F238E27FC236}">
                <a16:creationId xmlns:a16="http://schemas.microsoft.com/office/drawing/2014/main" id="{1A141F7B-AE96-45F9-BC57-F7C86174910A}"/>
              </a:ext>
              <a:ext uri="{C183D7F6-B498-43B3-948B-1728B52AA6E4}">
                <adec:decorative xmlns:adec="http://schemas.microsoft.com/office/drawing/2017/decorative" val="1"/>
              </a:ext>
            </a:extLst>
          </p:cNvPr>
          <p:cNvGrpSpPr/>
          <p:nvPr/>
        </p:nvGrpSpPr>
        <p:grpSpPr>
          <a:xfrm>
            <a:off x="0" y="6086479"/>
            <a:ext cx="12192000" cy="600974"/>
            <a:chOff x="0" y="6086479"/>
            <a:chExt cx="12192000" cy="600974"/>
          </a:xfrm>
        </p:grpSpPr>
        <p:sp>
          <p:nvSpPr>
            <p:cNvPr id="14" name="Rectangle 13">
              <a:extLst>
                <a:ext uri="{FF2B5EF4-FFF2-40B4-BE49-F238E27FC236}">
                  <a16:creationId xmlns:a16="http://schemas.microsoft.com/office/drawing/2014/main" id="{C862BC4D-BD7A-417E-A34A-59CE4D4A6AC8}"/>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Slide Number Placeholder 5" descr="Slide number">
            <a:extLst>
              <a:ext uri="{FF2B5EF4-FFF2-40B4-BE49-F238E27FC236}">
                <a16:creationId xmlns:a16="http://schemas.microsoft.com/office/drawing/2014/main" id="{0FD571BD-7BCF-4777-BAD5-51B3EB30BBF7}"/>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10</a:t>
            </a:fld>
            <a:endParaRPr lang="en-US" sz="1200" dirty="0">
              <a:solidFill>
                <a:schemeClr val="bg1"/>
              </a:solidFill>
            </a:endParaRPr>
          </a:p>
        </p:txBody>
      </p:sp>
      <p:pic>
        <p:nvPicPr>
          <p:cNvPr id="12" name="Audio 11">
            <a:hlinkClick r:id="" action="ppaction://media"/>
            <a:extLst>
              <a:ext uri="{FF2B5EF4-FFF2-40B4-BE49-F238E27FC236}">
                <a16:creationId xmlns:a16="http://schemas.microsoft.com/office/drawing/2014/main" id="{E505744E-F5CD-483F-8750-79B8BCDBFA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2267694"/>
      </p:ext>
    </p:extLst>
  </p:cSld>
  <p:clrMapOvr>
    <a:masterClrMapping/>
  </p:clrMapOvr>
  <mc:AlternateContent xmlns:mc="http://schemas.openxmlformats.org/markup-compatibility/2006" xmlns:p14="http://schemas.microsoft.com/office/powerpoint/2010/main">
    <mc:Choice Requires="p14">
      <p:transition spd="slow" p14:dur="2000" advTm="40098"/>
    </mc:Choice>
    <mc:Fallback xmlns="">
      <p:transition spd="slow" advTm="40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p:txBody>
          <a:bodyPr/>
          <a:lstStyle/>
          <a:p>
            <a:pPr algn="ctr"/>
            <a:r>
              <a:rPr lang="en-US" sz="4800" dirty="0"/>
              <a:t>Scholarships and Grants</a:t>
            </a:r>
          </a:p>
        </p:txBody>
      </p:sp>
      <p:pic>
        <p:nvPicPr>
          <p:cNvPr id="2" name="Picture 1">
            <a:extLst>
              <a:ext uri="{FF2B5EF4-FFF2-40B4-BE49-F238E27FC236}">
                <a16:creationId xmlns:a16="http://schemas.microsoft.com/office/drawing/2014/main" id="{48255F34-CD06-42B8-93B7-ECFBA898CD6D}"/>
              </a:ext>
            </a:extLst>
          </p:cNvPr>
          <p:cNvPicPr>
            <a:picLocks noChangeAspect="1"/>
          </p:cNvPicPr>
          <p:nvPr/>
        </p:nvPicPr>
        <p:blipFill>
          <a:blip r:embed="rId4"/>
          <a:stretch>
            <a:fillRect/>
          </a:stretch>
        </p:blipFill>
        <p:spPr>
          <a:xfrm>
            <a:off x="0" y="1388436"/>
            <a:ext cx="12192000" cy="5436075"/>
          </a:xfrm>
          <a:prstGeom prst="rect">
            <a:avLst/>
          </a:prstGeom>
        </p:spPr>
      </p:pic>
      <p:pic>
        <p:nvPicPr>
          <p:cNvPr id="8" name="Audio 7">
            <a:hlinkClick r:id="" action="ppaction://media"/>
            <a:extLst>
              <a:ext uri="{FF2B5EF4-FFF2-40B4-BE49-F238E27FC236}">
                <a16:creationId xmlns:a16="http://schemas.microsoft.com/office/drawing/2014/main" id="{705A48B2-67B6-4765-95D6-49AEECEFF8E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6473452"/>
      </p:ext>
    </p:extLst>
  </p:cSld>
  <p:clrMapOvr>
    <a:masterClrMapping/>
  </p:clrMapOvr>
  <mc:AlternateContent xmlns:mc="http://schemas.openxmlformats.org/markup-compatibility/2006" xmlns:p14="http://schemas.microsoft.com/office/powerpoint/2010/main">
    <mc:Choice Requires="p14">
      <p:transition spd="slow" p14:dur="2000" advTm="9526"/>
    </mc:Choice>
    <mc:Fallback xmlns="">
      <p:transition spd="slow" advTm="95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95455"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110BC54-82CB-4008-9D70-3938DAE4893E}"/>
              </a:ext>
            </a:extLst>
          </p:cNvPr>
          <p:cNvSpPr txBox="1"/>
          <p:nvPr/>
        </p:nvSpPr>
        <p:spPr>
          <a:xfrm rot="5400000">
            <a:off x="8922790" y="3167390"/>
            <a:ext cx="5731583" cy="523220"/>
          </a:xfrm>
          <a:prstGeom prst="rect">
            <a:avLst/>
          </a:prstGeom>
          <a:solidFill>
            <a:schemeClr val="bg1">
              <a:lumMod val="95000"/>
            </a:schemeClr>
          </a:solidFill>
        </p:spPr>
        <p:txBody>
          <a:bodyPr wrap="square" rtlCol="0">
            <a:spAutoFit/>
          </a:bodyPr>
          <a:lstStyle/>
          <a:p>
            <a:r>
              <a:rPr lang="en-US" sz="2800" dirty="0"/>
              <a:t>GA HOPE and Zell Miller Scholarship</a:t>
            </a:r>
          </a:p>
        </p:txBody>
      </p:sp>
      <p:sp>
        <p:nvSpPr>
          <p:cNvPr id="20" name="Title 19">
            <a:extLst>
              <a:ext uri="{FF2B5EF4-FFF2-40B4-BE49-F238E27FC236}">
                <a16:creationId xmlns:a16="http://schemas.microsoft.com/office/drawing/2014/main" id="{9F82919A-689C-4BFA-9C62-105145A1B8C9}"/>
              </a:ext>
            </a:extLst>
          </p:cNvPr>
          <p:cNvSpPr>
            <a:spLocks noGrp="1"/>
          </p:cNvSpPr>
          <p:nvPr>
            <p:ph type="title"/>
          </p:nvPr>
        </p:nvSpPr>
        <p:spPr>
          <a:xfrm>
            <a:off x="469062" y="0"/>
            <a:ext cx="11057909" cy="6355760"/>
          </a:xfrm>
        </p:spPr>
        <p:txBody>
          <a:bodyPr/>
          <a:lstStyle/>
          <a:p>
            <a:r>
              <a:rPr lang="en-US" sz="2200" b="1" dirty="0"/>
              <a:t>Qualified students receive $4,056 per academic year for HOPE or $4,480 for Zell. Georgia high school graduates who are named HOPE Scholars by the Georgia Student Finance Authority may receive only one of these scholarships.  </a:t>
            </a:r>
            <a:br>
              <a:rPr lang="en-US" sz="2200" b="1" dirty="0"/>
            </a:br>
            <a:br>
              <a:rPr lang="en-US" sz="2200" b="1" dirty="0"/>
            </a:br>
            <a:r>
              <a:rPr lang="en-US" sz="2200" b="1" dirty="0"/>
              <a:t>HOPE Scholarship recipients at private colleges and universities can attend half-time (at least 6 to 11 semester hours) and receive a HOPE Scholarship of $2,028 per academic year ($1,014 per semester). </a:t>
            </a:r>
            <a:br>
              <a:rPr lang="en-US" sz="2200" b="1" dirty="0"/>
            </a:br>
            <a:r>
              <a:rPr lang="en-US" sz="2200" b="1" dirty="0"/>
              <a:t>Zell Miller recipients attending 6 to 11 hours can receive a half-time Zell Miller Award of $2,240 per academic year ($1,120 per semester). </a:t>
            </a:r>
            <a:br>
              <a:rPr lang="en-US" sz="2200" b="1" dirty="0"/>
            </a:br>
            <a:br>
              <a:rPr lang="en-US" sz="2200" b="1" dirty="0"/>
            </a:br>
            <a:r>
              <a:rPr lang="en-US" sz="2200" b="1" dirty="0"/>
              <a:t>Students' HOPE GPA will be evaluated at the end of every spring semester, regardless of the student's number of attempted hours.  Students earning less than a 3.0 cumulative HOPE GPA after spring semester may lose eligibility for the HOPE scholarship until the next entry point (30, 60, or 90 semester hours) in which their HOPE GPA is at least 3.0.  Zell Miller requires a 3.3 HOPE GPA. Upon the next entry point (30, 60, or 90 semester hours), a student must have a cumulative HOPE GPA of at least 3.0 for HOPE or 3.3 for Zell Miller in order to regain eligibility.  A student can regain eligibility ONE time after losing HOPE or Zell Miller</a:t>
            </a:r>
            <a:r>
              <a:rPr lang="en-US" sz="2200" dirty="0"/>
              <a:t>.</a:t>
            </a:r>
          </a:p>
        </p:txBody>
      </p:sp>
      <p:pic>
        <p:nvPicPr>
          <p:cNvPr id="24" name="Audio 23">
            <a:hlinkClick r:id="" action="ppaction://media"/>
            <a:extLst>
              <a:ext uri="{FF2B5EF4-FFF2-40B4-BE49-F238E27FC236}">
                <a16:creationId xmlns:a16="http://schemas.microsoft.com/office/drawing/2014/main" id="{79123042-40B7-47B5-89E3-983196E93BB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45927500"/>
      </p:ext>
    </p:extLst>
  </p:cSld>
  <p:clrMapOvr>
    <a:masterClrMapping/>
  </p:clrMapOvr>
  <mc:AlternateContent xmlns:mc="http://schemas.openxmlformats.org/markup-compatibility/2006" xmlns:p14="http://schemas.microsoft.com/office/powerpoint/2010/main">
    <mc:Choice Requires="p14">
      <p:transition spd="slow" p14:dur="2000" advTm="67918"/>
    </mc:Choice>
    <mc:Fallback xmlns="">
      <p:transition spd="slow" advTm="67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BBCB91-A7E4-4E63-9E5E-EF1A0578E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1999" cy="6858000"/>
          </a:xfrm>
          <a:prstGeom prst="rect">
            <a:avLst/>
          </a:prstGeom>
        </p:spPr>
      </p:pic>
      <p:pic>
        <p:nvPicPr>
          <p:cNvPr id="6" name="Audio 5">
            <a:hlinkClick r:id="" action="ppaction://media"/>
            <a:extLst>
              <a:ext uri="{FF2B5EF4-FFF2-40B4-BE49-F238E27FC236}">
                <a16:creationId xmlns:a16="http://schemas.microsoft.com/office/drawing/2014/main" id="{27BDAB94-D011-4C48-90F5-F8E1753137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9582380"/>
      </p:ext>
    </p:extLst>
  </p:cSld>
  <p:clrMapOvr>
    <a:masterClrMapping/>
  </p:clrMapOvr>
  <mc:AlternateContent xmlns:mc="http://schemas.openxmlformats.org/markup-compatibility/2006" xmlns:p14="http://schemas.microsoft.com/office/powerpoint/2010/main">
    <mc:Choice Requires="p14">
      <p:transition spd="slow" p14:dur="2000" advTm="14088"/>
    </mc:Choice>
    <mc:Fallback xmlns="">
      <p:transition spd="slow" advTm="140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group of students at graduation">
            <a:extLst>
              <a:ext uri="{FF2B5EF4-FFF2-40B4-BE49-F238E27FC236}">
                <a16:creationId xmlns:a16="http://schemas.microsoft.com/office/drawing/2014/main" id="{BD0958B7-E663-4510-9C53-EE09FEEB7365}"/>
              </a:ext>
            </a:extLst>
          </p:cNvPr>
          <p:cNvPicPr>
            <a:picLocks noGrp="1" noChangeAspect="1"/>
          </p:cNvPicPr>
          <p:nvPr>
            <p:ph type="pic" sz="quarter" idx="13"/>
          </p:nvPr>
        </p:nvPicPr>
        <p:blipFill rotWithShape="1">
          <a:blip r:embed="rId4" cstate="email">
            <a:extLst>
              <a:ext uri="{28A0092B-C50C-407E-A947-70E740481C1C}">
                <a14:useLocalDpi xmlns:a14="http://schemas.microsoft.com/office/drawing/2010/main"/>
              </a:ext>
            </a:extLst>
          </a:blip>
          <a:srcRect l="55" r="55"/>
          <a:stretch/>
        </p:blipFill>
        <p:spPr/>
      </p:pic>
      <p:pic>
        <p:nvPicPr>
          <p:cNvPr id="13" name="Picture Placeholder 12" descr="people laughing at a laptop screen">
            <a:extLst>
              <a:ext uri="{FF2B5EF4-FFF2-40B4-BE49-F238E27FC236}">
                <a16:creationId xmlns:a16="http://schemas.microsoft.com/office/drawing/2014/main" id="{9402120B-1989-41A6-9ED1-21A56316A60D}"/>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l="48" r="48"/>
          <a:stretch/>
        </p:blipFill>
        <p:spPr/>
      </p:pic>
      <p:sp>
        <p:nvSpPr>
          <p:cNvPr id="34" name="Text Placeholder 33" descr="content">
            <a:extLst>
              <a:ext uri="{FF2B5EF4-FFF2-40B4-BE49-F238E27FC236}">
                <a16:creationId xmlns:a16="http://schemas.microsoft.com/office/drawing/2014/main" id="{859D862E-AE8E-482F-9E23-3C096FF03E54}"/>
              </a:ext>
            </a:extLst>
          </p:cNvPr>
          <p:cNvSpPr>
            <a:spLocks noGrp="1"/>
          </p:cNvSpPr>
          <p:nvPr>
            <p:ph type="body" sz="quarter" idx="11"/>
          </p:nvPr>
        </p:nvSpPr>
        <p:spPr/>
        <p:txBody>
          <a:bodyPr/>
          <a:lstStyle/>
          <a:p>
            <a:pPr marL="0" indent="0">
              <a:buNone/>
            </a:pPr>
            <a:r>
              <a:rPr lang="en-US" dirty="0">
                <a:solidFill>
                  <a:schemeClr val="bg1"/>
                </a:solidFill>
              </a:rPr>
              <a:t>.</a:t>
            </a:r>
          </a:p>
        </p:txBody>
      </p:sp>
      <p:sp>
        <p:nvSpPr>
          <p:cNvPr id="33" name="Title 32" descr="title">
            <a:extLst>
              <a:ext uri="{FF2B5EF4-FFF2-40B4-BE49-F238E27FC236}">
                <a16:creationId xmlns:a16="http://schemas.microsoft.com/office/drawing/2014/main" id="{18CDD97B-6E25-4FB4-B239-493E54AA0830}"/>
              </a:ext>
            </a:extLst>
          </p:cNvPr>
          <p:cNvSpPr>
            <a:spLocks noGrp="1"/>
          </p:cNvSpPr>
          <p:nvPr>
            <p:ph type="title"/>
          </p:nvPr>
        </p:nvSpPr>
        <p:spPr>
          <a:xfrm>
            <a:off x="335643" y="235182"/>
            <a:ext cx="5005614" cy="1404932"/>
          </a:xfrm>
        </p:spPr>
        <p:txBody>
          <a:bodyPr/>
          <a:lstStyle/>
          <a:p>
            <a:pPr algn="ctr"/>
            <a:r>
              <a:rPr lang="en-US" sz="3200" b="1" dirty="0">
                <a:solidFill>
                  <a:schemeClr val="bg1"/>
                </a:solidFill>
              </a:rPr>
              <a:t>How to keep your financial aid </a:t>
            </a: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descr="slide number">
            <a:extLst>
              <a:ext uri="{FF2B5EF4-FFF2-40B4-BE49-F238E27FC236}">
                <a16:creationId xmlns:a16="http://schemas.microsoft.com/office/drawing/2014/main" id="{B7F99E8F-CFBF-4A36-93EC-B66007DF4F2C}"/>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14</a:t>
            </a:fld>
            <a:endParaRPr lang="en-US" sz="1200" dirty="0">
              <a:solidFill>
                <a:schemeClr val="bg1"/>
              </a:solidFill>
            </a:endParaRPr>
          </a:p>
        </p:txBody>
      </p:sp>
      <p:pic>
        <p:nvPicPr>
          <p:cNvPr id="2" name="Audio 1">
            <a:hlinkClick r:id="" action="ppaction://media"/>
            <a:extLst>
              <a:ext uri="{FF2B5EF4-FFF2-40B4-BE49-F238E27FC236}">
                <a16:creationId xmlns:a16="http://schemas.microsoft.com/office/drawing/2014/main" id="{1DDA5641-69B1-450D-891F-1915100168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22026475"/>
      </p:ext>
    </p:extLst>
  </p:cSld>
  <p:clrMapOvr>
    <a:masterClrMapping/>
  </p:clrMapOvr>
  <mc:AlternateContent xmlns:mc="http://schemas.openxmlformats.org/markup-compatibility/2006" xmlns:p14="http://schemas.microsoft.com/office/powerpoint/2010/main">
    <mc:Choice Requires="p14">
      <p:transition spd="slow" p14:dur="2000" advTm="10396"/>
    </mc:Choice>
    <mc:Fallback xmlns="">
      <p:transition spd="slow" advTm="10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00E2272-94CB-48DF-8914-9F04B8A6F9F8}"/>
              </a:ext>
            </a:extLst>
          </p:cNvPr>
          <p:cNvSpPr>
            <a:spLocks noGrp="1"/>
          </p:cNvSpPr>
          <p:nvPr>
            <p:ph type="body" sz="quarter" idx="11"/>
          </p:nvPr>
        </p:nvSpPr>
        <p:spPr>
          <a:xfrm>
            <a:off x="689427" y="1766879"/>
            <a:ext cx="8730344" cy="1005840"/>
          </a:xfrm>
        </p:spPr>
        <p:txBody>
          <a:bodyPr/>
          <a:lstStyle/>
          <a:p>
            <a:r>
              <a:rPr lang="en-US" sz="2400" dirty="0"/>
              <a:t>Satisfactory Academic Progress</a:t>
            </a:r>
          </a:p>
          <a:p>
            <a:pPr lvl="1"/>
            <a:r>
              <a:rPr lang="en-US" sz="2400" dirty="0"/>
              <a:t>Satisfactory Academic Progress standard is used to determine if an enrolled student is making satisfactory academic progress in his or her educational program, regardless of whether or not he or she is receiving Title IV aid.  The SAP policy provides a consistent application of standards to all students, ensuring both the quality of academic work and the completion of a student’s program within the maximum time frame.</a:t>
            </a:r>
          </a:p>
          <a:p>
            <a:endParaRPr lang="en-US" dirty="0"/>
          </a:p>
        </p:txBody>
      </p:sp>
      <p:pic>
        <p:nvPicPr>
          <p:cNvPr id="6" name="Picture 5">
            <a:extLst>
              <a:ext uri="{FF2B5EF4-FFF2-40B4-BE49-F238E27FC236}">
                <a16:creationId xmlns:a16="http://schemas.microsoft.com/office/drawing/2014/main" id="{ED186BDA-61B1-4FAD-BF9F-4177499F4176}"/>
              </a:ext>
            </a:extLst>
          </p:cNvPr>
          <p:cNvPicPr>
            <a:picLocks noChangeAspect="1"/>
          </p:cNvPicPr>
          <p:nvPr/>
        </p:nvPicPr>
        <p:blipFill>
          <a:blip r:embed="rId4"/>
          <a:stretch>
            <a:fillRect/>
          </a:stretch>
        </p:blipFill>
        <p:spPr>
          <a:xfrm>
            <a:off x="3767538" y="407353"/>
            <a:ext cx="3939548" cy="1359526"/>
          </a:xfrm>
          <a:prstGeom prst="rect">
            <a:avLst/>
          </a:prstGeom>
        </p:spPr>
      </p:pic>
      <p:pic>
        <p:nvPicPr>
          <p:cNvPr id="9" name="Audio 8">
            <a:hlinkClick r:id="" action="ppaction://media"/>
            <a:extLst>
              <a:ext uri="{FF2B5EF4-FFF2-40B4-BE49-F238E27FC236}">
                <a16:creationId xmlns:a16="http://schemas.microsoft.com/office/drawing/2014/main" id="{35E01D74-3684-4850-BEB0-3C458F652B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15507562"/>
      </p:ext>
    </p:extLst>
  </p:cSld>
  <p:clrMapOvr>
    <a:masterClrMapping/>
  </p:clrMapOvr>
  <mc:AlternateContent xmlns:mc="http://schemas.openxmlformats.org/markup-compatibility/2006" xmlns:p14="http://schemas.microsoft.com/office/powerpoint/2010/main">
    <mc:Choice Requires="p14">
      <p:transition spd="slow" p14:dur="2000" advTm="32968"/>
    </mc:Choice>
    <mc:Fallback xmlns="">
      <p:transition spd="slow" advTm="32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9621169"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accent1">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accent1">
                <a:lumMod val="7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accent1">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2" name="Title 41" descr="title">
            <a:extLst>
              <a:ext uri="{FF2B5EF4-FFF2-40B4-BE49-F238E27FC236}">
                <a16:creationId xmlns:a16="http://schemas.microsoft.com/office/drawing/2014/main" id="{72FCEAE4-FA74-4446-B2F5-9AFA2DA139A2}"/>
              </a:ext>
            </a:extLst>
          </p:cNvPr>
          <p:cNvSpPr>
            <a:spLocks noGrp="1"/>
          </p:cNvSpPr>
          <p:nvPr>
            <p:ph type="ctrTitle"/>
          </p:nvPr>
        </p:nvSpPr>
        <p:spPr>
          <a:xfrm>
            <a:off x="3975460" y="202430"/>
            <a:ext cx="5578995" cy="879928"/>
          </a:xfrm>
        </p:spPr>
        <p:txBody>
          <a:bodyPr/>
          <a:lstStyle/>
          <a:p>
            <a:r>
              <a:rPr lang="en-US" b="0" dirty="0"/>
              <a:t>THANK YOU</a:t>
            </a:r>
          </a:p>
        </p:txBody>
      </p:sp>
      <p:sp>
        <p:nvSpPr>
          <p:cNvPr id="80" name="Text Placeholder 79" descr="name of user">
            <a:extLst>
              <a:ext uri="{FF2B5EF4-FFF2-40B4-BE49-F238E27FC236}">
                <a16:creationId xmlns:a16="http://schemas.microsoft.com/office/drawing/2014/main" id="{40F0AA8D-0756-4350-8005-9BCD0DDB3B92}"/>
              </a:ext>
            </a:extLst>
          </p:cNvPr>
          <p:cNvSpPr>
            <a:spLocks noGrp="1"/>
          </p:cNvSpPr>
          <p:nvPr>
            <p:ph type="body" sz="quarter" idx="15"/>
          </p:nvPr>
        </p:nvSpPr>
        <p:spPr/>
        <p:txBody>
          <a:bodyPr/>
          <a:lstStyle/>
          <a:p>
            <a:r>
              <a:rPr lang="en-US" dirty="0">
                <a:solidFill>
                  <a:schemeClr val="tx1"/>
                </a:solidFill>
              </a:rPr>
              <a:t>Name Cenitra Stevenson</a:t>
            </a:r>
          </a:p>
        </p:txBody>
      </p:sp>
      <p:sp>
        <p:nvSpPr>
          <p:cNvPr id="86" name="Text Placeholder 85" descr="user phone">
            <a:extLst>
              <a:ext uri="{FF2B5EF4-FFF2-40B4-BE49-F238E27FC236}">
                <a16:creationId xmlns:a16="http://schemas.microsoft.com/office/drawing/2014/main" id="{60CCF183-9FEB-4677-9379-BC01A7251D2C}"/>
              </a:ext>
            </a:extLst>
          </p:cNvPr>
          <p:cNvSpPr>
            <a:spLocks noGrp="1"/>
          </p:cNvSpPr>
          <p:nvPr>
            <p:ph type="body" sz="quarter" idx="16"/>
          </p:nvPr>
        </p:nvSpPr>
        <p:spPr/>
        <p:txBody>
          <a:bodyPr/>
          <a:lstStyle/>
          <a:p>
            <a:r>
              <a:rPr lang="en-US" dirty="0">
                <a:solidFill>
                  <a:schemeClr val="tx1"/>
                </a:solidFill>
              </a:rPr>
              <a:t>Phone 478-301-2483</a:t>
            </a:r>
          </a:p>
        </p:txBody>
      </p:sp>
      <p:sp>
        <p:nvSpPr>
          <p:cNvPr id="87" name="Text Placeholder 86" descr="user email">
            <a:extLst>
              <a:ext uri="{FF2B5EF4-FFF2-40B4-BE49-F238E27FC236}">
                <a16:creationId xmlns:a16="http://schemas.microsoft.com/office/drawing/2014/main" id="{DF3FE72B-F9BD-472F-A413-71BEEF95F43B}"/>
              </a:ext>
            </a:extLst>
          </p:cNvPr>
          <p:cNvSpPr>
            <a:spLocks noGrp="1"/>
          </p:cNvSpPr>
          <p:nvPr>
            <p:ph type="body" sz="quarter" idx="17"/>
          </p:nvPr>
        </p:nvSpPr>
        <p:spPr/>
        <p:txBody>
          <a:bodyPr/>
          <a:lstStyle/>
          <a:p>
            <a:r>
              <a:rPr lang="en-US" dirty="0">
                <a:solidFill>
                  <a:schemeClr val="tx1"/>
                </a:solidFill>
              </a:rPr>
              <a:t>Email Stevenson_cd@mercer.edu</a:t>
            </a:r>
          </a:p>
        </p:txBody>
      </p:sp>
      <p:sp>
        <p:nvSpPr>
          <p:cNvPr id="88" name="Text Placeholder 87" descr="user website">
            <a:extLst>
              <a:ext uri="{FF2B5EF4-FFF2-40B4-BE49-F238E27FC236}">
                <a16:creationId xmlns:a16="http://schemas.microsoft.com/office/drawing/2014/main" id="{3717E33B-5954-4CDC-B30A-BD21BED6DD45}"/>
              </a:ext>
            </a:extLst>
          </p:cNvPr>
          <p:cNvSpPr>
            <a:spLocks noGrp="1"/>
          </p:cNvSpPr>
          <p:nvPr>
            <p:ph type="body" sz="quarter" idx="18"/>
          </p:nvPr>
        </p:nvSpPr>
        <p:spPr>
          <a:xfrm>
            <a:off x="1359075" y="5773851"/>
            <a:ext cx="3695206" cy="276999"/>
          </a:xfrm>
        </p:spPr>
        <p:txBody>
          <a:bodyPr/>
          <a:lstStyle/>
          <a:p>
            <a:r>
              <a:rPr lang="en-US" dirty="0">
                <a:solidFill>
                  <a:schemeClr val="tx1"/>
                </a:solidFill>
              </a:rPr>
              <a:t>Website http://eoc.mercer.edu</a:t>
            </a:r>
          </a:p>
        </p:txBody>
      </p:sp>
      <p:pic>
        <p:nvPicPr>
          <p:cNvPr id="96" name="Content Placeholder 95" descr="Receiver">
            <a:extLst>
              <a:ext uri="{FF2B5EF4-FFF2-40B4-BE49-F238E27FC236}">
                <a16:creationId xmlns:a16="http://schemas.microsoft.com/office/drawing/2014/main" id="{106CDB5A-A67F-441C-894F-3EDD7AD64C9A}"/>
              </a:ext>
            </a:extLst>
          </p:cNvPr>
          <p:cNvPicPr>
            <a:picLocks noGrp="1" noChangeAspect="1"/>
          </p:cNvPicPr>
          <p:nvPr>
            <p:ph sz="quarter" idx="19"/>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p:pic>
      <p:pic>
        <p:nvPicPr>
          <p:cNvPr id="98" name="Content Placeholder 97" descr="Envelope">
            <a:extLst>
              <a:ext uri="{FF2B5EF4-FFF2-40B4-BE49-F238E27FC236}">
                <a16:creationId xmlns:a16="http://schemas.microsoft.com/office/drawing/2014/main" id="{0B9C03E0-6367-44D9-A740-AA6436F075E8}"/>
              </a:ext>
            </a:extLst>
          </p:cNvPr>
          <p:cNvPicPr>
            <a:picLocks noGrp="1" noChangeAspect="1"/>
          </p:cNvPicPr>
          <p:nvPr>
            <p:ph sz="quarter" idx="20"/>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p:pic>
      <p:pic>
        <p:nvPicPr>
          <p:cNvPr id="100" name="Content Placeholder 99" descr="Link">
            <a:extLst>
              <a:ext uri="{FF2B5EF4-FFF2-40B4-BE49-F238E27FC236}">
                <a16:creationId xmlns:a16="http://schemas.microsoft.com/office/drawing/2014/main" id="{420E824D-10A7-42CB-A7E8-5298E3E84F02}"/>
              </a:ext>
            </a:extLst>
          </p:cNvPr>
          <p:cNvPicPr>
            <a:picLocks noGrp="1" noChangeAspect="1"/>
          </p:cNvPicPr>
          <p:nvPr>
            <p:ph sz="quarter" idx="21"/>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00540" y="5677444"/>
            <a:ext cx="469813" cy="469812"/>
          </a:xfrm>
        </p:spPr>
      </p:pic>
      <p:pic>
        <p:nvPicPr>
          <p:cNvPr id="94" name="Content Placeholder 93" descr="User">
            <a:extLst>
              <a:ext uri="{FF2B5EF4-FFF2-40B4-BE49-F238E27FC236}">
                <a16:creationId xmlns:a16="http://schemas.microsoft.com/office/drawing/2014/main" id="{5AC6F288-703B-45A1-9B56-079BD755B2CB}"/>
              </a:ext>
            </a:extLst>
          </p:cNvPr>
          <p:cNvPicPr>
            <a:picLocks noGrp="1" noChangeAspect="1"/>
          </p:cNvPicPr>
          <p:nvPr>
            <p:ph sz="quarter" idx="22"/>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p:pic>
      <p:grpSp>
        <p:nvGrpSpPr>
          <p:cNvPr id="154" name="Group 153">
            <a:extLst>
              <a:ext uri="{FF2B5EF4-FFF2-40B4-BE49-F238E27FC236}">
                <a16:creationId xmlns:a16="http://schemas.microsoft.com/office/drawing/2014/main" id="{FF17C705-3351-4B11-BD28-D0CACC12D311}"/>
              </a:ext>
              <a:ext uri="{C183D7F6-B498-43B3-948B-1728B52AA6E4}">
                <adec:decorative xmlns:adec="http://schemas.microsoft.com/office/drawing/2017/decorative" val="1"/>
              </a:ext>
            </a:extLst>
          </p:cNvPr>
          <p:cNvGrpSpPr/>
          <p:nvPr/>
        </p:nvGrpSpPr>
        <p:grpSpPr>
          <a:xfrm>
            <a:off x="822755" y="2930325"/>
            <a:ext cx="469807" cy="79404"/>
            <a:chOff x="9330846" y="5054600"/>
            <a:chExt cx="676275" cy="114300"/>
          </a:xfrm>
          <a:solidFill>
            <a:schemeClr val="bg1"/>
          </a:solidFill>
        </p:grpSpPr>
        <p:sp>
          <p:nvSpPr>
            <p:cNvPr id="155" name="Oval 154">
              <a:extLst>
                <a:ext uri="{FF2B5EF4-FFF2-40B4-BE49-F238E27FC236}">
                  <a16:creationId xmlns:a16="http://schemas.microsoft.com/office/drawing/2014/main" id="{925FEBFE-A26D-4E0B-B884-7E186CD878E5}"/>
                </a:ext>
              </a:extLst>
            </p:cNvPr>
            <p:cNvSpPr/>
            <p:nvPr/>
          </p:nvSpPr>
          <p:spPr>
            <a:xfrm>
              <a:off x="933084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2A24665D-D5CF-4F18-A88A-8E4471800E8D}"/>
                </a:ext>
              </a:extLst>
            </p:cNvPr>
            <p:cNvSpPr/>
            <p:nvPr/>
          </p:nvSpPr>
          <p:spPr>
            <a:xfrm>
              <a:off x="951817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39F2203F-31BF-4705-AC57-E197602982AA}"/>
                </a:ext>
              </a:extLst>
            </p:cNvPr>
            <p:cNvSpPr/>
            <p:nvPr/>
          </p:nvSpPr>
          <p:spPr>
            <a:xfrm>
              <a:off x="970549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D4734E32-080E-49F2-89F3-16F0DBB5D130}"/>
                </a:ext>
              </a:extLst>
            </p:cNvPr>
            <p:cNvSpPr/>
            <p:nvPr/>
          </p:nvSpPr>
          <p:spPr>
            <a:xfrm>
              <a:off x="989282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a:extLst>
              <a:ext uri="{FF2B5EF4-FFF2-40B4-BE49-F238E27FC236}">
                <a16:creationId xmlns:a16="http://schemas.microsoft.com/office/drawing/2014/main" id="{6921CE29-2A2C-4269-BB59-5AD768011125}"/>
              </a:ext>
            </a:extLst>
          </p:cNvPr>
          <p:cNvSpPr/>
          <p:nvPr/>
        </p:nvSpPr>
        <p:spPr>
          <a:xfrm>
            <a:off x="2210916" y="1255403"/>
            <a:ext cx="6096000" cy="2031325"/>
          </a:xfrm>
          <a:prstGeom prst="rect">
            <a:avLst/>
          </a:prstGeom>
        </p:spPr>
        <p:txBody>
          <a:bodyPr>
            <a:spAutoFit/>
          </a:bodyPr>
          <a:lstStyle/>
          <a:p>
            <a:pPr algn="ctr"/>
            <a:r>
              <a:rPr lang="en-US" dirty="0"/>
              <a:t>Additional Resources </a:t>
            </a:r>
          </a:p>
          <a:p>
            <a:pPr algn="ctr"/>
            <a:endParaRPr lang="en-US" dirty="0"/>
          </a:p>
          <a:p>
            <a:pPr algn="ctr"/>
            <a:r>
              <a:rPr lang="en-US" dirty="0"/>
              <a:t>FASTWEB. COM (Scholarships)</a:t>
            </a:r>
          </a:p>
          <a:p>
            <a:pPr algn="ctr"/>
            <a:r>
              <a:rPr lang="en-US" dirty="0"/>
              <a:t>Gafutures.org </a:t>
            </a:r>
          </a:p>
          <a:p>
            <a:pPr algn="ctr"/>
            <a:r>
              <a:rPr lang="en-US" dirty="0"/>
              <a:t>Scholarships.com</a:t>
            </a:r>
          </a:p>
          <a:p>
            <a:pPr algn="ctr"/>
            <a:r>
              <a:rPr lang="en-US" dirty="0"/>
              <a:t>Gates Millennium Scholarship</a:t>
            </a:r>
          </a:p>
          <a:p>
            <a:pPr algn="ctr"/>
            <a:r>
              <a:rPr lang="en-US" dirty="0"/>
              <a:t>Mercer University EOC</a:t>
            </a:r>
          </a:p>
        </p:txBody>
      </p:sp>
      <p:pic>
        <p:nvPicPr>
          <p:cNvPr id="5" name="Audio 4">
            <a:hlinkClick r:id="" action="ppaction://media"/>
            <a:extLst>
              <a:ext uri="{FF2B5EF4-FFF2-40B4-BE49-F238E27FC236}">
                <a16:creationId xmlns:a16="http://schemas.microsoft.com/office/drawing/2014/main" id="{8B75B678-66CB-43FD-AD93-34B62EBAF93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74200297"/>
      </p:ext>
    </p:extLst>
  </p:cSld>
  <p:clrMapOvr>
    <a:masterClrMapping/>
  </p:clrMapOvr>
  <mc:AlternateContent xmlns:mc="http://schemas.openxmlformats.org/markup-compatibility/2006" xmlns:p14="http://schemas.microsoft.com/office/powerpoint/2010/main">
    <mc:Choice Requires="p14">
      <p:transition spd="slow" p14:dur="2000" advTm="50382"/>
    </mc:Choice>
    <mc:Fallback xmlns="">
      <p:transition spd="slow" advTm="50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D391B5406D11F4F84831A0F39AD9500" ma:contentTypeVersion="8" ma:contentTypeDescription="Create a new document." ma:contentTypeScope="" ma:versionID="abf6fbb6dc26f036677d3618719a9ff3">
  <xsd:schema xmlns:xsd="http://www.w3.org/2001/XMLSchema" xmlns:xs="http://www.w3.org/2001/XMLSchema" xmlns:p="http://schemas.microsoft.com/office/2006/metadata/properties" xmlns:ns3="d0728e0e-2e81-4a30-bf08-a6e02fdc93fc" xmlns:ns4="a47a7d36-fa4c-444d-bcc6-c9a8c64d0ad3" targetNamespace="http://schemas.microsoft.com/office/2006/metadata/properties" ma:root="true" ma:fieldsID="0f8ff5dda01997084617fb7db8b5129b" ns3:_="" ns4:_="">
    <xsd:import namespace="d0728e0e-2e81-4a30-bf08-a6e02fdc93fc"/>
    <xsd:import namespace="a47a7d36-fa4c-444d-bcc6-c9a8c64d0ad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28e0e-2e81-4a30-bf08-a6e02fdc9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47a7d36-fa4c-444d-bcc6-c9a8c64d0ad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575C36-314A-42CB-9114-6E0CE4AB2735}">
  <ds:schemaRefs>
    <ds:schemaRef ds:uri="http://schemas.microsoft.com/office/infopath/2007/PartnerControls"/>
    <ds:schemaRef ds:uri="http://purl.org/dc/dcmitype/"/>
    <ds:schemaRef ds:uri="http://purl.org/dc/elements/1.1/"/>
    <ds:schemaRef ds:uri="d0728e0e-2e81-4a30-bf08-a6e02fdc93fc"/>
    <ds:schemaRef ds:uri="http://schemas.microsoft.com/office/2006/documentManagement/types"/>
    <ds:schemaRef ds:uri="http://purl.org/dc/terms/"/>
    <ds:schemaRef ds:uri="a47a7d36-fa4c-444d-bcc6-c9a8c64d0ad3"/>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5D0AD3E-9DDB-4E69-981A-7DAE0E9B5F53}">
  <ds:schemaRefs>
    <ds:schemaRef ds:uri="http://schemas.microsoft.com/sharepoint/v3/contenttype/forms"/>
  </ds:schemaRefs>
</ds:datastoreItem>
</file>

<file path=customXml/itemProps3.xml><?xml version="1.0" encoding="utf-8"?>
<ds:datastoreItem xmlns:ds="http://schemas.openxmlformats.org/officeDocument/2006/customXml" ds:itemID="{32B5727D-A05C-41FA-A7A4-6240FA1588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28e0e-2e81-4a30-bf08-a6e02fdc93fc"/>
    <ds:schemaRef ds:uri="a47a7d36-fa4c-444d-bcc6-c9a8c64d0a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778</Words>
  <Application>Microsoft Office PowerPoint</Application>
  <PresentationFormat>Widescreen</PresentationFormat>
  <Paragraphs>64</Paragraphs>
  <Slides>16</Slides>
  <Notes>0</Notes>
  <HiddenSlides>0</HiddenSlides>
  <MMClips>16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Corbel</vt:lpstr>
      <vt:lpstr>Gill Sans MT</vt:lpstr>
      <vt:lpstr>Gallery</vt:lpstr>
      <vt:lpstr>Financial Aid   </vt:lpstr>
      <vt:lpstr>FAFSA Scholarships and Grants  Financial Aid Award Letters Loans   Checking Emails  Unusual Enrollment History   Satisfactory Academic Progress Additional Resources  </vt:lpstr>
      <vt:lpstr>FAFSA</vt:lpstr>
      <vt:lpstr>PowerPoint Presentation</vt:lpstr>
      <vt:lpstr>PowerPoint Presentation</vt:lpstr>
      <vt:lpstr>PowerPoint Presentation</vt:lpstr>
      <vt:lpstr>PowerPoint Presentation</vt:lpstr>
      <vt:lpstr>Types of Financial Aid you can receive </vt:lpstr>
      <vt:lpstr>PowerPoint Presentation</vt:lpstr>
      <vt:lpstr>Your Financial Aid History  Understanding Availability </vt:lpstr>
      <vt:lpstr>Scholarships and Grants</vt:lpstr>
      <vt:lpstr>Qualified students receive $4,056 per academic year for HOPE or $4,480 for Zell. Georgia high school graduates who are named HOPE Scholars by the Georgia Student Finance Authority may receive only one of these scholarships.    HOPE Scholarship recipients at private colleges and universities can attend half-time (at least 6 to 11 semester hours) and receive a HOPE Scholarship of $2,028 per academic year ($1,014 per semester).  Zell Miller recipients attending 6 to 11 hours can receive a half-time Zell Miller Award of $2,240 per academic year ($1,120 per semester).   Students' HOPE GPA will be evaluated at the end of every spring semester, regardless of the student's number of attempted hours.  Students earning less than a 3.0 cumulative HOPE GPA after spring semester may lose eligibility for the HOPE scholarship until the next entry point (30, 60, or 90 semester hours) in which their HOPE GPA is at least 3.0.  Zell Miller requires a 3.3 HOPE GPA. Upon the next entry point (30, 60, or 90 semester hours), a student must have a cumulative HOPE GPA of at least 3.0 for HOPE or 3.3 for Zell Miller in order to regain eligibility.  A student can regain eligibility ONE time after losing HOPE or Zell Miller.</vt:lpstr>
      <vt:lpstr>PowerPoint Presentation</vt:lpstr>
      <vt:lpstr>How to keep your financial aid </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2020-04-14T11:22:20Z</dcterms:created>
  <dcterms:modified xsi:type="dcterms:W3CDTF">2020-11-19T13:30:52Z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0x0101001D391B5406D11F4F84831A0F39AD9500</vt:lpwstr>
  </property>
</Properties>
</file>