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4"/>
  </p:sldMasterIdLst>
  <p:notesMasterIdLst>
    <p:notesMasterId r:id="rId38"/>
  </p:notesMasterIdLst>
  <p:sldIdLst>
    <p:sldId id="256" r:id="rId5"/>
    <p:sldId id="257" r:id="rId6"/>
    <p:sldId id="258" r:id="rId7"/>
    <p:sldId id="259" r:id="rId8"/>
    <p:sldId id="260" r:id="rId9"/>
    <p:sldId id="262" r:id="rId10"/>
    <p:sldId id="282" r:id="rId11"/>
    <p:sldId id="263" r:id="rId12"/>
    <p:sldId id="264" r:id="rId13"/>
    <p:sldId id="265" r:id="rId14"/>
    <p:sldId id="266" r:id="rId15"/>
    <p:sldId id="267" r:id="rId16"/>
    <p:sldId id="268" r:id="rId17"/>
    <p:sldId id="269" r:id="rId18"/>
    <p:sldId id="283" r:id="rId19"/>
    <p:sldId id="270" r:id="rId20"/>
    <p:sldId id="271" r:id="rId21"/>
    <p:sldId id="272" r:id="rId22"/>
    <p:sldId id="273" r:id="rId23"/>
    <p:sldId id="274" r:id="rId24"/>
    <p:sldId id="275" r:id="rId25"/>
    <p:sldId id="276" r:id="rId26"/>
    <p:sldId id="277" r:id="rId27"/>
    <p:sldId id="278" r:id="rId28"/>
    <p:sldId id="286" r:id="rId29"/>
    <p:sldId id="279" r:id="rId30"/>
    <p:sldId id="280" r:id="rId31"/>
    <p:sldId id="281" r:id="rId32"/>
    <p:sldId id="287" r:id="rId33"/>
    <p:sldId id="288" r:id="rId34"/>
    <p:sldId id="285" r:id="rId35"/>
    <p:sldId id="289" r:id="rId36"/>
    <p:sldId id="290" r:id="rId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A4CEB6-FE64-4935-8AA9-FC04E481759D}" v="1096" dt="2020-07-14T01:20:59.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2726" autoAdjust="0"/>
  </p:normalViewPr>
  <p:slideViewPr>
    <p:cSldViewPr snapToGrid="0">
      <p:cViewPr varScale="1">
        <p:scale>
          <a:sx n="74" d="100"/>
          <a:sy n="74" d="100"/>
        </p:scale>
        <p:origin x="65" y="1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6EEF00-C358-4970-A884-26FCFB5F661A}"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7B19CBBF-E396-4388-88F1-57D4140F0A1B}">
      <dgm:prSet/>
      <dgm:spPr/>
      <dgm:t>
        <a:bodyPr/>
        <a:lstStyle/>
        <a:p>
          <a:r>
            <a:rPr lang="en-US" dirty="0">
              <a:solidFill>
                <a:sysClr val="windowText" lastClr="000000"/>
              </a:solidFill>
            </a:rPr>
            <a:t>Investigator must be someone other than Title IX Coordinator or decision-maker</a:t>
          </a:r>
        </a:p>
      </dgm:t>
    </dgm:pt>
    <dgm:pt modelId="{EC7FABD6-012F-4B57-B8BB-A7741911154C}" type="parTrans" cxnId="{9F482779-B9B8-4674-9E86-3A01A20DA71A}">
      <dgm:prSet/>
      <dgm:spPr/>
      <dgm:t>
        <a:bodyPr/>
        <a:lstStyle/>
        <a:p>
          <a:endParaRPr lang="en-US"/>
        </a:p>
      </dgm:t>
    </dgm:pt>
    <dgm:pt modelId="{B407492F-77AC-4F3B-9856-85A4C76F5F79}" type="sibTrans" cxnId="{9F482779-B9B8-4674-9E86-3A01A20DA71A}">
      <dgm:prSet/>
      <dgm:spPr/>
      <dgm:t>
        <a:bodyPr/>
        <a:lstStyle/>
        <a:p>
          <a:endParaRPr lang="en-US"/>
        </a:p>
      </dgm:t>
    </dgm:pt>
    <dgm:pt modelId="{B2B7F675-44E5-4836-AAB7-4F75BEA1681F}">
      <dgm:prSet/>
      <dgm:spPr/>
      <dgm:t>
        <a:bodyPr/>
        <a:lstStyle/>
        <a:p>
          <a:r>
            <a:rPr lang="en-US">
              <a:solidFill>
                <a:sysClr val="windowText" lastClr="000000"/>
              </a:solidFill>
            </a:rPr>
            <a:t>Burden of gathering evidence and determination of responsibility is on recipient</a:t>
          </a:r>
        </a:p>
      </dgm:t>
    </dgm:pt>
    <dgm:pt modelId="{98609DE4-9426-4C43-A938-EC478321241C}" type="parTrans" cxnId="{F30024E8-67CD-4DB1-9C01-87702205523B}">
      <dgm:prSet/>
      <dgm:spPr/>
      <dgm:t>
        <a:bodyPr/>
        <a:lstStyle/>
        <a:p>
          <a:endParaRPr lang="en-US"/>
        </a:p>
      </dgm:t>
    </dgm:pt>
    <dgm:pt modelId="{96A97842-9D2F-402C-B7D7-6C8ED98DE9D3}" type="sibTrans" cxnId="{F30024E8-67CD-4DB1-9C01-87702205523B}">
      <dgm:prSet/>
      <dgm:spPr/>
      <dgm:t>
        <a:bodyPr/>
        <a:lstStyle/>
        <a:p>
          <a:endParaRPr lang="en-US"/>
        </a:p>
      </dgm:t>
    </dgm:pt>
    <dgm:pt modelId="{44981FFF-5228-40F6-94D0-8B10E54A76C8}">
      <dgm:prSet/>
      <dgm:spPr/>
      <dgm:t>
        <a:bodyPr/>
        <a:lstStyle/>
        <a:p>
          <a:r>
            <a:rPr lang="en-US">
              <a:solidFill>
                <a:sysClr val="windowText" lastClr="000000"/>
              </a:solidFill>
            </a:rPr>
            <a:t>Certain evidence is protected unless waiver signed</a:t>
          </a:r>
        </a:p>
      </dgm:t>
    </dgm:pt>
    <dgm:pt modelId="{7E2FE4A4-67FC-4051-926B-0B9A24D72CD1}" type="parTrans" cxnId="{93329139-CF60-4402-B552-9B733CB1D540}">
      <dgm:prSet/>
      <dgm:spPr/>
      <dgm:t>
        <a:bodyPr/>
        <a:lstStyle/>
        <a:p>
          <a:endParaRPr lang="en-US"/>
        </a:p>
      </dgm:t>
    </dgm:pt>
    <dgm:pt modelId="{0A7285FC-9A14-450C-A91B-2EF489128D4C}" type="sibTrans" cxnId="{93329139-CF60-4402-B552-9B733CB1D540}">
      <dgm:prSet/>
      <dgm:spPr/>
      <dgm:t>
        <a:bodyPr/>
        <a:lstStyle/>
        <a:p>
          <a:endParaRPr lang="en-US"/>
        </a:p>
      </dgm:t>
    </dgm:pt>
    <dgm:pt modelId="{9CF3260B-71D9-4B99-805E-5965DDCDB3D4}">
      <dgm:prSet/>
      <dgm:spPr/>
      <dgm:t>
        <a:bodyPr/>
        <a:lstStyle/>
        <a:p>
          <a:r>
            <a:rPr lang="en-US">
              <a:solidFill>
                <a:sysClr val="windowText" lastClr="000000"/>
              </a:solidFill>
            </a:rPr>
            <a:t>Give all parties same opportunity to present witnesses and evidence</a:t>
          </a:r>
        </a:p>
      </dgm:t>
    </dgm:pt>
    <dgm:pt modelId="{B0121244-9D89-4B06-A21D-2D23EC4E60A7}" type="parTrans" cxnId="{A44D061B-FFC3-47AA-8363-068FDC4B5C3B}">
      <dgm:prSet/>
      <dgm:spPr/>
      <dgm:t>
        <a:bodyPr/>
        <a:lstStyle/>
        <a:p>
          <a:endParaRPr lang="en-US"/>
        </a:p>
      </dgm:t>
    </dgm:pt>
    <dgm:pt modelId="{F569A167-C83A-48C8-ACD1-3BCF73C4F35F}" type="sibTrans" cxnId="{A44D061B-FFC3-47AA-8363-068FDC4B5C3B}">
      <dgm:prSet/>
      <dgm:spPr/>
      <dgm:t>
        <a:bodyPr/>
        <a:lstStyle/>
        <a:p>
          <a:endParaRPr lang="en-US"/>
        </a:p>
      </dgm:t>
    </dgm:pt>
    <dgm:pt modelId="{5B746525-EB43-4038-AC46-0BF823FCFF06}">
      <dgm:prSet/>
      <dgm:spPr/>
      <dgm:t>
        <a:bodyPr/>
        <a:lstStyle/>
        <a:p>
          <a:r>
            <a:rPr lang="en-US">
              <a:solidFill>
                <a:sysClr val="windowText" lastClr="000000"/>
              </a:solidFill>
            </a:rPr>
            <a:t>Can’t restrict parties’ obligation to discuss allegations or gather  and present relevant evidence</a:t>
          </a:r>
        </a:p>
      </dgm:t>
    </dgm:pt>
    <dgm:pt modelId="{613B513B-7212-4F29-91AF-8F2A7AC1AF76}" type="parTrans" cxnId="{64308E3E-12DF-4FF7-B8AF-57FE3BFFD8E2}">
      <dgm:prSet/>
      <dgm:spPr/>
      <dgm:t>
        <a:bodyPr/>
        <a:lstStyle/>
        <a:p>
          <a:endParaRPr lang="en-US"/>
        </a:p>
      </dgm:t>
    </dgm:pt>
    <dgm:pt modelId="{C050E449-E96D-4820-9868-BD2767F23C17}" type="sibTrans" cxnId="{64308E3E-12DF-4FF7-B8AF-57FE3BFFD8E2}">
      <dgm:prSet/>
      <dgm:spPr/>
      <dgm:t>
        <a:bodyPr/>
        <a:lstStyle/>
        <a:p>
          <a:endParaRPr lang="en-US"/>
        </a:p>
      </dgm:t>
    </dgm:pt>
    <dgm:pt modelId="{5194EC74-6063-4C52-91B2-812B3B7A3A8B}">
      <dgm:prSet/>
      <dgm:spPr/>
      <dgm:t>
        <a:bodyPr/>
        <a:lstStyle/>
        <a:p>
          <a:r>
            <a:rPr lang="en-US">
              <a:solidFill>
                <a:sysClr val="windowText" lastClr="000000"/>
              </a:solidFill>
            </a:rPr>
            <a:t>Provide parties with written notice of day, time, location, participants and purpose of each investigation interview with sufficient time for party to prepare</a:t>
          </a:r>
        </a:p>
      </dgm:t>
    </dgm:pt>
    <dgm:pt modelId="{368F7A4B-52E9-448A-8BF4-3FAEDAC74F2F}" type="parTrans" cxnId="{F6320D0C-33AF-45DC-BE49-8B469F612992}">
      <dgm:prSet/>
      <dgm:spPr/>
      <dgm:t>
        <a:bodyPr/>
        <a:lstStyle/>
        <a:p>
          <a:endParaRPr lang="en-US"/>
        </a:p>
      </dgm:t>
    </dgm:pt>
    <dgm:pt modelId="{BAB8C7FB-E553-4BFC-8AE1-7DE7B0EFAF99}" type="sibTrans" cxnId="{F6320D0C-33AF-45DC-BE49-8B469F612992}">
      <dgm:prSet/>
      <dgm:spPr/>
      <dgm:t>
        <a:bodyPr/>
        <a:lstStyle/>
        <a:p>
          <a:endParaRPr lang="en-US"/>
        </a:p>
      </dgm:t>
    </dgm:pt>
    <dgm:pt modelId="{8B2D288F-898E-4002-97F8-EA05A416D589}">
      <dgm:prSet/>
      <dgm:spPr/>
      <dgm:t>
        <a:bodyPr/>
        <a:lstStyle/>
        <a:p>
          <a:r>
            <a:rPr lang="en-US" dirty="0">
              <a:solidFill>
                <a:sysClr val="windowText" lastClr="000000"/>
              </a:solidFill>
            </a:rPr>
            <a:t>Provide complainant and respondent with at least 10 days to review evidence prior to investigative written report, and opportunity to respond</a:t>
          </a:r>
        </a:p>
      </dgm:t>
    </dgm:pt>
    <dgm:pt modelId="{A3DC2DEA-36D9-4633-99EB-7D724B558784}" type="parTrans" cxnId="{4ED6781F-24BF-4C8D-B0A6-35FD15597D51}">
      <dgm:prSet/>
      <dgm:spPr/>
      <dgm:t>
        <a:bodyPr/>
        <a:lstStyle/>
        <a:p>
          <a:endParaRPr lang="en-US"/>
        </a:p>
      </dgm:t>
    </dgm:pt>
    <dgm:pt modelId="{BC92D5A1-6FC4-4047-A37F-38F74F1AE60E}" type="sibTrans" cxnId="{4ED6781F-24BF-4C8D-B0A6-35FD15597D51}">
      <dgm:prSet/>
      <dgm:spPr/>
      <dgm:t>
        <a:bodyPr/>
        <a:lstStyle/>
        <a:p>
          <a:endParaRPr lang="en-US"/>
        </a:p>
      </dgm:t>
    </dgm:pt>
    <dgm:pt modelId="{F7736E11-7DED-40E5-9240-DE651A1D37CB}" type="pres">
      <dgm:prSet presAssocID="{D56EEF00-C358-4970-A884-26FCFB5F661A}" presName="diagram" presStyleCnt="0">
        <dgm:presLayoutVars>
          <dgm:dir/>
          <dgm:resizeHandles val="exact"/>
        </dgm:presLayoutVars>
      </dgm:prSet>
      <dgm:spPr/>
      <dgm:t>
        <a:bodyPr/>
        <a:lstStyle/>
        <a:p>
          <a:endParaRPr lang="en-US"/>
        </a:p>
      </dgm:t>
    </dgm:pt>
    <dgm:pt modelId="{8EFA1811-9E5A-498A-9CC8-88A305BB90D2}" type="pres">
      <dgm:prSet presAssocID="{7B19CBBF-E396-4388-88F1-57D4140F0A1B}" presName="node" presStyleLbl="node1" presStyleIdx="0" presStyleCnt="7">
        <dgm:presLayoutVars>
          <dgm:bulletEnabled val="1"/>
        </dgm:presLayoutVars>
      </dgm:prSet>
      <dgm:spPr/>
      <dgm:t>
        <a:bodyPr/>
        <a:lstStyle/>
        <a:p>
          <a:endParaRPr lang="en-US"/>
        </a:p>
      </dgm:t>
    </dgm:pt>
    <dgm:pt modelId="{82838EB9-3809-42EC-9746-344DDCCAFD4D}" type="pres">
      <dgm:prSet presAssocID="{B407492F-77AC-4F3B-9856-85A4C76F5F79}" presName="sibTrans" presStyleCnt="0"/>
      <dgm:spPr/>
    </dgm:pt>
    <dgm:pt modelId="{BEBF3707-99B9-4719-BD44-60150FCE4624}" type="pres">
      <dgm:prSet presAssocID="{B2B7F675-44E5-4836-AAB7-4F75BEA1681F}" presName="node" presStyleLbl="node1" presStyleIdx="1" presStyleCnt="7">
        <dgm:presLayoutVars>
          <dgm:bulletEnabled val="1"/>
        </dgm:presLayoutVars>
      </dgm:prSet>
      <dgm:spPr/>
      <dgm:t>
        <a:bodyPr/>
        <a:lstStyle/>
        <a:p>
          <a:endParaRPr lang="en-US"/>
        </a:p>
      </dgm:t>
    </dgm:pt>
    <dgm:pt modelId="{BC3BD474-87A0-4658-815E-5201EF7141BD}" type="pres">
      <dgm:prSet presAssocID="{96A97842-9D2F-402C-B7D7-6C8ED98DE9D3}" presName="sibTrans" presStyleCnt="0"/>
      <dgm:spPr/>
    </dgm:pt>
    <dgm:pt modelId="{A581C2E1-4CB8-402E-ADB9-4B36809FF817}" type="pres">
      <dgm:prSet presAssocID="{44981FFF-5228-40F6-94D0-8B10E54A76C8}" presName="node" presStyleLbl="node1" presStyleIdx="2" presStyleCnt="7">
        <dgm:presLayoutVars>
          <dgm:bulletEnabled val="1"/>
        </dgm:presLayoutVars>
      </dgm:prSet>
      <dgm:spPr/>
      <dgm:t>
        <a:bodyPr/>
        <a:lstStyle/>
        <a:p>
          <a:endParaRPr lang="en-US"/>
        </a:p>
      </dgm:t>
    </dgm:pt>
    <dgm:pt modelId="{EAF35545-31BB-43BC-B32B-10ACD84CE84E}" type="pres">
      <dgm:prSet presAssocID="{0A7285FC-9A14-450C-A91B-2EF489128D4C}" presName="sibTrans" presStyleCnt="0"/>
      <dgm:spPr/>
    </dgm:pt>
    <dgm:pt modelId="{63747CBF-0149-4DAA-9039-0EA3394B37E2}" type="pres">
      <dgm:prSet presAssocID="{9CF3260B-71D9-4B99-805E-5965DDCDB3D4}" presName="node" presStyleLbl="node1" presStyleIdx="3" presStyleCnt="7">
        <dgm:presLayoutVars>
          <dgm:bulletEnabled val="1"/>
        </dgm:presLayoutVars>
      </dgm:prSet>
      <dgm:spPr/>
      <dgm:t>
        <a:bodyPr/>
        <a:lstStyle/>
        <a:p>
          <a:endParaRPr lang="en-US"/>
        </a:p>
      </dgm:t>
    </dgm:pt>
    <dgm:pt modelId="{C07F23BA-4D04-49BA-B29D-63C22543FEEC}" type="pres">
      <dgm:prSet presAssocID="{F569A167-C83A-48C8-ACD1-3BCF73C4F35F}" presName="sibTrans" presStyleCnt="0"/>
      <dgm:spPr/>
    </dgm:pt>
    <dgm:pt modelId="{3F1D83FE-DAC0-4DAF-83A6-79A0042B3BD5}" type="pres">
      <dgm:prSet presAssocID="{5B746525-EB43-4038-AC46-0BF823FCFF06}" presName="node" presStyleLbl="node1" presStyleIdx="4" presStyleCnt="7">
        <dgm:presLayoutVars>
          <dgm:bulletEnabled val="1"/>
        </dgm:presLayoutVars>
      </dgm:prSet>
      <dgm:spPr/>
      <dgm:t>
        <a:bodyPr/>
        <a:lstStyle/>
        <a:p>
          <a:endParaRPr lang="en-US"/>
        </a:p>
      </dgm:t>
    </dgm:pt>
    <dgm:pt modelId="{4E679C58-3345-49C3-A63D-D3ED4C31183D}" type="pres">
      <dgm:prSet presAssocID="{C050E449-E96D-4820-9868-BD2767F23C17}" presName="sibTrans" presStyleCnt="0"/>
      <dgm:spPr/>
    </dgm:pt>
    <dgm:pt modelId="{70C88D1E-A90A-4CE5-9B2E-D95362FD4427}" type="pres">
      <dgm:prSet presAssocID="{5194EC74-6063-4C52-91B2-812B3B7A3A8B}" presName="node" presStyleLbl="node1" presStyleIdx="5" presStyleCnt="7">
        <dgm:presLayoutVars>
          <dgm:bulletEnabled val="1"/>
        </dgm:presLayoutVars>
      </dgm:prSet>
      <dgm:spPr/>
      <dgm:t>
        <a:bodyPr/>
        <a:lstStyle/>
        <a:p>
          <a:endParaRPr lang="en-US"/>
        </a:p>
      </dgm:t>
    </dgm:pt>
    <dgm:pt modelId="{15BE4320-E0EA-47FD-A059-9BB006BF2825}" type="pres">
      <dgm:prSet presAssocID="{BAB8C7FB-E553-4BFC-8AE1-7DE7B0EFAF99}" presName="sibTrans" presStyleCnt="0"/>
      <dgm:spPr/>
    </dgm:pt>
    <dgm:pt modelId="{73D4A436-3974-48B4-B124-BD074A3C716D}" type="pres">
      <dgm:prSet presAssocID="{8B2D288F-898E-4002-97F8-EA05A416D589}" presName="node" presStyleLbl="node1" presStyleIdx="6" presStyleCnt="7">
        <dgm:presLayoutVars>
          <dgm:bulletEnabled val="1"/>
        </dgm:presLayoutVars>
      </dgm:prSet>
      <dgm:spPr/>
      <dgm:t>
        <a:bodyPr/>
        <a:lstStyle/>
        <a:p>
          <a:endParaRPr lang="en-US"/>
        </a:p>
      </dgm:t>
    </dgm:pt>
  </dgm:ptLst>
  <dgm:cxnLst>
    <dgm:cxn modelId="{A44D061B-FFC3-47AA-8363-068FDC4B5C3B}" srcId="{D56EEF00-C358-4970-A884-26FCFB5F661A}" destId="{9CF3260B-71D9-4B99-805E-5965DDCDB3D4}" srcOrd="3" destOrd="0" parTransId="{B0121244-9D89-4B06-A21D-2D23EC4E60A7}" sibTransId="{F569A167-C83A-48C8-ACD1-3BCF73C4F35F}"/>
    <dgm:cxn modelId="{9F482779-B9B8-4674-9E86-3A01A20DA71A}" srcId="{D56EEF00-C358-4970-A884-26FCFB5F661A}" destId="{7B19CBBF-E396-4388-88F1-57D4140F0A1B}" srcOrd="0" destOrd="0" parTransId="{EC7FABD6-012F-4B57-B8BB-A7741911154C}" sibTransId="{B407492F-77AC-4F3B-9856-85A4C76F5F79}"/>
    <dgm:cxn modelId="{8F6132AD-9359-4BFE-8964-375476DBAE96}" type="presOf" srcId="{8B2D288F-898E-4002-97F8-EA05A416D589}" destId="{73D4A436-3974-48B4-B124-BD074A3C716D}" srcOrd="0" destOrd="0" presId="urn:microsoft.com/office/officeart/2005/8/layout/default"/>
    <dgm:cxn modelId="{4374E873-A30A-453B-878A-4D21945DB1F9}" type="presOf" srcId="{D56EEF00-C358-4970-A884-26FCFB5F661A}" destId="{F7736E11-7DED-40E5-9240-DE651A1D37CB}" srcOrd="0" destOrd="0" presId="urn:microsoft.com/office/officeart/2005/8/layout/default"/>
    <dgm:cxn modelId="{12F688AC-0213-411C-A402-DF55964BE42E}" type="presOf" srcId="{44981FFF-5228-40F6-94D0-8B10E54A76C8}" destId="{A581C2E1-4CB8-402E-ADB9-4B36809FF817}" srcOrd="0" destOrd="0" presId="urn:microsoft.com/office/officeart/2005/8/layout/default"/>
    <dgm:cxn modelId="{E5FB250C-5DBB-4F7C-BB69-07C9A0820F52}" type="presOf" srcId="{9CF3260B-71D9-4B99-805E-5965DDCDB3D4}" destId="{63747CBF-0149-4DAA-9039-0EA3394B37E2}" srcOrd="0" destOrd="0" presId="urn:microsoft.com/office/officeart/2005/8/layout/default"/>
    <dgm:cxn modelId="{94D1D590-230C-48B4-A8B3-807B05BFB5B8}" type="presOf" srcId="{7B19CBBF-E396-4388-88F1-57D4140F0A1B}" destId="{8EFA1811-9E5A-498A-9CC8-88A305BB90D2}" srcOrd="0" destOrd="0" presId="urn:microsoft.com/office/officeart/2005/8/layout/default"/>
    <dgm:cxn modelId="{785E0100-B7A3-4DBE-80B4-4564F69281E6}" type="presOf" srcId="{5194EC74-6063-4C52-91B2-812B3B7A3A8B}" destId="{70C88D1E-A90A-4CE5-9B2E-D95362FD4427}" srcOrd="0" destOrd="0" presId="urn:microsoft.com/office/officeart/2005/8/layout/default"/>
    <dgm:cxn modelId="{F30024E8-67CD-4DB1-9C01-87702205523B}" srcId="{D56EEF00-C358-4970-A884-26FCFB5F661A}" destId="{B2B7F675-44E5-4836-AAB7-4F75BEA1681F}" srcOrd="1" destOrd="0" parTransId="{98609DE4-9426-4C43-A938-EC478321241C}" sibTransId="{96A97842-9D2F-402C-B7D7-6C8ED98DE9D3}"/>
    <dgm:cxn modelId="{4ED6781F-24BF-4C8D-B0A6-35FD15597D51}" srcId="{D56EEF00-C358-4970-A884-26FCFB5F661A}" destId="{8B2D288F-898E-4002-97F8-EA05A416D589}" srcOrd="6" destOrd="0" parTransId="{A3DC2DEA-36D9-4633-99EB-7D724B558784}" sibTransId="{BC92D5A1-6FC4-4047-A37F-38F74F1AE60E}"/>
    <dgm:cxn modelId="{F6320D0C-33AF-45DC-BE49-8B469F612992}" srcId="{D56EEF00-C358-4970-A884-26FCFB5F661A}" destId="{5194EC74-6063-4C52-91B2-812B3B7A3A8B}" srcOrd="5" destOrd="0" parTransId="{368F7A4B-52E9-448A-8BF4-3FAEDAC74F2F}" sibTransId="{BAB8C7FB-E553-4BFC-8AE1-7DE7B0EFAF99}"/>
    <dgm:cxn modelId="{AA06DB26-E204-4204-AE38-FDB8FDCEF023}" type="presOf" srcId="{B2B7F675-44E5-4836-AAB7-4F75BEA1681F}" destId="{BEBF3707-99B9-4719-BD44-60150FCE4624}" srcOrd="0" destOrd="0" presId="urn:microsoft.com/office/officeart/2005/8/layout/default"/>
    <dgm:cxn modelId="{64308E3E-12DF-4FF7-B8AF-57FE3BFFD8E2}" srcId="{D56EEF00-C358-4970-A884-26FCFB5F661A}" destId="{5B746525-EB43-4038-AC46-0BF823FCFF06}" srcOrd="4" destOrd="0" parTransId="{613B513B-7212-4F29-91AF-8F2A7AC1AF76}" sibTransId="{C050E449-E96D-4820-9868-BD2767F23C17}"/>
    <dgm:cxn modelId="{31027DC5-469D-407A-91EB-5A26C30CAD50}" type="presOf" srcId="{5B746525-EB43-4038-AC46-0BF823FCFF06}" destId="{3F1D83FE-DAC0-4DAF-83A6-79A0042B3BD5}" srcOrd="0" destOrd="0" presId="urn:microsoft.com/office/officeart/2005/8/layout/default"/>
    <dgm:cxn modelId="{93329139-CF60-4402-B552-9B733CB1D540}" srcId="{D56EEF00-C358-4970-A884-26FCFB5F661A}" destId="{44981FFF-5228-40F6-94D0-8B10E54A76C8}" srcOrd="2" destOrd="0" parTransId="{7E2FE4A4-67FC-4051-926B-0B9A24D72CD1}" sibTransId="{0A7285FC-9A14-450C-A91B-2EF489128D4C}"/>
    <dgm:cxn modelId="{EA630133-2C75-45C1-B62D-72E1536A5A6F}" type="presParOf" srcId="{F7736E11-7DED-40E5-9240-DE651A1D37CB}" destId="{8EFA1811-9E5A-498A-9CC8-88A305BB90D2}" srcOrd="0" destOrd="0" presId="urn:microsoft.com/office/officeart/2005/8/layout/default"/>
    <dgm:cxn modelId="{D84D63BB-786C-4B78-806B-73EF3D3D9C5D}" type="presParOf" srcId="{F7736E11-7DED-40E5-9240-DE651A1D37CB}" destId="{82838EB9-3809-42EC-9746-344DDCCAFD4D}" srcOrd="1" destOrd="0" presId="urn:microsoft.com/office/officeart/2005/8/layout/default"/>
    <dgm:cxn modelId="{4862589A-EF4C-4B62-A46D-7AD8EC79C748}" type="presParOf" srcId="{F7736E11-7DED-40E5-9240-DE651A1D37CB}" destId="{BEBF3707-99B9-4719-BD44-60150FCE4624}" srcOrd="2" destOrd="0" presId="urn:microsoft.com/office/officeart/2005/8/layout/default"/>
    <dgm:cxn modelId="{53D73601-20E7-4429-A6AA-45DA9407BBD4}" type="presParOf" srcId="{F7736E11-7DED-40E5-9240-DE651A1D37CB}" destId="{BC3BD474-87A0-4658-815E-5201EF7141BD}" srcOrd="3" destOrd="0" presId="urn:microsoft.com/office/officeart/2005/8/layout/default"/>
    <dgm:cxn modelId="{2D109BCE-10A2-4D71-A09D-E6E42A2E55CD}" type="presParOf" srcId="{F7736E11-7DED-40E5-9240-DE651A1D37CB}" destId="{A581C2E1-4CB8-402E-ADB9-4B36809FF817}" srcOrd="4" destOrd="0" presId="urn:microsoft.com/office/officeart/2005/8/layout/default"/>
    <dgm:cxn modelId="{CC86B61E-A1E8-4DBC-A504-83A0573D8C36}" type="presParOf" srcId="{F7736E11-7DED-40E5-9240-DE651A1D37CB}" destId="{EAF35545-31BB-43BC-B32B-10ACD84CE84E}" srcOrd="5" destOrd="0" presId="urn:microsoft.com/office/officeart/2005/8/layout/default"/>
    <dgm:cxn modelId="{C17B66D0-C168-4015-B2DE-A608A1B69671}" type="presParOf" srcId="{F7736E11-7DED-40E5-9240-DE651A1D37CB}" destId="{63747CBF-0149-4DAA-9039-0EA3394B37E2}" srcOrd="6" destOrd="0" presId="urn:microsoft.com/office/officeart/2005/8/layout/default"/>
    <dgm:cxn modelId="{CBFEC043-9CCD-42EC-9B9A-8E77908E46F8}" type="presParOf" srcId="{F7736E11-7DED-40E5-9240-DE651A1D37CB}" destId="{C07F23BA-4D04-49BA-B29D-63C22543FEEC}" srcOrd="7" destOrd="0" presId="urn:microsoft.com/office/officeart/2005/8/layout/default"/>
    <dgm:cxn modelId="{ACB1DB62-48C9-4C20-8E9D-EAAEEFDA2767}" type="presParOf" srcId="{F7736E11-7DED-40E5-9240-DE651A1D37CB}" destId="{3F1D83FE-DAC0-4DAF-83A6-79A0042B3BD5}" srcOrd="8" destOrd="0" presId="urn:microsoft.com/office/officeart/2005/8/layout/default"/>
    <dgm:cxn modelId="{DB50B12F-17CF-4C77-A1F7-2465856A1718}" type="presParOf" srcId="{F7736E11-7DED-40E5-9240-DE651A1D37CB}" destId="{4E679C58-3345-49C3-A63D-D3ED4C31183D}" srcOrd="9" destOrd="0" presId="urn:microsoft.com/office/officeart/2005/8/layout/default"/>
    <dgm:cxn modelId="{AA17057C-8984-43A7-AD87-E6A01E2DF758}" type="presParOf" srcId="{F7736E11-7DED-40E5-9240-DE651A1D37CB}" destId="{70C88D1E-A90A-4CE5-9B2E-D95362FD4427}" srcOrd="10" destOrd="0" presId="urn:microsoft.com/office/officeart/2005/8/layout/default"/>
    <dgm:cxn modelId="{31C139B2-1C39-4BCE-B4A8-77E3901E6462}" type="presParOf" srcId="{F7736E11-7DED-40E5-9240-DE651A1D37CB}" destId="{15BE4320-E0EA-47FD-A059-9BB006BF2825}" srcOrd="11" destOrd="0" presId="urn:microsoft.com/office/officeart/2005/8/layout/default"/>
    <dgm:cxn modelId="{CFDA89E1-AECB-4B68-A673-60433525EFF3}" type="presParOf" srcId="{F7736E11-7DED-40E5-9240-DE651A1D37CB}" destId="{73D4A436-3974-48B4-B124-BD074A3C716D}"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FA1811-9E5A-498A-9CC8-88A305BB90D2}">
      <dsp:nvSpPr>
        <dsp:cNvPr id="0" name=""/>
        <dsp:cNvSpPr/>
      </dsp:nvSpPr>
      <dsp:spPr>
        <a:xfrm>
          <a:off x="3037" y="33995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Text" lastClr="000000"/>
              </a:solidFill>
            </a:rPr>
            <a:t>Investigator must be someone other than Title IX Coordinator or decision-maker</a:t>
          </a:r>
        </a:p>
      </dsp:txBody>
      <dsp:txXfrm>
        <a:off x="3037" y="339956"/>
        <a:ext cx="2409971" cy="1445982"/>
      </dsp:txXfrm>
    </dsp:sp>
    <dsp:sp modelId="{BEBF3707-99B9-4719-BD44-60150FCE4624}">
      <dsp:nvSpPr>
        <dsp:cNvPr id="0" name=""/>
        <dsp:cNvSpPr/>
      </dsp:nvSpPr>
      <dsp:spPr>
        <a:xfrm>
          <a:off x="2654005" y="33995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ysClr val="windowText" lastClr="000000"/>
              </a:solidFill>
            </a:rPr>
            <a:t>Burden of gathering evidence and determination of responsibility is on recipient</a:t>
          </a:r>
        </a:p>
      </dsp:txBody>
      <dsp:txXfrm>
        <a:off x="2654005" y="339956"/>
        <a:ext cx="2409971" cy="1445982"/>
      </dsp:txXfrm>
    </dsp:sp>
    <dsp:sp modelId="{A581C2E1-4CB8-402E-ADB9-4B36809FF817}">
      <dsp:nvSpPr>
        <dsp:cNvPr id="0" name=""/>
        <dsp:cNvSpPr/>
      </dsp:nvSpPr>
      <dsp:spPr>
        <a:xfrm>
          <a:off x="5304974" y="33995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ysClr val="windowText" lastClr="000000"/>
              </a:solidFill>
            </a:rPr>
            <a:t>Certain evidence is protected unless waiver signed</a:t>
          </a:r>
        </a:p>
      </dsp:txBody>
      <dsp:txXfrm>
        <a:off x="5304974" y="339956"/>
        <a:ext cx="2409971" cy="1445982"/>
      </dsp:txXfrm>
    </dsp:sp>
    <dsp:sp modelId="{63747CBF-0149-4DAA-9039-0EA3394B37E2}">
      <dsp:nvSpPr>
        <dsp:cNvPr id="0" name=""/>
        <dsp:cNvSpPr/>
      </dsp:nvSpPr>
      <dsp:spPr>
        <a:xfrm>
          <a:off x="7955942" y="33995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ysClr val="windowText" lastClr="000000"/>
              </a:solidFill>
            </a:rPr>
            <a:t>Give all parties same opportunity to present witnesses and evidence</a:t>
          </a:r>
        </a:p>
      </dsp:txBody>
      <dsp:txXfrm>
        <a:off x="7955942" y="339956"/>
        <a:ext cx="2409971" cy="1445982"/>
      </dsp:txXfrm>
    </dsp:sp>
    <dsp:sp modelId="{3F1D83FE-DAC0-4DAF-83A6-79A0042B3BD5}">
      <dsp:nvSpPr>
        <dsp:cNvPr id="0" name=""/>
        <dsp:cNvSpPr/>
      </dsp:nvSpPr>
      <dsp:spPr>
        <a:xfrm>
          <a:off x="1328521" y="202693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ysClr val="windowText" lastClr="000000"/>
              </a:solidFill>
            </a:rPr>
            <a:t>Can’t restrict parties’ obligation to discuss allegations or gather  and present relevant evidence</a:t>
          </a:r>
        </a:p>
      </dsp:txBody>
      <dsp:txXfrm>
        <a:off x="1328521" y="2026936"/>
        <a:ext cx="2409971" cy="1445982"/>
      </dsp:txXfrm>
    </dsp:sp>
    <dsp:sp modelId="{70C88D1E-A90A-4CE5-9B2E-D95362FD4427}">
      <dsp:nvSpPr>
        <dsp:cNvPr id="0" name=""/>
        <dsp:cNvSpPr/>
      </dsp:nvSpPr>
      <dsp:spPr>
        <a:xfrm>
          <a:off x="3979489" y="202693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a:solidFill>
                <a:sysClr val="windowText" lastClr="000000"/>
              </a:solidFill>
            </a:rPr>
            <a:t>Provide parties with written notice of day, time, location, participants and purpose of each investigation interview with sufficient time for party to prepare</a:t>
          </a:r>
        </a:p>
      </dsp:txBody>
      <dsp:txXfrm>
        <a:off x="3979489" y="2026936"/>
        <a:ext cx="2409971" cy="1445982"/>
      </dsp:txXfrm>
    </dsp:sp>
    <dsp:sp modelId="{73D4A436-3974-48B4-B124-BD074A3C716D}">
      <dsp:nvSpPr>
        <dsp:cNvPr id="0" name=""/>
        <dsp:cNvSpPr/>
      </dsp:nvSpPr>
      <dsp:spPr>
        <a:xfrm>
          <a:off x="6630458" y="2026936"/>
          <a:ext cx="2409971" cy="1445982"/>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Text" lastClr="000000"/>
              </a:solidFill>
            </a:rPr>
            <a:t>Provide complainant and respondent with at least 10 days to review evidence prior to investigative written report, and opportunity to respond</a:t>
          </a:r>
        </a:p>
      </dsp:txBody>
      <dsp:txXfrm>
        <a:off x="6630458" y="2026936"/>
        <a:ext cx="2409971" cy="144598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EC4360A-3582-4BDD-ACC4-F10E54B59D54}" type="datetimeFigureOut">
              <a:rPr lang="en-US" smtClean="0"/>
              <a:t>8/14/2020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BDA4336-0BE6-4ABE-8CF5-6FF7A6C93E5E}" type="slidenum">
              <a:rPr lang="en-US" smtClean="0"/>
              <a:t>‹#›</a:t>
            </a:fld>
            <a:endParaRPr lang="en-US"/>
          </a:p>
        </p:txBody>
      </p:sp>
    </p:spTree>
    <p:extLst>
      <p:ext uri="{BB962C8B-B14F-4D97-AF65-F5344CB8AC3E}">
        <p14:creationId xmlns:p14="http://schemas.microsoft.com/office/powerpoint/2010/main" val="3758316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1</a:t>
            </a:fld>
            <a:endParaRPr lang="en-US"/>
          </a:p>
        </p:txBody>
      </p:sp>
    </p:spTree>
    <p:extLst>
      <p:ext uri="{BB962C8B-B14F-4D97-AF65-F5344CB8AC3E}">
        <p14:creationId xmlns:p14="http://schemas.microsoft.com/office/powerpoint/2010/main" val="2678986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4</a:t>
            </a:fld>
            <a:endParaRPr lang="en-US"/>
          </a:p>
        </p:txBody>
      </p:sp>
    </p:spTree>
    <p:extLst>
      <p:ext uri="{BB962C8B-B14F-4D97-AF65-F5344CB8AC3E}">
        <p14:creationId xmlns:p14="http://schemas.microsoft.com/office/powerpoint/2010/main" val="3449647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21</a:t>
            </a:fld>
            <a:endParaRPr lang="en-US"/>
          </a:p>
        </p:txBody>
      </p:sp>
    </p:spTree>
    <p:extLst>
      <p:ext uri="{BB962C8B-B14F-4D97-AF65-F5344CB8AC3E}">
        <p14:creationId xmlns:p14="http://schemas.microsoft.com/office/powerpoint/2010/main" val="891663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22</a:t>
            </a:fld>
            <a:endParaRPr lang="en-US"/>
          </a:p>
        </p:txBody>
      </p:sp>
    </p:spTree>
    <p:extLst>
      <p:ext uri="{BB962C8B-B14F-4D97-AF65-F5344CB8AC3E}">
        <p14:creationId xmlns:p14="http://schemas.microsoft.com/office/powerpoint/2010/main" val="66084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24</a:t>
            </a:fld>
            <a:endParaRPr lang="en-US"/>
          </a:p>
        </p:txBody>
      </p:sp>
    </p:spTree>
    <p:extLst>
      <p:ext uri="{BB962C8B-B14F-4D97-AF65-F5344CB8AC3E}">
        <p14:creationId xmlns:p14="http://schemas.microsoft.com/office/powerpoint/2010/main" val="1200147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25</a:t>
            </a:fld>
            <a:endParaRPr lang="en-US"/>
          </a:p>
        </p:txBody>
      </p:sp>
    </p:spTree>
    <p:extLst>
      <p:ext uri="{BB962C8B-B14F-4D97-AF65-F5344CB8AC3E}">
        <p14:creationId xmlns:p14="http://schemas.microsoft.com/office/powerpoint/2010/main" val="386460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28</a:t>
            </a:fld>
            <a:endParaRPr lang="en-US"/>
          </a:p>
        </p:txBody>
      </p:sp>
    </p:spTree>
    <p:extLst>
      <p:ext uri="{BB962C8B-B14F-4D97-AF65-F5344CB8AC3E}">
        <p14:creationId xmlns:p14="http://schemas.microsoft.com/office/powerpoint/2010/main" val="3131166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DA4336-0BE6-4ABE-8CF5-6FF7A6C93E5E}" type="slidenum">
              <a:rPr lang="en-US" smtClean="0"/>
              <a:t>31</a:t>
            </a:fld>
            <a:endParaRPr lang="en-US"/>
          </a:p>
        </p:txBody>
      </p:sp>
    </p:spTree>
    <p:extLst>
      <p:ext uri="{BB962C8B-B14F-4D97-AF65-F5344CB8AC3E}">
        <p14:creationId xmlns:p14="http://schemas.microsoft.com/office/powerpoint/2010/main" val="2523819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AAD347D-5ACD-4C99-B74B-A9C85AD731AF}" type="datetimeFigureOut">
              <a:rPr lang="en-US" smtClean="0"/>
              <a:t>8/14/2020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57F1E4F-1CFF-5643-939E-02111984F565}"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0648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14631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796027F-7875-4030-9381-8BD8C4F21935}" type="datetimeFigureOut">
              <a:rPr lang="en-US" smtClean="0"/>
              <a:t>8/14/2020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57F1E4F-1CFF-5643-939E-02111984F565}"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1431877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8/14/2020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4803231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8/14/2020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216300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8/14/2020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4074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8/14/2020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1021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4509A250-FF31-4206-8172-F9D3106AACB1}" type="datetimeFigureOut">
              <a:rPr lang="en-US" smtClean="0"/>
              <a:t>8/14/2020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D57F1E4F-1CFF-5643-939E-02111984F565}"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685925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4509A250-FF31-4206-8172-F9D3106AACB1}" type="datetimeFigureOut">
              <a:rPr lang="en-US" smtClean="0"/>
              <a:t>8/14/2020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20893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34321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8/14/2020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9517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AAD347D-5ACD-4C99-B74B-A9C85AD731AF}" type="datetimeFigureOut">
              <a:rPr lang="en-US" smtClean="0"/>
              <a:t>8/14/2020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02111984F565}" type="slidenum">
              <a:rPr lang="en-US" smtClean="0"/>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4393560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fmaison@hhhlawyers.com" TargetMode="External"/><Relationship Id="rId2" Type="http://schemas.openxmlformats.org/officeDocument/2006/relationships/hyperlink" Target="mailto:bmorris@hhhlawyers.com" TargetMode="Externa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E624BD9-62FB-467A-ACDC-4836ADC5FE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8AC75466-2C57-4515-9897-D59B8555D5C8}"/>
              </a:ext>
            </a:extLst>
          </p:cNvPr>
          <p:cNvSpPr>
            <a:spLocks noGrp="1"/>
          </p:cNvSpPr>
          <p:nvPr>
            <p:ph type="ctrTitle"/>
          </p:nvPr>
        </p:nvSpPr>
        <p:spPr>
          <a:xfrm>
            <a:off x="926927" y="1231894"/>
            <a:ext cx="5490143" cy="4339177"/>
          </a:xfrm>
        </p:spPr>
        <p:txBody>
          <a:bodyPr>
            <a:normAutofit/>
          </a:bodyPr>
          <a:lstStyle/>
          <a:p>
            <a:pPr algn="l"/>
            <a:r>
              <a:rPr lang="en-US" sz="6200" dirty="0">
                <a:solidFill>
                  <a:srgbClr val="2A1A00"/>
                </a:solidFill>
              </a:rPr>
              <a:t>New Title IX Regulations</a:t>
            </a:r>
          </a:p>
        </p:txBody>
      </p:sp>
      <p:sp>
        <p:nvSpPr>
          <p:cNvPr id="3" name="Subtitle 2">
            <a:extLst>
              <a:ext uri="{FF2B5EF4-FFF2-40B4-BE49-F238E27FC236}">
                <a16:creationId xmlns:a16="http://schemas.microsoft.com/office/drawing/2014/main" id="{35714768-528A-407D-A47F-48BC825B8F81}"/>
              </a:ext>
            </a:extLst>
          </p:cNvPr>
          <p:cNvSpPr>
            <a:spLocks noGrp="1"/>
          </p:cNvSpPr>
          <p:nvPr>
            <p:ph type="subTitle" idx="1"/>
          </p:nvPr>
        </p:nvSpPr>
        <p:spPr>
          <a:xfrm>
            <a:off x="926927" y="4276725"/>
            <a:ext cx="5982553" cy="2419349"/>
          </a:xfrm>
        </p:spPr>
        <p:txBody>
          <a:bodyPr anchor="ctr">
            <a:normAutofit/>
          </a:bodyPr>
          <a:lstStyle/>
          <a:p>
            <a:pPr algn="l"/>
            <a:r>
              <a:rPr lang="en-US" b="1" i="1" dirty="0">
                <a:solidFill>
                  <a:srgbClr val="F3F3F2"/>
                </a:solidFill>
              </a:rPr>
              <a:t>Important changes You need to know</a:t>
            </a:r>
          </a:p>
          <a:p>
            <a:pPr algn="l"/>
            <a:endParaRPr lang="en-US" i="1" dirty="0">
              <a:solidFill>
                <a:srgbClr val="F3F3F2"/>
              </a:solidFill>
            </a:endParaRPr>
          </a:p>
          <a:p>
            <a:pPr algn="l"/>
            <a:r>
              <a:rPr lang="en-US" sz="1200" b="1" i="1" dirty="0">
                <a:solidFill>
                  <a:schemeClr val="tx1"/>
                </a:solidFill>
              </a:rPr>
              <a:t>July 14, 2020</a:t>
            </a:r>
          </a:p>
          <a:p>
            <a:pPr algn="l"/>
            <a:r>
              <a:rPr lang="en-US" sz="1200" i="1" dirty="0">
                <a:solidFill>
                  <a:schemeClr val="tx1"/>
                </a:solidFill>
              </a:rPr>
              <a:t>Beth F. Morris: bmorris@hhhlawyers.com</a:t>
            </a:r>
          </a:p>
          <a:p>
            <a:pPr algn="l"/>
            <a:r>
              <a:rPr lang="en-US" sz="1200" b="1" i="1" dirty="0">
                <a:solidFill>
                  <a:schemeClr val="tx1"/>
                </a:solidFill>
              </a:rPr>
              <a:t>Faye E. Maison: Fmaison@hhhlawyers.com</a:t>
            </a:r>
          </a:p>
          <a:p>
            <a:pPr algn="l"/>
            <a:r>
              <a:rPr lang="en-US" sz="1200" i="1" dirty="0">
                <a:solidFill>
                  <a:schemeClr val="tx1"/>
                </a:solidFill>
              </a:rPr>
              <a:t>Harben, Hartley and Hawkins</a:t>
            </a:r>
            <a:endParaRPr lang="en-US" sz="1200" b="1" i="1" dirty="0">
              <a:solidFill>
                <a:schemeClr val="tx1"/>
              </a:solidFill>
            </a:endParaRPr>
          </a:p>
        </p:txBody>
      </p:sp>
      <p:sp>
        <p:nvSpPr>
          <p:cNvPr id="16" name="Rectangle 15">
            <a:extLst>
              <a:ext uri="{FF2B5EF4-FFF2-40B4-BE49-F238E27FC236}">
                <a16:creationId xmlns:a16="http://schemas.microsoft.com/office/drawing/2014/main" id="{4363DD75-42D3-453C-A84D-D18B4215C9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Gavel">
            <a:extLst>
              <a:ext uri="{FF2B5EF4-FFF2-40B4-BE49-F238E27FC236}">
                <a16:creationId xmlns:a16="http://schemas.microsoft.com/office/drawing/2014/main" id="{90C685A7-25E5-4E68-BE9D-9E0B164EF6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247499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wd">
                                    <p:tmAbs val="5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2501"/>
                            </p:stCondLst>
                            <p:childTnLst>
                              <p:par>
                                <p:cTn id="8" presetID="1" presetClass="entr" presetSubtype="0" fill="hold" nodeType="afterEffect">
                                  <p:stCondLst>
                                    <p:cond delay="0"/>
                                  </p:stCondLst>
                                  <p:iterate type="wd">
                                    <p:tmAbs val="500"/>
                                  </p:iterate>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par>
                          <p:cTn id="10" fill="hold">
                            <p:stCondLst>
                              <p:cond delay="4002"/>
                            </p:stCondLst>
                            <p:childTnLst>
                              <p:par>
                                <p:cTn id="11" presetID="1" presetClass="entr" presetSubtype="0" fill="hold" nodeType="afterEffect">
                                  <p:stCondLst>
                                    <p:cond delay="0"/>
                                  </p:stCondLst>
                                  <p:iterate type="wd">
                                    <p:tmAbs val="500"/>
                                  </p:iterate>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par>
                          <p:cTn id="13" fill="hold">
                            <p:stCondLst>
                              <p:cond delay="8503"/>
                            </p:stCondLst>
                            <p:childTnLst>
                              <p:par>
                                <p:cTn id="14" presetID="1" presetClass="entr" presetSubtype="0" fill="hold" nodeType="afterEffect">
                                  <p:stCondLst>
                                    <p:cond delay="0"/>
                                  </p:stCondLst>
                                  <p:iterate type="wd">
                                    <p:tmAbs val="500"/>
                                  </p:iterate>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par>
                          <p:cTn id="16" fill="hold">
                            <p:stCondLst>
                              <p:cond delay="13004"/>
                            </p:stCondLst>
                            <p:childTnLst>
                              <p:par>
                                <p:cTn id="17" presetID="1" presetClass="entr" presetSubtype="0" fill="hold" nodeType="afterEffect">
                                  <p:stCondLst>
                                    <p:cond delay="0"/>
                                  </p:stCondLst>
                                  <p:iterate type="wd">
                                    <p:tmAbs val="500"/>
                                  </p:iterate>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3BADB2-B55A-4A88-B9B8-14858AC1D43E}"/>
              </a:ext>
            </a:extLst>
          </p:cNvPr>
          <p:cNvSpPr>
            <a:spLocks noGrp="1"/>
          </p:cNvSpPr>
          <p:nvPr>
            <p:ph type="title"/>
          </p:nvPr>
        </p:nvSpPr>
        <p:spPr>
          <a:xfrm>
            <a:off x="761996" y="1153287"/>
            <a:ext cx="3570566" cy="4551426"/>
          </a:xfrm>
        </p:spPr>
        <p:txBody>
          <a:bodyPr anchor="ctr">
            <a:normAutofit/>
          </a:bodyPr>
          <a:lstStyle/>
          <a:p>
            <a:pPr algn="r"/>
            <a:r>
              <a:rPr lang="en-US" sz="3200"/>
              <a:t>Main Changes:</a:t>
            </a:r>
          </a:p>
        </p:txBody>
      </p:sp>
      <p:cxnSp>
        <p:nvCxnSpPr>
          <p:cNvPr id="15"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E55E8D-591B-4180-AFB4-ED6B71B75D4D}"/>
              </a:ext>
            </a:extLst>
          </p:cNvPr>
          <p:cNvSpPr>
            <a:spLocks noGrp="1"/>
          </p:cNvSpPr>
          <p:nvPr>
            <p:ph idx="1"/>
          </p:nvPr>
        </p:nvSpPr>
        <p:spPr>
          <a:xfrm>
            <a:off x="4976031" y="1153287"/>
            <a:ext cx="6453969" cy="4551426"/>
          </a:xfrm>
        </p:spPr>
        <p:txBody>
          <a:bodyPr anchor="ctr">
            <a:normAutofit/>
          </a:bodyPr>
          <a:lstStyle/>
          <a:p>
            <a:r>
              <a:rPr lang="en-US" sz="2400" dirty="0"/>
              <a:t>Definitions, including the conduct that constitutes sexual harassment</a:t>
            </a:r>
          </a:p>
          <a:p>
            <a:r>
              <a:rPr lang="en-US" sz="2400" dirty="0"/>
              <a:t>When and how districts must respond to allegations of sexual harassment; </a:t>
            </a:r>
          </a:p>
          <a:p>
            <a:r>
              <a:rPr lang="en-US" sz="2400" dirty="0"/>
              <a:t>Supportive measures and grievance processes</a:t>
            </a:r>
          </a:p>
        </p:txBody>
      </p:sp>
      <p:sp>
        <p:nvSpPr>
          <p:cNvPr id="16"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9753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406B9B-F561-472F-991E-8891456FB09F}"/>
              </a:ext>
            </a:extLst>
          </p:cNvPr>
          <p:cNvSpPr>
            <a:spLocks noGrp="1"/>
          </p:cNvSpPr>
          <p:nvPr>
            <p:ph type="title"/>
          </p:nvPr>
        </p:nvSpPr>
        <p:spPr>
          <a:xfrm>
            <a:off x="1251677" y="1078378"/>
            <a:ext cx="2917551" cy="4701244"/>
          </a:xfrm>
        </p:spPr>
        <p:txBody>
          <a:bodyPr anchor="ctr">
            <a:normAutofit/>
          </a:bodyPr>
          <a:lstStyle/>
          <a:p>
            <a:r>
              <a:rPr lang="en-US" sz="3600" dirty="0"/>
              <a:t>What does Title IX Say?</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01CF6EC6-9306-46E6-B975-480604529BE0}"/>
              </a:ext>
            </a:extLst>
          </p:cNvPr>
          <p:cNvSpPr>
            <a:spLocks noGrp="1"/>
          </p:cNvSpPr>
          <p:nvPr>
            <p:ph idx="1"/>
          </p:nvPr>
        </p:nvSpPr>
        <p:spPr>
          <a:xfrm>
            <a:off x="5167062" y="1078378"/>
            <a:ext cx="6262938" cy="4701244"/>
          </a:xfrm>
        </p:spPr>
        <p:txBody>
          <a:bodyPr anchor="ctr">
            <a:normAutofit/>
          </a:bodyPr>
          <a:lstStyle/>
          <a:p>
            <a:pPr marL="0" indent="0">
              <a:buNone/>
            </a:pPr>
            <a:r>
              <a:rPr lang="en-US" sz="2400" dirty="0"/>
              <a:t>“No person in the United States shall, on the basis of sex, be excluded from participation in, be denied the benefit of, or be subjected to discrimination under any education program or actually receiving Federal financial assistance” </a:t>
            </a:r>
          </a:p>
        </p:txBody>
      </p:sp>
    </p:spTree>
    <p:extLst>
      <p:ext uri="{BB962C8B-B14F-4D97-AF65-F5344CB8AC3E}">
        <p14:creationId xmlns:p14="http://schemas.microsoft.com/office/powerpoint/2010/main" val="2036845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889F3E-2194-4EEB-A92A-663990B45DB6}"/>
              </a:ext>
            </a:extLst>
          </p:cNvPr>
          <p:cNvSpPr>
            <a:spLocks noGrp="1"/>
          </p:cNvSpPr>
          <p:nvPr>
            <p:ph type="title"/>
          </p:nvPr>
        </p:nvSpPr>
        <p:spPr>
          <a:xfrm>
            <a:off x="761996" y="1153287"/>
            <a:ext cx="3570566" cy="4551426"/>
          </a:xfrm>
        </p:spPr>
        <p:txBody>
          <a:bodyPr anchor="ctr">
            <a:normAutofit/>
          </a:bodyPr>
          <a:lstStyle/>
          <a:p>
            <a:pPr algn="r"/>
            <a:r>
              <a:rPr lang="en-US" sz="3200"/>
              <a:t>The United States Supreme Court on Title IX</a:t>
            </a:r>
          </a:p>
        </p:txBody>
      </p:sp>
      <p:cxnSp>
        <p:nvCxnSpPr>
          <p:cNvPr id="15"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D773DC4-660F-4A74-9991-E4CA521D176B}"/>
              </a:ext>
            </a:extLst>
          </p:cNvPr>
          <p:cNvSpPr>
            <a:spLocks noGrp="1"/>
          </p:cNvSpPr>
          <p:nvPr>
            <p:ph idx="1"/>
          </p:nvPr>
        </p:nvSpPr>
        <p:spPr>
          <a:xfrm>
            <a:off x="4976031" y="561975"/>
            <a:ext cx="6453969" cy="5486400"/>
          </a:xfrm>
        </p:spPr>
        <p:txBody>
          <a:bodyPr anchor="ctr">
            <a:noAutofit/>
          </a:bodyPr>
          <a:lstStyle/>
          <a:p>
            <a:pPr marL="457200" indent="-457200">
              <a:buFont typeface="+mj-lt"/>
              <a:buAutoNum type="arabicParenR"/>
            </a:pPr>
            <a:r>
              <a:rPr lang="en-US" sz="1800" u="sng" dirty="0"/>
              <a:t>Cannon v University of Chicago </a:t>
            </a:r>
            <a:r>
              <a:rPr lang="en-US" sz="1800" dirty="0"/>
              <a:t>(1979), private right of action exists under Title IX</a:t>
            </a:r>
          </a:p>
          <a:p>
            <a:pPr marL="457200" indent="-457200">
              <a:buFont typeface="+mj-lt"/>
              <a:buAutoNum type="arabicParenR"/>
            </a:pPr>
            <a:r>
              <a:rPr lang="en-US" sz="1800" u="sng" dirty="0"/>
              <a:t>Franklin v. Gwinnett County Pub. Sch.</a:t>
            </a:r>
            <a:r>
              <a:rPr lang="en-US" sz="1800" dirty="0"/>
              <a:t> (1992), recognizing an implied cause of action for monetary damages under Title IX against education institutions receiving federal funds</a:t>
            </a:r>
          </a:p>
          <a:p>
            <a:pPr marL="457200" indent="-457200">
              <a:buFont typeface="+mj-lt"/>
              <a:buAutoNum type="arabicParenR"/>
            </a:pPr>
            <a:r>
              <a:rPr lang="en-US" sz="1800" u="sng" dirty="0" err="1"/>
              <a:t>Gebser</a:t>
            </a:r>
            <a:r>
              <a:rPr lang="en-US" sz="1800" u="sng" dirty="0"/>
              <a:t> v. Lag Vista </a:t>
            </a:r>
            <a:r>
              <a:rPr lang="en-US" sz="1800" u="sng" dirty="0" err="1"/>
              <a:t>Indep</a:t>
            </a:r>
            <a:r>
              <a:rPr lang="en-US" sz="1800" u="sng" dirty="0"/>
              <a:t>. Sch. Dist. </a:t>
            </a:r>
            <a:r>
              <a:rPr lang="en-US" sz="1800" dirty="0"/>
              <a:t>(1998), the plaintiff must establish that </a:t>
            </a:r>
            <a:r>
              <a:rPr lang="en-US" sz="1800" b="1" dirty="0"/>
              <a:t>an official with authority to institute corrective measures </a:t>
            </a:r>
            <a:r>
              <a:rPr lang="en-US" sz="1800" dirty="0"/>
              <a:t>(a) had </a:t>
            </a:r>
            <a:r>
              <a:rPr lang="en-US" sz="1800" b="1" dirty="0"/>
              <a:t>actual notice </a:t>
            </a:r>
            <a:r>
              <a:rPr lang="en-US" sz="1800" dirty="0"/>
              <a:t>of the teacher’s misconduct and (b) was </a:t>
            </a:r>
            <a:r>
              <a:rPr lang="en-US" sz="1800" b="1" dirty="0"/>
              <a:t>deliberately indifference </a:t>
            </a:r>
            <a:r>
              <a:rPr lang="en-US" sz="1800" dirty="0"/>
              <a:t>in responding to it. </a:t>
            </a:r>
          </a:p>
          <a:p>
            <a:pPr marL="457200" indent="-457200">
              <a:buFont typeface="+mj-lt"/>
              <a:buAutoNum type="arabicParenR"/>
            </a:pPr>
            <a:r>
              <a:rPr lang="en-US" sz="1800" u="sng" dirty="0"/>
              <a:t>Davis v. Monroe County Board of Education </a:t>
            </a:r>
            <a:r>
              <a:rPr lang="en-US" sz="1800" dirty="0"/>
              <a:t>(1999), the conduct of the perpetrator was so </a:t>
            </a:r>
            <a:r>
              <a:rPr lang="en-US" sz="1800" b="1" dirty="0"/>
              <a:t>severe, pervasive and objectively offensive</a:t>
            </a:r>
            <a:r>
              <a:rPr lang="en-US" sz="1800" dirty="0"/>
              <a:t> that it denied the victim equal access to educational opportunities or benefits</a:t>
            </a:r>
          </a:p>
        </p:txBody>
      </p:sp>
      <p:sp>
        <p:nvSpPr>
          <p:cNvPr id="16"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631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C032B4-9103-4BA0-A781-1EFEAD2BC4DB}"/>
              </a:ext>
            </a:extLst>
          </p:cNvPr>
          <p:cNvSpPr>
            <a:spLocks noGrp="1"/>
          </p:cNvSpPr>
          <p:nvPr>
            <p:ph type="title"/>
          </p:nvPr>
        </p:nvSpPr>
        <p:spPr>
          <a:xfrm>
            <a:off x="1251677" y="1078378"/>
            <a:ext cx="2917551" cy="4701244"/>
          </a:xfrm>
        </p:spPr>
        <p:txBody>
          <a:bodyPr anchor="ctr">
            <a:normAutofit/>
          </a:bodyPr>
          <a:lstStyle/>
          <a:p>
            <a:r>
              <a:rPr lang="en-US" sz="3600" dirty="0"/>
              <a:t>Office of Civil Rights:  Guidance and Dear Colleague Letters</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94D93B17-75E8-46C8-9ADF-D5C033D014E0}"/>
              </a:ext>
            </a:extLst>
          </p:cNvPr>
          <p:cNvSpPr>
            <a:spLocks noGrp="1"/>
          </p:cNvSpPr>
          <p:nvPr>
            <p:ph idx="1"/>
          </p:nvPr>
        </p:nvSpPr>
        <p:spPr>
          <a:xfrm>
            <a:off x="5167062" y="1078378"/>
            <a:ext cx="6262938" cy="4701244"/>
          </a:xfrm>
        </p:spPr>
        <p:txBody>
          <a:bodyPr anchor="ctr">
            <a:normAutofit/>
          </a:bodyPr>
          <a:lstStyle/>
          <a:p>
            <a:r>
              <a:rPr lang="en-US" sz="2400" dirty="0"/>
              <a:t>2001 Guidance</a:t>
            </a:r>
          </a:p>
          <a:p>
            <a:r>
              <a:rPr lang="en-US" sz="2400" dirty="0"/>
              <a:t>10/2001 Dear Colleague Letter</a:t>
            </a:r>
          </a:p>
          <a:p>
            <a:r>
              <a:rPr lang="en-US" sz="2400" dirty="0"/>
              <a:t>4/2011 Dear Colleague Letter</a:t>
            </a:r>
          </a:p>
          <a:p>
            <a:r>
              <a:rPr lang="en-US" sz="2400" dirty="0"/>
              <a:t>4/2013 Dear Colleague Letter</a:t>
            </a:r>
          </a:p>
          <a:p>
            <a:r>
              <a:rPr lang="en-US" sz="2400" dirty="0"/>
              <a:t>4/2015 Dear Colleague Letter</a:t>
            </a:r>
          </a:p>
          <a:p>
            <a:r>
              <a:rPr lang="en-US" sz="2400" dirty="0"/>
              <a:t>5/2016 Dear Colleague Letter</a:t>
            </a:r>
          </a:p>
          <a:p>
            <a:r>
              <a:rPr lang="en-US" sz="2400" dirty="0"/>
              <a:t>9/2017 Dear Colleague Letter</a:t>
            </a:r>
          </a:p>
          <a:p>
            <a:endParaRPr lang="en-US" dirty="0"/>
          </a:p>
        </p:txBody>
      </p:sp>
    </p:spTree>
    <p:extLst>
      <p:ext uri="{BB962C8B-B14F-4D97-AF65-F5344CB8AC3E}">
        <p14:creationId xmlns:p14="http://schemas.microsoft.com/office/powerpoint/2010/main" val="260791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 name="Freeform 6">
            <a:extLst>
              <a:ext uri="{FF2B5EF4-FFF2-40B4-BE49-F238E27FC236}">
                <a16:creationId xmlns:a16="http://schemas.microsoft.com/office/drawing/2014/main" id="{BB8C1D0E-0B06-46C9-A8BD-A8E13FF993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73" name="Rectangle 72">
            <a:extLst>
              <a:ext uri="{FF2B5EF4-FFF2-40B4-BE49-F238E27FC236}">
                <a16:creationId xmlns:a16="http://schemas.microsoft.com/office/drawing/2014/main" id="{7D1ADC4A-8537-4084-99C7-F8D378A640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415DEDD7-7B31-4EF1-B7C7-5AEE3208C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6066AA-4367-4A15-97C3-43458FA3D481}"/>
              </a:ext>
            </a:extLst>
          </p:cNvPr>
          <p:cNvSpPr>
            <a:spLocks noGrp="1"/>
          </p:cNvSpPr>
          <p:nvPr>
            <p:ph type="title"/>
          </p:nvPr>
        </p:nvSpPr>
        <p:spPr>
          <a:xfrm>
            <a:off x="644849" y="954923"/>
            <a:ext cx="5875694" cy="4504620"/>
          </a:xfrm>
        </p:spPr>
        <p:txBody>
          <a:bodyPr vert="horz" lIns="91440" tIns="45720" rIns="91440" bIns="45720" rtlCol="0" anchor="ctr">
            <a:normAutofit/>
          </a:bodyPr>
          <a:lstStyle/>
          <a:p>
            <a:pPr algn="r"/>
            <a:r>
              <a:rPr lang="en-US" sz="6700" dirty="0"/>
              <a:t>May 6, 2020 New Title IX Regulations</a:t>
            </a:r>
          </a:p>
        </p:txBody>
      </p:sp>
      <p:sp>
        <p:nvSpPr>
          <p:cNvPr id="3" name="Text Placeholder 2">
            <a:extLst>
              <a:ext uri="{FF2B5EF4-FFF2-40B4-BE49-F238E27FC236}">
                <a16:creationId xmlns:a16="http://schemas.microsoft.com/office/drawing/2014/main" id="{22892A6D-6B13-4C92-836C-EC8598E54424}"/>
              </a:ext>
            </a:extLst>
          </p:cNvPr>
          <p:cNvSpPr>
            <a:spLocks noGrp="1"/>
          </p:cNvSpPr>
          <p:nvPr>
            <p:ph type="body" idx="1"/>
          </p:nvPr>
        </p:nvSpPr>
        <p:spPr>
          <a:xfrm>
            <a:off x="643157" y="5572664"/>
            <a:ext cx="5877385" cy="841803"/>
          </a:xfrm>
        </p:spPr>
        <p:txBody>
          <a:bodyPr vert="horz" lIns="91440" tIns="45720" rIns="91440" bIns="45720" rtlCol="0" anchor="t">
            <a:normAutofit/>
          </a:bodyPr>
          <a:lstStyle/>
          <a:p>
            <a:pPr algn="ctr"/>
            <a:r>
              <a:rPr lang="en-US" dirty="0">
                <a:solidFill>
                  <a:schemeClr val="bg2"/>
                </a:solidFill>
              </a:rPr>
              <a:t>Effective August 14, 2020 </a:t>
            </a:r>
          </a:p>
        </p:txBody>
      </p:sp>
      <p:sp>
        <p:nvSpPr>
          <p:cNvPr id="77" name="Freeform: Shape 76">
            <a:extLst>
              <a:ext uri="{FF2B5EF4-FFF2-40B4-BE49-F238E27FC236}">
                <a16:creationId xmlns:a16="http://schemas.microsoft.com/office/drawing/2014/main" id="{3242CC7A-3D6E-47A4-B9D1-860978459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6174" y="0"/>
            <a:ext cx="5282519" cy="6858000"/>
          </a:xfrm>
          <a:custGeom>
            <a:avLst/>
            <a:gdLst>
              <a:gd name="connsiteX0" fmla="*/ 189795 w 5282519"/>
              <a:gd name="connsiteY0" fmla="*/ 0 h 6858000"/>
              <a:gd name="connsiteX1" fmla="*/ 5282519 w 5282519"/>
              <a:gd name="connsiteY1" fmla="*/ 0 h 6858000"/>
              <a:gd name="connsiteX2" fmla="*/ 5282519 w 5282519"/>
              <a:gd name="connsiteY2" fmla="*/ 6858000 h 6858000"/>
              <a:gd name="connsiteX3" fmla="*/ 189795 w 5282519"/>
              <a:gd name="connsiteY3" fmla="*/ 6858000 h 6858000"/>
              <a:gd name="connsiteX4" fmla="*/ 184756 w 5282519"/>
              <a:gd name="connsiteY4" fmla="*/ 6791325 h 6858000"/>
              <a:gd name="connsiteX5" fmla="*/ 176358 w 5282519"/>
              <a:gd name="connsiteY5" fmla="*/ 6735762 h 6858000"/>
              <a:gd name="connsiteX6" fmla="*/ 166281 w 5282519"/>
              <a:gd name="connsiteY6" fmla="*/ 6683375 h 6858000"/>
              <a:gd name="connsiteX7" fmla="*/ 149485 w 5282519"/>
              <a:gd name="connsiteY7" fmla="*/ 6640512 h 6858000"/>
              <a:gd name="connsiteX8" fmla="*/ 132689 w 5282519"/>
              <a:gd name="connsiteY8" fmla="*/ 6597650 h 6858000"/>
              <a:gd name="connsiteX9" fmla="*/ 112534 w 5282519"/>
              <a:gd name="connsiteY9" fmla="*/ 6561137 h 6858000"/>
              <a:gd name="connsiteX10" fmla="*/ 92379 w 5282519"/>
              <a:gd name="connsiteY10" fmla="*/ 6523037 h 6858000"/>
              <a:gd name="connsiteX11" fmla="*/ 73903 w 5282519"/>
              <a:gd name="connsiteY11" fmla="*/ 6488112 h 6858000"/>
              <a:gd name="connsiteX12" fmla="*/ 55427 w 5282519"/>
              <a:gd name="connsiteY12" fmla="*/ 6448425 h 6858000"/>
              <a:gd name="connsiteX13" fmla="*/ 38632 w 5282519"/>
              <a:gd name="connsiteY13" fmla="*/ 6407150 h 6858000"/>
              <a:gd name="connsiteX14" fmla="*/ 23515 w 5282519"/>
              <a:gd name="connsiteY14" fmla="*/ 6361112 h 6858000"/>
              <a:gd name="connsiteX15" fmla="*/ 11758 w 5282519"/>
              <a:gd name="connsiteY15" fmla="*/ 6311900 h 6858000"/>
              <a:gd name="connsiteX16" fmla="*/ 3359 w 5282519"/>
              <a:gd name="connsiteY16" fmla="*/ 6251575 h 6858000"/>
              <a:gd name="connsiteX17" fmla="*/ 0 w 5282519"/>
              <a:gd name="connsiteY17" fmla="*/ 6183312 h 6858000"/>
              <a:gd name="connsiteX18" fmla="*/ 3359 w 5282519"/>
              <a:gd name="connsiteY18" fmla="*/ 6113462 h 6858000"/>
              <a:gd name="connsiteX19" fmla="*/ 11758 w 5282519"/>
              <a:gd name="connsiteY19" fmla="*/ 6056312 h 6858000"/>
              <a:gd name="connsiteX20" fmla="*/ 23515 w 5282519"/>
              <a:gd name="connsiteY20" fmla="*/ 6003925 h 6858000"/>
              <a:gd name="connsiteX21" fmla="*/ 38632 w 5282519"/>
              <a:gd name="connsiteY21" fmla="*/ 5956300 h 6858000"/>
              <a:gd name="connsiteX22" fmla="*/ 55427 w 5282519"/>
              <a:gd name="connsiteY22" fmla="*/ 5915025 h 6858000"/>
              <a:gd name="connsiteX23" fmla="*/ 75583 w 5282519"/>
              <a:gd name="connsiteY23" fmla="*/ 5876925 h 6858000"/>
              <a:gd name="connsiteX24" fmla="*/ 95738 w 5282519"/>
              <a:gd name="connsiteY24" fmla="*/ 5840412 h 6858000"/>
              <a:gd name="connsiteX25" fmla="*/ 115893 w 5282519"/>
              <a:gd name="connsiteY25" fmla="*/ 5802312 h 6858000"/>
              <a:gd name="connsiteX26" fmla="*/ 134368 w 5282519"/>
              <a:gd name="connsiteY26" fmla="*/ 5762625 h 6858000"/>
              <a:gd name="connsiteX27" fmla="*/ 152844 w 5282519"/>
              <a:gd name="connsiteY27" fmla="*/ 5721350 h 6858000"/>
              <a:gd name="connsiteX28" fmla="*/ 167960 w 5282519"/>
              <a:gd name="connsiteY28" fmla="*/ 5675312 h 6858000"/>
              <a:gd name="connsiteX29" fmla="*/ 178038 w 5282519"/>
              <a:gd name="connsiteY29" fmla="*/ 5622925 h 6858000"/>
              <a:gd name="connsiteX30" fmla="*/ 188115 w 5282519"/>
              <a:gd name="connsiteY30" fmla="*/ 5562600 h 6858000"/>
              <a:gd name="connsiteX31" fmla="*/ 189795 w 5282519"/>
              <a:gd name="connsiteY31" fmla="*/ 5494337 h 6858000"/>
              <a:gd name="connsiteX32" fmla="*/ 188115 w 5282519"/>
              <a:gd name="connsiteY32" fmla="*/ 5426075 h 6858000"/>
              <a:gd name="connsiteX33" fmla="*/ 178038 w 5282519"/>
              <a:gd name="connsiteY33" fmla="*/ 5365750 h 6858000"/>
              <a:gd name="connsiteX34" fmla="*/ 167960 w 5282519"/>
              <a:gd name="connsiteY34" fmla="*/ 5313362 h 6858000"/>
              <a:gd name="connsiteX35" fmla="*/ 152844 w 5282519"/>
              <a:gd name="connsiteY35" fmla="*/ 5268912 h 6858000"/>
              <a:gd name="connsiteX36" fmla="*/ 134368 w 5282519"/>
              <a:gd name="connsiteY36" fmla="*/ 5226050 h 6858000"/>
              <a:gd name="connsiteX37" fmla="*/ 115893 w 5282519"/>
              <a:gd name="connsiteY37" fmla="*/ 5186362 h 6858000"/>
              <a:gd name="connsiteX38" fmla="*/ 95738 w 5282519"/>
              <a:gd name="connsiteY38" fmla="*/ 5149850 h 6858000"/>
              <a:gd name="connsiteX39" fmla="*/ 75583 w 5282519"/>
              <a:gd name="connsiteY39" fmla="*/ 5114925 h 6858000"/>
              <a:gd name="connsiteX40" fmla="*/ 55427 w 5282519"/>
              <a:gd name="connsiteY40" fmla="*/ 5075237 h 6858000"/>
              <a:gd name="connsiteX41" fmla="*/ 38632 w 5282519"/>
              <a:gd name="connsiteY41" fmla="*/ 5033962 h 6858000"/>
              <a:gd name="connsiteX42" fmla="*/ 23515 w 5282519"/>
              <a:gd name="connsiteY42" fmla="*/ 4987925 h 6858000"/>
              <a:gd name="connsiteX43" fmla="*/ 11758 w 5282519"/>
              <a:gd name="connsiteY43" fmla="*/ 4935537 h 6858000"/>
              <a:gd name="connsiteX44" fmla="*/ 3359 w 5282519"/>
              <a:gd name="connsiteY44" fmla="*/ 4875212 h 6858000"/>
              <a:gd name="connsiteX45" fmla="*/ 0 w 5282519"/>
              <a:gd name="connsiteY45" fmla="*/ 4806950 h 6858000"/>
              <a:gd name="connsiteX46" fmla="*/ 3359 w 5282519"/>
              <a:gd name="connsiteY46" fmla="*/ 4738687 h 6858000"/>
              <a:gd name="connsiteX47" fmla="*/ 11758 w 5282519"/>
              <a:gd name="connsiteY47" fmla="*/ 4678362 h 6858000"/>
              <a:gd name="connsiteX48" fmla="*/ 23515 w 5282519"/>
              <a:gd name="connsiteY48" fmla="*/ 4625975 h 6858000"/>
              <a:gd name="connsiteX49" fmla="*/ 38632 w 5282519"/>
              <a:gd name="connsiteY49" fmla="*/ 4579937 h 6858000"/>
              <a:gd name="connsiteX50" fmla="*/ 55427 w 5282519"/>
              <a:gd name="connsiteY50" fmla="*/ 4537075 h 6858000"/>
              <a:gd name="connsiteX51" fmla="*/ 75583 w 5282519"/>
              <a:gd name="connsiteY51" fmla="*/ 4498975 h 6858000"/>
              <a:gd name="connsiteX52" fmla="*/ 115893 w 5282519"/>
              <a:gd name="connsiteY52" fmla="*/ 4424362 h 6858000"/>
              <a:gd name="connsiteX53" fmla="*/ 134368 w 5282519"/>
              <a:gd name="connsiteY53" fmla="*/ 4386262 h 6858000"/>
              <a:gd name="connsiteX54" fmla="*/ 152844 w 5282519"/>
              <a:gd name="connsiteY54" fmla="*/ 4343400 h 6858000"/>
              <a:gd name="connsiteX55" fmla="*/ 167960 w 5282519"/>
              <a:gd name="connsiteY55" fmla="*/ 4297362 h 6858000"/>
              <a:gd name="connsiteX56" fmla="*/ 178038 w 5282519"/>
              <a:gd name="connsiteY56" fmla="*/ 4244975 h 6858000"/>
              <a:gd name="connsiteX57" fmla="*/ 188115 w 5282519"/>
              <a:gd name="connsiteY57" fmla="*/ 4186237 h 6858000"/>
              <a:gd name="connsiteX58" fmla="*/ 189795 w 5282519"/>
              <a:gd name="connsiteY58" fmla="*/ 4116387 h 6858000"/>
              <a:gd name="connsiteX59" fmla="*/ 188115 w 5282519"/>
              <a:gd name="connsiteY59" fmla="*/ 4048125 h 6858000"/>
              <a:gd name="connsiteX60" fmla="*/ 178038 w 5282519"/>
              <a:gd name="connsiteY60" fmla="*/ 3987800 h 6858000"/>
              <a:gd name="connsiteX61" fmla="*/ 167960 w 5282519"/>
              <a:gd name="connsiteY61" fmla="*/ 3935412 h 6858000"/>
              <a:gd name="connsiteX62" fmla="*/ 152844 w 5282519"/>
              <a:gd name="connsiteY62" fmla="*/ 3890962 h 6858000"/>
              <a:gd name="connsiteX63" fmla="*/ 134368 w 5282519"/>
              <a:gd name="connsiteY63" fmla="*/ 3848100 h 6858000"/>
              <a:gd name="connsiteX64" fmla="*/ 115893 w 5282519"/>
              <a:gd name="connsiteY64" fmla="*/ 3811587 h 6858000"/>
              <a:gd name="connsiteX65" fmla="*/ 75583 w 5282519"/>
              <a:gd name="connsiteY65" fmla="*/ 3736975 h 6858000"/>
              <a:gd name="connsiteX66" fmla="*/ 55427 w 5282519"/>
              <a:gd name="connsiteY66" fmla="*/ 3697287 h 6858000"/>
              <a:gd name="connsiteX67" fmla="*/ 38632 w 5282519"/>
              <a:gd name="connsiteY67" fmla="*/ 3656012 h 6858000"/>
              <a:gd name="connsiteX68" fmla="*/ 23515 w 5282519"/>
              <a:gd name="connsiteY68" fmla="*/ 3609975 h 6858000"/>
              <a:gd name="connsiteX69" fmla="*/ 11758 w 5282519"/>
              <a:gd name="connsiteY69" fmla="*/ 3557587 h 6858000"/>
              <a:gd name="connsiteX70" fmla="*/ 3359 w 5282519"/>
              <a:gd name="connsiteY70" fmla="*/ 3497262 h 6858000"/>
              <a:gd name="connsiteX71" fmla="*/ 0 w 5282519"/>
              <a:gd name="connsiteY71" fmla="*/ 3427412 h 6858000"/>
              <a:gd name="connsiteX72" fmla="*/ 3359 w 5282519"/>
              <a:gd name="connsiteY72" fmla="*/ 3360737 h 6858000"/>
              <a:gd name="connsiteX73" fmla="*/ 11758 w 5282519"/>
              <a:gd name="connsiteY73" fmla="*/ 3300412 h 6858000"/>
              <a:gd name="connsiteX74" fmla="*/ 23515 w 5282519"/>
              <a:gd name="connsiteY74" fmla="*/ 3248025 h 6858000"/>
              <a:gd name="connsiteX75" fmla="*/ 38632 w 5282519"/>
              <a:gd name="connsiteY75" fmla="*/ 3201987 h 6858000"/>
              <a:gd name="connsiteX76" fmla="*/ 55427 w 5282519"/>
              <a:gd name="connsiteY76" fmla="*/ 3160712 h 6858000"/>
              <a:gd name="connsiteX77" fmla="*/ 75583 w 5282519"/>
              <a:gd name="connsiteY77" fmla="*/ 3121025 h 6858000"/>
              <a:gd name="connsiteX78" fmla="*/ 95738 w 5282519"/>
              <a:gd name="connsiteY78" fmla="*/ 3084512 h 6858000"/>
              <a:gd name="connsiteX79" fmla="*/ 115893 w 5282519"/>
              <a:gd name="connsiteY79" fmla="*/ 3046412 h 6858000"/>
              <a:gd name="connsiteX80" fmla="*/ 134368 w 5282519"/>
              <a:gd name="connsiteY80" fmla="*/ 3009900 h 6858000"/>
              <a:gd name="connsiteX81" fmla="*/ 152844 w 5282519"/>
              <a:gd name="connsiteY81" fmla="*/ 2967037 h 6858000"/>
              <a:gd name="connsiteX82" fmla="*/ 167960 w 5282519"/>
              <a:gd name="connsiteY82" fmla="*/ 2922587 h 6858000"/>
              <a:gd name="connsiteX83" fmla="*/ 178038 w 5282519"/>
              <a:gd name="connsiteY83" fmla="*/ 2868612 h 6858000"/>
              <a:gd name="connsiteX84" fmla="*/ 188115 w 5282519"/>
              <a:gd name="connsiteY84" fmla="*/ 2809875 h 6858000"/>
              <a:gd name="connsiteX85" fmla="*/ 189795 w 5282519"/>
              <a:gd name="connsiteY85" fmla="*/ 2741612 h 6858000"/>
              <a:gd name="connsiteX86" fmla="*/ 188115 w 5282519"/>
              <a:gd name="connsiteY86" fmla="*/ 2671762 h 6858000"/>
              <a:gd name="connsiteX87" fmla="*/ 178038 w 5282519"/>
              <a:gd name="connsiteY87" fmla="*/ 2613025 h 6858000"/>
              <a:gd name="connsiteX88" fmla="*/ 167960 w 5282519"/>
              <a:gd name="connsiteY88" fmla="*/ 2560637 h 6858000"/>
              <a:gd name="connsiteX89" fmla="*/ 152844 w 5282519"/>
              <a:gd name="connsiteY89" fmla="*/ 2513012 h 6858000"/>
              <a:gd name="connsiteX90" fmla="*/ 134368 w 5282519"/>
              <a:gd name="connsiteY90" fmla="*/ 2471737 h 6858000"/>
              <a:gd name="connsiteX91" fmla="*/ 115893 w 5282519"/>
              <a:gd name="connsiteY91" fmla="*/ 2433637 h 6858000"/>
              <a:gd name="connsiteX92" fmla="*/ 95738 w 5282519"/>
              <a:gd name="connsiteY92" fmla="*/ 2395537 h 6858000"/>
              <a:gd name="connsiteX93" fmla="*/ 75583 w 5282519"/>
              <a:gd name="connsiteY93" fmla="*/ 2359025 h 6858000"/>
              <a:gd name="connsiteX94" fmla="*/ 55427 w 5282519"/>
              <a:gd name="connsiteY94" fmla="*/ 2319337 h 6858000"/>
              <a:gd name="connsiteX95" fmla="*/ 38632 w 5282519"/>
              <a:gd name="connsiteY95" fmla="*/ 2278062 h 6858000"/>
              <a:gd name="connsiteX96" fmla="*/ 23515 w 5282519"/>
              <a:gd name="connsiteY96" fmla="*/ 2232025 h 6858000"/>
              <a:gd name="connsiteX97" fmla="*/ 11758 w 5282519"/>
              <a:gd name="connsiteY97" fmla="*/ 2179637 h 6858000"/>
              <a:gd name="connsiteX98" fmla="*/ 3359 w 5282519"/>
              <a:gd name="connsiteY98" fmla="*/ 2119312 h 6858000"/>
              <a:gd name="connsiteX99" fmla="*/ 0 w 5282519"/>
              <a:gd name="connsiteY99" fmla="*/ 2051050 h 6858000"/>
              <a:gd name="connsiteX100" fmla="*/ 3359 w 5282519"/>
              <a:gd name="connsiteY100" fmla="*/ 1982787 h 6858000"/>
              <a:gd name="connsiteX101" fmla="*/ 11758 w 5282519"/>
              <a:gd name="connsiteY101" fmla="*/ 1922462 h 6858000"/>
              <a:gd name="connsiteX102" fmla="*/ 23515 w 5282519"/>
              <a:gd name="connsiteY102" fmla="*/ 1870075 h 6858000"/>
              <a:gd name="connsiteX103" fmla="*/ 38632 w 5282519"/>
              <a:gd name="connsiteY103" fmla="*/ 1824037 h 6858000"/>
              <a:gd name="connsiteX104" fmla="*/ 55427 w 5282519"/>
              <a:gd name="connsiteY104" fmla="*/ 1782762 h 6858000"/>
              <a:gd name="connsiteX105" fmla="*/ 75583 w 5282519"/>
              <a:gd name="connsiteY105" fmla="*/ 1743075 h 6858000"/>
              <a:gd name="connsiteX106" fmla="*/ 95738 w 5282519"/>
              <a:gd name="connsiteY106" fmla="*/ 1708150 h 6858000"/>
              <a:gd name="connsiteX107" fmla="*/ 115893 w 5282519"/>
              <a:gd name="connsiteY107" fmla="*/ 1671637 h 6858000"/>
              <a:gd name="connsiteX108" fmla="*/ 134368 w 5282519"/>
              <a:gd name="connsiteY108" fmla="*/ 1631950 h 6858000"/>
              <a:gd name="connsiteX109" fmla="*/ 152844 w 5282519"/>
              <a:gd name="connsiteY109" fmla="*/ 1589087 h 6858000"/>
              <a:gd name="connsiteX110" fmla="*/ 167960 w 5282519"/>
              <a:gd name="connsiteY110" fmla="*/ 1544637 h 6858000"/>
              <a:gd name="connsiteX111" fmla="*/ 178038 w 5282519"/>
              <a:gd name="connsiteY111" fmla="*/ 1492250 h 6858000"/>
              <a:gd name="connsiteX112" fmla="*/ 188115 w 5282519"/>
              <a:gd name="connsiteY112" fmla="*/ 1431925 h 6858000"/>
              <a:gd name="connsiteX113" fmla="*/ 189795 w 5282519"/>
              <a:gd name="connsiteY113" fmla="*/ 1363662 h 6858000"/>
              <a:gd name="connsiteX114" fmla="*/ 188115 w 5282519"/>
              <a:gd name="connsiteY114" fmla="*/ 1295400 h 6858000"/>
              <a:gd name="connsiteX115" fmla="*/ 178038 w 5282519"/>
              <a:gd name="connsiteY115" fmla="*/ 1235075 h 6858000"/>
              <a:gd name="connsiteX116" fmla="*/ 167960 w 5282519"/>
              <a:gd name="connsiteY116" fmla="*/ 1182687 h 6858000"/>
              <a:gd name="connsiteX117" fmla="*/ 152844 w 5282519"/>
              <a:gd name="connsiteY117" fmla="*/ 1136650 h 6858000"/>
              <a:gd name="connsiteX118" fmla="*/ 134368 w 5282519"/>
              <a:gd name="connsiteY118" fmla="*/ 1095375 h 6858000"/>
              <a:gd name="connsiteX119" fmla="*/ 115893 w 5282519"/>
              <a:gd name="connsiteY119" fmla="*/ 1055687 h 6858000"/>
              <a:gd name="connsiteX120" fmla="*/ 95738 w 5282519"/>
              <a:gd name="connsiteY120" fmla="*/ 1017587 h 6858000"/>
              <a:gd name="connsiteX121" fmla="*/ 75583 w 5282519"/>
              <a:gd name="connsiteY121" fmla="*/ 981075 h 6858000"/>
              <a:gd name="connsiteX122" fmla="*/ 55427 w 5282519"/>
              <a:gd name="connsiteY122" fmla="*/ 942975 h 6858000"/>
              <a:gd name="connsiteX123" fmla="*/ 38632 w 5282519"/>
              <a:gd name="connsiteY123" fmla="*/ 901700 h 6858000"/>
              <a:gd name="connsiteX124" fmla="*/ 23515 w 5282519"/>
              <a:gd name="connsiteY124" fmla="*/ 854075 h 6858000"/>
              <a:gd name="connsiteX125" fmla="*/ 11758 w 5282519"/>
              <a:gd name="connsiteY125" fmla="*/ 801687 h 6858000"/>
              <a:gd name="connsiteX126" fmla="*/ 3359 w 5282519"/>
              <a:gd name="connsiteY126" fmla="*/ 744537 h 6858000"/>
              <a:gd name="connsiteX127" fmla="*/ 0 w 5282519"/>
              <a:gd name="connsiteY127" fmla="*/ 673100 h 6858000"/>
              <a:gd name="connsiteX128" fmla="*/ 3359 w 5282519"/>
              <a:gd name="connsiteY128" fmla="*/ 606425 h 6858000"/>
              <a:gd name="connsiteX129" fmla="*/ 11758 w 5282519"/>
              <a:gd name="connsiteY129" fmla="*/ 546100 h 6858000"/>
              <a:gd name="connsiteX130" fmla="*/ 23515 w 5282519"/>
              <a:gd name="connsiteY130" fmla="*/ 496887 h 6858000"/>
              <a:gd name="connsiteX131" fmla="*/ 38632 w 5282519"/>
              <a:gd name="connsiteY131" fmla="*/ 450850 h 6858000"/>
              <a:gd name="connsiteX132" fmla="*/ 55427 w 5282519"/>
              <a:gd name="connsiteY132" fmla="*/ 409575 h 6858000"/>
              <a:gd name="connsiteX133" fmla="*/ 73903 w 5282519"/>
              <a:gd name="connsiteY133" fmla="*/ 369887 h 6858000"/>
              <a:gd name="connsiteX134" fmla="*/ 92379 w 5282519"/>
              <a:gd name="connsiteY134" fmla="*/ 334962 h 6858000"/>
              <a:gd name="connsiteX135" fmla="*/ 112534 w 5282519"/>
              <a:gd name="connsiteY135" fmla="*/ 296862 h 6858000"/>
              <a:gd name="connsiteX136" fmla="*/ 132689 w 5282519"/>
              <a:gd name="connsiteY136" fmla="*/ 260350 h 6858000"/>
              <a:gd name="connsiteX137" fmla="*/ 149485 w 5282519"/>
              <a:gd name="connsiteY137" fmla="*/ 217487 h 6858000"/>
              <a:gd name="connsiteX138" fmla="*/ 166281 w 5282519"/>
              <a:gd name="connsiteY138" fmla="*/ 174625 h 6858000"/>
              <a:gd name="connsiteX139" fmla="*/ 176358 w 5282519"/>
              <a:gd name="connsiteY139" fmla="*/ 122237 h 6858000"/>
              <a:gd name="connsiteX140" fmla="*/ 184756 w 5282519"/>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282519" h="6858000">
                <a:moveTo>
                  <a:pt x="189795" y="0"/>
                </a:moveTo>
                <a:lnTo>
                  <a:pt x="5282519" y="0"/>
                </a:lnTo>
                <a:lnTo>
                  <a:pt x="5282519" y="6858000"/>
                </a:lnTo>
                <a:lnTo>
                  <a:pt x="189795" y="6858000"/>
                </a:lnTo>
                <a:lnTo>
                  <a:pt x="184756" y="6791325"/>
                </a:lnTo>
                <a:lnTo>
                  <a:pt x="176358" y="6735762"/>
                </a:lnTo>
                <a:lnTo>
                  <a:pt x="166281" y="6683375"/>
                </a:lnTo>
                <a:lnTo>
                  <a:pt x="149485" y="6640512"/>
                </a:lnTo>
                <a:lnTo>
                  <a:pt x="132689" y="6597650"/>
                </a:lnTo>
                <a:lnTo>
                  <a:pt x="112534" y="6561137"/>
                </a:lnTo>
                <a:lnTo>
                  <a:pt x="92379" y="6523037"/>
                </a:lnTo>
                <a:lnTo>
                  <a:pt x="73903" y="6488112"/>
                </a:lnTo>
                <a:lnTo>
                  <a:pt x="55427" y="6448425"/>
                </a:lnTo>
                <a:lnTo>
                  <a:pt x="38632" y="6407150"/>
                </a:lnTo>
                <a:lnTo>
                  <a:pt x="23515" y="6361112"/>
                </a:lnTo>
                <a:lnTo>
                  <a:pt x="11758" y="6311900"/>
                </a:lnTo>
                <a:lnTo>
                  <a:pt x="3359" y="6251575"/>
                </a:lnTo>
                <a:lnTo>
                  <a:pt x="0" y="6183312"/>
                </a:lnTo>
                <a:lnTo>
                  <a:pt x="3359" y="6113462"/>
                </a:lnTo>
                <a:lnTo>
                  <a:pt x="11758" y="6056312"/>
                </a:lnTo>
                <a:lnTo>
                  <a:pt x="23515" y="6003925"/>
                </a:lnTo>
                <a:lnTo>
                  <a:pt x="38632" y="5956300"/>
                </a:lnTo>
                <a:lnTo>
                  <a:pt x="55427" y="5915025"/>
                </a:lnTo>
                <a:lnTo>
                  <a:pt x="75583" y="5876925"/>
                </a:lnTo>
                <a:lnTo>
                  <a:pt x="95738" y="5840412"/>
                </a:lnTo>
                <a:lnTo>
                  <a:pt x="115893" y="5802312"/>
                </a:lnTo>
                <a:lnTo>
                  <a:pt x="134368" y="5762625"/>
                </a:lnTo>
                <a:lnTo>
                  <a:pt x="152844" y="5721350"/>
                </a:lnTo>
                <a:lnTo>
                  <a:pt x="167960" y="5675312"/>
                </a:lnTo>
                <a:lnTo>
                  <a:pt x="178038" y="5622925"/>
                </a:lnTo>
                <a:lnTo>
                  <a:pt x="188115" y="5562600"/>
                </a:lnTo>
                <a:lnTo>
                  <a:pt x="189795" y="5494337"/>
                </a:lnTo>
                <a:lnTo>
                  <a:pt x="188115" y="5426075"/>
                </a:lnTo>
                <a:lnTo>
                  <a:pt x="178038" y="5365750"/>
                </a:lnTo>
                <a:lnTo>
                  <a:pt x="167960" y="5313362"/>
                </a:lnTo>
                <a:lnTo>
                  <a:pt x="152844" y="5268912"/>
                </a:lnTo>
                <a:lnTo>
                  <a:pt x="134368" y="5226050"/>
                </a:lnTo>
                <a:lnTo>
                  <a:pt x="115893" y="5186362"/>
                </a:lnTo>
                <a:lnTo>
                  <a:pt x="95738" y="5149850"/>
                </a:lnTo>
                <a:lnTo>
                  <a:pt x="75583" y="5114925"/>
                </a:lnTo>
                <a:lnTo>
                  <a:pt x="55427" y="5075237"/>
                </a:lnTo>
                <a:lnTo>
                  <a:pt x="38632" y="5033962"/>
                </a:lnTo>
                <a:lnTo>
                  <a:pt x="23515" y="4987925"/>
                </a:lnTo>
                <a:lnTo>
                  <a:pt x="11758" y="4935537"/>
                </a:lnTo>
                <a:lnTo>
                  <a:pt x="3359" y="4875212"/>
                </a:lnTo>
                <a:lnTo>
                  <a:pt x="0" y="4806950"/>
                </a:lnTo>
                <a:lnTo>
                  <a:pt x="3359" y="4738687"/>
                </a:lnTo>
                <a:lnTo>
                  <a:pt x="11758" y="4678362"/>
                </a:lnTo>
                <a:lnTo>
                  <a:pt x="23515" y="4625975"/>
                </a:lnTo>
                <a:lnTo>
                  <a:pt x="38632" y="4579937"/>
                </a:lnTo>
                <a:lnTo>
                  <a:pt x="55427" y="4537075"/>
                </a:lnTo>
                <a:lnTo>
                  <a:pt x="75583" y="4498975"/>
                </a:lnTo>
                <a:lnTo>
                  <a:pt x="115893" y="4424362"/>
                </a:lnTo>
                <a:lnTo>
                  <a:pt x="134368" y="4386262"/>
                </a:lnTo>
                <a:lnTo>
                  <a:pt x="152844" y="4343400"/>
                </a:lnTo>
                <a:lnTo>
                  <a:pt x="167960" y="4297362"/>
                </a:lnTo>
                <a:lnTo>
                  <a:pt x="178038" y="4244975"/>
                </a:lnTo>
                <a:lnTo>
                  <a:pt x="188115" y="4186237"/>
                </a:lnTo>
                <a:lnTo>
                  <a:pt x="189795" y="4116387"/>
                </a:lnTo>
                <a:lnTo>
                  <a:pt x="188115" y="4048125"/>
                </a:lnTo>
                <a:lnTo>
                  <a:pt x="178038" y="3987800"/>
                </a:lnTo>
                <a:lnTo>
                  <a:pt x="167960" y="3935412"/>
                </a:lnTo>
                <a:lnTo>
                  <a:pt x="152844" y="3890962"/>
                </a:lnTo>
                <a:lnTo>
                  <a:pt x="134368" y="3848100"/>
                </a:lnTo>
                <a:lnTo>
                  <a:pt x="115893" y="3811587"/>
                </a:lnTo>
                <a:lnTo>
                  <a:pt x="75583" y="3736975"/>
                </a:lnTo>
                <a:lnTo>
                  <a:pt x="55427" y="3697287"/>
                </a:lnTo>
                <a:lnTo>
                  <a:pt x="38632" y="3656012"/>
                </a:lnTo>
                <a:lnTo>
                  <a:pt x="23515" y="3609975"/>
                </a:lnTo>
                <a:lnTo>
                  <a:pt x="11758" y="3557587"/>
                </a:lnTo>
                <a:lnTo>
                  <a:pt x="3359" y="3497262"/>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7960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863BF-A87B-4887-9880-E0B7C03DB23D}"/>
              </a:ext>
            </a:extLst>
          </p:cNvPr>
          <p:cNvSpPr>
            <a:spLocks noGrp="1"/>
          </p:cNvSpPr>
          <p:nvPr>
            <p:ph type="title"/>
          </p:nvPr>
        </p:nvSpPr>
        <p:spPr/>
        <p:txBody>
          <a:bodyPr/>
          <a:lstStyle/>
          <a:p>
            <a:r>
              <a:rPr lang="en-US" sz="8800" dirty="0"/>
              <a:t>Important Terms</a:t>
            </a:r>
            <a:endParaRPr lang="en-US" dirty="0"/>
          </a:p>
        </p:txBody>
      </p:sp>
      <p:sp>
        <p:nvSpPr>
          <p:cNvPr id="3" name="Text Placeholder 2">
            <a:extLst>
              <a:ext uri="{FF2B5EF4-FFF2-40B4-BE49-F238E27FC236}">
                <a16:creationId xmlns:a16="http://schemas.microsoft.com/office/drawing/2014/main" id="{7E599B28-DB25-43A6-8855-B0A7BB4C08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45149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747A099-9B1C-417F-9CF3-D2064E04CEAB}"/>
              </a:ext>
            </a:extLst>
          </p:cNvPr>
          <p:cNvSpPr>
            <a:spLocks noGrp="1"/>
          </p:cNvSpPr>
          <p:nvPr>
            <p:ph type="title"/>
          </p:nvPr>
        </p:nvSpPr>
        <p:spPr>
          <a:xfrm>
            <a:off x="762000" y="1153287"/>
            <a:ext cx="3570566" cy="4551426"/>
          </a:xfrm>
        </p:spPr>
        <p:txBody>
          <a:bodyPr anchor="ctr">
            <a:normAutofit/>
          </a:bodyPr>
          <a:lstStyle/>
          <a:p>
            <a:pPr algn="r"/>
            <a:r>
              <a:rPr lang="en-US" sz="3200" dirty="0"/>
              <a:t>Actual Knowledge</a:t>
            </a:r>
          </a:p>
        </p:txBody>
      </p:sp>
      <p:cxnSp>
        <p:nvCxnSpPr>
          <p:cNvPr id="12" name="Straight Connector 11">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84E1AE23-BF50-4B2D-90CE-DDA48A3CE12D}"/>
              </a:ext>
            </a:extLst>
          </p:cNvPr>
          <p:cNvSpPr>
            <a:spLocks noGrp="1"/>
          </p:cNvSpPr>
          <p:nvPr>
            <p:ph idx="1"/>
          </p:nvPr>
        </p:nvSpPr>
        <p:spPr>
          <a:xfrm>
            <a:off x="4976031" y="1153287"/>
            <a:ext cx="6453969" cy="4551426"/>
          </a:xfrm>
        </p:spPr>
        <p:txBody>
          <a:bodyPr anchor="ctr">
            <a:normAutofit/>
          </a:bodyPr>
          <a:lstStyle/>
          <a:p>
            <a:pPr marL="457200" lvl="1" indent="0">
              <a:buNone/>
            </a:pPr>
            <a:r>
              <a:rPr lang="en-US" sz="2000" dirty="0"/>
              <a:t>Notice of sexual harassment or allegations of sexual harassment to a school’s Title IX Coordinator or any official of the school who has authority to institute corrective measures, or to any employee of an elementary and secondary school. </a:t>
            </a:r>
          </a:p>
        </p:txBody>
      </p:sp>
      <p:sp>
        <p:nvSpPr>
          <p:cNvPr id="14" name="Rectangle 13">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2045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C615D28-8D37-47CB-9D5B-9ACFDA3089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19BC8C-C066-4543-912C-EDFA36B36A6D}"/>
              </a:ext>
            </a:extLst>
          </p:cNvPr>
          <p:cNvSpPr>
            <a:spLocks noGrp="1"/>
          </p:cNvSpPr>
          <p:nvPr>
            <p:ph type="title"/>
          </p:nvPr>
        </p:nvSpPr>
        <p:spPr>
          <a:xfrm>
            <a:off x="1193799" y="804336"/>
            <a:ext cx="5730876" cy="1623390"/>
          </a:xfrm>
        </p:spPr>
        <p:txBody>
          <a:bodyPr vert="horz" lIns="91440" tIns="45720" rIns="91440" bIns="45720" rtlCol="0" anchor="t">
            <a:normAutofit/>
          </a:bodyPr>
          <a:lstStyle/>
          <a:p>
            <a:r>
              <a:rPr lang="en-US" dirty="0"/>
              <a:t>Sexual Harassment</a:t>
            </a:r>
          </a:p>
        </p:txBody>
      </p:sp>
      <p:sp>
        <p:nvSpPr>
          <p:cNvPr id="15" name="Freeform: Shape 14">
            <a:extLst>
              <a:ext uri="{FF2B5EF4-FFF2-40B4-BE49-F238E27FC236}">
                <a16:creationId xmlns:a16="http://schemas.microsoft.com/office/drawing/2014/main" id="{41FDC264-1201-436C-919B-101837D607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72465" cy="6858000"/>
          </a:xfrm>
          <a:custGeom>
            <a:avLst/>
            <a:gdLst>
              <a:gd name="connsiteX0" fmla="*/ 0 w 672465"/>
              <a:gd name="connsiteY0" fmla="*/ 0 h 6858000"/>
              <a:gd name="connsiteX1" fmla="*/ 496253 w 672465"/>
              <a:gd name="connsiteY1" fmla="*/ 0 h 6858000"/>
              <a:gd name="connsiteX2" fmla="*/ 497840 w 672465"/>
              <a:gd name="connsiteY2" fmla="*/ 68263 h 6858000"/>
              <a:gd name="connsiteX3" fmla="*/ 505778 w 672465"/>
              <a:gd name="connsiteY3" fmla="*/ 128588 h 6858000"/>
              <a:gd name="connsiteX4" fmla="*/ 516890 w 672465"/>
              <a:gd name="connsiteY4" fmla="*/ 180975 h 6858000"/>
              <a:gd name="connsiteX5" fmla="*/ 531178 w 672465"/>
              <a:gd name="connsiteY5" fmla="*/ 227013 h 6858000"/>
              <a:gd name="connsiteX6" fmla="*/ 547053 w 672465"/>
              <a:gd name="connsiteY6" fmla="*/ 268288 h 6858000"/>
              <a:gd name="connsiteX7" fmla="*/ 566103 w 672465"/>
              <a:gd name="connsiteY7" fmla="*/ 304800 h 6858000"/>
              <a:gd name="connsiteX8" fmla="*/ 585153 w 672465"/>
              <a:gd name="connsiteY8" fmla="*/ 342900 h 6858000"/>
              <a:gd name="connsiteX9" fmla="*/ 604203 w 672465"/>
              <a:gd name="connsiteY9" fmla="*/ 381000 h 6858000"/>
              <a:gd name="connsiteX10" fmla="*/ 620078 w 672465"/>
              <a:gd name="connsiteY10" fmla="*/ 417513 h 6858000"/>
              <a:gd name="connsiteX11" fmla="*/ 635953 w 672465"/>
              <a:gd name="connsiteY11" fmla="*/ 458788 h 6858000"/>
              <a:gd name="connsiteX12" fmla="*/ 651828 w 672465"/>
              <a:gd name="connsiteY12" fmla="*/ 504825 h 6858000"/>
              <a:gd name="connsiteX13" fmla="*/ 662940 w 672465"/>
              <a:gd name="connsiteY13" fmla="*/ 557213 h 6858000"/>
              <a:gd name="connsiteX14" fmla="*/ 669290 w 672465"/>
              <a:gd name="connsiteY14" fmla="*/ 617538 h 6858000"/>
              <a:gd name="connsiteX15" fmla="*/ 672465 w 672465"/>
              <a:gd name="connsiteY15" fmla="*/ 685800 h 6858000"/>
              <a:gd name="connsiteX16" fmla="*/ 669290 w 672465"/>
              <a:gd name="connsiteY16" fmla="*/ 754063 h 6858000"/>
              <a:gd name="connsiteX17" fmla="*/ 662940 w 672465"/>
              <a:gd name="connsiteY17" fmla="*/ 814388 h 6858000"/>
              <a:gd name="connsiteX18" fmla="*/ 651828 w 672465"/>
              <a:gd name="connsiteY18" fmla="*/ 866775 h 6858000"/>
              <a:gd name="connsiteX19" fmla="*/ 635953 w 672465"/>
              <a:gd name="connsiteY19" fmla="*/ 912813 h 6858000"/>
              <a:gd name="connsiteX20" fmla="*/ 620078 w 672465"/>
              <a:gd name="connsiteY20" fmla="*/ 954088 h 6858000"/>
              <a:gd name="connsiteX21" fmla="*/ 604203 w 672465"/>
              <a:gd name="connsiteY21" fmla="*/ 990600 h 6858000"/>
              <a:gd name="connsiteX22" fmla="*/ 585153 w 672465"/>
              <a:gd name="connsiteY22" fmla="*/ 1028700 h 6858000"/>
              <a:gd name="connsiteX23" fmla="*/ 566103 w 672465"/>
              <a:gd name="connsiteY23" fmla="*/ 1066800 h 6858000"/>
              <a:gd name="connsiteX24" fmla="*/ 547053 w 672465"/>
              <a:gd name="connsiteY24" fmla="*/ 1103313 h 6858000"/>
              <a:gd name="connsiteX25" fmla="*/ 531178 w 672465"/>
              <a:gd name="connsiteY25" fmla="*/ 1144588 h 6858000"/>
              <a:gd name="connsiteX26" fmla="*/ 516890 w 672465"/>
              <a:gd name="connsiteY26" fmla="*/ 1190625 h 6858000"/>
              <a:gd name="connsiteX27" fmla="*/ 505778 w 672465"/>
              <a:gd name="connsiteY27" fmla="*/ 1243013 h 6858000"/>
              <a:gd name="connsiteX28" fmla="*/ 497840 w 672465"/>
              <a:gd name="connsiteY28" fmla="*/ 1303338 h 6858000"/>
              <a:gd name="connsiteX29" fmla="*/ 496253 w 672465"/>
              <a:gd name="connsiteY29" fmla="*/ 1371600 h 6858000"/>
              <a:gd name="connsiteX30" fmla="*/ 497840 w 672465"/>
              <a:gd name="connsiteY30" fmla="*/ 1439863 h 6858000"/>
              <a:gd name="connsiteX31" fmla="*/ 505778 w 672465"/>
              <a:gd name="connsiteY31" fmla="*/ 1500188 h 6858000"/>
              <a:gd name="connsiteX32" fmla="*/ 516890 w 672465"/>
              <a:gd name="connsiteY32" fmla="*/ 1552575 h 6858000"/>
              <a:gd name="connsiteX33" fmla="*/ 531178 w 672465"/>
              <a:gd name="connsiteY33" fmla="*/ 1598613 h 6858000"/>
              <a:gd name="connsiteX34" fmla="*/ 547053 w 672465"/>
              <a:gd name="connsiteY34" fmla="*/ 1639888 h 6858000"/>
              <a:gd name="connsiteX35" fmla="*/ 566103 w 672465"/>
              <a:gd name="connsiteY35" fmla="*/ 1676400 h 6858000"/>
              <a:gd name="connsiteX36" fmla="*/ 585153 w 672465"/>
              <a:gd name="connsiteY36" fmla="*/ 1714500 h 6858000"/>
              <a:gd name="connsiteX37" fmla="*/ 604203 w 672465"/>
              <a:gd name="connsiteY37" fmla="*/ 1752600 h 6858000"/>
              <a:gd name="connsiteX38" fmla="*/ 620078 w 672465"/>
              <a:gd name="connsiteY38" fmla="*/ 1789113 h 6858000"/>
              <a:gd name="connsiteX39" fmla="*/ 635953 w 672465"/>
              <a:gd name="connsiteY39" fmla="*/ 1830388 h 6858000"/>
              <a:gd name="connsiteX40" fmla="*/ 651828 w 672465"/>
              <a:gd name="connsiteY40" fmla="*/ 1876425 h 6858000"/>
              <a:gd name="connsiteX41" fmla="*/ 662940 w 672465"/>
              <a:gd name="connsiteY41" fmla="*/ 1928813 h 6858000"/>
              <a:gd name="connsiteX42" fmla="*/ 669290 w 672465"/>
              <a:gd name="connsiteY42" fmla="*/ 1989138 h 6858000"/>
              <a:gd name="connsiteX43" fmla="*/ 672465 w 672465"/>
              <a:gd name="connsiteY43" fmla="*/ 2057400 h 6858000"/>
              <a:gd name="connsiteX44" fmla="*/ 669290 w 672465"/>
              <a:gd name="connsiteY44" fmla="*/ 2125663 h 6858000"/>
              <a:gd name="connsiteX45" fmla="*/ 662940 w 672465"/>
              <a:gd name="connsiteY45" fmla="*/ 2185988 h 6858000"/>
              <a:gd name="connsiteX46" fmla="*/ 651828 w 672465"/>
              <a:gd name="connsiteY46" fmla="*/ 2238375 h 6858000"/>
              <a:gd name="connsiteX47" fmla="*/ 635953 w 672465"/>
              <a:gd name="connsiteY47" fmla="*/ 2284413 h 6858000"/>
              <a:gd name="connsiteX48" fmla="*/ 620078 w 672465"/>
              <a:gd name="connsiteY48" fmla="*/ 2325688 h 6858000"/>
              <a:gd name="connsiteX49" fmla="*/ 604203 w 672465"/>
              <a:gd name="connsiteY49" fmla="*/ 2362200 h 6858000"/>
              <a:gd name="connsiteX50" fmla="*/ 585153 w 672465"/>
              <a:gd name="connsiteY50" fmla="*/ 2400300 h 6858000"/>
              <a:gd name="connsiteX51" fmla="*/ 566103 w 672465"/>
              <a:gd name="connsiteY51" fmla="*/ 2438400 h 6858000"/>
              <a:gd name="connsiteX52" fmla="*/ 547053 w 672465"/>
              <a:gd name="connsiteY52" fmla="*/ 2474913 h 6858000"/>
              <a:gd name="connsiteX53" fmla="*/ 531178 w 672465"/>
              <a:gd name="connsiteY53" fmla="*/ 2516188 h 6858000"/>
              <a:gd name="connsiteX54" fmla="*/ 516890 w 672465"/>
              <a:gd name="connsiteY54" fmla="*/ 2562225 h 6858000"/>
              <a:gd name="connsiteX55" fmla="*/ 505778 w 672465"/>
              <a:gd name="connsiteY55" fmla="*/ 2614613 h 6858000"/>
              <a:gd name="connsiteX56" fmla="*/ 497840 w 672465"/>
              <a:gd name="connsiteY56" fmla="*/ 2674938 h 6858000"/>
              <a:gd name="connsiteX57" fmla="*/ 496253 w 672465"/>
              <a:gd name="connsiteY57" fmla="*/ 2743200 h 6858000"/>
              <a:gd name="connsiteX58" fmla="*/ 497840 w 672465"/>
              <a:gd name="connsiteY58" fmla="*/ 2811463 h 6858000"/>
              <a:gd name="connsiteX59" fmla="*/ 505778 w 672465"/>
              <a:gd name="connsiteY59" fmla="*/ 2871788 h 6858000"/>
              <a:gd name="connsiteX60" fmla="*/ 516890 w 672465"/>
              <a:gd name="connsiteY60" fmla="*/ 2924175 h 6858000"/>
              <a:gd name="connsiteX61" fmla="*/ 531178 w 672465"/>
              <a:gd name="connsiteY61" fmla="*/ 2970213 h 6858000"/>
              <a:gd name="connsiteX62" fmla="*/ 547053 w 672465"/>
              <a:gd name="connsiteY62" fmla="*/ 3011488 h 6858000"/>
              <a:gd name="connsiteX63" fmla="*/ 566103 w 672465"/>
              <a:gd name="connsiteY63" fmla="*/ 3048000 h 6858000"/>
              <a:gd name="connsiteX64" fmla="*/ 585153 w 672465"/>
              <a:gd name="connsiteY64" fmla="*/ 3086100 h 6858000"/>
              <a:gd name="connsiteX65" fmla="*/ 604203 w 672465"/>
              <a:gd name="connsiteY65" fmla="*/ 3124200 h 6858000"/>
              <a:gd name="connsiteX66" fmla="*/ 620078 w 672465"/>
              <a:gd name="connsiteY66" fmla="*/ 3160713 h 6858000"/>
              <a:gd name="connsiteX67" fmla="*/ 635953 w 672465"/>
              <a:gd name="connsiteY67" fmla="*/ 3201988 h 6858000"/>
              <a:gd name="connsiteX68" fmla="*/ 651828 w 672465"/>
              <a:gd name="connsiteY68" fmla="*/ 3248025 h 6858000"/>
              <a:gd name="connsiteX69" fmla="*/ 662940 w 672465"/>
              <a:gd name="connsiteY69" fmla="*/ 3300413 h 6858000"/>
              <a:gd name="connsiteX70" fmla="*/ 669290 w 672465"/>
              <a:gd name="connsiteY70" fmla="*/ 3360738 h 6858000"/>
              <a:gd name="connsiteX71" fmla="*/ 672465 w 672465"/>
              <a:gd name="connsiteY71" fmla="*/ 3427413 h 6858000"/>
              <a:gd name="connsiteX72" fmla="*/ 669290 w 672465"/>
              <a:gd name="connsiteY72" fmla="*/ 3497263 h 6858000"/>
              <a:gd name="connsiteX73" fmla="*/ 662940 w 672465"/>
              <a:gd name="connsiteY73" fmla="*/ 3557588 h 6858000"/>
              <a:gd name="connsiteX74" fmla="*/ 651828 w 672465"/>
              <a:gd name="connsiteY74" fmla="*/ 3609975 h 6858000"/>
              <a:gd name="connsiteX75" fmla="*/ 635953 w 672465"/>
              <a:gd name="connsiteY75" fmla="*/ 3656013 h 6858000"/>
              <a:gd name="connsiteX76" fmla="*/ 620078 w 672465"/>
              <a:gd name="connsiteY76" fmla="*/ 3697288 h 6858000"/>
              <a:gd name="connsiteX77" fmla="*/ 604203 w 672465"/>
              <a:gd name="connsiteY77" fmla="*/ 3733800 h 6858000"/>
              <a:gd name="connsiteX78" fmla="*/ 585153 w 672465"/>
              <a:gd name="connsiteY78" fmla="*/ 3771900 h 6858000"/>
              <a:gd name="connsiteX79" fmla="*/ 566103 w 672465"/>
              <a:gd name="connsiteY79" fmla="*/ 3810000 h 6858000"/>
              <a:gd name="connsiteX80" fmla="*/ 547053 w 672465"/>
              <a:gd name="connsiteY80" fmla="*/ 3846513 h 6858000"/>
              <a:gd name="connsiteX81" fmla="*/ 531178 w 672465"/>
              <a:gd name="connsiteY81" fmla="*/ 3887788 h 6858000"/>
              <a:gd name="connsiteX82" fmla="*/ 516890 w 672465"/>
              <a:gd name="connsiteY82" fmla="*/ 3933825 h 6858000"/>
              <a:gd name="connsiteX83" fmla="*/ 505778 w 672465"/>
              <a:gd name="connsiteY83" fmla="*/ 3986213 h 6858000"/>
              <a:gd name="connsiteX84" fmla="*/ 497840 w 672465"/>
              <a:gd name="connsiteY84" fmla="*/ 4046538 h 6858000"/>
              <a:gd name="connsiteX85" fmla="*/ 496253 w 672465"/>
              <a:gd name="connsiteY85" fmla="*/ 4114800 h 6858000"/>
              <a:gd name="connsiteX86" fmla="*/ 497840 w 672465"/>
              <a:gd name="connsiteY86" fmla="*/ 4183063 h 6858000"/>
              <a:gd name="connsiteX87" fmla="*/ 505778 w 672465"/>
              <a:gd name="connsiteY87" fmla="*/ 4243388 h 6858000"/>
              <a:gd name="connsiteX88" fmla="*/ 516890 w 672465"/>
              <a:gd name="connsiteY88" fmla="*/ 4295775 h 6858000"/>
              <a:gd name="connsiteX89" fmla="*/ 531178 w 672465"/>
              <a:gd name="connsiteY89" fmla="*/ 4341813 h 6858000"/>
              <a:gd name="connsiteX90" fmla="*/ 547053 w 672465"/>
              <a:gd name="connsiteY90" fmla="*/ 4383088 h 6858000"/>
              <a:gd name="connsiteX91" fmla="*/ 566103 w 672465"/>
              <a:gd name="connsiteY91" fmla="*/ 4419600 h 6858000"/>
              <a:gd name="connsiteX92" fmla="*/ 604203 w 672465"/>
              <a:gd name="connsiteY92" fmla="*/ 4495800 h 6858000"/>
              <a:gd name="connsiteX93" fmla="*/ 620078 w 672465"/>
              <a:gd name="connsiteY93" fmla="*/ 4532313 h 6858000"/>
              <a:gd name="connsiteX94" fmla="*/ 635953 w 672465"/>
              <a:gd name="connsiteY94" fmla="*/ 4573588 h 6858000"/>
              <a:gd name="connsiteX95" fmla="*/ 651828 w 672465"/>
              <a:gd name="connsiteY95" fmla="*/ 4619625 h 6858000"/>
              <a:gd name="connsiteX96" fmla="*/ 662940 w 672465"/>
              <a:gd name="connsiteY96" fmla="*/ 4672013 h 6858000"/>
              <a:gd name="connsiteX97" fmla="*/ 669290 w 672465"/>
              <a:gd name="connsiteY97" fmla="*/ 4732338 h 6858000"/>
              <a:gd name="connsiteX98" fmla="*/ 672465 w 672465"/>
              <a:gd name="connsiteY98" fmla="*/ 4800600 h 6858000"/>
              <a:gd name="connsiteX99" fmla="*/ 669290 w 672465"/>
              <a:gd name="connsiteY99" fmla="*/ 4868863 h 6858000"/>
              <a:gd name="connsiteX100" fmla="*/ 662940 w 672465"/>
              <a:gd name="connsiteY100" fmla="*/ 4929188 h 6858000"/>
              <a:gd name="connsiteX101" fmla="*/ 651828 w 672465"/>
              <a:gd name="connsiteY101" fmla="*/ 4981575 h 6858000"/>
              <a:gd name="connsiteX102" fmla="*/ 635953 w 672465"/>
              <a:gd name="connsiteY102" fmla="*/ 5027613 h 6858000"/>
              <a:gd name="connsiteX103" fmla="*/ 620078 w 672465"/>
              <a:gd name="connsiteY103" fmla="*/ 5068888 h 6858000"/>
              <a:gd name="connsiteX104" fmla="*/ 604203 w 672465"/>
              <a:gd name="connsiteY104" fmla="*/ 5105400 h 6858000"/>
              <a:gd name="connsiteX105" fmla="*/ 585153 w 672465"/>
              <a:gd name="connsiteY105" fmla="*/ 5143500 h 6858000"/>
              <a:gd name="connsiteX106" fmla="*/ 566103 w 672465"/>
              <a:gd name="connsiteY106" fmla="*/ 5181600 h 6858000"/>
              <a:gd name="connsiteX107" fmla="*/ 547053 w 672465"/>
              <a:gd name="connsiteY107" fmla="*/ 5218113 h 6858000"/>
              <a:gd name="connsiteX108" fmla="*/ 531178 w 672465"/>
              <a:gd name="connsiteY108" fmla="*/ 5259388 h 6858000"/>
              <a:gd name="connsiteX109" fmla="*/ 516890 w 672465"/>
              <a:gd name="connsiteY109" fmla="*/ 5305425 h 6858000"/>
              <a:gd name="connsiteX110" fmla="*/ 505778 w 672465"/>
              <a:gd name="connsiteY110" fmla="*/ 5357813 h 6858000"/>
              <a:gd name="connsiteX111" fmla="*/ 497840 w 672465"/>
              <a:gd name="connsiteY111" fmla="*/ 5418138 h 6858000"/>
              <a:gd name="connsiteX112" fmla="*/ 496253 w 672465"/>
              <a:gd name="connsiteY112" fmla="*/ 5486400 h 6858000"/>
              <a:gd name="connsiteX113" fmla="*/ 497840 w 672465"/>
              <a:gd name="connsiteY113" fmla="*/ 5554663 h 6858000"/>
              <a:gd name="connsiteX114" fmla="*/ 505778 w 672465"/>
              <a:gd name="connsiteY114" fmla="*/ 5614988 h 6858000"/>
              <a:gd name="connsiteX115" fmla="*/ 516890 w 672465"/>
              <a:gd name="connsiteY115" fmla="*/ 5667375 h 6858000"/>
              <a:gd name="connsiteX116" fmla="*/ 531178 w 672465"/>
              <a:gd name="connsiteY116" fmla="*/ 5713413 h 6858000"/>
              <a:gd name="connsiteX117" fmla="*/ 547053 w 672465"/>
              <a:gd name="connsiteY117" fmla="*/ 5754688 h 6858000"/>
              <a:gd name="connsiteX118" fmla="*/ 566103 w 672465"/>
              <a:gd name="connsiteY118" fmla="*/ 5791200 h 6858000"/>
              <a:gd name="connsiteX119" fmla="*/ 585153 w 672465"/>
              <a:gd name="connsiteY119" fmla="*/ 5829300 h 6858000"/>
              <a:gd name="connsiteX120" fmla="*/ 604203 w 672465"/>
              <a:gd name="connsiteY120" fmla="*/ 5867400 h 6858000"/>
              <a:gd name="connsiteX121" fmla="*/ 620078 w 672465"/>
              <a:gd name="connsiteY121" fmla="*/ 5903913 h 6858000"/>
              <a:gd name="connsiteX122" fmla="*/ 635953 w 672465"/>
              <a:gd name="connsiteY122" fmla="*/ 5945188 h 6858000"/>
              <a:gd name="connsiteX123" fmla="*/ 651828 w 672465"/>
              <a:gd name="connsiteY123" fmla="*/ 5991225 h 6858000"/>
              <a:gd name="connsiteX124" fmla="*/ 662940 w 672465"/>
              <a:gd name="connsiteY124" fmla="*/ 6043613 h 6858000"/>
              <a:gd name="connsiteX125" fmla="*/ 669290 w 672465"/>
              <a:gd name="connsiteY125" fmla="*/ 6103938 h 6858000"/>
              <a:gd name="connsiteX126" fmla="*/ 672465 w 672465"/>
              <a:gd name="connsiteY126" fmla="*/ 6172200 h 6858000"/>
              <a:gd name="connsiteX127" fmla="*/ 669290 w 672465"/>
              <a:gd name="connsiteY127" fmla="*/ 6240463 h 6858000"/>
              <a:gd name="connsiteX128" fmla="*/ 662940 w 672465"/>
              <a:gd name="connsiteY128" fmla="*/ 6300788 h 6858000"/>
              <a:gd name="connsiteX129" fmla="*/ 651828 w 672465"/>
              <a:gd name="connsiteY129" fmla="*/ 6353175 h 6858000"/>
              <a:gd name="connsiteX130" fmla="*/ 635953 w 672465"/>
              <a:gd name="connsiteY130" fmla="*/ 6399213 h 6858000"/>
              <a:gd name="connsiteX131" fmla="*/ 620078 w 672465"/>
              <a:gd name="connsiteY131" fmla="*/ 6440488 h 6858000"/>
              <a:gd name="connsiteX132" fmla="*/ 604203 w 672465"/>
              <a:gd name="connsiteY132" fmla="*/ 6477000 h 6858000"/>
              <a:gd name="connsiteX133" fmla="*/ 585153 w 672465"/>
              <a:gd name="connsiteY133" fmla="*/ 6515100 h 6858000"/>
              <a:gd name="connsiteX134" fmla="*/ 566103 w 672465"/>
              <a:gd name="connsiteY134" fmla="*/ 6553200 h 6858000"/>
              <a:gd name="connsiteX135" fmla="*/ 547053 w 672465"/>
              <a:gd name="connsiteY135" fmla="*/ 6589713 h 6858000"/>
              <a:gd name="connsiteX136" fmla="*/ 531178 w 672465"/>
              <a:gd name="connsiteY136" fmla="*/ 6630988 h 6858000"/>
              <a:gd name="connsiteX137" fmla="*/ 516890 w 672465"/>
              <a:gd name="connsiteY137" fmla="*/ 6677025 h 6858000"/>
              <a:gd name="connsiteX138" fmla="*/ 505778 w 672465"/>
              <a:gd name="connsiteY138" fmla="*/ 6729413 h 6858000"/>
              <a:gd name="connsiteX139" fmla="*/ 497840 w 672465"/>
              <a:gd name="connsiteY139" fmla="*/ 6789738 h 6858000"/>
              <a:gd name="connsiteX140" fmla="*/ 496253 w 672465"/>
              <a:gd name="connsiteY140" fmla="*/ 6858000 h 6858000"/>
              <a:gd name="connsiteX141" fmla="*/ 0 w 672465"/>
              <a:gd name="connsiteY1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72465" h="6858000">
                <a:moveTo>
                  <a:pt x="0" y="0"/>
                </a:moveTo>
                <a:lnTo>
                  <a:pt x="496253" y="0"/>
                </a:lnTo>
                <a:lnTo>
                  <a:pt x="497840" y="68263"/>
                </a:lnTo>
                <a:lnTo>
                  <a:pt x="505778" y="128588"/>
                </a:lnTo>
                <a:lnTo>
                  <a:pt x="516890" y="180975"/>
                </a:lnTo>
                <a:lnTo>
                  <a:pt x="531178" y="227013"/>
                </a:lnTo>
                <a:lnTo>
                  <a:pt x="547053" y="268288"/>
                </a:lnTo>
                <a:lnTo>
                  <a:pt x="566103" y="304800"/>
                </a:lnTo>
                <a:lnTo>
                  <a:pt x="585153" y="342900"/>
                </a:lnTo>
                <a:lnTo>
                  <a:pt x="604203" y="381000"/>
                </a:lnTo>
                <a:lnTo>
                  <a:pt x="620078" y="417513"/>
                </a:lnTo>
                <a:lnTo>
                  <a:pt x="635953" y="458788"/>
                </a:lnTo>
                <a:lnTo>
                  <a:pt x="651828" y="504825"/>
                </a:lnTo>
                <a:lnTo>
                  <a:pt x="662940" y="557213"/>
                </a:lnTo>
                <a:lnTo>
                  <a:pt x="669290" y="617538"/>
                </a:lnTo>
                <a:lnTo>
                  <a:pt x="672465" y="685800"/>
                </a:lnTo>
                <a:lnTo>
                  <a:pt x="669290" y="754063"/>
                </a:lnTo>
                <a:lnTo>
                  <a:pt x="662940" y="814388"/>
                </a:lnTo>
                <a:lnTo>
                  <a:pt x="651828" y="866775"/>
                </a:lnTo>
                <a:lnTo>
                  <a:pt x="635953" y="912813"/>
                </a:lnTo>
                <a:lnTo>
                  <a:pt x="620078" y="954088"/>
                </a:lnTo>
                <a:lnTo>
                  <a:pt x="604203" y="990600"/>
                </a:lnTo>
                <a:lnTo>
                  <a:pt x="585153" y="1028700"/>
                </a:lnTo>
                <a:lnTo>
                  <a:pt x="566103" y="1066800"/>
                </a:lnTo>
                <a:lnTo>
                  <a:pt x="547053" y="1103313"/>
                </a:lnTo>
                <a:lnTo>
                  <a:pt x="531178" y="1144588"/>
                </a:lnTo>
                <a:lnTo>
                  <a:pt x="516890" y="1190625"/>
                </a:lnTo>
                <a:lnTo>
                  <a:pt x="505778" y="1243013"/>
                </a:lnTo>
                <a:lnTo>
                  <a:pt x="497840" y="1303338"/>
                </a:lnTo>
                <a:lnTo>
                  <a:pt x="496253" y="1371600"/>
                </a:lnTo>
                <a:lnTo>
                  <a:pt x="497840" y="1439863"/>
                </a:lnTo>
                <a:lnTo>
                  <a:pt x="505778" y="1500188"/>
                </a:lnTo>
                <a:lnTo>
                  <a:pt x="516890" y="1552575"/>
                </a:lnTo>
                <a:lnTo>
                  <a:pt x="531178" y="1598613"/>
                </a:lnTo>
                <a:lnTo>
                  <a:pt x="547053" y="1639888"/>
                </a:lnTo>
                <a:lnTo>
                  <a:pt x="566103" y="1676400"/>
                </a:lnTo>
                <a:lnTo>
                  <a:pt x="585153" y="1714500"/>
                </a:lnTo>
                <a:lnTo>
                  <a:pt x="604203" y="1752600"/>
                </a:lnTo>
                <a:lnTo>
                  <a:pt x="620078" y="1789113"/>
                </a:lnTo>
                <a:lnTo>
                  <a:pt x="635953" y="1830388"/>
                </a:lnTo>
                <a:lnTo>
                  <a:pt x="651828" y="1876425"/>
                </a:lnTo>
                <a:lnTo>
                  <a:pt x="662940" y="1928813"/>
                </a:lnTo>
                <a:lnTo>
                  <a:pt x="669290" y="1989138"/>
                </a:lnTo>
                <a:lnTo>
                  <a:pt x="672465" y="2057400"/>
                </a:lnTo>
                <a:lnTo>
                  <a:pt x="669290" y="2125663"/>
                </a:lnTo>
                <a:lnTo>
                  <a:pt x="662940" y="2185988"/>
                </a:lnTo>
                <a:lnTo>
                  <a:pt x="651828" y="2238375"/>
                </a:lnTo>
                <a:lnTo>
                  <a:pt x="635953" y="2284413"/>
                </a:lnTo>
                <a:lnTo>
                  <a:pt x="620078" y="2325688"/>
                </a:lnTo>
                <a:lnTo>
                  <a:pt x="604203" y="2362200"/>
                </a:lnTo>
                <a:lnTo>
                  <a:pt x="585153" y="2400300"/>
                </a:lnTo>
                <a:lnTo>
                  <a:pt x="566103" y="2438400"/>
                </a:lnTo>
                <a:lnTo>
                  <a:pt x="547053" y="2474913"/>
                </a:lnTo>
                <a:lnTo>
                  <a:pt x="531178" y="2516188"/>
                </a:lnTo>
                <a:lnTo>
                  <a:pt x="516890" y="2562225"/>
                </a:lnTo>
                <a:lnTo>
                  <a:pt x="505778" y="2614613"/>
                </a:lnTo>
                <a:lnTo>
                  <a:pt x="497840" y="2674938"/>
                </a:lnTo>
                <a:lnTo>
                  <a:pt x="496253" y="2743200"/>
                </a:lnTo>
                <a:lnTo>
                  <a:pt x="497840" y="2811463"/>
                </a:lnTo>
                <a:lnTo>
                  <a:pt x="505778" y="2871788"/>
                </a:lnTo>
                <a:lnTo>
                  <a:pt x="516890" y="2924175"/>
                </a:lnTo>
                <a:lnTo>
                  <a:pt x="531178" y="2970213"/>
                </a:lnTo>
                <a:lnTo>
                  <a:pt x="547053" y="3011488"/>
                </a:lnTo>
                <a:lnTo>
                  <a:pt x="566103" y="3048000"/>
                </a:lnTo>
                <a:lnTo>
                  <a:pt x="585153" y="3086100"/>
                </a:lnTo>
                <a:lnTo>
                  <a:pt x="604203" y="3124200"/>
                </a:lnTo>
                <a:lnTo>
                  <a:pt x="620078" y="3160713"/>
                </a:lnTo>
                <a:lnTo>
                  <a:pt x="635953" y="3201988"/>
                </a:lnTo>
                <a:lnTo>
                  <a:pt x="651828" y="3248025"/>
                </a:lnTo>
                <a:lnTo>
                  <a:pt x="662940" y="3300413"/>
                </a:lnTo>
                <a:lnTo>
                  <a:pt x="669290" y="3360738"/>
                </a:lnTo>
                <a:lnTo>
                  <a:pt x="672465" y="3427413"/>
                </a:lnTo>
                <a:lnTo>
                  <a:pt x="669290" y="3497263"/>
                </a:lnTo>
                <a:lnTo>
                  <a:pt x="662940" y="3557588"/>
                </a:lnTo>
                <a:lnTo>
                  <a:pt x="651828" y="3609975"/>
                </a:lnTo>
                <a:lnTo>
                  <a:pt x="635953" y="3656013"/>
                </a:lnTo>
                <a:lnTo>
                  <a:pt x="620078" y="3697288"/>
                </a:lnTo>
                <a:lnTo>
                  <a:pt x="604203" y="3733800"/>
                </a:lnTo>
                <a:lnTo>
                  <a:pt x="585153" y="3771900"/>
                </a:lnTo>
                <a:lnTo>
                  <a:pt x="566103" y="3810000"/>
                </a:lnTo>
                <a:lnTo>
                  <a:pt x="547053" y="3846513"/>
                </a:lnTo>
                <a:lnTo>
                  <a:pt x="531178" y="3887788"/>
                </a:lnTo>
                <a:lnTo>
                  <a:pt x="516890" y="3933825"/>
                </a:lnTo>
                <a:lnTo>
                  <a:pt x="505778" y="3986213"/>
                </a:lnTo>
                <a:lnTo>
                  <a:pt x="497840" y="4046538"/>
                </a:lnTo>
                <a:lnTo>
                  <a:pt x="496253" y="4114800"/>
                </a:lnTo>
                <a:lnTo>
                  <a:pt x="497840" y="4183063"/>
                </a:lnTo>
                <a:lnTo>
                  <a:pt x="505778" y="4243388"/>
                </a:lnTo>
                <a:lnTo>
                  <a:pt x="516890" y="4295775"/>
                </a:lnTo>
                <a:lnTo>
                  <a:pt x="531178" y="4341813"/>
                </a:lnTo>
                <a:lnTo>
                  <a:pt x="547053" y="4383088"/>
                </a:lnTo>
                <a:lnTo>
                  <a:pt x="566103" y="4419600"/>
                </a:lnTo>
                <a:lnTo>
                  <a:pt x="604203" y="4495800"/>
                </a:lnTo>
                <a:lnTo>
                  <a:pt x="620078" y="4532313"/>
                </a:lnTo>
                <a:lnTo>
                  <a:pt x="635953" y="4573588"/>
                </a:lnTo>
                <a:lnTo>
                  <a:pt x="651828" y="4619625"/>
                </a:lnTo>
                <a:lnTo>
                  <a:pt x="662940" y="4672013"/>
                </a:lnTo>
                <a:lnTo>
                  <a:pt x="669290" y="4732338"/>
                </a:lnTo>
                <a:lnTo>
                  <a:pt x="672465" y="4800600"/>
                </a:lnTo>
                <a:lnTo>
                  <a:pt x="669290" y="4868863"/>
                </a:lnTo>
                <a:lnTo>
                  <a:pt x="662940" y="4929188"/>
                </a:lnTo>
                <a:lnTo>
                  <a:pt x="651828" y="4981575"/>
                </a:lnTo>
                <a:lnTo>
                  <a:pt x="635953" y="5027613"/>
                </a:lnTo>
                <a:lnTo>
                  <a:pt x="620078" y="5068888"/>
                </a:lnTo>
                <a:lnTo>
                  <a:pt x="604203" y="5105400"/>
                </a:lnTo>
                <a:lnTo>
                  <a:pt x="585153" y="5143500"/>
                </a:lnTo>
                <a:lnTo>
                  <a:pt x="566103" y="5181600"/>
                </a:lnTo>
                <a:lnTo>
                  <a:pt x="547053" y="5218113"/>
                </a:lnTo>
                <a:lnTo>
                  <a:pt x="531178" y="5259388"/>
                </a:lnTo>
                <a:lnTo>
                  <a:pt x="516890" y="5305425"/>
                </a:lnTo>
                <a:lnTo>
                  <a:pt x="505778" y="5357813"/>
                </a:lnTo>
                <a:lnTo>
                  <a:pt x="497840" y="5418138"/>
                </a:lnTo>
                <a:lnTo>
                  <a:pt x="496253" y="5486400"/>
                </a:lnTo>
                <a:lnTo>
                  <a:pt x="497840" y="5554663"/>
                </a:lnTo>
                <a:lnTo>
                  <a:pt x="505778" y="5614988"/>
                </a:lnTo>
                <a:lnTo>
                  <a:pt x="516890" y="5667375"/>
                </a:lnTo>
                <a:lnTo>
                  <a:pt x="531178" y="5713413"/>
                </a:lnTo>
                <a:lnTo>
                  <a:pt x="547053" y="5754688"/>
                </a:lnTo>
                <a:lnTo>
                  <a:pt x="566103" y="5791200"/>
                </a:lnTo>
                <a:lnTo>
                  <a:pt x="585153" y="5829300"/>
                </a:lnTo>
                <a:lnTo>
                  <a:pt x="604203" y="5867400"/>
                </a:lnTo>
                <a:lnTo>
                  <a:pt x="620078" y="5903913"/>
                </a:lnTo>
                <a:lnTo>
                  <a:pt x="635953" y="5945188"/>
                </a:lnTo>
                <a:lnTo>
                  <a:pt x="651828" y="5991225"/>
                </a:lnTo>
                <a:lnTo>
                  <a:pt x="662940" y="6043613"/>
                </a:lnTo>
                <a:lnTo>
                  <a:pt x="669290" y="6103938"/>
                </a:lnTo>
                <a:lnTo>
                  <a:pt x="672465" y="6172200"/>
                </a:lnTo>
                <a:lnTo>
                  <a:pt x="669290" y="6240463"/>
                </a:lnTo>
                <a:lnTo>
                  <a:pt x="662940" y="6300788"/>
                </a:lnTo>
                <a:lnTo>
                  <a:pt x="651828" y="6353175"/>
                </a:lnTo>
                <a:lnTo>
                  <a:pt x="635953" y="6399213"/>
                </a:lnTo>
                <a:lnTo>
                  <a:pt x="620078" y="6440488"/>
                </a:lnTo>
                <a:lnTo>
                  <a:pt x="604203" y="6477000"/>
                </a:lnTo>
                <a:lnTo>
                  <a:pt x="585153" y="6515100"/>
                </a:lnTo>
                <a:lnTo>
                  <a:pt x="566103" y="6553200"/>
                </a:lnTo>
                <a:lnTo>
                  <a:pt x="547053" y="6589713"/>
                </a:lnTo>
                <a:lnTo>
                  <a:pt x="531178" y="6630988"/>
                </a:lnTo>
                <a:lnTo>
                  <a:pt x="516890" y="6677025"/>
                </a:lnTo>
                <a:lnTo>
                  <a:pt x="505778" y="6729413"/>
                </a:lnTo>
                <a:lnTo>
                  <a:pt x="497840" y="6789738"/>
                </a:lnTo>
                <a:lnTo>
                  <a:pt x="496253" y="6858000"/>
                </a:lnTo>
                <a:lnTo>
                  <a:pt x="0" y="6858000"/>
                </a:lnTo>
                <a:close/>
              </a:path>
            </a:pathLst>
          </a:custGeom>
          <a:solidFill>
            <a:schemeClr val="tx2"/>
          </a:solidFill>
          <a:ln w="0">
            <a:noFill/>
            <a:prstDash val="solid"/>
            <a:round/>
            <a:headEnd/>
            <a:tailEnd/>
          </a:ln>
        </p:spPr>
      </p:sp>
      <p:sp>
        <p:nvSpPr>
          <p:cNvPr id="17" name="Freeform: Shape 16">
            <a:extLst>
              <a:ext uri="{FF2B5EF4-FFF2-40B4-BE49-F238E27FC236}">
                <a16:creationId xmlns:a16="http://schemas.microsoft.com/office/drawing/2014/main" id="{B3FDA879-2DB3-48D7-B0E2-D5BBC833DA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7335" y="0"/>
            <a:ext cx="3749040" cy="2546559"/>
          </a:xfrm>
          <a:custGeom>
            <a:avLst/>
            <a:gdLst>
              <a:gd name="connsiteX0" fmla="*/ 130498 w 3749040"/>
              <a:gd name="connsiteY0" fmla="*/ 0 h 2546559"/>
              <a:gd name="connsiteX1" fmla="*/ 3618544 w 3749040"/>
              <a:gd name="connsiteY1" fmla="*/ 0 h 2546559"/>
              <a:gd name="connsiteX2" fmla="*/ 3621723 w 3749040"/>
              <a:gd name="connsiteY2" fmla="*/ 24670 h 2546559"/>
              <a:gd name="connsiteX3" fmla="*/ 3622860 w 3749040"/>
              <a:gd name="connsiteY3" fmla="*/ 61098 h 2546559"/>
              <a:gd name="connsiteX4" fmla="*/ 3619447 w 3749040"/>
              <a:gd name="connsiteY4" fmla="*/ 99801 h 2546559"/>
              <a:gd name="connsiteX5" fmla="*/ 3614904 w 3749040"/>
              <a:gd name="connsiteY5" fmla="*/ 138506 h 2546559"/>
              <a:gd name="connsiteX6" fmla="*/ 3609219 w 3749040"/>
              <a:gd name="connsiteY6" fmla="*/ 177213 h 2546559"/>
              <a:gd name="connsiteX7" fmla="*/ 3604672 w 3749040"/>
              <a:gd name="connsiteY7" fmla="*/ 215915 h 2546559"/>
              <a:gd name="connsiteX8" fmla="*/ 3602397 w 3749040"/>
              <a:gd name="connsiteY8" fmla="*/ 254619 h 2546559"/>
              <a:gd name="connsiteX9" fmla="*/ 3602397 w 3749040"/>
              <a:gd name="connsiteY9" fmla="*/ 292185 h 2546559"/>
              <a:gd name="connsiteX10" fmla="*/ 3606943 w 3749040"/>
              <a:gd name="connsiteY10" fmla="*/ 327474 h 2546559"/>
              <a:gd name="connsiteX11" fmla="*/ 3616039 w 3749040"/>
              <a:gd name="connsiteY11" fmla="*/ 362763 h 2546559"/>
              <a:gd name="connsiteX12" fmla="*/ 3629679 w 3749040"/>
              <a:gd name="connsiteY12" fmla="*/ 395775 h 2546559"/>
              <a:gd name="connsiteX13" fmla="*/ 3646732 w 3749040"/>
              <a:gd name="connsiteY13" fmla="*/ 429926 h 2546559"/>
              <a:gd name="connsiteX14" fmla="*/ 3666058 w 3749040"/>
              <a:gd name="connsiteY14" fmla="*/ 464078 h 2546559"/>
              <a:gd name="connsiteX15" fmla="*/ 3686517 w 3749040"/>
              <a:gd name="connsiteY15" fmla="*/ 498228 h 2546559"/>
              <a:gd name="connsiteX16" fmla="*/ 3705843 w 3749040"/>
              <a:gd name="connsiteY16" fmla="*/ 531241 h 2546559"/>
              <a:gd name="connsiteX17" fmla="*/ 3722895 w 3749040"/>
              <a:gd name="connsiteY17" fmla="*/ 566531 h 2546559"/>
              <a:gd name="connsiteX18" fmla="*/ 3736535 w 3749040"/>
              <a:gd name="connsiteY18" fmla="*/ 600680 h 2546559"/>
              <a:gd name="connsiteX19" fmla="*/ 3745631 w 3749040"/>
              <a:gd name="connsiteY19" fmla="*/ 635969 h 2546559"/>
              <a:gd name="connsiteX20" fmla="*/ 3749040 w 3749040"/>
              <a:gd name="connsiteY20" fmla="*/ 672396 h 2546559"/>
              <a:gd name="connsiteX21" fmla="*/ 3745631 w 3749040"/>
              <a:gd name="connsiteY21" fmla="*/ 708823 h 2546559"/>
              <a:gd name="connsiteX22" fmla="*/ 3736535 w 3749040"/>
              <a:gd name="connsiteY22" fmla="*/ 744112 h 2546559"/>
              <a:gd name="connsiteX23" fmla="*/ 3722895 w 3749040"/>
              <a:gd name="connsiteY23" fmla="*/ 778266 h 2546559"/>
              <a:gd name="connsiteX24" fmla="*/ 3705843 w 3749040"/>
              <a:gd name="connsiteY24" fmla="*/ 813552 h 2546559"/>
              <a:gd name="connsiteX25" fmla="*/ 3686517 w 3749040"/>
              <a:gd name="connsiteY25" fmla="*/ 846567 h 2546559"/>
              <a:gd name="connsiteX26" fmla="*/ 3666058 w 3749040"/>
              <a:gd name="connsiteY26" fmla="*/ 880719 h 2546559"/>
              <a:gd name="connsiteX27" fmla="*/ 3646732 w 3749040"/>
              <a:gd name="connsiteY27" fmla="*/ 914868 h 2546559"/>
              <a:gd name="connsiteX28" fmla="*/ 3629679 w 3749040"/>
              <a:gd name="connsiteY28" fmla="*/ 949019 h 2546559"/>
              <a:gd name="connsiteX29" fmla="*/ 3616039 w 3749040"/>
              <a:gd name="connsiteY29" fmla="*/ 982030 h 2546559"/>
              <a:gd name="connsiteX30" fmla="*/ 3606943 w 3749040"/>
              <a:gd name="connsiteY30" fmla="*/ 1017321 h 2546559"/>
              <a:gd name="connsiteX31" fmla="*/ 3602397 w 3749040"/>
              <a:gd name="connsiteY31" fmla="*/ 1052609 h 2546559"/>
              <a:gd name="connsiteX32" fmla="*/ 3602397 w 3749040"/>
              <a:gd name="connsiteY32" fmla="*/ 1090175 h 2546559"/>
              <a:gd name="connsiteX33" fmla="*/ 3604672 w 3749040"/>
              <a:gd name="connsiteY33" fmla="*/ 1128878 h 2546559"/>
              <a:gd name="connsiteX34" fmla="*/ 3609219 w 3749040"/>
              <a:gd name="connsiteY34" fmla="*/ 1167584 h 2546559"/>
              <a:gd name="connsiteX35" fmla="*/ 3614904 w 3749040"/>
              <a:gd name="connsiteY35" fmla="*/ 1206288 h 2546559"/>
              <a:gd name="connsiteX36" fmla="*/ 3619447 w 3749040"/>
              <a:gd name="connsiteY36" fmla="*/ 1244994 h 2546559"/>
              <a:gd name="connsiteX37" fmla="*/ 3622860 w 3749040"/>
              <a:gd name="connsiteY37" fmla="*/ 1283697 h 2546559"/>
              <a:gd name="connsiteX38" fmla="*/ 3621723 w 3749040"/>
              <a:gd name="connsiteY38" fmla="*/ 1320125 h 2546559"/>
              <a:gd name="connsiteX39" fmla="*/ 3617176 w 3749040"/>
              <a:gd name="connsiteY39" fmla="*/ 1355414 h 2546559"/>
              <a:gd name="connsiteX40" fmla="*/ 3606943 w 3749040"/>
              <a:gd name="connsiteY40" fmla="*/ 1389564 h 2546559"/>
              <a:gd name="connsiteX41" fmla="*/ 3592167 w 3749040"/>
              <a:gd name="connsiteY41" fmla="*/ 1418023 h 2546559"/>
              <a:gd name="connsiteX42" fmla="*/ 3572844 w 3749040"/>
              <a:gd name="connsiteY42" fmla="*/ 1445343 h 2546559"/>
              <a:gd name="connsiteX43" fmla="*/ 3550106 w 3749040"/>
              <a:gd name="connsiteY43" fmla="*/ 1469249 h 2546559"/>
              <a:gd name="connsiteX44" fmla="*/ 3523960 w 3749040"/>
              <a:gd name="connsiteY44" fmla="*/ 1493153 h 2546559"/>
              <a:gd name="connsiteX45" fmla="*/ 3496679 w 3749040"/>
              <a:gd name="connsiteY45" fmla="*/ 1514782 h 2546559"/>
              <a:gd name="connsiteX46" fmla="*/ 3468261 w 3749040"/>
              <a:gd name="connsiteY46" fmla="*/ 1536411 h 2546559"/>
              <a:gd name="connsiteX47" fmla="*/ 3439842 w 3749040"/>
              <a:gd name="connsiteY47" fmla="*/ 1558040 h 2546559"/>
              <a:gd name="connsiteX48" fmla="*/ 3411423 w 3749040"/>
              <a:gd name="connsiteY48" fmla="*/ 1579669 h 2546559"/>
              <a:gd name="connsiteX49" fmla="*/ 3385277 w 3749040"/>
              <a:gd name="connsiteY49" fmla="*/ 1602436 h 2546559"/>
              <a:gd name="connsiteX50" fmla="*/ 3362541 w 3749040"/>
              <a:gd name="connsiteY50" fmla="*/ 1628619 h 2546559"/>
              <a:gd name="connsiteX51" fmla="*/ 3342079 w 3749040"/>
              <a:gd name="connsiteY51" fmla="*/ 1653663 h 2546559"/>
              <a:gd name="connsiteX52" fmla="*/ 3326165 w 3749040"/>
              <a:gd name="connsiteY52" fmla="*/ 1682121 h 2546559"/>
              <a:gd name="connsiteX53" fmla="*/ 3312523 w 3749040"/>
              <a:gd name="connsiteY53" fmla="*/ 1712856 h 2546559"/>
              <a:gd name="connsiteX54" fmla="*/ 3301157 w 3749040"/>
              <a:gd name="connsiteY54" fmla="*/ 1745870 h 2546559"/>
              <a:gd name="connsiteX55" fmla="*/ 3290925 w 3749040"/>
              <a:gd name="connsiteY55" fmla="*/ 1780020 h 2546559"/>
              <a:gd name="connsiteX56" fmla="*/ 3281831 w 3749040"/>
              <a:gd name="connsiteY56" fmla="*/ 1814172 h 2546559"/>
              <a:gd name="connsiteX57" fmla="*/ 3272738 w 3749040"/>
              <a:gd name="connsiteY57" fmla="*/ 1849462 h 2546559"/>
              <a:gd name="connsiteX58" fmla="*/ 3262507 w 3749040"/>
              <a:gd name="connsiteY58" fmla="*/ 1882473 h 2546559"/>
              <a:gd name="connsiteX59" fmla="*/ 3251139 w 3749040"/>
              <a:gd name="connsiteY59" fmla="*/ 1915485 h 2546559"/>
              <a:gd name="connsiteX60" fmla="*/ 3237498 w 3749040"/>
              <a:gd name="connsiteY60" fmla="*/ 1946222 h 2546559"/>
              <a:gd name="connsiteX61" fmla="*/ 3220445 w 3749040"/>
              <a:gd name="connsiteY61" fmla="*/ 1973544 h 2546559"/>
              <a:gd name="connsiteX62" fmla="*/ 3199985 w 3749040"/>
              <a:gd name="connsiteY62" fmla="*/ 1998585 h 2546559"/>
              <a:gd name="connsiteX63" fmla="*/ 3174973 w 3749040"/>
              <a:gd name="connsiteY63" fmla="*/ 2019077 h 2546559"/>
              <a:gd name="connsiteX64" fmla="*/ 3147691 w 3749040"/>
              <a:gd name="connsiteY64" fmla="*/ 2036151 h 2546559"/>
              <a:gd name="connsiteX65" fmla="*/ 3117002 w 3749040"/>
              <a:gd name="connsiteY65" fmla="*/ 2049811 h 2546559"/>
              <a:gd name="connsiteX66" fmla="*/ 3084033 w 3749040"/>
              <a:gd name="connsiteY66" fmla="*/ 2061196 h 2546559"/>
              <a:gd name="connsiteX67" fmla="*/ 3051068 w 3749040"/>
              <a:gd name="connsiteY67" fmla="*/ 2071440 h 2546559"/>
              <a:gd name="connsiteX68" fmla="*/ 3015827 w 3749040"/>
              <a:gd name="connsiteY68" fmla="*/ 2080549 h 2546559"/>
              <a:gd name="connsiteX69" fmla="*/ 2981727 w 3749040"/>
              <a:gd name="connsiteY69" fmla="*/ 2089656 h 2546559"/>
              <a:gd name="connsiteX70" fmla="*/ 2947623 w 3749040"/>
              <a:gd name="connsiteY70" fmla="*/ 2099899 h 2546559"/>
              <a:gd name="connsiteX71" fmla="*/ 2914658 w 3749040"/>
              <a:gd name="connsiteY71" fmla="*/ 2111283 h 2546559"/>
              <a:gd name="connsiteX72" fmla="*/ 2883965 w 3749040"/>
              <a:gd name="connsiteY72" fmla="*/ 2124945 h 2546559"/>
              <a:gd name="connsiteX73" fmla="*/ 2855545 w 3749040"/>
              <a:gd name="connsiteY73" fmla="*/ 2140882 h 2546559"/>
              <a:gd name="connsiteX74" fmla="*/ 2830536 w 3749040"/>
              <a:gd name="connsiteY74" fmla="*/ 2161369 h 2546559"/>
              <a:gd name="connsiteX75" fmla="*/ 2804392 w 3749040"/>
              <a:gd name="connsiteY75" fmla="*/ 2184137 h 2546559"/>
              <a:gd name="connsiteX76" fmla="*/ 2781656 w 3749040"/>
              <a:gd name="connsiteY76" fmla="*/ 2210320 h 2546559"/>
              <a:gd name="connsiteX77" fmla="*/ 2760057 w 3749040"/>
              <a:gd name="connsiteY77" fmla="*/ 2237640 h 2546559"/>
              <a:gd name="connsiteX78" fmla="*/ 2738459 w 3749040"/>
              <a:gd name="connsiteY78" fmla="*/ 2266100 h 2546559"/>
              <a:gd name="connsiteX79" fmla="*/ 2716861 w 3749040"/>
              <a:gd name="connsiteY79" fmla="*/ 2294559 h 2546559"/>
              <a:gd name="connsiteX80" fmla="*/ 2695264 w 3749040"/>
              <a:gd name="connsiteY80" fmla="*/ 2321879 h 2546559"/>
              <a:gd name="connsiteX81" fmla="*/ 2671391 w 3749040"/>
              <a:gd name="connsiteY81" fmla="*/ 2348063 h 2546559"/>
              <a:gd name="connsiteX82" fmla="*/ 2647517 w 3749040"/>
              <a:gd name="connsiteY82" fmla="*/ 2370829 h 2546559"/>
              <a:gd name="connsiteX83" fmla="*/ 2620237 w 3749040"/>
              <a:gd name="connsiteY83" fmla="*/ 2390182 h 2546559"/>
              <a:gd name="connsiteX84" fmla="*/ 2591817 w 3749040"/>
              <a:gd name="connsiteY84" fmla="*/ 2404981 h 2546559"/>
              <a:gd name="connsiteX85" fmla="*/ 2557715 w 3749040"/>
              <a:gd name="connsiteY85" fmla="*/ 2415225 h 2546559"/>
              <a:gd name="connsiteX86" fmla="*/ 2522475 w 3749040"/>
              <a:gd name="connsiteY86" fmla="*/ 2419780 h 2546559"/>
              <a:gd name="connsiteX87" fmla="*/ 2486098 w 3749040"/>
              <a:gd name="connsiteY87" fmla="*/ 2420918 h 2546559"/>
              <a:gd name="connsiteX88" fmla="*/ 2447449 w 3749040"/>
              <a:gd name="connsiteY88" fmla="*/ 2417501 h 2546559"/>
              <a:gd name="connsiteX89" fmla="*/ 2408798 w 3749040"/>
              <a:gd name="connsiteY89" fmla="*/ 2412950 h 2546559"/>
              <a:gd name="connsiteX90" fmla="*/ 2370146 w 3749040"/>
              <a:gd name="connsiteY90" fmla="*/ 2407256 h 2546559"/>
              <a:gd name="connsiteX91" fmla="*/ 2331499 w 3749040"/>
              <a:gd name="connsiteY91" fmla="*/ 2402705 h 2546559"/>
              <a:gd name="connsiteX92" fmla="*/ 2292849 w 3749040"/>
              <a:gd name="connsiteY92" fmla="*/ 2400427 h 2546559"/>
              <a:gd name="connsiteX93" fmla="*/ 2255336 w 3749040"/>
              <a:gd name="connsiteY93" fmla="*/ 2400427 h 2546559"/>
              <a:gd name="connsiteX94" fmla="*/ 2220096 w 3749040"/>
              <a:gd name="connsiteY94" fmla="*/ 2404981 h 2546559"/>
              <a:gd name="connsiteX95" fmla="*/ 2184855 w 3749040"/>
              <a:gd name="connsiteY95" fmla="*/ 2414087 h 2546559"/>
              <a:gd name="connsiteX96" fmla="*/ 2150753 w 3749040"/>
              <a:gd name="connsiteY96" fmla="*/ 2427748 h 2546559"/>
              <a:gd name="connsiteX97" fmla="*/ 2116651 w 3749040"/>
              <a:gd name="connsiteY97" fmla="*/ 2445960 h 2546559"/>
              <a:gd name="connsiteX98" fmla="*/ 2082547 w 3749040"/>
              <a:gd name="connsiteY98" fmla="*/ 2464176 h 2546559"/>
              <a:gd name="connsiteX99" fmla="*/ 2048445 w 3749040"/>
              <a:gd name="connsiteY99" fmla="*/ 2484663 h 2546559"/>
              <a:gd name="connsiteX100" fmla="*/ 2015478 w 3749040"/>
              <a:gd name="connsiteY100" fmla="*/ 2504016 h 2546559"/>
              <a:gd name="connsiteX101" fmla="*/ 1980238 w 3749040"/>
              <a:gd name="connsiteY101" fmla="*/ 2521093 h 2546559"/>
              <a:gd name="connsiteX102" fmla="*/ 1946135 w 3749040"/>
              <a:gd name="connsiteY102" fmla="*/ 2534755 h 2546559"/>
              <a:gd name="connsiteX103" fmla="*/ 1910897 w 3749040"/>
              <a:gd name="connsiteY103" fmla="*/ 2543861 h 2546559"/>
              <a:gd name="connsiteX104" fmla="*/ 1882144 w 3749040"/>
              <a:gd name="connsiteY104" fmla="*/ 2546559 h 2546559"/>
              <a:gd name="connsiteX105" fmla="*/ 1866898 w 3749040"/>
              <a:gd name="connsiteY105" fmla="*/ 2546559 h 2546559"/>
              <a:gd name="connsiteX106" fmla="*/ 1838143 w 3749040"/>
              <a:gd name="connsiteY106" fmla="*/ 2543861 h 2546559"/>
              <a:gd name="connsiteX107" fmla="*/ 1802906 w 3749040"/>
              <a:gd name="connsiteY107" fmla="*/ 2534755 h 2546559"/>
              <a:gd name="connsiteX108" fmla="*/ 1768802 w 3749040"/>
              <a:gd name="connsiteY108" fmla="*/ 2521093 h 2546559"/>
              <a:gd name="connsiteX109" fmla="*/ 1733562 w 3749040"/>
              <a:gd name="connsiteY109" fmla="*/ 2504016 h 2546559"/>
              <a:gd name="connsiteX110" fmla="*/ 1700597 w 3749040"/>
              <a:gd name="connsiteY110" fmla="*/ 2484663 h 2546559"/>
              <a:gd name="connsiteX111" fmla="*/ 1666493 w 3749040"/>
              <a:gd name="connsiteY111" fmla="*/ 2464176 h 2546559"/>
              <a:gd name="connsiteX112" fmla="*/ 1632392 w 3749040"/>
              <a:gd name="connsiteY112" fmla="*/ 2445960 h 2546559"/>
              <a:gd name="connsiteX113" fmla="*/ 1598289 w 3749040"/>
              <a:gd name="connsiteY113" fmla="*/ 2427748 h 2546559"/>
              <a:gd name="connsiteX114" fmla="*/ 1565321 w 3749040"/>
              <a:gd name="connsiteY114" fmla="*/ 2414087 h 2546559"/>
              <a:gd name="connsiteX115" fmla="*/ 1528945 w 3749040"/>
              <a:gd name="connsiteY115" fmla="*/ 2404981 h 2546559"/>
              <a:gd name="connsiteX116" fmla="*/ 1493708 w 3749040"/>
              <a:gd name="connsiteY116" fmla="*/ 2400427 h 2546559"/>
              <a:gd name="connsiteX117" fmla="*/ 1456191 w 3749040"/>
              <a:gd name="connsiteY117" fmla="*/ 2400427 h 2546559"/>
              <a:gd name="connsiteX118" fmla="*/ 1417542 w 3749040"/>
              <a:gd name="connsiteY118" fmla="*/ 2402705 h 2546559"/>
              <a:gd name="connsiteX119" fmla="*/ 1378894 w 3749040"/>
              <a:gd name="connsiteY119" fmla="*/ 2407256 h 2546559"/>
              <a:gd name="connsiteX120" fmla="*/ 1340242 w 3749040"/>
              <a:gd name="connsiteY120" fmla="*/ 2412950 h 2546559"/>
              <a:gd name="connsiteX121" fmla="*/ 1301594 w 3749040"/>
              <a:gd name="connsiteY121" fmla="*/ 2417501 h 2546559"/>
              <a:gd name="connsiteX122" fmla="*/ 1262944 w 3749040"/>
              <a:gd name="connsiteY122" fmla="*/ 2420918 h 2546559"/>
              <a:gd name="connsiteX123" fmla="*/ 1226568 w 3749040"/>
              <a:gd name="connsiteY123" fmla="*/ 2419780 h 2546559"/>
              <a:gd name="connsiteX124" fmla="*/ 1191328 w 3749040"/>
              <a:gd name="connsiteY124" fmla="*/ 2415225 h 2546559"/>
              <a:gd name="connsiteX125" fmla="*/ 1157224 w 3749040"/>
              <a:gd name="connsiteY125" fmla="*/ 2404981 h 2546559"/>
              <a:gd name="connsiteX126" fmla="*/ 1128806 w 3749040"/>
              <a:gd name="connsiteY126" fmla="*/ 2390182 h 2546559"/>
              <a:gd name="connsiteX127" fmla="*/ 1101524 w 3749040"/>
              <a:gd name="connsiteY127" fmla="*/ 2370829 h 2546559"/>
              <a:gd name="connsiteX128" fmla="*/ 1077652 w 3749040"/>
              <a:gd name="connsiteY128" fmla="*/ 2348063 h 2546559"/>
              <a:gd name="connsiteX129" fmla="*/ 1053778 w 3749040"/>
              <a:gd name="connsiteY129" fmla="*/ 2321879 h 2546559"/>
              <a:gd name="connsiteX130" fmla="*/ 1032180 w 3749040"/>
              <a:gd name="connsiteY130" fmla="*/ 2294559 h 2546559"/>
              <a:gd name="connsiteX131" fmla="*/ 1010582 w 3749040"/>
              <a:gd name="connsiteY131" fmla="*/ 2266100 h 2546559"/>
              <a:gd name="connsiteX132" fmla="*/ 988986 w 3749040"/>
              <a:gd name="connsiteY132" fmla="*/ 2237640 h 2546559"/>
              <a:gd name="connsiteX133" fmla="*/ 967387 w 3749040"/>
              <a:gd name="connsiteY133" fmla="*/ 2210320 h 2546559"/>
              <a:gd name="connsiteX134" fmla="*/ 944648 w 3749040"/>
              <a:gd name="connsiteY134" fmla="*/ 2184137 h 2546559"/>
              <a:gd name="connsiteX135" fmla="*/ 918504 w 3749040"/>
              <a:gd name="connsiteY135" fmla="*/ 2161369 h 2546559"/>
              <a:gd name="connsiteX136" fmla="*/ 893495 w 3749040"/>
              <a:gd name="connsiteY136" fmla="*/ 2140882 h 2546559"/>
              <a:gd name="connsiteX137" fmla="*/ 865079 w 3749040"/>
              <a:gd name="connsiteY137" fmla="*/ 2124945 h 2546559"/>
              <a:gd name="connsiteX138" fmla="*/ 834384 w 3749040"/>
              <a:gd name="connsiteY138" fmla="*/ 2111283 h 2546559"/>
              <a:gd name="connsiteX139" fmla="*/ 801420 w 3749040"/>
              <a:gd name="connsiteY139" fmla="*/ 2099899 h 2546559"/>
              <a:gd name="connsiteX140" fmla="*/ 767316 w 3749040"/>
              <a:gd name="connsiteY140" fmla="*/ 2089656 h 2546559"/>
              <a:gd name="connsiteX141" fmla="*/ 733212 w 3749040"/>
              <a:gd name="connsiteY141" fmla="*/ 2080549 h 2546559"/>
              <a:gd name="connsiteX142" fmla="*/ 697973 w 3749040"/>
              <a:gd name="connsiteY142" fmla="*/ 2071440 h 2546559"/>
              <a:gd name="connsiteX143" fmla="*/ 665007 w 3749040"/>
              <a:gd name="connsiteY143" fmla="*/ 2061196 h 2546559"/>
              <a:gd name="connsiteX144" fmla="*/ 632041 w 3749040"/>
              <a:gd name="connsiteY144" fmla="*/ 2049811 h 2546559"/>
              <a:gd name="connsiteX145" fmla="*/ 601350 w 3749040"/>
              <a:gd name="connsiteY145" fmla="*/ 2036151 h 2546559"/>
              <a:gd name="connsiteX146" fmla="*/ 574067 w 3749040"/>
              <a:gd name="connsiteY146" fmla="*/ 2019077 h 2546559"/>
              <a:gd name="connsiteX147" fmla="*/ 549056 w 3749040"/>
              <a:gd name="connsiteY147" fmla="*/ 1998585 h 2546559"/>
              <a:gd name="connsiteX148" fmla="*/ 528598 w 3749040"/>
              <a:gd name="connsiteY148" fmla="*/ 1973544 h 2546559"/>
              <a:gd name="connsiteX149" fmla="*/ 511543 w 3749040"/>
              <a:gd name="connsiteY149" fmla="*/ 1946222 h 2546559"/>
              <a:gd name="connsiteX150" fmla="*/ 497904 w 3749040"/>
              <a:gd name="connsiteY150" fmla="*/ 1915485 h 2546559"/>
              <a:gd name="connsiteX151" fmla="*/ 486537 w 3749040"/>
              <a:gd name="connsiteY151" fmla="*/ 1882473 h 2546559"/>
              <a:gd name="connsiteX152" fmla="*/ 476305 w 3749040"/>
              <a:gd name="connsiteY152" fmla="*/ 1849462 h 2546559"/>
              <a:gd name="connsiteX153" fmla="*/ 467212 w 3749040"/>
              <a:gd name="connsiteY153" fmla="*/ 1814172 h 2546559"/>
              <a:gd name="connsiteX154" fmla="*/ 458118 w 3749040"/>
              <a:gd name="connsiteY154" fmla="*/ 1780020 h 2546559"/>
              <a:gd name="connsiteX155" fmla="*/ 447887 w 3749040"/>
              <a:gd name="connsiteY155" fmla="*/ 1745870 h 2546559"/>
              <a:gd name="connsiteX156" fmla="*/ 436519 w 3749040"/>
              <a:gd name="connsiteY156" fmla="*/ 1712856 h 2546559"/>
              <a:gd name="connsiteX157" fmla="*/ 422878 w 3749040"/>
              <a:gd name="connsiteY157" fmla="*/ 1682121 h 2546559"/>
              <a:gd name="connsiteX158" fmla="*/ 406963 w 3749040"/>
              <a:gd name="connsiteY158" fmla="*/ 1653663 h 2546559"/>
              <a:gd name="connsiteX159" fmla="*/ 386500 w 3749040"/>
              <a:gd name="connsiteY159" fmla="*/ 1628619 h 2546559"/>
              <a:gd name="connsiteX160" fmla="*/ 363765 w 3749040"/>
              <a:gd name="connsiteY160" fmla="*/ 1602436 h 2546559"/>
              <a:gd name="connsiteX161" fmla="*/ 337620 w 3749040"/>
              <a:gd name="connsiteY161" fmla="*/ 1579669 h 2546559"/>
              <a:gd name="connsiteX162" fmla="*/ 310335 w 3749040"/>
              <a:gd name="connsiteY162" fmla="*/ 1558040 h 2546559"/>
              <a:gd name="connsiteX163" fmla="*/ 280780 w 3749040"/>
              <a:gd name="connsiteY163" fmla="*/ 1536411 h 2546559"/>
              <a:gd name="connsiteX164" fmla="*/ 252364 w 3749040"/>
              <a:gd name="connsiteY164" fmla="*/ 1514782 h 2546559"/>
              <a:gd name="connsiteX165" fmla="*/ 225080 w 3749040"/>
              <a:gd name="connsiteY165" fmla="*/ 1493153 h 2546559"/>
              <a:gd name="connsiteX166" fmla="*/ 198937 w 3749040"/>
              <a:gd name="connsiteY166" fmla="*/ 1469249 h 2546559"/>
              <a:gd name="connsiteX167" fmla="*/ 176199 w 3749040"/>
              <a:gd name="connsiteY167" fmla="*/ 1445343 h 2546559"/>
              <a:gd name="connsiteX168" fmla="*/ 156875 w 3749040"/>
              <a:gd name="connsiteY168" fmla="*/ 1418023 h 2546559"/>
              <a:gd name="connsiteX169" fmla="*/ 142098 w 3749040"/>
              <a:gd name="connsiteY169" fmla="*/ 1389564 h 2546559"/>
              <a:gd name="connsiteX170" fmla="*/ 131866 w 3749040"/>
              <a:gd name="connsiteY170" fmla="*/ 1355414 h 2546559"/>
              <a:gd name="connsiteX171" fmla="*/ 127320 w 3749040"/>
              <a:gd name="connsiteY171" fmla="*/ 1320125 h 2546559"/>
              <a:gd name="connsiteX172" fmla="*/ 126181 w 3749040"/>
              <a:gd name="connsiteY172" fmla="*/ 1283697 h 2546559"/>
              <a:gd name="connsiteX173" fmla="*/ 129594 w 3749040"/>
              <a:gd name="connsiteY173" fmla="*/ 1244994 h 2546559"/>
              <a:gd name="connsiteX174" fmla="*/ 134140 w 3749040"/>
              <a:gd name="connsiteY174" fmla="*/ 1206288 h 2546559"/>
              <a:gd name="connsiteX175" fmla="*/ 139824 w 3749040"/>
              <a:gd name="connsiteY175" fmla="*/ 1167584 h 2546559"/>
              <a:gd name="connsiteX176" fmla="*/ 144371 w 3749040"/>
              <a:gd name="connsiteY176" fmla="*/ 1128878 h 2546559"/>
              <a:gd name="connsiteX177" fmla="*/ 146643 w 3749040"/>
              <a:gd name="connsiteY177" fmla="*/ 1090175 h 2546559"/>
              <a:gd name="connsiteX178" fmla="*/ 146643 w 3749040"/>
              <a:gd name="connsiteY178" fmla="*/ 1052609 h 2546559"/>
              <a:gd name="connsiteX179" fmla="*/ 142098 w 3749040"/>
              <a:gd name="connsiteY179" fmla="*/ 1017321 h 2546559"/>
              <a:gd name="connsiteX180" fmla="*/ 133002 w 3749040"/>
              <a:gd name="connsiteY180" fmla="*/ 982030 h 2546559"/>
              <a:gd name="connsiteX181" fmla="*/ 119364 w 3749040"/>
              <a:gd name="connsiteY181" fmla="*/ 949019 h 2546559"/>
              <a:gd name="connsiteX182" fmla="*/ 101174 w 3749040"/>
              <a:gd name="connsiteY182" fmla="*/ 914868 h 2546559"/>
              <a:gd name="connsiteX183" fmla="*/ 82987 w 3749040"/>
              <a:gd name="connsiteY183" fmla="*/ 880719 h 2546559"/>
              <a:gd name="connsiteX184" fmla="*/ 62525 w 3749040"/>
              <a:gd name="connsiteY184" fmla="*/ 846567 h 2546559"/>
              <a:gd name="connsiteX185" fmla="*/ 43198 w 3749040"/>
              <a:gd name="connsiteY185" fmla="*/ 813552 h 2546559"/>
              <a:gd name="connsiteX186" fmla="*/ 26147 w 3749040"/>
              <a:gd name="connsiteY186" fmla="*/ 778266 h 2546559"/>
              <a:gd name="connsiteX187" fmla="*/ 12505 w 3749040"/>
              <a:gd name="connsiteY187" fmla="*/ 744112 h 2546559"/>
              <a:gd name="connsiteX188" fmla="*/ 3412 w 3749040"/>
              <a:gd name="connsiteY188" fmla="*/ 708823 h 2546559"/>
              <a:gd name="connsiteX189" fmla="*/ 0 w 3749040"/>
              <a:gd name="connsiteY189" fmla="*/ 672396 h 2546559"/>
              <a:gd name="connsiteX190" fmla="*/ 3412 w 3749040"/>
              <a:gd name="connsiteY190" fmla="*/ 635969 h 2546559"/>
              <a:gd name="connsiteX191" fmla="*/ 12505 w 3749040"/>
              <a:gd name="connsiteY191" fmla="*/ 600680 h 2546559"/>
              <a:gd name="connsiteX192" fmla="*/ 26147 w 3749040"/>
              <a:gd name="connsiteY192" fmla="*/ 566531 h 2546559"/>
              <a:gd name="connsiteX193" fmla="*/ 43198 w 3749040"/>
              <a:gd name="connsiteY193" fmla="*/ 531241 h 2546559"/>
              <a:gd name="connsiteX194" fmla="*/ 62525 w 3749040"/>
              <a:gd name="connsiteY194" fmla="*/ 498228 h 2546559"/>
              <a:gd name="connsiteX195" fmla="*/ 82987 w 3749040"/>
              <a:gd name="connsiteY195" fmla="*/ 464078 h 2546559"/>
              <a:gd name="connsiteX196" fmla="*/ 101174 w 3749040"/>
              <a:gd name="connsiteY196" fmla="*/ 429926 h 2546559"/>
              <a:gd name="connsiteX197" fmla="*/ 119364 w 3749040"/>
              <a:gd name="connsiteY197" fmla="*/ 395775 h 2546559"/>
              <a:gd name="connsiteX198" fmla="*/ 133002 w 3749040"/>
              <a:gd name="connsiteY198" fmla="*/ 362763 h 2546559"/>
              <a:gd name="connsiteX199" fmla="*/ 142098 w 3749040"/>
              <a:gd name="connsiteY199" fmla="*/ 327474 h 2546559"/>
              <a:gd name="connsiteX200" fmla="*/ 146643 w 3749040"/>
              <a:gd name="connsiteY200" fmla="*/ 292185 h 2546559"/>
              <a:gd name="connsiteX201" fmla="*/ 146643 w 3749040"/>
              <a:gd name="connsiteY201" fmla="*/ 254619 h 2546559"/>
              <a:gd name="connsiteX202" fmla="*/ 144371 w 3749040"/>
              <a:gd name="connsiteY202" fmla="*/ 215915 h 2546559"/>
              <a:gd name="connsiteX203" fmla="*/ 139824 w 3749040"/>
              <a:gd name="connsiteY203" fmla="*/ 177213 h 2546559"/>
              <a:gd name="connsiteX204" fmla="*/ 134140 w 3749040"/>
              <a:gd name="connsiteY204" fmla="*/ 138506 h 2546559"/>
              <a:gd name="connsiteX205" fmla="*/ 129594 w 3749040"/>
              <a:gd name="connsiteY205" fmla="*/ 99801 h 2546559"/>
              <a:gd name="connsiteX206" fmla="*/ 126181 w 3749040"/>
              <a:gd name="connsiteY206" fmla="*/ 61098 h 2546559"/>
              <a:gd name="connsiteX207" fmla="*/ 127320 w 3749040"/>
              <a:gd name="connsiteY207" fmla="*/ 24670 h 254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3749040" h="2546559">
                <a:moveTo>
                  <a:pt x="130498" y="0"/>
                </a:moveTo>
                <a:lnTo>
                  <a:pt x="3618544" y="0"/>
                </a:lnTo>
                <a:lnTo>
                  <a:pt x="3621723" y="24670"/>
                </a:lnTo>
                <a:lnTo>
                  <a:pt x="3622860" y="61098"/>
                </a:lnTo>
                <a:lnTo>
                  <a:pt x="3619447" y="99801"/>
                </a:lnTo>
                <a:lnTo>
                  <a:pt x="3614904" y="138506"/>
                </a:lnTo>
                <a:lnTo>
                  <a:pt x="3609219" y="177213"/>
                </a:lnTo>
                <a:lnTo>
                  <a:pt x="3604672" y="215915"/>
                </a:lnTo>
                <a:lnTo>
                  <a:pt x="3602397" y="254619"/>
                </a:lnTo>
                <a:lnTo>
                  <a:pt x="3602397" y="292185"/>
                </a:lnTo>
                <a:lnTo>
                  <a:pt x="3606943" y="327474"/>
                </a:lnTo>
                <a:lnTo>
                  <a:pt x="3616039" y="362763"/>
                </a:lnTo>
                <a:lnTo>
                  <a:pt x="3629679" y="395775"/>
                </a:lnTo>
                <a:lnTo>
                  <a:pt x="3646732" y="429926"/>
                </a:lnTo>
                <a:lnTo>
                  <a:pt x="3666058" y="464078"/>
                </a:lnTo>
                <a:lnTo>
                  <a:pt x="3686517" y="498228"/>
                </a:lnTo>
                <a:lnTo>
                  <a:pt x="3705843" y="531241"/>
                </a:lnTo>
                <a:lnTo>
                  <a:pt x="3722895" y="566531"/>
                </a:lnTo>
                <a:lnTo>
                  <a:pt x="3736535" y="600680"/>
                </a:lnTo>
                <a:lnTo>
                  <a:pt x="3745631" y="635969"/>
                </a:lnTo>
                <a:lnTo>
                  <a:pt x="3749040" y="672396"/>
                </a:lnTo>
                <a:lnTo>
                  <a:pt x="3745631" y="708823"/>
                </a:lnTo>
                <a:lnTo>
                  <a:pt x="3736535" y="744112"/>
                </a:lnTo>
                <a:lnTo>
                  <a:pt x="3722895" y="778266"/>
                </a:lnTo>
                <a:lnTo>
                  <a:pt x="3705843" y="813552"/>
                </a:lnTo>
                <a:lnTo>
                  <a:pt x="3686517" y="846567"/>
                </a:lnTo>
                <a:lnTo>
                  <a:pt x="3666058" y="880719"/>
                </a:lnTo>
                <a:lnTo>
                  <a:pt x="3646732" y="914868"/>
                </a:lnTo>
                <a:lnTo>
                  <a:pt x="3629679" y="949019"/>
                </a:lnTo>
                <a:lnTo>
                  <a:pt x="3616039" y="982030"/>
                </a:lnTo>
                <a:lnTo>
                  <a:pt x="3606943" y="1017321"/>
                </a:lnTo>
                <a:lnTo>
                  <a:pt x="3602397" y="1052609"/>
                </a:lnTo>
                <a:lnTo>
                  <a:pt x="3602397" y="1090175"/>
                </a:lnTo>
                <a:lnTo>
                  <a:pt x="3604672" y="1128878"/>
                </a:lnTo>
                <a:lnTo>
                  <a:pt x="3609219" y="1167584"/>
                </a:lnTo>
                <a:lnTo>
                  <a:pt x="3614904" y="1206288"/>
                </a:lnTo>
                <a:lnTo>
                  <a:pt x="3619447" y="1244994"/>
                </a:lnTo>
                <a:lnTo>
                  <a:pt x="3622860" y="1283697"/>
                </a:lnTo>
                <a:lnTo>
                  <a:pt x="3621723" y="1320125"/>
                </a:lnTo>
                <a:lnTo>
                  <a:pt x="3617176" y="1355414"/>
                </a:lnTo>
                <a:lnTo>
                  <a:pt x="3606943" y="1389564"/>
                </a:lnTo>
                <a:lnTo>
                  <a:pt x="3592167" y="1418023"/>
                </a:lnTo>
                <a:lnTo>
                  <a:pt x="3572844" y="1445343"/>
                </a:lnTo>
                <a:lnTo>
                  <a:pt x="3550106" y="1469249"/>
                </a:lnTo>
                <a:lnTo>
                  <a:pt x="3523960" y="1493153"/>
                </a:lnTo>
                <a:lnTo>
                  <a:pt x="3496679" y="1514782"/>
                </a:lnTo>
                <a:lnTo>
                  <a:pt x="3468261" y="1536411"/>
                </a:lnTo>
                <a:lnTo>
                  <a:pt x="3439842" y="1558040"/>
                </a:lnTo>
                <a:lnTo>
                  <a:pt x="3411423" y="1579669"/>
                </a:lnTo>
                <a:lnTo>
                  <a:pt x="3385277" y="1602436"/>
                </a:lnTo>
                <a:lnTo>
                  <a:pt x="3362541" y="1628619"/>
                </a:lnTo>
                <a:lnTo>
                  <a:pt x="3342079" y="1653663"/>
                </a:lnTo>
                <a:lnTo>
                  <a:pt x="3326165" y="1682121"/>
                </a:lnTo>
                <a:lnTo>
                  <a:pt x="3312523" y="1712856"/>
                </a:lnTo>
                <a:lnTo>
                  <a:pt x="3301157" y="1745870"/>
                </a:lnTo>
                <a:lnTo>
                  <a:pt x="3290925" y="1780020"/>
                </a:lnTo>
                <a:lnTo>
                  <a:pt x="3281831" y="1814172"/>
                </a:lnTo>
                <a:lnTo>
                  <a:pt x="3272738" y="1849462"/>
                </a:lnTo>
                <a:lnTo>
                  <a:pt x="3262507" y="1882473"/>
                </a:lnTo>
                <a:lnTo>
                  <a:pt x="3251139" y="1915485"/>
                </a:lnTo>
                <a:lnTo>
                  <a:pt x="3237498" y="1946222"/>
                </a:lnTo>
                <a:lnTo>
                  <a:pt x="3220445" y="1973544"/>
                </a:lnTo>
                <a:lnTo>
                  <a:pt x="3199985" y="1998585"/>
                </a:lnTo>
                <a:lnTo>
                  <a:pt x="3174973" y="2019077"/>
                </a:lnTo>
                <a:lnTo>
                  <a:pt x="3147691" y="2036151"/>
                </a:lnTo>
                <a:lnTo>
                  <a:pt x="3117002" y="2049811"/>
                </a:lnTo>
                <a:lnTo>
                  <a:pt x="3084033" y="2061196"/>
                </a:lnTo>
                <a:lnTo>
                  <a:pt x="3051068" y="2071440"/>
                </a:lnTo>
                <a:lnTo>
                  <a:pt x="3015827" y="2080549"/>
                </a:lnTo>
                <a:lnTo>
                  <a:pt x="2981727" y="2089656"/>
                </a:lnTo>
                <a:lnTo>
                  <a:pt x="2947623" y="2099899"/>
                </a:lnTo>
                <a:lnTo>
                  <a:pt x="2914658" y="2111283"/>
                </a:lnTo>
                <a:lnTo>
                  <a:pt x="2883965" y="2124945"/>
                </a:lnTo>
                <a:lnTo>
                  <a:pt x="2855545" y="2140882"/>
                </a:lnTo>
                <a:lnTo>
                  <a:pt x="2830536" y="2161369"/>
                </a:lnTo>
                <a:lnTo>
                  <a:pt x="2804392" y="2184137"/>
                </a:lnTo>
                <a:lnTo>
                  <a:pt x="2781656" y="2210320"/>
                </a:lnTo>
                <a:lnTo>
                  <a:pt x="2760057" y="2237640"/>
                </a:lnTo>
                <a:lnTo>
                  <a:pt x="2738459" y="2266100"/>
                </a:lnTo>
                <a:lnTo>
                  <a:pt x="2716861" y="2294559"/>
                </a:lnTo>
                <a:lnTo>
                  <a:pt x="2695264" y="2321879"/>
                </a:lnTo>
                <a:lnTo>
                  <a:pt x="2671391" y="2348063"/>
                </a:lnTo>
                <a:lnTo>
                  <a:pt x="2647517" y="2370829"/>
                </a:lnTo>
                <a:lnTo>
                  <a:pt x="2620237" y="2390182"/>
                </a:lnTo>
                <a:lnTo>
                  <a:pt x="2591817" y="2404981"/>
                </a:lnTo>
                <a:lnTo>
                  <a:pt x="2557715" y="2415225"/>
                </a:lnTo>
                <a:lnTo>
                  <a:pt x="2522475" y="2419780"/>
                </a:lnTo>
                <a:lnTo>
                  <a:pt x="2486098" y="2420918"/>
                </a:lnTo>
                <a:lnTo>
                  <a:pt x="2447449" y="2417501"/>
                </a:lnTo>
                <a:lnTo>
                  <a:pt x="2408798" y="2412950"/>
                </a:lnTo>
                <a:lnTo>
                  <a:pt x="2370146" y="2407256"/>
                </a:lnTo>
                <a:lnTo>
                  <a:pt x="2331499" y="2402705"/>
                </a:lnTo>
                <a:lnTo>
                  <a:pt x="2292849" y="2400427"/>
                </a:lnTo>
                <a:lnTo>
                  <a:pt x="2255336" y="2400427"/>
                </a:lnTo>
                <a:lnTo>
                  <a:pt x="2220096" y="2404981"/>
                </a:lnTo>
                <a:lnTo>
                  <a:pt x="2184855" y="2414087"/>
                </a:lnTo>
                <a:lnTo>
                  <a:pt x="2150753" y="2427748"/>
                </a:lnTo>
                <a:lnTo>
                  <a:pt x="2116651" y="2445960"/>
                </a:lnTo>
                <a:lnTo>
                  <a:pt x="2082547" y="2464176"/>
                </a:lnTo>
                <a:lnTo>
                  <a:pt x="2048445" y="2484663"/>
                </a:lnTo>
                <a:lnTo>
                  <a:pt x="2015478" y="2504016"/>
                </a:lnTo>
                <a:lnTo>
                  <a:pt x="1980238" y="2521093"/>
                </a:lnTo>
                <a:lnTo>
                  <a:pt x="1946135" y="2534755"/>
                </a:lnTo>
                <a:lnTo>
                  <a:pt x="1910897" y="2543861"/>
                </a:lnTo>
                <a:lnTo>
                  <a:pt x="1882144" y="2546559"/>
                </a:lnTo>
                <a:lnTo>
                  <a:pt x="1866898" y="2546559"/>
                </a:lnTo>
                <a:lnTo>
                  <a:pt x="1838143" y="2543861"/>
                </a:lnTo>
                <a:lnTo>
                  <a:pt x="1802906" y="2534755"/>
                </a:lnTo>
                <a:lnTo>
                  <a:pt x="1768802" y="2521093"/>
                </a:lnTo>
                <a:lnTo>
                  <a:pt x="1733562" y="2504016"/>
                </a:lnTo>
                <a:lnTo>
                  <a:pt x="1700597" y="2484663"/>
                </a:lnTo>
                <a:lnTo>
                  <a:pt x="1666493" y="2464176"/>
                </a:lnTo>
                <a:lnTo>
                  <a:pt x="1632392" y="2445960"/>
                </a:lnTo>
                <a:lnTo>
                  <a:pt x="1598289" y="2427748"/>
                </a:lnTo>
                <a:lnTo>
                  <a:pt x="1565321" y="2414087"/>
                </a:lnTo>
                <a:lnTo>
                  <a:pt x="1528945" y="2404981"/>
                </a:lnTo>
                <a:lnTo>
                  <a:pt x="1493708" y="2400427"/>
                </a:lnTo>
                <a:lnTo>
                  <a:pt x="1456191" y="2400427"/>
                </a:lnTo>
                <a:lnTo>
                  <a:pt x="1417542" y="2402705"/>
                </a:lnTo>
                <a:lnTo>
                  <a:pt x="1378894" y="2407256"/>
                </a:lnTo>
                <a:lnTo>
                  <a:pt x="1340242" y="2412950"/>
                </a:lnTo>
                <a:lnTo>
                  <a:pt x="1301594" y="2417501"/>
                </a:lnTo>
                <a:lnTo>
                  <a:pt x="1262944" y="2420918"/>
                </a:lnTo>
                <a:lnTo>
                  <a:pt x="1226568" y="2419780"/>
                </a:lnTo>
                <a:lnTo>
                  <a:pt x="1191328" y="2415225"/>
                </a:lnTo>
                <a:lnTo>
                  <a:pt x="1157224" y="2404981"/>
                </a:lnTo>
                <a:lnTo>
                  <a:pt x="1128806" y="2390182"/>
                </a:lnTo>
                <a:lnTo>
                  <a:pt x="1101524" y="2370829"/>
                </a:lnTo>
                <a:lnTo>
                  <a:pt x="1077652" y="2348063"/>
                </a:lnTo>
                <a:lnTo>
                  <a:pt x="1053778" y="2321879"/>
                </a:lnTo>
                <a:lnTo>
                  <a:pt x="1032180" y="2294559"/>
                </a:lnTo>
                <a:lnTo>
                  <a:pt x="1010582" y="2266100"/>
                </a:lnTo>
                <a:lnTo>
                  <a:pt x="988986" y="2237640"/>
                </a:lnTo>
                <a:lnTo>
                  <a:pt x="967387" y="2210320"/>
                </a:lnTo>
                <a:lnTo>
                  <a:pt x="944648" y="2184137"/>
                </a:lnTo>
                <a:lnTo>
                  <a:pt x="918504" y="2161369"/>
                </a:lnTo>
                <a:lnTo>
                  <a:pt x="893495" y="2140882"/>
                </a:lnTo>
                <a:lnTo>
                  <a:pt x="865079" y="2124945"/>
                </a:lnTo>
                <a:lnTo>
                  <a:pt x="834384" y="2111283"/>
                </a:lnTo>
                <a:lnTo>
                  <a:pt x="801420" y="2099899"/>
                </a:lnTo>
                <a:lnTo>
                  <a:pt x="767316" y="2089656"/>
                </a:lnTo>
                <a:lnTo>
                  <a:pt x="733212" y="2080549"/>
                </a:lnTo>
                <a:lnTo>
                  <a:pt x="697973" y="2071440"/>
                </a:lnTo>
                <a:lnTo>
                  <a:pt x="665007" y="2061196"/>
                </a:lnTo>
                <a:lnTo>
                  <a:pt x="632041" y="2049811"/>
                </a:lnTo>
                <a:lnTo>
                  <a:pt x="601350" y="2036151"/>
                </a:lnTo>
                <a:lnTo>
                  <a:pt x="574067" y="2019077"/>
                </a:lnTo>
                <a:lnTo>
                  <a:pt x="549056" y="1998585"/>
                </a:lnTo>
                <a:lnTo>
                  <a:pt x="528598" y="1973544"/>
                </a:lnTo>
                <a:lnTo>
                  <a:pt x="511543" y="1946222"/>
                </a:lnTo>
                <a:lnTo>
                  <a:pt x="497904" y="1915485"/>
                </a:lnTo>
                <a:lnTo>
                  <a:pt x="486537" y="1882473"/>
                </a:lnTo>
                <a:lnTo>
                  <a:pt x="476305" y="1849462"/>
                </a:lnTo>
                <a:lnTo>
                  <a:pt x="467212" y="1814172"/>
                </a:lnTo>
                <a:lnTo>
                  <a:pt x="458118" y="1780020"/>
                </a:lnTo>
                <a:lnTo>
                  <a:pt x="447887" y="1745870"/>
                </a:lnTo>
                <a:lnTo>
                  <a:pt x="436519" y="1712856"/>
                </a:lnTo>
                <a:lnTo>
                  <a:pt x="422878" y="1682121"/>
                </a:lnTo>
                <a:lnTo>
                  <a:pt x="406963" y="1653663"/>
                </a:lnTo>
                <a:lnTo>
                  <a:pt x="386500" y="1628619"/>
                </a:lnTo>
                <a:lnTo>
                  <a:pt x="363765" y="1602436"/>
                </a:lnTo>
                <a:lnTo>
                  <a:pt x="337620" y="1579669"/>
                </a:lnTo>
                <a:lnTo>
                  <a:pt x="310335" y="1558040"/>
                </a:lnTo>
                <a:lnTo>
                  <a:pt x="280780" y="1536411"/>
                </a:lnTo>
                <a:lnTo>
                  <a:pt x="252364" y="1514782"/>
                </a:lnTo>
                <a:lnTo>
                  <a:pt x="225080" y="1493153"/>
                </a:lnTo>
                <a:lnTo>
                  <a:pt x="198937" y="1469249"/>
                </a:lnTo>
                <a:lnTo>
                  <a:pt x="176199" y="1445343"/>
                </a:lnTo>
                <a:lnTo>
                  <a:pt x="156875" y="1418023"/>
                </a:lnTo>
                <a:lnTo>
                  <a:pt x="142098" y="1389564"/>
                </a:lnTo>
                <a:lnTo>
                  <a:pt x="131866" y="1355414"/>
                </a:lnTo>
                <a:lnTo>
                  <a:pt x="127320" y="1320125"/>
                </a:lnTo>
                <a:lnTo>
                  <a:pt x="126181" y="1283697"/>
                </a:lnTo>
                <a:lnTo>
                  <a:pt x="129594" y="1244994"/>
                </a:lnTo>
                <a:lnTo>
                  <a:pt x="134140" y="1206288"/>
                </a:lnTo>
                <a:lnTo>
                  <a:pt x="139824" y="1167584"/>
                </a:lnTo>
                <a:lnTo>
                  <a:pt x="144371" y="1128878"/>
                </a:lnTo>
                <a:lnTo>
                  <a:pt x="146643" y="1090175"/>
                </a:lnTo>
                <a:lnTo>
                  <a:pt x="146643" y="1052609"/>
                </a:lnTo>
                <a:lnTo>
                  <a:pt x="142098" y="1017321"/>
                </a:lnTo>
                <a:lnTo>
                  <a:pt x="133002" y="982030"/>
                </a:lnTo>
                <a:lnTo>
                  <a:pt x="119364" y="949019"/>
                </a:lnTo>
                <a:lnTo>
                  <a:pt x="101174" y="914868"/>
                </a:lnTo>
                <a:lnTo>
                  <a:pt x="82987" y="880719"/>
                </a:lnTo>
                <a:lnTo>
                  <a:pt x="62525" y="846567"/>
                </a:lnTo>
                <a:lnTo>
                  <a:pt x="43198" y="813552"/>
                </a:lnTo>
                <a:lnTo>
                  <a:pt x="26147" y="778266"/>
                </a:lnTo>
                <a:lnTo>
                  <a:pt x="12505" y="744112"/>
                </a:lnTo>
                <a:lnTo>
                  <a:pt x="3412" y="708823"/>
                </a:lnTo>
                <a:lnTo>
                  <a:pt x="0" y="672396"/>
                </a:lnTo>
                <a:lnTo>
                  <a:pt x="3412" y="635969"/>
                </a:lnTo>
                <a:lnTo>
                  <a:pt x="12505" y="600680"/>
                </a:lnTo>
                <a:lnTo>
                  <a:pt x="26147" y="566531"/>
                </a:lnTo>
                <a:lnTo>
                  <a:pt x="43198" y="531241"/>
                </a:lnTo>
                <a:lnTo>
                  <a:pt x="62525" y="498228"/>
                </a:lnTo>
                <a:lnTo>
                  <a:pt x="82987" y="464078"/>
                </a:lnTo>
                <a:lnTo>
                  <a:pt x="101174" y="429926"/>
                </a:lnTo>
                <a:lnTo>
                  <a:pt x="119364" y="395775"/>
                </a:lnTo>
                <a:lnTo>
                  <a:pt x="133002" y="362763"/>
                </a:lnTo>
                <a:lnTo>
                  <a:pt x="142098" y="327474"/>
                </a:lnTo>
                <a:lnTo>
                  <a:pt x="146643" y="292185"/>
                </a:lnTo>
                <a:lnTo>
                  <a:pt x="146643" y="254619"/>
                </a:lnTo>
                <a:lnTo>
                  <a:pt x="144371" y="215915"/>
                </a:lnTo>
                <a:lnTo>
                  <a:pt x="139824" y="177213"/>
                </a:lnTo>
                <a:lnTo>
                  <a:pt x="134140" y="138506"/>
                </a:lnTo>
                <a:lnTo>
                  <a:pt x="129594" y="99801"/>
                </a:lnTo>
                <a:lnTo>
                  <a:pt x="126181" y="61098"/>
                </a:lnTo>
                <a:lnTo>
                  <a:pt x="127320" y="2467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178CFAB0-97EE-4A96-9A73-1803E3AE4812}"/>
              </a:ext>
            </a:extLst>
          </p:cNvPr>
          <p:cNvSpPr txBox="1"/>
          <p:nvPr/>
        </p:nvSpPr>
        <p:spPr>
          <a:xfrm>
            <a:off x="1193799" y="2427724"/>
            <a:ext cx="6620244" cy="4296925"/>
          </a:xfrm>
          <a:prstGeom prst="rect">
            <a:avLst/>
          </a:prstGeom>
        </p:spPr>
        <p:txBody>
          <a:bodyPr vert="horz" lIns="91440" tIns="45720" rIns="91440" bIns="45720" rtlCol="0" anchor="t">
            <a:normAutofit/>
          </a:bodyPr>
          <a:lstStyle/>
          <a:p>
            <a:pPr indent="-228600" defTabSz="914400">
              <a:lnSpc>
                <a:spcPct val="110000"/>
              </a:lnSpc>
              <a:spcBef>
                <a:spcPts val="700"/>
              </a:spcBef>
              <a:buClr>
                <a:schemeClr val="tx2"/>
              </a:buClr>
            </a:pPr>
            <a:r>
              <a:rPr lang="en-US" sz="2000" dirty="0"/>
              <a:t>Quid Pro Quo:  An employee of the recipient conditioning the provision of aid, benefit, or service of the recipient or an individual’s participation in unwelcome sexual conduct</a:t>
            </a:r>
          </a:p>
          <a:p>
            <a:pPr indent="-228600" defTabSz="914400">
              <a:lnSpc>
                <a:spcPct val="110000"/>
              </a:lnSpc>
              <a:spcBef>
                <a:spcPts val="700"/>
              </a:spcBef>
              <a:buClr>
                <a:schemeClr val="tx2"/>
              </a:buClr>
            </a:pPr>
            <a:endParaRPr lang="en-US" sz="2000" dirty="0"/>
          </a:p>
          <a:p>
            <a:pPr>
              <a:spcAft>
                <a:spcPts val="600"/>
              </a:spcAft>
            </a:pPr>
            <a:r>
              <a:rPr lang="en-US" sz="2000" dirty="0"/>
              <a:t>Hostile Environment: Unwelcome conduct determined by a reasonable person to be so severe, pervasive, and objectionably offensive that it effectively denies a person equal access to the recipient’s educational program or activity </a:t>
            </a:r>
          </a:p>
          <a:p>
            <a:pPr>
              <a:spcAft>
                <a:spcPts val="600"/>
              </a:spcAft>
            </a:pPr>
            <a:endParaRPr lang="en-US" sz="2000" dirty="0"/>
          </a:p>
          <a:p>
            <a:pPr>
              <a:spcAft>
                <a:spcPts val="600"/>
              </a:spcAft>
            </a:pPr>
            <a:r>
              <a:rPr lang="en-US" sz="2000" dirty="0" err="1"/>
              <a:t>Clery</a:t>
            </a:r>
            <a:r>
              <a:rPr lang="en-US" sz="2000" dirty="0"/>
              <a:t> Act/VAWA: Sexual assault – example: seduction, incest, indecent exposure</a:t>
            </a:r>
          </a:p>
          <a:p>
            <a:pPr indent="-228600" defTabSz="914400">
              <a:lnSpc>
                <a:spcPct val="110000"/>
              </a:lnSpc>
              <a:spcBef>
                <a:spcPts val="700"/>
              </a:spcBef>
              <a:buClr>
                <a:schemeClr val="tx2"/>
              </a:buClr>
            </a:pPr>
            <a:endParaRPr lang="en-US" dirty="0"/>
          </a:p>
        </p:txBody>
      </p:sp>
      <p:sp>
        <p:nvSpPr>
          <p:cNvPr id="19" name="Freeform: Shape 18">
            <a:extLst>
              <a:ext uri="{FF2B5EF4-FFF2-40B4-BE49-F238E27FC236}">
                <a16:creationId xmlns:a16="http://schemas.microsoft.com/office/drawing/2014/main" id="{17AA5E11-CD44-443B-9FB7-57A2267CD3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9885" y="2263566"/>
            <a:ext cx="4542115" cy="4614473"/>
          </a:xfrm>
          <a:custGeom>
            <a:avLst/>
            <a:gdLst>
              <a:gd name="connsiteX0" fmla="*/ 3017089 w 4542115"/>
              <a:gd name="connsiteY0" fmla="*/ 0 h 4614473"/>
              <a:gd name="connsiteX1" fmla="*/ 3075636 w 4542115"/>
              <a:gd name="connsiteY1" fmla="*/ 5494 h 4614473"/>
              <a:gd name="connsiteX2" fmla="*/ 3132353 w 4542115"/>
              <a:gd name="connsiteY2" fmla="*/ 20154 h 4614473"/>
              <a:gd name="connsiteX3" fmla="*/ 3187242 w 4542115"/>
              <a:gd name="connsiteY3" fmla="*/ 42142 h 4614473"/>
              <a:gd name="connsiteX4" fmla="*/ 3243962 w 4542115"/>
              <a:gd name="connsiteY4" fmla="*/ 69623 h 4614473"/>
              <a:gd name="connsiteX5" fmla="*/ 3297023 w 4542115"/>
              <a:gd name="connsiteY5" fmla="*/ 100772 h 4614473"/>
              <a:gd name="connsiteX6" fmla="*/ 3351911 w 4542115"/>
              <a:gd name="connsiteY6" fmla="*/ 133754 h 4614473"/>
              <a:gd name="connsiteX7" fmla="*/ 3406803 w 4542115"/>
              <a:gd name="connsiteY7" fmla="*/ 163066 h 4614473"/>
              <a:gd name="connsiteX8" fmla="*/ 3461689 w 4542115"/>
              <a:gd name="connsiteY8" fmla="*/ 192379 h 4614473"/>
              <a:gd name="connsiteX9" fmla="*/ 3516579 w 4542115"/>
              <a:gd name="connsiteY9" fmla="*/ 214366 h 4614473"/>
              <a:gd name="connsiteX10" fmla="*/ 3573300 w 4542115"/>
              <a:gd name="connsiteY10" fmla="*/ 229025 h 4614473"/>
              <a:gd name="connsiteX11" fmla="*/ 3630019 w 4542115"/>
              <a:gd name="connsiteY11" fmla="*/ 236355 h 4614473"/>
              <a:gd name="connsiteX12" fmla="*/ 3690397 w 4542115"/>
              <a:gd name="connsiteY12" fmla="*/ 236355 h 4614473"/>
              <a:gd name="connsiteX13" fmla="*/ 3752606 w 4542115"/>
              <a:gd name="connsiteY13" fmla="*/ 232693 h 4614473"/>
              <a:gd name="connsiteX14" fmla="*/ 3814809 w 4542115"/>
              <a:gd name="connsiteY14" fmla="*/ 225361 h 4614473"/>
              <a:gd name="connsiteX15" fmla="*/ 3877020 w 4542115"/>
              <a:gd name="connsiteY15" fmla="*/ 216201 h 4614473"/>
              <a:gd name="connsiteX16" fmla="*/ 3939231 w 4542115"/>
              <a:gd name="connsiteY16" fmla="*/ 208872 h 4614473"/>
              <a:gd name="connsiteX17" fmla="*/ 4001437 w 4542115"/>
              <a:gd name="connsiteY17" fmla="*/ 203373 h 4614473"/>
              <a:gd name="connsiteX18" fmla="*/ 4059986 w 4542115"/>
              <a:gd name="connsiteY18" fmla="*/ 205206 h 4614473"/>
              <a:gd name="connsiteX19" fmla="*/ 4116706 w 4542115"/>
              <a:gd name="connsiteY19" fmla="*/ 212538 h 4614473"/>
              <a:gd name="connsiteX20" fmla="*/ 4171595 w 4542115"/>
              <a:gd name="connsiteY20" fmla="*/ 229025 h 4614473"/>
              <a:gd name="connsiteX21" fmla="*/ 4217336 w 4542115"/>
              <a:gd name="connsiteY21" fmla="*/ 252845 h 4614473"/>
              <a:gd name="connsiteX22" fmla="*/ 4261245 w 4542115"/>
              <a:gd name="connsiteY22" fmla="*/ 283994 h 4614473"/>
              <a:gd name="connsiteX23" fmla="*/ 4299669 w 4542115"/>
              <a:gd name="connsiteY23" fmla="*/ 320637 h 4614473"/>
              <a:gd name="connsiteX24" fmla="*/ 4338095 w 4542115"/>
              <a:gd name="connsiteY24" fmla="*/ 362777 h 4614473"/>
              <a:gd name="connsiteX25" fmla="*/ 4372856 w 4542115"/>
              <a:gd name="connsiteY25" fmla="*/ 406750 h 4614473"/>
              <a:gd name="connsiteX26" fmla="*/ 4407617 w 4542115"/>
              <a:gd name="connsiteY26" fmla="*/ 452556 h 4614473"/>
              <a:gd name="connsiteX27" fmla="*/ 4442381 w 4542115"/>
              <a:gd name="connsiteY27" fmla="*/ 498362 h 4614473"/>
              <a:gd name="connsiteX28" fmla="*/ 4477145 w 4542115"/>
              <a:gd name="connsiteY28" fmla="*/ 542337 h 4614473"/>
              <a:gd name="connsiteX29" fmla="*/ 4513739 w 4542115"/>
              <a:gd name="connsiteY29" fmla="*/ 584477 h 4614473"/>
              <a:gd name="connsiteX30" fmla="*/ 4542115 w 4542115"/>
              <a:gd name="connsiteY30" fmla="*/ 609189 h 4614473"/>
              <a:gd name="connsiteX31" fmla="*/ 4542115 w 4542115"/>
              <a:gd name="connsiteY31" fmla="*/ 4614473 h 4614473"/>
              <a:gd name="connsiteX32" fmla="*/ 664769 w 4542115"/>
              <a:gd name="connsiteY32" fmla="*/ 4614473 h 4614473"/>
              <a:gd name="connsiteX33" fmla="*/ 655016 w 4542115"/>
              <a:gd name="connsiteY33" fmla="*/ 4597035 h 4614473"/>
              <a:gd name="connsiteX34" fmla="*/ 622081 w 4542115"/>
              <a:gd name="connsiteY34" fmla="*/ 4556726 h 4614473"/>
              <a:gd name="connsiteX35" fmla="*/ 585489 w 4542115"/>
              <a:gd name="connsiteY35" fmla="*/ 4514583 h 4614473"/>
              <a:gd name="connsiteX36" fmla="*/ 543408 w 4542115"/>
              <a:gd name="connsiteY36" fmla="*/ 4477940 h 4614473"/>
              <a:gd name="connsiteX37" fmla="*/ 499492 w 4542115"/>
              <a:gd name="connsiteY37" fmla="*/ 4443127 h 4614473"/>
              <a:gd name="connsiteX38" fmla="*/ 451923 w 4542115"/>
              <a:gd name="connsiteY38" fmla="*/ 4408315 h 4614473"/>
              <a:gd name="connsiteX39" fmla="*/ 406186 w 4542115"/>
              <a:gd name="connsiteY39" fmla="*/ 4373502 h 4614473"/>
              <a:gd name="connsiteX40" fmla="*/ 362272 w 4542115"/>
              <a:gd name="connsiteY40" fmla="*/ 4338689 h 4614473"/>
              <a:gd name="connsiteX41" fmla="*/ 320194 w 4542115"/>
              <a:gd name="connsiteY41" fmla="*/ 4300215 h 4614473"/>
              <a:gd name="connsiteX42" fmla="*/ 283597 w 4542115"/>
              <a:gd name="connsiteY42" fmla="*/ 4261739 h 4614473"/>
              <a:gd name="connsiteX43" fmla="*/ 252494 w 4542115"/>
              <a:gd name="connsiteY43" fmla="*/ 4217766 h 4614473"/>
              <a:gd name="connsiteX44" fmla="*/ 228710 w 4542115"/>
              <a:gd name="connsiteY44" fmla="*/ 4171960 h 4614473"/>
              <a:gd name="connsiteX45" fmla="*/ 212241 w 4542115"/>
              <a:gd name="connsiteY45" fmla="*/ 4116996 h 4614473"/>
              <a:gd name="connsiteX46" fmla="*/ 204924 w 4542115"/>
              <a:gd name="connsiteY46" fmla="*/ 4060197 h 4614473"/>
              <a:gd name="connsiteX47" fmla="*/ 203092 w 4542115"/>
              <a:gd name="connsiteY47" fmla="*/ 4001565 h 4614473"/>
              <a:gd name="connsiteX48" fmla="*/ 208585 w 4542115"/>
              <a:gd name="connsiteY48" fmla="*/ 3939271 h 4614473"/>
              <a:gd name="connsiteX49" fmla="*/ 215902 w 4542115"/>
              <a:gd name="connsiteY49" fmla="*/ 3876973 h 4614473"/>
              <a:gd name="connsiteX50" fmla="*/ 225050 w 4542115"/>
              <a:gd name="connsiteY50" fmla="*/ 3814678 h 4614473"/>
              <a:gd name="connsiteX51" fmla="*/ 232369 w 4542115"/>
              <a:gd name="connsiteY51" fmla="*/ 3752380 h 4614473"/>
              <a:gd name="connsiteX52" fmla="*/ 236025 w 4542115"/>
              <a:gd name="connsiteY52" fmla="*/ 3690086 h 4614473"/>
              <a:gd name="connsiteX53" fmla="*/ 236025 w 4542115"/>
              <a:gd name="connsiteY53" fmla="*/ 3629623 h 4614473"/>
              <a:gd name="connsiteX54" fmla="*/ 228710 w 4542115"/>
              <a:gd name="connsiteY54" fmla="*/ 3572826 h 4614473"/>
              <a:gd name="connsiteX55" fmla="*/ 214070 w 4542115"/>
              <a:gd name="connsiteY55" fmla="*/ 3516025 h 4614473"/>
              <a:gd name="connsiteX56" fmla="*/ 192118 w 4542115"/>
              <a:gd name="connsiteY56" fmla="*/ 3462892 h 4614473"/>
              <a:gd name="connsiteX57" fmla="*/ 162841 w 4542115"/>
              <a:gd name="connsiteY57" fmla="*/ 3407926 h 4614473"/>
              <a:gd name="connsiteX58" fmla="*/ 133569 w 4542115"/>
              <a:gd name="connsiteY58" fmla="*/ 3352962 h 4614473"/>
              <a:gd name="connsiteX59" fmla="*/ 100635 w 4542115"/>
              <a:gd name="connsiteY59" fmla="*/ 3297993 h 4614473"/>
              <a:gd name="connsiteX60" fmla="*/ 69528 w 4542115"/>
              <a:gd name="connsiteY60" fmla="*/ 3244856 h 4614473"/>
              <a:gd name="connsiteX61" fmla="*/ 42083 w 4542115"/>
              <a:gd name="connsiteY61" fmla="*/ 3188061 h 4614473"/>
              <a:gd name="connsiteX62" fmla="*/ 20128 w 4542115"/>
              <a:gd name="connsiteY62" fmla="*/ 3133090 h 4614473"/>
              <a:gd name="connsiteX63" fmla="*/ 5491 w 4542115"/>
              <a:gd name="connsiteY63" fmla="*/ 3076291 h 4614473"/>
              <a:gd name="connsiteX64" fmla="*/ 0 w 4542115"/>
              <a:gd name="connsiteY64" fmla="*/ 3017661 h 4614473"/>
              <a:gd name="connsiteX65" fmla="*/ 5491 w 4542115"/>
              <a:gd name="connsiteY65" fmla="*/ 2959031 h 4614473"/>
              <a:gd name="connsiteX66" fmla="*/ 20128 w 4542115"/>
              <a:gd name="connsiteY66" fmla="*/ 2902232 h 4614473"/>
              <a:gd name="connsiteX67" fmla="*/ 42083 w 4542115"/>
              <a:gd name="connsiteY67" fmla="*/ 2847268 h 4614473"/>
              <a:gd name="connsiteX68" fmla="*/ 69528 w 4542115"/>
              <a:gd name="connsiteY68" fmla="*/ 2790469 h 4614473"/>
              <a:gd name="connsiteX69" fmla="*/ 100635 w 4542115"/>
              <a:gd name="connsiteY69" fmla="*/ 2737334 h 4614473"/>
              <a:gd name="connsiteX70" fmla="*/ 133569 w 4542115"/>
              <a:gd name="connsiteY70" fmla="*/ 2682368 h 4614473"/>
              <a:gd name="connsiteX71" fmla="*/ 162841 w 4542115"/>
              <a:gd name="connsiteY71" fmla="*/ 2627399 h 4614473"/>
              <a:gd name="connsiteX72" fmla="*/ 192118 w 4542115"/>
              <a:gd name="connsiteY72" fmla="*/ 2572433 h 4614473"/>
              <a:gd name="connsiteX73" fmla="*/ 214070 w 4542115"/>
              <a:gd name="connsiteY73" fmla="*/ 2519300 h 4614473"/>
              <a:gd name="connsiteX74" fmla="*/ 228710 w 4542115"/>
              <a:gd name="connsiteY74" fmla="*/ 2462501 h 4614473"/>
              <a:gd name="connsiteX75" fmla="*/ 236025 w 4542115"/>
              <a:gd name="connsiteY75" fmla="*/ 2405702 h 4614473"/>
              <a:gd name="connsiteX76" fmla="*/ 236025 w 4542115"/>
              <a:gd name="connsiteY76" fmla="*/ 2345239 h 4614473"/>
              <a:gd name="connsiteX77" fmla="*/ 232369 w 4542115"/>
              <a:gd name="connsiteY77" fmla="*/ 2282943 h 4614473"/>
              <a:gd name="connsiteX78" fmla="*/ 225050 w 4542115"/>
              <a:gd name="connsiteY78" fmla="*/ 2220652 h 4614473"/>
              <a:gd name="connsiteX79" fmla="*/ 215902 w 4542115"/>
              <a:gd name="connsiteY79" fmla="*/ 2158351 h 4614473"/>
              <a:gd name="connsiteX80" fmla="*/ 208585 w 4542115"/>
              <a:gd name="connsiteY80" fmla="*/ 2096056 h 4614473"/>
              <a:gd name="connsiteX81" fmla="*/ 203092 w 4542115"/>
              <a:gd name="connsiteY81" fmla="*/ 2033762 h 4614473"/>
              <a:gd name="connsiteX82" fmla="*/ 204924 w 4542115"/>
              <a:gd name="connsiteY82" fmla="*/ 1975130 h 4614473"/>
              <a:gd name="connsiteX83" fmla="*/ 212241 w 4542115"/>
              <a:gd name="connsiteY83" fmla="*/ 1918331 h 4614473"/>
              <a:gd name="connsiteX84" fmla="*/ 228710 w 4542115"/>
              <a:gd name="connsiteY84" fmla="*/ 1863365 h 4614473"/>
              <a:gd name="connsiteX85" fmla="*/ 252494 w 4542115"/>
              <a:gd name="connsiteY85" fmla="*/ 1817559 h 4614473"/>
              <a:gd name="connsiteX86" fmla="*/ 283597 w 4542115"/>
              <a:gd name="connsiteY86" fmla="*/ 1773588 h 4614473"/>
              <a:gd name="connsiteX87" fmla="*/ 320194 w 4542115"/>
              <a:gd name="connsiteY87" fmla="*/ 1735110 h 4614473"/>
              <a:gd name="connsiteX88" fmla="*/ 362272 w 4542115"/>
              <a:gd name="connsiteY88" fmla="*/ 1696633 h 4614473"/>
              <a:gd name="connsiteX89" fmla="*/ 406186 w 4542115"/>
              <a:gd name="connsiteY89" fmla="*/ 1661821 h 4614473"/>
              <a:gd name="connsiteX90" fmla="*/ 451923 w 4542115"/>
              <a:gd name="connsiteY90" fmla="*/ 1627010 h 4614473"/>
              <a:gd name="connsiteX91" fmla="*/ 499492 w 4542115"/>
              <a:gd name="connsiteY91" fmla="*/ 1592198 h 4614473"/>
              <a:gd name="connsiteX92" fmla="*/ 543408 w 4542115"/>
              <a:gd name="connsiteY92" fmla="*/ 1557383 h 4614473"/>
              <a:gd name="connsiteX93" fmla="*/ 585489 w 4542115"/>
              <a:gd name="connsiteY93" fmla="*/ 1520742 h 4614473"/>
              <a:gd name="connsiteX94" fmla="*/ 622081 w 4542115"/>
              <a:gd name="connsiteY94" fmla="*/ 1478602 h 4614473"/>
              <a:gd name="connsiteX95" fmla="*/ 655016 w 4542115"/>
              <a:gd name="connsiteY95" fmla="*/ 1438290 h 4614473"/>
              <a:gd name="connsiteX96" fmla="*/ 680633 w 4542115"/>
              <a:gd name="connsiteY96" fmla="*/ 1392484 h 4614473"/>
              <a:gd name="connsiteX97" fmla="*/ 702588 w 4542115"/>
              <a:gd name="connsiteY97" fmla="*/ 1343017 h 4614473"/>
              <a:gd name="connsiteX98" fmla="*/ 720885 w 4542115"/>
              <a:gd name="connsiteY98" fmla="*/ 1289879 h 4614473"/>
              <a:gd name="connsiteX99" fmla="*/ 737352 w 4542115"/>
              <a:gd name="connsiteY99" fmla="*/ 1234913 h 4614473"/>
              <a:gd name="connsiteX100" fmla="*/ 751988 w 4542115"/>
              <a:gd name="connsiteY100" fmla="*/ 1179949 h 4614473"/>
              <a:gd name="connsiteX101" fmla="*/ 766625 w 4542115"/>
              <a:gd name="connsiteY101" fmla="*/ 1123148 h 4614473"/>
              <a:gd name="connsiteX102" fmla="*/ 783093 w 4542115"/>
              <a:gd name="connsiteY102" fmla="*/ 1070017 h 4614473"/>
              <a:gd name="connsiteX103" fmla="*/ 801388 w 4542115"/>
              <a:gd name="connsiteY103" fmla="*/ 1016879 h 4614473"/>
              <a:gd name="connsiteX104" fmla="*/ 823342 w 4542115"/>
              <a:gd name="connsiteY104" fmla="*/ 967409 h 4614473"/>
              <a:gd name="connsiteX105" fmla="*/ 850791 w 4542115"/>
              <a:gd name="connsiteY105" fmla="*/ 923437 h 4614473"/>
              <a:gd name="connsiteX106" fmla="*/ 883719 w 4542115"/>
              <a:gd name="connsiteY106" fmla="*/ 883127 h 4614473"/>
              <a:gd name="connsiteX107" fmla="*/ 923974 w 4542115"/>
              <a:gd name="connsiteY107" fmla="*/ 850147 h 4614473"/>
              <a:gd name="connsiteX108" fmla="*/ 967888 w 4542115"/>
              <a:gd name="connsiteY108" fmla="*/ 822667 h 4614473"/>
              <a:gd name="connsiteX109" fmla="*/ 1017286 w 4542115"/>
              <a:gd name="connsiteY109" fmla="*/ 800678 h 4614473"/>
              <a:gd name="connsiteX110" fmla="*/ 1070344 w 4542115"/>
              <a:gd name="connsiteY110" fmla="*/ 782355 h 4614473"/>
              <a:gd name="connsiteX111" fmla="*/ 1123405 w 4542115"/>
              <a:gd name="connsiteY111" fmla="*/ 765865 h 4614473"/>
              <a:gd name="connsiteX112" fmla="*/ 1180122 w 4542115"/>
              <a:gd name="connsiteY112" fmla="*/ 751208 h 4614473"/>
              <a:gd name="connsiteX113" fmla="*/ 1235013 w 4542115"/>
              <a:gd name="connsiteY113" fmla="*/ 736549 h 4614473"/>
              <a:gd name="connsiteX114" fmla="*/ 1289905 w 4542115"/>
              <a:gd name="connsiteY114" fmla="*/ 720059 h 4614473"/>
              <a:gd name="connsiteX115" fmla="*/ 1342961 w 4542115"/>
              <a:gd name="connsiteY115" fmla="*/ 701741 h 4614473"/>
              <a:gd name="connsiteX116" fmla="*/ 1392366 w 4542115"/>
              <a:gd name="connsiteY116" fmla="*/ 679752 h 4614473"/>
              <a:gd name="connsiteX117" fmla="*/ 1438103 w 4542115"/>
              <a:gd name="connsiteY117" fmla="*/ 654104 h 4614473"/>
              <a:gd name="connsiteX118" fmla="*/ 1478355 w 4542115"/>
              <a:gd name="connsiteY118" fmla="*/ 621122 h 4614473"/>
              <a:gd name="connsiteX119" fmla="*/ 1520434 w 4542115"/>
              <a:gd name="connsiteY119" fmla="*/ 584477 h 4614473"/>
              <a:gd name="connsiteX120" fmla="*/ 1557033 w 4542115"/>
              <a:gd name="connsiteY120" fmla="*/ 542337 h 4614473"/>
              <a:gd name="connsiteX121" fmla="*/ 1591797 w 4542115"/>
              <a:gd name="connsiteY121" fmla="*/ 498362 h 4614473"/>
              <a:gd name="connsiteX122" fmla="*/ 1626556 w 4542115"/>
              <a:gd name="connsiteY122" fmla="*/ 452556 h 4614473"/>
              <a:gd name="connsiteX123" fmla="*/ 1661319 w 4542115"/>
              <a:gd name="connsiteY123" fmla="*/ 406750 h 4614473"/>
              <a:gd name="connsiteX124" fmla="*/ 1696081 w 4542115"/>
              <a:gd name="connsiteY124" fmla="*/ 362777 h 4614473"/>
              <a:gd name="connsiteX125" fmla="*/ 1734508 w 4542115"/>
              <a:gd name="connsiteY125" fmla="*/ 320637 h 4614473"/>
              <a:gd name="connsiteX126" fmla="*/ 1772930 w 4542115"/>
              <a:gd name="connsiteY126" fmla="*/ 283994 h 4614473"/>
              <a:gd name="connsiteX127" fmla="*/ 1816841 w 4542115"/>
              <a:gd name="connsiteY127" fmla="*/ 252845 h 4614473"/>
              <a:gd name="connsiteX128" fmla="*/ 1862581 w 4542115"/>
              <a:gd name="connsiteY128" fmla="*/ 229025 h 4614473"/>
              <a:gd name="connsiteX129" fmla="*/ 1917472 w 4542115"/>
              <a:gd name="connsiteY129" fmla="*/ 212538 h 4614473"/>
              <a:gd name="connsiteX130" fmla="*/ 1974191 w 4542115"/>
              <a:gd name="connsiteY130" fmla="*/ 205206 h 4614473"/>
              <a:gd name="connsiteX131" fmla="*/ 2032739 w 4542115"/>
              <a:gd name="connsiteY131" fmla="*/ 203373 h 4614473"/>
              <a:gd name="connsiteX132" fmla="*/ 2094947 w 4542115"/>
              <a:gd name="connsiteY132" fmla="*/ 208872 h 4614473"/>
              <a:gd name="connsiteX133" fmla="*/ 2157153 w 4542115"/>
              <a:gd name="connsiteY133" fmla="*/ 216201 h 4614473"/>
              <a:gd name="connsiteX134" fmla="*/ 2219363 w 4542115"/>
              <a:gd name="connsiteY134" fmla="*/ 225361 h 4614473"/>
              <a:gd name="connsiteX135" fmla="*/ 2281569 w 4542115"/>
              <a:gd name="connsiteY135" fmla="*/ 232693 h 4614473"/>
              <a:gd name="connsiteX136" fmla="*/ 2343775 w 4542115"/>
              <a:gd name="connsiteY136" fmla="*/ 236355 h 4614473"/>
              <a:gd name="connsiteX137" fmla="*/ 2404160 w 4542115"/>
              <a:gd name="connsiteY137" fmla="*/ 236355 h 4614473"/>
              <a:gd name="connsiteX138" fmla="*/ 2460875 w 4542115"/>
              <a:gd name="connsiteY138" fmla="*/ 229025 h 4614473"/>
              <a:gd name="connsiteX139" fmla="*/ 2519423 w 4542115"/>
              <a:gd name="connsiteY139" fmla="*/ 214366 h 4614473"/>
              <a:gd name="connsiteX140" fmla="*/ 2572486 w 4542115"/>
              <a:gd name="connsiteY140" fmla="*/ 192379 h 4614473"/>
              <a:gd name="connsiteX141" fmla="*/ 2627375 w 4542115"/>
              <a:gd name="connsiteY141" fmla="*/ 163066 h 4614473"/>
              <a:gd name="connsiteX142" fmla="*/ 2682261 w 4542115"/>
              <a:gd name="connsiteY142" fmla="*/ 133754 h 4614473"/>
              <a:gd name="connsiteX143" fmla="*/ 2737153 w 4542115"/>
              <a:gd name="connsiteY143" fmla="*/ 100772 h 4614473"/>
              <a:gd name="connsiteX144" fmla="*/ 2790211 w 4542115"/>
              <a:gd name="connsiteY144" fmla="*/ 69623 h 4614473"/>
              <a:gd name="connsiteX145" fmla="*/ 2846931 w 4542115"/>
              <a:gd name="connsiteY145" fmla="*/ 42142 h 4614473"/>
              <a:gd name="connsiteX146" fmla="*/ 2901822 w 4542115"/>
              <a:gd name="connsiteY146" fmla="*/ 20154 h 4614473"/>
              <a:gd name="connsiteX147" fmla="*/ 2958537 w 4542115"/>
              <a:gd name="connsiteY147" fmla="*/ 5494 h 461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542115" h="4614473">
                <a:moveTo>
                  <a:pt x="3017089" y="0"/>
                </a:moveTo>
                <a:lnTo>
                  <a:pt x="3075636" y="5494"/>
                </a:lnTo>
                <a:lnTo>
                  <a:pt x="3132353" y="20154"/>
                </a:lnTo>
                <a:lnTo>
                  <a:pt x="3187242" y="42142"/>
                </a:lnTo>
                <a:lnTo>
                  <a:pt x="3243962" y="69623"/>
                </a:lnTo>
                <a:lnTo>
                  <a:pt x="3297023" y="100772"/>
                </a:lnTo>
                <a:lnTo>
                  <a:pt x="3351911" y="133754"/>
                </a:lnTo>
                <a:lnTo>
                  <a:pt x="3406803" y="163066"/>
                </a:lnTo>
                <a:lnTo>
                  <a:pt x="3461689" y="192379"/>
                </a:lnTo>
                <a:lnTo>
                  <a:pt x="3516579" y="214366"/>
                </a:lnTo>
                <a:lnTo>
                  <a:pt x="3573300" y="229025"/>
                </a:lnTo>
                <a:lnTo>
                  <a:pt x="3630019" y="236355"/>
                </a:lnTo>
                <a:lnTo>
                  <a:pt x="3690397" y="236355"/>
                </a:lnTo>
                <a:lnTo>
                  <a:pt x="3752606" y="232693"/>
                </a:lnTo>
                <a:lnTo>
                  <a:pt x="3814809" y="225361"/>
                </a:lnTo>
                <a:lnTo>
                  <a:pt x="3877020" y="216201"/>
                </a:lnTo>
                <a:lnTo>
                  <a:pt x="3939231" y="208872"/>
                </a:lnTo>
                <a:lnTo>
                  <a:pt x="4001437" y="203373"/>
                </a:lnTo>
                <a:lnTo>
                  <a:pt x="4059986" y="205206"/>
                </a:lnTo>
                <a:lnTo>
                  <a:pt x="4116706" y="212538"/>
                </a:lnTo>
                <a:lnTo>
                  <a:pt x="4171595" y="229025"/>
                </a:lnTo>
                <a:lnTo>
                  <a:pt x="4217336" y="252845"/>
                </a:lnTo>
                <a:lnTo>
                  <a:pt x="4261245" y="283994"/>
                </a:lnTo>
                <a:lnTo>
                  <a:pt x="4299669" y="320637"/>
                </a:lnTo>
                <a:lnTo>
                  <a:pt x="4338095" y="362777"/>
                </a:lnTo>
                <a:lnTo>
                  <a:pt x="4372856" y="406750"/>
                </a:lnTo>
                <a:lnTo>
                  <a:pt x="4407617" y="452556"/>
                </a:lnTo>
                <a:lnTo>
                  <a:pt x="4442381" y="498362"/>
                </a:lnTo>
                <a:lnTo>
                  <a:pt x="4477145" y="542337"/>
                </a:lnTo>
                <a:lnTo>
                  <a:pt x="4513739" y="584477"/>
                </a:lnTo>
                <a:lnTo>
                  <a:pt x="4542115" y="609189"/>
                </a:lnTo>
                <a:lnTo>
                  <a:pt x="4542115" y="4614473"/>
                </a:lnTo>
                <a:lnTo>
                  <a:pt x="664769" y="4614473"/>
                </a:lnTo>
                <a:lnTo>
                  <a:pt x="655016" y="4597035"/>
                </a:lnTo>
                <a:lnTo>
                  <a:pt x="622081" y="4556726"/>
                </a:lnTo>
                <a:lnTo>
                  <a:pt x="585489" y="4514583"/>
                </a:lnTo>
                <a:lnTo>
                  <a:pt x="543408" y="4477940"/>
                </a:lnTo>
                <a:lnTo>
                  <a:pt x="499492" y="4443127"/>
                </a:lnTo>
                <a:lnTo>
                  <a:pt x="451923" y="4408315"/>
                </a:lnTo>
                <a:lnTo>
                  <a:pt x="406186" y="4373502"/>
                </a:lnTo>
                <a:lnTo>
                  <a:pt x="362272" y="4338689"/>
                </a:lnTo>
                <a:lnTo>
                  <a:pt x="320194" y="4300215"/>
                </a:lnTo>
                <a:lnTo>
                  <a:pt x="283597" y="4261739"/>
                </a:lnTo>
                <a:lnTo>
                  <a:pt x="252494" y="4217766"/>
                </a:lnTo>
                <a:lnTo>
                  <a:pt x="228710" y="4171960"/>
                </a:lnTo>
                <a:lnTo>
                  <a:pt x="212241" y="4116996"/>
                </a:lnTo>
                <a:lnTo>
                  <a:pt x="204924" y="4060197"/>
                </a:lnTo>
                <a:lnTo>
                  <a:pt x="203092" y="4001565"/>
                </a:lnTo>
                <a:lnTo>
                  <a:pt x="208585" y="3939271"/>
                </a:lnTo>
                <a:lnTo>
                  <a:pt x="215902" y="3876973"/>
                </a:lnTo>
                <a:lnTo>
                  <a:pt x="225050" y="3814678"/>
                </a:lnTo>
                <a:lnTo>
                  <a:pt x="232369" y="3752380"/>
                </a:lnTo>
                <a:lnTo>
                  <a:pt x="236025" y="3690086"/>
                </a:lnTo>
                <a:lnTo>
                  <a:pt x="236025" y="3629623"/>
                </a:lnTo>
                <a:lnTo>
                  <a:pt x="228710" y="3572826"/>
                </a:lnTo>
                <a:lnTo>
                  <a:pt x="214070" y="3516025"/>
                </a:lnTo>
                <a:lnTo>
                  <a:pt x="192118" y="3462892"/>
                </a:lnTo>
                <a:lnTo>
                  <a:pt x="162841" y="3407926"/>
                </a:lnTo>
                <a:lnTo>
                  <a:pt x="133569" y="3352962"/>
                </a:lnTo>
                <a:lnTo>
                  <a:pt x="100635" y="3297993"/>
                </a:lnTo>
                <a:lnTo>
                  <a:pt x="69528" y="3244856"/>
                </a:lnTo>
                <a:lnTo>
                  <a:pt x="42083" y="3188061"/>
                </a:lnTo>
                <a:lnTo>
                  <a:pt x="20128" y="3133090"/>
                </a:lnTo>
                <a:lnTo>
                  <a:pt x="5491" y="3076291"/>
                </a:lnTo>
                <a:lnTo>
                  <a:pt x="0" y="3017661"/>
                </a:lnTo>
                <a:lnTo>
                  <a:pt x="5491" y="2959031"/>
                </a:lnTo>
                <a:lnTo>
                  <a:pt x="20128" y="2902232"/>
                </a:lnTo>
                <a:lnTo>
                  <a:pt x="42083" y="2847268"/>
                </a:lnTo>
                <a:lnTo>
                  <a:pt x="69528" y="2790469"/>
                </a:lnTo>
                <a:lnTo>
                  <a:pt x="100635" y="2737334"/>
                </a:lnTo>
                <a:lnTo>
                  <a:pt x="133569" y="2682368"/>
                </a:lnTo>
                <a:lnTo>
                  <a:pt x="162841" y="2627399"/>
                </a:lnTo>
                <a:lnTo>
                  <a:pt x="192118" y="2572433"/>
                </a:lnTo>
                <a:lnTo>
                  <a:pt x="214070" y="2519300"/>
                </a:lnTo>
                <a:lnTo>
                  <a:pt x="228710" y="2462501"/>
                </a:lnTo>
                <a:lnTo>
                  <a:pt x="236025" y="2405702"/>
                </a:lnTo>
                <a:lnTo>
                  <a:pt x="236025" y="2345239"/>
                </a:lnTo>
                <a:lnTo>
                  <a:pt x="232369" y="2282943"/>
                </a:lnTo>
                <a:lnTo>
                  <a:pt x="225050" y="2220652"/>
                </a:lnTo>
                <a:lnTo>
                  <a:pt x="215902" y="2158351"/>
                </a:lnTo>
                <a:lnTo>
                  <a:pt x="208585" y="2096056"/>
                </a:lnTo>
                <a:lnTo>
                  <a:pt x="203092" y="2033762"/>
                </a:lnTo>
                <a:lnTo>
                  <a:pt x="204924" y="1975130"/>
                </a:lnTo>
                <a:lnTo>
                  <a:pt x="212241" y="1918331"/>
                </a:lnTo>
                <a:lnTo>
                  <a:pt x="228710" y="1863365"/>
                </a:lnTo>
                <a:lnTo>
                  <a:pt x="252494" y="1817559"/>
                </a:lnTo>
                <a:lnTo>
                  <a:pt x="283597" y="1773588"/>
                </a:lnTo>
                <a:lnTo>
                  <a:pt x="320194" y="1735110"/>
                </a:lnTo>
                <a:lnTo>
                  <a:pt x="362272" y="1696633"/>
                </a:lnTo>
                <a:lnTo>
                  <a:pt x="406186" y="1661821"/>
                </a:lnTo>
                <a:lnTo>
                  <a:pt x="451923" y="1627010"/>
                </a:lnTo>
                <a:lnTo>
                  <a:pt x="499492" y="1592198"/>
                </a:lnTo>
                <a:lnTo>
                  <a:pt x="543408" y="1557383"/>
                </a:lnTo>
                <a:lnTo>
                  <a:pt x="585489" y="1520742"/>
                </a:lnTo>
                <a:lnTo>
                  <a:pt x="622081" y="1478602"/>
                </a:lnTo>
                <a:lnTo>
                  <a:pt x="655016" y="1438290"/>
                </a:lnTo>
                <a:lnTo>
                  <a:pt x="680633" y="1392484"/>
                </a:lnTo>
                <a:lnTo>
                  <a:pt x="702588" y="1343017"/>
                </a:lnTo>
                <a:lnTo>
                  <a:pt x="720885" y="1289879"/>
                </a:lnTo>
                <a:lnTo>
                  <a:pt x="737352" y="1234913"/>
                </a:lnTo>
                <a:lnTo>
                  <a:pt x="751988" y="1179949"/>
                </a:lnTo>
                <a:lnTo>
                  <a:pt x="766625" y="1123148"/>
                </a:lnTo>
                <a:lnTo>
                  <a:pt x="783093" y="1070017"/>
                </a:lnTo>
                <a:lnTo>
                  <a:pt x="801388" y="1016879"/>
                </a:lnTo>
                <a:lnTo>
                  <a:pt x="823342" y="967409"/>
                </a:lnTo>
                <a:lnTo>
                  <a:pt x="850791" y="923437"/>
                </a:lnTo>
                <a:lnTo>
                  <a:pt x="883719" y="883127"/>
                </a:lnTo>
                <a:lnTo>
                  <a:pt x="923974" y="850147"/>
                </a:lnTo>
                <a:lnTo>
                  <a:pt x="967888" y="822667"/>
                </a:lnTo>
                <a:lnTo>
                  <a:pt x="1017286" y="800678"/>
                </a:lnTo>
                <a:lnTo>
                  <a:pt x="1070344" y="782355"/>
                </a:lnTo>
                <a:lnTo>
                  <a:pt x="1123405" y="765865"/>
                </a:lnTo>
                <a:lnTo>
                  <a:pt x="1180122" y="751208"/>
                </a:lnTo>
                <a:lnTo>
                  <a:pt x="1235013" y="736549"/>
                </a:lnTo>
                <a:lnTo>
                  <a:pt x="1289905" y="720059"/>
                </a:lnTo>
                <a:lnTo>
                  <a:pt x="1342961" y="701741"/>
                </a:lnTo>
                <a:lnTo>
                  <a:pt x="1392366" y="679752"/>
                </a:lnTo>
                <a:lnTo>
                  <a:pt x="1438103" y="654104"/>
                </a:lnTo>
                <a:lnTo>
                  <a:pt x="1478355" y="621122"/>
                </a:lnTo>
                <a:lnTo>
                  <a:pt x="1520434" y="584477"/>
                </a:lnTo>
                <a:lnTo>
                  <a:pt x="1557033" y="542337"/>
                </a:lnTo>
                <a:lnTo>
                  <a:pt x="1591797" y="498362"/>
                </a:lnTo>
                <a:lnTo>
                  <a:pt x="1626556" y="452556"/>
                </a:lnTo>
                <a:lnTo>
                  <a:pt x="1661319" y="406750"/>
                </a:lnTo>
                <a:lnTo>
                  <a:pt x="1696081" y="362777"/>
                </a:lnTo>
                <a:lnTo>
                  <a:pt x="1734508" y="320637"/>
                </a:lnTo>
                <a:lnTo>
                  <a:pt x="1772930" y="283994"/>
                </a:lnTo>
                <a:lnTo>
                  <a:pt x="1816841" y="252845"/>
                </a:lnTo>
                <a:lnTo>
                  <a:pt x="1862581" y="229025"/>
                </a:lnTo>
                <a:lnTo>
                  <a:pt x="1917472" y="212538"/>
                </a:lnTo>
                <a:lnTo>
                  <a:pt x="1974191" y="205206"/>
                </a:lnTo>
                <a:lnTo>
                  <a:pt x="2032739" y="203373"/>
                </a:lnTo>
                <a:lnTo>
                  <a:pt x="2094947" y="208872"/>
                </a:lnTo>
                <a:lnTo>
                  <a:pt x="2157153" y="216201"/>
                </a:lnTo>
                <a:lnTo>
                  <a:pt x="2219363" y="225361"/>
                </a:lnTo>
                <a:lnTo>
                  <a:pt x="2281569" y="232693"/>
                </a:lnTo>
                <a:lnTo>
                  <a:pt x="2343775" y="236355"/>
                </a:lnTo>
                <a:lnTo>
                  <a:pt x="2404160" y="236355"/>
                </a:lnTo>
                <a:lnTo>
                  <a:pt x="2460875" y="229025"/>
                </a:lnTo>
                <a:lnTo>
                  <a:pt x="2519423" y="214366"/>
                </a:lnTo>
                <a:lnTo>
                  <a:pt x="2572486" y="192379"/>
                </a:lnTo>
                <a:lnTo>
                  <a:pt x="2627375" y="163066"/>
                </a:lnTo>
                <a:lnTo>
                  <a:pt x="2682261" y="133754"/>
                </a:lnTo>
                <a:lnTo>
                  <a:pt x="2737153" y="100772"/>
                </a:lnTo>
                <a:lnTo>
                  <a:pt x="2790211" y="69623"/>
                </a:lnTo>
                <a:lnTo>
                  <a:pt x="2846931" y="42142"/>
                </a:lnTo>
                <a:lnTo>
                  <a:pt x="2901822" y="20154"/>
                </a:lnTo>
                <a:lnTo>
                  <a:pt x="2958537" y="5494"/>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1" name="Freeform: Shape 20">
            <a:extLst>
              <a:ext uri="{FF2B5EF4-FFF2-40B4-BE49-F238E27FC236}">
                <a16:creationId xmlns:a16="http://schemas.microsoft.com/office/drawing/2014/main" id="{1418EEBA-4D15-4782-81DC-AA2BE05E72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927" y="0"/>
            <a:ext cx="3419856" cy="2381967"/>
          </a:xfrm>
          <a:custGeom>
            <a:avLst/>
            <a:gdLst>
              <a:gd name="connsiteX0" fmla="*/ 139056 w 3419856"/>
              <a:gd name="connsiteY0" fmla="*/ 0 h 2381967"/>
              <a:gd name="connsiteX1" fmla="*/ 3280802 w 3419856"/>
              <a:gd name="connsiteY1" fmla="*/ 0 h 2381967"/>
              <a:gd name="connsiteX2" fmla="*/ 3290236 w 3419856"/>
              <a:gd name="connsiteY2" fmla="*/ 18169 h 2381967"/>
              <a:gd name="connsiteX3" fmla="*/ 3299570 w 3419856"/>
              <a:gd name="connsiteY3" fmla="*/ 49321 h 2381967"/>
              <a:gd name="connsiteX4" fmla="*/ 3303718 w 3419856"/>
              <a:gd name="connsiteY4" fmla="*/ 81512 h 2381967"/>
              <a:gd name="connsiteX5" fmla="*/ 3304755 w 3419856"/>
              <a:gd name="connsiteY5" fmla="*/ 114742 h 2381967"/>
              <a:gd name="connsiteX6" fmla="*/ 3301642 w 3419856"/>
              <a:gd name="connsiteY6" fmla="*/ 150047 h 2381967"/>
              <a:gd name="connsiteX7" fmla="*/ 3297498 w 3419856"/>
              <a:gd name="connsiteY7" fmla="*/ 185353 h 2381967"/>
              <a:gd name="connsiteX8" fmla="*/ 3292312 w 3419856"/>
              <a:gd name="connsiteY8" fmla="*/ 220661 h 2381967"/>
              <a:gd name="connsiteX9" fmla="*/ 3288164 w 3419856"/>
              <a:gd name="connsiteY9" fmla="*/ 255964 h 2381967"/>
              <a:gd name="connsiteX10" fmla="*/ 3286089 w 3419856"/>
              <a:gd name="connsiteY10" fmla="*/ 291271 h 2381967"/>
              <a:gd name="connsiteX11" fmla="*/ 3286089 w 3419856"/>
              <a:gd name="connsiteY11" fmla="*/ 325538 h 2381967"/>
              <a:gd name="connsiteX12" fmla="*/ 3290236 w 3419856"/>
              <a:gd name="connsiteY12" fmla="*/ 357729 h 2381967"/>
              <a:gd name="connsiteX13" fmla="*/ 3298533 w 3419856"/>
              <a:gd name="connsiteY13" fmla="*/ 389919 h 2381967"/>
              <a:gd name="connsiteX14" fmla="*/ 3310976 w 3419856"/>
              <a:gd name="connsiteY14" fmla="*/ 420032 h 2381967"/>
              <a:gd name="connsiteX15" fmla="*/ 3326531 w 3419856"/>
              <a:gd name="connsiteY15" fmla="*/ 451184 h 2381967"/>
              <a:gd name="connsiteX16" fmla="*/ 3344160 w 3419856"/>
              <a:gd name="connsiteY16" fmla="*/ 482338 h 2381967"/>
              <a:gd name="connsiteX17" fmla="*/ 3362823 w 3419856"/>
              <a:gd name="connsiteY17" fmla="*/ 513490 h 2381967"/>
              <a:gd name="connsiteX18" fmla="*/ 3380451 w 3419856"/>
              <a:gd name="connsiteY18" fmla="*/ 543604 h 2381967"/>
              <a:gd name="connsiteX19" fmla="*/ 3396007 w 3419856"/>
              <a:gd name="connsiteY19" fmla="*/ 575795 h 2381967"/>
              <a:gd name="connsiteX20" fmla="*/ 3408449 w 3419856"/>
              <a:gd name="connsiteY20" fmla="*/ 606946 h 2381967"/>
              <a:gd name="connsiteX21" fmla="*/ 3416747 w 3419856"/>
              <a:gd name="connsiteY21" fmla="*/ 639136 h 2381967"/>
              <a:gd name="connsiteX22" fmla="*/ 3419856 w 3419856"/>
              <a:gd name="connsiteY22" fmla="*/ 672365 h 2381967"/>
              <a:gd name="connsiteX23" fmla="*/ 3416747 w 3419856"/>
              <a:gd name="connsiteY23" fmla="*/ 705593 h 2381967"/>
              <a:gd name="connsiteX24" fmla="*/ 3408449 w 3419856"/>
              <a:gd name="connsiteY24" fmla="*/ 737784 h 2381967"/>
              <a:gd name="connsiteX25" fmla="*/ 3396007 w 3419856"/>
              <a:gd name="connsiteY25" fmla="*/ 768938 h 2381967"/>
              <a:gd name="connsiteX26" fmla="*/ 3380451 w 3419856"/>
              <a:gd name="connsiteY26" fmla="*/ 801127 h 2381967"/>
              <a:gd name="connsiteX27" fmla="*/ 3362823 w 3419856"/>
              <a:gd name="connsiteY27" fmla="*/ 831242 h 2381967"/>
              <a:gd name="connsiteX28" fmla="*/ 3344160 w 3419856"/>
              <a:gd name="connsiteY28" fmla="*/ 862396 h 2381967"/>
              <a:gd name="connsiteX29" fmla="*/ 3326531 w 3419856"/>
              <a:gd name="connsiteY29" fmla="*/ 893546 h 2381967"/>
              <a:gd name="connsiteX30" fmla="*/ 3310976 w 3419856"/>
              <a:gd name="connsiteY30" fmla="*/ 924698 h 2381967"/>
              <a:gd name="connsiteX31" fmla="*/ 3298533 w 3419856"/>
              <a:gd name="connsiteY31" fmla="*/ 954811 h 2381967"/>
              <a:gd name="connsiteX32" fmla="*/ 3290236 w 3419856"/>
              <a:gd name="connsiteY32" fmla="*/ 987004 h 2381967"/>
              <a:gd name="connsiteX33" fmla="*/ 3286089 w 3419856"/>
              <a:gd name="connsiteY33" fmla="*/ 1019193 h 2381967"/>
              <a:gd name="connsiteX34" fmla="*/ 3286089 w 3419856"/>
              <a:gd name="connsiteY34" fmla="*/ 1053460 h 2381967"/>
              <a:gd name="connsiteX35" fmla="*/ 3288164 w 3419856"/>
              <a:gd name="connsiteY35" fmla="*/ 1088765 h 2381967"/>
              <a:gd name="connsiteX36" fmla="*/ 3292312 w 3419856"/>
              <a:gd name="connsiteY36" fmla="*/ 1124072 h 2381967"/>
              <a:gd name="connsiteX37" fmla="*/ 3297498 w 3419856"/>
              <a:gd name="connsiteY37" fmla="*/ 1159378 h 2381967"/>
              <a:gd name="connsiteX38" fmla="*/ 3301642 w 3419856"/>
              <a:gd name="connsiteY38" fmla="*/ 1194686 h 2381967"/>
              <a:gd name="connsiteX39" fmla="*/ 3304755 w 3419856"/>
              <a:gd name="connsiteY39" fmla="*/ 1229990 h 2381967"/>
              <a:gd name="connsiteX40" fmla="*/ 3303718 w 3419856"/>
              <a:gd name="connsiteY40" fmla="*/ 1263220 h 2381967"/>
              <a:gd name="connsiteX41" fmla="*/ 3299570 w 3419856"/>
              <a:gd name="connsiteY41" fmla="*/ 1295411 h 2381967"/>
              <a:gd name="connsiteX42" fmla="*/ 3290236 w 3419856"/>
              <a:gd name="connsiteY42" fmla="*/ 1326561 h 2381967"/>
              <a:gd name="connsiteX43" fmla="*/ 3276757 w 3419856"/>
              <a:gd name="connsiteY43" fmla="*/ 1352522 h 2381967"/>
              <a:gd name="connsiteX44" fmla="*/ 3259131 w 3419856"/>
              <a:gd name="connsiteY44" fmla="*/ 1377443 h 2381967"/>
              <a:gd name="connsiteX45" fmla="*/ 3238390 w 3419856"/>
              <a:gd name="connsiteY45" fmla="*/ 1399250 h 2381967"/>
              <a:gd name="connsiteX46" fmla="*/ 3214539 w 3419856"/>
              <a:gd name="connsiteY46" fmla="*/ 1421055 h 2381967"/>
              <a:gd name="connsiteX47" fmla="*/ 3189654 w 3419856"/>
              <a:gd name="connsiteY47" fmla="*/ 1440785 h 2381967"/>
              <a:gd name="connsiteX48" fmla="*/ 3163731 w 3419856"/>
              <a:gd name="connsiteY48" fmla="*/ 1460515 h 2381967"/>
              <a:gd name="connsiteX49" fmla="*/ 3137807 w 3419856"/>
              <a:gd name="connsiteY49" fmla="*/ 1480245 h 2381967"/>
              <a:gd name="connsiteX50" fmla="*/ 3111883 w 3419856"/>
              <a:gd name="connsiteY50" fmla="*/ 1499975 h 2381967"/>
              <a:gd name="connsiteX51" fmla="*/ 3088033 w 3419856"/>
              <a:gd name="connsiteY51" fmla="*/ 1520742 h 2381967"/>
              <a:gd name="connsiteX52" fmla="*/ 3067293 w 3419856"/>
              <a:gd name="connsiteY52" fmla="*/ 1544627 h 2381967"/>
              <a:gd name="connsiteX53" fmla="*/ 3048628 w 3419856"/>
              <a:gd name="connsiteY53" fmla="*/ 1567472 h 2381967"/>
              <a:gd name="connsiteX54" fmla="*/ 3034111 w 3419856"/>
              <a:gd name="connsiteY54" fmla="*/ 1593431 h 2381967"/>
              <a:gd name="connsiteX55" fmla="*/ 3021667 w 3419856"/>
              <a:gd name="connsiteY55" fmla="*/ 1621468 h 2381967"/>
              <a:gd name="connsiteX56" fmla="*/ 3011299 w 3419856"/>
              <a:gd name="connsiteY56" fmla="*/ 1651582 h 2381967"/>
              <a:gd name="connsiteX57" fmla="*/ 3001966 w 3419856"/>
              <a:gd name="connsiteY57" fmla="*/ 1682734 h 2381967"/>
              <a:gd name="connsiteX58" fmla="*/ 2993671 w 3419856"/>
              <a:gd name="connsiteY58" fmla="*/ 1713887 h 2381967"/>
              <a:gd name="connsiteX59" fmla="*/ 2985375 w 3419856"/>
              <a:gd name="connsiteY59" fmla="*/ 1746078 h 2381967"/>
              <a:gd name="connsiteX60" fmla="*/ 2976043 w 3419856"/>
              <a:gd name="connsiteY60" fmla="*/ 1776191 h 2381967"/>
              <a:gd name="connsiteX61" fmla="*/ 2965673 w 3419856"/>
              <a:gd name="connsiteY61" fmla="*/ 1806304 h 2381967"/>
              <a:gd name="connsiteX62" fmla="*/ 2953230 w 3419856"/>
              <a:gd name="connsiteY62" fmla="*/ 1834342 h 2381967"/>
              <a:gd name="connsiteX63" fmla="*/ 2937675 w 3419856"/>
              <a:gd name="connsiteY63" fmla="*/ 1859265 h 2381967"/>
              <a:gd name="connsiteX64" fmla="*/ 2919011 w 3419856"/>
              <a:gd name="connsiteY64" fmla="*/ 1882108 h 2381967"/>
              <a:gd name="connsiteX65" fmla="*/ 2896195 w 3419856"/>
              <a:gd name="connsiteY65" fmla="*/ 1900800 h 2381967"/>
              <a:gd name="connsiteX66" fmla="*/ 2871309 w 3419856"/>
              <a:gd name="connsiteY66" fmla="*/ 1916375 h 2381967"/>
              <a:gd name="connsiteX67" fmla="*/ 2843314 w 3419856"/>
              <a:gd name="connsiteY67" fmla="*/ 1928836 h 2381967"/>
              <a:gd name="connsiteX68" fmla="*/ 2813241 w 3419856"/>
              <a:gd name="connsiteY68" fmla="*/ 1939222 h 2381967"/>
              <a:gd name="connsiteX69" fmla="*/ 2783169 w 3419856"/>
              <a:gd name="connsiteY69" fmla="*/ 1948566 h 2381967"/>
              <a:gd name="connsiteX70" fmla="*/ 2751023 w 3419856"/>
              <a:gd name="connsiteY70" fmla="*/ 1956875 h 2381967"/>
              <a:gd name="connsiteX71" fmla="*/ 2719917 w 3419856"/>
              <a:gd name="connsiteY71" fmla="*/ 1965182 h 2381967"/>
              <a:gd name="connsiteX72" fmla="*/ 2688807 w 3419856"/>
              <a:gd name="connsiteY72" fmla="*/ 1974526 h 2381967"/>
              <a:gd name="connsiteX73" fmla="*/ 2658737 w 3419856"/>
              <a:gd name="connsiteY73" fmla="*/ 1984911 h 2381967"/>
              <a:gd name="connsiteX74" fmla="*/ 2630739 w 3419856"/>
              <a:gd name="connsiteY74" fmla="*/ 1997373 h 2381967"/>
              <a:gd name="connsiteX75" fmla="*/ 2604814 w 3419856"/>
              <a:gd name="connsiteY75" fmla="*/ 2011910 h 2381967"/>
              <a:gd name="connsiteX76" fmla="*/ 2582001 w 3419856"/>
              <a:gd name="connsiteY76" fmla="*/ 2030599 h 2381967"/>
              <a:gd name="connsiteX77" fmla="*/ 2558153 w 3419856"/>
              <a:gd name="connsiteY77" fmla="*/ 2051367 h 2381967"/>
              <a:gd name="connsiteX78" fmla="*/ 2537413 w 3419856"/>
              <a:gd name="connsiteY78" fmla="*/ 2075251 h 2381967"/>
              <a:gd name="connsiteX79" fmla="*/ 2517711 w 3419856"/>
              <a:gd name="connsiteY79" fmla="*/ 2100173 h 2381967"/>
              <a:gd name="connsiteX80" fmla="*/ 2498009 w 3419856"/>
              <a:gd name="connsiteY80" fmla="*/ 2126133 h 2381967"/>
              <a:gd name="connsiteX81" fmla="*/ 2478308 w 3419856"/>
              <a:gd name="connsiteY81" fmla="*/ 2152094 h 2381967"/>
              <a:gd name="connsiteX82" fmla="*/ 2458607 w 3419856"/>
              <a:gd name="connsiteY82" fmla="*/ 2177015 h 2381967"/>
              <a:gd name="connsiteX83" fmla="*/ 2436829 w 3419856"/>
              <a:gd name="connsiteY83" fmla="*/ 2200899 h 2381967"/>
              <a:gd name="connsiteX84" fmla="*/ 2415053 w 3419856"/>
              <a:gd name="connsiteY84" fmla="*/ 2221667 h 2381967"/>
              <a:gd name="connsiteX85" fmla="*/ 2390167 w 3419856"/>
              <a:gd name="connsiteY85" fmla="*/ 2239321 h 2381967"/>
              <a:gd name="connsiteX86" fmla="*/ 2364243 w 3419856"/>
              <a:gd name="connsiteY86" fmla="*/ 2252820 h 2381967"/>
              <a:gd name="connsiteX87" fmla="*/ 2333135 w 3419856"/>
              <a:gd name="connsiteY87" fmla="*/ 2262165 h 2381967"/>
              <a:gd name="connsiteX88" fmla="*/ 2300989 w 3419856"/>
              <a:gd name="connsiteY88" fmla="*/ 2266320 h 2381967"/>
              <a:gd name="connsiteX89" fmla="*/ 2267807 w 3419856"/>
              <a:gd name="connsiteY89" fmla="*/ 2267357 h 2381967"/>
              <a:gd name="connsiteX90" fmla="*/ 2232551 w 3419856"/>
              <a:gd name="connsiteY90" fmla="*/ 2264241 h 2381967"/>
              <a:gd name="connsiteX91" fmla="*/ 2197294 w 3419856"/>
              <a:gd name="connsiteY91" fmla="*/ 2260090 h 2381967"/>
              <a:gd name="connsiteX92" fmla="*/ 2162036 w 3419856"/>
              <a:gd name="connsiteY92" fmla="*/ 2254895 h 2381967"/>
              <a:gd name="connsiteX93" fmla="*/ 2126782 w 3419856"/>
              <a:gd name="connsiteY93" fmla="*/ 2250744 h 2381967"/>
              <a:gd name="connsiteX94" fmla="*/ 2091526 w 3419856"/>
              <a:gd name="connsiteY94" fmla="*/ 2248666 h 2381967"/>
              <a:gd name="connsiteX95" fmla="*/ 2057307 w 3419856"/>
              <a:gd name="connsiteY95" fmla="*/ 2248666 h 2381967"/>
              <a:gd name="connsiteX96" fmla="*/ 2025161 w 3419856"/>
              <a:gd name="connsiteY96" fmla="*/ 2252820 h 2381967"/>
              <a:gd name="connsiteX97" fmla="*/ 1993014 w 3419856"/>
              <a:gd name="connsiteY97" fmla="*/ 2261127 h 2381967"/>
              <a:gd name="connsiteX98" fmla="*/ 1961906 w 3419856"/>
              <a:gd name="connsiteY98" fmla="*/ 2273588 h 2381967"/>
              <a:gd name="connsiteX99" fmla="*/ 1930799 w 3419856"/>
              <a:gd name="connsiteY99" fmla="*/ 2290201 h 2381967"/>
              <a:gd name="connsiteX100" fmla="*/ 1899689 w 3419856"/>
              <a:gd name="connsiteY100" fmla="*/ 2306817 h 2381967"/>
              <a:gd name="connsiteX101" fmla="*/ 1868581 w 3419856"/>
              <a:gd name="connsiteY101" fmla="*/ 2325506 h 2381967"/>
              <a:gd name="connsiteX102" fmla="*/ 1838509 w 3419856"/>
              <a:gd name="connsiteY102" fmla="*/ 2343160 h 2381967"/>
              <a:gd name="connsiteX103" fmla="*/ 1806363 w 3419856"/>
              <a:gd name="connsiteY103" fmla="*/ 2358737 h 2381967"/>
              <a:gd name="connsiteX104" fmla="*/ 1775255 w 3419856"/>
              <a:gd name="connsiteY104" fmla="*/ 2371199 h 2381967"/>
              <a:gd name="connsiteX105" fmla="*/ 1743111 w 3419856"/>
              <a:gd name="connsiteY105" fmla="*/ 2379506 h 2381967"/>
              <a:gd name="connsiteX106" fmla="*/ 1716882 w 3419856"/>
              <a:gd name="connsiteY106" fmla="*/ 2381967 h 2381967"/>
              <a:gd name="connsiteX107" fmla="*/ 1702975 w 3419856"/>
              <a:gd name="connsiteY107" fmla="*/ 2381967 h 2381967"/>
              <a:gd name="connsiteX108" fmla="*/ 1676745 w 3419856"/>
              <a:gd name="connsiteY108" fmla="*/ 2379506 h 2381967"/>
              <a:gd name="connsiteX109" fmla="*/ 1644602 w 3419856"/>
              <a:gd name="connsiteY109" fmla="*/ 2371199 h 2381967"/>
              <a:gd name="connsiteX110" fmla="*/ 1613493 w 3419856"/>
              <a:gd name="connsiteY110" fmla="*/ 2358737 h 2381967"/>
              <a:gd name="connsiteX111" fmla="*/ 1581347 w 3419856"/>
              <a:gd name="connsiteY111" fmla="*/ 2343160 h 2381967"/>
              <a:gd name="connsiteX112" fmla="*/ 1551276 w 3419856"/>
              <a:gd name="connsiteY112" fmla="*/ 2325506 h 2381967"/>
              <a:gd name="connsiteX113" fmla="*/ 1520167 w 3419856"/>
              <a:gd name="connsiteY113" fmla="*/ 2306817 h 2381967"/>
              <a:gd name="connsiteX114" fmla="*/ 1489060 w 3419856"/>
              <a:gd name="connsiteY114" fmla="*/ 2290201 h 2381967"/>
              <a:gd name="connsiteX115" fmla="*/ 1457952 w 3419856"/>
              <a:gd name="connsiteY115" fmla="*/ 2273588 h 2381967"/>
              <a:gd name="connsiteX116" fmla="*/ 1427878 w 3419856"/>
              <a:gd name="connsiteY116" fmla="*/ 2261127 h 2381967"/>
              <a:gd name="connsiteX117" fmla="*/ 1394696 w 3419856"/>
              <a:gd name="connsiteY117" fmla="*/ 2252820 h 2381967"/>
              <a:gd name="connsiteX118" fmla="*/ 1362553 w 3419856"/>
              <a:gd name="connsiteY118" fmla="*/ 2248666 h 2381967"/>
              <a:gd name="connsiteX119" fmla="*/ 1328331 w 3419856"/>
              <a:gd name="connsiteY119" fmla="*/ 2248666 h 2381967"/>
              <a:gd name="connsiteX120" fmla="*/ 1293075 w 3419856"/>
              <a:gd name="connsiteY120" fmla="*/ 2250744 h 2381967"/>
              <a:gd name="connsiteX121" fmla="*/ 1257820 w 3419856"/>
              <a:gd name="connsiteY121" fmla="*/ 2254895 h 2381967"/>
              <a:gd name="connsiteX122" fmla="*/ 1222563 w 3419856"/>
              <a:gd name="connsiteY122" fmla="*/ 2260090 h 2381967"/>
              <a:gd name="connsiteX123" fmla="*/ 1187307 w 3419856"/>
              <a:gd name="connsiteY123" fmla="*/ 2264241 h 2381967"/>
              <a:gd name="connsiteX124" fmla="*/ 1152051 w 3419856"/>
              <a:gd name="connsiteY124" fmla="*/ 2267357 h 2381967"/>
              <a:gd name="connsiteX125" fmla="*/ 1118869 w 3419856"/>
              <a:gd name="connsiteY125" fmla="*/ 2266320 h 2381967"/>
              <a:gd name="connsiteX126" fmla="*/ 1086724 w 3419856"/>
              <a:gd name="connsiteY126" fmla="*/ 2262165 h 2381967"/>
              <a:gd name="connsiteX127" fmla="*/ 1055614 w 3419856"/>
              <a:gd name="connsiteY127" fmla="*/ 2252820 h 2381967"/>
              <a:gd name="connsiteX128" fmla="*/ 1029692 w 3419856"/>
              <a:gd name="connsiteY128" fmla="*/ 2239321 h 2381967"/>
              <a:gd name="connsiteX129" fmla="*/ 1004805 w 3419856"/>
              <a:gd name="connsiteY129" fmla="*/ 2221667 h 2381967"/>
              <a:gd name="connsiteX130" fmla="*/ 983029 w 3419856"/>
              <a:gd name="connsiteY130" fmla="*/ 2200899 h 2381967"/>
              <a:gd name="connsiteX131" fmla="*/ 961251 w 3419856"/>
              <a:gd name="connsiteY131" fmla="*/ 2177015 h 2381967"/>
              <a:gd name="connsiteX132" fmla="*/ 941550 w 3419856"/>
              <a:gd name="connsiteY132" fmla="*/ 2152094 h 2381967"/>
              <a:gd name="connsiteX133" fmla="*/ 921848 w 3419856"/>
              <a:gd name="connsiteY133" fmla="*/ 2126133 h 2381967"/>
              <a:gd name="connsiteX134" fmla="*/ 902148 w 3419856"/>
              <a:gd name="connsiteY134" fmla="*/ 2100173 h 2381967"/>
              <a:gd name="connsiteX135" fmla="*/ 882446 w 3419856"/>
              <a:gd name="connsiteY135" fmla="*/ 2075251 h 2381967"/>
              <a:gd name="connsiteX136" fmla="*/ 861703 w 3419856"/>
              <a:gd name="connsiteY136" fmla="*/ 2051367 h 2381967"/>
              <a:gd name="connsiteX137" fmla="*/ 837855 w 3419856"/>
              <a:gd name="connsiteY137" fmla="*/ 2030599 h 2381967"/>
              <a:gd name="connsiteX138" fmla="*/ 815042 w 3419856"/>
              <a:gd name="connsiteY138" fmla="*/ 2011910 h 2381967"/>
              <a:gd name="connsiteX139" fmla="*/ 789121 w 3419856"/>
              <a:gd name="connsiteY139" fmla="*/ 1997373 h 2381967"/>
              <a:gd name="connsiteX140" fmla="*/ 761121 w 3419856"/>
              <a:gd name="connsiteY140" fmla="*/ 1984911 h 2381967"/>
              <a:gd name="connsiteX141" fmla="*/ 731051 w 3419856"/>
              <a:gd name="connsiteY141" fmla="*/ 1974526 h 2381967"/>
              <a:gd name="connsiteX142" fmla="*/ 699942 w 3419856"/>
              <a:gd name="connsiteY142" fmla="*/ 1965182 h 2381967"/>
              <a:gd name="connsiteX143" fmla="*/ 668832 w 3419856"/>
              <a:gd name="connsiteY143" fmla="*/ 1956875 h 2381967"/>
              <a:gd name="connsiteX144" fmla="*/ 636688 w 3419856"/>
              <a:gd name="connsiteY144" fmla="*/ 1948566 h 2381967"/>
              <a:gd name="connsiteX145" fmla="*/ 606616 w 3419856"/>
              <a:gd name="connsiteY145" fmla="*/ 1939222 h 2381967"/>
              <a:gd name="connsiteX146" fmla="*/ 576545 w 3419856"/>
              <a:gd name="connsiteY146" fmla="*/ 1928836 h 2381967"/>
              <a:gd name="connsiteX147" fmla="*/ 548549 w 3419856"/>
              <a:gd name="connsiteY147" fmla="*/ 1916375 h 2381967"/>
              <a:gd name="connsiteX148" fmla="*/ 523661 w 3419856"/>
              <a:gd name="connsiteY148" fmla="*/ 1900800 h 2381967"/>
              <a:gd name="connsiteX149" fmla="*/ 500847 w 3419856"/>
              <a:gd name="connsiteY149" fmla="*/ 1882108 h 2381967"/>
              <a:gd name="connsiteX150" fmla="*/ 482184 w 3419856"/>
              <a:gd name="connsiteY150" fmla="*/ 1859265 h 2381967"/>
              <a:gd name="connsiteX151" fmla="*/ 466628 w 3419856"/>
              <a:gd name="connsiteY151" fmla="*/ 1834342 h 2381967"/>
              <a:gd name="connsiteX152" fmla="*/ 454185 w 3419856"/>
              <a:gd name="connsiteY152" fmla="*/ 1806304 h 2381967"/>
              <a:gd name="connsiteX153" fmla="*/ 443817 w 3419856"/>
              <a:gd name="connsiteY153" fmla="*/ 1776191 h 2381967"/>
              <a:gd name="connsiteX154" fmla="*/ 434483 w 3419856"/>
              <a:gd name="connsiteY154" fmla="*/ 1746078 h 2381967"/>
              <a:gd name="connsiteX155" fmla="*/ 426188 w 3419856"/>
              <a:gd name="connsiteY155" fmla="*/ 1713887 h 2381967"/>
              <a:gd name="connsiteX156" fmla="*/ 417893 w 3419856"/>
              <a:gd name="connsiteY156" fmla="*/ 1682734 h 2381967"/>
              <a:gd name="connsiteX157" fmla="*/ 408561 w 3419856"/>
              <a:gd name="connsiteY157" fmla="*/ 1651582 h 2381967"/>
              <a:gd name="connsiteX158" fmla="*/ 398191 w 3419856"/>
              <a:gd name="connsiteY158" fmla="*/ 1621468 h 2381967"/>
              <a:gd name="connsiteX159" fmla="*/ 385747 w 3419856"/>
              <a:gd name="connsiteY159" fmla="*/ 1593431 h 2381967"/>
              <a:gd name="connsiteX160" fmla="*/ 371229 w 3419856"/>
              <a:gd name="connsiteY160" fmla="*/ 1567472 h 2381967"/>
              <a:gd name="connsiteX161" fmla="*/ 352563 w 3419856"/>
              <a:gd name="connsiteY161" fmla="*/ 1544627 h 2381967"/>
              <a:gd name="connsiteX162" fmla="*/ 331825 w 3419856"/>
              <a:gd name="connsiteY162" fmla="*/ 1520742 h 2381967"/>
              <a:gd name="connsiteX163" fmla="*/ 307976 w 3419856"/>
              <a:gd name="connsiteY163" fmla="*/ 1499975 h 2381967"/>
              <a:gd name="connsiteX164" fmla="*/ 283086 w 3419856"/>
              <a:gd name="connsiteY164" fmla="*/ 1480245 h 2381967"/>
              <a:gd name="connsiteX165" fmla="*/ 256126 w 3419856"/>
              <a:gd name="connsiteY165" fmla="*/ 1460515 h 2381967"/>
              <a:gd name="connsiteX166" fmla="*/ 230205 w 3419856"/>
              <a:gd name="connsiteY166" fmla="*/ 1440785 h 2381967"/>
              <a:gd name="connsiteX167" fmla="*/ 205317 w 3419856"/>
              <a:gd name="connsiteY167" fmla="*/ 1421055 h 2381967"/>
              <a:gd name="connsiteX168" fmla="*/ 181469 w 3419856"/>
              <a:gd name="connsiteY168" fmla="*/ 1399250 h 2381967"/>
              <a:gd name="connsiteX169" fmla="*/ 160728 w 3419856"/>
              <a:gd name="connsiteY169" fmla="*/ 1377443 h 2381967"/>
              <a:gd name="connsiteX170" fmla="*/ 143101 w 3419856"/>
              <a:gd name="connsiteY170" fmla="*/ 1352522 h 2381967"/>
              <a:gd name="connsiteX171" fmla="*/ 129621 w 3419856"/>
              <a:gd name="connsiteY171" fmla="*/ 1326561 h 2381967"/>
              <a:gd name="connsiteX172" fmla="*/ 120288 w 3419856"/>
              <a:gd name="connsiteY172" fmla="*/ 1295411 h 2381967"/>
              <a:gd name="connsiteX173" fmla="*/ 116141 w 3419856"/>
              <a:gd name="connsiteY173" fmla="*/ 1263220 h 2381967"/>
              <a:gd name="connsiteX174" fmla="*/ 115102 w 3419856"/>
              <a:gd name="connsiteY174" fmla="*/ 1229990 h 2381967"/>
              <a:gd name="connsiteX175" fmla="*/ 118215 w 3419856"/>
              <a:gd name="connsiteY175" fmla="*/ 1194686 h 2381967"/>
              <a:gd name="connsiteX176" fmla="*/ 122362 w 3419856"/>
              <a:gd name="connsiteY176" fmla="*/ 1159378 h 2381967"/>
              <a:gd name="connsiteX177" fmla="*/ 127547 w 3419856"/>
              <a:gd name="connsiteY177" fmla="*/ 1124072 h 2381967"/>
              <a:gd name="connsiteX178" fmla="*/ 131695 w 3419856"/>
              <a:gd name="connsiteY178" fmla="*/ 1088765 h 2381967"/>
              <a:gd name="connsiteX179" fmla="*/ 133767 w 3419856"/>
              <a:gd name="connsiteY179" fmla="*/ 1053460 h 2381967"/>
              <a:gd name="connsiteX180" fmla="*/ 133767 w 3419856"/>
              <a:gd name="connsiteY180" fmla="*/ 1019193 h 2381967"/>
              <a:gd name="connsiteX181" fmla="*/ 129621 w 3419856"/>
              <a:gd name="connsiteY181" fmla="*/ 987004 h 2381967"/>
              <a:gd name="connsiteX182" fmla="*/ 121324 w 3419856"/>
              <a:gd name="connsiteY182" fmla="*/ 954811 h 2381967"/>
              <a:gd name="connsiteX183" fmla="*/ 108883 w 3419856"/>
              <a:gd name="connsiteY183" fmla="*/ 924698 h 2381967"/>
              <a:gd name="connsiteX184" fmla="*/ 92290 w 3419856"/>
              <a:gd name="connsiteY184" fmla="*/ 893546 h 2381967"/>
              <a:gd name="connsiteX185" fmla="*/ 75700 w 3419856"/>
              <a:gd name="connsiteY185" fmla="*/ 862396 h 2381967"/>
              <a:gd name="connsiteX186" fmla="*/ 57035 w 3419856"/>
              <a:gd name="connsiteY186" fmla="*/ 831242 h 2381967"/>
              <a:gd name="connsiteX187" fmla="*/ 39405 w 3419856"/>
              <a:gd name="connsiteY187" fmla="*/ 801127 h 2381967"/>
              <a:gd name="connsiteX188" fmla="*/ 23851 w 3419856"/>
              <a:gd name="connsiteY188" fmla="*/ 768938 h 2381967"/>
              <a:gd name="connsiteX189" fmla="*/ 11407 w 3419856"/>
              <a:gd name="connsiteY189" fmla="*/ 737784 h 2381967"/>
              <a:gd name="connsiteX190" fmla="*/ 3112 w 3419856"/>
              <a:gd name="connsiteY190" fmla="*/ 705593 h 2381967"/>
              <a:gd name="connsiteX191" fmla="*/ 0 w 3419856"/>
              <a:gd name="connsiteY191" fmla="*/ 672365 h 2381967"/>
              <a:gd name="connsiteX192" fmla="*/ 3112 w 3419856"/>
              <a:gd name="connsiteY192" fmla="*/ 639136 h 2381967"/>
              <a:gd name="connsiteX193" fmla="*/ 11407 w 3419856"/>
              <a:gd name="connsiteY193" fmla="*/ 606946 h 2381967"/>
              <a:gd name="connsiteX194" fmla="*/ 23851 w 3419856"/>
              <a:gd name="connsiteY194" fmla="*/ 575795 h 2381967"/>
              <a:gd name="connsiteX195" fmla="*/ 39405 w 3419856"/>
              <a:gd name="connsiteY195" fmla="*/ 543604 h 2381967"/>
              <a:gd name="connsiteX196" fmla="*/ 57035 w 3419856"/>
              <a:gd name="connsiteY196" fmla="*/ 513490 h 2381967"/>
              <a:gd name="connsiteX197" fmla="*/ 75700 w 3419856"/>
              <a:gd name="connsiteY197" fmla="*/ 482338 h 2381967"/>
              <a:gd name="connsiteX198" fmla="*/ 92290 w 3419856"/>
              <a:gd name="connsiteY198" fmla="*/ 451184 h 2381967"/>
              <a:gd name="connsiteX199" fmla="*/ 108883 w 3419856"/>
              <a:gd name="connsiteY199" fmla="*/ 420032 h 2381967"/>
              <a:gd name="connsiteX200" fmla="*/ 121324 w 3419856"/>
              <a:gd name="connsiteY200" fmla="*/ 389919 h 2381967"/>
              <a:gd name="connsiteX201" fmla="*/ 129621 w 3419856"/>
              <a:gd name="connsiteY201" fmla="*/ 357729 h 2381967"/>
              <a:gd name="connsiteX202" fmla="*/ 133767 w 3419856"/>
              <a:gd name="connsiteY202" fmla="*/ 325538 h 2381967"/>
              <a:gd name="connsiteX203" fmla="*/ 133767 w 3419856"/>
              <a:gd name="connsiteY203" fmla="*/ 291271 h 2381967"/>
              <a:gd name="connsiteX204" fmla="*/ 131695 w 3419856"/>
              <a:gd name="connsiteY204" fmla="*/ 255964 h 2381967"/>
              <a:gd name="connsiteX205" fmla="*/ 127547 w 3419856"/>
              <a:gd name="connsiteY205" fmla="*/ 220661 h 2381967"/>
              <a:gd name="connsiteX206" fmla="*/ 122362 w 3419856"/>
              <a:gd name="connsiteY206" fmla="*/ 185353 h 2381967"/>
              <a:gd name="connsiteX207" fmla="*/ 118215 w 3419856"/>
              <a:gd name="connsiteY207" fmla="*/ 150047 h 2381967"/>
              <a:gd name="connsiteX208" fmla="*/ 115102 w 3419856"/>
              <a:gd name="connsiteY208" fmla="*/ 114742 h 2381967"/>
              <a:gd name="connsiteX209" fmla="*/ 116141 w 3419856"/>
              <a:gd name="connsiteY209" fmla="*/ 81512 h 2381967"/>
              <a:gd name="connsiteX210" fmla="*/ 120288 w 3419856"/>
              <a:gd name="connsiteY210" fmla="*/ 49321 h 2381967"/>
              <a:gd name="connsiteX211" fmla="*/ 129621 w 3419856"/>
              <a:gd name="connsiteY211" fmla="*/ 18169 h 2381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3419856" h="2381967">
                <a:moveTo>
                  <a:pt x="139056" y="0"/>
                </a:moveTo>
                <a:lnTo>
                  <a:pt x="3280802" y="0"/>
                </a:lnTo>
                <a:lnTo>
                  <a:pt x="3290236" y="18169"/>
                </a:lnTo>
                <a:lnTo>
                  <a:pt x="3299570" y="49321"/>
                </a:lnTo>
                <a:lnTo>
                  <a:pt x="3303718" y="81512"/>
                </a:lnTo>
                <a:lnTo>
                  <a:pt x="3304755" y="114742"/>
                </a:lnTo>
                <a:lnTo>
                  <a:pt x="3301642" y="150047"/>
                </a:lnTo>
                <a:lnTo>
                  <a:pt x="3297498" y="185353"/>
                </a:lnTo>
                <a:lnTo>
                  <a:pt x="3292312" y="220661"/>
                </a:lnTo>
                <a:lnTo>
                  <a:pt x="3288164" y="255964"/>
                </a:lnTo>
                <a:lnTo>
                  <a:pt x="3286089" y="291271"/>
                </a:lnTo>
                <a:lnTo>
                  <a:pt x="3286089" y="325538"/>
                </a:lnTo>
                <a:lnTo>
                  <a:pt x="3290236" y="357729"/>
                </a:lnTo>
                <a:lnTo>
                  <a:pt x="3298533" y="389919"/>
                </a:lnTo>
                <a:lnTo>
                  <a:pt x="3310976" y="420032"/>
                </a:lnTo>
                <a:lnTo>
                  <a:pt x="3326531" y="451184"/>
                </a:lnTo>
                <a:lnTo>
                  <a:pt x="3344160" y="482338"/>
                </a:lnTo>
                <a:lnTo>
                  <a:pt x="3362823" y="513490"/>
                </a:lnTo>
                <a:lnTo>
                  <a:pt x="3380451" y="543604"/>
                </a:lnTo>
                <a:lnTo>
                  <a:pt x="3396007" y="575795"/>
                </a:lnTo>
                <a:lnTo>
                  <a:pt x="3408449" y="606946"/>
                </a:lnTo>
                <a:lnTo>
                  <a:pt x="3416747" y="639136"/>
                </a:lnTo>
                <a:lnTo>
                  <a:pt x="3419856" y="672365"/>
                </a:lnTo>
                <a:lnTo>
                  <a:pt x="3416747" y="705593"/>
                </a:lnTo>
                <a:lnTo>
                  <a:pt x="3408449" y="737784"/>
                </a:lnTo>
                <a:lnTo>
                  <a:pt x="3396007" y="768938"/>
                </a:lnTo>
                <a:lnTo>
                  <a:pt x="3380451" y="801127"/>
                </a:lnTo>
                <a:lnTo>
                  <a:pt x="3362823" y="831242"/>
                </a:lnTo>
                <a:lnTo>
                  <a:pt x="3344160" y="862396"/>
                </a:lnTo>
                <a:lnTo>
                  <a:pt x="3326531" y="893546"/>
                </a:lnTo>
                <a:lnTo>
                  <a:pt x="3310976" y="924698"/>
                </a:lnTo>
                <a:lnTo>
                  <a:pt x="3298533" y="954811"/>
                </a:lnTo>
                <a:lnTo>
                  <a:pt x="3290236" y="987004"/>
                </a:lnTo>
                <a:lnTo>
                  <a:pt x="3286089" y="1019193"/>
                </a:lnTo>
                <a:lnTo>
                  <a:pt x="3286089" y="1053460"/>
                </a:lnTo>
                <a:lnTo>
                  <a:pt x="3288164" y="1088765"/>
                </a:lnTo>
                <a:lnTo>
                  <a:pt x="3292312" y="1124072"/>
                </a:lnTo>
                <a:lnTo>
                  <a:pt x="3297498" y="1159378"/>
                </a:lnTo>
                <a:lnTo>
                  <a:pt x="3301642" y="1194686"/>
                </a:lnTo>
                <a:lnTo>
                  <a:pt x="3304755" y="1229990"/>
                </a:lnTo>
                <a:lnTo>
                  <a:pt x="3303718" y="1263220"/>
                </a:lnTo>
                <a:lnTo>
                  <a:pt x="3299570" y="1295411"/>
                </a:lnTo>
                <a:lnTo>
                  <a:pt x="3290236" y="1326561"/>
                </a:lnTo>
                <a:lnTo>
                  <a:pt x="3276757" y="1352522"/>
                </a:lnTo>
                <a:lnTo>
                  <a:pt x="3259131" y="1377443"/>
                </a:lnTo>
                <a:lnTo>
                  <a:pt x="3238390" y="1399250"/>
                </a:lnTo>
                <a:lnTo>
                  <a:pt x="3214539" y="1421055"/>
                </a:lnTo>
                <a:lnTo>
                  <a:pt x="3189654" y="1440785"/>
                </a:lnTo>
                <a:lnTo>
                  <a:pt x="3163731" y="1460515"/>
                </a:lnTo>
                <a:lnTo>
                  <a:pt x="3137807" y="1480245"/>
                </a:lnTo>
                <a:lnTo>
                  <a:pt x="3111883" y="1499975"/>
                </a:lnTo>
                <a:lnTo>
                  <a:pt x="3088033" y="1520742"/>
                </a:lnTo>
                <a:lnTo>
                  <a:pt x="3067293" y="1544627"/>
                </a:lnTo>
                <a:lnTo>
                  <a:pt x="3048628" y="1567472"/>
                </a:lnTo>
                <a:lnTo>
                  <a:pt x="3034111" y="1593431"/>
                </a:lnTo>
                <a:lnTo>
                  <a:pt x="3021667" y="1621468"/>
                </a:lnTo>
                <a:lnTo>
                  <a:pt x="3011299" y="1651582"/>
                </a:lnTo>
                <a:lnTo>
                  <a:pt x="3001966" y="1682734"/>
                </a:lnTo>
                <a:lnTo>
                  <a:pt x="2993671" y="1713887"/>
                </a:lnTo>
                <a:lnTo>
                  <a:pt x="2985375" y="1746078"/>
                </a:lnTo>
                <a:lnTo>
                  <a:pt x="2976043" y="1776191"/>
                </a:lnTo>
                <a:lnTo>
                  <a:pt x="2965673" y="1806304"/>
                </a:lnTo>
                <a:lnTo>
                  <a:pt x="2953230" y="1834342"/>
                </a:lnTo>
                <a:lnTo>
                  <a:pt x="2937675" y="1859265"/>
                </a:lnTo>
                <a:lnTo>
                  <a:pt x="2919011" y="1882108"/>
                </a:lnTo>
                <a:lnTo>
                  <a:pt x="2896195" y="1900800"/>
                </a:lnTo>
                <a:lnTo>
                  <a:pt x="2871309" y="1916375"/>
                </a:lnTo>
                <a:lnTo>
                  <a:pt x="2843314" y="1928836"/>
                </a:lnTo>
                <a:lnTo>
                  <a:pt x="2813241" y="1939222"/>
                </a:lnTo>
                <a:lnTo>
                  <a:pt x="2783169" y="1948566"/>
                </a:lnTo>
                <a:lnTo>
                  <a:pt x="2751023" y="1956875"/>
                </a:lnTo>
                <a:lnTo>
                  <a:pt x="2719917" y="1965182"/>
                </a:lnTo>
                <a:lnTo>
                  <a:pt x="2688807" y="1974526"/>
                </a:lnTo>
                <a:lnTo>
                  <a:pt x="2658737" y="1984911"/>
                </a:lnTo>
                <a:lnTo>
                  <a:pt x="2630739" y="1997373"/>
                </a:lnTo>
                <a:lnTo>
                  <a:pt x="2604814" y="2011910"/>
                </a:lnTo>
                <a:lnTo>
                  <a:pt x="2582001" y="2030599"/>
                </a:lnTo>
                <a:lnTo>
                  <a:pt x="2558153" y="2051367"/>
                </a:lnTo>
                <a:lnTo>
                  <a:pt x="2537413" y="2075251"/>
                </a:lnTo>
                <a:lnTo>
                  <a:pt x="2517711" y="2100173"/>
                </a:lnTo>
                <a:lnTo>
                  <a:pt x="2498009" y="2126133"/>
                </a:lnTo>
                <a:lnTo>
                  <a:pt x="2478308" y="2152094"/>
                </a:lnTo>
                <a:lnTo>
                  <a:pt x="2458607" y="2177015"/>
                </a:lnTo>
                <a:lnTo>
                  <a:pt x="2436829" y="2200899"/>
                </a:lnTo>
                <a:lnTo>
                  <a:pt x="2415053" y="2221667"/>
                </a:lnTo>
                <a:lnTo>
                  <a:pt x="2390167" y="2239321"/>
                </a:lnTo>
                <a:lnTo>
                  <a:pt x="2364243" y="2252820"/>
                </a:lnTo>
                <a:lnTo>
                  <a:pt x="2333135" y="2262165"/>
                </a:lnTo>
                <a:lnTo>
                  <a:pt x="2300989" y="2266320"/>
                </a:lnTo>
                <a:lnTo>
                  <a:pt x="2267807" y="2267357"/>
                </a:lnTo>
                <a:lnTo>
                  <a:pt x="2232551" y="2264241"/>
                </a:lnTo>
                <a:lnTo>
                  <a:pt x="2197294" y="2260090"/>
                </a:lnTo>
                <a:lnTo>
                  <a:pt x="2162036" y="2254895"/>
                </a:lnTo>
                <a:lnTo>
                  <a:pt x="2126782" y="2250744"/>
                </a:lnTo>
                <a:lnTo>
                  <a:pt x="2091526" y="2248666"/>
                </a:lnTo>
                <a:lnTo>
                  <a:pt x="2057307" y="2248666"/>
                </a:lnTo>
                <a:lnTo>
                  <a:pt x="2025161" y="2252820"/>
                </a:lnTo>
                <a:lnTo>
                  <a:pt x="1993014" y="2261127"/>
                </a:lnTo>
                <a:lnTo>
                  <a:pt x="1961906" y="2273588"/>
                </a:lnTo>
                <a:lnTo>
                  <a:pt x="1930799" y="2290201"/>
                </a:lnTo>
                <a:lnTo>
                  <a:pt x="1899689" y="2306817"/>
                </a:lnTo>
                <a:lnTo>
                  <a:pt x="1868581" y="2325506"/>
                </a:lnTo>
                <a:lnTo>
                  <a:pt x="1838509" y="2343160"/>
                </a:lnTo>
                <a:lnTo>
                  <a:pt x="1806363" y="2358737"/>
                </a:lnTo>
                <a:lnTo>
                  <a:pt x="1775255" y="2371199"/>
                </a:lnTo>
                <a:lnTo>
                  <a:pt x="1743111" y="2379506"/>
                </a:lnTo>
                <a:lnTo>
                  <a:pt x="1716882" y="2381967"/>
                </a:lnTo>
                <a:lnTo>
                  <a:pt x="1702975" y="2381967"/>
                </a:lnTo>
                <a:lnTo>
                  <a:pt x="1676745" y="2379506"/>
                </a:lnTo>
                <a:lnTo>
                  <a:pt x="1644602" y="2371199"/>
                </a:lnTo>
                <a:lnTo>
                  <a:pt x="1613493" y="2358737"/>
                </a:lnTo>
                <a:lnTo>
                  <a:pt x="1581347" y="2343160"/>
                </a:lnTo>
                <a:lnTo>
                  <a:pt x="1551276" y="2325506"/>
                </a:lnTo>
                <a:lnTo>
                  <a:pt x="1520167" y="2306817"/>
                </a:lnTo>
                <a:lnTo>
                  <a:pt x="1489060" y="2290201"/>
                </a:lnTo>
                <a:lnTo>
                  <a:pt x="1457952" y="2273588"/>
                </a:lnTo>
                <a:lnTo>
                  <a:pt x="1427878" y="2261127"/>
                </a:lnTo>
                <a:lnTo>
                  <a:pt x="1394696" y="2252820"/>
                </a:lnTo>
                <a:lnTo>
                  <a:pt x="1362553" y="2248666"/>
                </a:lnTo>
                <a:lnTo>
                  <a:pt x="1328331" y="2248666"/>
                </a:lnTo>
                <a:lnTo>
                  <a:pt x="1293075" y="2250744"/>
                </a:lnTo>
                <a:lnTo>
                  <a:pt x="1257820" y="2254895"/>
                </a:lnTo>
                <a:lnTo>
                  <a:pt x="1222563" y="2260090"/>
                </a:lnTo>
                <a:lnTo>
                  <a:pt x="1187307" y="2264241"/>
                </a:lnTo>
                <a:lnTo>
                  <a:pt x="1152051" y="2267357"/>
                </a:lnTo>
                <a:lnTo>
                  <a:pt x="1118869" y="2266320"/>
                </a:lnTo>
                <a:lnTo>
                  <a:pt x="1086724" y="2262165"/>
                </a:lnTo>
                <a:lnTo>
                  <a:pt x="1055614" y="2252820"/>
                </a:lnTo>
                <a:lnTo>
                  <a:pt x="1029692" y="2239321"/>
                </a:lnTo>
                <a:lnTo>
                  <a:pt x="1004805" y="2221667"/>
                </a:lnTo>
                <a:lnTo>
                  <a:pt x="983029" y="2200899"/>
                </a:lnTo>
                <a:lnTo>
                  <a:pt x="961251" y="2177015"/>
                </a:lnTo>
                <a:lnTo>
                  <a:pt x="941550" y="2152094"/>
                </a:lnTo>
                <a:lnTo>
                  <a:pt x="921848" y="2126133"/>
                </a:lnTo>
                <a:lnTo>
                  <a:pt x="902148" y="2100173"/>
                </a:lnTo>
                <a:lnTo>
                  <a:pt x="882446" y="2075251"/>
                </a:lnTo>
                <a:lnTo>
                  <a:pt x="861703" y="2051367"/>
                </a:lnTo>
                <a:lnTo>
                  <a:pt x="837855" y="2030599"/>
                </a:lnTo>
                <a:lnTo>
                  <a:pt x="815042" y="2011910"/>
                </a:lnTo>
                <a:lnTo>
                  <a:pt x="789121" y="1997373"/>
                </a:lnTo>
                <a:lnTo>
                  <a:pt x="761121" y="1984911"/>
                </a:lnTo>
                <a:lnTo>
                  <a:pt x="731051" y="1974526"/>
                </a:lnTo>
                <a:lnTo>
                  <a:pt x="699942" y="1965182"/>
                </a:lnTo>
                <a:lnTo>
                  <a:pt x="668832" y="1956875"/>
                </a:lnTo>
                <a:lnTo>
                  <a:pt x="636688" y="1948566"/>
                </a:lnTo>
                <a:lnTo>
                  <a:pt x="606616" y="1939222"/>
                </a:lnTo>
                <a:lnTo>
                  <a:pt x="576545" y="1928836"/>
                </a:lnTo>
                <a:lnTo>
                  <a:pt x="548549" y="1916375"/>
                </a:lnTo>
                <a:lnTo>
                  <a:pt x="523661" y="1900800"/>
                </a:lnTo>
                <a:lnTo>
                  <a:pt x="500847" y="1882108"/>
                </a:lnTo>
                <a:lnTo>
                  <a:pt x="482184" y="1859265"/>
                </a:lnTo>
                <a:lnTo>
                  <a:pt x="466628" y="1834342"/>
                </a:lnTo>
                <a:lnTo>
                  <a:pt x="454185" y="1806304"/>
                </a:lnTo>
                <a:lnTo>
                  <a:pt x="443817" y="1776191"/>
                </a:lnTo>
                <a:lnTo>
                  <a:pt x="434483" y="1746078"/>
                </a:lnTo>
                <a:lnTo>
                  <a:pt x="426188" y="1713887"/>
                </a:lnTo>
                <a:lnTo>
                  <a:pt x="417893" y="1682734"/>
                </a:lnTo>
                <a:lnTo>
                  <a:pt x="408561" y="1651582"/>
                </a:lnTo>
                <a:lnTo>
                  <a:pt x="398191" y="1621468"/>
                </a:lnTo>
                <a:lnTo>
                  <a:pt x="385747" y="1593431"/>
                </a:lnTo>
                <a:lnTo>
                  <a:pt x="371229" y="1567472"/>
                </a:lnTo>
                <a:lnTo>
                  <a:pt x="352563" y="1544627"/>
                </a:lnTo>
                <a:lnTo>
                  <a:pt x="331825" y="1520742"/>
                </a:lnTo>
                <a:lnTo>
                  <a:pt x="307976" y="1499975"/>
                </a:lnTo>
                <a:lnTo>
                  <a:pt x="283086" y="1480245"/>
                </a:lnTo>
                <a:lnTo>
                  <a:pt x="256126" y="1460515"/>
                </a:lnTo>
                <a:lnTo>
                  <a:pt x="230205" y="1440785"/>
                </a:lnTo>
                <a:lnTo>
                  <a:pt x="205317" y="1421055"/>
                </a:lnTo>
                <a:lnTo>
                  <a:pt x="181469" y="1399250"/>
                </a:lnTo>
                <a:lnTo>
                  <a:pt x="160728" y="1377443"/>
                </a:lnTo>
                <a:lnTo>
                  <a:pt x="143101" y="1352522"/>
                </a:lnTo>
                <a:lnTo>
                  <a:pt x="129621" y="1326561"/>
                </a:lnTo>
                <a:lnTo>
                  <a:pt x="120288" y="1295411"/>
                </a:lnTo>
                <a:lnTo>
                  <a:pt x="116141" y="1263220"/>
                </a:lnTo>
                <a:lnTo>
                  <a:pt x="115102" y="1229990"/>
                </a:lnTo>
                <a:lnTo>
                  <a:pt x="118215" y="1194686"/>
                </a:lnTo>
                <a:lnTo>
                  <a:pt x="122362" y="1159378"/>
                </a:lnTo>
                <a:lnTo>
                  <a:pt x="127547" y="1124072"/>
                </a:lnTo>
                <a:lnTo>
                  <a:pt x="131695" y="1088765"/>
                </a:lnTo>
                <a:lnTo>
                  <a:pt x="133767" y="1053460"/>
                </a:lnTo>
                <a:lnTo>
                  <a:pt x="133767" y="1019193"/>
                </a:lnTo>
                <a:lnTo>
                  <a:pt x="129621" y="987004"/>
                </a:lnTo>
                <a:lnTo>
                  <a:pt x="121324" y="954811"/>
                </a:lnTo>
                <a:lnTo>
                  <a:pt x="108883" y="924698"/>
                </a:lnTo>
                <a:lnTo>
                  <a:pt x="92290" y="893546"/>
                </a:lnTo>
                <a:lnTo>
                  <a:pt x="75700" y="862396"/>
                </a:lnTo>
                <a:lnTo>
                  <a:pt x="57035" y="831242"/>
                </a:lnTo>
                <a:lnTo>
                  <a:pt x="39405" y="801127"/>
                </a:lnTo>
                <a:lnTo>
                  <a:pt x="23851" y="768938"/>
                </a:lnTo>
                <a:lnTo>
                  <a:pt x="11407" y="737784"/>
                </a:lnTo>
                <a:lnTo>
                  <a:pt x="3112" y="705593"/>
                </a:lnTo>
                <a:lnTo>
                  <a:pt x="0" y="672365"/>
                </a:lnTo>
                <a:lnTo>
                  <a:pt x="3112" y="639136"/>
                </a:lnTo>
                <a:lnTo>
                  <a:pt x="11407" y="606946"/>
                </a:lnTo>
                <a:lnTo>
                  <a:pt x="23851" y="575795"/>
                </a:lnTo>
                <a:lnTo>
                  <a:pt x="39405" y="543604"/>
                </a:lnTo>
                <a:lnTo>
                  <a:pt x="57035" y="513490"/>
                </a:lnTo>
                <a:lnTo>
                  <a:pt x="75700" y="482338"/>
                </a:lnTo>
                <a:lnTo>
                  <a:pt x="92290" y="451184"/>
                </a:lnTo>
                <a:lnTo>
                  <a:pt x="108883" y="420032"/>
                </a:lnTo>
                <a:lnTo>
                  <a:pt x="121324" y="389919"/>
                </a:lnTo>
                <a:lnTo>
                  <a:pt x="129621" y="357729"/>
                </a:lnTo>
                <a:lnTo>
                  <a:pt x="133767" y="325538"/>
                </a:lnTo>
                <a:lnTo>
                  <a:pt x="133767" y="291271"/>
                </a:lnTo>
                <a:lnTo>
                  <a:pt x="131695" y="255964"/>
                </a:lnTo>
                <a:lnTo>
                  <a:pt x="127547" y="220661"/>
                </a:lnTo>
                <a:lnTo>
                  <a:pt x="122362" y="185353"/>
                </a:lnTo>
                <a:lnTo>
                  <a:pt x="118215" y="150047"/>
                </a:lnTo>
                <a:lnTo>
                  <a:pt x="115102" y="114742"/>
                </a:lnTo>
                <a:lnTo>
                  <a:pt x="116141" y="81512"/>
                </a:lnTo>
                <a:lnTo>
                  <a:pt x="120288" y="49321"/>
                </a:lnTo>
                <a:lnTo>
                  <a:pt x="129621" y="1816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FEAF7716-6CAC-4879-B1D5-7239A9331A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4044" y="2427725"/>
            <a:ext cx="4377957" cy="4450315"/>
          </a:xfrm>
          <a:custGeom>
            <a:avLst/>
            <a:gdLst>
              <a:gd name="connsiteX0" fmla="*/ 2852930 w 4377957"/>
              <a:gd name="connsiteY0" fmla="*/ 0 h 4450315"/>
              <a:gd name="connsiteX1" fmla="*/ 2908292 w 4377957"/>
              <a:gd name="connsiteY1" fmla="*/ 5196 h 4450315"/>
              <a:gd name="connsiteX2" fmla="*/ 2961923 w 4377957"/>
              <a:gd name="connsiteY2" fmla="*/ 19057 h 4450315"/>
              <a:gd name="connsiteX3" fmla="*/ 3013826 w 4377957"/>
              <a:gd name="connsiteY3" fmla="*/ 39849 h 4450315"/>
              <a:gd name="connsiteX4" fmla="*/ 3067459 w 4377957"/>
              <a:gd name="connsiteY4" fmla="*/ 65835 h 4450315"/>
              <a:gd name="connsiteX5" fmla="*/ 3117633 w 4377957"/>
              <a:gd name="connsiteY5" fmla="*/ 95289 h 4450315"/>
              <a:gd name="connsiteX6" fmla="*/ 3169535 w 4377957"/>
              <a:gd name="connsiteY6" fmla="*/ 126477 h 4450315"/>
              <a:gd name="connsiteX7" fmla="*/ 3221440 w 4377957"/>
              <a:gd name="connsiteY7" fmla="*/ 154193 h 4450315"/>
              <a:gd name="connsiteX8" fmla="*/ 3273340 w 4377957"/>
              <a:gd name="connsiteY8" fmla="*/ 181912 h 4450315"/>
              <a:gd name="connsiteX9" fmla="*/ 3325243 w 4377957"/>
              <a:gd name="connsiteY9" fmla="*/ 202703 h 4450315"/>
              <a:gd name="connsiteX10" fmla="*/ 3378878 w 4377957"/>
              <a:gd name="connsiteY10" fmla="*/ 216564 h 4450315"/>
              <a:gd name="connsiteX11" fmla="*/ 3432511 w 4377957"/>
              <a:gd name="connsiteY11" fmla="*/ 223495 h 4450315"/>
              <a:gd name="connsiteX12" fmla="*/ 3489604 w 4377957"/>
              <a:gd name="connsiteY12" fmla="*/ 223495 h 4450315"/>
              <a:gd name="connsiteX13" fmla="*/ 3548428 w 4377957"/>
              <a:gd name="connsiteY13" fmla="*/ 220033 h 4450315"/>
              <a:gd name="connsiteX14" fmla="*/ 3607247 w 4377957"/>
              <a:gd name="connsiteY14" fmla="*/ 213100 h 4450315"/>
              <a:gd name="connsiteX15" fmla="*/ 3666073 w 4377957"/>
              <a:gd name="connsiteY15" fmla="*/ 204438 h 4450315"/>
              <a:gd name="connsiteX16" fmla="*/ 3724899 w 4377957"/>
              <a:gd name="connsiteY16" fmla="*/ 197507 h 4450315"/>
              <a:gd name="connsiteX17" fmla="*/ 3783720 w 4377957"/>
              <a:gd name="connsiteY17" fmla="*/ 192307 h 4450315"/>
              <a:gd name="connsiteX18" fmla="*/ 3839084 w 4377957"/>
              <a:gd name="connsiteY18" fmla="*/ 194041 h 4450315"/>
              <a:gd name="connsiteX19" fmla="*/ 3892717 w 4377957"/>
              <a:gd name="connsiteY19" fmla="*/ 200973 h 4450315"/>
              <a:gd name="connsiteX20" fmla="*/ 3944620 w 4377957"/>
              <a:gd name="connsiteY20" fmla="*/ 216564 h 4450315"/>
              <a:gd name="connsiteX21" fmla="*/ 3987873 w 4377957"/>
              <a:gd name="connsiteY21" fmla="*/ 239088 h 4450315"/>
              <a:gd name="connsiteX22" fmla="*/ 4029393 w 4377957"/>
              <a:gd name="connsiteY22" fmla="*/ 268542 h 4450315"/>
              <a:gd name="connsiteX23" fmla="*/ 4065726 w 4377957"/>
              <a:gd name="connsiteY23" fmla="*/ 303191 h 4450315"/>
              <a:gd name="connsiteX24" fmla="*/ 4102060 w 4377957"/>
              <a:gd name="connsiteY24" fmla="*/ 343038 h 4450315"/>
              <a:gd name="connsiteX25" fmla="*/ 4134931 w 4377957"/>
              <a:gd name="connsiteY25" fmla="*/ 384619 h 4450315"/>
              <a:gd name="connsiteX26" fmla="*/ 4167801 w 4377957"/>
              <a:gd name="connsiteY26" fmla="*/ 427932 h 4450315"/>
              <a:gd name="connsiteX27" fmla="*/ 4200673 w 4377957"/>
              <a:gd name="connsiteY27" fmla="*/ 471246 h 4450315"/>
              <a:gd name="connsiteX28" fmla="*/ 4233545 w 4377957"/>
              <a:gd name="connsiteY28" fmla="*/ 512829 h 4450315"/>
              <a:gd name="connsiteX29" fmla="*/ 4268148 w 4377957"/>
              <a:gd name="connsiteY29" fmla="*/ 552676 h 4450315"/>
              <a:gd name="connsiteX30" fmla="*/ 4307937 w 4377957"/>
              <a:gd name="connsiteY30" fmla="*/ 587327 h 4450315"/>
              <a:gd name="connsiteX31" fmla="*/ 4346000 w 4377957"/>
              <a:gd name="connsiteY31" fmla="*/ 618515 h 4450315"/>
              <a:gd name="connsiteX32" fmla="*/ 4377957 w 4377957"/>
              <a:gd name="connsiteY32" fmla="*/ 636433 h 4450315"/>
              <a:gd name="connsiteX33" fmla="*/ 4377957 w 4377957"/>
              <a:gd name="connsiteY33" fmla="*/ 4450315 h 4450315"/>
              <a:gd name="connsiteX34" fmla="*/ 668945 w 4377957"/>
              <a:gd name="connsiteY34" fmla="*/ 4450315 h 4450315"/>
              <a:gd name="connsiteX35" fmla="*/ 664361 w 4377957"/>
              <a:gd name="connsiteY35" fmla="*/ 4437001 h 4450315"/>
              <a:gd name="connsiteX36" fmla="*/ 643600 w 4377957"/>
              <a:gd name="connsiteY36" fmla="*/ 4390224 h 4450315"/>
              <a:gd name="connsiteX37" fmla="*/ 619377 w 4377957"/>
              <a:gd name="connsiteY37" fmla="*/ 4346912 h 4450315"/>
              <a:gd name="connsiteX38" fmla="*/ 588233 w 4377957"/>
              <a:gd name="connsiteY38" fmla="*/ 4308796 h 4450315"/>
              <a:gd name="connsiteX39" fmla="*/ 553633 w 4377957"/>
              <a:gd name="connsiteY39" fmla="*/ 4268947 h 4450315"/>
              <a:gd name="connsiteX40" fmla="*/ 513841 w 4377957"/>
              <a:gd name="connsiteY40" fmla="*/ 4234297 h 4450315"/>
              <a:gd name="connsiteX41" fmla="*/ 472315 w 4377957"/>
              <a:gd name="connsiteY41" fmla="*/ 4201379 h 4450315"/>
              <a:gd name="connsiteX42" fmla="*/ 427334 w 4377957"/>
              <a:gd name="connsiteY42" fmla="*/ 4168460 h 4450315"/>
              <a:gd name="connsiteX43" fmla="*/ 384085 w 4377957"/>
              <a:gd name="connsiteY43" fmla="*/ 4135541 h 4450315"/>
              <a:gd name="connsiteX44" fmla="*/ 342561 w 4377957"/>
              <a:gd name="connsiteY44" fmla="*/ 4102623 h 4450315"/>
              <a:gd name="connsiteX45" fmla="*/ 302772 w 4377957"/>
              <a:gd name="connsiteY45" fmla="*/ 4066242 h 4450315"/>
              <a:gd name="connsiteX46" fmla="*/ 268167 w 4377957"/>
              <a:gd name="connsiteY46" fmla="*/ 4029859 h 4450315"/>
              <a:gd name="connsiteX47" fmla="*/ 238756 w 4377957"/>
              <a:gd name="connsiteY47" fmla="*/ 3988279 h 4450315"/>
              <a:gd name="connsiteX48" fmla="*/ 216266 w 4377957"/>
              <a:gd name="connsiteY48" fmla="*/ 3944965 h 4450315"/>
              <a:gd name="connsiteX49" fmla="*/ 200693 w 4377957"/>
              <a:gd name="connsiteY49" fmla="*/ 3892992 h 4450315"/>
              <a:gd name="connsiteX50" fmla="*/ 193775 w 4377957"/>
              <a:gd name="connsiteY50" fmla="*/ 3839283 h 4450315"/>
              <a:gd name="connsiteX51" fmla="*/ 192042 w 4377957"/>
              <a:gd name="connsiteY51" fmla="*/ 3783841 h 4450315"/>
              <a:gd name="connsiteX52" fmla="*/ 197236 w 4377957"/>
              <a:gd name="connsiteY52" fmla="*/ 3724937 h 4450315"/>
              <a:gd name="connsiteX53" fmla="*/ 204155 w 4377957"/>
              <a:gd name="connsiteY53" fmla="*/ 3666029 h 4450315"/>
              <a:gd name="connsiteX54" fmla="*/ 212805 w 4377957"/>
              <a:gd name="connsiteY54" fmla="*/ 3607122 h 4450315"/>
              <a:gd name="connsiteX55" fmla="*/ 219726 w 4377957"/>
              <a:gd name="connsiteY55" fmla="*/ 3548214 h 4450315"/>
              <a:gd name="connsiteX56" fmla="*/ 223183 w 4377957"/>
              <a:gd name="connsiteY56" fmla="*/ 3489310 h 4450315"/>
              <a:gd name="connsiteX57" fmla="*/ 223183 w 4377957"/>
              <a:gd name="connsiteY57" fmla="*/ 3432137 h 4450315"/>
              <a:gd name="connsiteX58" fmla="*/ 216266 w 4377957"/>
              <a:gd name="connsiteY58" fmla="*/ 3378430 h 4450315"/>
              <a:gd name="connsiteX59" fmla="*/ 202422 w 4377957"/>
              <a:gd name="connsiteY59" fmla="*/ 3324719 h 4450315"/>
              <a:gd name="connsiteX60" fmla="*/ 181665 w 4377957"/>
              <a:gd name="connsiteY60" fmla="*/ 3274477 h 4450315"/>
              <a:gd name="connsiteX61" fmla="*/ 153981 w 4377957"/>
              <a:gd name="connsiteY61" fmla="*/ 3222502 h 4450315"/>
              <a:gd name="connsiteX62" fmla="*/ 126301 w 4377957"/>
              <a:gd name="connsiteY62" fmla="*/ 3170528 h 4450315"/>
              <a:gd name="connsiteX63" fmla="*/ 95160 w 4377957"/>
              <a:gd name="connsiteY63" fmla="*/ 3118551 h 4450315"/>
              <a:gd name="connsiteX64" fmla="*/ 65745 w 4377957"/>
              <a:gd name="connsiteY64" fmla="*/ 3068304 h 4450315"/>
              <a:gd name="connsiteX65" fmla="*/ 39794 w 4377957"/>
              <a:gd name="connsiteY65" fmla="*/ 3014600 h 4450315"/>
              <a:gd name="connsiteX66" fmla="*/ 19033 w 4377957"/>
              <a:gd name="connsiteY66" fmla="*/ 2962620 h 4450315"/>
              <a:gd name="connsiteX67" fmla="*/ 5193 w 4377957"/>
              <a:gd name="connsiteY67" fmla="*/ 2908911 h 4450315"/>
              <a:gd name="connsiteX68" fmla="*/ 0 w 4377957"/>
              <a:gd name="connsiteY68" fmla="*/ 2853472 h 4450315"/>
              <a:gd name="connsiteX69" fmla="*/ 5193 w 4377957"/>
              <a:gd name="connsiteY69" fmla="*/ 2798032 h 4450315"/>
              <a:gd name="connsiteX70" fmla="*/ 19033 w 4377957"/>
              <a:gd name="connsiteY70" fmla="*/ 2744323 h 4450315"/>
              <a:gd name="connsiteX71" fmla="*/ 39794 w 4377957"/>
              <a:gd name="connsiteY71" fmla="*/ 2692350 h 4450315"/>
              <a:gd name="connsiteX72" fmla="*/ 65745 w 4377957"/>
              <a:gd name="connsiteY72" fmla="*/ 2638641 h 4450315"/>
              <a:gd name="connsiteX73" fmla="*/ 95160 w 4377957"/>
              <a:gd name="connsiteY73" fmla="*/ 2588397 h 4450315"/>
              <a:gd name="connsiteX74" fmla="*/ 126301 w 4377957"/>
              <a:gd name="connsiteY74" fmla="*/ 2536421 h 4450315"/>
              <a:gd name="connsiteX75" fmla="*/ 153981 w 4377957"/>
              <a:gd name="connsiteY75" fmla="*/ 2484443 h 4450315"/>
              <a:gd name="connsiteX76" fmla="*/ 181665 w 4377957"/>
              <a:gd name="connsiteY76" fmla="*/ 2432468 h 4450315"/>
              <a:gd name="connsiteX77" fmla="*/ 202422 w 4377957"/>
              <a:gd name="connsiteY77" fmla="*/ 2382226 h 4450315"/>
              <a:gd name="connsiteX78" fmla="*/ 216266 w 4377957"/>
              <a:gd name="connsiteY78" fmla="*/ 2328517 h 4450315"/>
              <a:gd name="connsiteX79" fmla="*/ 223183 w 4377957"/>
              <a:gd name="connsiteY79" fmla="*/ 2274808 h 4450315"/>
              <a:gd name="connsiteX80" fmla="*/ 223183 w 4377957"/>
              <a:gd name="connsiteY80" fmla="*/ 2217635 h 4450315"/>
              <a:gd name="connsiteX81" fmla="*/ 219726 w 4377957"/>
              <a:gd name="connsiteY81" fmla="*/ 2158729 h 4450315"/>
              <a:gd name="connsiteX82" fmla="*/ 212805 w 4377957"/>
              <a:gd name="connsiteY82" fmla="*/ 2099827 h 4450315"/>
              <a:gd name="connsiteX83" fmla="*/ 204155 w 4377957"/>
              <a:gd name="connsiteY83" fmla="*/ 2040916 h 4450315"/>
              <a:gd name="connsiteX84" fmla="*/ 197236 w 4377957"/>
              <a:gd name="connsiteY84" fmla="*/ 1982010 h 4450315"/>
              <a:gd name="connsiteX85" fmla="*/ 192042 w 4377957"/>
              <a:gd name="connsiteY85" fmla="*/ 1923106 h 4450315"/>
              <a:gd name="connsiteX86" fmla="*/ 193775 w 4377957"/>
              <a:gd name="connsiteY86" fmla="*/ 1867664 h 4450315"/>
              <a:gd name="connsiteX87" fmla="*/ 200693 w 4377957"/>
              <a:gd name="connsiteY87" fmla="*/ 1813955 h 4450315"/>
              <a:gd name="connsiteX88" fmla="*/ 216266 w 4377957"/>
              <a:gd name="connsiteY88" fmla="*/ 1761980 h 4450315"/>
              <a:gd name="connsiteX89" fmla="*/ 238756 w 4377957"/>
              <a:gd name="connsiteY89" fmla="*/ 1718666 h 4450315"/>
              <a:gd name="connsiteX90" fmla="*/ 268167 w 4377957"/>
              <a:gd name="connsiteY90" fmla="*/ 1677088 h 4450315"/>
              <a:gd name="connsiteX91" fmla="*/ 302772 w 4377957"/>
              <a:gd name="connsiteY91" fmla="*/ 1640703 h 4450315"/>
              <a:gd name="connsiteX92" fmla="*/ 342561 w 4377957"/>
              <a:gd name="connsiteY92" fmla="*/ 1604320 h 4450315"/>
              <a:gd name="connsiteX93" fmla="*/ 384085 w 4377957"/>
              <a:gd name="connsiteY93" fmla="*/ 1571402 h 4450315"/>
              <a:gd name="connsiteX94" fmla="*/ 427334 w 4377957"/>
              <a:gd name="connsiteY94" fmla="*/ 1538485 h 4450315"/>
              <a:gd name="connsiteX95" fmla="*/ 472315 w 4377957"/>
              <a:gd name="connsiteY95" fmla="*/ 1505567 h 4450315"/>
              <a:gd name="connsiteX96" fmla="*/ 513841 w 4377957"/>
              <a:gd name="connsiteY96" fmla="*/ 1472646 h 4450315"/>
              <a:gd name="connsiteX97" fmla="*/ 553633 w 4377957"/>
              <a:gd name="connsiteY97" fmla="*/ 1437999 h 4450315"/>
              <a:gd name="connsiteX98" fmla="*/ 588233 w 4377957"/>
              <a:gd name="connsiteY98" fmla="*/ 1398152 h 4450315"/>
              <a:gd name="connsiteX99" fmla="*/ 619377 w 4377957"/>
              <a:gd name="connsiteY99" fmla="*/ 1360033 h 4450315"/>
              <a:gd name="connsiteX100" fmla="*/ 643600 w 4377957"/>
              <a:gd name="connsiteY100" fmla="*/ 1316720 h 4450315"/>
              <a:gd name="connsiteX101" fmla="*/ 664361 w 4377957"/>
              <a:gd name="connsiteY101" fmla="*/ 1269944 h 4450315"/>
              <a:gd name="connsiteX102" fmla="*/ 681662 w 4377957"/>
              <a:gd name="connsiteY102" fmla="*/ 1219697 h 4450315"/>
              <a:gd name="connsiteX103" fmla="*/ 697233 w 4377957"/>
              <a:gd name="connsiteY103" fmla="*/ 1167722 h 4450315"/>
              <a:gd name="connsiteX104" fmla="*/ 711073 w 4377957"/>
              <a:gd name="connsiteY104" fmla="*/ 1115749 h 4450315"/>
              <a:gd name="connsiteX105" fmla="*/ 724913 w 4377957"/>
              <a:gd name="connsiteY105" fmla="*/ 1062038 h 4450315"/>
              <a:gd name="connsiteX106" fmla="*/ 740486 w 4377957"/>
              <a:gd name="connsiteY106" fmla="*/ 1011797 h 4450315"/>
              <a:gd name="connsiteX107" fmla="*/ 757785 w 4377957"/>
              <a:gd name="connsiteY107" fmla="*/ 961551 h 4450315"/>
              <a:gd name="connsiteX108" fmla="*/ 778544 w 4377957"/>
              <a:gd name="connsiteY108" fmla="*/ 914773 h 4450315"/>
              <a:gd name="connsiteX109" fmla="*/ 804499 w 4377957"/>
              <a:gd name="connsiteY109" fmla="*/ 873193 h 4450315"/>
              <a:gd name="connsiteX110" fmla="*/ 835637 w 4377957"/>
              <a:gd name="connsiteY110" fmla="*/ 835077 h 4450315"/>
              <a:gd name="connsiteX111" fmla="*/ 873701 w 4377957"/>
              <a:gd name="connsiteY111" fmla="*/ 803891 h 4450315"/>
              <a:gd name="connsiteX112" fmla="*/ 915225 w 4377957"/>
              <a:gd name="connsiteY112" fmla="*/ 777906 h 4450315"/>
              <a:gd name="connsiteX113" fmla="*/ 961936 w 4377957"/>
              <a:gd name="connsiteY113" fmla="*/ 757113 h 4450315"/>
              <a:gd name="connsiteX114" fmla="*/ 1012107 w 4377957"/>
              <a:gd name="connsiteY114" fmla="*/ 739788 h 4450315"/>
              <a:gd name="connsiteX115" fmla="*/ 1062281 w 4377957"/>
              <a:gd name="connsiteY115" fmla="*/ 724195 h 4450315"/>
              <a:gd name="connsiteX116" fmla="*/ 1115912 w 4377957"/>
              <a:gd name="connsiteY116" fmla="*/ 710336 h 4450315"/>
              <a:gd name="connsiteX117" fmla="*/ 1167817 w 4377957"/>
              <a:gd name="connsiteY117" fmla="*/ 696474 h 4450315"/>
              <a:gd name="connsiteX118" fmla="*/ 1219721 w 4377957"/>
              <a:gd name="connsiteY118" fmla="*/ 680881 h 4450315"/>
              <a:gd name="connsiteX119" fmla="*/ 1269891 w 4377957"/>
              <a:gd name="connsiteY119" fmla="*/ 663560 h 4450315"/>
              <a:gd name="connsiteX120" fmla="*/ 1316608 w 4377957"/>
              <a:gd name="connsiteY120" fmla="*/ 642767 h 4450315"/>
              <a:gd name="connsiteX121" fmla="*/ 1359856 w 4377957"/>
              <a:gd name="connsiteY121" fmla="*/ 618515 h 4450315"/>
              <a:gd name="connsiteX122" fmla="*/ 1397919 w 4377957"/>
              <a:gd name="connsiteY122" fmla="*/ 587327 h 4450315"/>
              <a:gd name="connsiteX123" fmla="*/ 1437708 w 4377957"/>
              <a:gd name="connsiteY123" fmla="*/ 552676 h 4450315"/>
              <a:gd name="connsiteX124" fmla="*/ 1472315 w 4377957"/>
              <a:gd name="connsiteY124" fmla="*/ 512829 h 4450315"/>
              <a:gd name="connsiteX125" fmla="*/ 1505187 w 4377957"/>
              <a:gd name="connsiteY125" fmla="*/ 471246 h 4450315"/>
              <a:gd name="connsiteX126" fmla="*/ 1538055 w 4377957"/>
              <a:gd name="connsiteY126" fmla="*/ 427932 h 4450315"/>
              <a:gd name="connsiteX127" fmla="*/ 1570928 w 4377957"/>
              <a:gd name="connsiteY127" fmla="*/ 384619 h 4450315"/>
              <a:gd name="connsiteX128" fmla="*/ 1603798 w 4377957"/>
              <a:gd name="connsiteY128" fmla="*/ 343038 h 4450315"/>
              <a:gd name="connsiteX129" fmla="*/ 1640134 w 4377957"/>
              <a:gd name="connsiteY129" fmla="*/ 303191 h 4450315"/>
              <a:gd name="connsiteX130" fmla="*/ 1676466 w 4377957"/>
              <a:gd name="connsiteY130" fmla="*/ 268542 h 4450315"/>
              <a:gd name="connsiteX131" fmla="*/ 1717988 w 4377957"/>
              <a:gd name="connsiteY131" fmla="*/ 239088 h 4450315"/>
              <a:gd name="connsiteX132" fmla="*/ 1761238 w 4377957"/>
              <a:gd name="connsiteY132" fmla="*/ 216564 h 4450315"/>
              <a:gd name="connsiteX133" fmla="*/ 1813143 w 4377957"/>
              <a:gd name="connsiteY133" fmla="*/ 200973 h 4450315"/>
              <a:gd name="connsiteX134" fmla="*/ 1866776 w 4377957"/>
              <a:gd name="connsiteY134" fmla="*/ 194041 h 4450315"/>
              <a:gd name="connsiteX135" fmla="*/ 1922138 w 4377957"/>
              <a:gd name="connsiteY135" fmla="*/ 192307 h 4450315"/>
              <a:gd name="connsiteX136" fmla="*/ 1980962 w 4377957"/>
              <a:gd name="connsiteY136" fmla="*/ 197507 h 4450315"/>
              <a:gd name="connsiteX137" fmla="*/ 2039783 w 4377957"/>
              <a:gd name="connsiteY137" fmla="*/ 204438 h 4450315"/>
              <a:gd name="connsiteX138" fmla="*/ 2098609 w 4377957"/>
              <a:gd name="connsiteY138" fmla="*/ 213100 h 4450315"/>
              <a:gd name="connsiteX139" fmla="*/ 2157430 w 4377957"/>
              <a:gd name="connsiteY139" fmla="*/ 220033 h 4450315"/>
              <a:gd name="connsiteX140" fmla="*/ 2216252 w 4377957"/>
              <a:gd name="connsiteY140" fmla="*/ 223495 h 4450315"/>
              <a:gd name="connsiteX141" fmla="*/ 2273351 w 4377957"/>
              <a:gd name="connsiteY141" fmla="*/ 223495 h 4450315"/>
              <a:gd name="connsiteX142" fmla="*/ 2326980 w 4377957"/>
              <a:gd name="connsiteY142" fmla="*/ 216564 h 4450315"/>
              <a:gd name="connsiteX143" fmla="*/ 2382342 w 4377957"/>
              <a:gd name="connsiteY143" fmla="*/ 202703 h 4450315"/>
              <a:gd name="connsiteX144" fmla="*/ 2432518 w 4377957"/>
              <a:gd name="connsiteY144" fmla="*/ 181912 h 4450315"/>
              <a:gd name="connsiteX145" fmla="*/ 2484420 w 4377957"/>
              <a:gd name="connsiteY145" fmla="*/ 154193 h 4450315"/>
              <a:gd name="connsiteX146" fmla="*/ 2536321 w 4377957"/>
              <a:gd name="connsiteY146" fmla="*/ 126477 h 4450315"/>
              <a:gd name="connsiteX147" fmla="*/ 2588225 w 4377957"/>
              <a:gd name="connsiteY147" fmla="*/ 95289 h 4450315"/>
              <a:gd name="connsiteX148" fmla="*/ 2638397 w 4377957"/>
              <a:gd name="connsiteY148" fmla="*/ 65835 h 4450315"/>
              <a:gd name="connsiteX149" fmla="*/ 2692030 w 4377957"/>
              <a:gd name="connsiteY149" fmla="*/ 39849 h 4450315"/>
              <a:gd name="connsiteX150" fmla="*/ 2743935 w 4377957"/>
              <a:gd name="connsiteY150" fmla="*/ 19057 h 4450315"/>
              <a:gd name="connsiteX151" fmla="*/ 2797564 w 4377957"/>
              <a:gd name="connsiteY151" fmla="*/ 5196 h 445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377957" h="4450315">
                <a:moveTo>
                  <a:pt x="2852930" y="0"/>
                </a:moveTo>
                <a:lnTo>
                  <a:pt x="2908292" y="5196"/>
                </a:lnTo>
                <a:lnTo>
                  <a:pt x="2961923" y="19057"/>
                </a:lnTo>
                <a:lnTo>
                  <a:pt x="3013826" y="39849"/>
                </a:lnTo>
                <a:lnTo>
                  <a:pt x="3067459" y="65835"/>
                </a:lnTo>
                <a:lnTo>
                  <a:pt x="3117633" y="95289"/>
                </a:lnTo>
                <a:lnTo>
                  <a:pt x="3169535" y="126477"/>
                </a:lnTo>
                <a:lnTo>
                  <a:pt x="3221440" y="154193"/>
                </a:lnTo>
                <a:lnTo>
                  <a:pt x="3273340" y="181912"/>
                </a:lnTo>
                <a:lnTo>
                  <a:pt x="3325243" y="202703"/>
                </a:lnTo>
                <a:lnTo>
                  <a:pt x="3378878" y="216564"/>
                </a:lnTo>
                <a:lnTo>
                  <a:pt x="3432511" y="223495"/>
                </a:lnTo>
                <a:lnTo>
                  <a:pt x="3489604" y="223495"/>
                </a:lnTo>
                <a:lnTo>
                  <a:pt x="3548428" y="220033"/>
                </a:lnTo>
                <a:lnTo>
                  <a:pt x="3607247" y="213100"/>
                </a:lnTo>
                <a:lnTo>
                  <a:pt x="3666073" y="204438"/>
                </a:lnTo>
                <a:lnTo>
                  <a:pt x="3724899" y="197507"/>
                </a:lnTo>
                <a:lnTo>
                  <a:pt x="3783720" y="192307"/>
                </a:lnTo>
                <a:lnTo>
                  <a:pt x="3839084" y="194041"/>
                </a:lnTo>
                <a:lnTo>
                  <a:pt x="3892717" y="200973"/>
                </a:lnTo>
                <a:lnTo>
                  <a:pt x="3944620" y="216564"/>
                </a:lnTo>
                <a:lnTo>
                  <a:pt x="3987873" y="239088"/>
                </a:lnTo>
                <a:lnTo>
                  <a:pt x="4029393" y="268542"/>
                </a:lnTo>
                <a:lnTo>
                  <a:pt x="4065726" y="303191"/>
                </a:lnTo>
                <a:lnTo>
                  <a:pt x="4102060" y="343038"/>
                </a:lnTo>
                <a:lnTo>
                  <a:pt x="4134931" y="384619"/>
                </a:lnTo>
                <a:lnTo>
                  <a:pt x="4167801" y="427932"/>
                </a:lnTo>
                <a:lnTo>
                  <a:pt x="4200673" y="471246"/>
                </a:lnTo>
                <a:lnTo>
                  <a:pt x="4233545" y="512829"/>
                </a:lnTo>
                <a:lnTo>
                  <a:pt x="4268148" y="552676"/>
                </a:lnTo>
                <a:lnTo>
                  <a:pt x="4307937" y="587327"/>
                </a:lnTo>
                <a:lnTo>
                  <a:pt x="4346000" y="618515"/>
                </a:lnTo>
                <a:lnTo>
                  <a:pt x="4377957" y="636433"/>
                </a:lnTo>
                <a:lnTo>
                  <a:pt x="4377957" y="4450315"/>
                </a:lnTo>
                <a:lnTo>
                  <a:pt x="668945" y="4450315"/>
                </a:lnTo>
                <a:lnTo>
                  <a:pt x="664361" y="4437001"/>
                </a:lnTo>
                <a:lnTo>
                  <a:pt x="643600" y="4390224"/>
                </a:lnTo>
                <a:lnTo>
                  <a:pt x="619377" y="4346912"/>
                </a:lnTo>
                <a:lnTo>
                  <a:pt x="588233" y="4308796"/>
                </a:lnTo>
                <a:lnTo>
                  <a:pt x="553633" y="4268947"/>
                </a:lnTo>
                <a:lnTo>
                  <a:pt x="513841" y="4234297"/>
                </a:lnTo>
                <a:lnTo>
                  <a:pt x="472315" y="4201379"/>
                </a:lnTo>
                <a:lnTo>
                  <a:pt x="427334" y="4168460"/>
                </a:lnTo>
                <a:lnTo>
                  <a:pt x="384085" y="4135541"/>
                </a:lnTo>
                <a:lnTo>
                  <a:pt x="342561" y="4102623"/>
                </a:lnTo>
                <a:lnTo>
                  <a:pt x="302772" y="4066242"/>
                </a:lnTo>
                <a:lnTo>
                  <a:pt x="268167" y="4029859"/>
                </a:lnTo>
                <a:lnTo>
                  <a:pt x="238756" y="3988279"/>
                </a:lnTo>
                <a:lnTo>
                  <a:pt x="216266" y="3944965"/>
                </a:lnTo>
                <a:lnTo>
                  <a:pt x="200693" y="3892992"/>
                </a:lnTo>
                <a:lnTo>
                  <a:pt x="193775" y="3839283"/>
                </a:lnTo>
                <a:lnTo>
                  <a:pt x="192042" y="3783841"/>
                </a:lnTo>
                <a:lnTo>
                  <a:pt x="197236" y="3724937"/>
                </a:lnTo>
                <a:lnTo>
                  <a:pt x="204155" y="3666029"/>
                </a:lnTo>
                <a:lnTo>
                  <a:pt x="212805" y="3607122"/>
                </a:lnTo>
                <a:lnTo>
                  <a:pt x="219726" y="3548214"/>
                </a:lnTo>
                <a:lnTo>
                  <a:pt x="223183" y="3489310"/>
                </a:lnTo>
                <a:lnTo>
                  <a:pt x="223183" y="3432137"/>
                </a:lnTo>
                <a:lnTo>
                  <a:pt x="216266" y="3378430"/>
                </a:lnTo>
                <a:lnTo>
                  <a:pt x="202422" y="3324719"/>
                </a:lnTo>
                <a:lnTo>
                  <a:pt x="181665" y="3274477"/>
                </a:lnTo>
                <a:lnTo>
                  <a:pt x="153981" y="3222502"/>
                </a:lnTo>
                <a:lnTo>
                  <a:pt x="126301" y="3170528"/>
                </a:lnTo>
                <a:lnTo>
                  <a:pt x="95160" y="3118551"/>
                </a:lnTo>
                <a:lnTo>
                  <a:pt x="65745" y="3068304"/>
                </a:lnTo>
                <a:lnTo>
                  <a:pt x="39794" y="3014600"/>
                </a:lnTo>
                <a:lnTo>
                  <a:pt x="19033" y="2962620"/>
                </a:lnTo>
                <a:lnTo>
                  <a:pt x="5193" y="2908911"/>
                </a:lnTo>
                <a:lnTo>
                  <a:pt x="0" y="2853472"/>
                </a:lnTo>
                <a:lnTo>
                  <a:pt x="5193" y="2798032"/>
                </a:lnTo>
                <a:lnTo>
                  <a:pt x="19033" y="2744323"/>
                </a:lnTo>
                <a:lnTo>
                  <a:pt x="39794" y="2692350"/>
                </a:lnTo>
                <a:lnTo>
                  <a:pt x="65745" y="2638641"/>
                </a:lnTo>
                <a:lnTo>
                  <a:pt x="95160" y="2588397"/>
                </a:lnTo>
                <a:lnTo>
                  <a:pt x="126301" y="2536421"/>
                </a:lnTo>
                <a:lnTo>
                  <a:pt x="153981" y="2484443"/>
                </a:lnTo>
                <a:lnTo>
                  <a:pt x="181665" y="2432468"/>
                </a:lnTo>
                <a:lnTo>
                  <a:pt x="202422" y="2382226"/>
                </a:lnTo>
                <a:lnTo>
                  <a:pt x="216266" y="2328517"/>
                </a:lnTo>
                <a:lnTo>
                  <a:pt x="223183" y="2274808"/>
                </a:lnTo>
                <a:lnTo>
                  <a:pt x="223183" y="2217635"/>
                </a:lnTo>
                <a:lnTo>
                  <a:pt x="219726" y="2158729"/>
                </a:lnTo>
                <a:lnTo>
                  <a:pt x="212805" y="2099827"/>
                </a:lnTo>
                <a:lnTo>
                  <a:pt x="204155" y="2040916"/>
                </a:lnTo>
                <a:lnTo>
                  <a:pt x="197236" y="1982010"/>
                </a:lnTo>
                <a:lnTo>
                  <a:pt x="192042" y="1923106"/>
                </a:lnTo>
                <a:lnTo>
                  <a:pt x="193775" y="1867664"/>
                </a:lnTo>
                <a:lnTo>
                  <a:pt x="200693" y="1813955"/>
                </a:lnTo>
                <a:lnTo>
                  <a:pt x="216266" y="1761980"/>
                </a:lnTo>
                <a:lnTo>
                  <a:pt x="238756" y="1718666"/>
                </a:lnTo>
                <a:lnTo>
                  <a:pt x="268167" y="1677088"/>
                </a:lnTo>
                <a:lnTo>
                  <a:pt x="302772" y="1640703"/>
                </a:lnTo>
                <a:lnTo>
                  <a:pt x="342561" y="1604320"/>
                </a:lnTo>
                <a:lnTo>
                  <a:pt x="384085" y="1571402"/>
                </a:lnTo>
                <a:lnTo>
                  <a:pt x="427334" y="1538485"/>
                </a:lnTo>
                <a:lnTo>
                  <a:pt x="472315" y="1505567"/>
                </a:lnTo>
                <a:lnTo>
                  <a:pt x="513841" y="1472646"/>
                </a:lnTo>
                <a:lnTo>
                  <a:pt x="553633" y="1437999"/>
                </a:lnTo>
                <a:lnTo>
                  <a:pt x="588233" y="1398152"/>
                </a:lnTo>
                <a:lnTo>
                  <a:pt x="619377" y="1360033"/>
                </a:lnTo>
                <a:lnTo>
                  <a:pt x="643600" y="1316720"/>
                </a:lnTo>
                <a:lnTo>
                  <a:pt x="664361" y="1269944"/>
                </a:lnTo>
                <a:lnTo>
                  <a:pt x="681662" y="1219697"/>
                </a:lnTo>
                <a:lnTo>
                  <a:pt x="697233" y="1167722"/>
                </a:lnTo>
                <a:lnTo>
                  <a:pt x="711073" y="1115749"/>
                </a:lnTo>
                <a:lnTo>
                  <a:pt x="724913" y="1062038"/>
                </a:lnTo>
                <a:lnTo>
                  <a:pt x="740486" y="1011797"/>
                </a:lnTo>
                <a:lnTo>
                  <a:pt x="757785" y="961551"/>
                </a:lnTo>
                <a:lnTo>
                  <a:pt x="778544" y="914773"/>
                </a:lnTo>
                <a:lnTo>
                  <a:pt x="804499" y="873193"/>
                </a:lnTo>
                <a:lnTo>
                  <a:pt x="835637" y="835077"/>
                </a:lnTo>
                <a:lnTo>
                  <a:pt x="873701" y="803891"/>
                </a:lnTo>
                <a:lnTo>
                  <a:pt x="915225" y="777906"/>
                </a:lnTo>
                <a:lnTo>
                  <a:pt x="961936" y="757113"/>
                </a:lnTo>
                <a:lnTo>
                  <a:pt x="1012107" y="739788"/>
                </a:lnTo>
                <a:lnTo>
                  <a:pt x="1062281" y="724195"/>
                </a:lnTo>
                <a:lnTo>
                  <a:pt x="1115912" y="710336"/>
                </a:lnTo>
                <a:lnTo>
                  <a:pt x="1167817" y="696474"/>
                </a:lnTo>
                <a:lnTo>
                  <a:pt x="1219721" y="680881"/>
                </a:lnTo>
                <a:lnTo>
                  <a:pt x="1269891" y="663560"/>
                </a:lnTo>
                <a:lnTo>
                  <a:pt x="1316608" y="642767"/>
                </a:lnTo>
                <a:lnTo>
                  <a:pt x="1359856" y="618515"/>
                </a:lnTo>
                <a:lnTo>
                  <a:pt x="1397919" y="587327"/>
                </a:lnTo>
                <a:lnTo>
                  <a:pt x="1437708" y="552676"/>
                </a:lnTo>
                <a:lnTo>
                  <a:pt x="1472315" y="512829"/>
                </a:lnTo>
                <a:lnTo>
                  <a:pt x="1505187" y="471246"/>
                </a:lnTo>
                <a:lnTo>
                  <a:pt x="1538055" y="427932"/>
                </a:lnTo>
                <a:lnTo>
                  <a:pt x="1570928" y="384619"/>
                </a:lnTo>
                <a:lnTo>
                  <a:pt x="1603798" y="343038"/>
                </a:lnTo>
                <a:lnTo>
                  <a:pt x="1640134" y="303191"/>
                </a:lnTo>
                <a:lnTo>
                  <a:pt x="1676466" y="268542"/>
                </a:lnTo>
                <a:lnTo>
                  <a:pt x="1717988" y="239088"/>
                </a:lnTo>
                <a:lnTo>
                  <a:pt x="1761238" y="216564"/>
                </a:lnTo>
                <a:lnTo>
                  <a:pt x="1813143" y="200973"/>
                </a:lnTo>
                <a:lnTo>
                  <a:pt x="1866776" y="194041"/>
                </a:lnTo>
                <a:lnTo>
                  <a:pt x="1922138" y="192307"/>
                </a:lnTo>
                <a:lnTo>
                  <a:pt x="1980962" y="197507"/>
                </a:lnTo>
                <a:lnTo>
                  <a:pt x="2039783" y="204438"/>
                </a:lnTo>
                <a:lnTo>
                  <a:pt x="2098609" y="213100"/>
                </a:lnTo>
                <a:lnTo>
                  <a:pt x="2157430" y="220033"/>
                </a:lnTo>
                <a:lnTo>
                  <a:pt x="2216252" y="223495"/>
                </a:lnTo>
                <a:lnTo>
                  <a:pt x="2273351" y="223495"/>
                </a:lnTo>
                <a:lnTo>
                  <a:pt x="2326980" y="216564"/>
                </a:lnTo>
                <a:lnTo>
                  <a:pt x="2382342" y="202703"/>
                </a:lnTo>
                <a:lnTo>
                  <a:pt x="2432518" y="181912"/>
                </a:lnTo>
                <a:lnTo>
                  <a:pt x="2484420" y="154193"/>
                </a:lnTo>
                <a:lnTo>
                  <a:pt x="2536321" y="126477"/>
                </a:lnTo>
                <a:lnTo>
                  <a:pt x="2588225" y="95289"/>
                </a:lnTo>
                <a:lnTo>
                  <a:pt x="2638397" y="65835"/>
                </a:lnTo>
                <a:lnTo>
                  <a:pt x="2692030" y="39849"/>
                </a:lnTo>
                <a:lnTo>
                  <a:pt x="2743935" y="19057"/>
                </a:lnTo>
                <a:lnTo>
                  <a:pt x="2797564" y="519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146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20B796-2B5B-4505-81EA-5D1F594208B8}"/>
              </a:ext>
            </a:extLst>
          </p:cNvPr>
          <p:cNvSpPr>
            <a:spLocks noGrp="1"/>
          </p:cNvSpPr>
          <p:nvPr>
            <p:ph type="title"/>
          </p:nvPr>
        </p:nvSpPr>
        <p:spPr>
          <a:xfrm>
            <a:off x="761996" y="1153287"/>
            <a:ext cx="3570566" cy="4551426"/>
          </a:xfrm>
        </p:spPr>
        <p:txBody>
          <a:bodyPr anchor="ctr">
            <a:normAutofit/>
          </a:bodyPr>
          <a:lstStyle/>
          <a:p>
            <a:pPr algn="r"/>
            <a:r>
              <a:rPr lang="en-US" sz="3200" dirty="0"/>
              <a:t>Domestic Violence</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F278F8-0F28-4EC6-9FF7-0D80F2CA26BC}"/>
              </a:ext>
            </a:extLst>
          </p:cNvPr>
          <p:cNvSpPr>
            <a:spLocks noGrp="1"/>
          </p:cNvSpPr>
          <p:nvPr>
            <p:ph idx="1"/>
          </p:nvPr>
        </p:nvSpPr>
        <p:spPr>
          <a:xfrm>
            <a:off x="4976031" y="1153287"/>
            <a:ext cx="6453969" cy="4551426"/>
          </a:xfrm>
        </p:spPr>
        <p:txBody>
          <a:bodyPr anchor="ctr">
            <a:normAutofit/>
          </a:bodyPr>
          <a:lstStyle/>
          <a:p>
            <a:pPr marL="0" indent="0">
              <a:buNone/>
            </a:pPr>
            <a:r>
              <a:rPr lang="en-US" sz="2400" dirty="0"/>
              <a:t>Committed by: </a:t>
            </a:r>
          </a:p>
          <a:p>
            <a:pPr marL="0" indent="0">
              <a:buNone/>
            </a:pPr>
            <a:r>
              <a:rPr lang="en-US" sz="2400" dirty="0"/>
              <a:t>Current/former spouse</a:t>
            </a:r>
            <a:br>
              <a:rPr lang="en-US" sz="2400" dirty="0"/>
            </a:br>
            <a:r>
              <a:rPr lang="en-US" sz="2400" dirty="0"/>
              <a:t>Current/former intimate partner</a:t>
            </a:r>
            <a:br>
              <a:rPr lang="en-US" sz="2400" dirty="0"/>
            </a:br>
            <a:r>
              <a:rPr lang="en-US" sz="2400" dirty="0"/>
              <a:t>Current/former cohabitation person</a:t>
            </a:r>
            <a:br>
              <a:rPr lang="en-US" sz="2400" dirty="0"/>
            </a:br>
            <a:r>
              <a:rPr lang="en-US" sz="2400" dirty="0" err="1"/>
              <a:t>Person</a:t>
            </a:r>
            <a:r>
              <a:rPr lang="en-US" sz="2400" dirty="0"/>
              <a:t> similarly situated as a spouse </a:t>
            </a:r>
            <a:br>
              <a:rPr lang="en-US" sz="2400" dirty="0"/>
            </a:br>
            <a:r>
              <a:rPr lang="en-US" sz="2400" dirty="0"/>
              <a:t>Any other person</a:t>
            </a: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6272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CAB6FB-DD7D-41BF-8B17-651B18C95F85}"/>
              </a:ext>
            </a:extLst>
          </p:cNvPr>
          <p:cNvSpPr>
            <a:spLocks noGrp="1"/>
          </p:cNvSpPr>
          <p:nvPr>
            <p:ph type="title"/>
          </p:nvPr>
        </p:nvSpPr>
        <p:spPr>
          <a:xfrm>
            <a:off x="761996" y="1153287"/>
            <a:ext cx="3570566" cy="4551426"/>
          </a:xfrm>
        </p:spPr>
        <p:txBody>
          <a:bodyPr anchor="ctr">
            <a:normAutofit/>
          </a:bodyPr>
          <a:lstStyle/>
          <a:p>
            <a:pPr algn="r"/>
            <a:r>
              <a:rPr lang="en-US" sz="3200" dirty="0"/>
              <a:t>Dating Violence</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1BE739B-97EF-4CBD-9409-A82FD748C1DD}"/>
              </a:ext>
            </a:extLst>
          </p:cNvPr>
          <p:cNvSpPr>
            <a:spLocks noGrp="1"/>
          </p:cNvSpPr>
          <p:nvPr>
            <p:ph idx="1"/>
          </p:nvPr>
        </p:nvSpPr>
        <p:spPr>
          <a:xfrm>
            <a:off x="4976031" y="1153287"/>
            <a:ext cx="6453969" cy="4551426"/>
          </a:xfrm>
        </p:spPr>
        <p:txBody>
          <a:bodyPr anchor="ctr">
            <a:normAutofit/>
          </a:bodyPr>
          <a:lstStyle/>
          <a:p>
            <a:r>
              <a:rPr lang="en-US" sz="2400" dirty="0"/>
              <a:t>Violence committed by a person…</a:t>
            </a:r>
          </a:p>
          <a:p>
            <a:r>
              <a:rPr lang="en-US" sz="2400" dirty="0"/>
              <a:t>Who is or has been in a social relationship of a romantic or intimate nature with the victim; and</a:t>
            </a:r>
          </a:p>
          <a:p>
            <a:r>
              <a:rPr lang="en-US" sz="2400" dirty="0"/>
              <a:t>Where the existence of such a relationship shall be determined based on a consideration of the following factors:</a:t>
            </a:r>
          </a:p>
          <a:p>
            <a:pPr lvl="1"/>
            <a:r>
              <a:rPr lang="en-US" sz="2000" dirty="0"/>
              <a:t>The length of the relationship.</a:t>
            </a:r>
          </a:p>
          <a:p>
            <a:pPr lvl="1"/>
            <a:r>
              <a:rPr lang="en-US" sz="2000" dirty="0"/>
              <a:t>The type of relationship.</a:t>
            </a:r>
          </a:p>
          <a:p>
            <a:pPr lvl="1"/>
            <a:r>
              <a:rPr lang="en-US" sz="2000" dirty="0"/>
              <a:t>The frequency of interaction between the persons involved in the relationship.</a:t>
            </a: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11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A6453-FBA8-4CD7-8266-0338F89F98AB}"/>
              </a:ext>
            </a:extLst>
          </p:cNvPr>
          <p:cNvSpPr>
            <a:spLocks noGrp="1"/>
          </p:cNvSpPr>
          <p:nvPr>
            <p:ph type="title"/>
          </p:nvPr>
        </p:nvSpPr>
        <p:spPr>
          <a:xfrm>
            <a:off x="761996" y="1153287"/>
            <a:ext cx="3570566" cy="4551426"/>
          </a:xfrm>
        </p:spPr>
        <p:txBody>
          <a:bodyPr anchor="ctr">
            <a:normAutofit/>
          </a:bodyPr>
          <a:lstStyle/>
          <a:p>
            <a:pPr algn="r"/>
            <a:r>
              <a:rPr lang="en-US" sz="3200"/>
              <a:t>Stalking</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07F0591-6CA0-440D-A6A5-FB0E4A77B916}"/>
              </a:ext>
            </a:extLst>
          </p:cNvPr>
          <p:cNvSpPr>
            <a:spLocks noGrp="1"/>
          </p:cNvSpPr>
          <p:nvPr>
            <p:ph idx="1"/>
          </p:nvPr>
        </p:nvSpPr>
        <p:spPr>
          <a:xfrm>
            <a:off x="4976031" y="1153287"/>
            <a:ext cx="6453969" cy="4551426"/>
          </a:xfrm>
        </p:spPr>
        <p:txBody>
          <a:bodyPr anchor="ctr">
            <a:normAutofit/>
          </a:bodyPr>
          <a:lstStyle/>
          <a:p>
            <a:r>
              <a:rPr lang="en-US" sz="2400" dirty="0"/>
              <a:t>Conduct directed at a person that would cause a reasonable person to:</a:t>
            </a:r>
            <a:br>
              <a:rPr lang="en-US" sz="2400" dirty="0"/>
            </a:br>
            <a:endParaRPr lang="en-US" sz="2400" dirty="0"/>
          </a:p>
          <a:p>
            <a:pPr marL="800100" lvl="1" indent="-342900">
              <a:buFont typeface="+mj-lt"/>
              <a:buAutoNum type="arabicPeriod"/>
            </a:pPr>
            <a:r>
              <a:rPr lang="en-US" sz="2400" dirty="0"/>
              <a:t>Fear for own safety or others safety OR</a:t>
            </a:r>
            <a:br>
              <a:rPr lang="en-US" sz="2400" dirty="0"/>
            </a:br>
            <a:endParaRPr lang="en-US" sz="2400" dirty="0"/>
          </a:p>
          <a:p>
            <a:pPr marL="800100" lvl="1" indent="-342900">
              <a:buFont typeface="+mj-lt"/>
              <a:buAutoNum type="arabicPeriod"/>
            </a:pPr>
            <a:r>
              <a:rPr lang="en-US" sz="2400" dirty="0"/>
              <a:t>Suffer substantial emotional distress</a:t>
            </a: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736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D1A2C2-FEE9-4BBA-8FED-D3FF05E44EE9}"/>
              </a:ext>
            </a:extLst>
          </p:cNvPr>
          <p:cNvSpPr>
            <a:spLocks noGrp="1"/>
          </p:cNvSpPr>
          <p:nvPr>
            <p:ph type="title"/>
          </p:nvPr>
        </p:nvSpPr>
        <p:spPr>
          <a:xfrm>
            <a:off x="1251677" y="1078378"/>
            <a:ext cx="2917551" cy="4701244"/>
          </a:xfrm>
        </p:spPr>
        <p:txBody>
          <a:bodyPr anchor="ctr">
            <a:normAutofit/>
          </a:bodyPr>
          <a:lstStyle/>
          <a:p>
            <a:r>
              <a:rPr lang="en-US" sz="3300"/>
              <a:t>Complainant</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418D3350-2D0A-4AE1-81D4-DC58BA72949A}"/>
              </a:ext>
            </a:extLst>
          </p:cNvPr>
          <p:cNvSpPr>
            <a:spLocks noGrp="1"/>
          </p:cNvSpPr>
          <p:nvPr>
            <p:ph idx="1"/>
          </p:nvPr>
        </p:nvSpPr>
        <p:spPr>
          <a:xfrm>
            <a:off x="5167062" y="1078378"/>
            <a:ext cx="6262938" cy="4701244"/>
          </a:xfrm>
        </p:spPr>
        <p:txBody>
          <a:bodyPr anchor="ctr">
            <a:normAutofit/>
          </a:bodyPr>
          <a:lstStyle/>
          <a:p>
            <a:r>
              <a:rPr lang="en-US" sz="2400" dirty="0"/>
              <a:t>An individual who is alleged to be the victim of conduct that could constitute sexual harassment </a:t>
            </a:r>
          </a:p>
          <a:p>
            <a:pPr lvl="1"/>
            <a:r>
              <a:rPr lang="en-US" sz="2000" dirty="0"/>
              <a:t>Also means parent or guardian of student </a:t>
            </a:r>
          </a:p>
          <a:p>
            <a:pPr lvl="1"/>
            <a:r>
              <a:rPr lang="en-US" sz="2000" dirty="0"/>
              <a:t>Any person can report sexual harassment and trigger recipient’s obligation to respond</a:t>
            </a:r>
          </a:p>
          <a:p>
            <a:pPr lvl="2"/>
            <a:r>
              <a:rPr lang="en-US" sz="1800" dirty="0"/>
              <a:t>Victim, bystander, witness, friend, or any other person</a:t>
            </a:r>
          </a:p>
        </p:txBody>
      </p:sp>
    </p:spTree>
    <p:extLst>
      <p:ext uri="{BB962C8B-B14F-4D97-AF65-F5344CB8AC3E}">
        <p14:creationId xmlns:p14="http://schemas.microsoft.com/office/powerpoint/2010/main" val="191592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23B223-BC12-45F2-B027-587EE7049404}"/>
              </a:ext>
            </a:extLst>
          </p:cNvPr>
          <p:cNvSpPr>
            <a:spLocks noGrp="1"/>
          </p:cNvSpPr>
          <p:nvPr>
            <p:ph type="title"/>
          </p:nvPr>
        </p:nvSpPr>
        <p:spPr>
          <a:xfrm>
            <a:off x="1251677" y="1078378"/>
            <a:ext cx="2917551" cy="4701244"/>
          </a:xfrm>
        </p:spPr>
        <p:txBody>
          <a:bodyPr anchor="ctr">
            <a:normAutofit/>
          </a:bodyPr>
          <a:lstStyle/>
          <a:p>
            <a:r>
              <a:rPr lang="en-US" sz="3600"/>
              <a:t>Respondent</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BD115D8A-48A4-4FB1-AAD7-1F7966F89D53}"/>
              </a:ext>
            </a:extLst>
          </p:cNvPr>
          <p:cNvSpPr>
            <a:spLocks noGrp="1"/>
          </p:cNvSpPr>
          <p:nvPr>
            <p:ph idx="1"/>
          </p:nvPr>
        </p:nvSpPr>
        <p:spPr>
          <a:xfrm>
            <a:off x="5167062" y="1078378"/>
            <a:ext cx="6262938" cy="4701244"/>
          </a:xfrm>
        </p:spPr>
        <p:txBody>
          <a:bodyPr anchor="ctr">
            <a:normAutofit/>
          </a:bodyPr>
          <a:lstStyle/>
          <a:p>
            <a:pPr marL="0" indent="0">
              <a:buNone/>
            </a:pPr>
            <a:r>
              <a:rPr lang="en-US" sz="2400" dirty="0"/>
              <a:t>An individual who has been reported to be the perpetrator of conduct that could constitute sexual harassment </a:t>
            </a:r>
          </a:p>
        </p:txBody>
      </p:sp>
    </p:spTree>
    <p:extLst>
      <p:ext uri="{BB962C8B-B14F-4D97-AF65-F5344CB8AC3E}">
        <p14:creationId xmlns:p14="http://schemas.microsoft.com/office/powerpoint/2010/main" val="125465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F89D99-A735-4821-87EC-76D5BDB82FA9}"/>
              </a:ext>
            </a:extLst>
          </p:cNvPr>
          <p:cNvSpPr>
            <a:spLocks noGrp="1"/>
          </p:cNvSpPr>
          <p:nvPr>
            <p:ph type="title"/>
          </p:nvPr>
        </p:nvSpPr>
        <p:spPr/>
        <p:txBody>
          <a:bodyPr/>
          <a:lstStyle/>
          <a:p>
            <a:r>
              <a:rPr lang="en-US" dirty="0"/>
              <a:t>The Obligation to Respond</a:t>
            </a:r>
          </a:p>
        </p:txBody>
      </p:sp>
      <p:sp>
        <p:nvSpPr>
          <p:cNvPr id="5" name="Text Placeholder 4">
            <a:extLst>
              <a:ext uri="{FF2B5EF4-FFF2-40B4-BE49-F238E27FC236}">
                <a16:creationId xmlns:a16="http://schemas.microsoft.com/office/drawing/2014/main" id="{3D9E16C5-100C-4932-8B75-7D3F38DC60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09504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9DBA3C2-C92B-4CEB-868F-52A62295B3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B48D7-0F89-4CD9-B404-8720A595C577}"/>
              </a:ext>
            </a:extLst>
          </p:cNvPr>
          <p:cNvSpPr>
            <a:spLocks noGrp="1"/>
          </p:cNvSpPr>
          <p:nvPr>
            <p:ph type="title"/>
          </p:nvPr>
        </p:nvSpPr>
        <p:spPr>
          <a:xfrm>
            <a:off x="761996" y="382385"/>
            <a:ext cx="10668004" cy="1113295"/>
          </a:xfrm>
        </p:spPr>
        <p:txBody>
          <a:bodyPr anchor="b">
            <a:normAutofit/>
          </a:bodyPr>
          <a:lstStyle/>
          <a:p>
            <a:pPr algn="ctr"/>
            <a:r>
              <a:rPr lang="en-US" sz="4300" dirty="0"/>
              <a:t>A school is obligated to respond when:</a:t>
            </a:r>
          </a:p>
        </p:txBody>
      </p:sp>
      <p:sp>
        <p:nvSpPr>
          <p:cNvPr id="3" name="Content Placeholder 2">
            <a:extLst>
              <a:ext uri="{FF2B5EF4-FFF2-40B4-BE49-F238E27FC236}">
                <a16:creationId xmlns:a16="http://schemas.microsoft.com/office/drawing/2014/main" id="{EC9B441B-B7CD-48EF-94C0-CACDF6FA39ED}"/>
              </a:ext>
            </a:extLst>
          </p:cNvPr>
          <p:cNvSpPr>
            <a:spLocks noGrp="1"/>
          </p:cNvSpPr>
          <p:nvPr>
            <p:ph idx="1"/>
          </p:nvPr>
        </p:nvSpPr>
        <p:spPr>
          <a:xfrm>
            <a:off x="761996" y="1785257"/>
            <a:ext cx="10668004" cy="3440539"/>
          </a:xfrm>
        </p:spPr>
        <p:txBody>
          <a:bodyPr>
            <a:normAutofit/>
          </a:bodyPr>
          <a:lstStyle/>
          <a:p>
            <a:pPr marL="857250" lvl="1" indent="-457200">
              <a:lnSpc>
                <a:spcPct val="100000"/>
              </a:lnSpc>
              <a:buFont typeface="+mj-lt"/>
              <a:buAutoNum type="arabicParenR"/>
            </a:pPr>
            <a:r>
              <a:rPr lang="en-US" sz="2400"/>
              <a:t>The school has actual knowledge of sexual harassment; </a:t>
            </a:r>
            <a:br>
              <a:rPr lang="en-US" sz="2400"/>
            </a:br>
            <a:endParaRPr lang="en-US" sz="2400"/>
          </a:p>
          <a:p>
            <a:pPr marL="857250" lvl="1" indent="-457200">
              <a:lnSpc>
                <a:spcPct val="100000"/>
              </a:lnSpc>
              <a:buFont typeface="+mj-lt"/>
              <a:buAutoNum type="arabicParenR"/>
            </a:pPr>
            <a:r>
              <a:rPr lang="en-US" sz="2400"/>
              <a:t>The act occurred within the school’s own “education program or activity”;</a:t>
            </a:r>
            <a:br>
              <a:rPr lang="en-US" sz="2400"/>
            </a:br>
            <a:endParaRPr lang="en-US" sz="2400"/>
          </a:p>
          <a:p>
            <a:pPr marL="857250" lvl="1" indent="-457200">
              <a:lnSpc>
                <a:spcPct val="100000"/>
              </a:lnSpc>
              <a:buFont typeface="+mj-lt"/>
              <a:buAutoNum type="arabicParenR"/>
            </a:pPr>
            <a:r>
              <a:rPr lang="en-US" sz="2400"/>
              <a:t>Against a “person in the United States.”</a:t>
            </a:r>
            <a:br>
              <a:rPr lang="en-US" sz="2400"/>
            </a:br>
            <a:r>
              <a:rPr lang="en-US" sz="2400"/>
              <a:t/>
            </a:r>
            <a:br>
              <a:rPr lang="en-US" sz="2400"/>
            </a:br>
            <a:endParaRPr lang="en-US" sz="2400"/>
          </a:p>
          <a:p>
            <a:pPr marL="400050" lvl="1" indent="0">
              <a:lnSpc>
                <a:spcPct val="100000"/>
              </a:lnSpc>
              <a:buNone/>
            </a:pPr>
            <a:r>
              <a:rPr lang="en-US" sz="2400"/>
              <a:t>A school must respond meaningfully to every report of sexual harassment. </a:t>
            </a:r>
          </a:p>
        </p:txBody>
      </p:sp>
      <p:sp>
        <p:nvSpPr>
          <p:cNvPr id="17" name="Freeform: Shape 16">
            <a:extLst>
              <a:ext uri="{FF2B5EF4-FFF2-40B4-BE49-F238E27FC236}">
                <a16:creationId xmlns:a16="http://schemas.microsoft.com/office/drawing/2014/main" id="{0A5C11C9-65D2-491A-A266-6ADBD2CB44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06736"/>
            <a:ext cx="12191998" cy="851265"/>
          </a:xfrm>
          <a:custGeom>
            <a:avLst/>
            <a:gdLst>
              <a:gd name="connsiteX0" fmla="*/ 619389 w 12191998"/>
              <a:gd name="connsiteY0" fmla="*/ 0 h 851265"/>
              <a:gd name="connsiteX1" fmla="*/ 687652 w 12191998"/>
              <a:gd name="connsiteY1" fmla="*/ 3175 h 851265"/>
              <a:gd name="connsiteX2" fmla="*/ 747977 w 12191998"/>
              <a:gd name="connsiteY2" fmla="*/ 9525 h 851265"/>
              <a:gd name="connsiteX3" fmla="*/ 800364 w 12191998"/>
              <a:gd name="connsiteY3" fmla="*/ 20637 h 851265"/>
              <a:gd name="connsiteX4" fmla="*/ 846402 w 12191998"/>
              <a:gd name="connsiteY4" fmla="*/ 36512 h 851265"/>
              <a:gd name="connsiteX5" fmla="*/ 887677 w 12191998"/>
              <a:gd name="connsiteY5" fmla="*/ 52387 h 851265"/>
              <a:gd name="connsiteX6" fmla="*/ 924189 w 12191998"/>
              <a:gd name="connsiteY6" fmla="*/ 68262 h 851265"/>
              <a:gd name="connsiteX7" fmla="*/ 962289 w 12191998"/>
              <a:gd name="connsiteY7" fmla="*/ 87312 h 851265"/>
              <a:gd name="connsiteX8" fmla="*/ 1000389 w 12191998"/>
              <a:gd name="connsiteY8" fmla="*/ 106362 h 851265"/>
              <a:gd name="connsiteX9" fmla="*/ 1036902 w 12191998"/>
              <a:gd name="connsiteY9" fmla="*/ 125412 h 851265"/>
              <a:gd name="connsiteX10" fmla="*/ 1078177 w 12191998"/>
              <a:gd name="connsiteY10" fmla="*/ 141287 h 851265"/>
              <a:gd name="connsiteX11" fmla="*/ 1124214 w 12191998"/>
              <a:gd name="connsiteY11" fmla="*/ 155575 h 851265"/>
              <a:gd name="connsiteX12" fmla="*/ 1176602 w 12191998"/>
              <a:gd name="connsiteY12" fmla="*/ 166687 h 851265"/>
              <a:gd name="connsiteX13" fmla="*/ 1236927 w 12191998"/>
              <a:gd name="connsiteY13" fmla="*/ 174625 h 851265"/>
              <a:gd name="connsiteX14" fmla="*/ 1305189 w 12191998"/>
              <a:gd name="connsiteY14" fmla="*/ 176212 h 851265"/>
              <a:gd name="connsiteX15" fmla="*/ 1373452 w 12191998"/>
              <a:gd name="connsiteY15" fmla="*/ 174625 h 851265"/>
              <a:gd name="connsiteX16" fmla="*/ 1433777 w 12191998"/>
              <a:gd name="connsiteY16" fmla="*/ 166687 h 851265"/>
              <a:gd name="connsiteX17" fmla="*/ 1486164 w 12191998"/>
              <a:gd name="connsiteY17" fmla="*/ 155575 h 851265"/>
              <a:gd name="connsiteX18" fmla="*/ 1532202 w 12191998"/>
              <a:gd name="connsiteY18" fmla="*/ 141287 h 851265"/>
              <a:gd name="connsiteX19" fmla="*/ 1573477 w 12191998"/>
              <a:gd name="connsiteY19" fmla="*/ 125412 h 851265"/>
              <a:gd name="connsiteX20" fmla="*/ 1609989 w 12191998"/>
              <a:gd name="connsiteY20" fmla="*/ 106362 h 851265"/>
              <a:gd name="connsiteX21" fmla="*/ 1648089 w 12191998"/>
              <a:gd name="connsiteY21" fmla="*/ 87312 h 851265"/>
              <a:gd name="connsiteX22" fmla="*/ 1686189 w 12191998"/>
              <a:gd name="connsiteY22" fmla="*/ 68262 h 851265"/>
              <a:gd name="connsiteX23" fmla="*/ 1722702 w 12191998"/>
              <a:gd name="connsiteY23" fmla="*/ 52387 h 851265"/>
              <a:gd name="connsiteX24" fmla="*/ 1763977 w 12191998"/>
              <a:gd name="connsiteY24" fmla="*/ 36512 h 851265"/>
              <a:gd name="connsiteX25" fmla="*/ 1810014 w 12191998"/>
              <a:gd name="connsiteY25" fmla="*/ 20637 h 851265"/>
              <a:gd name="connsiteX26" fmla="*/ 1862402 w 12191998"/>
              <a:gd name="connsiteY26" fmla="*/ 9525 h 851265"/>
              <a:gd name="connsiteX27" fmla="*/ 1922727 w 12191998"/>
              <a:gd name="connsiteY27" fmla="*/ 3175 h 851265"/>
              <a:gd name="connsiteX28" fmla="*/ 1990989 w 12191998"/>
              <a:gd name="connsiteY28" fmla="*/ 0 h 851265"/>
              <a:gd name="connsiteX29" fmla="*/ 2059252 w 12191998"/>
              <a:gd name="connsiteY29" fmla="*/ 3175 h 851265"/>
              <a:gd name="connsiteX30" fmla="*/ 2119577 w 12191998"/>
              <a:gd name="connsiteY30" fmla="*/ 9525 h 851265"/>
              <a:gd name="connsiteX31" fmla="*/ 2171964 w 12191998"/>
              <a:gd name="connsiteY31" fmla="*/ 20637 h 851265"/>
              <a:gd name="connsiteX32" fmla="*/ 2218002 w 12191998"/>
              <a:gd name="connsiteY32" fmla="*/ 36512 h 851265"/>
              <a:gd name="connsiteX33" fmla="*/ 2259277 w 12191998"/>
              <a:gd name="connsiteY33" fmla="*/ 52387 h 851265"/>
              <a:gd name="connsiteX34" fmla="*/ 2295789 w 12191998"/>
              <a:gd name="connsiteY34" fmla="*/ 68262 h 851265"/>
              <a:gd name="connsiteX35" fmla="*/ 2333889 w 12191998"/>
              <a:gd name="connsiteY35" fmla="*/ 87312 h 851265"/>
              <a:gd name="connsiteX36" fmla="*/ 2371989 w 12191998"/>
              <a:gd name="connsiteY36" fmla="*/ 106362 h 851265"/>
              <a:gd name="connsiteX37" fmla="*/ 2408502 w 12191998"/>
              <a:gd name="connsiteY37" fmla="*/ 125412 h 851265"/>
              <a:gd name="connsiteX38" fmla="*/ 2449777 w 12191998"/>
              <a:gd name="connsiteY38" fmla="*/ 141287 h 851265"/>
              <a:gd name="connsiteX39" fmla="*/ 2495814 w 12191998"/>
              <a:gd name="connsiteY39" fmla="*/ 155575 h 851265"/>
              <a:gd name="connsiteX40" fmla="*/ 2548202 w 12191998"/>
              <a:gd name="connsiteY40" fmla="*/ 166687 h 851265"/>
              <a:gd name="connsiteX41" fmla="*/ 2608527 w 12191998"/>
              <a:gd name="connsiteY41" fmla="*/ 174625 h 851265"/>
              <a:gd name="connsiteX42" fmla="*/ 2676789 w 12191998"/>
              <a:gd name="connsiteY42" fmla="*/ 176212 h 851265"/>
              <a:gd name="connsiteX43" fmla="*/ 2745052 w 12191998"/>
              <a:gd name="connsiteY43" fmla="*/ 174625 h 851265"/>
              <a:gd name="connsiteX44" fmla="*/ 2805377 w 12191998"/>
              <a:gd name="connsiteY44" fmla="*/ 166687 h 851265"/>
              <a:gd name="connsiteX45" fmla="*/ 2857764 w 12191998"/>
              <a:gd name="connsiteY45" fmla="*/ 155575 h 851265"/>
              <a:gd name="connsiteX46" fmla="*/ 2903802 w 12191998"/>
              <a:gd name="connsiteY46" fmla="*/ 141287 h 851265"/>
              <a:gd name="connsiteX47" fmla="*/ 2945077 w 12191998"/>
              <a:gd name="connsiteY47" fmla="*/ 125412 h 851265"/>
              <a:gd name="connsiteX48" fmla="*/ 2981589 w 12191998"/>
              <a:gd name="connsiteY48" fmla="*/ 106362 h 851265"/>
              <a:gd name="connsiteX49" fmla="*/ 3019689 w 12191998"/>
              <a:gd name="connsiteY49" fmla="*/ 87312 h 851265"/>
              <a:gd name="connsiteX50" fmla="*/ 3057789 w 12191998"/>
              <a:gd name="connsiteY50" fmla="*/ 68262 h 851265"/>
              <a:gd name="connsiteX51" fmla="*/ 3094302 w 12191998"/>
              <a:gd name="connsiteY51" fmla="*/ 52387 h 851265"/>
              <a:gd name="connsiteX52" fmla="*/ 3135577 w 12191998"/>
              <a:gd name="connsiteY52" fmla="*/ 36512 h 851265"/>
              <a:gd name="connsiteX53" fmla="*/ 3181614 w 12191998"/>
              <a:gd name="connsiteY53" fmla="*/ 20637 h 851265"/>
              <a:gd name="connsiteX54" fmla="*/ 3234002 w 12191998"/>
              <a:gd name="connsiteY54" fmla="*/ 9525 h 851265"/>
              <a:gd name="connsiteX55" fmla="*/ 3294327 w 12191998"/>
              <a:gd name="connsiteY55" fmla="*/ 3175 h 851265"/>
              <a:gd name="connsiteX56" fmla="*/ 3361002 w 12191998"/>
              <a:gd name="connsiteY56" fmla="*/ 0 h 851265"/>
              <a:gd name="connsiteX57" fmla="*/ 3430852 w 12191998"/>
              <a:gd name="connsiteY57" fmla="*/ 3175 h 851265"/>
              <a:gd name="connsiteX58" fmla="*/ 3491177 w 12191998"/>
              <a:gd name="connsiteY58" fmla="*/ 9525 h 851265"/>
              <a:gd name="connsiteX59" fmla="*/ 3543564 w 12191998"/>
              <a:gd name="connsiteY59" fmla="*/ 20637 h 851265"/>
              <a:gd name="connsiteX60" fmla="*/ 3589602 w 12191998"/>
              <a:gd name="connsiteY60" fmla="*/ 36512 h 851265"/>
              <a:gd name="connsiteX61" fmla="*/ 3630877 w 12191998"/>
              <a:gd name="connsiteY61" fmla="*/ 52387 h 851265"/>
              <a:gd name="connsiteX62" fmla="*/ 3667389 w 12191998"/>
              <a:gd name="connsiteY62" fmla="*/ 68262 h 851265"/>
              <a:gd name="connsiteX63" fmla="*/ 3705489 w 12191998"/>
              <a:gd name="connsiteY63" fmla="*/ 87312 h 851265"/>
              <a:gd name="connsiteX64" fmla="*/ 3743589 w 12191998"/>
              <a:gd name="connsiteY64" fmla="*/ 106362 h 851265"/>
              <a:gd name="connsiteX65" fmla="*/ 3780102 w 12191998"/>
              <a:gd name="connsiteY65" fmla="*/ 125412 h 851265"/>
              <a:gd name="connsiteX66" fmla="*/ 3821377 w 12191998"/>
              <a:gd name="connsiteY66" fmla="*/ 141287 h 851265"/>
              <a:gd name="connsiteX67" fmla="*/ 3867414 w 12191998"/>
              <a:gd name="connsiteY67" fmla="*/ 155575 h 851265"/>
              <a:gd name="connsiteX68" fmla="*/ 3919802 w 12191998"/>
              <a:gd name="connsiteY68" fmla="*/ 166687 h 851265"/>
              <a:gd name="connsiteX69" fmla="*/ 3980127 w 12191998"/>
              <a:gd name="connsiteY69" fmla="*/ 174625 h 851265"/>
              <a:gd name="connsiteX70" fmla="*/ 4048389 w 12191998"/>
              <a:gd name="connsiteY70" fmla="*/ 176212 h 851265"/>
              <a:gd name="connsiteX71" fmla="*/ 4116652 w 12191998"/>
              <a:gd name="connsiteY71" fmla="*/ 174625 h 851265"/>
              <a:gd name="connsiteX72" fmla="*/ 4176977 w 12191998"/>
              <a:gd name="connsiteY72" fmla="*/ 166687 h 851265"/>
              <a:gd name="connsiteX73" fmla="*/ 4229364 w 12191998"/>
              <a:gd name="connsiteY73" fmla="*/ 155575 h 851265"/>
              <a:gd name="connsiteX74" fmla="*/ 4275402 w 12191998"/>
              <a:gd name="connsiteY74" fmla="*/ 141287 h 851265"/>
              <a:gd name="connsiteX75" fmla="*/ 4316677 w 12191998"/>
              <a:gd name="connsiteY75" fmla="*/ 125412 h 851265"/>
              <a:gd name="connsiteX76" fmla="*/ 4353189 w 12191998"/>
              <a:gd name="connsiteY76" fmla="*/ 106362 h 851265"/>
              <a:gd name="connsiteX77" fmla="*/ 4429389 w 12191998"/>
              <a:gd name="connsiteY77" fmla="*/ 68262 h 851265"/>
              <a:gd name="connsiteX78" fmla="*/ 4465902 w 12191998"/>
              <a:gd name="connsiteY78" fmla="*/ 52387 h 851265"/>
              <a:gd name="connsiteX79" fmla="*/ 4507177 w 12191998"/>
              <a:gd name="connsiteY79" fmla="*/ 36512 h 851265"/>
              <a:gd name="connsiteX80" fmla="*/ 4553216 w 12191998"/>
              <a:gd name="connsiteY80" fmla="*/ 20637 h 851265"/>
              <a:gd name="connsiteX81" fmla="*/ 4605602 w 12191998"/>
              <a:gd name="connsiteY81" fmla="*/ 9525 h 851265"/>
              <a:gd name="connsiteX82" fmla="*/ 4665928 w 12191998"/>
              <a:gd name="connsiteY82" fmla="*/ 3175 h 851265"/>
              <a:gd name="connsiteX83" fmla="*/ 4734189 w 12191998"/>
              <a:gd name="connsiteY83" fmla="*/ 0 h 851265"/>
              <a:gd name="connsiteX84" fmla="*/ 4802453 w 12191998"/>
              <a:gd name="connsiteY84" fmla="*/ 3175 h 851265"/>
              <a:gd name="connsiteX85" fmla="*/ 4862777 w 12191998"/>
              <a:gd name="connsiteY85" fmla="*/ 9525 h 851265"/>
              <a:gd name="connsiteX86" fmla="*/ 4915165 w 12191998"/>
              <a:gd name="connsiteY86" fmla="*/ 20637 h 851265"/>
              <a:gd name="connsiteX87" fmla="*/ 4961202 w 12191998"/>
              <a:gd name="connsiteY87" fmla="*/ 36512 h 851265"/>
              <a:gd name="connsiteX88" fmla="*/ 5002478 w 12191998"/>
              <a:gd name="connsiteY88" fmla="*/ 52387 h 851265"/>
              <a:gd name="connsiteX89" fmla="*/ 5038989 w 12191998"/>
              <a:gd name="connsiteY89" fmla="*/ 68262 h 851265"/>
              <a:gd name="connsiteX90" fmla="*/ 5077091 w 12191998"/>
              <a:gd name="connsiteY90" fmla="*/ 87312 h 851265"/>
              <a:gd name="connsiteX91" fmla="*/ 5115189 w 12191998"/>
              <a:gd name="connsiteY91" fmla="*/ 106362 h 851265"/>
              <a:gd name="connsiteX92" fmla="*/ 5151702 w 12191998"/>
              <a:gd name="connsiteY92" fmla="*/ 125412 h 851265"/>
              <a:gd name="connsiteX93" fmla="*/ 5192978 w 12191998"/>
              <a:gd name="connsiteY93" fmla="*/ 141287 h 851265"/>
              <a:gd name="connsiteX94" fmla="*/ 5239014 w 12191998"/>
              <a:gd name="connsiteY94" fmla="*/ 155575 h 851265"/>
              <a:gd name="connsiteX95" fmla="*/ 5291401 w 12191998"/>
              <a:gd name="connsiteY95" fmla="*/ 166687 h 851265"/>
              <a:gd name="connsiteX96" fmla="*/ 5351727 w 12191998"/>
              <a:gd name="connsiteY96" fmla="*/ 174625 h 851265"/>
              <a:gd name="connsiteX97" fmla="*/ 5410199 w 12191998"/>
              <a:gd name="connsiteY97" fmla="*/ 175985 h 851265"/>
              <a:gd name="connsiteX98" fmla="*/ 5468671 w 12191998"/>
              <a:gd name="connsiteY98" fmla="*/ 174625 h 851265"/>
              <a:gd name="connsiteX99" fmla="*/ 5528996 w 12191998"/>
              <a:gd name="connsiteY99" fmla="*/ 166687 h 851265"/>
              <a:gd name="connsiteX100" fmla="*/ 5581383 w 12191998"/>
              <a:gd name="connsiteY100" fmla="*/ 155575 h 851265"/>
              <a:gd name="connsiteX101" fmla="*/ 5627421 w 12191998"/>
              <a:gd name="connsiteY101" fmla="*/ 141287 h 851265"/>
              <a:gd name="connsiteX102" fmla="*/ 5668696 w 12191998"/>
              <a:gd name="connsiteY102" fmla="*/ 125412 h 851265"/>
              <a:gd name="connsiteX103" fmla="*/ 5705210 w 12191998"/>
              <a:gd name="connsiteY103" fmla="*/ 106362 h 851265"/>
              <a:gd name="connsiteX104" fmla="*/ 5743308 w 12191998"/>
              <a:gd name="connsiteY104" fmla="*/ 87312 h 851265"/>
              <a:gd name="connsiteX105" fmla="*/ 5781408 w 12191998"/>
              <a:gd name="connsiteY105" fmla="*/ 68262 h 851265"/>
              <a:gd name="connsiteX106" fmla="*/ 5817921 w 12191998"/>
              <a:gd name="connsiteY106" fmla="*/ 52387 h 851265"/>
              <a:gd name="connsiteX107" fmla="*/ 5859196 w 12191998"/>
              <a:gd name="connsiteY107" fmla="*/ 36512 h 851265"/>
              <a:gd name="connsiteX108" fmla="*/ 5905234 w 12191998"/>
              <a:gd name="connsiteY108" fmla="*/ 20637 h 851265"/>
              <a:gd name="connsiteX109" fmla="*/ 5957621 w 12191998"/>
              <a:gd name="connsiteY109" fmla="*/ 9525 h 851265"/>
              <a:gd name="connsiteX110" fmla="*/ 6017948 w 12191998"/>
              <a:gd name="connsiteY110" fmla="*/ 3175 h 851265"/>
              <a:gd name="connsiteX111" fmla="*/ 6086210 w 12191998"/>
              <a:gd name="connsiteY111" fmla="*/ 0 h 851265"/>
              <a:gd name="connsiteX112" fmla="*/ 6095999 w 12191998"/>
              <a:gd name="connsiteY112" fmla="*/ 455 h 851265"/>
              <a:gd name="connsiteX113" fmla="*/ 6105789 w 12191998"/>
              <a:gd name="connsiteY113" fmla="*/ 0 h 851265"/>
              <a:gd name="connsiteX114" fmla="*/ 6174052 w 12191998"/>
              <a:gd name="connsiteY114" fmla="*/ 3175 h 851265"/>
              <a:gd name="connsiteX115" fmla="*/ 6234377 w 12191998"/>
              <a:gd name="connsiteY115" fmla="*/ 9525 h 851265"/>
              <a:gd name="connsiteX116" fmla="*/ 6286764 w 12191998"/>
              <a:gd name="connsiteY116" fmla="*/ 20637 h 851265"/>
              <a:gd name="connsiteX117" fmla="*/ 6332802 w 12191998"/>
              <a:gd name="connsiteY117" fmla="*/ 36512 h 851265"/>
              <a:gd name="connsiteX118" fmla="*/ 6374077 w 12191998"/>
              <a:gd name="connsiteY118" fmla="*/ 52387 h 851265"/>
              <a:gd name="connsiteX119" fmla="*/ 6410589 w 12191998"/>
              <a:gd name="connsiteY119" fmla="*/ 68262 h 851265"/>
              <a:gd name="connsiteX120" fmla="*/ 6448689 w 12191998"/>
              <a:gd name="connsiteY120" fmla="*/ 87312 h 851265"/>
              <a:gd name="connsiteX121" fmla="*/ 6486789 w 12191998"/>
              <a:gd name="connsiteY121" fmla="*/ 106362 h 851265"/>
              <a:gd name="connsiteX122" fmla="*/ 6523302 w 12191998"/>
              <a:gd name="connsiteY122" fmla="*/ 125412 h 851265"/>
              <a:gd name="connsiteX123" fmla="*/ 6564577 w 12191998"/>
              <a:gd name="connsiteY123" fmla="*/ 141287 h 851265"/>
              <a:gd name="connsiteX124" fmla="*/ 6610614 w 12191998"/>
              <a:gd name="connsiteY124" fmla="*/ 155575 h 851265"/>
              <a:gd name="connsiteX125" fmla="*/ 6663002 w 12191998"/>
              <a:gd name="connsiteY125" fmla="*/ 166687 h 851265"/>
              <a:gd name="connsiteX126" fmla="*/ 6723327 w 12191998"/>
              <a:gd name="connsiteY126" fmla="*/ 174625 h 851265"/>
              <a:gd name="connsiteX127" fmla="*/ 6781799 w 12191998"/>
              <a:gd name="connsiteY127" fmla="*/ 175985 h 851265"/>
              <a:gd name="connsiteX128" fmla="*/ 6840271 w 12191998"/>
              <a:gd name="connsiteY128" fmla="*/ 174625 h 851265"/>
              <a:gd name="connsiteX129" fmla="*/ 6900596 w 12191998"/>
              <a:gd name="connsiteY129" fmla="*/ 166687 h 851265"/>
              <a:gd name="connsiteX130" fmla="*/ 6952983 w 12191998"/>
              <a:gd name="connsiteY130" fmla="*/ 155575 h 851265"/>
              <a:gd name="connsiteX131" fmla="*/ 6999021 w 12191998"/>
              <a:gd name="connsiteY131" fmla="*/ 141287 h 851265"/>
              <a:gd name="connsiteX132" fmla="*/ 7040296 w 12191998"/>
              <a:gd name="connsiteY132" fmla="*/ 125412 h 851265"/>
              <a:gd name="connsiteX133" fmla="*/ 7076808 w 12191998"/>
              <a:gd name="connsiteY133" fmla="*/ 106362 h 851265"/>
              <a:gd name="connsiteX134" fmla="*/ 7114908 w 12191998"/>
              <a:gd name="connsiteY134" fmla="*/ 87312 h 851265"/>
              <a:gd name="connsiteX135" fmla="*/ 7153008 w 12191998"/>
              <a:gd name="connsiteY135" fmla="*/ 68262 h 851265"/>
              <a:gd name="connsiteX136" fmla="*/ 7189521 w 12191998"/>
              <a:gd name="connsiteY136" fmla="*/ 52387 h 851265"/>
              <a:gd name="connsiteX137" fmla="*/ 7230796 w 12191998"/>
              <a:gd name="connsiteY137" fmla="*/ 36512 h 851265"/>
              <a:gd name="connsiteX138" fmla="*/ 7276833 w 12191998"/>
              <a:gd name="connsiteY138" fmla="*/ 20637 h 851265"/>
              <a:gd name="connsiteX139" fmla="*/ 7329221 w 12191998"/>
              <a:gd name="connsiteY139" fmla="*/ 9525 h 851265"/>
              <a:gd name="connsiteX140" fmla="*/ 7389546 w 12191998"/>
              <a:gd name="connsiteY140" fmla="*/ 3175 h 851265"/>
              <a:gd name="connsiteX141" fmla="*/ 7457808 w 12191998"/>
              <a:gd name="connsiteY141" fmla="*/ 0 h 851265"/>
              <a:gd name="connsiteX142" fmla="*/ 7526071 w 12191998"/>
              <a:gd name="connsiteY142" fmla="*/ 3175 h 851265"/>
              <a:gd name="connsiteX143" fmla="*/ 7586396 w 12191998"/>
              <a:gd name="connsiteY143" fmla="*/ 9525 h 851265"/>
              <a:gd name="connsiteX144" fmla="*/ 7638783 w 12191998"/>
              <a:gd name="connsiteY144" fmla="*/ 20637 h 851265"/>
              <a:gd name="connsiteX145" fmla="*/ 7684821 w 12191998"/>
              <a:gd name="connsiteY145" fmla="*/ 36512 h 851265"/>
              <a:gd name="connsiteX146" fmla="*/ 7726096 w 12191998"/>
              <a:gd name="connsiteY146" fmla="*/ 52387 h 851265"/>
              <a:gd name="connsiteX147" fmla="*/ 7762608 w 12191998"/>
              <a:gd name="connsiteY147" fmla="*/ 68262 h 851265"/>
              <a:gd name="connsiteX148" fmla="*/ 7800708 w 12191998"/>
              <a:gd name="connsiteY148" fmla="*/ 87312 h 851265"/>
              <a:gd name="connsiteX149" fmla="*/ 7838808 w 12191998"/>
              <a:gd name="connsiteY149" fmla="*/ 106362 h 851265"/>
              <a:gd name="connsiteX150" fmla="*/ 7875321 w 12191998"/>
              <a:gd name="connsiteY150" fmla="*/ 125412 h 851265"/>
              <a:gd name="connsiteX151" fmla="*/ 7916596 w 12191998"/>
              <a:gd name="connsiteY151" fmla="*/ 141287 h 851265"/>
              <a:gd name="connsiteX152" fmla="*/ 7962633 w 12191998"/>
              <a:gd name="connsiteY152" fmla="*/ 155575 h 851265"/>
              <a:gd name="connsiteX153" fmla="*/ 8015021 w 12191998"/>
              <a:gd name="connsiteY153" fmla="*/ 166687 h 851265"/>
              <a:gd name="connsiteX154" fmla="*/ 8075346 w 12191998"/>
              <a:gd name="connsiteY154" fmla="*/ 174625 h 851265"/>
              <a:gd name="connsiteX155" fmla="*/ 8143608 w 12191998"/>
              <a:gd name="connsiteY155" fmla="*/ 176212 h 851265"/>
              <a:gd name="connsiteX156" fmla="*/ 8211871 w 12191998"/>
              <a:gd name="connsiteY156" fmla="*/ 174625 h 851265"/>
              <a:gd name="connsiteX157" fmla="*/ 8272196 w 12191998"/>
              <a:gd name="connsiteY157" fmla="*/ 166687 h 851265"/>
              <a:gd name="connsiteX158" fmla="*/ 8324583 w 12191998"/>
              <a:gd name="connsiteY158" fmla="*/ 155575 h 851265"/>
              <a:gd name="connsiteX159" fmla="*/ 8370621 w 12191998"/>
              <a:gd name="connsiteY159" fmla="*/ 141287 h 851265"/>
              <a:gd name="connsiteX160" fmla="*/ 8411896 w 12191998"/>
              <a:gd name="connsiteY160" fmla="*/ 125412 h 851265"/>
              <a:gd name="connsiteX161" fmla="*/ 8448408 w 12191998"/>
              <a:gd name="connsiteY161" fmla="*/ 106362 h 851265"/>
              <a:gd name="connsiteX162" fmla="*/ 8486508 w 12191998"/>
              <a:gd name="connsiteY162" fmla="*/ 87312 h 851265"/>
              <a:gd name="connsiteX163" fmla="*/ 8524608 w 12191998"/>
              <a:gd name="connsiteY163" fmla="*/ 68262 h 851265"/>
              <a:gd name="connsiteX164" fmla="*/ 8561120 w 12191998"/>
              <a:gd name="connsiteY164" fmla="*/ 52387 h 851265"/>
              <a:gd name="connsiteX165" fmla="*/ 8602396 w 12191998"/>
              <a:gd name="connsiteY165" fmla="*/ 36512 h 851265"/>
              <a:gd name="connsiteX166" fmla="*/ 8648432 w 12191998"/>
              <a:gd name="connsiteY166" fmla="*/ 20637 h 851265"/>
              <a:gd name="connsiteX167" fmla="*/ 8700820 w 12191998"/>
              <a:gd name="connsiteY167" fmla="*/ 9525 h 851265"/>
              <a:gd name="connsiteX168" fmla="*/ 8761146 w 12191998"/>
              <a:gd name="connsiteY168" fmla="*/ 3175 h 851265"/>
              <a:gd name="connsiteX169" fmla="*/ 8827820 w 12191998"/>
              <a:gd name="connsiteY169" fmla="*/ 0 h 851265"/>
              <a:gd name="connsiteX170" fmla="*/ 8897670 w 12191998"/>
              <a:gd name="connsiteY170" fmla="*/ 3175 h 851265"/>
              <a:gd name="connsiteX171" fmla="*/ 8957996 w 12191998"/>
              <a:gd name="connsiteY171" fmla="*/ 9525 h 851265"/>
              <a:gd name="connsiteX172" fmla="*/ 9010382 w 12191998"/>
              <a:gd name="connsiteY172" fmla="*/ 20637 h 851265"/>
              <a:gd name="connsiteX173" fmla="*/ 9056420 w 12191998"/>
              <a:gd name="connsiteY173" fmla="*/ 36512 h 851265"/>
              <a:gd name="connsiteX174" fmla="*/ 9097696 w 12191998"/>
              <a:gd name="connsiteY174" fmla="*/ 52387 h 851265"/>
              <a:gd name="connsiteX175" fmla="*/ 9134208 w 12191998"/>
              <a:gd name="connsiteY175" fmla="*/ 68262 h 851265"/>
              <a:gd name="connsiteX176" fmla="*/ 9172308 w 12191998"/>
              <a:gd name="connsiteY176" fmla="*/ 87312 h 851265"/>
              <a:gd name="connsiteX177" fmla="*/ 9210408 w 12191998"/>
              <a:gd name="connsiteY177" fmla="*/ 106362 h 851265"/>
              <a:gd name="connsiteX178" fmla="*/ 9246920 w 12191998"/>
              <a:gd name="connsiteY178" fmla="*/ 125412 h 851265"/>
              <a:gd name="connsiteX179" fmla="*/ 9288196 w 12191998"/>
              <a:gd name="connsiteY179" fmla="*/ 141287 h 851265"/>
              <a:gd name="connsiteX180" fmla="*/ 9334232 w 12191998"/>
              <a:gd name="connsiteY180" fmla="*/ 155575 h 851265"/>
              <a:gd name="connsiteX181" fmla="*/ 9386620 w 12191998"/>
              <a:gd name="connsiteY181" fmla="*/ 166687 h 851265"/>
              <a:gd name="connsiteX182" fmla="*/ 9446946 w 12191998"/>
              <a:gd name="connsiteY182" fmla="*/ 174625 h 851265"/>
              <a:gd name="connsiteX183" fmla="*/ 9515208 w 12191998"/>
              <a:gd name="connsiteY183" fmla="*/ 176212 h 851265"/>
              <a:gd name="connsiteX184" fmla="*/ 9583470 w 12191998"/>
              <a:gd name="connsiteY184" fmla="*/ 174625 h 851265"/>
              <a:gd name="connsiteX185" fmla="*/ 9643796 w 12191998"/>
              <a:gd name="connsiteY185" fmla="*/ 166687 h 851265"/>
              <a:gd name="connsiteX186" fmla="*/ 9696182 w 12191998"/>
              <a:gd name="connsiteY186" fmla="*/ 155575 h 851265"/>
              <a:gd name="connsiteX187" fmla="*/ 9742220 w 12191998"/>
              <a:gd name="connsiteY187" fmla="*/ 141287 h 851265"/>
              <a:gd name="connsiteX188" fmla="*/ 9783496 w 12191998"/>
              <a:gd name="connsiteY188" fmla="*/ 125412 h 851265"/>
              <a:gd name="connsiteX189" fmla="*/ 9820008 w 12191998"/>
              <a:gd name="connsiteY189" fmla="*/ 106362 h 851265"/>
              <a:gd name="connsiteX190" fmla="*/ 9896208 w 12191998"/>
              <a:gd name="connsiteY190" fmla="*/ 68262 h 851265"/>
              <a:gd name="connsiteX191" fmla="*/ 9932720 w 12191998"/>
              <a:gd name="connsiteY191" fmla="*/ 52387 h 851265"/>
              <a:gd name="connsiteX192" fmla="*/ 9973996 w 12191998"/>
              <a:gd name="connsiteY192" fmla="*/ 36512 h 851265"/>
              <a:gd name="connsiteX193" fmla="*/ 10020032 w 12191998"/>
              <a:gd name="connsiteY193" fmla="*/ 20637 h 851265"/>
              <a:gd name="connsiteX194" fmla="*/ 10072420 w 12191998"/>
              <a:gd name="connsiteY194" fmla="*/ 9525 h 851265"/>
              <a:gd name="connsiteX195" fmla="*/ 10132746 w 12191998"/>
              <a:gd name="connsiteY195" fmla="*/ 3175 h 851265"/>
              <a:gd name="connsiteX196" fmla="*/ 10201008 w 12191998"/>
              <a:gd name="connsiteY196" fmla="*/ 0 h 851265"/>
              <a:gd name="connsiteX197" fmla="*/ 10269270 w 12191998"/>
              <a:gd name="connsiteY197" fmla="*/ 3175 h 851265"/>
              <a:gd name="connsiteX198" fmla="*/ 10329596 w 12191998"/>
              <a:gd name="connsiteY198" fmla="*/ 9525 h 851265"/>
              <a:gd name="connsiteX199" fmla="*/ 10381982 w 12191998"/>
              <a:gd name="connsiteY199" fmla="*/ 20637 h 851265"/>
              <a:gd name="connsiteX200" fmla="*/ 10428020 w 12191998"/>
              <a:gd name="connsiteY200" fmla="*/ 36512 h 851265"/>
              <a:gd name="connsiteX201" fmla="*/ 10469296 w 12191998"/>
              <a:gd name="connsiteY201" fmla="*/ 52387 h 851265"/>
              <a:gd name="connsiteX202" fmla="*/ 10505808 w 12191998"/>
              <a:gd name="connsiteY202" fmla="*/ 68262 h 851265"/>
              <a:gd name="connsiteX203" fmla="*/ 10543908 w 12191998"/>
              <a:gd name="connsiteY203" fmla="*/ 87312 h 851265"/>
              <a:gd name="connsiteX204" fmla="*/ 10582008 w 12191998"/>
              <a:gd name="connsiteY204" fmla="*/ 106362 h 851265"/>
              <a:gd name="connsiteX205" fmla="*/ 10618520 w 12191998"/>
              <a:gd name="connsiteY205" fmla="*/ 125412 h 851265"/>
              <a:gd name="connsiteX206" fmla="*/ 10659796 w 12191998"/>
              <a:gd name="connsiteY206" fmla="*/ 141287 h 851265"/>
              <a:gd name="connsiteX207" fmla="*/ 10705832 w 12191998"/>
              <a:gd name="connsiteY207" fmla="*/ 155575 h 851265"/>
              <a:gd name="connsiteX208" fmla="*/ 10758220 w 12191998"/>
              <a:gd name="connsiteY208" fmla="*/ 166687 h 851265"/>
              <a:gd name="connsiteX209" fmla="*/ 10818546 w 12191998"/>
              <a:gd name="connsiteY209" fmla="*/ 174625 h 851265"/>
              <a:gd name="connsiteX210" fmla="*/ 10886808 w 12191998"/>
              <a:gd name="connsiteY210" fmla="*/ 176212 h 851265"/>
              <a:gd name="connsiteX211" fmla="*/ 10955070 w 12191998"/>
              <a:gd name="connsiteY211" fmla="*/ 174625 h 851265"/>
              <a:gd name="connsiteX212" fmla="*/ 11015396 w 12191998"/>
              <a:gd name="connsiteY212" fmla="*/ 166687 h 851265"/>
              <a:gd name="connsiteX213" fmla="*/ 11067782 w 12191998"/>
              <a:gd name="connsiteY213" fmla="*/ 155575 h 851265"/>
              <a:gd name="connsiteX214" fmla="*/ 11113820 w 12191998"/>
              <a:gd name="connsiteY214" fmla="*/ 141287 h 851265"/>
              <a:gd name="connsiteX215" fmla="*/ 11155096 w 12191998"/>
              <a:gd name="connsiteY215" fmla="*/ 125412 h 851265"/>
              <a:gd name="connsiteX216" fmla="*/ 11191608 w 12191998"/>
              <a:gd name="connsiteY216" fmla="*/ 106362 h 851265"/>
              <a:gd name="connsiteX217" fmla="*/ 11229708 w 12191998"/>
              <a:gd name="connsiteY217" fmla="*/ 87312 h 851265"/>
              <a:gd name="connsiteX218" fmla="*/ 11267808 w 12191998"/>
              <a:gd name="connsiteY218" fmla="*/ 68262 h 851265"/>
              <a:gd name="connsiteX219" fmla="*/ 11304320 w 12191998"/>
              <a:gd name="connsiteY219" fmla="*/ 52387 h 851265"/>
              <a:gd name="connsiteX220" fmla="*/ 11345596 w 12191998"/>
              <a:gd name="connsiteY220" fmla="*/ 36512 h 851265"/>
              <a:gd name="connsiteX221" fmla="*/ 11391632 w 12191998"/>
              <a:gd name="connsiteY221" fmla="*/ 20637 h 851265"/>
              <a:gd name="connsiteX222" fmla="*/ 11444020 w 12191998"/>
              <a:gd name="connsiteY222" fmla="*/ 9525 h 851265"/>
              <a:gd name="connsiteX223" fmla="*/ 11504346 w 12191998"/>
              <a:gd name="connsiteY223" fmla="*/ 3175 h 851265"/>
              <a:gd name="connsiteX224" fmla="*/ 11572608 w 12191998"/>
              <a:gd name="connsiteY224" fmla="*/ 0 h 851265"/>
              <a:gd name="connsiteX225" fmla="*/ 11640870 w 12191998"/>
              <a:gd name="connsiteY225" fmla="*/ 3175 h 851265"/>
              <a:gd name="connsiteX226" fmla="*/ 11701196 w 12191998"/>
              <a:gd name="connsiteY226" fmla="*/ 9525 h 851265"/>
              <a:gd name="connsiteX227" fmla="*/ 11753582 w 12191998"/>
              <a:gd name="connsiteY227" fmla="*/ 20637 h 851265"/>
              <a:gd name="connsiteX228" fmla="*/ 11799620 w 12191998"/>
              <a:gd name="connsiteY228" fmla="*/ 36512 h 851265"/>
              <a:gd name="connsiteX229" fmla="*/ 11840896 w 12191998"/>
              <a:gd name="connsiteY229" fmla="*/ 52387 h 851265"/>
              <a:gd name="connsiteX230" fmla="*/ 11877408 w 12191998"/>
              <a:gd name="connsiteY230" fmla="*/ 68262 h 851265"/>
              <a:gd name="connsiteX231" fmla="*/ 11915508 w 12191998"/>
              <a:gd name="connsiteY231" fmla="*/ 87312 h 851265"/>
              <a:gd name="connsiteX232" fmla="*/ 11953608 w 12191998"/>
              <a:gd name="connsiteY232" fmla="*/ 106362 h 851265"/>
              <a:gd name="connsiteX233" fmla="*/ 11990120 w 12191998"/>
              <a:gd name="connsiteY233" fmla="*/ 125412 h 851265"/>
              <a:gd name="connsiteX234" fmla="*/ 12031396 w 12191998"/>
              <a:gd name="connsiteY234" fmla="*/ 141287 h 851265"/>
              <a:gd name="connsiteX235" fmla="*/ 12077432 w 12191998"/>
              <a:gd name="connsiteY235" fmla="*/ 155575 h 851265"/>
              <a:gd name="connsiteX236" fmla="*/ 12129820 w 12191998"/>
              <a:gd name="connsiteY236" fmla="*/ 166688 h 851265"/>
              <a:gd name="connsiteX237" fmla="*/ 12190146 w 12191998"/>
              <a:gd name="connsiteY237" fmla="*/ 174625 h 851265"/>
              <a:gd name="connsiteX238" fmla="*/ 12191998 w 12191998"/>
              <a:gd name="connsiteY238" fmla="*/ 174668 h 851265"/>
              <a:gd name="connsiteX239" fmla="*/ 12191998 w 12191998"/>
              <a:gd name="connsiteY239" fmla="*/ 851265 h 851265"/>
              <a:gd name="connsiteX240" fmla="*/ 0 w 12191998"/>
              <a:gd name="connsiteY240" fmla="*/ 851265 h 851265"/>
              <a:gd name="connsiteX241" fmla="*/ 0 w 12191998"/>
              <a:gd name="connsiteY241" fmla="*/ 174668 h 851265"/>
              <a:gd name="connsiteX242" fmla="*/ 1852 w 12191998"/>
              <a:gd name="connsiteY242" fmla="*/ 174625 h 851265"/>
              <a:gd name="connsiteX243" fmla="*/ 62177 w 12191998"/>
              <a:gd name="connsiteY243" fmla="*/ 166687 h 851265"/>
              <a:gd name="connsiteX244" fmla="*/ 114564 w 12191998"/>
              <a:gd name="connsiteY244" fmla="*/ 155575 h 851265"/>
              <a:gd name="connsiteX245" fmla="*/ 160602 w 12191998"/>
              <a:gd name="connsiteY245" fmla="*/ 141287 h 851265"/>
              <a:gd name="connsiteX246" fmla="*/ 201877 w 12191998"/>
              <a:gd name="connsiteY246" fmla="*/ 125412 h 851265"/>
              <a:gd name="connsiteX247" fmla="*/ 238389 w 12191998"/>
              <a:gd name="connsiteY247" fmla="*/ 106362 h 851265"/>
              <a:gd name="connsiteX248" fmla="*/ 276489 w 12191998"/>
              <a:gd name="connsiteY248" fmla="*/ 87312 h 851265"/>
              <a:gd name="connsiteX249" fmla="*/ 314589 w 12191998"/>
              <a:gd name="connsiteY249" fmla="*/ 68262 h 851265"/>
              <a:gd name="connsiteX250" fmla="*/ 351102 w 12191998"/>
              <a:gd name="connsiteY250" fmla="*/ 52387 h 851265"/>
              <a:gd name="connsiteX251" fmla="*/ 392377 w 12191998"/>
              <a:gd name="connsiteY251" fmla="*/ 36512 h 851265"/>
              <a:gd name="connsiteX252" fmla="*/ 438414 w 12191998"/>
              <a:gd name="connsiteY252" fmla="*/ 20637 h 851265"/>
              <a:gd name="connsiteX253" fmla="*/ 490802 w 12191998"/>
              <a:gd name="connsiteY253" fmla="*/ 9525 h 851265"/>
              <a:gd name="connsiteX254" fmla="*/ 551127 w 12191998"/>
              <a:gd name="connsiteY254" fmla="*/ 3175 h 8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2191998" h="851265">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6" y="20637"/>
                </a:lnTo>
                <a:lnTo>
                  <a:pt x="4605602" y="9525"/>
                </a:lnTo>
                <a:lnTo>
                  <a:pt x="4665928" y="3175"/>
                </a:lnTo>
                <a:lnTo>
                  <a:pt x="4734189" y="0"/>
                </a:lnTo>
                <a:lnTo>
                  <a:pt x="4802453" y="3175"/>
                </a:lnTo>
                <a:lnTo>
                  <a:pt x="4862777" y="9525"/>
                </a:lnTo>
                <a:lnTo>
                  <a:pt x="4915165" y="20637"/>
                </a:lnTo>
                <a:lnTo>
                  <a:pt x="4961202" y="36512"/>
                </a:lnTo>
                <a:lnTo>
                  <a:pt x="5002478" y="52387"/>
                </a:lnTo>
                <a:lnTo>
                  <a:pt x="5038989" y="68262"/>
                </a:lnTo>
                <a:lnTo>
                  <a:pt x="5077091" y="87312"/>
                </a:lnTo>
                <a:lnTo>
                  <a:pt x="5115189" y="106362"/>
                </a:lnTo>
                <a:lnTo>
                  <a:pt x="5151702" y="125412"/>
                </a:lnTo>
                <a:lnTo>
                  <a:pt x="5192978"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10" y="106362"/>
                </a:lnTo>
                <a:lnTo>
                  <a:pt x="5743308" y="87312"/>
                </a:lnTo>
                <a:lnTo>
                  <a:pt x="5781408" y="68262"/>
                </a:lnTo>
                <a:lnTo>
                  <a:pt x="5817921" y="52387"/>
                </a:lnTo>
                <a:lnTo>
                  <a:pt x="5859196" y="36512"/>
                </a:lnTo>
                <a:lnTo>
                  <a:pt x="5905234" y="20637"/>
                </a:lnTo>
                <a:lnTo>
                  <a:pt x="5957621" y="9525"/>
                </a:lnTo>
                <a:lnTo>
                  <a:pt x="6017948" y="3175"/>
                </a:lnTo>
                <a:lnTo>
                  <a:pt x="6086210"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8" y="174668"/>
                </a:lnTo>
                <a:lnTo>
                  <a:pt x="12191998" y="851265"/>
                </a:lnTo>
                <a:lnTo>
                  <a:pt x="0" y="851265"/>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2603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7DBFC-3849-4E57-8FC4-FC0759C6FBE2}"/>
              </a:ext>
            </a:extLst>
          </p:cNvPr>
          <p:cNvSpPr>
            <a:spLocks noGrp="1"/>
          </p:cNvSpPr>
          <p:nvPr>
            <p:ph type="title"/>
          </p:nvPr>
        </p:nvSpPr>
        <p:spPr>
          <a:xfrm>
            <a:off x="761996" y="1153287"/>
            <a:ext cx="3570566" cy="4551426"/>
          </a:xfrm>
        </p:spPr>
        <p:txBody>
          <a:bodyPr anchor="ctr">
            <a:normAutofit/>
          </a:bodyPr>
          <a:lstStyle/>
          <a:p>
            <a:pPr algn="r"/>
            <a:r>
              <a:rPr lang="en-US" sz="3200" dirty="0"/>
              <a:t>Program or Activity </a:t>
            </a:r>
            <a:br>
              <a:rPr lang="en-US" sz="3200" dirty="0"/>
            </a:br>
            <a:endParaRPr lang="en-US" sz="3200" dirty="0"/>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65697FE-617D-4E4F-B7A6-0C33539088B4}"/>
              </a:ext>
            </a:extLst>
          </p:cNvPr>
          <p:cNvSpPr>
            <a:spLocks noGrp="1"/>
          </p:cNvSpPr>
          <p:nvPr>
            <p:ph idx="1"/>
          </p:nvPr>
        </p:nvSpPr>
        <p:spPr>
          <a:xfrm>
            <a:off x="4976031" y="1153287"/>
            <a:ext cx="6596206" cy="4551426"/>
          </a:xfrm>
        </p:spPr>
        <p:txBody>
          <a:bodyPr anchor="ctr">
            <a:normAutofit/>
          </a:bodyPr>
          <a:lstStyle/>
          <a:p>
            <a:r>
              <a:rPr lang="en-US" sz="2400" dirty="0"/>
              <a:t>“all of the operators” of elementary and secondary school </a:t>
            </a:r>
            <a:br>
              <a:rPr lang="en-US" sz="2400" dirty="0"/>
            </a:br>
            <a:endParaRPr lang="en-US" sz="2400" dirty="0"/>
          </a:p>
          <a:p>
            <a:r>
              <a:rPr lang="en-US" sz="2400" dirty="0"/>
              <a:t>Includes locations, events or circumstances over which the recipient exercised substantial control over both the respondent and context in which the harassment occurs</a:t>
            </a:r>
          </a:p>
          <a:p>
            <a:pPr marL="0" indent="0">
              <a:buNone/>
            </a:pPr>
            <a:endParaRPr lang="en-US" sz="1600" dirty="0"/>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129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2C61EA-D019-405B-BD18-EFFF56C7163F}"/>
              </a:ext>
            </a:extLst>
          </p:cNvPr>
          <p:cNvSpPr>
            <a:spLocks noGrp="1"/>
          </p:cNvSpPr>
          <p:nvPr>
            <p:ph type="title"/>
          </p:nvPr>
        </p:nvSpPr>
        <p:spPr>
          <a:xfrm>
            <a:off x="761996" y="1153287"/>
            <a:ext cx="3570566" cy="4551426"/>
          </a:xfrm>
        </p:spPr>
        <p:txBody>
          <a:bodyPr anchor="ctr">
            <a:normAutofit/>
          </a:bodyPr>
          <a:lstStyle/>
          <a:p>
            <a:pPr algn="r"/>
            <a:r>
              <a:rPr lang="en-US" sz="3200" dirty="0"/>
              <a:t>Who Has to have Actual Knowledge? </a:t>
            </a:r>
          </a:p>
        </p:txBody>
      </p:sp>
      <p:cxnSp>
        <p:nvCxnSpPr>
          <p:cNvPr id="17" name="Straight Connector 16">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D93C6D7-147F-486D-B6B7-D468A5F1551B}"/>
              </a:ext>
            </a:extLst>
          </p:cNvPr>
          <p:cNvSpPr>
            <a:spLocks noGrp="1"/>
          </p:cNvSpPr>
          <p:nvPr>
            <p:ph idx="1"/>
          </p:nvPr>
        </p:nvSpPr>
        <p:spPr>
          <a:xfrm>
            <a:off x="4976031" y="1153287"/>
            <a:ext cx="6453969" cy="4551426"/>
          </a:xfrm>
        </p:spPr>
        <p:txBody>
          <a:bodyPr anchor="ctr">
            <a:normAutofit/>
          </a:bodyPr>
          <a:lstStyle/>
          <a:p>
            <a:r>
              <a:rPr lang="en-US" sz="2400" dirty="0"/>
              <a:t>Title IX Coordinator </a:t>
            </a:r>
            <a:br>
              <a:rPr lang="en-US" sz="2400" dirty="0"/>
            </a:br>
            <a:endParaRPr lang="en-US" sz="2400" dirty="0"/>
          </a:p>
          <a:p>
            <a:r>
              <a:rPr lang="en-US" sz="2400" dirty="0"/>
              <a:t>Any employee of the school</a:t>
            </a:r>
          </a:p>
        </p:txBody>
      </p:sp>
      <p:sp>
        <p:nvSpPr>
          <p:cNvPr id="19" name="Rectangle 18">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93547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CA65D1-F026-4BD2-878D-D47788F17C91}"/>
              </a:ext>
            </a:extLst>
          </p:cNvPr>
          <p:cNvSpPr>
            <a:spLocks noGrp="1"/>
          </p:cNvSpPr>
          <p:nvPr>
            <p:ph type="title"/>
          </p:nvPr>
        </p:nvSpPr>
        <p:spPr>
          <a:xfrm>
            <a:off x="761996" y="1153287"/>
            <a:ext cx="3570566" cy="4551426"/>
          </a:xfrm>
        </p:spPr>
        <p:txBody>
          <a:bodyPr anchor="ctr">
            <a:normAutofit/>
          </a:bodyPr>
          <a:lstStyle/>
          <a:p>
            <a:pPr algn="r"/>
            <a:r>
              <a:rPr lang="en-US" sz="3200" dirty="0"/>
              <a:t>Haw are Districts Supposed to Respond? </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005886-460E-4E52-A832-38BA215C0FCF}"/>
              </a:ext>
            </a:extLst>
          </p:cNvPr>
          <p:cNvSpPr>
            <a:spLocks noGrp="1"/>
          </p:cNvSpPr>
          <p:nvPr>
            <p:ph idx="1"/>
          </p:nvPr>
        </p:nvSpPr>
        <p:spPr>
          <a:xfrm>
            <a:off x="4976031" y="1153287"/>
            <a:ext cx="6453969" cy="4551426"/>
          </a:xfrm>
        </p:spPr>
        <p:txBody>
          <a:bodyPr anchor="ctr">
            <a:normAutofit/>
          </a:bodyPr>
          <a:lstStyle/>
          <a:p>
            <a:r>
              <a:rPr lang="en-US" sz="2400" dirty="0"/>
              <a:t>Actual Knowledge</a:t>
            </a:r>
            <a:br>
              <a:rPr lang="en-US" sz="2400" dirty="0"/>
            </a:br>
            <a:endParaRPr lang="en-US" sz="2400" dirty="0"/>
          </a:p>
          <a:p>
            <a:r>
              <a:rPr lang="en-US" sz="2400" dirty="0"/>
              <a:t>Formal Complaint </a:t>
            </a:r>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843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671106-5E30-4AC8-AD88-C705690CFB64}"/>
              </a:ext>
            </a:extLst>
          </p:cNvPr>
          <p:cNvSpPr>
            <a:spLocks noGrp="1"/>
          </p:cNvSpPr>
          <p:nvPr>
            <p:ph type="title"/>
          </p:nvPr>
        </p:nvSpPr>
        <p:spPr>
          <a:xfrm>
            <a:off x="1251677" y="1078378"/>
            <a:ext cx="2917551" cy="4701244"/>
          </a:xfrm>
        </p:spPr>
        <p:txBody>
          <a:bodyPr anchor="ctr">
            <a:normAutofit/>
          </a:bodyPr>
          <a:lstStyle/>
          <a:p>
            <a:r>
              <a:rPr lang="en-US" sz="3600"/>
              <a:t>A District MUST respond:</a:t>
            </a:r>
          </a:p>
        </p:txBody>
      </p:sp>
      <p:sp>
        <p:nvSpPr>
          <p:cNvPr id="19"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79FB271C-114E-4C2E-97F5-CF5AAAA1DC5B}"/>
              </a:ext>
            </a:extLst>
          </p:cNvPr>
          <p:cNvSpPr>
            <a:spLocks noGrp="1"/>
          </p:cNvSpPr>
          <p:nvPr>
            <p:ph idx="1"/>
          </p:nvPr>
        </p:nvSpPr>
        <p:spPr>
          <a:xfrm>
            <a:off x="5167062" y="1078378"/>
            <a:ext cx="6262938" cy="4701244"/>
          </a:xfrm>
        </p:spPr>
        <p:txBody>
          <a:bodyPr anchor="ctr">
            <a:normAutofit/>
          </a:bodyPr>
          <a:lstStyle/>
          <a:p>
            <a:pPr marL="457200" indent="-457200">
              <a:buFont typeface="+mj-lt"/>
              <a:buAutoNum type="arabicParenR"/>
            </a:pPr>
            <a:r>
              <a:rPr lang="en-US" sz="2800" dirty="0"/>
              <a:t>Promptly</a:t>
            </a:r>
          </a:p>
          <a:p>
            <a:pPr marL="457200" indent="-457200">
              <a:buFont typeface="+mj-lt"/>
              <a:buAutoNum type="arabicParenR"/>
            </a:pPr>
            <a:endParaRPr lang="en-US" sz="2800" dirty="0"/>
          </a:p>
          <a:p>
            <a:pPr marL="457200" indent="-457200">
              <a:buFont typeface="+mj-lt"/>
              <a:buAutoNum type="arabicParenR"/>
            </a:pPr>
            <a:r>
              <a:rPr lang="en-US" sz="2800" dirty="0"/>
              <a:t>Offer supportive measures to complainant and respondent</a:t>
            </a:r>
          </a:p>
          <a:p>
            <a:pPr marL="457200" indent="-457200">
              <a:buFont typeface="+mj-lt"/>
              <a:buAutoNum type="arabicParenR"/>
            </a:pPr>
            <a:endParaRPr lang="en-US" sz="2800" dirty="0"/>
          </a:p>
          <a:p>
            <a:pPr marL="457200" indent="-457200">
              <a:buFont typeface="+mj-lt"/>
              <a:buAutoNum type="arabicParenR"/>
            </a:pPr>
            <a:r>
              <a:rPr lang="en-US" sz="2800" dirty="0"/>
              <a:t>Explain process of filing formal complaint</a:t>
            </a:r>
          </a:p>
          <a:p>
            <a:pPr marL="0" indent="0">
              <a:buNone/>
            </a:pPr>
            <a:r>
              <a:rPr lang="en-US" sz="2800" dirty="0"/>
              <a:t>		</a:t>
            </a:r>
          </a:p>
          <a:p>
            <a:endParaRPr lang="en-US" dirty="0"/>
          </a:p>
        </p:txBody>
      </p:sp>
    </p:spTree>
    <p:extLst>
      <p:ext uri="{BB962C8B-B14F-4D97-AF65-F5344CB8AC3E}">
        <p14:creationId xmlns:p14="http://schemas.microsoft.com/office/powerpoint/2010/main" val="68468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14">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6">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8E7052-FA63-45FD-A176-3C8BC5BC7917}"/>
              </a:ext>
            </a:extLst>
          </p:cNvPr>
          <p:cNvSpPr>
            <a:spLocks noGrp="1"/>
          </p:cNvSpPr>
          <p:nvPr>
            <p:ph type="title"/>
          </p:nvPr>
        </p:nvSpPr>
        <p:spPr>
          <a:xfrm>
            <a:off x="1251677" y="1078378"/>
            <a:ext cx="2917551" cy="4701244"/>
          </a:xfrm>
        </p:spPr>
        <p:txBody>
          <a:bodyPr anchor="ctr">
            <a:normAutofit/>
          </a:bodyPr>
          <a:lstStyle/>
          <a:p>
            <a:r>
              <a:rPr lang="en-US" sz="3600"/>
              <a:t>What are Supportive Measures?</a:t>
            </a:r>
          </a:p>
        </p:txBody>
      </p:sp>
      <p:sp>
        <p:nvSpPr>
          <p:cNvPr id="23"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DB750F90-DCB4-46C0-9DD9-78DBF0DC249F}"/>
              </a:ext>
            </a:extLst>
          </p:cNvPr>
          <p:cNvSpPr>
            <a:spLocks noGrp="1"/>
          </p:cNvSpPr>
          <p:nvPr>
            <p:ph idx="1"/>
          </p:nvPr>
        </p:nvSpPr>
        <p:spPr>
          <a:xfrm>
            <a:off x="5006195" y="813509"/>
            <a:ext cx="6476298" cy="5230982"/>
          </a:xfrm>
        </p:spPr>
        <p:txBody>
          <a:bodyPr anchor="ctr">
            <a:normAutofit/>
          </a:bodyPr>
          <a:lstStyle/>
          <a:p>
            <a:r>
              <a:rPr lang="en-US" sz="2400" dirty="0"/>
              <a:t>Non-disciplinary, non-punitive individual services designed to restore or preserve equal access to educational program or activity without unreasonably burdening the other party</a:t>
            </a:r>
            <a:br>
              <a:rPr lang="en-US" sz="2400" dirty="0"/>
            </a:br>
            <a:endParaRPr lang="en-US" sz="2400" dirty="0"/>
          </a:p>
          <a:p>
            <a:pPr lvl="1"/>
            <a:r>
              <a:rPr lang="en-US" sz="2000" dirty="0"/>
              <a:t>Without fee or charge</a:t>
            </a:r>
          </a:p>
          <a:p>
            <a:pPr lvl="1"/>
            <a:endParaRPr lang="en-US" sz="2000" dirty="0"/>
          </a:p>
          <a:p>
            <a:pPr lvl="1"/>
            <a:r>
              <a:rPr lang="en-US" sz="2000" dirty="0"/>
              <a:t>i.e. counseling, deadline extensions, modification of class/work schedules, restricting contact between parties, revised seating or assignments, increased monitoring, emergency removals</a:t>
            </a:r>
          </a:p>
        </p:txBody>
      </p:sp>
    </p:spTree>
    <p:extLst>
      <p:ext uri="{BB962C8B-B14F-4D97-AF65-F5344CB8AC3E}">
        <p14:creationId xmlns:p14="http://schemas.microsoft.com/office/powerpoint/2010/main" val="286423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851669-7281-49C2-8BF0-67BA70EC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000E40-A9AD-47E4-914E-71C34A581F0F}"/>
              </a:ext>
            </a:extLst>
          </p:cNvPr>
          <p:cNvSpPr>
            <a:spLocks noGrp="1"/>
          </p:cNvSpPr>
          <p:nvPr>
            <p:ph type="title"/>
          </p:nvPr>
        </p:nvSpPr>
        <p:spPr>
          <a:xfrm>
            <a:off x="2895600" y="382385"/>
            <a:ext cx="8534399" cy="1413758"/>
          </a:xfrm>
        </p:spPr>
        <p:txBody>
          <a:bodyPr anchor="b">
            <a:normAutofit/>
          </a:bodyPr>
          <a:lstStyle/>
          <a:p>
            <a:pPr algn="ctr"/>
            <a:r>
              <a:rPr lang="en-US" sz="4400"/>
              <a:t>Focus on the Process</a:t>
            </a:r>
          </a:p>
        </p:txBody>
      </p:sp>
      <p:sp>
        <p:nvSpPr>
          <p:cNvPr id="10" name="Freeform: Shape 9">
            <a:extLst>
              <a:ext uri="{FF2B5EF4-FFF2-40B4-BE49-F238E27FC236}">
                <a16:creationId xmlns:a16="http://schemas.microsoft.com/office/drawing/2014/main" id="{16992B13-74C4-4370-93C5-F5403D944D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2" name="Rectangle 11">
            <a:extLst>
              <a:ext uri="{FF2B5EF4-FFF2-40B4-BE49-F238E27FC236}">
                <a16:creationId xmlns:a16="http://schemas.microsoft.com/office/drawing/2014/main" id="{A3AE1F77-1EC8-47BA-A381-B6618A2FC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B73B267-24CF-4996-ACEB-D7668A7C65F1}"/>
              </a:ext>
            </a:extLst>
          </p:cNvPr>
          <p:cNvSpPr>
            <a:spLocks noGrp="1"/>
          </p:cNvSpPr>
          <p:nvPr>
            <p:ph idx="1"/>
          </p:nvPr>
        </p:nvSpPr>
        <p:spPr>
          <a:xfrm>
            <a:off x="2895600" y="2178528"/>
            <a:ext cx="8534400" cy="3701065"/>
          </a:xfrm>
        </p:spPr>
        <p:txBody>
          <a:bodyPr>
            <a:normAutofit/>
          </a:bodyPr>
          <a:lstStyle/>
          <a:p>
            <a:pPr marL="457200" indent="-457200">
              <a:lnSpc>
                <a:spcPct val="100000"/>
              </a:lnSpc>
              <a:buFont typeface="+mj-lt"/>
              <a:buAutoNum type="arabicParenR"/>
            </a:pPr>
            <a:r>
              <a:rPr lang="en-US" sz="1900" dirty="0"/>
              <a:t>Treat both complainant and respondent equal</a:t>
            </a:r>
          </a:p>
          <a:p>
            <a:pPr marL="457200" indent="-457200">
              <a:lnSpc>
                <a:spcPct val="100000"/>
              </a:lnSpc>
              <a:buFont typeface="+mj-lt"/>
              <a:buAutoNum type="arabicParenR"/>
            </a:pPr>
            <a:r>
              <a:rPr lang="en-US" sz="1900" dirty="0"/>
              <a:t>Evaluate all relevant evidence objectively</a:t>
            </a:r>
          </a:p>
          <a:p>
            <a:pPr marL="457200" indent="-457200">
              <a:lnSpc>
                <a:spcPct val="100000"/>
              </a:lnSpc>
              <a:buFont typeface="+mj-lt"/>
              <a:buAutoNum type="arabicParenR"/>
            </a:pPr>
            <a:r>
              <a:rPr lang="en-US" sz="1900" b="1" dirty="0"/>
              <a:t>Title IX Coordinator, investigator, and decision maker </a:t>
            </a:r>
            <a:r>
              <a:rPr lang="en-US" sz="1900" dirty="0"/>
              <a:t>are to be free from conflict of interest and trained to be impartial</a:t>
            </a:r>
          </a:p>
          <a:p>
            <a:pPr marL="457200" indent="-457200">
              <a:lnSpc>
                <a:spcPct val="100000"/>
              </a:lnSpc>
              <a:buFont typeface="+mj-lt"/>
              <a:buAutoNum type="arabicParenR"/>
            </a:pPr>
            <a:r>
              <a:rPr lang="en-US" sz="1900" dirty="0"/>
              <a:t>Preserve innocence of respondent</a:t>
            </a:r>
          </a:p>
          <a:p>
            <a:pPr marL="457200" indent="-457200">
              <a:lnSpc>
                <a:spcPct val="100000"/>
              </a:lnSpc>
              <a:buFont typeface="+mj-lt"/>
              <a:buAutoNum type="arabicParenR"/>
            </a:pPr>
            <a:r>
              <a:rPr lang="en-US" sz="1900" dirty="0"/>
              <a:t>Prompt time frames for process</a:t>
            </a:r>
          </a:p>
          <a:p>
            <a:pPr marL="457200" indent="-457200">
              <a:lnSpc>
                <a:spcPct val="100000"/>
              </a:lnSpc>
              <a:buFont typeface="+mj-lt"/>
              <a:buAutoNum type="arabicParenR"/>
            </a:pPr>
            <a:r>
              <a:rPr lang="en-US" sz="1900" dirty="0"/>
              <a:t>Range of remedies and sanctions which may be imposed</a:t>
            </a:r>
          </a:p>
          <a:p>
            <a:pPr marL="457200" indent="-457200">
              <a:lnSpc>
                <a:spcPct val="100000"/>
              </a:lnSpc>
              <a:buFont typeface="+mj-lt"/>
              <a:buAutoNum type="arabicParenR"/>
            </a:pPr>
            <a:r>
              <a:rPr lang="en-US" sz="1900" dirty="0"/>
              <a:t>Standard of proof – record preponderance</a:t>
            </a:r>
          </a:p>
          <a:p>
            <a:pPr marL="457200" indent="-457200">
              <a:lnSpc>
                <a:spcPct val="100000"/>
              </a:lnSpc>
              <a:buFont typeface="+mj-lt"/>
              <a:buAutoNum type="arabicParenR"/>
            </a:pPr>
            <a:r>
              <a:rPr lang="en-US" sz="1900" dirty="0"/>
              <a:t>Appeal procedures</a:t>
            </a:r>
          </a:p>
          <a:p>
            <a:pPr marL="457200" indent="-457200">
              <a:lnSpc>
                <a:spcPct val="100000"/>
              </a:lnSpc>
              <a:buFont typeface="+mj-lt"/>
              <a:buAutoNum type="arabicParenR"/>
            </a:pPr>
            <a:r>
              <a:rPr lang="en-US" sz="1900" dirty="0"/>
              <a:t>Privilege (except with waiver)</a:t>
            </a:r>
          </a:p>
        </p:txBody>
      </p:sp>
    </p:spTree>
    <p:extLst>
      <p:ext uri="{BB962C8B-B14F-4D97-AF65-F5344CB8AC3E}">
        <p14:creationId xmlns:p14="http://schemas.microsoft.com/office/powerpoint/2010/main" val="687029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851669-7281-49C2-8BF0-67BA70EC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325164-3CA8-4B8C-891F-058F86FF3EE6}"/>
              </a:ext>
            </a:extLst>
          </p:cNvPr>
          <p:cNvSpPr>
            <a:spLocks noGrp="1"/>
          </p:cNvSpPr>
          <p:nvPr>
            <p:ph type="title"/>
          </p:nvPr>
        </p:nvSpPr>
        <p:spPr>
          <a:xfrm>
            <a:off x="2895600" y="382385"/>
            <a:ext cx="8534399" cy="1413758"/>
          </a:xfrm>
        </p:spPr>
        <p:txBody>
          <a:bodyPr anchor="b">
            <a:normAutofit/>
          </a:bodyPr>
          <a:lstStyle/>
          <a:p>
            <a:pPr algn="ctr"/>
            <a:r>
              <a:rPr lang="en-US" sz="4400"/>
              <a:t>Focus On Due Process</a:t>
            </a:r>
          </a:p>
        </p:txBody>
      </p:sp>
      <p:sp>
        <p:nvSpPr>
          <p:cNvPr id="10" name="Freeform: Shape 9">
            <a:extLst>
              <a:ext uri="{FF2B5EF4-FFF2-40B4-BE49-F238E27FC236}">
                <a16:creationId xmlns:a16="http://schemas.microsoft.com/office/drawing/2014/main" id="{16992B13-74C4-4370-93C5-F5403D944D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2" name="Rectangle 11">
            <a:extLst>
              <a:ext uri="{FF2B5EF4-FFF2-40B4-BE49-F238E27FC236}">
                <a16:creationId xmlns:a16="http://schemas.microsoft.com/office/drawing/2014/main" id="{A3AE1F77-1EC8-47BA-A381-B6618A2FCD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FE98E586-97E7-428C-A5C5-2CBAB70F245C}"/>
              </a:ext>
            </a:extLst>
          </p:cNvPr>
          <p:cNvSpPr>
            <a:spLocks noGrp="1"/>
          </p:cNvSpPr>
          <p:nvPr>
            <p:ph idx="1"/>
          </p:nvPr>
        </p:nvSpPr>
        <p:spPr>
          <a:xfrm>
            <a:off x="2895600" y="2178528"/>
            <a:ext cx="8534400" cy="3701065"/>
          </a:xfrm>
        </p:spPr>
        <p:txBody>
          <a:bodyPr>
            <a:normAutofit/>
          </a:bodyPr>
          <a:lstStyle/>
          <a:p>
            <a:r>
              <a:rPr lang="en-US" sz="2400" dirty="0"/>
              <a:t>A presumption of innocence throughout the grievance process;</a:t>
            </a:r>
          </a:p>
          <a:p>
            <a:r>
              <a:rPr lang="en-US" sz="2400" dirty="0"/>
              <a:t>Written notice of allegations against the accused;</a:t>
            </a:r>
          </a:p>
          <a:p>
            <a:r>
              <a:rPr lang="en-US" sz="2400" dirty="0"/>
              <a:t>An equal opportunity for both parties to present and review all the evidence;</a:t>
            </a:r>
          </a:p>
          <a:p>
            <a:r>
              <a:rPr lang="en-US" sz="2400" dirty="0"/>
              <a:t>Opportunity to submit written questions to challenge credibility of both parties</a:t>
            </a:r>
          </a:p>
        </p:txBody>
      </p:sp>
    </p:spTree>
    <p:extLst>
      <p:ext uri="{BB962C8B-B14F-4D97-AF65-F5344CB8AC3E}">
        <p14:creationId xmlns:p14="http://schemas.microsoft.com/office/powerpoint/2010/main" val="136298668"/>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35FC7B-B4A6-4479-B3C0-DFFEAEF8DAFC}"/>
              </a:ext>
            </a:extLst>
          </p:cNvPr>
          <p:cNvSpPr>
            <a:spLocks noGrp="1"/>
          </p:cNvSpPr>
          <p:nvPr>
            <p:ph type="title"/>
          </p:nvPr>
        </p:nvSpPr>
        <p:spPr>
          <a:xfrm>
            <a:off x="1251677" y="1078378"/>
            <a:ext cx="2917551" cy="4701244"/>
          </a:xfrm>
        </p:spPr>
        <p:txBody>
          <a:bodyPr anchor="ctr">
            <a:normAutofit/>
          </a:bodyPr>
          <a:lstStyle/>
          <a:p>
            <a:r>
              <a:rPr lang="en-US" sz="3600"/>
              <a:t>Formal Complaint</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D89E414E-7903-4413-8E5E-EE912B0187EA}"/>
              </a:ext>
            </a:extLst>
          </p:cNvPr>
          <p:cNvSpPr>
            <a:spLocks noGrp="1"/>
          </p:cNvSpPr>
          <p:nvPr>
            <p:ph idx="1"/>
          </p:nvPr>
        </p:nvSpPr>
        <p:spPr>
          <a:xfrm>
            <a:off x="5167062" y="1078378"/>
            <a:ext cx="6262938" cy="4701244"/>
          </a:xfrm>
        </p:spPr>
        <p:txBody>
          <a:bodyPr anchor="ctr">
            <a:normAutofit/>
          </a:bodyPr>
          <a:lstStyle/>
          <a:p>
            <a:r>
              <a:rPr lang="en-US" dirty="0"/>
              <a:t>Upon receipt, recipient must provide written notice to the known parties that includes:</a:t>
            </a:r>
          </a:p>
          <a:p>
            <a:pPr marL="800100" lvl="1" indent="-342900">
              <a:buFont typeface="+mj-lt"/>
              <a:buAutoNum type="arabicParenR"/>
            </a:pPr>
            <a:r>
              <a:rPr lang="en-US" dirty="0"/>
              <a:t>Notice of grievance process and informal resolution</a:t>
            </a:r>
          </a:p>
          <a:p>
            <a:pPr marL="800100" lvl="1" indent="-342900">
              <a:buFont typeface="+mj-lt"/>
              <a:buAutoNum type="arabicParenR"/>
            </a:pPr>
            <a:r>
              <a:rPr lang="en-US" dirty="0"/>
              <a:t>Notice of allegations in sufficient detail and time to allow preparation of response </a:t>
            </a:r>
            <a:r>
              <a:rPr lang="en-US" u="sng" dirty="0"/>
              <a:t>prior</a:t>
            </a:r>
            <a:r>
              <a:rPr lang="en-US" dirty="0"/>
              <a:t> to initial interview</a:t>
            </a:r>
          </a:p>
          <a:p>
            <a:pPr marL="800100" lvl="1" indent="-342900">
              <a:buFont typeface="+mj-lt"/>
              <a:buAutoNum type="arabicParenR"/>
            </a:pPr>
            <a:r>
              <a:rPr lang="en-US" dirty="0"/>
              <a:t>Identities of known parties, alleged conduct, date and location of conduct, if known</a:t>
            </a:r>
          </a:p>
          <a:p>
            <a:pPr marL="800100" lvl="1" indent="-342900">
              <a:buFont typeface="+mj-lt"/>
              <a:buAutoNum type="arabicParenR"/>
            </a:pPr>
            <a:r>
              <a:rPr lang="en-US" dirty="0"/>
              <a:t>Statement that respondent is not responsible for alleged conduct; determination made at conclusion of process</a:t>
            </a:r>
          </a:p>
          <a:p>
            <a:pPr marL="800100" lvl="1" indent="-342900">
              <a:buFont typeface="+mj-lt"/>
              <a:buAutoNum type="arabicParenR"/>
            </a:pPr>
            <a:r>
              <a:rPr lang="en-US" dirty="0"/>
              <a:t>Notice that parents may inspect and review evidence</a:t>
            </a:r>
          </a:p>
          <a:p>
            <a:pPr marL="800100" lvl="1" indent="-342900">
              <a:buFont typeface="+mj-lt"/>
              <a:buAutoNum type="arabicParenR"/>
            </a:pPr>
            <a:r>
              <a:rPr lang="en-US" dirty="0"/>
              <a:t>Notice that parties may inspect and review evidence</a:t>
            </a:r>
          </a:p>
          <a:p>
            <a:pPr marL="800100" lvl="1" indent="-342900">
              <a:buFont typeface="+mj-lt"/>
              <a:buAutoNum type="arabicParenR"/>
            </a:pPr>
            <a:r>
              <a:rPr lang="en-US" dirty="0"/>
              <a:t>Notice of any provision in student code of conduct re making false statement</a:t>
            </a:r>
          </a:p>
        </p:txBody>
      </p:sp>
    </p:spTree>
    <p:extLst>
      <p:ext uri="{BB962C8B-B14F-4D97-AF65-F5344CB8AC3E}">
        <p14:creationId xmlns:p14="http://schemas.microsoft.com/office/powerpoint/2010/main" val="854215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8AD482-27A4-454E-8A3A-84F73CBDA7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2422E2-F15A-43AE-98F1-7210710B0E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0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35FC7B-B4A6-4479-B3C0-DFFEAEF8DAFC}"/>
              </a:ext>
            </a:extLst>
          </p:cNvPr>
          <p:cNvSpPr>
            <a:spLocks noGrp="1"/>
          </p:cNvSpPr>
          <p:nvPr>
            <p:ph type="title"/>
          </p:nvPr>
        </p:nvSpPr>
        <p:spPr>
          <a:xfrm>
            <a:off x="1251677" y="1078378"/>
            <a:ext cx="2917551" cy="4701244"/>
          </a:xfrm>
        </p:spPr>
        <p:txBody>
          <a:bodyPr anchor="ctr">
            <a:normAutofit/>
          </a:bodyPr>
          <a:lstStyle/>
          <a:p>
            <a:r>
              <a:rPr lang="en-US" sz="3600" dirty="0"/>
              <a:t>Informal Resolution</a:t>
            </a:r>
          </a:p>
        </p:txBody>
      </p:sp>
      <p:sp>
        <p:nvSpPr>
          <p:cNvPr id="12" name="Freeform 6">
            <a:extLst>
              <a:ext uri="{FF2B5EF4-FFF2-40B4-BE49-F238E27FC236}">
                <a16:creationId xmlns:a16="http://schemas.microsoft.com/office/drawing/2014/main" id="{BDC8164B-5FC0-4CBD-B7AE-0CB8780FFC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75000"/>
              <a:alpha val="70000"/>
            </a:schemeClr>
          </a:solidFill>
          <a:ln w="0">
            <a:noFill/>
            <a:prstDash val="solid"/>
            <a:round/>
            <a:headEnd/>
            <a:tailEnd/>
          </a:ln>
        </p:spPr>
      </p:sp>
      <p:sp>
        <p:nvSpPr>
          <p:cNvPr id="3" name="Content Placeholder 2">
            <a:extLst>
              <a:ext uri="{FF2B5EF4-FFF2-40B4-BE49-F238E27FC236}">
                <a16:creationId xmlns:a16="http://schemas.microsoft.com/office/drawing/2014/main" id="{D89E414E-7903-4413-8E5E-EE912B0187EA}"/>
              </a:ext>
            </a:extLst>
          </p:cNvPr>
          <p:cNvSpPr>
            <a:spLocks noGrp="1"/>
          </p:cNvSpPr>
          <p:nvPr>
            <p:ph idx="1"/>
          </p:nvPr>
        </p:nvSpPr>
        <p:spPr>
          <a:xfrm>
            <a:off x="4798031" y="380144"/>
            <a:ext cx="7078895" cy="5399478"/>
          </a:xfrm>
        </p:spPr>
        <p:txBody>
          <a:bodyPr anchor="ctr">
            <a:normAutofit/>
          </a:bodyPr>
          <a:lstStyle/>
          <a:p>
            <a:pPr marL="457200" indent="-342900" fontAlgn="ctr">
              <a:spcBef>
                <a:spcPts val="0"/>
              </a:spcBef>
            </a:pPr>
            <a:r>
              <a:rPr lang="en-US" dirty="0">
                <a:latin typeface="Calibri" panose="020F0502020204030204" pitchFamily="34" charset="0"/>
              </a:rPr>
              <a:t>Ca</a:t>
            </a:r>
            <a:r>
              <a:rPr lang="en-US" b="0" i="0" dirty="0">
                <a:effectLst/>
                <a:latin typeface="Calibri" panose="020F0502020204030204" pitchFamily="34" charset="0"/>
              </a:rPr>
              <a:t>nnot require a waiver of right to investigation of complaint;</a:t>
            </a:r>
          </a:p>
          <a:p>
            <a:pPr marL="457200" indent="-342900" fontAlgn="ctr">
              <a:spcBef>
                <a:spcPts val="0"/>
              </a:spcBef>
            </a:pPr>
            <a:r>
              <a:rPr lang="en-US" b="0" i="0" dirty="0">
                <a:effectLst/>
                <a:latin typeface="Calibri" panose="020F0502020204030204" pitchFamily="34" charset="0"/>
              </a:rPr>
              <a:t>May not require parties to participate in informal resolution; </a:t>
            </a:r>
          </a:p>
          <a:p>
            <a:pPr marL="457200" indent="-342900" fontAlgn="ctr">
              <a:spcBef>
                <a:spcPts val="0"/>
              </a:spcBef>
            </a:pPr>
            <a:r>
              <a:rPr lang="en-US" dirty="0">
                <a:latin typeface="Calibri" panose="020F0502020204030204" pitchFamily="34" charset="0"/>
              </a:rPr>
              <a:t>Ma</a:t>
            </a:r>
            <a:r>
              <a:rPr lang="en-US" b="0" i="0" dirty="0">
                <a:effectLst/>
                <a:latin typeface="Calibri" panose="020F0502020204030204" pitchFamily="34" charset="0"/>
              </a:rPr>
              <a:t>y not offer informal resolution unless complaint is filed; </a:t>
            </a:r>
          </a:p>
          <a:p>
            <a:pPr marL="457200" indent="-342900" fontAlgn="ctr">
              <a:spcBef>
                <a:spcPts val="0"/>
              </a:spcBef>
            </a:pPr>
            <a:r>
              <a:rPr lang="en-US" dirty="0">
                <a:latin typeface="Calibri" panose="020F0502020204030204" pitchFamily="34" charset="0"/>
              </a:rPr>
              <a:t>In</a:t>
            </a:r>
            <a:r>
              <a:rPr lang="en-US" b="0" i="0" dirty="0">
                <a:effectLst/>
                <a:latin typeface="Calibri" panose="020F0502020204030204" pitchFamily="34" charset="0"/>
              </a:rPr>
              <a:t>formal resolution may be offered before determination </a:t>
            </a:r>
          </a:p>
          <a:p>
            <a:pPr marL="457200" indent="-342900" fontAlgn="ctr">
              <a:spcBef>
                <a:spcPts val="0"/>
              </a:spcBef>
            </a:pPr>
            <a:r>
              <a:rPr lang="en-US" b="0" i="0" dirty="0">
                <a:effectLst/>
                <a:latin typeface="Calibri" panose="020F0502020204030204" pitchFamily="34" charset="0"/>
              </a:rPr>
              <a:t>School district must facilitate the process </a:t>
            </a:r>
          </a:p>
          <a:p>
            <a:pPr marL="114300" indent="0" rtl="0" fontAlgn="ctr">
              <a:spcBef>
                <a:spcPts val="0"/>
              </a:spcBef>
              <a:spcAft>
                <a:spcPts val="0"/>
              </a:spcAft>
              <a:buNone/>
            </a:pPr>
            <a:endParaRPr lang="en-US" b="0" i="0" dirty="0">
              <a:effectLst/>
              <a:latin typeface="Calibri" panose="020F0502020204030204" pitchFamily="34" charset="0"/>
            </a:endParaRPr>
          </a:p>
          <a:p>
            <a:pPr marL="457200" indent="-342900" fontAlgn="ctr">
              <a:spcBef>
                <a:spcPts val="0"/>
              </a:spcBef>
            </a:pPr>
            <a:r>
              <a:rPr lang="en-US" b="0" i="0" dirty="0">
                <a:effectLst/>
                <a:latin typeface="Calibri" panose="020F0502020204030204" pitchFamily="34" charset="0"/>
              </a:rPr>
              <a:t>Provide parties:</a:t>
            </a:r>
          </a:p>
          <a:p>
            <a:pPr marL="914400" lvl="1" indent="-342900" fontAlgn="ctr">
              <a:spcBef>
                <a:spcPts val="0"/>
              </a:spcBef>
              <a:buFont typeface="+mj-lt"/>
              <a:buAutoNum type="arabicPeriod"/>
            </a:pPr>
            <a:r>
              <a:rPr lang="en-US" b="0" i="0" dirty="0">
                <a:effectLst/>
                <a:latin typeface="Calibri" panose="020F0502020204030204" pitchFamily="34" charset="0"/>
              </a:rPr>
              <a:t>Notice that discloses allegations,</a:t>
            </a:r>
          </a:p>
          <a:p>
            <a:pPr marL="914400" lvl="1" indent="-342900" fontAlgn="ctr">
              <a:spcBef>
                <a:spcPts val="0"/>
              </a:spcBef>
              <a:buFont typeface="+mj-lt"/>
              <a:buAutoNum type="arabicPeriod"/>
            </a:pPr>
            <a:r>
              <a:rPr lang="en-US" b="0" i="0" dirty="0">
                <a:effectLst/>
                <a:latin typeface="Calibri" panose="020F0502020204030204" pitchFamily="34" charset="0"/>
              </a:rPr>
              <a:t>Requirements for resolution; </a:t>
            </a:r>
          </a:p>
          <a:p>
            <a:pPr marL="914400" lvl="1" indent="-342900" fontAlgn="ctr">
              <a:spcBef>
                <a:spcPts val="0"/>
              </a:spcBef>
              <a:buFont typeface="+mj-lt"/>
              <a:buAutoNum type="arabicPeriod"/>
            </a:pPr>
            <a:r>
              <a:rPr lang="en-US" b="0" i="0" dirty="0">
                <a:effectLst/>
                <a:latin typeface="Calibri" panose="020F0502020204030204" pitchFamily="34" charset="0"/>
              </a:rPr>
              <a:t>Any party can withdraw prior </a:t>
            </a:r>
            <a:endParaRPr lang="en-US" dirty="0">
              <a:latin typeface="Calibri" panose="020F0502020204030204" pitchFamily="34" charset="0"/>
            </a:endParaRPr>
          </a:p>
          <a:p>
            <a:pPr marL="914400" lvl="1" indent="-342900" fontAlgn="ctr">
              <a:spcBef>
                <a:spcPts val="0"/>
              </a:spcBef>
              <a:buFont typeface="+mj-lt"/>
              <a:buAutoNum type="arabicPeriod"/>
            </a:pPr>
            <a:r>
              <a:rPr lang="en-US" b="0" i="0" dirty="0">
                <a:effectLst/>
                <a:latin typeface="Calibri" panose="020F0502020204030204" pitchFamily="34" charset="0"/>
              </a:rPr>
              <a:t>Obtain consent from the parties; it must be voluntary</a:t>
            </a:r>
          </a:p>
          <a:p>
            <a:pPr marL="914400" lvl="1" indent="-342900" fontAlgn="ctr">
              <a:spcBef>
                <a:spcPts val="0"/>
              </a:spcBef>
              <a:buFont typeface="+mj-lt"/>
              <a:buAutoNum type="arabicPeriod"/>
            </a:pPr>
            <a:r>
              <a:rPr lang="en-US" b="0" i="0" dirty="0">
                <a:effectLst/>
                <a:latin typeface="Calibri" panose="020F0502020204030204" pitchFamily="34" charset="0"/>
              </a:rPr>
              <a:t>Cannot use when employee harassed a student</a:t>
            </a:r>
          </a:p>
        </p:txBody>
      </p:sp>
    </p:spTree>
    <p:extLst>
      <p:ext uri="{BB962C8B-B14F-4D97-AF65-F5344CB8AC3E}">
        <p14:creationId xmlns:p14="http://schemas.microsoft.com/office/powerpoint/2010/main" val="2838399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0A7D14-7B67-4022-A8BE-1CCD4A0F1B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DD96BAB-DB7B-4980-9A11-D1A36B68F343}"/>
              </a:ext>
            </a:extLst>
          </p:cNvPr>
          <p:cNvSpPr>
            <a:spLocks noGrp="1"/>
          </p:cNvSpPr>
          <p:nvPr>
            <p:ph type="title"/>
          </p:nvPr>
        </p:nvSpPr>
        <p:spPr>
          <a:xfrm>
            <a:off x="1251678" y="382385"/>
            <a:ext cx="10178322" cy="1492132"/>
          </a:xfrm>
        </p:spPr>
        <p:txBody>
          <a:bodyPr anchor="ctr">
            <a:normAutofit/>
          </a:bodyPr>
          <a:lstStyle/>
          <a:p>
            <a:r>
              <a:rPr lang="en-US"/>
              <a:t>Investigation</a:t>
            </a:r>
            <a:endParaRPr lang="en-US" dirty="0"/>
          </a:p>
        </p:txBody>
      </p:sp>
      <p:sp>
        <p:nvSpPr>
          <p:cNvPr id="12" name="Freeform 6">
            <a:extLst>
              <a:ext uri="{FF2B5EF4-FFF2-40B4-BE49-F238E27FC236}">
                <a16:creationId xmlns:a16="http://schemas.microsoft.com/office/drawing/2014/main" id="{AB09A9E8-BF27-4613-A775-071F082083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solidFill>
          <a:ln w="0">
            <a:noFill/>
            <a:prstDash val="solid"/>
            <a:round/>
            <a:headEnd/>
            <a:tailEnd/>
          </a:ln>
        </p:spPr>
      </p:sp>
      <p:sp>
        <p:nvSpPr>
          <p:cNvPr id="14" name="Rectangle 13">
            <a:extLst>
              <a:ext uri="{FF2B5EF4-FFF2-40B4-BE49-F238E27FC236}">
                <a16:creationId xmlns:a16="http://schemas.microsoft.com/office/drawing/2014/main" id="{C3AFE299-6F79-44AF-9A77-2DC2DC1F8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6C45DC9E-AB30-4EDC-BF3D-945B7FACA3BA}"/>
              </a:ext>
            </a:extLst>
          </p:cNvPr>
          <p:cNvGraphicFramePr>
            <a:graphicFrameLocks noGrp="1"/>
          </p:cNvGraphicFramePr>
          <p:nvPr>
            <p:ph idx="1"/>
            <p:extLst>
              <p:ext uri="{D42A27DB-BD31-4B8C-83A1-F6EECF244321}">
                <p14:modId xmlns:p14="http://schemas.microsoft.com/office/powerpoint/2010/main" val="552752687"/>
              </p:ext>
            </p:extLst>
          </p:nvPr>
        </p:nvGraphicFramePr>
        <p:xfrm>
          <a:off x="1061049" y="2285999"/>
          <a:ext cx="10368951" cy="3812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8995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9DBA3C2-C92B-4CEB-868F-52A62295B3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0910D8-DAFA-4BE0-BCE4-E1BA001C4A9A}"/>
              </a:ext>
            </a:extLst>
          </p:cNvPr>
          <p:cNvSpPr>
            <a:spLocks noGrp="1"/>
          </p:cNvSpPr>
          <p:nvPr>
            <p:ph type="title"/>
          </p:nvPr>
        </p:nvSpPr>
        <p:spPr>
          <a:xfrm>
            <a:off x="761996" y="382385"/>
            <a:ext cx="10668004" cy="1113295"/>
          </a:xfrm>
        </p:spPr>
        <p:txBody>
          <a:bodyPr anchor="b">
            <a:normAutofit/>
          </a:bodyPr>
          <a:lstStyle/>
          <a:p>
            <a:pPr algn="ctr"/>
            <a:r>
              <a:rPr lang="en-US"/>
              <a:t>Determination of Responsibility	</a:t>
            </a:r>
          </a:p>
        </p:txBody>
      </p:sp>
      <p:sp>
        <p:nvSpPr>
          <p:cNvPr id="3" name="Content Placeholder 2">
            <a:extLst>
              <a:ext uri="{FF2B5EF4-FFF2-40B4-BE49-F238E27FC236}">
                <a16:creationId xmlns:a16="http://schemas.microsoft.com/office/drawing/2014/main" id="{5AA566CA-FDC0-4DE8-A3C8-6885C013C0BD}"/>
              </a:ext>
            </a:extLst>
          </p:cNvPr>
          <p:cNvSpPr>
            <a:spLocks noGrp="1"/>
          </p:cNvSpPr>
          <p:nvPr>
            <p:ph idx="1"/>
          </p:nvPr>
        </p:nvSpPr>
        <p:spPr>
          <a:xfrm>
            <a:off x="761996" y="1785257"/>
            <a:ext cx="10668004" cy="4071013"/>
          </a:xfrm>
        </p:spPr>
        <p:txBody>
          <a:bodyPr>
            <a:normAutofit/>
          </a:bodyPr>
          <a:lstStyle/>
          <a:p>
            <a:pPr>
              <a:lnSpc>
                <a:spcPct val="100000"/>
              </a:lnSpc>
            </a:pPr>
            <a:r>
              <a:rPr lang="en-US" sz="1800" dirty="0"/>
              <a:t>Decision maker can’t be Title IX Coordinator or investigator</a:t>
            </a:r>
          </a:p>
          <a:p>
            <a:pPr>
              <a:lnSpc>
                <a:spcPct val="100000"/>
              </a:lnSpc>
            </a:pPr>
            <a:r>
              <a:rPr lang="en-US" sz="1800" dirty="0"/>
              <a:t>Must issue written determination that includes:</a:t>
            </a:r>
          </a:p>
          <a:p>
            <a:pPr lvl="1">
              <a:lnSpc>
                <a:spcPct val="100000"/>
              </a:lnSpc>
            </a:pPr>
            <a:r>
              <a:rPr lang="en-US" dirty="0"/>
              <a:t>Allegations</a:t>
            </a:r>
          </a:p>
          <a:p>
            <a:pPr lvl="1">
              <a:lnSpc>
                <a:spcPct val="100000"/>
              </a:lnSpc>
            </a:pPr>
            <a:r>
              <a:rPr lang="en-US" dirty="0"/>
              <a:t>Description of procedural steps taken, making notification to and interview of parties and witnesses</a:t>
            </a:r>
          </a:p>
          <a:p>
            <a:pPr lvl="1">
              <a:lnSpc>
                <a:spcPct val="100000"/>
              </a:lnSpc>
            </a:pPr>
            <a:r>
              <a:rPr lang="en-US" dirty="0"/>
              <a:t>Finding of facts</a:t>
            </a:r>
          </a:p>
          <a:p>
            <a:pPr lvl="1">
              <a:lnSpc>
                <a:spcPct val="100000"/>
              </a:lnSpc>
            </a:pPr>
            <a:r>
              <a:rPr lang="en-US" dirty="0"/>
              <a:t>Application of code of conduct</a:t>
            </a:r>
          </a:p>
          <a:p>
            <a:pPr lvl="1">
              <a:lnSpc>
                <a:spcPct val="100000"/>
              </a:lnSpc>
            </a:pPr>
            <a:r>
              <a:rPr lang="en-US" dirty="0"/>
              <a:t>Statement of and rationale for result as to each allegation</a:t>
            </a:r>
          </a:p>
          <a:p>
            <a:pPr lvl="1">
              <a:lnSpc>
                <a:spcPct val="100000"/>
              </a:lnSpc>
            </a:pPr>
            <a:r>
              <a:rPr lang="en-US" dirty="0"/>
              <a:t>Determination of responsibility</a:t>
            </a:r>
          </a:p>
          <a:p>
            <a:pPr lvl="1">
              <a:lnSpc>
                <a:spcPct val="100000"/>
              </a:lnSpc>
            </a:pPr>
            <a:r>
              <a:rPr lang="en-US" dirty="0"/>
              <a:t>Discipline sanctions</a:t>
            </a:r>
          </a:p>
          <a:p>
            <a:pPr lvl="1">
              <a:lnSpc>
                <a:spcPct val="100000"/>
              </a:lnSpc>
            </a:pPr>
            <a:r>
              <a:rPr lang="en-US" dirty="0"/>
              <a:t>Whether remedies to ?/preserve</a:t>
            </a:r>
          </a:p>
          <a:p>
            <a:pPr lvl="1">
              <a:lnSpc>
                <a:spcPct val="100000"/>
              </a:lnSpc>
            </a:pPr>
            <a:r>
              <a:rPr lang="en-US" dirty="0"/>
              <a:t>Equal access to educational program/activity will be provided by recipient to complainant</a:t>
            </a:r>
          </a:p>
          <a:p>
            <a:pPr lvl="3">
              <a:lnSpc>
                <a:spcPct val="100000"/>
              </a:lnSpc>
            </a:pPr>
            <a:endParaRPr lang="en-US" sz="1200" dirty="0"/>
          </a:p>
        </p:txBody>
      </p:sp>
      <p:sp>
        <p:nvSpPr>
          <p:cNvPr id="10" name="Freeform: Shape 9">
            <a:extLst>
              <a:ext uri="{FF2B5EF4-FFF2-40B4-BE49-F238E27FC236}">
                <a16:creationId xmlns:a16="http://schemas.microsoft.com/office/drawing/2014/main" id="{0A5C11C9-65D2-491A-A266-6ADBD2CB44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06736"/>
            <a:ext cx="12191998" cy="851265"/>
          </a:xfrm>
          <a:custGeom>
            <a:avLst/>
            <a:gdLst>
              <a:gd name="connsiteX0" fmla="*/ 619389 w 12191998"/>
              <a:gd name="connsiteY0" fmla="*/ 0 h 851265"/>
              <a:gd name="connsiteX1" fmla="*/ 687652 w 12191998"/>
              <a:gd name="connsiteY1" fmla="*/ 3175 h 851265"/>
              <a:gd name="connsiteX2" fmla="*/ 747977 w 12191998"/>
              <a:gd name="connsiteY2" fmla="*/ 9525 h 851265"/>
              <a:gd name="connsiteX3" fmla="*/ 800364 w 12191998"/>
              <a:gd name="connsiteY3" fmla="*/ 20637 h 851265"/>
              <a:gd name="connsiteX4" fmla="*/ 846402 w 12191998"/>
              <a:gd name="connsiteY4" fmla="*/ 36512 h 851265"/>
              <a:gd name="connsiteX5" fmla="*/ 887677 w 12191998"/>
              <a:gd name="connsiteY5" fmla="*/ 52387 h 851265"/>
              <a:gd name="connsiteX6" fmla="*/ 924189 w 12191998"/>
              <a:gd name="connsiteY6" fmla="*/ 68262 h 851265"/>
              <a:gd name="connsiteX7" fmla="*/ 962289 w 12191998"/>
              <a:gd name="connsiteY7" fmla="*/ 87312 h 851265"/>
              <a:gd name="connsiteX8" fmla="*/ 1000389 w 12191998"/>
              <a:gd name="connsiteY8" fmla="*/ 106362 h 851265"/>
              <a:gd name="connsiteX9" fmla="*/ 1036902 w 12191998"/>
              <a:gd name="connsiteY9" fmla="*/ 125412 h 851265"/>
              <a:gd name="connsiteX10" fmla="*/ 1078177 w 12191998"/>
              <a:gd name="connsiteY10" fmla="*/ 141287 h 851265"/>
              <a:gd name="connsiteX11" fmla="*/ 1124214 w 12191998"/>
              <a:gd name="connsiteY11" fmla="*/ 155575 h 851265"/>
              <a:gd name="connsiteX12" fmla="*/ 1176602 w 12191998"/>
              <a:gd name="connsiteY12" fmla="*/ 166687 h 851265"/>
              <a:gd name="connsiteX13" fmla="*/ 1236927 w 12191998"/>
              <a:gd name="connsiteY13" fmla="*/ 174625 h 851265"/>
              <a:gd name="connsiteX14" fmla="*/ 1305189 w 12191998"/>
              <a:gd name="connsiteY14" fmla="*/ 176212 h 851265"/>
              <a:gd name="connsiteX15" fmla="*/ 1373452 w 12191998"/>
              <a:gd name="connsiteY15" fmla="*/ 174625 h 851265"/>
              <a:gd name="connsiteX16" fmla="*/ 1433777 w 12191998"/>
              <a:gd name="connsiteY16" fmla="*/ 166687 h 851265"/>
              <a:gd name="connsiteX17" fmla="*/ 1486164 w 12191998"/>
              <a:gd name="connsiteY17" fmla="*/ 155575 h 851265"/>
              <a:gd name="connsiteX18" fmla="*/ 1532202 w 12191998"/>
              <a:gd name="connsiteY18" fmla="*/ 141287 h 851265"/>
              <a:gd name="connsiteX19" fmla="*/ 1573477 w 12191998"/>
              <a:gd name="connsiteY19" fmla="*/ 125412 h 851265"/>
              <a:gd name="connsiteX20" fmla="*/ 1609989 w 12191998"/>
              <a:gd name="connsiteY20" fmla="*/ 106362 h 851265"/>
              <a:gd name="connsiteX21" fmla="*/ 1648089 w 12191998"/>
              <a:gd name="connsiteY21" fmla="*/ 87312 h 851265"/>
              <a:gd name="connsiteX22" fmla="*/ 1686189 w 12191998"/>
              <a:gd name="connsiteY22" fmla="*/ 68262 h 851265"/>
              <a:gd name="connsiteX23" fmla="*/ 1722702 w 12191998"/>
              <a:gd name="connsiteY23" fmla="*/ 52387 h 851265"/>
              <a:gd name="connsiteX24" fmla="*/ 1763977 w 12191998"/>
              <a:gd name="connsiteY24" fmla="*/ 36512 h 851265"/>
              <a:gd name="connsiteX25" fmla="*/ 1810014 w 12191998"/>
              <a:gd name="connsiteY25" fmla="*/ 20637 h 851265"/>
              <a:gd name="connsiteX26" fmla="*/ 1862402 w 12191998"/>
              <a:gd name="connsiteY26" fmla="*/ 9525 h 851265"/>
              <a:gd name="connsiteX27" fmla="*/ 1922727 w 12191998"/>
              <a:gd name="connsiteY27" fmla="*/ 3175 h 851265"/>
              <a:gd name="connsiteX28" fmla="*/ 1990989 w 12191998"/>
              <a:gd name="connsiteY28" fmla="*/ 0 h 851265"/>
              <a:gd name="connsiteX29" fmla="*/ 2059252 w 12191998"/>
              <a:gd name="connsiteY29" fmla="*/ 3175 h 851265"/>
              <a:gd name="connsiteX30" fmla="*/ 2119577 w 12191998"/>
              <a:gd name="connsiteY30" fmla="*/ 9525 h 851265"/>
              <a:gd name="connsiteX31" fmla="*/ 2171964 w 12191998"/>
              <a:gd name="connsiteY31" fmla="*/ 20637 h 851265"/>
              <a:gd name="connsiteX32" fmla="*/ 2218002 w 12191998"/>
              <a:gd name="connsiteY32" fmla="*/ 36512 h 851265"/>
              <a:gd name="connsiteX33" fmla="*/ 2259277 w 12191998"/>
              <a:gd name="connsiteY33" fmla="*/ 52387 h 851265"/>
              <a:gd name="connsiteX34" fmla="*/ 2295789 w 12191998"/>
              <a:gd name="connsiteY34" fmla="*/ 68262 h 851265"/>
              <a:gd name="connsiteX35" fmla="*/ 2333889 w 12191998"/>
              <a:gd name="connsiteY35" fmla="*/ 87312 h 851265"/>
              <a:gd name="connsiteX36" fmla="*/ 2371989 w 12191998"/>
              <a:gd name="connsiteY36" fmla="*/ 106362 h 851265"/>
              <a:gd name="connsiteX37" fmla="*/ 2408502 w 12191998"/>
              <a:gd name="connsiteY37" fmla="*/ 125412 h 851265"/>
              <a:gd name="connsiteX38" fmla="*/ 2449777 w 12191998"/>
              <a:gd name="connsiteY38" fmla="*/ 141287 h 851265"/>
              <a:gd name="connsiteX39" fmla="*/ 2495814 w 12191998"/>
              <a:gd name="connsiteY39" fmla="*/ 155575 h 851265"/>
              <a:gd name="connsiteX40" fmla="*/ 2548202 w 12191998"/>
              <a:gd name="connsiteY40" fmla="*/ 166687 h 851265"/>
              <a:gd name="connsiteX41" fmla="*/ 2608527 w 12191998"/>
              <a:gd name="connsiteY41" fmla="*/ 174625 h 851265"/>
              <a:gd name="connsiteX42" fmla="*/ 2676789 w 12191998"/>
              <a:gd name="connsiteY42" fmla="*/ 176212 h 851265"/>
              <a:gd name="connsiteX43" fmla="*/ 2745052 w 12191998"/>
              <a:gd name="connsiteY43" fmla="*/ 174625 h 851265"/>
              <a:gd name="connsiteX44" fmla="*/ 2805377 w 12191998"/>
              <a:gd name="connsiteY44" fmla="*/ 166687 h 851265"/>
              <a:gd name="connsiteX45" fmla="*/ 2857764 w 12191998"/>
              <a:gd name="connsiteY45" fmla="*/ 155575 h 851265"/>
              <a:gd name="connsiteX46" fmla="*/ 2903802 w 12191998"/>
              <a:gd name="connsiteY46" fmla="*/ 141287 h 851265"/>
              <a:gd name="connsiteX47" fmla="*/ 2945077 w 12191998"/>
              <a:gd name="connsiteY47" fmla="*/ 125412 h 851265"/>
              <a:gd name="connsiteX48" fmla="*/ 2981589 w 12191998"/>
              <a:gd name="connsiteY48" fmla="*/ 106362 h 851265"/>
              <a:gd name="connsiteX49" fmla="*/ 3019689 w 12191998"/>
              <a:gd name="connsiteY49" fmla="*/ 87312 h 851265"/>
              <a:gd name="connsiteX50" fmla="*/ 3057789 w 12191998"/>
              <a:gd name="connsiteY50" fmla="*/ 68262 h 851265"/>
              <a:gd name="connsiteX51" fmla="*/ 3094302 w 12191998"/>
              <a:gd name="connsiteY51" fmla="*/ 52387 h 851265"/>
              <a:gd name="connsiteX52" fmla="*/ 3135577 w 12191998"/>
              <a:gd name="connsiteY52" fmla="*/ 36512 h 851265"/>
              <a:gd name="connsiteX53" fmla="*/ 3181614 w 12191998"/>
              <a:gd name="connsiteY53" fmla="*/ 20637 h 851265"/>
              <a:gd name="connsiteX54" fmla="*/ 3234002 w 12191998"/>
              <a:gd name="connsiteY54" fmla="*/ 9525 h 851265"/>
              <a:gd name="connsiteX55" fmla="*/ 3294327 w 12191998"/>
              <a:gd name="connsiteY55" fmla="*/ 3175 h 851265"/>
              <a:gd name="connsiteX56" fmla="*/ 3361002 w 12191998"/>
              <a:gd name="connsiteY56" fmla="*/ 0 h 851265"/>
              <a:gd name="connsiteX57" fmla="*/ 3430852 w 12191998"/>
              <a:gd name="connsiteY57" fmla="*/ 3175 h 851265"/>
              <a:gd name="connsiteX58" fmla="*/ 3491177 w 12191998"/>
              <a:gd name="connsiteY58" fmla="*/ 9525 h 851265"/>
              <a:gd name="connsiteX59" fmla="*/ 3543564 w 12191998"/>
              <a:gd name="connsiteY59" fmla="*/ 20637 h 851265"/>
              <a:gd name="connsiteX60" fmla="*/ 3589602 w 12191998"/>
              <a:gd name="connsiteY60" fmla="*/ 36512 h 851265"/>
              <a:gd name="connsiteX61" fmla="*/ 3630877 w 12191998"/>
              <a:gd name="connsiteY61" fmla="*/ 52387 h 851265"/>
              <a:gd name="connsiteX62" fmla="*/ 3667389 w 12191998"/>
              <a:gd name="connsiteY62" fmla="*/ 68262 h 851265"/>
              <a:gd name="connsiteX63" fmla="*/ 3705489 w 12191998"/>
              <a:gd name="connsiteY63" fmla="*/ 87312 h 851265"/>
              <a:gd name="connsiteX64" fmla="*/ 3743589 w 12191998"/>
              <a:gd name="connsiteY64" fmla="*/ 106362 h 851265"/>
              <a:gd name="connsiteX65" fmla="*/ 3780102 w 12191998"/>
              <a:gd name="connsiteY65" fmla="*/ 125412 h 851265"/>
              <a:gd name="connsiteX66" fmla="*/ 3821377 w 12191998"/>
              <a:gd name="connsiteY66" fmla="*/ 141287 h 851265"/>
              <a:gd name="connsiteX67" fmla="*/ 3867414 w 12191998"/>
              <a:gd name="connsiteY67" fmla="*/ 155575 h 851265"/>
              <a:gd name="connsiteX68" fmla="*/ 3919802 w 12191998"/>
              <a:gd name="connsiteY68" fmla="*/ 166687 h 851265"/>
              <a:gd name="connsiteX69" fmla="*/ 3980127 w 12191998"/>
              <a:gd name="connsiteY69" fmla="*/ 174625 h 851265"/>
              <a:gd name="connsiteX70" fmla="*/ 4048389 w 12191998"/>
              <a:gd name="connsiteY70" fmla="*/ 176212 h 851265"/>
              <a:gd name="connsiteX71" fmla="*/ 4116652 w 12191998"/>
              <a:gd name="connsiteY71" fmla="*/ 174625 h 851265"/>
              <a:gd name="connsiteX72" fmla="*/ 4176977 w 12191998"/>
              <a:gd name="connsiteY72" fmla="*/ 166687 h 851265"/>
              <a:gd name="connsiteX73" fmla="*/ 4229364 w 12191998"/>
              <a:gd name="connsiteY73" fmla="*/ 155575 h 851265"/>
              <a:gd name="connsiteX74" fmla="*/ 4275402 w 12191998"/>
              <a:gd name="connsiteY74" fmla="*/ 141287 h 851265"/>
              <a:gd name="connsiteX75" fmla="*/ 4316677 w 12191998"/>
              <a:gd name="connsiteY75" fmla="*/ 125412 h 851265"/>
              <a:gd name="connsiteX76" fmla="*/ 4353189 w 12191998"/>
              <a:gd name="connsiteY76" fmla="*/ 106362 h 851265"/>
              <a:gd name="connsiteX77" fmla="*/ 4429389 w 12191998"/>
              <a:gd name="connsiteY77" fmla="*/ 68262 h 851265"/>
              <a:gd name="connsiteX78" fmla="*/ 4465902 w 12191998"/>
              <a:gd name="connsiteY78" fmla="*/ 52387 h 851265"/>
              <a:gd name="connsiteX79" fmla="*/ 4507177 w 12191998"/>
              <a:gd name="connsiteY79" fmla="*/ 36512 h 851265"/>
              <a:gd name="connsiteX80" fmla="*/ 4553216 w 12191998"/>
              <a:gd name="connsiteY80" fmla="*/ 20637 h 851265"/>
              <a:gd name="connsiteX81" fmla="*/ 4605602 w 12191998"/>
              <a:gd name="connsiteY81" fmla="*/ 9525 h 851265"/>
              <a:gd name="connsiteX82" fmla="*/ 4665928 w 12191998"/>
              <a:gd name="connsiteY82" fmla="*/ 3175 h 851265"/>
              <a:gd name="connsiteX83" fmla="*/ 4734189 w 12191998"/>
              <a:gd name="connsiteY83" fmla="*/ 0 h 851265"/>
              <a:gd name="connsiteX84" fmla="*/ 4802453 w 12191998"/>
              <a:gd name="connsiteY84" fmla="*/ 3175 h 851265"/>
              <a:gd name="connsiteX85" fmla="*/ 4862777 w 12191998"/>
              <a:gd name="connsiteY85" fmla="*/ 9525 h 851265"/>
              <a:gd name="connsiteX86" fmla="*/ 4915165 w 12191998"/>
              <a:gd name="connsiteY86" fmla="*/ 20637 h 851265"/>
              <a:gd name="connsiteX87" fmla="*/ 4961202 w 12191998"/>
              <a:gd name="connsiteY87" fmla="*/ 36512 h 851265"/>
              <a:gd name="connsiteX88" fmla="*/ 5002478 w 12191998"/>
              <a:gd name="connsiteY88" fmla="*/ 52387 h 851265"/>
              <a:gd name="connsiteX89" fmla="*/ 5038989 w 12191998"/>
              <a:gd name="connsiteY89" fmla="*/ 68262 h 851265"/>
              <a:gd name="connsiteX90" fmla="*/ 5077091 w 12191998"/>
              <a:gd name="connsiteY90" fmla="*/ 87312 h 851265"/>
              <a:gd name="connsiteX91" fmla="*/ 5115189 w 12191998"/>
              <a:gd name="connsiteY91" fmla="*/ 106362 h 851265"/>
              <a:gd name="connsiteX92" fmla="*/ 5151702 w 12191998"/>
              <a:gd name="connsiteY92" fmla="*/ 125412 h 851265"/>
              <a:gd name="connsiteX93" fmla="*/ 5192978 w 12191998"/>
              <a:gd name="connsiteY93" fmla="*/ 141287 h 851265"/>
              <a:gd name="connsiteX94" fmla="*/ 5239014 w 12191998"/>
              <a:gd name="connsiteY94" fmla="*/ 155575 h 851265"/>
              <a:gd name="connsiteX95" fmla="*/ 5291401 w 12191998"/>
              <a:gd name="connsiteY95" fmla="*/ 166687 h 851265"/>
              <a:gd name="connsiteX96" fmla="*/ 5351727 w 12191998"/>
              <a:gd name="connsiteY96" fmla="*/ 174625 h 851265"/>
              <a:gd name="connsiteX97" fmla="*/ 5410199 w 12191998"/>
              <a:gd name="connsiteY97" fmla="*/ 175985 h 851265"/>
              <a:gd name="connsiteX98" fmla="*/ 5468671 w 12191998"/>
              <a:gd name="connsiteY98" fmla="*/ 174625 h 851265"/>
              <a:gd name="connsiteX99" fmla="*/ 5528996 w 12191998"/>
              <a:gd name="connsiteY99" fmla="*/ 166687 h 851265"/>
              <a:gd name="connsiteX100" fmla="*/ 5581383 w 12191998"/>
              <a:gd name="connsiteY100" fmla="*/ 155575 h 851265"/>
              <a:gd name="connsiteX101" fmla="*/ 5627421 w 12191998"/>
              <a:gd name="connsiteY101" fmla="*/ 141287 h 851265"/>
              <a:gd name="connsiteX102" fmla="*/ 5668696 w 12191998"/>
              <a:gd name="connsiteY102" fmla="*/ 125412 h 851265"/>
              <a:gd name="connsiteX103" fmla="*/ 5705210 w 12191998"/>
              <a:gd name="connsiteY103" fmla="*/ 106362 h 851265"/>
              <a:gd name="connsiteX104" fmla="*/ 5743308 w 12191998"/>
              <a:gd name="connsiteY104" fmla="*/ 87312 h 851265"/>
              <a:gd name="connsiteX105" fmla="*/ 5781408 w 12191998"/>
              <a:gd name="connsiteY105" fmla="*/ 68262 h 851265"/>
              <a:gd name="connsiteX106" fmla="*/ 5817921 w 12191998"/>
              <a:gd name="connsiteY106" fmla="*/ 52387 h 851265"/>
              <a:gd name="connsiteX107" fmla="*/ 5859196 w 12191998"/>
              <a:gd name="connsiteY107" fmla="*/ 36512 h 851265"/>
              <a:gd name="connsiteX108" fmla="*/ 5905234 w 12191998"/>
              <a:gd name="connsiteY108" fmla="*/ 20637 h 851265"/>
              <a:gd name="connsiteX109" fmla="*/ 5957621 w 12191998"/>
              <a:gd name="connsiteY109" fmla="*/ 9525 h 851265"/>
              <a:gd name="connsiteX110" fmla="*/ 6017948 w 12191998"/>
              <a:gd name="connsiteY110" fmla="*/ 3175 h 851265"/>
              <a:gd name="connsiteX111" fmla="*/ 6086210 w 12191998"/>
              <a:gd name="connsiteY111" fmla="*/ 0 h 851265"/>
              <a:gd name="connsiteX112" fmla="*/ 6095999 w 12191998"/>
              <a:gd name="connsiteY112" fmla="*/ 455 h 851265"/>
              <a:gd name="connsiteX113" fmla="*/ 6105789 w 12191998"/>
              <a:gd name="connsiteY113" fmla="*/ 0 h 851265"/>
              <a:gd name="connsiteX114" fmla="*/ 6174052 w 12191998"/>
              <a:gd name="connsiteY114" fmla="*/ 3175 h 851265"/>
              <a:gd name="connsiteX115" fmla="*/ 6234377 w 12191998"/>
              <a:gd name="connsiteY115" fmla="*/ 9525 h 851265"/>
              <a:gd name="connsiteX116" fmla="*/ 6286764 w 12191998"/>
              <a:gd name="connsiteY116" fmla="*/ 20637 h 851265"/>
              <a:gd name="connsiteX117" fmla="*/ 6332802 w 12191998"/>
              <a:gd name="connsiteY117" fmla="*/ 36512 h 851265"/>
              <a:gd name="connsiteX118" fmla="*/ 6374077 w 12191998"/>
              <a:gd name="connsiteY118" fmla="*/ 52387 h 851265"/>
              <a:gd name="connsiteX119" fmla="*/ 6410589 w 12191998"/>
              <a:gd name="connsiteY119" fmla="*/ 68262 h 851265"/>
              <a:gd name="connsiteX120" fmla="*/ 6448689 w 12191998"/>
              <a:gd name="connsiteY120" fmla="*/ 87312 h 851265"/>
              <a:gd name="connsiteX121" fmla="*/ 6486789 w 12191998"/>
              <a:gd name="connsiteY121" fmla="*/ 106362 h 851265"/>
              <a:gd name="connsiteX122" fmla="*/ 6523302 w 12191998"/>
              <a:gd name="connsiteY122" fmla="*/ 125412 h 851265"/>
              <a:gd name="connsiteX123" fmla="*/ 6564577 w 12191998"/>
              <a:gd name="connsiteY123" fmla="*/ 141287 h 851265"/>
              <a:gd name="connsiteX124" fmla="*/ 6610614 w 12191998"/>
              <a:gd name="connsiteY124" fmla="*/ 155575 h 851265"/>
              <a:gd name="connsiteX125" fmla="*/ 6663002 w 12191998"/>
              <a:gd name="connsiteY125" fmla="*/ 166687 h 851265"/>
              <a:gd name="connsiteX126" fmla="*/ 6723327 w 12191998"/>
              <a:gd name="connsiteY126" fmla="*/ 174625 h 851265"/>
              <a:gd name="connsiteX127" fmla="*/ 6781799 w 12191998"/>
              <a:gd name="connsiteY127" fmla="*/ 175985 h 851265"/>
              <a:gd name="connsiteX128" fmla="*/ 6840271 w 12191998"/>
              <a:gd name="connsiteY128" fmla="*/ 174625 h 851265"/>
              <a:gd name="connsiteX129" fmla="*/ 6900596 w 12191998"/>
              <a:gd name="connsiteY129" fmla="*/ 166687 h 851265"/>
              <a:gd name="connsiteX130" fmla="*/ 6952983 w 12191998"/>
              <a:gd name="connsiteY130" fmla="*/ 155575 h 851265"/>
              <a:gd name="connsiteX131" fmla="*/ 6999021 w 12191998"/>
              <a:gd name="connsiteY131" fmla="*/ 141287 h 851265"/>
              <a:gd name="connsiteX132" fmla="*/ 7040296 w 12191998"/>
              <a:gd name="connsiteY132" fmla="*/ 125412 h 851265"/>
              <a:gd name="connsiteX133" fmla="*/ 7076808 w 12191998"/>
              <a:gd name="connsiteY133" fmla="*/ 106362 h 851265"/>
              <a:gd name="connsiteX134" fmla="*/ 7114908 w 12191998"/>
              <a:gd name="connsiteY134" fmla="*/ 87312 h 851265"/>
              <a:gd name="connsiteX135" fmla="*/ 7153008 w 12191998"/>
              <a:gd name="connsiteY135" fmla="*/ 68262 h 851265"/>
              <a:gd name="connsiteX136" fmla="*/ 7189521 w 12191998"/>
              <a:gd name="connsiteY136" fmla="*/ 52387 h 851265"/>
              <a:gd name="connsiteX137" fmla="*/ 7230796 w 12191998"/>
              <a:gd name="connsiteY137" fmla="*/ 36512 h 851265"/>
              <a:gd name="connsiteX138" fmla="*/ 7276833 w 12191998"/>
              <a:gd name="connsiteY138" fmla="*/ 20637 h 851265"/>
              <a:gd name="connsiteX139" fmla="*/ 7329221 w 12191998"/>
              <a:gd name="connsiteY139" fmla="*/ 9525 h 851265"/>
              <a:gd name="connsiteX140" fmla="*/ 7389546 w 12191998"/>
              <a:gd name="connsiteY140" fmla="*/ 3175 h 851265"/>
              <a:gd name="connsiteX141" fmla="*/ 7457808 w 12191998"/>
              <a:gd name="connsiteY141" fmla="*/ 0 h 851265"/>
              <a:gd name="connsiteX142" fmla="*/ 7526071 w 12191998"/>
              <a:gd name="connsiteY142" fmla="*/ 3175 h 851265"/>
              <a:gd name="connsiteX143" fmla="*/ 7586396 w 12191998"/>
              <a:gd name="connsiteY143" fmla="*/ 9525 h 851265"/>
              <a:gd name="connsiteX144" fmla="*/ 7638783 w 12191998"/>
              <a:gd name="connsiteY144" fmla="*/ 20637 h 851265"/>
              <a:gd name="connsiteX145" fmla="*/ 7684821 w 12191998"/>
              <a:gd name="connsiteY145" fmla="*/ 36512 h 851265"/>
              <a:gd name="connsiteX146" fmla="*/ 7726096 w 12191998"/>
              <a:gd name="connsiteY146" fmla="*/ 52387 h 851265"/>
              <a:gd name="connsiteX147" fmla="*/ 7762608 w 12191998"/>
              <a:gd name="connsiteY147" fmla="*/ 68262 h 851265"/>
              <a:gd name="connsiteX148" fmla="*/ 7800708 w 12191998"/>
              <a:gd name="connsiteY148" fmla="*/ 87312 h 851265"/>
              <a:gd name="connsiteX149" fmla="*/ 7838808 w 12191998"/>
              <a:gd name="connsiteY149" fmla="*/ 106362 h 851265"/>
              <a:gd name="connsiteX150" fmla="*/ 7875321 w 12191998"/>
              <a:gd name="connsiteY150" fmla="*/ 125412 h 851265"/>
              <a:gd name="connsiteX151" fmla="*/ 7916596 w 12191998"/>
              <a:gd name="connsiteY151" fmla="*/ 141287 h 851265"/>
              <a:gd name="connsiteX152" fmla="*/ 7962633 w 12191998"/>
              <a:gd name="connsiteY152" fmla="*/ 155575 h 851265"/>
              <a:gd name="connsiteX153" fmla="*/ 8015021 w 12191998"/>
              <a:gd name="connsiteY153" fmla="*/ 166687 h 851265"/>
              <a:gd name="connsiteX154" fmla="*/ 8075346 w 12191998"/>
              <a:gd name="connsiteY154" fmla="*/ 174625 h 851265"/>
              <a:gd name="connsiteX155" fmla="*/ 8143608 w 12191998"/>
              <a:gd name="connsiteY155" fmla="*/ 176212 h 851265"/>
              <a:gd name="connsiteX156" fmla="*/ 8211871 w 12191998"/>
              <a:gd name="connsiteY156" fmla="*/ 174625 h 851265"/>
              <a:gd name="connsiteX157" fmla="*/ 8272196 w 12191998"/>
              <a:gd name="connsiteY157" fmla="*/ 166687 h 851265"/>
              <a:gd name="connsiteX158" fmla="*/ 8324583 w 12191998"/>
              <a:gd name="connsiteY158" fmla="*/ 155575 h 851265"/>
              <a:gd name="connsiteX159" fmla="*/ 8370621 w 12191998"/>
              <a:gd name="connsiteY159" fmla="*/ 141287 h 851265"/>
              <a:gd name="connsiteX160" fmla="*/ 8411896 w 12191998"/>
              <a:gd name="connsiteY160" fmla="*/ 125412 h 851265"/>
              <a:gd name="connsiteX161" fmla="*/ 8448408 w 12191998"/>
              <a:gd name="connsiteY161" fmla="*/ 106362 h 851265"/>
              <a:gd name="connsiteX162" fmla="*/ 8486508 w 12191998"/>
              <a:gd name="connsiteY162" fmla="*/ 87312 h 851265"/>
              <a:gd name="connsiteX163" fmla="*/ 8524608 w 12191998"/>
              <a:gd name="connsiteY163" fmla="*/ 68262 h 851265"/>
              <a:gd name="connsiteX164" fmla="*/ 8561120 w 12191998"/>
              <a:gd name="connsiteY164" fmla="*/ 52387 h 851265"/>
              <a:gd name="connsiteX165" fmla="*/ 8602396 w 12191998"/>
              <a:gd name="connsiteY165" fmla="*/ 36512 h 851265"/>
              <a:gd name="connsiteX166" fmla="*/ 8648432 w 12191998"/>
              <a:gd name="connsiteY166" fmla="*/ 20637 h 851265"/>
              <a:gd name="connsiteX167" fmla="*/ 8700820 w 12191998"/>
              <a:gd name="connsiteY167" fmla="*/ 9525 h 851265"/>
              <a:gd name="connsiteX168" fmla="*/ 8761146 w 12191998"/>
              <a:gd name="connsiteY168" fmla="*/ 3175 h 851265"/>
              <a:gd name="connsiteX169" fmla="*/ 8827820 w 12191998"/>
              <a:gd name="connsiteY169" fmla="*/ 0 h 851265"/>
              <a:gd name="connsiteX170" fmla="*/ 8897670 w 12191998"/>
              <a:gd name="connsiteY170" fmla="*/ 3175 h 851265"/>
              <a:gd name="connsiteX171" fmla="*/ 8957996 w 12191998"/>
              <a:gd name="connsiteY171" fmla="*/ 9525 h 851265"/>
              <a:gd name="connsiteX172" fmla="*/ 9010382 w 12191998"/>
              <a:gd name="connsiteY172" fmla="*/ 20637 h 851265"/>
              <a:gd name="connsiteX173" fmla="*/ 9056420 w 12191998"/>
              <a:gd name="connsiteY173" fmla="*/ 36512 h 851265"/>
              <a:gd name="connsiteX174" fmla="*/ 9097696 w 12191998"/>
              <a:gd name="connsiteY174" fmla="*/ 52387 h 851265"/>
              <a:gd name="connsiteX175" fmla="*/ 9134208 w 12191998"/>
              <a:gd name="connsiteY175" fmla="*/ 68262 h 851265"/>
              <a:gd name="connsiteX176" fmla="*/ 9172308 w 12191998"/>
              <a:gd name="connsiteY176" fmla="*/ 87312 h 851265"/>
              <a:gd name="connsiteX177" fmla="*/ 9210408 w 12191998"/>
              <a:gd name="connsiteY177" fmla="*/ 106362 h 851265"/>
              <a:gd name="connsiteX178" fmla="*/ 9246920 w 12191998"/>
              <a:gd name="connsiteY178" fmla="*/ 125412 h 851265"/>
              <a:gd name="connsiteX179" fmla="*/ 9288196 w 12191998"/>
              <a:gd name="connsiteY179" fmla="*/ 141287 h 851265"/>
              <a:gd name="connsiteX180" fmla="*/ 9334232 w 12191998"/>
              <a:gd name="connsiteY180" fmla="*/ 155575 h 851265"/>
              <a:gd name="connsiteX181" fmla="*/ 9386620 w 12191998"/>
              <a:gd name="connsiteY181" fmla="*/ 166687 h 851265"/>
              <a:gd name="connsiteX182" fmla="*/ 9446946 w 12191998"/>
              <a:gd name="connsiteY182" fmla="*/ 174625 h 851265"/>
              <a:gd name="connsiteX183" fmla="*/ 9515208 w 12191998"/>
              <a:gd name="connsiteY183" fmla="*/ 176212 h 851265"/>
              <a:gd name="connsiteX184" fmla="*/ 9583470 w 12191998"/>
              <a:gd name="connsiteY184" fmla="*/ 174625 h 851265"/>
              <a:gd name="connsiteX185" fmla="*/ 9643796 w 12191998"/>
              <a:gd name="connsiteY185" fmla="*/ 166687 h 851265"/>
              <a:gd name="connsiteX186" fmla="*/ 9696182 w 12191998"/>
              <a:gd name="connsiteY186" fmla="*/ 155575 h 851265"/>
              <a:gd name="connsiteX187" fmla="*/ 9742220 w 12191998"/>
              <a:gd name="connsiteY187" fmla="*/ 141287 h 851265"/>
              <a:gd name="connsiteX188" fmla="*/ 9783496 w 12191998"/>
              <a:gd name="connsiteY188" fmla="*/ 125412 h 851265"/>
              <a:gd name="connsiteX189" fmla="*/ 9820008 w 12191998"/>
              <a:gd name="connsiteY189" fmla="*/ 106362 h 851265"/>
              <a:gd name="connsiteX190" fmla="*/ 9896208 w 12191998"/>
              <a:gd name="connsiteY190" fmla="*/ 68262 h 851265"/>
              <a:gd name="connsiteX191" fmla="*/ 9932720 w 12191998"/>
              <a:gd name="connsiteY191" fmla="*/ 52387 h 851265"/>
              <a:gd name="connsiteX192" fmla="*/ 9973996 w 12191998"/>
              <a:gd name="connsiteY192" fmla="*/ 36512 h 851265"/>
              <a:gd name="connsiteX193" fmla="*/ 10020032 w 12191998"/>
              <a:gd name="connsiteY193" fmla="*/ 20637 h 851265"/>
              <a:gd name="connsiteX194" fmla="*/ 10072420 w 12191998"/>
              <a:gd name="connsiteY194" fmla="*/ 9525 h 851265"/>
              <a:gd name="connsiteX195" fmla="*/ 10132746 w 12191998"/>
              <a:gd name="connsiteY195" fmla="*/ 3175 h 851265"/>
              <a:gd name="connsiteX196" fmla="*/ 10201008 w 12191998"/>
              <a:gd name="connsiteY196" fmla="*/ 0 h 851265"/>
              <a:gd name="connsiteX197" fmla="*/ 10269270 w 12191998"/>
              <a:gd name="connsiteY197" fmla="*/ 3175 h 851265"/>
              <a:gd name="connsiteX198" fmla="*/ 10329596 w 12191998"/>
              <a:gd name="connsiteY198" fmla="*/ 9525 h 851265"/>
              <a:gd name="connsiteX199" fmla="*/ 10381982 w 12191998"/>
              <a:gd name="connsiteY199" fmla="*/ 20637 h 851265"/>
              <a:gd name="connsiteX200" fmla="*/ 10428020 w 12191998"/>
              <a:gd name="connsiteY200" fmla="*/ 36512 h 851265"/>
              <a:gd name="connsiteX201" fmla="*/ 10469296 w 12191998"/>
              <a:gd name="connsiteY201" fmla="*/ 52387 h 851265"/>
              <a:gd name="connsiteX202" fmla="*/ 10505808 w 12191998"/>
              <a:gd name="connsiteY202" fmla="*/ 68262 h 851265"/>
              <a:gd name="connsiteX203" fmla="*/ 10543908 w 12191998"/>
              <a:gd name="connsiteY203" fmla="*/ 87312 h 851265"/>
              <a:gd name="connsiteX204" fmla="*/ 10582008 w 12191998"/>
              <a:gd name="connsiteY204" fmla="*/ 106362 h 851265"/>
              <a:gd name="connsiteX205" fmla="*/ 10618520 w 12191998"/>
              <a:gd name="connsiteY205" fmla="*/ 125412 h 851265"/>
              <a:gd name="connsiteX206" fmla="*/ 10659796 w 12191998"/>
              <a:gd name="connsiteY206" fmla="*/ 141287 h 851265"/>
              <a:gd name="connsiteX207" fmla="*/ 10705832 w 12191998"/>
              <a:gd name="connsiteY207" fmla="*/ 155575 h 851265"/>
              <a:gd name="connsiteX208" fmla="*/ 10758220 w 12191998"/>
              <a:gd name="connsiteY208" fmla="*/ 166687 h 851265"/>
              <a:gd name="connsiteX209" fmla="*/ 10818546 w 12191998"/>
              <a:gd name="connsiteY209" fmla="*/ 174625 h 851265"/>
              <a:gd name="connsiteX210" fmla="*/ 10886808 w 12191998"/>
              <a:gd name="connsiteY210" fmla="*/ 176212 h 851265"/>
              <a:gd name="connsiteX211" fmla="*/ 10955070 w 12191998"/>
              <a:gd name="connsiteY211" fmla="*/ 174625 h 851265"/>
              <a:gd name="connsiteX212" fmla="*/ 11015396 w 12191998"/>
              <a:gd name="connsiteY212" fmla="*/ 166687 h 851265"/>
              <a:gd name="connsiteX213" fmla="*/ 11067782 w 12191998"/>
              <a:gd name="connsiteY213" fmla="*/ 155575 h 851265"/>
              <a:gd name="connsiteX214" fmla="*/ 11113820 w 12191998"/>
              <a:gd name="connsiteY214" fmla="*/ 141287 h 851265"/>
              <a:gd name="connsiteX215" fmla="*/ 11155096 w 12191998"/>
              <a:gd name="connsiteY215" fmla="*/ 125412 h 851265"/>
              <a:gd name="connsiteX216" fmla="*/ 11191608 w 12191998"/>
              <a:gd name="connsiteY216" fmla="*/ 106362 h 851265"/>
              <a:gd name="connsiteX217" fmla="*/ 11229708 w 12191998"/>
              <a:gd name="connsiteY217" fmla="*/ 87312 h 851265"/>
              <a:gd name="connsiteX218" fmla="*/ 11267808 w 12191998"/>
              <a:gd name="connsiteY218" fmla="*/ 68262 h 851265"/>
              <a:gd name="connsiteX219" fmla="*/ 11304320 w 12191998"/>
              <a:gd name="connsiteY219" fmla="*/ 52387 h 851265"/>
              <a:gd name="connsiteX220" fmla="*/ 11345596 w 12191998"/>
              <a:gd name="connsiteY220" fmla="*/ 36512 h 851265"/>
              <a:gd name="connsiteX221" fmla="*/ 11391632 w 12191998"/>
              <a:gd name="connsiteY221" fmla="*/ 20637 h 851265"/>
              <a:gd name="connsiteX222" fmla="*/ 11444020 w 12191998"/>
              <a:gd name="connsiteY222" fmla="*/ 9525 h 851265"/>
              <a:gd name="connsiteX223" fmla="*/ 11504346 w 12191998"/>
              <a:gd name="connsiteY223" fmla="*/ 3175 h 851265"/>
              <a:gd name="connsiteX224" fmla="*/ 11572608 w 12191998"/>
              <a:gd name="connsiteY224" fmla="*/ 0 h 851265"/>
              <a:gd name="connsiteX225" fmla="*/ 11640870 w 12191998"/>
              <a:gd name="connsiteY225" fmla="*/ 3175 h 851265"/>
              <a:gd name="connsiteX226" fmla="*/ 11701196 w 12191998"/>
              <a:gd name="connsiteY226" fmla="*/ 9525 h 851265"/>
              <a:gd name="connsiteX227" fmla="*/ 11753582 w 12191998"/>
              <a:gd name="connsiteY227" fmla="*/ 20637 h 851265"/>
              <a:gd name="connsiteX228" fmla="*/ 11799620 w 12191998"/>
              <a:gd name="connsiteY228" fmla="*/ 36512 h 851265"/>
              <a:gd name="connsiteX229" fmla="*/ 11840896 w 12191998"/>
              <a:gd name="connsiteY229" fmla="*/ 52387 h 851265"/>
              <a:gd name="connsiteX230" fmla="*/ 11877408 w 12191998"/>
              <a:gd name="connsiteY230" fmla="*/ 68262 h 851265"/>
              <a:gd name="connsiteX231" fmla="*/ 11915508 w 12191998"/>
              <a:gd name="connsiteY231" fmla="*/ 87312 h 851265"/>
              <a:gd name="connsiteX232" fmla="*/ 11953608 w 12191998"/>
              <a:gd name="connsiteY232" fmla="*/ 106362 h 851265"/>
              <a:gd name="connsiteX233" fmla="*/ 11990120 w 12191998"/>
              <a:gd name="connsiteY233" fmla="*/ 125412 h 851265"/>
              <a:gd name="connsiteX234" fmla="*/ 12031396 w 12191998"/>
              <a:gd name="connsiteY234" fmla="*/ 141287 h 851265"/>
              <a:gd name="connsiteX235" fmla="*/ 12077432 w 12191998"/>
              <a:gd name="connsiteY235" fmla="*/ 155575 h 851265"/>
              <a:gd name="connsiteX236" fmla="*/ 12129820 w 12191998"/>
              <a:gd name="connsiteY236" fmla="*/ 166688 h 851265"/>
              <a:gd name="connsiteX237" fmla="*/ 12190146 w 12191998"/>
              <a:gd name="connsiteY237" fmla="*/ 174625 h 851265"/>
              <a:gd name="connsiteX238" fmla="*/ 12191998 w 12191998"/>
              <a:gd name="connsiteY238" fmla="*/ 174668 h 851265"/>
              <a:gd name="connsiteX239" fmla="*/ 12191998 w 12191998"/>
              <a:gd name="connsiteY239" fmla="*/ 851265 h 851265"/>
              <a:gd name="connsiteX240" fmla="*/ 0 w 12191998"/>
              <a:gd name="connsiteY240" fmla="*/ 851265 h 851265"/>
              <a:gd name="connsiteX241" fmla="*/ 0 w 12191998"/>
              <a:gd name="connsiteY241" fmla="*/ 174668 h 851265"/>
              <a:gd name="connsiteX242" fmla="*/ 1852 w 12191998"/>
              <a:gd name="connsiteY242" fmla="*/ 174625 h 851265"/>
              <a:gd name="connsiteX243" fmla="*/ 62177 w 12191998"/>
              <a:gd name="connsiteY243" fmla="*/ 166687 h 851265"/>
              <a:gd name="connsiteX244" fmla="*/ 114564 w 12191998"/>
              <a:gd name="connsiteY244" fmla="*/ 155575 h 851265"/>
              <a:gd name="connsiteX245" fmla="*/ 160602 w 12191998"/>
              <a:gd name="connsiteY245" fmla="*/ 141287 h 851265"/>
              <a:gd name="connsiteX246" fmla="*/ 201877 w 12191998"/>
              <a:gd name="connsiteY246" fmla="*/ 125412 h 851265"/>
              <a:gd name="connsiteX247" fmla="*/ 238389 w 12191998"/>
              <a:gd name="connsiteY247" fmla="*/ 106362 h 851265"/>
              <a:gd name="connsiteX248" fmla="*/ 276489 w 12191998"/>
              <a:gd name="connsiteY248" fmla="*/ 87312 h 851265"/>
              <a:gd name="connsiteX249" fmla="*/ 314589 w 12191998"/>
              <a:gd name="connsiteY249" fmla="*/ 68262 h 851265"/>
              <a:gd name="connsiteX250" fmla="*/ 351102 w 12191998"/>
              <a:gd name="connsiteY250" fmla="*/ 52387 h 851265"/>
              <a:gd name="connsiteX251" fmla="*/ 392377 w 12191998"/>
              <a:gd name="connsiteY251" fmla="*/ 36512 h 851265"/>
              <a:gd name="connsiteX252" fmla="*/ 438414 w 12191998"/>
              <a:gd name="connsiteY252" fmla="*/ 20637 h 851265"/>
              <a:gd name="connsiteX253" fmla="*/ 490802 w 12191998"/>
              <a:gd name="connsiteY253" fmla="*/ 9525 h 851265"/>
              <a:gd name="connsiteX254" fmla="*/ 551127 w 12191998"/>
              <a:gd name="connsiteY254" fmla="*/ 3175 h 8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12191998" h="851265">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6" y="20637"/>
                </a:lnTo>
                <a:lnTo>
                  <a:pt x="4605602" y="9525"/>
                </a:lnTo>
                <a:lnTo>
                  <a:pt x="4665928" y="3175"/>
                </a:lnTo>
                <a:lnTo>
                  <a:pt x="4734189" y="0"/>
                </a:lnTo>
                <a:lnTo>
                  <a:pt x="4802453" y="3175"/>
                </a:lnTo>
                <a:lnTo>
                  <a:pt x="4862777" y="9525"/>
                </a:lnTo>
                <a:lnTo>
                  <a:pt x="4915165" y="20637"/>
                </a:lnTo>
                <a:lnTo>
                  <a:pt x="4961202" y="36512"/>
                </a:lnTo>
                <a:lnTo>
                  <a:pt x="5002478" y="52387"/>
                </a:lnTo>
                <a:lnTo>
                  <a:pt x="5038989" y="68262"/>
                </a:lnTo>
                <a:lnTo>
                  <a:pt x="5077091" y="87312"/>
                </a:lnTo>
                <a:lnTo>
                  <a:pt x="5115189" y="106362"/>
                </a:lnTo>
                <a:lnTo>
                  <a:pt x="5151702" y="125412"/>
                </a:lnTo>
                <a:lnTo>
                  <a:pt x="5192978"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10" y="106362"/>
                </a:lnTo>
                <a:lnTo>
                  <a:pt x="5743308" y="87312"/>
                </a:lnTo>
                <a:lnTo>
                  <a:pt x="5781408" y="68262"/>
                </a:lnTo>
                <a:lnTo>
                  <a:pt x="5817921" y="52387"/>
                </a:lnTo>
                <a:lnTo>
                  <a:pt x="5859196" y="36512"/>
                </a:lnTo>
                <a:lnTo>
                  <a:pt x="5905234" y="20637"/>
                </a:lnTo>
                <a:lnTo>
                  <a:pt x="5957621" y="9525"/>
                </a:lnTo>
                <a:lnTo>
                  <a:pt x="6017948" y="3175"/>
                </a:lnTo>
                <a:lnTo>
                  <a:pt x="6086210"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1998" y="174668"/>
                </a:lnTo>
                <a:lnTo>
                  <a:pt x="12191998" y="851265"/>
                </a:lnTo>
                <a:lnTo>
                  <a:pt x="0" y="851265"/>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2868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B3D315-2706-4149-873C-331EDFAFEF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E3C37-4858-49CD-95E5-8BF682546C42}"/>
              </a:ext>
            </a:extLst>
          </p:cNvPr>
          <p:cNvSpPr>
            <a:spLocks noGrp="1"/>
          </p:cNvSpPr>
          <p:nvPr>
            <p:ph type="title"/>
          </p:nvPr>
        </p:nvSpPr>
        <p:spPr>
          <a:xfrm>
            <a:off x="1251678" y="949642"/>
            <a:ext cx="4882422" cy="1492132"/>
          </a:xfrm>
        </p:spPr>
        <p:txBody>
          <a:bodyPr>
            <a:normAutofit/>
          </a:bodyPr>
          <a:lstStyle/>
          <a:p>
            <a:r>
              <a:rPr lang="en-US" dirty="0"/>
              <a:t>Appeals</a:t>
            </a:r>
            <a:endParaRPr lang="en-US"/>
          </a:p>
        </p:txBody>
      </p:sp>
      <p:sp>
        <p:nvSpPr>
          <p:cNvPr id="19" name="Rectangle 18">
            <a:extLst>
              <a:ext uri="{FF2B5EF4-FFF2-40B4-BE49-F238E27FC236}">
                <a16:creationId xmlns:a16="http://schemas.microsoft.com/office/drawing/2014/main" id="{8D04E398-086D-467C-B390-9F9079FA7A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6CAC3C2-7AF8-4744-A30D-E6241B8556C1}"/>
              </a:ext>
            </a:extLst>
          </p:cNvPr>
          <p:cNvSpPr>
            <a:spLocks noGrp="1"/>
          </p:cNvSpPr>
          <p:nvPr>
            <p:ph idx="1"/>
          </p:nvPr>
        </p:nvSpPr>
        <p:spPr>
          <a:xfrm>
            <a:off x="1251678" y="1746607"/>
            <a:ext cx="4964065" cy="4132985"/>
          </a:xfrm>
        </p:spPr>
        <p:txBody>
          <a:bodyPr>
            <a:normAutofit/>
          </a:bodyPr>
          <a:lstStyle/>
          <a:p>
            <a:pPr marL="0" indent="0">
              <a:lnSpc>
                <a:spcPct val="100000"/>
              </a:lnSpc>
              <a:buNone/>
            </a:pPr>
            <a:r>
              <a:rPr lang="en-US" dirty="0">
                <a:solidFill>
                  <a:schemeClr val="tx1">
                    <a:lumMod val="85000"/>
                    <a:lumOff val="15000"/>
                  </a:schemeClr>
                </a:solidFill>
              </a:rPr>
              <a:t>Must offer to both parties for:</a:t>
            </a:r>
          </a:p>
          <a:p>
            <a:pPr marL="800100" lvl="1" indent="-342900">
              <a:lnSpc>
                <a:spcPct val="100000"/>
              </a:lnSpc>
              <a:buFont typeface="+mj-lt"/>
              <a:buAutoNum type="arabicParenR"/>
            </a:pPr>
            <a:r>
              <a:rPr lang="en-US" sz="2000" dirty="0">
                <a:solidFill>
                  <a:schemeClr val="tx1">
                    <a:lumMod val="85000"/>
                    <a:lumOff val="15000"/>
                  </a:schemeClr>
                </a:solidFill>
              </a:rPr>
              <a:t>Determination of responsibility</a:t>
            </a:r>
          </a:p>
          <a:p>
            <a:pPr marL="800100" lvl="1" indent="-342900">
              <a:lnSpc>
                <a:spcPct val="100000"/>
              </a:lnSpc>
              <a:buFont typeface="+mj-lt"/>
              <a:buAutoNum type="arabicParenR"/>
            </a:pPr>
            <a:r>
              <a:rPr lang="en-US" sz="2000" dirty="0">
                <a:solidFill>
                  <a:schemeClr val="tx1">
                    <a:lumMod val="85000"/>
                    <a:lumOff val="15000"/>
                  </a:schemeClr>
                </a:solidFill>
              </a:rPr>
              <a:t>Dismissal as to the following bases:</a:t>
            </a:r>
          </a:p>
          <a:p>
            <a:pPr marL="1257300" lvl="2" indent="-342900">
              <a:lnSpc>
                <a:spcPct val="100000"/>
              </a:lnSpc>
              <a:buFont typeface="+mj-lt"/>
              <a:buAutoNum type="arabicParenR"/>
            </a:pPr>
            <a:r>
              <a:rPr lang="en-US" sz="2000" dirty="0">
                <a:solidFill>
                  <a:schemeClr val="tx1">
                    <a:lumMod val="85000"/>
                    <a:lumOff val="15000"/>
                  </a:schemeClr>
                </a:solidFill>
              </a:rPr>
              <a:t>Procedural irregularity that affects the outcome</a:t>
            </a:r>
          </a:p>
          <a:p>
            <a:pPr marL="1257300" lvl="2" indent="-342900">
              <a:lnSpc>
                <a:spcPct val="100000"/>
              </a:lnSpc>
              <a:buFont typeface="+mj-lt"/>
              <a:buAutoNum type="arabicParenR"/>
            </a:pPr>
            <a:r>
              <a:rPr lang="en-US" sz="2000" dirty="0">
                <a:solidFill>
                  <a:schemeClr val="tx1">
                    <a:lumMod val="85000"/>
                    <a:lumOff val="15000"/>
                  </a:schemeClr>
                </a:solidFill>
              </a:rPr>
              <a:t>New evidence not reasonably available at time of determination</a:t>
            </a:r>
          </a:p>
          <a:p>
            <a:pPr marL="1257300" lvl="2" indent="-342900">
              <a:lnSpc>
                <a:spcPct val="100000"/>
              </a:lnSpc>
              <a:buFont typeface="+mj-lt"/>
              <a:buAutoNum type="arabicParenR"/>
            </a:pPr>
            <a:r>
              <a:rPr lang="en-US" sz="2000" dirty="0">
                <a:solidFill>
                  <a:schemeClr val="tx1">
                    <a:lumMod val="85000"/>
                    <a:lumOff val="15000"/>
                  </a:schemeClr>
                </a:solidFill>
              </a:rPr>
              <a:t>Conflict of interest as part of Title IX Coordinator, Investigator or decision-maker</a:t>
            </a:r>
          </a:p>
        </p:txBody>
      </p:sp>
      <p:sp>
        <p:nvSpPr>
          <p:cNvPr id="21"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14" name="Graphic 13" descr="Scales of Justice">
            <a:extLst>
              <a:ext uri="{FF2B5EF4-FFF2-40B4-BE49-F238E27FC236}">
                <a16:creationId xmlns:a16="http://schemas.microsoft.com/office/drawing/2014/main" id="{3F8E7787-ADDF-4819-BF44-3935CF3A9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399261" y="1619392"/>
            <a:ext cx="3217333" cy="3217333"/>
          </a:xfrm>
          <a:prstGeom prst="rect">
            <a:avLst/>
          </a:prstGeom>
        </p:spPr>
      </p:pic>
    </p:spTree>
    <p:extLst>
      <p:ext uri="{BB962C8B-B14F-4D97-AF65-F5344CB8AC3E}">
        <p14:creationId xmlns:p14="http://schemas.microsoft.com/office/powerpoint/2010/main" val="410701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B66D03-C889-412A-BB39-E754926A19D7}"/>
              </a:ext>
            </a:extLst>
          </p:cNvPr>
          <p:cNvSpPr>
            <a:spLocks noGrp="1"/>
          </p:cNvSpPr>
          <p:nvPr>
            <p:ph type="title"/>
          </p:nvPr>
        </p:nvSpPr>
        <p:spPr/>
        <p:txBody>
          <a:bodyPr/>
          <a:lstStyle/>
          <a:p>
            <a:r>
              <a:rPr lang="en-US" dirty="0"/>
              <a:t>NEXT STEPS</a:t>
            </a:r>
          </a:p>
        </p:txBody>
      </p:sp>
      <p:sp>
        <p:nvSpPr>
          <p:cNvPr id="5" name="Text Placeholder 4">
            <a:extLst>
              <a:ext uri="{FF2B5EF4-FFF2-40B4-BE49-F238E27FC236}">
                <a16:creationId xmlns:a16="http://schemas.microsoft.com/office/drawing/2014/main" id="{D5E42FC8-F168-43BD-AC45-D6B40E0BB83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25257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8D1CE5-D825-4098-9CD4-1309F6533302}"/>
              </a:ext>
            </a:extLst>
          </p:cNvPr>
          <p:cNvSpPr>
            <a:spLocks noGrp="1"/>
          </p:cNvSpPr>
          <p:nvPr>
            <p:ph type="title"/>
          </p:nvPr>
        </p:nvSpPr>
        <p:spPr/>
        <p:txBody>
          <a:bodyPr>
            <a:normAutofit fontScale="90000"/>
          </a:bodyPr>
          <a:lstStyle/>
          <a:p>
            <a:r>
              <a:rPr lang="en-US" sz="6600" dirty="0"/>
              <a:t>Make DISTRICT AND SCHOOL LEVEL Determinations</a:t>
            </a:r>
          </a:p>
        </p:txBody>
      </p:sp>
      <p:sp>
        <p:nvSpPr>
          <p:cNvPr id="5" name="Content Placeholder 4">
            <a:extLst>
              <a:ext uri="{FF2B5EF4-FFF2-40B4-BE49-F238E27FC236}">
                <a16:creationId xmlns:a16="http://schemas.microsoft.com/office/drawing/2014/main" id="{61A20BD8-35D4-4906-B94F-ED1466FF86E4}"/>
              </a:ext>
            </a:extLst>
          </p:cNvPr>
          <p:cNvSpPr>
            <a:spLocks noGrp="1"/>
          </p:cNvSpPr>
          <p:nvPr>
            <p:ph idx="1"/>
          </p:nvPr>
        </p:nvSpPr>
        <p:spPr>
          <a:xfrm>
            <a:off x="1251678" y="2465532"/>
            <a:ext cx="10178322" cy="3593591"/>
          </a:xfrm>
        </p:spPr>
        <p:txBody>
          <a:bodyPr>
            <a:normAutofit/>
          </a:bodyPr>
          <a:lstStyle/>
          <a:p>
            <a:r>
              <a:rPr lang="en-US" sz="2800" dirty="0"/>
              <a:t>Who will have what role?</a:t>
            </a:r>
          </a:p>
          <a:p>
            <a:r>
              <a:rPr lang="en-US" sz="2800" dirty="0"/>
              <a:t>How can you limit possible conflict or bias in the roles of coordinators, decision makers, and investigators?</a:t>
            </a:r>
          </a:p>
          <a:p>
            <a:r>
              <a:rPr lang="en-US" sz="2800" dirty="0"/>
              <a:t>Who will lead the appeals process?</a:t>
            </a:r>
          </a:p>
          <a:p>
            <a:r>
              <a:rPr lang="en-US" sz="2800" dirty="0"/>
              <a:t>What standard of proof will you use?</a:t>
            </a:r>
          </a:p>
        </p:txBody>
      </p:sp>
    </p:spTree>
    <p:extLst>
      <p:ext uri="{BB962C8B-B14F-4D97-AF65-F5344CB8AC3E}">
        <p14:creationId xmlns:p14="http://schemas.microsoft.com/office/powerpoint/2010/main" val="49172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B3D315-2706-4149-873C-331EDFAFEF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8FF1C6-C417-43E7-8C19-6F7EA7EC5FF4}"/>
              </a:ext>
            </a:extLst>
          </p:cNvPr>
          <p:cNvSpPr>
            <a:spLocks noGrp="1"/>
          </p:cNvSpPr>
          <p:nvPr>
            <p:ph type="title"/>
          </p:nvPr>
        </p:nvSpPr>
        <p:spPr>
          <a:xfrm>
            <a:off x="1251678" y="949642"/>
            <a:ext cx="4882422" cy="1492132"/>
          </a:xfrm>
        </p:spPr>
        <p:txBody>
          <a:bodyPr>
            <a:normAutofit/>
          </a:bodyPr>
          <a:lstStyle/>
          <a:p>
            <a:r>
              <a:rPr lang="en-US" dirty="0"/>
              <a:t>Who needs training?</a:t>
            </a:r>
          </a:p>
        </p:txBody>
      </p:sp>
      <p:sp>
        <p:nvSpPr>
          <p:cNvPr id="12" name="Rectangle 11">
            <a:extLst>
              <a:ext uri="{FF2B5EF4-FFF2-40B4-BE49-F238E27FC236}">
                <a16:creationId xmlns:a16="http://schemas.microsoft.com/office/drawing/2014/main" id="{8D04E398-086D-467C-B390-9F9079FA7A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AC7A0B86-93C2-4D29-BC7F-12F27E79E28B}"/>
              </a:ext>
            </a:extLst>
          </p:cNvPr>
          <p:cNvSpPr>
            <a:spLocks noGrp="1"/>
          </p:cNvSpPr>
          <p:nvPr>
            <p:ph idx="1"/>
          </p:nvPr>
        </p:nvSpPr>
        <p:spPr>
          <a:xfrm>
            <a:off x="1251678" y="2667000"/>
            <a:ext cx="5494810" cy="3577554"/>
          </a:xfrm>
        </p:spPr>
        <p:txBody>
          <a:bodyPr>
            <a:normAutofit fontScale="92500"/>
          </a:bodyPr>
          <a:lstStyle/>
          <a:p>
            <a:r>
              <a:rPr lang="en-US" sz="2800" dirty="0">
                <a:solidFill>
                  <a:schemeClr val="tx1">
                    <a:lumMod val="85000"/>
                    <a:lumOff val="15000"/>
                  </a:schemeClr>
                </a:solidFill>
              </a:rPr>
              <a:t>Title IX Coordinator</a:t>
            </a:r>
          </a:p>
          <a:p>
            <a:r>
              <a:rPr lang="en-US" sz="2800" dirty="0">
                <a:solidFill>
                  <a:schemeClr val="tx1">
                    <a:lumMod val="85000"/>
                    <a:lumOff val="15000"/>
                  </a:schemeClr>
                </a:solidFill>
              </a:rPr>
              <a:t>Investigator</a:t>
            </a:r>
          </a:p>
          <a:p>
            <a:r>
              <a:rPr lang="en-US" sz="2800" dirty="0">
                <a:solidFill>
                  <a:schemeClr val="tx1">
                    <a:lumMod val="85000"/>
                    <a:lumOff val="15000"/>
                  </a:schemeClr>
                </a:solidFill>
              </a:rPr>
              <a:t>Decision Maker</a:t>
            </a:r>
          </a:p>
          <a:p>
            <a:r>
              <a:rPr lang="en-US" sz="2800" dirty="0">
                <a:solidFill>
                  <a:schemeClr val="tx1">
                    <a:lumMod val="85000"/>
                    <a:lumOff val="15000"/>
                  </a:schemeClr>
                </a:solidFill>
              </a:rPr>
              <a:t>Any person who facilitates informal resolution </a:t>
            </a:r>
          </a:p>
          <a:p>
            <a:r>
              <a:rPr lang="en-US" sz="2800" dirty="0">
                <a:solidFill>
                  <a:schemeClr val="tx1">
                    <a:lumMod val="85000"/>
                    <a:lumOff val="15000"/>
                  </a:schemeClr>
                </a:solidFill>
              </a:rPr>
              <a:t>Do you want to train all employees to recognize sexual harassment?</a:t>
            </a:r>
          </a:p>
          <a:p>
            <a:endParaRPr lang="en-US" sz="2800" dirty="0">
              <a:solidFill>
                <a:schemeClr val="tx1">
                  <a:lumMod val="85000"/>
                  <a:lumOff val="15000"/>
                </a:schemeClr>
              </a:solidFill>
            </a:endParaRPr>
          </a:p>
        </p:txBody>
      </p:sp>
      <p:sp>
        <p:nvSpPr>
          <p:cNvPr id="14" name="Freeform 6">
            <a:extLst>
              <a:ext uri="{FF2B5EF4-FFF2-40B4-BE49-F238E27FC236}">
                <a16:creationId xmlns:a16="http://schemas.microsoft.com/office/drawing/2014/main" id="{20E344BB-E23E-4198-B2C7-8E752C6A95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90140" y="61344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pic>
        <p:nvPicPr>
          <p:cNvPr id="7" name="Graphic 6" descr="Onboarding">
            <a:extLst>
              <a:ext uri="{FF2B5EF4-FFF2-40B4-BE49-F238E27FC236}">
                <a16:creationId xmlns:a16="http://schemas.microsoft.com/office/drawing/2014/main" id="{70F17611-4202-4AE7-8B2E-97C729A0E0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399261" y="1619392"/>
            <a:ext cx="3217333" cy="3217333"/>
          </a:xfrm>
          <a:prstGeom prst="rect">
            <a:avLst/>
          </a:prstGeom>
        </p:spPr>
      </p:pic>
    </p:spTree>
    <p:extLst>
      <p:ext uri="{BB962C8B-B14F-4D97-AF65-F5344CB8AC3E}">
        <p14:creationId xmlns:p14="http://schemas.microsoft.com/office/powerpoint/2010/main" val="1004106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F0BCA-0368-45A7-A855-960D8D945F15}"/>
              </a:ext>
            </a:extLst>
          </p:cNvPr>
          <p:cNvSpPr>
            <a:spLocks noGrp="1"/>
          </p:cNvSpPr>
          <p:nvPr>
            <p:ph type="title"/>
          </p:nvPr>
        </p:nvSpPr>
        <p:spPr/>
        <p:txBody>
          <a:bodyPr/>
          <a:lstStyle/>
          <a:p>
            <a:r>
              <a:rPr lang="en-US" dirty="0"/>
              <a:t>UPDATE POLICIES AND PROCEDUREs</a:t>
            </a:r>
          </a:p>
        </p:txBody>
      </p:sp>
      <p:sp>
        <p:nvSpPr>
          <p:cNvPr id="3" name="Content Placeholder 2">
            <a:extLst>
              <a:ext uri="{FF2B5EF4-FFF2-40B4-BE49-F238E27FC236}">
                <a16:creationId xmlns:a16="http://schemas.microsoft.com/office/drawing/2014/main" id="{746DF019-B07C-406A-957D-B5B98F40937B}"/>
              </a:ext>
            </a:extLst>
          </p:cNvPr>
          <p:cNvSpPr>
            <a:spLocks noGrp="1"/>
          </p:cNvSpPr>
          <p:nvPr>
            <p:ph idx="1"/>
          </p:nvPr>
        </p:nvSpPr>
        <p:spPr>
          <a:xfrm>
            <a:off x="1251678" y="1471961"/>
            <a:ext cx="10178322" cy="4407631"/>
          </a:xfrm>
        </p:spPr>
        <p:txBody>
          <a:bodyPr>
            <a:normAutofit/>
          </a:bodyPr>
          <a:lstStyle/>
          <a:p>
            <a:r>
              <a:rPr lang="en-US" sz="2400" dirty="0"/>
              <a:t>Changes to policies </a:t>
            </a:r>
          </a:p>
          <a:p>
            <a:pPr lvl="1"/>
            <a:r>
              <a:rPr lang="en-US" sz="2000" dirty="0"/>
              <a:t>JCAD - Racial harassment</a:t>
            </a:r>
          </a:p>
          <a:p>
            <a:pPr lvl="1"/>
            <a:r>
              <a:rPr lang="en-US" sz="2000" dirty="0"/>
              <a:t>JAA - Equal education opportunities</a:t>
            </a:r>
          </a:p>
          <a:p>
            <a:pPr lvl="1"/>
            <a:r>
              <a:rPr lang="en-US" sz="2000" dirty="0"/>
              <a:t>GAEC - Racial harassment</a:t>
            </a:r>
          </a:p>
          <a:p>
            <a:pPr lvl="1"/>
            <a:r>
              <a:rPr lang="en-US" sz="2000" dirty="0"/>
              <a:t>GAEB - Harassment</a:t>
            </a:r>
          </a:p>
          <a:p>
            <a:pPr lvl="1"/>
            <a:r>
              <a:rPr lang="en-US" sz="2000" dirty="0"/>
              <a:t>GAAA - Equal opportunity employment</a:t>
            </a:r>
          </a:p>
          <a:p>
            <a:r>
              <a:rPr lang="en-US" sz="2400" dirty="0"/>
              <a:t>Determine where and how records will be kept (must keep records for minimum of seven years)</a:t>
            </a:r>
          </a:p>
          <a:p>
            <a:r>
              <a:rPr lang="en-US" sz="2400" dirty="0"/>
              <a:t>Training materials used must be available online </a:t>
            </a:r>
          </a:p>
          <a:p>
            <a:endParaRPr lang="en-US" dirty="0"/>
          </a:p>
        </p:txBody>
      </p:sp>
    </p:spTree>
    <p:extLst>
      <p:ext uri="{BB962C8B-B14F-4D97-AF65-F5344CB8AC3E}">
        <p14:creationId xmlns:p14="http://schemas.microsoft.com/office/powerpoint/2010/main" val="3642119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4BD3A9-25D1-4691-BE05-149182EC4C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10">
            <a:extLst>
              <a:ext uri="{FF2B5EF4-FFF2-40B4-BE49-F238E27FC236}">
                <a16:creationId xmlns:a16="http://schemas.microsoft.com/office/drawing/2014/main" id="{8D49CF1A-01DD-4115-A6BB-CFA8F70453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lumMod val="90000"/>
            </a:schemeClr>
          </a:solidFill>
          <a:ln w="0">
            <a:noFill/>
            <a:prstDash val="solid"/>
            <a:round/>
            <a:headEnd/>
            <a:tailEnd/>
          </a:ln>
        </p:spPr>
      </p:sp>
      <p:sp>
        <p:nvSpPr>
          <p:cNvPr id="2" name="Title 1">
            <a:extLst>
              <a:ext uri="{FF2B5EF4-FFF2-40B4-BE49-F238E27FC236}">
                <a16:creationId xmlns:a16="http://schemas.microsoft.com/office/drawing/2014/main" id="{E38EFC74-8C53-4A30-90A0-4FF1FBCFF7F8}"/>
              </a:ext>
            </a:extLst>
          </p:cNvPr>
          <p:cNvSpPr>
            <a:spLocks noGrp="1"/>
          </p:cNvSpPr>
          <p:nvPr>
            <p:ph type="title"/>
          </p:nvPr>
        </p:nvSpPr>
        <p:spPr>
          <a:xfrm>
            <a:off x="754144" y="484631"/>
            <a:ext cx="6340519" cy="1638469"/>
          </a:xfrm>
        </p:spPr>
        <p:txBody>
          <a:bodyPr>
            <a:normAutofit/>
          </a:bodyPr>
          <a:lstStyle/>
          <a:p>
            <a:r>
              <a:rPr lang="en-US" dirty="0"/>
              <a:t>Have additional questions?</a:t>
            </a:r>
          </a:p>
        </p:txBody>
      </p:sp>
      <p:sp>
        <p:nvSpPr>
          <p:cNvPr id="14" name="Rectangle 13">
            <a:extLst>
              <a:ext uri="{FF2B5EF4-FFF2-40B4-BE49-F238E27FC236}">
                <a16:creationId xmlns:a16="http://schemas.microsoft.com/office/drawing/2014/main" id="{5FDAFA16-9D2D-4BEC-89D0-B4EABEE911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BF2A7C7-D265-4638-832A-24D2CBB8A961}"/>
              </a:ext>
            </a:extLst>
          </p:cNvPr>
          <p:cNvSpPr>
            <a:spLocks noGrp="1"/>
          </p:cNvSpPr>
          <p:nvPr>
            <p:ph idx="1"/>
          </p:nvPr>
        </p:nvSpPr>
        <p:spPr>
          <a:xfrm>
            <a:off x="765051" y="2443140"/>
            <a:ext cx="6306309" cy="3930227"/>
          </a:xfrm>
        </p:spPr>
        <p:txBody>
          <a:bodyPr>
            <a:normAutofit/>
          </a:bodyPr>
          <a:lstStyle/>
          <a:p>
            <a:pPr marL="0" indent="0" algn="ctr">
              <a:buNone/>
            </a:pPr>
            <a:r>
              <a:rPr lang="en-US" sz="2400" b="1" dirty="0">
                <a:solidFill>
                  <a:schemeClr val="tx1"/>
                </a:solidFill>
              </a:rPr>
              <a:t>Contact </a:t>
            </a:r>
          </a:p>
          <a:p>
            <a:pPr marL="0" indent="0" algn="ctr">
              <a:buNone/>
            </a:pPr>
            <a:r>
              <a:rPr lang="en-US" sz="2400" dirty="0">
                <a:solidFill>
                  <a:schemeClr val="tx1"/>
                </a:solidFill>
              </a:rPr>
              <a:t>Beth F. Morris at </a:t>
            </a:r>
            <a:r>
              <a:rPr lang="en-US" sz="2400" dirty="0">
                <a:solidFill>
                  <a:schemeClr val="tx1"/>
                </a:solidFill>
                <a:hlinkClick r:id="rId2"/>
              </a:rPr>
              <a:t>bmorris@hhhlawyers.com</a:t>
            </a:r>
            <a:endParaRPr lang="en-US" sz="2400" dirty="0">
              <a:solidFill>
                <a:schemeClr val="tx1"/>
              </a:solidFill>
            </a:endParaRPr>
          </a:p>
          <a:p>
            <a:pPr marL="0" indent="0" algn="ctr">
              <a:buNone/>
            </a:pPr>
            <a:r>
              <a:rPr lang="en-US" sz="2400" dirty="0">
                <a:solidFill>
                  <a:schemeClr val="tx1"/>
                </a:solidFill>
              </a:rPr>
              <a:t>or </a:t>
            </a:r>
          </a:p>
          <a:p>
            <a:pPr marL="0" indent="0" algn="ctr">
              <a:buNone/>
            </a:pPr>
            <a:r>
              <a:rPr lang="en-US" sz="2400" dirty="0">
                <a:solidFill>
                  <a:schemeClr val="tx1"/>
                </a:solidFill>
              </a:rPr>
              <a:t>Faye E. Maison at </a:t>
            </a:r>
            <a:r>
              <a:rPr lang="en-US" sz="2400" dirty="0">
                <a:solidFill>
                  <a:schemeClr val="tx1"/>
                </a:solidFill>
                <a:hlinkClick r:id="rId3"/>
              </a:rPr>
              <a:t>fmaison@hhhlawyers.com</a:t>
            </a:r>
            <a:r>
              <a:rPr lang="en-US" sz="2400" dirty="0">
                <a:solidFill>
                  <a:schemeClr val="tx1"/>
                </a:solidFill>
              </a:rPr>
              <a:t> </a:t>
            </a:r>
          </a:p>
        </p:txBody>
      </p:sp>
      <p:pic>
        <p:nvPicPr>
          <p:cNvPr id="7" name="Graphic 6" descr="Email">
            <a:extLst>
              <a:ext uri="{FF2B5EF4-FFF2-40B4-BE49-F238E27FC236}">
                <a16:creationId xmlns:a16="http://schemas.microsoft.com/office/drawing/2014/main" id="{B57B5F2F-5EB7-48AC-B374-E9A8E45A95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050787" y="1600709"/>
            <a:ext cx="3656581" cy="3656581"/>
          </a:xfrm>
          <a:prstGeom prst="rect">
            <a:avLst/>
          </a:prstGeom>
        </p:spPr>
      </p:pic>
    </p:spTree>
    <p:extLst>
      <p:ext uri="{BB962C8B-B14F-4D97-AF65-F5344CB8AC3E}">
        <p14:creationId xmlns:p14="http://schemas.microsoft.com/office/powerpoint/2010/main" val="1809862422"/>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46B800E26991428B56407115BE38BE" ma:contentTypeVersion="11" ma:contentTypeDescription="Create a new document." ma:contentTypeScope="" ma:versionID="4ac73bab52c88fa1256af80a53542222">
  <xsd:schema xmlns:xsd="http://www.w3.org/2001/XMLSchema" xmlns:xs="http://www.w3.org/2001/XMLSchema" xmlns:p="http://schemas.microsoft.com/office/2006/metadata/properties" xmlns:ns3="ce7d4cfe-0a52-4946-9177-a5c0aa8455f5" xmlns:ns4="5859e42c-428f-491e-959a-bfc70e3511cd" targetNamespace="http://schemas.microsoft.com/office/2006/metadata/properties" ma:root="true" ma:fieldsID="fdec19a40c726e3aa49a191c66d856bc" ns3:_="" ns4:_="">
    <xsd:import namespace="ce7d4cfe-0a52-4946-9177-a5c0aa8455f5"/>
    <xsd:import namespace="5859e42c-428f-491e-959a-bfc70e3511c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7d4cfe-0a52-4946-9177-a5c0aa8455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59e42c-428f-491e-959a-bfc70e3511c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F68A1D-19FB-45DF-B6C2-92B183347DE9}">
  <ds:schemaRefs>
    <ds:schemaRef ds:uri="http://schemas.microsoft.com/sharepoint/v3/contenttype/forms"/>
  </ds:schemaRefs>
</ds:datastoreItem>
</file>

<file path=customXml/itemProps2.xml><?xml version="1.0" encoding="utf-8"?>
<ds:datastoreItem xmlns:ds="http://schemas.openxmlformats.org/officeDocument/2006/customXml" ds:itemID="{3EEBD6CA-B33B-4A36-92A4-A64300EE79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7d4cfe-0a52-4946-9177-a5c0aa8455f5"/>
    <ds:schemaRef ds:uri="5859e42c-428f-491e-959a-bfc70e351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F86B6E-6C8C-4FEA-9620-B0E9EE6FF7DE}">
  <ds:schemaRefs>
    <ds:schemaRef ds:uri="http://purl.org/dc/elements/1.1/"/>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schemas.microsoft.com/office/infopath/2007/PartnerControls"/>
    <ds:schemaRef ds:uri="5859e42c-428f-491e-959a-bfc70e3511cd"/>
    <ds:schemaRef ds:uri="http://purl.org/dc/dcmitype/"/>
    <ds:schemaRef ds:uri="ce7d4cfe-0a52-4946-9177-a5c0aa8455f5"/>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20</TotalTime>
  <Words>1356</Words>
  <Application>Microsoft Office PowerPoint</Application>
  <PresentationFormat>Widescreen</PresentationFormat>
  <Paragraphs>183</Paragraphs>
  <Slides>33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Gill Sans MT</vt:lpstr>
      <vt:lpstr>Impact</vt:lpstr>
      <vt:lpstr>Badge</vt:lpstr>
      <vt:lpstr>New Title IX Regulations</vt:lpstr>
      <vt:lpstr>Main Changes:</vt:lpstr>
      <vt:lpstr>What does Title IX Say?</vt:lpstr>
      <vt:lpstr>The United States Supreme Court on Title IX</vt:lpstr>
      <vt:lpstr>Office of Civil Rights:  Guidance and Dear Colleague Letters</vt:lpstr>
      <vt:lpstr>May 6, 2020 New Title IX Regulations</vt:lpstr>
      <vt:lpstr>Important Terms</vt:lpstr>
      <vt:lpstr>Actual Knowledge</vt:lpstr>
      <vt:lpstr>Sexual Harassment</vt:lpstr>
      <vt:lpstr>Domestic Violence</vt:lpstr>
      <vt:lpstr>Dating Violence</vt:lpstr>
      <vt:lpstr>Stalking</vt:lpstr>
      <vt:lpstr>Complainant</vt:lpstr>
      <vt:lpstr>Respondent</vt:lpstr>
      <vt:lpstr>The Obligation to Respond</vt:lpstr>
      <vt:lpstr>A school is obligated to respond when:</vt:lpstr>
      <vt:lpstr>Program or Activity  </vt:lpstr>
      <vt:lpstr>Who Has to have Actual Knowledge? </vt:lpstr>
      <vt:lpstr>Haw are Districts Supposed to Respond? </vt:lpstr>
      <vt:lpstr>A District MUST respond:</vt:lpstr>
      <vt:lpstr>What are Supportive Measures?</vt:lpstr>
      <vt:lpstr>Focus on the Process</vt:lpstr>
      <vt:lpstr>Focus On Due Process</vt:lpstr>
      <vt:lpstr>Formal Complaint</vt:lpstr>
      <vt:lpstr>Informal Resolution</vt:lpstr>
      <vt:lpstr>Investigation</vt:lpstr>
      <vt:lpstr>Determination of Responsibility </vt:lpstr>
      <vt:lpstr>Appeals</vt:lpstr>
      <vt:lpstr>NEXT STEPS</vt:lpstr>
      <vt:lpstr>Make DISTRICT AND SCHOOL LEVEL Determinations</vt:lpstr>
      <vt:lpstr>Who needs training?</vt:lpstr>
      <vt:lpstr>UPDATE POLICIES AND PROCEDUREs</vt:lpstr>
      <vt:lpstr>Have additional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Title IX Regulations</dc:title>
  <dc:creator>Faye Maison</dc:creator>
  <cp:lastModifiedBy>Davey Sheffield</cp:lastModifiedBy>
  <cp:revision>1</cp:revision>
  <dcterms:created xsi:type="dcterms:W3CDTF">2020-07-14T01:17:05Z</dcterms:created>
  <dcterms:modified xsi:type="dcterms:W3CDTF">2020-08-14T17:19:17Z</dcterms:modified>
</cp:coreProperties>
</file>