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5" r:id="rId1"/>
  </p:sldMasterIdLst>
  <p:notesMasterIdLst>
    <p:notesMasterId r:id="rId14"/>
  </p:notesMasterIdLst>
  <p:sldIdLst>
    <p:sldId id="256" r:id="rId2"/>
    <p:sldId id="279" r:id="rId3"/>
    <p:sldId id="289" r:id="rId4"/>
    <p:sldId id="290" r:id="rId5"/>
    <p:sldId id="281" r:id="rId6"/>
    <p:sldId id="287" r:id="rId7"/>
    <p:sldId id="266" r:id="rId8"/>
    <p:sldId id="286" r:id="rId9"/>
    <p:sldId id="291" r:id="rId10"/>
    <p:sldId id="288" r:id="rId11"/>
    <p:sldId id="292" r:id="rId12"/>
    <p:sldId id="285" r:id="rId13"/>
  </p:sldIdLst>
  <p:sldSz cx="10058400" cy="7772400"/>
  <p:notesSz cx="10058400" cy="7772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517" autoAdjust="0"/>
    <p:restoredTop sz="94660"/>
  </p:normalViewPr>
  <p:slideViewPr>
    <p:cSldViewPr>
      <p:cViewPr varScale="1">
        <p:scale>
          <a:sx n="96" d="100"/>
          <a:sy n="96" d="100"/>
        </p:scale>
        <p:origin x="1764" y="96"/>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4.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7.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374047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dirty="0"/>
          </a:p>
        </p:txBody>
      </p:sp>
    </p:spTree>
    <p:extLst>
      <p:ext uri="{BB962C8B-B14F-4D97-AF65-F5344CB8AC3E}">
        <p14:creationId xmlns:p14="http://schemas.microsoft.com/office/powerpoint/2010/main" val="34330132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dirty="0"/>
          </a:p>
        </p:txBody>
      </p:sp>
    </p:spTree>
    <p:extLst>
      <p:ext uri="{BB962C8B-B14F-4D97-AF65-F5344CB8AC3E}">
        <p14:creationId xmlns:p14="http://schemas.microsoft.com/office/powerpoint/2010/main" val="25255671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201167" y="207263"/>
            <a:ext cx="9656064" cy="7357872"/>
          </a:xfrm>
          <a:prstGeom prst="rect">
            <a:avLst/>
          </a:prstGeom>
          <a:solidFill>
            <a:schemeClr val="accent1"/>
          </a:solid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915734" y="1000026"/>
            <a:ext cx="8222742" cy="3316224"/>
          </a:xfrm>
        </p:spPr>
        <p:txBody>
          <a:bodyPr anchor="b">
            <a:normAutofit/>
          </a:bodyPr>
          <a:lstStyle>
            <a:lvl1pPr algn="ctr">
              <a:lnSpc>
                <a:spcPct val="85000"/>
              </a:lnSpc>
              <a:defRPr sz="6600" b="1" cap="all" baseline="0">
                <a:solidFill>
                  <a:srgbClr val="FFFFFF"/>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410363" y="4385587"/>
            <a:ext cx="7233485" cy="1573254"/>
          </a:xfrm>
        </p:spPr>
        <p:txBody>
          <a:bodyPr>
            <a:normAutofit/>
          </a:bodyPr>
          <a:lstStyle>
            <a:lvl1pPr marL="0" indent="0" algn="ctr">
              <a:spcBef>
                <a:spcPts val="1100"/>
              </a:spcBef>
              <a:buNone/>
              <a:defRPr sz="1980">
                <a:solidFill>
                  <a:srgbClr val="FFFFFF"/>
                </a:solidFill>
              </a:defRPr>
            </a:lvl1pPr>
            <a:lvl2pPr marL="377190" indent="0" algn="ctr">
              <a:buNone/>
              <a:defRPr sz="1980"/>
            </a:lvl2pPr>
            <a:lvl3pPr marL="754380" indent="0" algn="ctr">
              <a:buNone/>
              <a:defRPr sz="1980"/>
            </a:lvl3pPr>
            <a:lvl4pPr marL="1131570" indent="0" algn="ctr">
              <a:buNone/>
              <a:defRPr sz="1650"/>
            </a:lvl4pPr>
            <a:lvl5pPr marL="1508760" indent="0" algn="ctr">
              <a:buNone/>
              <a:defRPr sz="1650"/>
            </a:lvl5pPr>
            <a:lvl6pPr marL="1885950" indent="0" algn="ctr">
              <a:buNone/>
              <a:defRPr sz="1650"/>
            </a:lvl6pPr>
            <a:lvl7pPr marL="2263140" indent="0" algn="ctr">
              <a:buNone/>
              <a:defRPr sz="1650"/>
            </a:lvl7pPr>
            <a:lvl8pPr marL="2640330" indent="0" algn="ctr">
              <a:buNone/>
              <a:defRPr sz="1650"/>
            </a:lvl8pPr>
            <a:lvl9pPr marL="3017520" indent="0" algn="ctr">
              <a:buNone/>
              <a:defRPr sz="165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lvl1pPr>
              <a:defRPr>
                <a:solidFill>
                  <a:srgbClr val="FFFFFF"/>
                </a:solidFill>
              </a:defRPr>
            </a:lvl1pPr>
          </a:lstStyle>
          <a:p>
            <a:fld id="{1D8BD707-D9CF-40AE-B4C6-C98DA3205C09}" type="datetimeFigureOut">
              <a:rPr lang="en-US" smtClean="0"/>
              <a:t>6/5/2019</a:t>
            </a:fld>
            <a:endParaRPr lang="en-US" dirty="0"/>
          </a:p>
        </p:txBody>
      </p:sp>
      <p:sp>
        <p:nvSpPr>
          <p:cNvPr id="5" name="Footer Placeholder 4"/>
          <p:cNvSpPr>
            <a:spLocks noGrp="1"/>
          </p:cNvSpPr>
          <p:nvPr>
            <p:ph type="ftr" sz="quarter" idx="11"/>
          </p:nvPr>
        </p:nvSpPr>
        <p:spPr/>
        <p:txBody>
          <a:bodyPr/>
          <a:lstStyle>
            <a:lvl1pPr>
              <a:defRPr>
                <a:solidFill>
                  <a:srgbClr val="FFFFFF"/>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B6F15528-21DE-4FAA-801E-634DDDAF4B2B}" type="slidenum">
              <a:rPr lang="en-US" smtClean="0"/>
              <a:t>‹#›</a:t>
            </a:fld>
            <a:endParaRPr lang="en-US" dirty="0"/>
          </a:p>
        </p:txBody>
      </p:sp>
      <p:cxnSp>
        <p:nvCxnSpPr>
          <p:cNvPr id="8" name="Straight Connector 7"/>
          <p:cNvCxnSpPr/>
          <p:nvPr/>
        </p:nvCxnSpPr>
        <p:spPr>
          <a:xfrm>
            <a:off x="1632395" y="4231640"/>
            <a:ext cx="6789421" cy="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58975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spcBef>
                <a:spcPts val="1100"/>
              </a:spcBef>
              <a:defRPr/>
            </a:lvl1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t>6/5/2019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dirty="0"/>
          </a:p>
        </p:txBody>
      </p:sp>
    </p:spTree>
    <p:extLst>
      <p:ext uri="{BB962C8B-B14F-4D97-AF65-F5344CB8AC3E}">
        <p14:creationId xmlns:p14="http://schemas.microsoft.com/office/powerpoint/2010/main" val="3062726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12800" y="1330052"/>
            <a:ext cx="8222742" cy="3316224"/>
          </a:xfrm>
        </p:spPr>
        <p:txBody>
          <a:bodyPr anchor="b">
            <a:noAutofit/>
          </a:bodyPr>
          <a:lstStyle>
            <a:lvl1pPr algn="ctr">
              <a:lnSpc>
                <a:spcPct val="85000"/>
              </a:lnSpc>
              <a:defRPr sz="6600" b="0" cap="all" baseline="0"/>
            </a:lvl1pPr>
          </a:lstStyle>
          <a:p>
            <a:r>
              <a:rPr lang="en-US" smtClean="0"/>
              <a:t>Click to edit Master title style</a:t>
            </a:r>
            <a:endParaRPr lang="en-US" dirty="0"/>
          </a:p>
        </p:txBody>
      </p:sp>
      <p:sp>
        <p:nvSpPr>
          <p:cNvPr id="3" name="Text Placeholder 2"/>
          <p:cNvSpPr>
            <a:spLocks noGrp="1"/>
          </p:cNvSpPr>
          <p:nvPr>
            <p:ph type="body" idx="1"/>
          </p:nvPr>
        </p:nvSpPr>
        <p:spPr>
          <a:xfrm>
            <a:off x="1410691" y="4708456"/>
            <a:ext cx="7234504" cy="1545647"/>
          </a:xfrm>
        </p:spPr>
        <p:txBody>
          <a:bodyPr anchor="t">
            <a:normAutofit/>
          </a:bodyPr>
          <a:lstStyle>
            <a:lvl1pPr marL="0" indent="0" algn="ctr">
              <a:buNone/>
              <a:defRPr sz="1980">
                <a:solidFill>
                  <a:schemeClr val="accent1"/>
                </a:solidFill>
              </a:defRPr>
            </a:lvl1pPr>
            <a:lvl2pPr marL="377190" indent="0">
              <a:buNone/>
              <a:defRPr sz="1485">
                <a:solidFill>
                  <a:schemeClr val="tx1">
                    <a:tint val="75000"/>
                  </a:schemeClr>
                </a:solidFill>
              </a:defRPr>
            </a:lvl2pPr>
            <a:lvl3pPr marL="754380" indent="0">
              <a:buNone/>
              <a:defRPr sz="1320">
                <a:solidFill>
                  <a:schemeClr val="tx1">
                    <a:tint val="75000"/>
                  </a:schemeClr>
                </a:solidFill>
              </a:defRPr>
            </a:lvl3pPr>
            <a:lvl4pPr marL="1131570" indent="0">
              <a:buNone/>
              <a:defRPr sz="1155">
                <a:solidFill>
                  <a:schemeClr val="tx1">
                    <a:tint val="75000"/>
                  </a:schemeClr>
                </a:solidFill>
              </a:defRPr>
            </a:lvl4pPr>
            <a:lvl5pPr marL="1508760" indent="0">
              <a:buNone/>
              <a:defRPr sz="1155">
                <a:solidFill>
                  <a:schemeClr val="tx1">
                    <a:tint val="75000"/>
                  </a:schemeClr>
                </a:solidFill>
              </a:defRPr>
            </a:lvl5pPr>
            <a:lvl6pPr marL="1885950" indent="0">
              <a:buNone/>
              <a:defRPr sz="1155">
                <a:solidFill>
                  <a:schemeClr val="tx1">
                    <a:tint val="75000"/>
                  </a:schemeClr>
                </a:solidFill>
              </a:defRPr>
            </a:lvl6pPr>
            <a:lvl7pPr marL="2263140" indent="0">
              <a:buNone/>
              <a:defRPr sz="1155">
                <a:solidFill>
                  <a:schemeClr val="tx1">
                    <a:tint val="75000"/>
                  </a:schemeClr>
                </a:solidFill>
              </a:defRPr>
            </a:lvl7pPr>
            <a:lvl8pPr marL="2640330" indent="0">
              <a:buNone/>
              <a:defRPr sz="1155">
                <a:solidFill>
                  <a:schemeClr val="tx1">
                    <a:tint val="75000"/>
                  </a:schemeClr>
                </a:solidFill>
              </a:defRPr>
            </a:lvl8pPr>
            <a:lvl9pPr marL="3017520" indent="0">
              <a:buNone/>
              <a:defRPr sz="1155">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6/5/2019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dirty="0"/>
          </a:p>
        </p:txBody>
      </p:sp>
      <p:cxnSp>
        <p:nvCxnSpPr>
          <p:cNvPr id="7" name="Straight Connector 6"/>
          <p:cNvCxnSpPr/>
          <p:nvPr/>
        </p:nvCxnSpPr>
        <p:spPr>
          <a:xfrm>
            <a:off x="1634491" y="4556462"/>
            <a:ext cx="6789421"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263390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942975" y="2331719"/>
            <a:ext cx="3922776" cy="4559808"/>
          </a:xfrm>
        </p:spPr>
        <p:txBody>
          <a:bodyPr/>
          <a:lstStyle>
            <a:lvl1pPr>
              <a:defRPr sz="1815"/>
            </a:lvl1pPr>
            <a:lvl2pPr>
              <a:defRPr sz="1650"/>
            </a:lvl2pPr>
            <a:lvl3pPr>
              <a:defRPr sz="1485"/>
            </a:lvl3pPr>
            <a:lvl4pPr>
              <a:defRPr sz="1320"/>
            </a:lvl4pPr>
            <a:lvl5pPr>
              <a:defRPr sz="1320"/>
            </a:lvl5pPr>
            <a:lvl6pPr>
              <a:defRPr sz="1320"/>
            </a:lvl6pPr>
            <a:lvl7pPr>
              <a:defRPr sz="1320"/>
            </a:lvl7pPr>
            <a:lvl8pPr>
              <a:defRPr sz="1320"/>
            </a:lvl8pPr>
            <a:lvl9pPr>
              <a:defRPr sz="132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170780" y="2331720"/>
            <a:ext cx="3922776" cy="4559808"/>
          </a:xfrm>
        </p:spPr>
        <p:txBody>
          <a:bodyPr/>
          <a:lstStyle>
            <a:lvl1pPr>
              <a:defRPr sz="1815"/>
            </a:lvl1pPr>
            <a:lvl2pPr>
              <a:defRPr sz="1650"/>
            </a:lvl2pPr>
            <a:lvl3pPr>
              <a:defRPr sz="1485"/>
            </a:lvl3pPr>
            <a:lvl4pPr>
              <a:defRPr sz="1320"/>
            </a:lvl4pPr>
            <a:lvl5pPr>
              <a:defRPr sz="1320"/>
            </a:lvl5pPr>
            <a:lvl6pPr>
              <a:defRPr sz="1320"/>
            </a:lvl6pPr>
            <a:lvl7pPr>
              <a:defRPr sz="1320"/>
            </a:lvl7pPr>
            <a:lvl8pPr>
              <a:defRPr sz="1320"/>
            </a:lvl8pPr>
            <a:lvl9pPr>
              <a:defRPr sz="132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1D8BD707-D9CF-40AE-B4C6-C98DA3205C09}" type="datetimeFigureOut">
              <a:rPr lang="en-US" smtClean="0"/>
              <a:t>6/5/2019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dirty="0"/>
          </a:p>
        </p:txBody>
      </p:sp>
    </p:spTree>
    <p:extLst>
      <p:ext uri="{BB962C8B-B14F-4D97-AF65-F5344CB8AC3E}">
        <p14:creationId xmlns:p14="http://schemas.microsoft.com/office/powerpoint/2010/main" val="12301741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942975" y="2268379"/>
            <a:ext cx="3922776" cy="880872"/>
          </a:xfrm>
        </p:spPr>
        <p:txBody>
          <a:bodyPr anchor="ctr"/>
          <a:lstStyle>
            <a:lvl1pPr marL="0" indent="0">
              <a:spcBef>
                <a:spcPts val="0"/>
              </a:spcBef>
              <a:buNone/>
              <a:defRPr sz="1980" b="1"/>
            </a:lvl1pPr>
            <a:lvl2pPr marL="377190" indent="0">
              <a:buNone/>
              <a:defRPr sz="1650" b="1"/>
            </a:lvl2pPr>
            <a:lvl3pPr marL="754380" indent="0">
              <a:buNone/>
              <a:defRPr sz="1485" b="1"/>
            </a:lvl3pPr>
            <a:lvl4pPr marL="1131570" indent="0">
              <a:buNone/>
              <a:defRPr sz="1320" b="1"/>
            </a:lvl4pPr>
            <a:lvl5pPr marL="1508760" indent="0">
              <a:buNone/>
              <a:defRPr sz="1320" b="1"/>
            </a:lvl5pPr>
            <a:lvl6pPr marL="1885950" indent="0">
              <a:buNone/>
              <a:defRPr sz="1320" b="1"/>
            </a:lvl6pPr>
            <a:lvl7pPr marL="2263140" indent="0">
              <a:buNone/>
              <a:defRPr sz="1320" b="1"/>
            </a:lvl7pPr>
            <a:lvl8pPr marL="2640330" indent="0">
              <a:buNone/>
              <a:defRPr sz="1320" b="1"/>
            </a:lvl8pPr>
            <a:lvl9pPr marL="3017520" indent="0">
              <a:buNone/>
              <a:defRPr sz="1320" b="1"/>
            </a:lvl9pPr>
          </a:lstStyle>
          <a:p>
            <a:pPr lvl="0"/>
            <a:r>
              <a:rPr lang="en-US" smtClean="0"/>
              <a:t>Edit Master text styles</a:t>
            </a:r>
          </a:p>
        </p:txBody>
      </p:sp>
      <p:sp>
        <p:nvSpPr>
          <p:cNvPr id="4" name="Content Placeholder 3"/>
          <p:cNvSpPr>
            <a:spLocks noGrp="1"/>
          </p:cNvSpPr>
          <p:nvPr>
            <p:ph sz="half" idx="2"/>
          </p:nvPr>
        </p:nvSpPr>
        <p:spPr>
          <a:xfrm>
            <a:off x="942975" y="3084347"/>
            <a:ext cx="3922776" cy="3834384"/>
          </a:xfrm>
        </p:spPr>
        <p:txBody>
          <a:bodyPr/>
          <a:lstStyle>
            <a:lvl1pPr>
              <a:defRPr sz="1815"/>
            </a:lvl1pPr>
            <a:lvl2pPr>
              <a:defRPr sz="1650"/>
            </a:lvl2pPr>
            <a:lvl3pPr>
              <a:defRPr sz="1485"/>
            </a:lvl3pPr>
            <a:lvl4pPr>
              <a:defRPr sz="1320"/>
            </a:lvl4pPr>
            <a:lvl5pPr>
              <a:defRPr sz="1320"/>
            </a:lvl5pPr>
            <a:lvl6pPr>
              <a:defRPr sz="1320"/>
            </a:lvl6pPr>
            <a:lvl7pPr>
              <a:defRPr sz="1320"/>
            </a:lvl7pPr>
            <a:lvl8pPr>
              <a:defRPr sz="1320"/>
            </a:lvl8pPr>
            <a:lvl9pPr>
              <a:defRPr sz="132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172068" y="2265570"/>
            <a:ext cx="3922776" cy="880872"/>
          </a:xfrm>
        </p:spPr>
        <p:txBody>
          <a:bodyPr anchor="ctr"/>
          <a:lstStyle>
            <a:lvl1pPr marL="0" indent="0">
              <a:spcBef>
                <a:spcPts val="0"/>
              </a:spcBef>
              <a:buNone/>
              <a:defRPr sz="1980" b="1"/>
            </a:lvl1pPr>
            <a:lvl2pPr marL="377190" indent="0">
              <a:buNone/>
              <a:defRPr sz="1650" b="1"/>
            </a:lvl2pPr>
            <a:lvl3pPr marL="754380" indent="0">
              <a:buNone/>
              <a:defRPr sz="1485" b="1"/>
            </a:lvl3pPr>
            <a:lvl4pPr marL="1131570" indent="0">
              <a:buNone/>
              <a:defRPr sz="1320" b="1"/>
            </a:lvl4pPr>
            <a:lvl5pPr marL="1508760" indent="0">
              <a:buNone/>
              <a:defRPr sz="1320" b="1"/>
            </a:lvl5pPr>
            <a:lvl6pPr marL="1885950" indent="0">
              <a:buNone/>
              <a:defRPr sz="1320" b="1"/>
            </a:lvl6pPr>
            <a:lvl7pPr marL="2263140" indent="0">
              <a:buNone/>
              <a:defRPr sz="1320" b="1"/>
            </a:lvl7pPr>
            <a:lvl8pPr marL="2640330" indent="0">
              <a:buNone/>
              <a:defRPr sz="1320" b="1"/>
            </a:lvl8pPr>
            <a:lvl9pPr marL="3017520" indent="0">
              <a:buNone/>
              <a:defRPr sz="1320" b="1"/>
            </a:lvl9pPr>
          </a:lstStyle>
          <a:p>
            <a:pPr lvl="0"/>
            <a:r>
              <a:rPr lang="en-US" smtClean="0"/>
              <a:t>Edit Master text styles</a:t>
            </a:r>
          </a:p>
        </p:txBody>
      </p:sp>
      <p:sp>
        <p:nvSpPr>
          <p:cNvPr id="6" name="Content Placeholder 5"/>
          <p:cNvSpPr>
            <a:spLocks noGrp="1"/>
          </p:cNvSpPr>
          <p:nvPr>
            <p:ph sz="quarter" idx="4"/>
          </p:nvPr>
        </p:nvSpPr>
        <p:spPr>
          <a:xfrm>
            <a:off x="5172068" y="3081898"/>
            <a:ext cx="3922776" cy="3834384"/>
          </a:xfrm>
        </p:spPr>
        <p:txBody>
          <a:bodyPr/>
          <a:lstStyle>
            <a:lvl1pPr>
              <a:defRPr sz="1815"/>
            </a:lvl1pPr>
            <a:lvl2pPr>
              <a:defRPr sz="1650"/>
            </a:lvl2pPr>
            <a:lvl3pPr>
              <a:defRPr sz="1485"/>
            </a:lvl3pPr>
            <a:lvl4pPr>
              <a:defRPr sz="1320"/>
            </a:lvl4pPr>
            <a:lvl5pPr>
              <a:defRPr sz="1320"/>
            </a:lvl5pPr>
            <a:lvl6pPr>
              <a:defRPr sz="1320"/>
            </a:lvl6pPr>
            <a:lvl7pPr>
              <a:defRPr sz="1320"/>
            </a:lvl7pPr>
            <a:lvl8pPr>
              <a:defRPr sz="1320"/>
            </a:lvl8pPr>
            <a:lvl9pPr>
              <a:defRPr sz="132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1D8BD707-D9CF-40AE-B4C6-C98DA3205C09}" type="datetimeFigureOut">
              <a:rPr lang="en-US" smtClean="0"/>
              <a:t>6/5/2019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dirty="0"/>
          </a:p>
        </p:txBody>
      </p:sp>
    </p:spTree>
    <p:extLst>
      <p:ext uri="{BB962C8B-B14F-4D97-AF65-F5344CB8AC3E}">
        <p14:creationId xmlns:p14="http://schemas.microsoft.com/office/powerpoint/2010/main" val="1971092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1D8BD707-D9CF-40AE-B4C6-C98DA3205C09}" type="datetimeFigureOut">
              <a:rPr lang="en-US" smtClean="0"/>
              <a:t>6/5/2019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dirty="0"/>
          </a:p>
        </p:txBody>
      </p:sp>
    </p:spTree>
    <p:extLst>
      <p:ext uri="{BB962C8B-B14F-4D97-AF65-F5344CB8AC3E}">
        <p14:creationId xmlns:p14="http://schemas.microsoft.com/office/powerpoint/2010/main" val="10446545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t>6/5/2019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dirty="0"/>
          </a:p>
        </p:txBody>
      </p:sp>
    </p:spTree>
    <p:extLst>
      <p:ext uri="{BB962C8B-B14F-4D97-AF65-F5344CB8AC3E}">
        <p14:creationId xmlns:p14="http://schemas.microsoft.com/office/powerpoint/2010/main" val="22838542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42975" y="1243584"/>
            <a:ext cx="3118104" cy="1969008"/>
          </a:xfrm>
        </p:spPr>
        <p:txBody>
          <a:bodyPr anchor="b">
            <a:noAutofit/>
          </a:bodyPr>
          <a:lstStyle>
            <a:lvl1pPr>
              <a:lnSpc>
                <a:spcPct val="90000"/>
              </a:lnSpc>
              <a:defRPr sz="3300" b="0"/>
            </a:lvl1pPr>
          </a:lstStyle>
          <a:p>
            <a:r>
              <a:rPr lang="en-US" smtClean="0"/>
              <a:t>Click to edit Master title style</a:t>
            </a:r>
            <a:endParaRPr lang="en-US" dirty="0"/>
          </a:p>
        </p:txBody>
      </p:sp>
      <p:sp>
        <p:nvSpPr>
          <p:cNvPr id="3" name="Content Placeholder 2"/>
          <p:cNvSpPr>
            <a:spLocks noGrp="1"/>
          </p:cNvSpPr>
          <p:nvPr>
            <p:ph idx="1"/>
          </p:nvPr>
        </p:nvSpPr>
        <p:spPr>
          <a:xfrm>
            <a:off x="4542245" y="1243584"/>
            <a:ext cx="4564602" cy="5285232"/>
          </a:xfrm>
        </p:spPr>
        <p:txBody>
          <a:bodyPr/>
          <a:lstStyle>
            <a:lvl1pPr>
              <a:defRPr sz="2640"/>
            </a:lvl1pPr>
            <a:lvl2pPr>
              <a:defRPr sz="2310"/>
            </a:lvl2pPr>
            <a:lvl3pPr>
              <a:defRPr sz="1980"/>
            </a:lvl3pPr>
            <a:lvl4pPr>
              <a:defRPr sz="1650"/>
            </a:lvl4pPr>
            <a:lvl5pPr>
              <a:defRPr sz="1650"/>
            </a:lvl5pPr>
            <a:lvl6pPr>
              <a:defRPr sz="1650"/>
            </a:lvl6pPr>
            <a:lvl7pPr>
              <a:defRPr sz="1650"/>
            </a:lvl7pPr>
            <a:lvl8pPr>
              <a:defRPr sz="1650"/>
            </a:lvl8pPr>
            <a:lvl9pPr>
              <a:defRPr sz="165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942975" y="3212592"/>
            <a:ext cx="3118104" cy="3316224"/>
          </a:xfrm>
        </p:spPr>
        <p:txBody>
          <a:bodyPr>
            <a:normAutofit/>
          </a:bodyPr>
          <a:lstStyle>
            <a:lvl1pPr marL="0" indent="0">
              <a:lnSpc>
                <a:spcPct val="100000"/>
              </a:lnSpc>
              <a:spcBef>
                <a:spcPts val="880"/>
              </a:spcBef>
              <a:buNone/>
              <a:defRPr sz="1403"/>
            </a:lvl1pPr>
            <a:lvl2pPr marL="377190" indent="0">
              <a:buNone/>
              <a:defRPr sz="990"/>
            </a:lvl2pPr>
            <a:lvl3pPr marL="754380" indent="0">
              <a:buNone/>
              <a:defRPr sz="825"/>
            </a:lvl3pPr>
            <a:lvl4pPr marL="1131570" indent="0">
              <a:buNone/>
              <a:defRPr sz="743"/>
            </a:lvl4pPr>
            <a:lvl5pPr marL="1508760" indent="0">
              <a:buNone/>
              <a:defRPr sz="743"/>
            </a:lvl5pPr>
            <a:lvl6pPr marL="1885950" indent="0">
              <a:buNone/>
              <a:defRPr sz="743"/>
            </a:lvl6pPr>
            <a:lvl7pPr marL="2263140" indent="0">
              <a:buNone/>
              <a:defRPr sz="743"/>
            </a:lvl7pPr>
            <a:lvl8pPr marL="2640330" indent="0">
              <a:buNone/>
              <a:defRPr sz="743"/>
            </a:lvl8pPr>
            <a:lvl9pPr marL="3017520" indent="0">
              <a:buNone/>
              <a:defRPr sz="743"/>
            </a:lvl9pPr>
          </a:lstStyle>
          <a:p>
            <a:pPr lvl="0"/>
            <a:r>
              <a:rPr lang="en-US" smtClean="0"/>
              <a:t>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6/5/2019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dirty="0"/>
          </a:p>
        </p:txBody>
      </p:sp>
    </p:spTree>
    <p:extLst>
      <p:ext uri="{BB962C8B-B14F-4D97-AF65-F5344CB8AC3E}">
        <p14:creationId xmlns:p14="http://schemas.microsoft.com/office/powerpoint/2010/main" val="41054866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42975" y="1243584"/>
            <a:ext cx="3118104" cy="1969008"/>
          </a:xfrm>
        </p:spPr>
        <p:txBody>
          <a:bodyPr anchor="b">
            <a:noAutofit/>
          </a:bodyPr>
          <a:lstStyle>
            <a:lvl1pPr>
              <a:lnSpc>
                <a:spcPct val="90000"/>
              </a:lnSpc>
              <a:defRPr sz="33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4421018" y="1212494"/>
            <a:ext cx="4683473" cy="5264507"/>
          </a:xfrm>
        </p:spPr>
        <p:txBody>
          <a:bodyPr lIns="274320" tIns="182880" anchor="t">
            <a:normAutofit/>
          </a:bodyPr>
          <a:lstStyle>
            <a:lvl1pPr marL="0" indent="0">
              <a:buNone/>
              <a:defRPr sz="2310"/>
            </a:lvl1pPr>
            <a:lvl2pPr marL="377190" indent="0">
              <a:buNone/>
              <a:defRPr sz="2310"/>
            </a:lvl2pPr>
            <a:lvl3pPr marL="754380" indent="0">
              <a:buNone/>
              <a:defRPr sz="1980"/>
            </a:lvl3pPr>
            <a:lvl4pPr marL="1131570" indent="0">
              <a:buNone/>
              <a:defRPr sz="1650"/>
            </a:lvl4pPr>
            <a:lvl5pPr marL="1508760" indent="0">
              <a:buNone/>
              <a:defRPr sz="1650"/>
            </a:lvl5pPr>
            <a:lvl6pPr marL="1885950" indent="0">
              <a:buNone/>
              <a:defRPr sz="1650"/>
            </a:lvl6pPr>
            <a:lvl7pPr marL="2263140" indent="0">
              <a:buNone/>
              <a:defRPr sz="1650"/>
            </a:lvl7pPr>
            <a:lvl8pPr marL="2640330" indent="0">
              <a:buNone/>
              <a:defRPr sz="1650"/>
            </a:lvl8pPr>
            <a:lvl9pPr marL="3017520" indent="0">
              <a:buNone/>
              <a:defRPr sz="1650"/>
            </a:lvl9pPr>
          </a:lstStyle>
          <a:p>
            <a:r>
              <a:rPr lang="en-US" dirty="0" smtClean="0"/>
              <a:t>Click icon to add picture</a:t>
            </a:r>
            <a:endParaRPr lang="en-US" dirty="0"/>
          </a:p>
        </p:txBody>
      </p:sp>
      <p:sp>
        <p:nvSpPr>
          <p:cNvPr id="4" name="Text Placeholder 3"/>
          <p:cNvSpPr>
            <a:spLocks noGrp="1"/>
          </p:cNvSpPr>
          <p:nvPr>
            <p:ph type="body" sz="half" idx="2"/>
          </p:nvPr>
        </p:nvSpPr>
        <p:spPr>
          <a:xfrm>
            <a:off x="942975" y="3212592"/>
            <a:ext cx="3118104" cy="3264408"/>
          </a:xfrm>
        </p:spPr>
        <p:txBody>
          <a:bodyPr>
            <a:normAutofit/>
          </a:bodyPr>
          <a:lstStyle>
            <a:lvl1pPr marL="0" indent="0">
              <a:lnSpc>
                <a:spcPct val="100000"/>
              </a:lnSpc>
              <a:spcBef>
                <a:spcPts val="880"/>
              </a:spcBef>
              <a:buNone/>
              <a:defRPr sz="1403"/>
            </a:lvl1pPr>
            <a:lvl2pPr marL="377190" indent="0">
              <a:buNone/>
              <a:defRPr sz="990"/>
            </a:lvl2pPr>
            <a:lvl3pPr marL="754380" indent="0">
              <a:buNone/>
              <a:defRPr sz="825"/>
            </a:lvl3pPr>
            <a:lvl4pPr marL="1131570" indent="0">
              <a:buNone/>
              <a:defRPr sz="743"/>
            </a:lvl4pPr>
            <a:lvl5pPr marL="1508760" indent="0">
              <a:buNone/>
              <a:defRPr sz="743"/>
            </a:lvl5pPr>
            <a:lvl6pPr marL="1885950" indent="0">
              <a:buNone/>
              <a:defRPr sz="743"/>
            </a:lvl6pPr>
            <a:lvl7pPr marL="2263140" indent="0">
              <a:buNone/>
              <a:defRPr sz="743"/>
            </a:lvl7pPr>
            <a:lvl8pPr marL="2640330" indent="0">
              <a:buNone/>
              <a:defRPr sz="743"/>
            </a:lvl8pPr>
            <a:lvl9pPr marL="3017520" indent="0">
              <a:buNone/>
              <a:defRPr sz="743"/>
            </a:lvl9pPr>
          </a:lstStyle>
          <a:p>
            <a:pPr lvl="0"/>
            <a:r>
              <a:rPr lang="en-US" smtClean="0"/>
              <a:t>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6/5/2019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dirty="0"/>
          </a:p>
        </p:txBody>
      </p:sp>
    </p:spTree>
    <p:extLst>
      <p:ext uri="{BB962C8B-B14F-4D97-AF65-F5344CB8AC3E}">
        <p14:creationId xmlns:p14="http://schemas.microsoft.com/office/powerpoint/2010/main" val="4429913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t>6/5/2019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dirty="0"/>
          </a:p>
        </p:txBody>
      </p:sp>
    </p:spTree>
    <p:extLst>
      <p:ext uri="{BB962C8B-B14F-4D97-AF65-F5344CB8AC3E}">
        <p14:creationId xmlns:p14="http://schemas.microsoft.com/office/powerpoint/2010/main" val="27723804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98043" y="863600"/>
            <a:ext cx="1917383" cy="613156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942975" y="863600"/>
            <a:ext cx="6129338" cy="6131560"/>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t>6/5/2019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dirty="0"/>
          </a:p>
        </p:txBody>
      </p:sp>
    </p:spTree>
    <p:extLst>
      <p:ext uri="{BB962C8B-B14F-4D97-AF65-F5344CB8AC3E}">
        <p14:creationId xmlns:p14="http://schemas.microsoft.com/office/powerpoint/2010/main" val="172885251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1_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754380" y="2409444"/>
            <a:ext cx="8549640" cy="1632203"/>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508760" y="4352544"/>
            <a:ext cx="7040879" cy="19431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dirty="0"/>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6/5/2019</a:t>
            </a:fld>
            <a:endParaRPr lang="en-US" dirty="0"/>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dirty="0"/>
          </a:p>
        </p:txBody>
      </p:sp>
    </p:spTree>
    <p:extLst>
      <p:ext uri="{BB962C8B-B14F-4D97-AF65-F5344CB8AC3E}">
        <p14:creationId xmlns:p14="http://schemas.microsoft.com/office/powerpoint/2010/main" val="21210698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7" name="Rectangle 6"/>
          <p:cNvSpPr/>
          <p:nvPr/>
        </p:nvSpPr>
        <p:spPr>
          <a:xfrm>
            <a:off x="201168" y="207264"/>
            <a:ext cx="9656064" cy="7357872"/>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942975" y="690880"/>
            <a:ext cx="8147304" cy="1537208"/>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942977" y="2331720"/>
            <a:ext cx="8145118" cy="4577080"/>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942972" y="7053674"/>
            <a:ext cx="1921487" cy="413808"/>
          </a:xfrm>
          <a:prstGeom prst="rect">
            <a:avLst/>
          </a:prstGeom>
        </p:spPr>
        <p:txBody>
          <a:bodyPr vert="horz" lIns="91440" tIns="45720" rIns="91440" bIns="45720" rtlCol="0" anchor="ctr"/>
          <a:lstStyle>
            <a:lvl1pPr algn="l">
              <a:defRPr sz="1100">
                <a:solidFill>
                  <a:schemeClr val="accent1"/>
                </a:solidFill>
              </a:defRPr>
            </a:lvl1pPr>
          </a:lstStyle>
          <a:p>
            <a:fld id="{1D8BD707-D9CF-40AE-B4C6-C98DA3205C09}" type="datetimeFigureOut">
              <a:rPr lang="en-US" smtClean="0"/>
              <a:t>6/5/2019</a:t>
            </a:fld>
            <a:endParaRPr lang="en-US" dirty="0"/>
          </a:p>
        </p:txBody>
      </p:sp>
      <p:sp>
        <p:nvSpPr>
          <p:cNvPr id="5" name="Footer Placeholder 4"/>
          <p:cNvSpPr>
            <a:spLocks noGrp="1"/>
          </p:cNvSpPr>
          <p:nvPr>
            <p:ph type="ftr" sz="quarter" idx="3"/>
          </p:nvPr>
        </p:nvSpPr>
        <p:spPr>
          <a:xfrm>
            <a:off x="3258048" y="7053674"/>
            <a:ext cx="3892164" cy="413808"/>
          </a:xfrm>
          <a:prstGeom prst="rect">
            <a:avLst/>
          </a:prstGeom>
        </p:spPr>
        <p:txBody>
          <a:bodyPr vert="horz" lIns="91440" tIns="45720" rIns="91440" bIns="45720" rtlCol="0" anchor="ctr"/>
          <a:lstStyle>
            <a:lvl1pPr algn="ctr">
              <a:defRPr sz="1100">
                <a:solidFill>
                  <a:schemeClr val="accent1"/>
                </a:solidFill>
              </a:defRPr>
            </a:lvl1pPr>
          </a:lstStyle>
          <a:p>
            <a:endParaRPr lang="en-US" dirty="0"/>
          </a:p>
        </p:txBody>
      </p:sp>
      <p:sp>
        <p:nvSpPr>
          <p:cNvPr id="6" name="Slide Number Placeholder 5"/>
          <p:cNvSpPr>
            <a:spLocks noGrp="1"/>
          </p:cNvSpPr>
          <p:nvPr>
            <p:ph type="sldNum" sz="quarter" idx="4"/>
          </p:nvPr>
        </p:nvSpPr>
        <p:spPr>
          <a:xfrm>
            <a:off x="7696864" y="7053674"/>
            <a:ext cx="1407629" cy="413808"/>
          </a:xfrm>
          <a:prstGeom prst="rect">
            <a:avLst/>
          </a:prstGeom>
        </p:spPr>
        <p:txBody>
          <a:bodyPr vert="horz" lIns="91440" tIns="45720" rIns="91440" bIns="45720" rtlCol="0" anchor="ctr"/>
          <a:lstStyle>
            <a:lvl1pPr algn="r">
              <a:defRPr sz="1100">
                <a:solidFill>
                  <a:schemeClr val="accent1"/>
                </a:solidFill>
              </a:defRPr>
            </a:lvl1pPr>
          </a:lstStyle>
          <a:p>
            <a:fld id="{B6F15528-21DE-4FAA-801E-634DDDAF4B2B}" type="slidenum">
              <a:rPr lang="en-US" smtClean="0"/>
              <a:t>‹#›</a:t>
            </a:fld>
            <a:endParaRPr lang="en-US" dirty="0"/>
          </a:p>
        </p:txBody>
      </p:sp>
    </p:spTree>
    <p:extLst>
      <p:ext uri="{BB962C8B-B14F-4D97-AF65-F5344CB8AC3E}">
        <p14:creationId xmlns:p14="http://schemas.microsoft.com/office/powerpoint/2010/main" val="1701551916"/>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 id="2147483697" r:id="rId12"/>
  </p:sldLayoutIdLst>
  <p:txStyles>
    <p:titleStyle>
      <a:lvl1pPr algn="l" defTabSz="754380" rtl="0" eaLnBrk="1" latinLnBrk="0" hangingPunct="1">
        <a:lnSpc>
          <a:spcPct val="90000"/>
        </a:lnSpc>
        <a:spcBef>
          <a:spcPct val="0"/>
        </a:spcBef>
        <a:buNone/>
        <a:defRPr sz="4400" kern="1200">
          <a:solidFill>
            <a:schemeClr val="accent1"/>
          </a:solidFill>
          <a:latin typeface="+mj-lt"/>
          <a:ea typeface="+mj-ea"/>
          <a:cs typeface="+mj-cs"/>
        </a:defRPr>
      </a:lvl1pPr>
    </p:titleStyle>
    <p:bodyStyle>
      <a:lvl1pPr marL="188595" indent="-150876" algn="l" defTabSz="754380" rtl="0" eaLnBrk="1" latinLnBrk="0" hangingPunct="1">
        <a:lnSpc>
          <a:spcPct val="90000"/>
        </a:lnSpc>
        <a:spcBef>
          <a:spcPts val="1100"/>
        </a:spcBef>
        <a:buClr>
          <a:schemeClr val="accent1"/>
        </a:buClr>
        <a:buSzPct val="80000"/>
        <a:buFont typeface="Corbel" pitchFamily="34" charset="0"/>
        <a:buChar char="•"/>
        <a:defRPr sz="2200" kern="1200">
          <a:solidFill>
            <a:schemeClr val="accent1"/>
          </a:solidFill>
          <a:latin typeface="+mn-lt"/>
          <a:ea typeface="+mn-ea"/>
          <a:cs typeface="+mn-cs"/>
        </a:defRPr>
      </a:lvl1pPr>
      <a:lvl2pPr marL="377190" indent="-150876" algn="l" defTabSz="754380" rtl="0" eaLnBrk="1" latinLnBrk="0" hangingPunct="1">
        <a:lnSpc>
          <a:spcPct val="90000"/>
        </a:lnSpc>
        <a:spcBef>
          <a:spcPts val="165"/>
        </a:spcBef>
        <a:spcAft>
          <a:spcPts val="330"/>
        </a:spcAft>
        <a:buClr>
          <a:schemeClr val="accent1"/>
        </a:buClr>
        <a:buSzPct val="80000"/>
        <a:buFont typeface="Corbel" pitchFamily="34" charset="0"/>
        <a:buChar char="•"/>
        <a:defRPr sz="1980" kern="1200">
          <a:solidFill>
            <a:schemeClr val="accent1"/>
          </a:solidFill>
          <a:latin typeface="+mn-lt"/>
          <a:ea typeface="+mn-ea"/>
          <a:cs typeface="+mn-cs"/>
        </a:defRPr>
      </a:lvl2pPr>
      <a:lvl3pPr marL="603504" indent="-150876" algn="l" defTabSz="754380" rtl="0" eaLnBrk="1" latinLnBrk="0" hangingPunct="1">
        <a:lnSpc>
          <a:spcPct val="90000"/>
        </a:lnSpc>
        <a:spcBef>
          <a:spcPts val="165"/>
        </a:spcBef>
        <a:spcAft>
          <a:spcPts val="330"/>
        </a:spcAft>
        <a:buClr>
          <a:schemeClr val="accent1"/>
        </a:buClr>
        <a:buSzPct val="80000"/>
        <a:buFont typeface="Corbel" pitchFamily="34" charset="0"/>
        <a:buChar char="•"/>
        <a:defRPr sz="1760" kern="1200">
          <a:solidFill>
            <a:schemeClr val="accent1"/>
          </a:solidFill>
          <a:latin typeface="+mn-lt"/>
          <a:ea typeface="+mn-ea"/>
          <a:cs typeface="+mn-cs"/>
        </a:defRPr>
      </a:lvl3pPr>
      <a:lvl4pPr marL="829818" indent="-150876" algn="l" defTabSz="754380" rtl="0" eaLnBrk="1" latinLnBrk="0" hangingPunct="1">
        <a:lnSpc>
          <a:spcPct val="90000"/>
        </a:lnSpc>
        <a:spcBef>
          <a:spcPts val="165"/>
        </a:spcBef>
        <a:spcAft>
          <a:spcPts val="330"/>
        </a:spcAft>
        <a:buClr>
          <a:schemeClr val="accent1"/>
        </a:buClr>
        <a:buSzPct val="80000"/>
        <a:buFont typeface="Corbel" pitchFamily="34" charset="0"/>
        <a:buChar char="•"/>
        <a:defRPr sz="1540" kern="1200">
          <a:solidFill>
            <a:schemeClr val="accent1"/>
          </a:solidFill>
          <a:latin typeface="+mn-lt"/>
          <a:ea typeface="+mn-ea"/>
          <a:cs typeface="+mn-cs"/>
        </a:defRPr>
      </a:lvl4pPr>
      <a:lvl5pPr marL="1012132" indent="-150876" algn="l" defTabSz="754380" rtl="0" eaLnBrk="1" latinLnBrk="0" hangingPunct="1">
        <a:lnSpc>
          <a:spcPct val="90000"/>
        </a:lnSpc>
        <a:spcBef>
          <a:spcPts val="165"/>
        </a:spcBef>
        <a:spcAft>
          <a:spcPts val="330"/>
        </a:spcAft>
        <a:buClr>
          <a:schemeClr val="accent1"/>
        </a:buClr>
        <a:buSzPct val="80000"/>
        <a:buFont typeface="Corbel" pitchFamily="34" charset="0"/>
        <a:buChar char="•"/>
        <a:defRPr sz="1540" kern="1200">
          <a:solidFill>
            <a:schemeClr val="accent1"/>
          </a:solidFill>
          <a:latin typeface="+mn-lt"/>
          <a:ea typeface="+mn-ea"/>
          <a:cs typeface="+mn-cs"/>
        </a:defRPr>
      </a:lvl5pPr>
      <a:lvl6pPr marL="1210000" indent="-188595" algn="l" defTabSz="754380" rtl="0" eaLnBrk="1" latinLnBrk="0" hangingPunct="1">
        <a:lnSpc>
          <a:spcPct val="90000"/>
        </a:lnSpc>
        <a:spcBef>
          <a:spcPts val="165"/>
        </a:spcBef>
        <a:spcAft>
          <a:spcPts val="330"/>
        </a:spcAft>
        <a:buClr>
          <a:schemeClr val="accent1"/>
        </a:buClr>
        <a:buSzPct val="80000"/>
        <a:buFont typeface="Corbel" pitchFamily="34" charset="0"/>
        <a:buChar char="•"/>
        <a:defRPr sz="1540" kern="1200">
          <a:solidFill>
            <a:schemeClr val="accent1"/>
          </a:solidFill>
          <a:latin typeface="+mn-lt"/>
          <a:ea typeface="+mn-ea"/>
          <a:cs typeface="+mn-cs"/>
        </a:defRPr>
      </a:lvl6pPr>
      <a:lvl7pPr marL="1430000" indent="-188595" algn="l" defTabSz="754380" rtl="0" eaLnBrk="1" latinLnBrk="0" hangingPunct="1">
        <a:lnSpc>
          <a:spcPct val="90000"/>
        </a:lnSpc>
        <a:spcBef>
          <a:spcPts val="165"/>
        </a:spcBef>
        <a:spcAft>
          <a:spcPts val="330"/>
        </a:spcAft>
        <a:buClr>
          <a:schemeClr val="accent1"/>
        </a:buClr>
        <a:buSzPct val="80000"/>
        <a:buFont typeface="Corbel" pitchFamily="34" charset="0"/>
        <a:buChar char="•"/>
        <a:defRPr sz="1540" kern="1200">
          <a:solidFill>
            <a:schemeClr val="accent1"/>
          </a:solidFill>
          <a:latin typeface="+mn-lt"/>
          <a:ea typeface="+mn-ea"/>
          <a:cs typeface="+mn-cs"/>
        </a:defRPr>
      </a:lvl7pPr>
      <a:lvl8pPr marL="1650000" indent="-188595" algn="l" defTabSz="754380" rtl="0" eaLnBrk="1" latinLnBrk="0" hangingPunct="1">
        <a:lnSpc>
          <a:spcPct val="90000"/>
        </a:lnSpc>
        <a:spcBef>
          <a:spcPts val="165"/>
        </a:spcBef>
        <a:spcAft>
          <a:spcPts val="330"/>
        </a:spcAft>
        <a:buClr>
          <a:schemeClr val="accent1"/>
        </a:buClr>
        <a:buSzPct val="80000"/>
        <a:buFont typeface="Corbel" pitchFamily="34" charset="0"/>
        <a:buChar char="•"/>
        <a:defRPr sz="1540" kern="1200">
          <a:solidFill>
            <a:schemeClr val="accent1"/>
          </a:solidFill>
          <a:latin typeface="+mn-lt"/>
          <a:ea typeface="+mn-ea"/>
          <a:cs typeface="+mn-cs"/>
        </a:defRPr>
      </a:lvl8pPr>
      <a:lvl9pPr marL="1870000" indent="-188595" algn="l" defTabSz="754380" rtl="0" eaLnBrk="1" latinLnBrk="0" hangingPunct="1">
        <a:lnSpc>
          <a:spcPct val="90000"/>
        </a:lnSpc>
        <a:spcBef>
          <a:spcPts val="165"/>
        </a:spcBef>
        <a:spcAft>
          <a:spcPts val="330"/>
        </a:spcAft>
        <a:buClr>
          <a:schemeClr val="accent1"/>
        </a:buClr>
        <a:buSzPct val="80000"/>
        <a:buFont typeface="Corbel" pitchFamily="34" charset="0"/>
        <a:buChar char="•"/>
        <a:defRPr sz="1540" kern="1200">
          <a:solidFill>
            <a:schemeClr val="accent1"/>
          </a:solidFill>
          <a:latin typeface="+mn-lt"/>
          <a:ea typeface="+mn-ea"/>
          <a:cs typeface="+mn-cs"/>
        </a:defRPr>
      </a:lvl9pPr>
    </p:bodyStyle>
    <p:otherStyle>
      <a:defPPr>
        <a:defRPr lang="en-US"/>
      </a:defPPr>
      <a:lvl1pPr marL="0" algn="l" defTabSz="754380" rtl="0" eaLnBrk="1" latinLnBrk="0" hangingPunct="1">
        <a:defRPr sz="1485" kern="1200">
          <a:solidFill>
            <a:schemeClr val="tx1"/>
          </a:solidFill>
          <a:latin typeface="+mn-lt"/>
          <a:ea typeface="+mn-ea"/>
          <a:cs typeface="+mn-cs"/>
        </a:defRPr>
      </a:lvl1pPr>
      <a:lvl2pPr marL="377190" algn="l" defTabSz="754380" rtl="0" eaLnBrk="1" latinLnBrk="0" hangingPunct="1">
        <a:defRPr sz="1485" kern="1200">
          <a:solidFill>
            <a:schemeClr val="tx1"/>
          </a:solidFill>
          <a:latin typeface="+mn-lt"/>
          <a:ea typeface="+mn-ea"/>
          <a:cs typeface="+mn-cs"/>
        </a:defRPr>
      </a:lvl2pPr>
      <a:lvl3pPr marL="754380" algn="l" defTabSz="754380" rtl="0" eaLnBrk="1" latinLnBrk="0" hangingPunct="1">
        <a:defRPr sz="1485" kern="1200">
          <a:solidFill>
            <a:schemeClr val="tx1"/>
          </a:solidFill>
          <a:latin typeface="+mn-lt"/>
          <a:ea typeface="+mn-ea"/>
          <a:cs typeface="+mn-cs"/>
        </a:defRPr>
      </a:lvl3pPr>
      <a:lvl4pPr marL="1131570" algn="l" defTabSz="754380" rtl="0" eaLnBrk="1" latinLnBrk="0" hangingPunct="1">
        <a:defRPr sz="1485" kern="1200">
          <a:solidFill>
            <a:schemeClr val="tx1"/>
          </a:solidFill>
          <a:latin typeface="+mn-lt"/>
          <a:ea typeface="+mn-ea"/>
          <a:cs typeface="+mn-cs"/>
        </a:defRPr>
      </a:lvl4pPr>
      <a:lvl5pPr marL="1508760" algn="l" defTabSz="754380" rtl="0" eaLnBrk="1" latinLnBrk="0" hangingPunct="1">
        <a:defRPr sz="1485" kern="1200">
          <a:solidFill>
            <a:schemeClr val="tx1"/>
          </a:solidFill>
          <a:latin typeface="+mn-lt"/>
          <a:ea typeface="+mn-ea"/>
          <a:cs typeface="+mn-cs"/>
        </a:defRPr>
      </a:lvl5pPr>
      <a:lvl6pPr marL="1885950" algn="l" defTabSz="754380" rtl="0" eaLnBrk="1" latinLnBrk="0" hangingPunct="1">
        <a:defRPr sz="1485" kern="1200">
          <a:solidFill>
            <a:schemeClr val="tx1"/>
          </a:solidFill>
          <a:latin typeface="+mn-lt"/>
          <a:ea typeface="+mn-ea"/>
          <a:cs typeface="+mn-cs"/>
        </a:defRPr>
      </a:lvl6pPr>
      <a:lvl7pPr marL="2263140" algn="l" defTabSz="754380" rtl="0" eaLnBrk="1" latinLnBrk="0" hangingPunct="1">
        <a:defRPr sz="1485" kern="1200">
          <a:solidFill>
            <a:schemeClr val="tx1"/>
          </a:solidFill>
          <a:latin typeface="+mn-lt"/>
          <a:ea typeface="+mn-ea"/>
          <a:cs typeface="+mn-cs"/>
        </a:defRPr>
      </a:lvl7pPr>
      <a:lvl8pPr marL="2640330" algn="l" defTabSz="754380" rtl="0" eaLnBrk="1" latinLnBrk="0" hangingPunct="1">
        <a:defRPr sz="1485" kern="1200">
          <a:solidFill>
            <a:schemeClr val="tx1"/>
          </a:solidFill>
          <a:latin typeface="+mn-lt"/>
          <a:ea typeface="+mn-ea"/>
          <a:cs typeface="+mn-cs"/>
        </a:defRPr>
      </a:lvl8pPr>
      <a:lvl9pPr marL="3017520" algn="l" defTabSz="754380" rtl="0" eaLnBrk="1" latinLnBrk="0" hangingPunct="1">
        <a:defRPr sz="1485"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12.xml"/><Relationship Id="rId1" Type="http://schemas.openxmlformats.org/officeDocument/2006/relationships/vmlDrawing" Target="../drawings/vmlDrawing1.vml"/><Relationship Id="rId4" Type="http://schemas.openxmlformats.org/officeDocument/2006/relationships/image" Target="../media/image3.emf"/></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6.xml"/><Relationship Id="rId1" Type="http://schemas.openxmlformats.org/officeDocument/2006/relationships/vmlDrawing" Target="../drawings/vmlDrawing2.vml"/><Relationship Id="rId5" Type="http://schemas.openxmlformats.org/officeDocument/2006/relationships/image" Target="../media/image4.wmf"/><Relationship Id="rId4" Type="http://schemas.openxmlformats.org/officeDocument/2006/relationships/oleObject" Target="../embeddings/oleObject2.bin"/></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6.xml"/><Relationship Id="rId1" Type="http://schemas.openxmlformats.org/officeDocument/2006/relationships/vmlDrawing" Target="../drawings/vmlDrawing3.vml"/><Relationship Id="rId5" Type="http://schemas.openxmlformats.org/officeDocument/2006/relationships/image" Target="../media/image5.emf"/><Relationship Id="rId4" Type="http://schemas.openxmlformats.org/officeDocument/2006/relationships/oleObject" Target="../embeddings/oleObject3.bin"/></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12.xml"/><Relationship Id="rId1" Type="http://schemas.openxmlformats.org/officeDocument/2006/relationships/vmlDrawing" Target="../drawings/vmlDrawing4.vml"/><Relationship Id="rId4" Type="http://schemas.openxmlformats.org/officeDocument/2006/relationships/image" Target="../media/image6.emf"/></Relationships>
</file>

<file path=ppt/slides/_rels/slide11.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12.xml"/><Relationship Id="rId1" Type="http://schemas.openxmlformats.org/officeDocument/2006/relationships/vmlDrawing" Target="../drawings/vmlDrawing5.vml"/><Relationship Id="rId4" Type="http://schemas.openxmlformats.org/officeDocument/2006/relationships/image" Target="../media/image7.wmf"/></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990600" y="457200"/>
            <a:ext cx="9143999" cy="6858000"/>
          </a:xfrm>
          <a:prstGeom prst="rect">
            <a:avLst/>
          </a:prstGeom>
          <a:blipFill>
            <a:blip r:embed="rId3" cstate="print"/>
            <a:stretch>
              <a:fillRect/>
            </a:stretch>
          </a:blipFill>
        </p:spPr>
        <p:txBody>
          <a:bodyPr wrap="square" lIns="0" tIns="0" rIns="0" bIns="0" rtlCol="0"/>
          <a:lstStyle/>
          <a:p>
            <a:endParaRPr dirty="0"/>
          </a:p>
        </p:txBody>
      </p:sp>
      <p:sp>
        <p:nvSpPr>
          <p:cNvPr id="3" name="object 3"/>
          <p:cNvSpPr/>
          <p:nvPr/>
        </p:nvSpPr>
        <p:spPr>
          <a:xfrm>
            <a:off x="457200" y="457200"/>
            <a:ext cx="752856" cy="6858000"/>
          </a:xfrm>
          <a:prstGeom prst="rect">
            <a:avLst/>
          </a:prstGeom>
          <a:blipFill>
            <a:blip r:embed="rId4" cstate="print"/>
            <a:stretch>
              <a:fillRect/>
            </a:stretch>
          </a:blipFill>
        </p:spPr>
        <p:txBody>
          <a:bodyPr wrap="square" lIns="0" tIns="0" rIns="0" bIns="0" rtlCol="0"/>
          <a:lstStyle/>
          <a:p>
            <a:endParaRPr dirty="0"/>
          </a:p>
        </p:txBody>
      </p:sp>
      <p:sp>
        <p:nvSpPr>
          <p:cNvPr id="4" name="object 4"/>
          <p:cNvSpPr/>
          <p:nvPr/>
        </p:nvSpPr>
        <p:spPr>
          <a:xfrm>
            <a:off x="7924800" y="666750"/>
            <a:ext cx="243204" cy="432434"/>
          </a:xfrm>
          <a:custGeom>
            <a:avLst/>
            <a:gdLst/>
            <a:ahLst/>
            <a:cxnLst/>
            <a:rect l="l" t="t" r="r" b="b"/>
            <a:pathLst>
              <a:path w="243204" h="432434">
                <a:moveTo>
                  <a:pt x="243077" y="216408"/>
                </a:moveTo>
                <a:lnTo>
                  <a:pt x="99059" y="0"/>
                </a:lnTo>
                <a:lnTo>
                  <a:pt x="0" y="0"/>
                </a:lnTo>
                <a:lnTo>
                  <a:pt x="141731" y="216408"/>
                </a:lnTo>
                <a:lnTo>
                  <a:pt x="141731" y="368158"/>
                </a:lnTo>
                <a:lnTo>
                  <a:pt x="243077" y="216408"/>
                </a:lnTo>
                <a:close/>
              </a:path>
              <a:path w="243204" h="432434">
                <a:moveTo>
                  <a:pt x="141731" y="368158"/>
                </a:moveTo>
                <a:lnTo>
                  <a:pt x="141731" y="216408"/>
                </a:lnTo>
                <a:lnTo>
                  <a:pt x="0" y="432054"/>
                </a:lnTo>
                <a:lnTo>
                  <a:pt x="99059" y="432054"/>
                </a:lnTo>
                <a:lnTo>
                  <a:pt x="141731" y="368158"/>
                </a:lnTo>
                <a:close/>
              </a:path>
            </a:pathLst>
          </a:custGeom>
          <a:solidFill>
            <a:srgbClr val="A79D99"/>
          </a:solidFill>
        </p:spPr>
        <p:txBody>
          <a:bodyPr wrap="square" lIns="0" tIns="0" rIns="0" bIns="0" rtlCol="0"/>
          <a:lstStyle/>
          <a:p>
            <a:endParaRPr dirty="0"/>
          </a:p>
        </p:txBody>
      </p:sp>
      <p:sp>
        <p:nvSpPr>
          <p:cNvPr id="5" name="object 5"/>
          <p:cNvSpPr/>
          <p:nvPr/>
        </p:nvSpPr>
        <p:spPr>
          <a:xfrm>
            <a:off x="8134350" y="666750"/>
            <a:ext cx="243204" cy="432434"/>
          </a:xfrm>
          <a:custGeom>
            <a:avLst/>
            <a:gdLst/>
            <a:ahLst/>
            <a:cxnLst/>
            <a:rect l="l" t="t" r="r" b="b"/>
            <a:pathLst>
              <a:path w="243204" h="432434">
                <a:moveTo>
                  <a:pt x="243077" y="216408"/>
                </a:moveTo>
                <a:lnTo>
                  <a:pt x="99059" y="0"/>
                </a:lnTo>
                <a:lnTo>
                  <a:pt x="0" y="0"/>
                </a:lnTo>
                <a:lnTo>
                  <a:pt x="141731" y="216408"/>
                </a:lnTo>
                <a:lnTo>
                  <a:pt x="141731" y="368158"/>
                </a:lnTo>
                <a:lnTo>
                  <a:pt x="243077" y="216408"/>
                </a:lnTo>
                <a:close/>
              </a:path>
              <a:path w="243204" h="432434">
                <a:moveTo>
                  <a:pt x="141731" y="368158"/>
                </a:moveTo>
                <a:lnTo>
                  <a:pt x="141731" y="216408"/>
                </a:lnTo>
                <a:lnTo>
                  <a:pt x="0" y="432054"/>
                </a:lnTo>
                <a:lnTo>
                  <a:pt x="99059" y="432054"/>
                </a:lnTo>
                <a:lnTo>
                  <a:pt x="141731" y="368158"/>
                </a:lnTo>
                <a:close/>
              </a:path>
            </a:pathLst>
          </a:custGeom>
          <a:solidFill>
            <a:srgbClr val="A79D99"/>
          </a:solidFill>
        </p:spPr>
        <p:txBody>
          <a:bodyPr wrap="square" lIns="0" tIns="0" rIns="0" bIns="0" rtlCol="0"/>
          <a:lstStyle/>
          <a:p>
            <a:endParaRPr dirty="0"/>
          </a:p>
        </p:txBody>
      </p:sp>
      <p:sp>
        <p:nvSpPr>
          <p:cNvPr id="6" name="object 6"/>
          <p:cNvSpPr/>
          <p:nvPr/>
        </p:nvSpPr>
        <p:spPr>
          <a:xfrm>
            <a:off x="8339328" y="666750"/>
            <a:ext cx="243204" cy="432434"/>
          </a:xfrm>
          <a:custGeom>
            <a:avLst/>
            <a:gdLst/>
            <a:ahLst/>
            <a:cxnLst/>
            <a:rect l="l" t="t" r="r" b="b"/>
            <a:pathLst>
              <a:path w="243204" h="432434">
                <a:moveTo>
                  <a:pt x="243078" y="216408"/>
                </a:moveTo>
                <a:lnTo>
                  <a:pt x="98298" y="0"/>
                </a:lnTo>
                <a:lnTo>
                  <a:pt x="0" y="0"/>
                </a:lnTo>
                <a:lnTo>
                  <a:pt x="141732" y="216408"/>
                </a:lnTo>
                <a:lnTo>
                  <a:pt x="141732" y="367360"/>
                </a:lnTo>
                <a:lnTo>
                  <a:pt x="243078" y="216408"/>
                </a:lnTo>
                <a:close/>
              </a:path>
              <a:path w="243204" h="432434">
                <a:moveTo>
                  <a:pt x="141732" y="367360"/>
                </a:moveTo>
                <a:lnTo>
                  <a:pt x="141732" y="216408"/>
                </a:lnTo>
                <a:lnTo>
                  <a:pt x="0" y="432054"/>
                </a:lnTo>
                <a:lnTo>
                  <a:pt x="98298" y="432054"/>
                </a:lnTo>
                <a:lnTo>
                  <a:pt x="141732" y="367360"/>
                </a:lnTo>
                <a:close/>
              </a:path>
            </a:pathLst>
          </a:custGeom>
          <a:solidFill>
            <a:srgbClr val="A79D99"/>
          </a:solidFill>
        </p:spPr>
        <p:txBody>
          <a:bodyPr wrap="square" lIns="0" tIns="0" rIns="0" bIns="0" rtlCol="0"/>
          <a:lstStyle/>
          <a:p>
            <a:endParaRPr dirty="0"/>
          </a:p>
        </p:txBody>
      </p:sp>
      <p:sp>
        <p:nvSpPr>
          <p:cNvPr id="7" name="object 7"/>
          <p:cNvSpPr txBox="1"/>
          <p:nvPr/>
        </p:nvSpPr>
        <p:spPr>
          <a:xfrm>
            <a:off x="1806955" y="833882"/>
            <a:ext cx="5925185" cy="1218795"/>
          </a:xfrm>
          <a:prstGeom prst="rect">
            <a:avLst/>
          </a:prstGeom>
        </p:spPr>
        <p:txBody>
          <a:bodyPr vert="horz" wrap="square" lIns="0" tIns="0" rIns="0" bIns="0" rtlCol="0">
            <a:spAutoFit/>
          </a:bodyPr>
          <a:lstStyle/>
          <a:p>
            <a:pPr marL="10160" marR="5080" algn="ctr" defTabSz="754380">
              <a:lnSpc>
                <a:spcPct val="90000"/>
              </a:lnSpc>
              <a:spcBef>
                <a:spcPct val="0"/>
              </a:spcBef>
            </a:pPr>
            <a:r>
              <a:rPr lang="en-US" sz="4400" dirty="0" smtClean="0">
                <a:solidFill>
                  <a:schemeClr val="accent1"/>
                </a:solidFill>
                <a:latin typeface="+mj-lt"/>
                <a:ea typeface="+mj-ea"/>
                <a:cs typeface="+mj-cs"/>
              </a:rPr>
              <a:t>Levy and District Finance Overview</a:t>
            </a:r>
          </a:p>
        </p:txBody>
      </p:sp>
      <p:sp>
        <p:nvSpPr>
          <p:cNvPr id="8" name="TextBox 7"/>
          <p:cNvSpPr txBox="1"/>
          <p:nvPr/>
        </p:nvSpPr>
        <p:spPr>
          <a:xfrm>
            <a:off x="2286000" y="5791200"/>
            <a:ext cx="6553200" cy="341632"/>
          </a:xfrm>
          <a:prstGeom prst="rect">
            <a:avLst/>
          </a:prstGeom>
          <a:noFill/>
        </p:spPr>
        <p:txBody>
          <a:bodyPr wrap="square" rtlCol="0">
            <a:spAutoFit/>
          </a:bodyPr>
          <a:lstStyle/>
          <a:p>
            <a:pPr lvl="3" algn="ctr" defTabSz="754380">
              <a:lnSpc>
                <a:spcPct val="90000"/>
              </a:lnSpc>
              <a:spcBef>
                <a:spcPts val="165"/>
              </a:spcBef>
              <a:spcAft>
                <a:spcPts val="330"/>
              </a:spcAft>
              <a:buClr>
                <a:schemeClr val="accent1"/>
              </a:buClr>
              <a:buSzPct val="80000"/>
            </a:pPr>
            <a:r>
              <a:rPr lang="en-US" dirty="0" smtClean="0">
                <a:solidFill>
                  <a:schemeClr val="accent1"/>
                </a:solidFill>
              </a:rPr>
              <a:t>Levy Committee Meeting 6-5-2019</a:t>
            </a:r>
            <a:endParaRPr lang="en-US" dirty="0">
              <a:solidFill>
                <a:schemeClr val="accent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685800"/>
            <a:ext cx="8549640" cy="430887"/>
          </a:xfrm>
        </p:spPr>
        <p:txBody>
          <a:bodyPr/>
          <a:lstStyle/>
          <a:p>
            <a:pPr algn="ctr"/>
            <a:r>
              <a:rPr lang="en-US" dirty="0" smtClean="0"/>
              <a:t>Overview of the Presentation </a:t>
            </a:r>
            <a:endParaRPr lang="en-US" dirty="0"/>
          </a:p>
        </p:txBody>
      </p:sp>
      <p:sp>
        <p:nvSpPr>
          <p:cNvPr id="3" name="Subtitle 2"/>
          <p:cNvSpPr>
            <a:spLocks noGrp="1"/>
          </p:cNvSpPr>
          <p:nvPr>
            <p:ph type="subTitle" idx="4"/>
          </p:nvPr>
        </p:nvSpPr>
        <p:spPr>
          <a:xfrm>
            <a:off x="914400" y="1219200"/>
            <a:ext cx="8229600" cy="7294561"/>
          </a:xfrm>
        </p:spPr>
        <p:txBody>
          <a:bodyPr/>
          <a:lstStyle/>
          <a:p>
            <a:pPr marL="742950" lvl="1" indent="-285750">
              <a:buFont typeface="Arial" panose="020B0604020202020204" pitchFamily="34" charset="0"/>
              <a:buChar char="•"/>
            </a:pPr>
            <a:endParaRPr lang="en-US" dirty="0" smtClean="0"/>
          </a:p>
          <a:p>
            <a:pPr marL="742950" lvl="1" indent="-285750">
              <a:buFont typeface="Arial" panose="020B0604020202020204" pitchFamily="34" charset="0"/>
              <a:buChar char="•"/>
            </a:pPr>
            <a:r>
              <a:rPr lang="en-US" dirty="0" smtClean="0"/>
              <a:t>District Financial Overview</a:t>
            </a:r>
          </a:p>
          <a:p>
            <a:pPr marL="969264" lvl="2" indent="-285750">
              <a:buFont typeface="Arial" panose="020B0604020202020204" pitchFamily="34" charset="0"/>
              <a:buChar char="•"/>
            </a:pPr>
            <a:r>
              <a:rPr lang="en-US" dirty="0" smtClean="0"/>
              <a:t>Operating Budget</a:t>
            </a:r>
          </a:p>
          <a:p>
            <a:pPr marL="969264" lvl="2" indent="-285750">
              <a:buFont typeface="Arial" panose="020B0604020202020204" pitchFamily="34" charset="0"/>
              <a:buChar char="•"/>
            </a:pPr>
            <a:r>
              <a:rPr lang="en-US" dirty="0" smtClean="0"/>
              <a:t>Other Levies/Measures</a:t>
            </a:r>
          </a:p>
          <a:p>
            <a:pPr marL="683514" lvl="2" indent="0">
              <a:buNone/>
            </a:pPr>
            <a:endParaRPr lang="en-US" dirty="0" smtClean="0"/>
          </a:p>
          <a:p>
            <a:pPr marL="742950" lvl="1" indent="-285750">
              <a:buFont typeface="Arial" panose="020B0604020202020204" pitchFamily="34" charset="0"/>
              <a:buChar char="•"/>
            </a:pPr>
            <a:r>
              <a:rPr lang="en-US" dirty="0"/>
              <a:t>I thought Schools were fully funded?</a:t>
            </a:r>
          </a:p>
          <a:p>
            <a:pPr marL="1657350" lvl="3" indent="-285750">
              <a:buFont typeface="Arial" panose="020B0604020202020204" pitchFamily="34" charset="0"/>
              <a:buChar char="•"/>
            </a:pPr>
            <a:r>
              <a:rPr lang="en-US" dirty="0"/>
              <a:t>What's an enrichment Levy</a:t>
            </a:r>
            <a:r>
              <a:rPr lang="en-US" dirty="0" smtClean="0"/>
              <a:t>?</a:t>
            </a:r>
            <a:r>
              <a:rPr lang="en-US" dirty="0"/>
              <a:t> </a:t>
            </a:r>
            <a:endParaRPr lang="en-US" dirty="0" smtClean="0"/>
          </a:p>
          <a:p>
            <a:pPr marL="1657350" lvl="3" indent="-285750">
              <a:buFont typeface="Arial" panose="020B0604020202020204" pitchFamily="34" charset="0"/>
              <a:buChar char="•"/>
            </a:pPr>
            <a:r>
              <a:rPr lang="en-US" dirty="0" smtClean="0"/>
              <a:t>Why </a:t>
            </a:r>
            <a:r>
              <a:rPr lang="en-US" dirty="0"/>
              <a:t>did the District just have a 2 year levy measure</a:t>
            </a:r>
            <a:r>
              <a:rPr lang="en-US" dirty="0" smtClean="0"/>
              <a:t>?</a:t>
            </a:r>
            <a:endParaRPr lang="en-US" dirty="0"/>
          </a:p>
          <a:p>
            <a:pPr marL="1657350" lvl="3" indent="-285750">
              <a:buFont typeface="Arial" panose="020B0604020202020204" pitchFamily="34" charset="0"/>
              <a:buChar char="•"/>
            </a:pPr>
            <a:r>
              <a:rPr lang="en-US" dirty="0" smtClean="0"/>
              <a:t>What does our current/expiring Levy pay for?</a:t>
            </a:r>
          </a:p>
          <a:p>
            <a:pPr marL="1371600" lvl="3" indent="0">
              <a:buNone/>
            </a:pPr>
            <a:endParaRPr lang="en-US" dirty="0" smtClean="0"/>
          </a:p>
          <a:p>
            <a:pPr marL="742950" lvl="1" indent="-285750">
              <a:buFont typeface="Arial" panose="020B0604020202020204" pitchFamily="34" charset="0"/>
              <a:buChar char="•"/>
            </a:pPr>
            <a:r>
              <a:rPr lang="en-US" dirty="0" smtClean="0"/>
              <a:t>2019 and 2020 Educational and Operations Levy</a:t>
            </a:r>
            <a:endParaRPr lang="en-US" dirty="0"/>
          </a:p>
          <a:p>
            <a:pPr marL="1657350" lvl="3" indent="-285750">
              <a:buFont typeface="Arial" panose="020B0604020202020204" pitchFamily="34" charset="0"/>
              <a:buChar char="•"/>
            </a:pPr>
            <a:r>
              <a:rPr lang="en-US" dirty="0" smtClean="0"/>
              <a:t>Promises made and Promises Kept</a:t>
            </a:r>
            <a:endParaRPr lang="en-US" dirty="0"/>
          </a:p>
          <a:p>
            <a:pPr marL="683514" lvl="2" indent="0">
              <a:buNone/>
            </a:pPr>
            <a:endParaRPr lang="en-US" dirty="0"/>
          </a:p>
          <a:p>
            <a:pPr marL="742950" lvl="1" indent="-285750">
              <a:buFont typeface="Arial" panose="020B0604020202020204" pitchFamily="34" charset="0"/>
              <a:buChar char="•"/>
            </a:pPr>
            <a:r>
              <a:rPr lang="en-US" dirty="0"/>
              <a:t>What’s </a:t>
            </a:r>
            <a:r>
              <a:rPr lang="en-US" dirty="0" smtClean="0"/>
              <a:t>the District Levy </a:t>
            </a:r>
            <a:r>
              <a:rPr lang="en-US" dirty="0"/>
              <a:t>authority? </a:t>
            </a:r>
          </a:p>
          <a:p>
            <a:pPr marL="1200150" lvl="2" indent="-285750">
              <a:buFont typeface="Arial" panose="020B0604020202020204" pitchFamily="34" charset="0"/>
              <a:buChar char="•"/>
            </a:pPr>
            <a:r>
              <a:rPr lang="en-US" dirty="0"/>
              <a:t>What are you $</a:t>
            </a:r>
            <a:r>
              <a:rPr lang="en-US" dirty="0" smtClean="0"/>
              <a:t>2500 per student </a:t>
            </a:r>
            <a:r>
              <a:rPr lang="en-US" dirty="0"/>
              <a:t>or </a:t>
            </a:r>
            <a:r>
              <a:rPr lang="en-US" dirty="0" smtClean="0"/>
              <a:t>$2.50/1000 of Assessed Value</a:t>
            </a:r>
          </a:p>
          <a:p>
            <a:pPr marL="1200150" lvl="2" indent="-285750">
              <a:buFont typeface="Arial" panose="020B0604020202020204" pitchFamily="34" charset="0"/>
              <a:buChar char="•"/>
            </a:pPr>
            <a:r>
              <a:rPr lang="en-US" dirty="0" smtClean="0"/>
              <a:t>Projected Amount of Springboard Proposal</a:t>
            </a:r>
          </a:p>
          <a:p>
            <a:pPr marL="914400" lvl="2" indent="0">
              <a:buNone/>
            </a:pPr>
            <a:endParaRPr lang="en-US" dirty="0"/>
          </a:p>
          <a:p>
            <a:pPr marL="742950" lvl="1" indent="-285750">
              <a:buFont typeface="Arial" panose="020B0604020202020204" pitchFamily="34" charset="0"/>
              <a:buChar char="•"/>
            </a:pPr>
            <a:r>
              <a:rPr lang="en-US" dirty="0" smtClean="0"/>
              <a:t>Projected Tax Impact of Springboard Proposal: </a:t>
            </a:r>
          </a:p>
          <a:p>
            <a:pPr marL="742950" lvl="1" indent="-285750">
              <a:buFont typeface="Arial" panose="020B0604020202020204" pitchFamily="34" charset="0"/>
              <a:buChar char="•"/>
            </a:pPr>
            <a:endParaRPr lang="en-US" dirty="0"/>
          </a:p>
          <a:p>
            <a:pPr marL="742950" lvl="1" indent="-285750">
              <a:buFont typeface="Arial" panose="020B0604020202020204" pitchFamily="34" charset="0"/>
              <a:buChar char="•"/>
            </a:pPr>
            <a:r>
              <a:rPr lang="en-US" dirty="0" smtClean="0"/>
              <a:t>Next Step and Questions</a:t>
            </a:r>
            <a:endParaRPr lang="en-US" dirty="0"/>
          </a:p>
          <a:p>
            <a:pPr marL="1657350" lvl="3" indent="-285750">
              <a:buFont typeface="Arial" panose="020B0604020202020204" pitchFamily="34" charset="0"/>
              <a:buChar char="•"/>
            </a:pPr>
            <a:endParaRPr lang="en-US" dirty="0"/>
          </a:p>
          <a:p>
            <a:pPr marL="1657350" lvl="3" indent="-285750">
              <a:buFont typeface="Arial" panose="020B0604020202020204" pitchFamily="34" charset="0"/>
              <a:buChar char="•"/>
            </a:pPr>
            <a:endParaRPr lang="en-US" dirty="0"/>
          </a:p>
          <a:p>
            <a:pPr marL="1371600" lvl="3" indent="0">
              <a:buNone/>
            </a:pPr>
            <a:endParaRPr lang="en-US" dirty="0"/>
          </a:p>
        </p:txBody>
      </p:sp>
    </p:spTree>
    <p:extLst>
      <p:ext uri="{BB962C8B-B14F-4D97-AF65-F5344CB8AC3E}">
        <p14:creationId xmlns:p14="http://schemas.microsoft.com/office/powerpoint/2010/main" val="6512190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273402"/>
            <a:ext cx="8549640" cy="609398"/>
          </a:xfrm>
        </p:spPr>
        <p:txBody>
          <a:bodyPr/>
          <a:lstStyle/>
          <a:p>
            <a:r>
              <a:rPr lang="en-US" dirty="0" smtClean="0"/>
              <a:t>Guide to Understanding the Budget:</a:t>
            </a:r>
            <a:endParaRPr lang="en-US" dirty="0"/>
          </a:p>
        </p:txBody>
      </p:sp>
      <p:graphicFrame>
        <p:nvGraphicFramePr>
          <p:cNvPr id="4" name="Object 3"/>
          <p:cNvGraphicFramePr>
            <a:graphicFrameLocks noChangeAspect="1"/>
          </p:cNvGraphicFramePr>
          <p:nvPr>
            <p:extLst>
              <p:ext uri="{D42A27DB-BD31-4B8C-83A1-F6EECF244321}">
                <p14:modId xmlns:p14="http://schemas.microsoft.com/office/powerpoint/2010/main" val="2667185639"/>
              </p:ext>
            </p:extLst>
          </p:nvPr>
        </p:nvGraphicFramePr>
        <p:xfrm>
          <a:off x="3048000" y="2057400"/>
          <a:ext cx="2133600" cy="2761129"/>
        </p:xfrm>
        <a:graphic>
          <a:graphicData uri="http://schemas.openxmlformats.org/presentationml/2006/ole">
            <mc:AlternateContent xmlns:mc="http://schemas.openxmlformats.org/markup-compatibility/2006">
              <mc:Choice xmlns:v="urn:schemas-microsoft-com:vml" Requires="v">
                <p:oleObj spid="_x0000_s7178" name="Acrobat Document" r:id="rId3" imgW="5829185" imgH="7543800" progId="Acrobat.Document.11">
                  <p:embed/>
                </p:oleObj>
              </mc:Choice>
              <mc:Fallback>
                <p:oleObj name="Acrobat Document" r:id="rId3" imgW="5829185" imgH="7543800" progId="Acrobat.Document.11">
                  <p:embed/>
                  <p:pic>
                    <p:nvPicPr>
                      <p:cNvPr id="0" name=""/>
                      <p:cNvPicPr/>
                      <p:nvPr/>
                    </p:nvPicPr>
                    <p:blipFill>
                      <a:blip r:embed="rId4"/>
                      <a:stretch>
                        <a:fillRect/>
                      </a:stretch>
                    </p:blipFill>
                    <p:spPr>
                      <a:xfrm>
                        <a:off x="3048000" y="2057400"/>
                        <a:ext cx="2133600" cy="2761129"/>
                      </a:xfrm>
                      <a:prstGeom prst="rect">
                        <a:avLst/>
                      </a:prstGeom>
                      <a:gradFill>
                        <a:gsLst>
                          <a:gs pos="48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pic>
                </p:oleObj>
              </mc:Fallback>
            </mc:AlternateContent>
          </a:graphicData>
        </a:graphic>
      </p:graphicFrame>
      <p:sp>
        <p:nvSpPr>
          <p:cNvPr id="5" name="TextBox 4"/>
          <p:cNvSpPr txBox="1"/>
          <p:nvPr/>
        </p:nvSpPr>
        <p:spPr>
          <a:xfrm>
            <a:off x="1143000" y="5715000"/>
            <a:ext cx="8001000" cy="1477328"/>
          </a:xfrm>
          <a:prstGeom prst="rect">
            <a:avLst/>
          </a:prstGeom>
          <a:noFill/>
        </p:spPr>
        <p:txBody>
          <a:bodyPr wrap="square" rtlCol="0">
            <a:spAutoFit/>
          </a:bodyPr>
          <a:lstStyle/>
          <a:p>
            <a:pPr marL="285750" indent="-285750">
              <a:buFont typeface="Arial" panose="020B0604020202020204" pitchFamily="34" charset="0"/>
              <a:buChar char="•"/>
            </a:pPr>
            <a:r>
              <a:rPr lang="en-US" dirty="0">
                <a:solidFill>
                  <a:schemeClr val="accent1"/>
                </a:solidFill>
                <a:latin typeface="+mj-lt"/>
                <a:ea typeface="+mj-ea"/>
                <a:cs typeface="+mj-cs"/>
              </a:rPr>
              <a:t>Where does the money Come From?</a:t>
            </a:r>
          </a:p>
          <a:p>
            <a:pPr marL="285750" indent="-285750">
              <a:buFont typeface="Arial" panose="020B0604020202020204" pitchFamily="34" charset="0"/>
              <a:buChar char="•"/>
            </a:pPr>
            <a:endParaRPr lang="en-US" dirty="0">
              <a:solidFill>
                <a:schemeClr val="accent1"/>
              </a:solidFill>
              <a:latin typeface="+mj-lt"/>
              <a:ea typeface="+mj-ea"/>
              <a:cs typeface="+mj-cs"/>
            </a:endParaRPr>
          </a:p>
          <a:p>
            <a:pPr marL="285750" indent="-285750">
              <a:buFont typeface="Arial" panose="020B0604020202020204" pitchFamily="34" charset="0"/>
              <a:buChar char="•"/>
            </a:pPr>
            <a:r>
              <a:rPr lang="en-US" dirty="0">
                <a:solidFill>
                  <a:schemeClr val="accent1"/>
                </a:solidFill>
                <a:latin typeface="+mj-lt"/>
                <a:ea typeface="+mj-ea"/>
                <a:cs typeface="+mj-cs"/>
              </a:rPr>
              <a:t>Where does it go?</a:t>
            </a:r>
          </a:p>
          <a:p>
            <a:pPr marL="285750" indent="-285750">
              <a:buFont typeface="Arial" panose="020B0604020202020204" pitchFamily="34" charset="0"/>
              <a:buChar char="•"/>
            </a:pPr>
            <a:endParaRPr lang="en-US" dirty="0">
              <a:solidFill>
                <a:schemeClr val="accent1"/>
              </a:solidFill>
              <a:latin typeface="+mj-lt"/>
              <a:ea typeface="+mj-ea"/>
              <a:cs typeface="+mj-cs"/>
            </a:endParaRPr>
          </a:p>
          <a:p>
            <a:pPr marL="285750" indent="-285750">
              <a:buFont typeface="Arial" panose="020B0604020202020204" pitchFamily="34" charset="0"/>
              <a:buChar char="•"/>
            </a:pPr>
            <a:r>
              <a:rPr lang="en-US" dirty="0">
                <a:solidFill>
                  <a:schemeClr val="accent1"/>
                </a:solidFill>
                <a:latin typeface="+mj-lt"/>
                <a:ea typeface="+mj-ea"/>
                <a:cs typeface="+mj-cs"/>
              </a:rPr>
              <a:t>Example of recent investments…</a:t>
            </a:r>
          </a:p>
        </p:txBody>
      </p:sp>
    </p:spTree>
    <p:extLst>
      <p:ext uri="{BB962C8B-B14F-4D97-AF65-F5344CB8AC3E}">
        <p14:creationId xmlns:p14="http://schemas.microsoft.com/office/powerpoint/2010/main" val="6398960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19200" y="1273402"/>
            <a:ext cx="8016240" cy="609398"/>
          </a:xfrm>
        </p:spPr>
        <p:txBody>
          <a:bodyPr/>
          <a:lstStyle/>
          <a:p>
            <a:pPr algn="ctr"/>
            <a:r>
              <a:rPr lang="en-US" dirty="0" smtClean="0"/>
              <a:t>Other Levies and Bonds</a:t>
            </a:r>
            <a:endParaRPr lang="en-US" dirty="0"/>
          </a:p>
        </p:txBody>
      </p:sp>
      <p:sp>
        <p:nvSpPr>
          <p:cNvPr id="5" name="TextBox 4"/>
          <p:cNvSpPr txBox="1"/>
          <p:nvPr/>
        </p:nvSpPr>
        <p:spPr>
          <a:xfrm>
            <a:off x="1143000" y="2438400"/>
            <a:ext cx="8001000" cy="4247317"/>
          </a:xfrm>
          <a:prstGeom prst="rect">
            <a:avLst/>
          </a:prstGeom>
          <a:noFill/>
        </p:spPr>
        <p:txBody>
          <a:bodyPr wrap="square" rtlCol="0">
            <a:spAutoFit/>
          </a:bodyPr>
          <a:lstStyle/>
          <a:p>
            <a:pPr marL="285750" indent="-285750">
              <a:buFont typeface="Arial" panose="020B0604020202020204" pitchFamily="34" charset="0"/>
              <a:buChar char="•"/>
            </a:pPr>
            <a:r>
              <a:rPr lang="en-US" dirty="0" smtClean="0">
                <a:solidFill>
                  <a:schemeClr val="accent1"/>
                </a:solidFill>
                <a:latin typeface="+mj-lt"/>
                <a:ea typeface="+mj-ea"/>
                <a:cs typeface="+mj-cs"/>
              </a:rPr>
              <a:t>The District is allowed under statute to run several types of supplemental taxing measures:</a:t>
            </a:r>
          </a:p>
          <a:p>
            <a:pPr marL="742950" lvl="1" indent="-285750">
              <a:buFont typeface="Arial" panose="020B0604020202020204" pitchFamily="34" charset="0"/>
              <a:buChar char="•"/>
            </a:pPr>
            <a:r>
              <a:rPr lang="en-US" dirty="0" smtClean="0">
                <a:solidFill>
                  <a:schemeClr val="accent1"/>
                </a:solidFill>
                <a:latin typeface="+mj-lt"/>
                <a:ea typeface="+mj-ea"/>
                <a:cs typeface="+mj-cs"/>
              </a:rPr>
              <a:t>Educational Programs and Operations Levy (M&amp;O)</a:t>
            </a:r>
          </a:p>
          <a:p>
            <a:pPr marL="1200150" lvl="2" indent="-285750">
              <a:buFont typeface="Arial" panose="020B0604020202020204" pitchFamily="34" charset="0"/>
              <a:buChar char="•"/>
            </a:pPr>
            <a:r>
              <a:rPr lang="en-US" dirty="0" smtClean="0">
                <a:solidFill>
                  <a:schemeClr val="accent1"/>
                </a:solidFill>
                <a:latin typeface="+mj-lt"/>
                <a:ea typeface="+mj-ea"/>
                <a:cs typeface="+mj-cs"/>
              </a:rPr>
              <a:t>Enrichment only</a:t>
            </a:r>
          </a:p>
          <a:p>
            <a:pPr lvl="1"/>
            <a:endParaRPr lang="en-US" dirty="0" smtClean="0">
              <a:solidFill>
                <a:schemeClr val="accent1"/>
              </a:solidFill>
              <a:latin typeface="+mj-lt"/>
              <a:ea typeface="+mj-ea"/>
              <a:cs typeface="+mj-cs"/>
            </a:endParaRPr>
          </a:p>
          <a:p>
            <a:pPr marL="742950" lvl="1" indent="-285750">
              <a:buFont typeface="Arial" panose="020B0604020202020204" pitchFamily="34" charset="0"/>
              <a:buChar char="•"/>
            </a:pPr>
            <a:r>
              <a:rPr lang="en-US" dirty="0" smtClean="0">
                <a:solidFill>
                  <a:schemeClr val="accent1"/>
                </a:solidFill>
                <a:latin typeface="+mj-lt"/>
                <a:ea typeface="+mj-ea"/>
                <a:cs typeface="+mj-cs"/>
              </a:rPr>
              <a:t>Transportation Levy (Single Year Measure)</a:t>
            </a:r>
          </a:p>
          <a:p>
            <a:pPr marL="1200150" lvl="2" indent="-285750">
              <a:buFont typeface="Arial" panose="020B0604020202020204" pitchFamily="34" charset="0"/>
              <a:buChar char="•"/>
            </a:pPr>
            <a:r>
              <a:rPr lang="en-US" dirty="0" smtClean="0">
                <a:solidFill>
                  <a:schemeClr val="accent1"/>
                </a:solidFill>
                <a:latin typeface="+mj-lt"/>
                <a:ea typeface="+mj-ea"/>
                <a:cs typeface="+mj-cs"/>
              </a:rPr>
              <a:t>Purchase of Buses only, not the operation of them</a:t>
            </a:r>
          </a:p>
          <a:p>
            <a:pPr marL="742950" lvl="1" indent="-285750">
              <a:buFont typeface="Arial" panose="020B0604020202020204" pitchFamily="34" charset="0"/>
              <a:buChar char="•"/>
            </a:pPr>
            <a:endParaRPr lang="en-US" dirty="0" smtClean="0">
              <a:solidFill>
                <a:schemeClr val="accent1"/>
              </a:solidFill>
              <a:latin typeface="+mj-lt"/>
              <a:ea typeface="+mj-ea"/>
              <a:cs typeface="+mj-cs"/>
            </a:endParaRPr>
          </a:p>
          <a:p>
            <a:pPr marL="742950" lvl="1" indent="-285750">
              <a:buFont typeface="Arial" panose="020B0604020202020204" pitchFamily="34" charset="0"/>
              <a:buChar char="•"/>
            </a:pPr>
            <a:r>
              <a:rPr lang="en-US" dirty="0" smtClean="0">
                <a:solidFill>
                  <a:schemeClr val="accent1"/>
                </a:solidFill>
                <a:latin typeface="+mj-lt"/>
                <a:ea typeface="+mj-ea"/>
                <a:cs typeface="+mj-cs"/>
              </a:rPr>
              <a:t>Capital Levy (Technology, Critical Repairs) 2019-22</a:t>
            </a:r>
          </a:p>
          <a:p>
            <a:pPr lvl="2"/>
            <a:endParaRPr lang="en-US" dirty="0" smtClean="0">
              <a:solidFill>
                <a:schemeClr val="accent1"/>
              </a:solidFill>
              <a:latin typeface="+mj-lt"/>
              <a:ea typeface="+mj-ea"/>
              <a:cs typeface="+mj-cs"/>
            </a:endParaRPr>
          </a:p>
          <a:p>
            <a:pPr lvl="1"/>
            <a:endParaRPr lang="en-US" dirty="0" smtClean="0">
              <a:solidFill>
                <a:schemeClr val="accent1"/>
              </a:solidFill>
              <a:latin typeface="+mj-lt"/>
              <a:ea typeface="+mj-ea"/>
              <a:cs typeface="+mj-cs"/>
            </a:endParaRPr>
          </a:p>
          <a:p>
            <a:pPr marL="742950" lvl="1" indent="-285750">
              <a:buFont typeface="Arial" panose="020B0604020202020204" pitchFamily="34" charset="0"/>
              <a:buChar char="•"/>
            </a:pPr>
            <a:r>
              <a:rPr lang="en-US" dirty="0" smtClean="0">
                <a:solidFill>
                  <a:schemeClr val="accent1"/>
                </a:solidFill>
                <a:latin typeface="+mj-lt"/>
                <a:ea typeface="+mj-ea"/>
                <a:cs typeface="+mj-cs"/>
              </a:rPr>
              <a:t>Bond Measure (Super Majority 60% +1) passed in 2016</a:t>
            </a:r>
          </a:p>
          <a:p>
            <a:pPr marL="1200150" lvl="2" indent="-285750">
              <a:buFont typeface="Arial" panose="020B0604020202020204" pitchFamily="34" charset="0"/>
              <a:buChar char="•"/>
            </a:pPr>
            <a:r>
              <a:rPr lang="en-US" dirty="0" smtClean="0">
                <a:solidFill>
                  <a:schemeClr val="accent1"/>
                </a:solidFill>
                <a:latin typeface="+mj-lt"/>
                <a:ea typeface="+mj-ea"/>
                <a:cs typeface="+mj-cs"/>
              </a:rPr>
              <a:t>Major construction, renovation or modernization</a:t>
            </a:r>
          </a:p>
          <a:p>
            <a:pPr marL="285750" indent="-285750">
              <a:buFont typeface="Arial" panose="020B0604020202020204" pitchFamily="34" charset="0"/>
              <a:buChar char="•"/>
            </a:pPr>
            <a:endParaRPr lang="en-US" dirty="0" smtClean="0">
              <a:solidFill>
                <a:schemeClr val="accent1"/>
              </a:solidFill>
              <a:latin typeface="+mj-lt"/>
              <a:ea typeface="+mj-ea"/>
              <a:cs typeface="+mj-cs"/>
            </a:endParaRPr>
          </a:p>
          <a:p>
            <a:pPr marL="285750" indent="-285750">
              <a:buFont typeface="Arial" panose="020B0604020202020204" pitchFamily="34" charset="0"/>
              <a:buChar char="•"/>
            </a:pPr>
            <a:endParaRPr lang="en-US" dirty="0" smtClean="0">
              <a:solidFill>
                <a:schemeClr val="accent1"/>
              </a:solidFill>
              <a:latin typeface="+mj-lt"/>
              <a:ea typeface="+mj-ea"/>
              <a:cs typeface="+mj-cs"/>
            </a:endParaRPr>
          </a:p>
        </p:txBody>
      </p:sp>
    </p:spTree>
    <p:extLst>
      <p:ext uri="{BB962C8B-B14F-4D97-AF65-F5344CB8AC3E}">
        <p14:creationId xmlns:p14="http://schemas.microsoft.com/office/powerpoint/2010/main" val="14179128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893397"/>
            <a:ext cx="8549640" cy="498598"/>
          </a:xfrm>
        </p:spPr>
        <p:txBody>
          <a:bodyPr/>
          <a:lstStyle/>
          <a:p>
            <a:pPr algn="ctr"/>
            <a:r>
              <a:rPr lang="en-US" sz="3600" dirty="0" smtClean="0"/>
              <a:t>What’s ISD’s levy authority? </a:t>
            </a:r>
            <a:endParaRPr lang="en-US" sz="3600" dirty="0"/>
          </a:p>
        </p:txBody>
      </p:sp>
      <p:sp>
        <p:nvSpPr>
          <p:cNvPr id="3" name="Subtitle 2"/>
          <p:cNvSpPr>
            <a:spLocks noGrp="1"/>
          </p:cNvSpPr>
          <p:nvPr>
            <p:ph type="subTitle" idx="4"/>
          </p:nvPr>
        </p:nvSpPr>
        <p:spPr>
          <a:xfrm>
            <a:off x="960120" y="2133600"/>
            <a:ext cx="8153400" cy="5340565"/>
          </a:xfrm>
        </p:spPr>
        <p:txBody>
          <a:bodyPr/>
          <a:lstStyle/>
          <a:p>
            <a:pPr marL="457200" lvl="1" indent="0">
              <a:buNone/>
            </a:pPr>
            <a:r>
              <a:rPr lang="en-US" dirty="0" smtClean="0"/>
              <a:t>Are you $2500 or $2.50? </a:t>
            </a:r>
            <a:endParaRPr lang="en-US" dirty="0"/>
          </a:p>
          <a:p>
            <a:pPr marL="1026414" lvl="2" indent="-342900"/>
            <a:r>
              <a:rPr lang="en-US" dirty="0" smtClean="0"/>
              <a:t>Current Statue limits the District’s Levy authority to $2.50/1000 or $2500 per student (adjusted by CPI beginning in 2020) </a:t>
            </a:r>
          </a:p>
          <a:p>
            <a:pPr marL="683514" lvl="2" indent="0">
              <a:buNone/>
            </a:pPr>
            <a:endParaRPr lang="en-US" dirty="0" smtClean="0"/>
          </a:p>
          <a:p>
            <a:pPr marL="1252728" lvl="3" indent="-342900"/>
            <a:r>
              <a:rPr lang="en-US" sz="2400" dirty="0" smtClean="0"/>
              <a:t>Whichever is less….</a:t>
            </a:r>
          </a:p>
          <a:p>
            <a:pPr marL="909828" lvl="3" indent="0">
              <a:buNone/>
            </a:pPr>
            <a:endParaRPr lang="en-US" dirty="0" smtClean="0"/>
          </a:p>
          <a:p>
            <a:pPr marL="800100" lvl="1" indent="-342900"/>
            <a:r>
              <a:rPr lang="en-US" dirty="0" smtClean="0"/>
              <a:t>Issaquah will be a $2500 per student District as $2.50/1000 would generate significantly more that the per student amount.  </a:t>
            </a:r>
          </a:p>
          <a:p>
            <a:pPr marL="800100" lvl="1" indent="-342900"/>
            <a:endParaRPr lang="en-US" dirty="0"/>
          </a:p>
          <a:p>
            <a:pPr marL="800100" lvl="1" indent="-342900"/>
            <a:r>
              <a:rPr lang="en-US" dirty="0" smtClean="0"/>
              <a:t>For Example using 2019 assessed value $2.50/1000 would generate $84,000,000</a:t>
            </a:r>
          </a:p>
          <a:p>
            <a:pPr marL="457200" lvl="1" indent="0">
              <a:buNone/>
            </a:pPr>
            <a:endParaRPr lang="en-US" dirty="0" smtClean="0"/>
          </a:p>
          <a:p>
            <a:pPr marL="800100" lvl="1" indent="-342900"/>
            <a:r>
              <a:rPr lang="en-US" dirty="0" smtClean="0"/>
              <a:t>Using the $2500 per student using prior year student FTE:</a:t>
            </a:r>
          </a:p>
          <a:p>
            <a:pPr marL="1026414" lvl="2" indent="-342900"/>
            <a:r>
              <a:rPr lang="en-US" dirty="0" smtClean="0"/>
              <a:t>20,550 *2500 = $51,375,000</a:t>
            </a:r>
          </a:p>
          <a:p>
            <a:pPr marL="800100" lvl="1" indent="-342900"/>
            <a:endParaRPr lang="en-US" dirty="0"/>
          </a:p>
          <a:p>
            <a:pPr marL="457200" lvl="1" indent="0">
              <a:buNone/>
            </a:pPr>
            <a:endParaRPr lang="en-US" dirty="0" smtClean="0"/>
          </a:p>
          <a:p>
            <a:pPr marL="1026414" lvl="2" indent="-342900"/>
            <a:endParaRPr lang="en-US" dirty="0" smtClean="0"/>
          </a:p>
        </p:txBody>
      </p:sp>
    </p:spTree>
    <p:extLst>
      <p:ext uri="{BB962C8B-B14F-4D97-AF65-F5344CB8AC3E}">
        <p14:creationId xmlns:p14="http://schemas.microsoft.com/office/powerpoint/2010/main" val="37697507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644098"/>
            <a:ext cx="8549640" cy="997196"/>
          </a:xfrm>
        </p:spPr>
        <p:txBody>
          <a:bodyPr/>
          <a:lstStyle/>
          <a:p>
            <a:pPr algn="ctr"/>
            <a:r>
              <a:rPr lang="en-US" sz="3600" dirty="0" smtClean="0"/>
              <a:t>Why do we need a local levy? I thought the State funded everything?</a:t>
            </a:r>
            <a:endParaRPr lang="en-US" sz="3600" dirty="0"/>
          </a:p>
        </p:txBody>
      </p:sp>
      <p:sp>
        <p:nvSpPr>
          <p:cNvPr id="3" name="Subtitle 2"/>
          <p:cNvSpPr>
            <a:spLocks noGrp="1"/>
          </p:cNvSpPr>
          <p:nvPr>
            <p:ph type="subTitle" idx="4"/>
          </p:nvPr>
        </p:nvSpPr>
        <p:spPr>
          <a:xfrm>
            <a:off x="960120" y="1657859"/>
            <a:ext cx="8153400" cy="7041479"/>
          </a:xfrm>
        </p:spPr>
        <p:txBody>
          <a:bodyPr/>
          <a:lstStyle/>
          <a:p>
            <a:pPr marL="457200" lvl="1" indent="0">
              <a:buNone/>
            </a:pPr>
            <a:r>
              <a:rPr lang="en-US" dirty="0" smtClean="0"/>
              <a:t>In fiscal year 2018-19</a:t>
            </a:r>
            <a:endParaRPr lang="en-US" dirty="0"/>
          </a:p>
          <a:p>
            <a:pPr marL="1026414" lvl="2" indent="-342900"/>
            <a:r>
              <a:rPr lang="en-US" dirty="0" smtClean="0"/>
              <a:t>14.2% of the District’s operating revenue is local levy $44.35 million</a:t>
            </a:r>
          </a:p>
          <a:p>
            <a:pPr marL="683514" lvl="2" indent="0">
              <a:buNone/>
            </a:pPr>
            <a:endParaRPr lang="en-US" dirty="0" smtClean="0"/>
          </a:p>
          <a:p>
            <a:pPr marL="1026414" lvl="2" indent="-342900"/>
            <a:r>
              <a:rPr lang="en-US" dirty="0" smtClean="0"/>
              <a:t>Enrichments, enhancements, short-falls, local values</a:t>
            </a:r>
          </a:p>
          <a:p>
            <a:pPr marL="683514" lvl="2" indent="0">
              <a:buNone/>
            </a:pPr>
            <a:endParaRPr lang="en-US" dirty="0" smtClean="0"/>
          </a:p>
          <a:p>
            <a:pPr marL="1026414" lvl="2" indent="-342900"/>
            <a:r>
              <a:rPr lang="en-US" dirty="0" smtClean="0"/>
              <a:t>Education beyond “basic”</a:t>
            </a:r>
          </a:p>
          <a:p>
            <a:pPr marL="611505" indent="-342900"/>
            <a:r>
              <a:rPr lang="en-US" dirty="0" smtClean="0"/>
              <a:t>The District was a “McCleary” beneficiary.  As we historically have been one of the lowest funded Districts in the entire state. The McCleary court ruling and the following action by the legislature increased educational spending at the state level and decreased local levy authority.</a:t>
            </a:r>
          </a:p>
          <a:p>
            <a:pPr marL="1252728" lvl="3" indent="-342900"/>
            <a:r>
              <a:rPr lang="en-US" dirty="0" smtClean="0"/>
              <a:t>This change increased State Property taxes and lowered local school taxes for Issaquah School District Tax Payers</a:t>
            </a:r>
          </a:p>
          <a:p>
            <a:pPr marL="1252728" lvl="3" indent="-342900"/>
            <a:endParaRPr lang="en-US" dirty="0"/>
          </a:p>
          <a:p>
            <a:pPr marL="800100" lvl="1" indent="-342900"/>
            <a:r>
              <a:rPr lang="en-US" dirty="0" smtClean="0"/>
              <a:t>The Issaquah Board of Directors chose to only run a 2 year measure given the increase in state revenue. This measure was ran below full taxing authority($1.50/1000. </a:t>
            </a:r>
          </a:p>
          <a:p>
            <a:pPr marL="457200" lvl="1" indent="0">
              <a:buNone/>
            </a:pPr>
            <a:endParaRPr lang="en-US" dirty="0" smtClean="0"/>
          </a:p>
          <a:p>
            <a:pPr marL="800100" lvl="1" indent="-342900"/>
            <a:r>
              <a:rPr lang="en-US" dirty="0" smtClean="0"/>
              <a:t>In 2019 the actual rate is $1.08 with 2020 estimated rate to be at $1.26</a:t>
            </a:r>
          </a:p>
          <a:p>
            <a:pPr marL="1252728" lvl="3" indent="-342900"/>
            <a:endParaRPr lang="en-US" dirty="0"/>
          </a:p>
          <a:p>
            <a:pPr marL="1026414" lvl="2" indent="-342900"/>
            <a:endParaRPr lang="en-US" dirty="0"/>
          </a:p>
          <a:p>
            <a:pPr marL="457200" lvl="1" indent="0">
              <a:buNone/>
            </a:pPr>
            <a:endParaRPr lang="en-US" dirty="0" smtClean="0"/>
          </a:p>
          <a:p>
            <a:pPr marL="1026414" lvl="2" indent="-342900"/>
            <a:endParaRPr lang="en-US" dirty="0" smtClean="0"/>
          </a:p>
        </p:txBody>
      </p:sp>
    </p:spTree>
    <p:extLst>
      <p:ext uri="{BB962C8B-B14F-4D97-AF65-F5344CB8AC3E}">
        <p14:creationId xmlns:p14="http://schemas.microsoft.com/office/powerpoint/2010/main" val="33777862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942975" y="718897"/>
            <a:ext cx="8147304" cy="1481175"/>
          </a:xfrm>
          <a:prstGeom prst="rect">
            <a:avLst/>
          </a:prstGeom>
        </p:spPr>
        <p:txBody>
          <a:bodyPr vert="horz" wrap="square" lIns="0" tIns="125730" rIns="0" bIns="0" rtlCol="0">
            <a:spAutoFit/>
          </a:bodyPr>
          <a:lstStyle/>
          <a:p>
            <a:pPr marL="132715" algn="ctr">
              <a:lnSpc>
                <a:spcPct val="100000"/>
              </a:lnSpc>
            </a:pPr>
            <a:r>
              <a:rPr dirty="0">
                <a:latin typeface="Arial"/>
                <a:cs typeface="Arial"/>
              </a:rPr>
              <a:t>»</a:t>
            </a:r>
            <a:r>
              <a:rPr spc="360" dirty="0">
                <a:latin typeface="Arial"/>
                <a:cs typeface="Arial"/>
              </a:rPr>
              <a:t> </a:t>
            </a:r>
            <a:r>
              <a:rPr lang="en-US" spc="-5" dirty="0" smtClean="0"/>
              <a:t>What’s an “Enrichment,“ defined as under State Law</a:t>
            </a:r>
            <a:endParaRPr spc="-10" dirty="0"/>
          </a:p>
        </p:txBody>
      </p:sp>
      <p:graphicFrame>
        <p:nvGraphicFramePr>
          <p:cNvPr id="5" name="Object 4"/>
          <p:cNvGraphicFramePr>
            <a:graphicFrameLocks noChangeAspect="1"/>
          </p:cNvGraphicFramePr>
          <p:nvPr>
            <p:extLst>
              <p:ext uri="{D42A27DB-BD31-4B8C-83A1-F6EECF244321}">
                <p14:modId xmlns:p14="http://schemas.microsoft.com/office/powerpoint/2010/main" val="3365879112"/>
              </p:ext>
            </p:extLst>
          </p:nvPr>
        </p:nvGraphicFramePr>
        <p:xfrm>
          <a:off x="3505200" y="2819400"/>
          <a:ext cx="3200400" cy="2700338"/>
        </p:xfrm>
        <a:graphic>
          <a:graphicData uri="http://schemas.openxmlformats.org/presentationml/2006/ole">
            <mc:AlternateContent xmlns:mc="http://schemas.openxmlformats.org/markup-compatibility/2006">
              <mc:Choice xmlns:v="urn:schemas-microsoft-com:vml" Requires="v">
                <p:oleObj spid="_x0000_s5155" name="Document" showAsIcon="1" r:id="rId4" imgW="914400" imgH="771480" progId="Word.Document.12">
                  <p:embed/>
                </p:oleObj>
              </mc:Choice>
              <mc:Fallback>
                <p:oleObj name="Document" showAsIcon="1" r:id="rId4" imgW="914400" imgH="771480" progId="Word.Document.12">
                  <p:embed/>
                  <p:pic>
                    <p:nvPicPr>
                      <p:cNvPr id="0" name=""/>
                      <p:cNvPicPr/>
                      <p:nvPr/>
                    </p:nvPicPr>
                    <p:blipFill>
                      <a:blip r:embed="rId5"/>
                      <a:stretch>
                        <a:fillRect/>
                      </a:stretch>
                    </p:blipFill>
                    <p:spPr>
                      <a:xfrm>
                        <a:off x="3505200" y="2819400"/>
                        <a:ext cx="3200400" cy="2700338"/>
                      </a:xfrm>
                      <a:prstGeom prst="rect">
                        <a:avLst/>
                      </a:prstGeom>
                    </p:spPr>
                  </p:pic>
                </p:oleObj>
              </mc:Fallback>
            </mc:AlternateContent>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942975" y="-12670"/>
            <a:ext cx="7362825" cy="2158283"/>
          </a:xfrm>
          <a:prstGeom prst="rect">
            <a:avLst/>
          </a:prstGeom>
        </p:spPr>
        <p:txBody>
          <a:bodyPr vert="horz" wrap="square" lIns="0" tIns="125730" rIns="0" bIns="0" rtlCol="0">
            <a:spAutoFit/>
          </a:bodyPr>
          <a:lstStyle/>
          <a:p>
            <a:pPr marL="132715" algn="ctr">
              <a:lnSpc>
                <a:spcPct val="100000"/>
              </a:lnSpc>
            </a:pPr>
            <a:r>
              <a:rPr dirty="0">
                <a:latin typeface="Arial"/>
                <a:cs typeface="Arial"/>
              </a:rPr>
              <a:t>»</a:t>
            </a:r>
            <a:r>
              <a:rPr spc="360" dirty="0">
                <a:latin typeface="Arial"/>
                <a:cs typeface="Arial"/>
              </a:rPr>
              <a:t> </a:t>
            </a:r>
            <a:r>
              <a:rPr lang="en-US" spc="-5" dirty="0" smtClean="0"/>
              <a:t>Issaquah’s Current “Enrichments”</a:t>
            </a:r>
            <a:br>
              <a:rPr lang="en-US" spc="-5" dirty="0" smtClean="0"/>
            </a:br>
            <a:endParaRPr spc="-10" dirty="0"/>
          </a:p>
        </p:txBody>
      </p:sp>
      <p:graphicFrame>
        <p:nvGraphicFramePr>
          <p:cNvPr id="3" name="Object 2"/>
          <p:cNvGraphicFramePr>
            <a:graphicFrameLocks noChangeAspect="1"/>
          </p:cNvGraphicFramePr>
          <p:nvPr>
            <p:extLst>
              <p:ext uri="{D42A27DB-BD31-4B8C-83A1-F6EECF244321}">
                <p14:modId xmlns:p14="http://schemas.microsoft.com/office/powerpoint/2010/main" val="3047139078"/>
              </p:ext>
            </p:extLst>
          </p:nvPr>
        </p:nvGraphicFramePr>
        <p:xfrm>
          <a:off x="435457" y="1600201"/>
          <a:ext cx="9013343" cy="5478642"/>
        </p:xfrm>
        <a:graphic>
          <a:graphicData uri="http://schemas.openxmlformats.org/presentationml/2006/ole">
            <mc:AlternateContent xmlns:mc="http://schemas.openxmlformats.org/markup-compatibility/2006">
              <mc:Choice xmlns:v="urn:schemas-microsoft-com:vml" Requires="v">
                <p:oleObj spid="_x0000_s6158" name="Worksheet" r:id="rId4" imgW="10077393" imgH="5686323" progId="Excel.Sheet.12">
                  <p:embed/>
                </p:oleObj>
              </mc:Choice>
              <mc:Fallback>
                <p:oleObj name="Worksheet" r:id="rId4" imgW="10077393" imgH="5686323" progId="Excel.Sheet.12">
                  <p:embed/>
                  <p:pic>
                    <p:nvPicPr>
                      <p:cNvPr id="0" name=""/>
                      <p:cNvPicPr/>
                      <p:nvPr/>
                    </p:nvPicPr>
                    <p:blipFill>
                      <a:blip r:embed="rId5"/>
                      <a:stretch>
                        <a:fillRect/>
                      </a:stretch>
                    </p:blipFill>
                    <p:spPr>
                      <a:xfrm>
                        <a:off x="435457" y="1600201"/>
                        <a:ext cx="9013343" cy="5478642"/>
                      </a:xfrm>
                      <a:prstGeom prst="rect">
                        <a:avLst/>
                      </a:prstGeom>
                    </p:spPr>
                  </p:pic>
                </p:oleObj>
              </mc:Fallback>
            </mc:AlternateContent>
          </a:graphicData>
        </a:graphic>
      </p:graphicFrame>
    </p:spTree>
    <p:extLst>
      <p:ext uri="{BB962C8B-B14F-4D97-AF65-F5344CB8AC3E}">
        <p14:creationId xmlns:p14="http://schemas.microsoft.com/office/powerpoint/2010/main" val="25335040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838200" y="609600"/>
            <a:ext cx="7362825" cy="1604285"/>
          </a:xfrm>
          <a:prstGeom prst="rect">
            <a:avLst/>
          </a:prstGeom>
        </p:spPr>
        <p:txBody>
          <a:bodyPr vert="horz" wrap="square" lIns="0" tIns="125730" rIns="0" bIns="0" rtlCol="0">
            <a:spAutoFit/>
          </a:bodyPr>
          <a:lstStyle/>
          <a:p>
            <a:pPr marL="132715" algn="ctr">
              <a:lnSpc>
                <a:spcPct val="100000"/>
              </a:lnSpc>
            </a:pPr>
            <a:r>
              <a:rPr lang="en-US" sz="2400" dirty="0" smtClean="0">
                <a:latin typeface="Arial"/>
                <a:cs typeface="Arial"/>
              </a:rPr>
              <a:t>Springboard Levy Request for a two year renewal of an EP &amp; O Levy for Calendar years </a:t>
            </a:r>
            <a:br>
              <a:rPr lang="en-US" sz="2400" dirty="0" smtClean="0">
                <a:latin typeface="Arial"/>
                <a:cs typeface="Arial"/>
              </a:rPr>
            </a:br>
            <a:r>
              <a:rPr lang="en-US" sz="2400" dirty="0" smtClean="0">
                <a:latin typeface="Arial"/>
                <a:cs typeface="Arial"/>
              </a:rPr>
              <a:t>2021 &amp; 2022</a:t>
            </a:r>
            <a:r>
              <a:rPr lang="en-US" sz="2400" spc="-5" dirty="0" smtClean="0"/>
              <a:t/>
            </a:r>
            <a:br>
              <a:rPr lang="en-US" sz="2400" spc="-5" dirty="0" smtClean="0"/>
            </a:br>
            <a:endParaRPr sz="2400" spc="-10" dirty="0"/>
          </a:p>
        </p:txBody>
      </p:sp>
      <p:sp>
        <p:nvSpPr>
          <p:cNvPr id="4" name="TextBox 3"/>
          <p:cNvSpPr txBox="1"/>
          <p:nvPr/>
        </p:nvSpPr>
        <p:spPr>
          <a:xfrm>
            <a:off x="844826" y="2237076"/>
            <a:ext cx="8534400" cy="3970318"/>
          </a:xfrm>
          <a:prstGeom prst="rect">
            <a:avLst/>
          </a:prstGeom>
          <a:noFill/>
        </p:spPr>
        <p:txBody>
          <a:bodyPr wrap="square" rtlCol="0">
            <a:spAutoFit/>
          </a:bodyPr>
          <a:lstStyle/>
          <a:p>
            <a:pPr marL="285750" indent="-285750">
              <a:buFont typeface="Arial" panose="020B0604020202020204" pitchFamily="34" charset="0"/>
              <a:buChar char="•"/>
            </a:pPr>
            <a:r>
              <a:rPr lang="en-US" dirty="0" smtClean="0"/>
              <a:t>2021: </a:t>
            </a:r>
          </a:p>
          <a:p>
            <a:pPr marL="742950" lvl="1" indent="-285750">
              <a:buFont typeface="Arial" panose="020B0604020202020204" pitchFamily="34" charset="0"/>
              <a:buChar char="•"/>
            </a:pPr>
            <a:r>
              <a:rPr lang="en-US" dirty="0" smtClean="0"/>
              <a:t>$2,500 *1.03 (CPI Estimate) = $2,575</a:t>
            </a:r>
          </a:p>
          <a:p>
            <a:pPr marL="742950" lvl="1" indent="-285750">
              <a:buFont typeface="Arial" panose="020B0604020202020204" pitchFamily="34" charset="0"/>
              <a:buChar char="•"/>
            </a:pPr>
            <a:r>
              <a:rPr lang="en-US" dirty="0" smtClean="0"/>
              <a:t>$2,575 * </a:t>
            </a:r>
            <a:r>
              <a:rPr lang="en-US" dirty="0" smtClean="0"/>
              <a:t>20,670 </a:t>
            </a:r>
            <a:r>
              <a:rPr lang="en-US" dirty="0" smtClean="0"/>
              <a:t>= $53,225,250 </a:t>
            </a:r>
          </a:p>
          <a:p>
            <a:pPr marL="742950" lvl="1" indent="-285750">
              <a:buFont typeface="Arial" panose="020B0604020202020204" pitchFamily="34" charset="0"/>
              <a:buChar char="•"/>
            </a:pPr>
            <a:r>
              <a:rPr lang="en-US" dirty="0" smtClean="0"/>
              <a:t>Final Amount for 2021 is </a:t>
            </a:r>
            <a:r>
              <a:rPr lang="en-US" dirty="0" smtClean="0"/>
              <a:t>proposed </a:t>
            </a:r>
            <a:r>
              <a:rPr lang="en-US" dirty="0" smtClean="0"/>
              <a:t>@ $54,000,000</a:t>
            </a:r>
          </a:p>
          <a:p>
            <a:pPr marL="285750" indent="-285750">
              <a:buFont typeface="Arial" panose="020B0604020202020204" pitchFamily="34" charset="0"/>
              <a:buChar char="•"/>
            </a:pPr>
            <a:r>
              <a:rPr lang="en-US" dirty="0" smtClean="0"/>
              <a:t>This allows for a small amount of “capacity” given uncertainty around inflation and the pattern of overall student enrollment growth. </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smtClean="0"/>
              <a:t>2022: </a:t>
            </a:r>
            <a:endParaRPr lang="en-US" dirty="0"/>
          </a:p>
          <a:p>
            <a:pPr marL="742950" lvl="1" indent="-285750">
              <a:buFont typeface="Arial" panose="020B0604020202020204" pitchFamily="34" charset="0"/>
              <a:buChar char="•"/>
            </a:pPr>
            <a:r>
              <a:rPr lang="en-US" dirty="0"/>
              <a:t>$</a:t>
            </a:r>
            <a:r>
              <a:rPr lang="en-US" dirty="0" smtClean="0"/>
              <a:t>2,575 </a:t>
            </a:r>
            <a:r>
              <a:rPr lang="en-US" dirty="0"/>
              <a:t>*1.03 (CPI Estimate) = $</a:t>
            </a:r>
            <a:r>
              <a:rPr lang="en-US" dirty="0" smtClean="0"/>
              <a:t>2,652</a:t>
            </a:r>
            <a:endParaRPr lang="en-US" dirty="0"/>
          </a:p>
          <a:p>
            <a:pPr marL="742950" lvl="1" indent="-285750">
              <a:buFont typeface="Arial" panose="020B0604020202020204" pitchFamily="34" charset="0"/>
              <a:buChar char="•"/>
            </a:pPr>
            <a:r>
              <a:rPr lang="en-US" dirty="0"/>
              <a:t>$</a:t>
            </a:r>
            <a:r>
              <a:rPr lang="en-US" dirty="0" smtClean="0"/>
              <a:t>2,652 </a:t>
            </a:r>
            <a:r>
              <a:rPr lang="en-US" dirty="0"/>
              <a:t>* </a:t>
            </a:r>
            <a:r>
              <a:rPr lang="en-US" dirty="0" smtClean="0"/>
              <a:t>20,823 </a:t>
            </a:r>
            <a:r>
              <a:rPr lang="en-US" dirty="0"/>
              <a:t>= $</a:t>
            </a:r>
            <a:r>
              <a:rPr lang="en-US" dirty="0" smtClean="0"/>
              <a:t>55,227,802</a:t>
            </a:r>
            <a:endParaRPr lang="en-US" dirty="0"/>
          </a:p>
          <a:p>
            <a:pPr marL="742950" lvl="1" indent="-285750">
              <a:buFont typeface="Arial" panose="020B0604020202020204" pitchFamily="34" charset="0"/>
              <a:buChar char="•"/>
            </a:pPr>
            <a:r>
              <a:rPr lang="en-US" dirty="0"/>
              <a:t>Final Amount for </a:t>
            </a:r>
            <a:r>
              <a:rPr lang="en-US" dirty="0" smtClean="0"/>
              <a:t>2022 </a:t>
            </a:r>
            <a:r>
              <a:rPr lang="en-US" dirty="0"/>
              <a:t>is proposed @ $</a:t>
            </a:r>
            <a:r>
              <a:rPr lang="en-US" dirty="0" smtClean="0"/>
              <a:t>56,500,000</a:t>
            </a:r>
            <a:endParaRPr lang="en-US" dirty="0"/>
          </a:p>
          <a:p>
            <a:pPr marL="1200150" lvl="2" indent="-285750">
              <a:buFont typeface="Arial" panose="020B0604020202020204" pitchFamily="34" charset="0"/>
              <a:buChar char="•"/>
            </a:pPr>
            <a:r>
              <a:rPr lang="en-US" dirty="0"/>
              <a:t>This allows for a small amount of “capacity” given uncertainty around inflation and the pattern of overall student enrollment growth. </a:t>
            </a:r>
          </a:p>
          <a:p>
            <a:pPr marL="1200150" lvl="2" indent="-285750">
              <a:buFont typeface="Arial" panose="020B0604020202020204" pitchFamily="34" charset="0"/>
              <a:buChar char="•"/>
            </a:pPr>
            <a:endParaRPr lang="en-US" dirty="0"/>
          </a:p>
        </p:txBody>
      </p:sp>
    </p:spTree>
    <p:extLst>
      <p:ext uri="{BB962C8B-B14F-4D97-AF65-F5344CB8AC3E}">
        <p14:creationId xmlns:p14="http://schemas.microsoft.com/office/powerpoint/2010/main" val="23629402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p:cNvGraphicFramePr>
            <a:graphicFrameLocks noChangeAspect="1"/>
          </p:cNvGraphicFramePr>
          <p:nvPr>
            <p:extLst>
              <p:ext uri="{D42A27DB-BD31-4B8C-83A1-F6EECF244321}">
                <p14:modId xmlns:p14="http://schemas.microsoft.com/office/powerpoint/2010/main" val="3910791901"/>
              </p:ext>
            </p:extLst>
          </p:nvPr>
        </p:nvGraphicFramePr>
        <p:xfrm>
          <a:off x="272591" y="304800"/>
          <a:ext cx="9515896" cy="7162800"/>
        </p:xfrm>
        <a:graphic>
          <a:graphicData uri="http://schemas.openxmlformats.org/presentationml/2006/ole">
            <mc:AlternateContent xmlns:mc="http://schemas.openxmlformats.org/markup-compatibility/2006">
              <mc:Choice xmlns:v="urn:schemas-microsoft-com:vml" Requires="v">
                <p:oleObj spid="_x0000_s9225" name="Worksheet" r:id="rId3" imgW="10077393" imgH="5972277" progId="Excel.Sheet.12">
                  <p:embed/>
                </p:oleObj>
              </mc:Choice>
              <mc:Fallback>
                <p:oleObj name="Worksheet" r:id="rId3" imgW="10077393" imgH="5972277" progId="Excel.Sheet.12">
                  <p:embed/>
                  <p:pic>
                    <p:nvPicPr>
                      <p:cNvPr id="0" name=""/>
                      <p:cNvPicPr/>
                      <p:nvPr/>
                    </p:nvPicPr>
                    <p:blipFill>
                      <a:blip r:embed="rId4"/>
                      <a:stretch>
                        <a:fillRect/>
                      </a:stretch>
                    </p:blipFill>
                    <p:spPr>
                      <a:xfrm>
                        <a:off x="272591" y="304800"/>
                        <a:ext cx="9515896" cy="7162800"/>
                      </a:xfrm>
                      <a:prstGeom prst="rect">
                        <a:avLst/>
                      </a:prstGeom>
                    </p:spPr>
                  </p:pic>
                </p:oleObj>
              </mc:Fallback>
            </mc:AlternateContent>
          </a:graphicData>
        </a:graphic>
      </p:graphicFrame>
    </p:spTree>
    <p:extLst>
      <p:ext uri="{BB962C8B-B14F-4D97-AF65-F5344CB8AC3E}">
        <p14:creationId xmlns:p14="http://schemas.microsoft.com/office/powerpoint/2010/main" val="12444288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Object 8"/>
          <p:cNvGraphicFramePr>
            <a:graphicFrameLocks noChangeAspect="1"/>
          </p:cNvGraphicFramePr>
          <p:nvPr>
            <p:extLst>
              <p:ext uri="{D42A27DB-BD31-4B8C-83A1-F6EECF244321}">
                <p14:modId xmlns:p14="http://schemas.microsoft.com/office/powerpoint/2010/main" val="698457821"/>
              </p:ext>
            </p:extLst>
          </p:nvPr>
        </p:nvGraphicFramePr>
        <p:xfrm>
          <a:off x="3429000" y="2743200"/>
          <a:ext cx="2743200" cy="1735931"/>
        </p:xfrm>
        <a:graphic>
          <a:graphicData uri="http://schemas.openxmlformats.org/presentationml/2006/ole">
            <mc:AlternateContent xmlns:mc="http://schemas.openxmlformats.org/markup-compatibility/2006">
              <mc:Choice xmlns:v="urn:schemas-microsoft-com:vml" Requires="v">
                <p:oleObj spid="_x0000_s10247" name="Acrobat Document" showAsIcon="1" r:id="rId3" imgW="914400" imgH="771480" progId="Acrobat.Document.11">
                  <p:embed/>
                </p:oleObj>
              </mc:Choice>
              <mc:Fallback>
                <p:oleObj name="Acrobat Document" showAsIcon="1" r:id="rId3" imgW="914400" imgH="771480" progId="Acrobat.Document.11">
                  <p:embed/>
                  <p:pic>
                    <p:nvPicPr>
                      <p:cNvPr id="0" name=""/>
                      <p:cNvPicPr/>
                      <p:nvPr/>
                    </p:nvPicPr>
                    <p:blipFill>
                      <a:blip r:embed="rId4"/>
                      <a:stretch>
                        <a:fillRect/>
                      </a:stretch>
                    </p:blipFill>
                    <p:spPr>
                      <a:xfrm>
                        <a:off x="3429000" y="2743200"/>
                        <a:ext cx="2743200" cy="1735931"/>
                      </a:xfrm>
                      <a:prstGeom prst="rect">
                        <a:avLst/>
                      </a:prstGeom>
                    </p:spPr>
                  </p:pic>
                </p:oleObj>
              </mc:Fallback>
            </mc:AlternateContent>
          </a:graphicData>
        </a:graphic>
      </p:graphicFrame>
    </p:spTree>
    <p:extLst>
      <p:ext uri="{BB962C8B-B14F-4D97-AF65-F5344CB8AC3E}">
        <p14:creationId xmlns:p14="http://schemas.microsoft.com/office/powerpoint/2010/main" val="5784669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40791" y="3083052"/>
            <a:ext cx="8147304" cy="1537208"/>
          </a:xfrm>
        </p:spPr>
        <p:txBody>
          <a:bodyPr>
            <a:normAutofit/>
          </a:bodyPr>
          <a:lstStyle/>
          <a:p>
            <a:pPr algn="ctr"/>
            <a:r>
              <a:rPr lang="en-US" dirty="0" smtClean="0"/>
              <a:t>QUESTIONS, THOUGHTS?</a:t>
            </a:r>
            <a:br>
              <a:rPr lang="en-US" dirty="0" smtClean="0"/>
            </a:br>
            <a:r>
              <a:rPr lang="en-US" dirty="0" smtClean="0"/>
              <a:t> </a:t>
            </a:r>
            <a:endParaRPr lang="en-US" dirty="0"/>
          </a:p>
        </p:txBody>
      </p:sp>
    </p:spTree>
    <p:extLst>
      <p:ext uri="{BB962C8B-B14F-4D97-AF65-F5344CB8AC3E}">
        <p14:creationId xmlns:p14="http://schemas.microsoft.com/office/powerpoint/2010/main" val="1395815185"/>
      </p:ext>
    </p:extLst>
  </p:cSld>
  <p:clrMapOvr>
    <a:masterClrMapping/>
  </p:clrMapOvr>
</p:sld>
</file>

<file path=ppt/theme/theme1.xml><?xml version="1.0" encoding="utf-8"?>
<a:theme xmlns:a="http://schemas.openxmlformats.org/drawingml/2006/main" name="Basis">
  <a:themeElements>
    <a:clrScheme name="Basis">
      <a:dk1>
        <a:srgbClr val="000000"/>
      </a:dk1>
      <a:lt1>
        <a:srgbClr val="FFFFFF"/>
      </a:lt1>
      <a:dk2>
        <a:srgbClr val="565349"/>
      </a:dk2>
      <a:lt2>
        <a:srgbClr val="DDDDDD"/>
      </a:lt2>
      <a:accent1>
        <a:srgbClr val="A6B727"/>
      </a:accent1>
      <a:accent2>
        <a:srgbClr val="DF5327"/>
      </a:accent2>
      <a:accent3>
        <a:srgbClr val="FE9E00"/>
      </a:accent3>
      <a:accent4>
        <a:srgbClr val="418AB3"/>
      </a:accent4>
      <a:accent5>
        <a:srgbClr val="D7D447"/>
      </a:accent5>
      <a:accent6>
        <a:srgbClr val="818183"/>
      </a:accent6>
      <a:hlink>
        <a:srgbClr val="F59E00"/>
      </a:hlink>
      <a:folHlink>
        <a:srgbClr val="B2B2B2"/>
      </a:folHlink>
    </a:clrScheme>
    <a:fontScheme name="Basis">
      <a:maj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Basis">
      <a:fillStyleLst>
        <a:solidFill>
          <a:schemeClr val="phClr"/>
        </a:solidFill>
        <a:solidFill>
          <a:schemeClr val="phClr">
            <a:tint val="55000"/>
            <a:satMod val="130000"/>
          </a:schemeClr>
        </a:solidFill>
        <a:gradFill rotWithShape="1">
          <a:gsLst>
            <a:gs pos="0">
              <a:schemeClr val="phClr"/>
            </a:gs>
            <a:gs pos="90000">
              <a:schemeClr val="phClr">
                <a:shade val="100000"/>
                <a:satMod val="105000"/>
              </a:schemeClr>
            </a:gs>
            <a:gs pos="100000">
              <a:schemeClr val="phClr">
                <a:shade val="80000"/>
                <a:satMod val="120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27000"/>
                <a:satMod val="120000"/>
              </a:schemeClr>
            </a:contourClr>
          </a:sp3d>
        </a:effectStyle>
      </a:effectStyleLst>
      <a:bgFillStyleLst>
        <a:solidFill>
          <a:schemeClr val="phClr"/>
        </a:solidFill>
        <a:solidFill>
          <a:schemeClr val="phClr">
            <a:tint val="95000"/>
            <a:shade val="95000"/>
            <a:satMod val="140000"/>
          </a:schemeClr>
        </a:solidFill>
        <a:solidFill>
          <a:schemeClr val="phClr">
            <a:tint val="90000"/>
            <a:shade val="85000"/>
            <a:satMod val="160000"/>
            <a:lumMod val="110000"/>
          </a:schemeClr>
        </a:solidFill>
      </a:bgFillStyleLst>
    </a:fmtScheme>
  </a:themeElements>
  <a:objectDefaults/>
  <a:extraClrSchemeLst/>
  <a:extLst>
    <a:ext uri="{05A4C25C-085E-4340-85A3-A5531E510DB2}">
      <thm15:themeFamily xmlns:thm15="http://schemas.microsoft.com/office/thememl/2012/main" name="Basis" id="{5665723A-49BA-4B57-8411-A56F8F207965}" vid="{90E45F77-AEFC-46EF-A7C1-5B338C297B0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TM03457444[[fn=Basis]]</Template>
  <TotalTime>1490</TotalTime>
  <Words>589</Words>
  <Application>Microsoft Office PowerPoint</Application>
  <PresentationFormat>Custom</PresentationFormat>
  <Paragraphs>86</Paragraphs>
  <Slides>12</Slides>
  <Notes>4</Notes>
  <HiddenSlides>0</HiddenSlides>
  <MMClips>0</MMClips>
  <ScaleCrop>false</ScaleCrop>
  <HeadingPairs>
    <vt:vector size="8" baseType="variant">
      <vt:variant>
        <vt:lpstr>Fonts Used</vt:lpstr>
      </vt:variant>
      <vt:variant>
        <vt:i4>3</vt:i4>
      </vt:variant>
      <vt:variant>
        <vt:lpstr>Theme</vt:lpstr>
      </vt:variant>
      <vt:variant>
        <vt:i4>1</vt:i4>
      </vt:variant>
      <vt:variant>
        <vt:lpstr>Embedded OLE Servers</vt:lpstr>
      </vt:variant>
      <vt:variant>
        <vt:i4>3</vt:i4>
      </vt:variant>
      <vt:variant>
        <vt:lpstr>Slide Titles</vt:lpstr>
      </vt:variant>
      <vt:variant>
        <vt:i4>12</vt:i4>
      </vt:variant>
    </vt:vector>
  </HeadingPairs>
  <TitlesOfParts>
    <vt:vector size="19" baseType="lpstr">
      <vt:lpstr>Arial</vt:lpstr>
      <vt:lpstr>Calibri</vt:lpstr>
      <vt:lpstr>Corbel</vt:lpstr>
      <vt:lpstr>Basis</vt:lpstr>
      <vt:lpstr>Acrobat Document</vt:lpstr>
      <vt:lpstr>Document</vt:lpstr>
      <vt:lpstr>Worksheet</vt:lpstr>
      <vt:lpstr>PowerPoint Presentation</vt:lpstr>
      <vt:lpstr>Overview of the Presentation </vt:lpstr>
      <vt:lpstr>Guide to Understanding the Budget:</vt:lpstr>
      <vt:lpstr>Other Levies and Bonds</vt:lpstr>
      <vt:lpstr>What’s ISD’s levy authority? </vt:lpstr>
      <vt:lpstr>Why do we need a local levy? I thought the State funded everything?</vt:lpstr>
      <vt:lpstr>» What’s an “Enrichment,“ defined as under State Law</vt:lpstr>
      <vt:lpstr>» Issaquah’s Current “Enrichments” </vt:lpstr>
      <vt:lpstr>Springboard Levy Request for a two year renewal of an EP &amp; O Levy for Calendar years  2021 &amp; 2022 </vt:lpstr>
      <vt:lpstr>PowerPoint Presentation</vt:lpstr>
      <vt:lpstr>PowerPoint Presentation</vt:lpstr>
      <vt:lpstr>QUESTIONS, THOUGHTS?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Microsoft PowerPoint - HB2242, Taxes and Program_2.pptx</dc:title>
  <dc:creator>kuperj</dc:creator>
  <cp:lastModifiedBy>Kuper, Jacob    AD-Staff</cp:lastModifiedBy>
  <cp:revision>52</cp:revision>
  <dcterms:created xsi:type="dcterms:W3CDTF">2019-01-14T08:28:42Z</dcterms:created>
  <dcterms:modified xsi:type="dcterms:W3CDTF">2019-06-05T16:07:41Z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2017-11-13T00:00:00Z</vt:filetime>
  </property>
  <property fmtid="{D5CDD505-2E9C-101B-9397-08002B2CF9AE}" pid="3" name="LastSaved">
    <vt:filetime>2019-01-14T00:00:00Z</vt:filetime>
  </property>
</Properties>
</file>