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sldIdLst>
    <p:sldId id="256" r:id="rId2"/>
    <p:sldId id="266"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4085412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3353722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3412010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3AE07C-172F-4C86-A1E0-B03A03895018}"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2288722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3AE07C-172F-4C86-A1E0-B03A03895018}"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3669918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3AE07C-172F-4C86-A1E0-B03A03895018}"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3216425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3AE07C-172F-4C86-A1E0-B03A03895018}" type="datetimeFigureOut">
              <a:rPr lang="en-US" smtClean="0"/>
              <a:t>11/18/2020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1963539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73AE07C-172F-4C86-A1E0-B03A03895018}"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257650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73AE07C-172F-4C86-A1E0-B03A03895018}"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3886690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568806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9299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3471184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40486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56026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22552618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AE07C-172F-4C86-A1E0-B03A03895018}"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3E6AF-2F88-48B7-A436-3F14D94B3408}" type="slidenum">
              <a:rPr lang="en-US" smtClean="0"/>
              <a:t>‹#›</a:t>
            </a:fld>
            <a:endParaRPr lang="en-US"/>
          </a:p>
        </p:txBody>
      </p:sp>
    </p:spTree>
    <p:extLst>
      <p:ext uri="{BB962C8B-B14F-4D97-AF65-F5344CB8AC3E}">
        <p14:creationId xmlns:p14="http://schemas.microsoft.com/office/powerpoint/2010/main" val="3951666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3AE07C-172F-4C86-A1E0-B03A03895018}" type="datetimeFigureOut">
              <a:rPr lang="en-US" smtClean="0"/>
              <a:t>11/18/2020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7F03E6AF-2F88-48B7-A436-3F14D94B3408}" type="slidenum">
              <a:rPr lang="en-US" smtClean="0"/>
              <a:t>‹#›</a:t>
            </a:fld>
            <a:endParaRPr lang="en-US"/>
          </a:p>
        </p:txBody>
      </p:sp>
    </p:spTree>
    <p:extLst>
      <p:ext uri="{BB962C8B-B14F-4D97-AF65-F5344CB8AC3E}">
        <p14:creationId xmlns:p14="http://schemas.microsoft.com/office/powerpoint/2010/main" val="1329372609"/>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cdc.gov/coronavirus/2019-ncov/need-extra-precautions/people-with-medical-conditions.html?CDC_AA_refVal=https://www.cdc.gov/coronavirus/2019-ncov/need-extra-precautions/groups-at-higher-risk.html"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diabetes.org/diabetes/medication-management/flu-and-pneumonia-shots" TargetMode="External"/><Relationship Id="rId2" Type="http://schemas.openxmlformats.org/officeDocument/2006/relationships/hyperlink" Target="https://www.cdc.gov/coronavirus/2019-ncov/prevent-getting-sick/prevention.html?CDC_AA_refVal=https://www.cdc.gov/coronavirus/2019-ncov/prepare/prevention.html"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FF0000"/>
                </a:solidFill>
              </a:rPr>
              <a:t>Diabetes and Covid-19</a:t>
            </a:r>
          </a:p>
        </p:txBody>
      </p:sp>
    </p:spTree>
    <p:extLst>
      <p:ext uri="{BB962C8B-B14F-4D97-AF65-F5344CB8AC3E}">
        <p14:creationId xmlns:p14="http://schemas.microsoft.com/office/powerpoint/2010/main" val="201585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250" y="0"/>
            <a:ext cx="5764040" cy="6858000"/>
          </a:xfrm>
          <a:prstGeom prst="rect">
            <a:avLst/>
          </a:prstGeom>
        </p:spPr>
      </p:pic>
    </p:spTree>
    <p:extLst>
      <p:ext uri="{BB962C8B-B14F-4D97-AF65-F5344CB8AC3E}">
        <p14:creationId xmlns:p14="http://schemas.microsoft.com/office/powerpoint/2010/main" val="3383697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8129" y="1195648"/>
            <a:ext cx="9794789" cy="3693319"/>
          </a:xfrm>
          <a:prstGeom prst="rect">
            <a:avLst/>
          </a:prstGeom>
        </p:spPr>
        <p:txBody>
          <a:bodyPr wrap="square">
            <a:spAutoFit/>
          </a:bodyPr>
          <a:lstStyle/>
          <a:p>
            <a:r>
              <a:rPr lang="en-US" b="1" i="0" dirty="0">
                <a:solidFill>
                  <a:srgbClr val="AA182C"/>
                </a:solidFill>
                <a:effectLst/>
                <a:latin typeface="Helvetica Neue LT W05 85 Heavy"/>
              </a:rPr>
              <a:t>COVID-19 and Diabetes</a:t>
            </a:r>
          </a:p>
          <a:p>
            <a:endParaRPr lang="en-US" b="0" i="0" dirty="0">
              <a:solidFill>
                <a:srgbClr val="757575"/>
              </a:solidFill>
              <a:effectLst/>
              <a:latin typeface="Helvetica Neue"/>
            </a:endParaRPr>
          </a:p>
          <a:p>
            <a:r>
              <a:rPr lang="en-US" b="1" i="0" dirty="0">
                <a:effectLst/>
                <a:latin typeface="Helvetica Neue"/>
              </a:rPr>
              <a:t>Q: Are people with diabetes more likely to get COVID-19?</a:t>
            </a:r>
          </a:p>
          <a:p>
            <a:endParaRPr lang="en-US" i="0" dirty="0">
              <a:solidFill>
                <a:srgbClr val="757575"/>
              </a:solidFill>
              <a:effectLst/>
              <a:latin typeface="Helvetica Neue"/>
            </a:endParaRPr>
          </a:p>
          <a:p>
            <a:r>
              <a:rPr lang="en-US" b="1" i="0" dirty="0">
                <a:solidFill>
                  <a:srgbClr val="757575"/>
                </a:solidFill>
                <a:effectLst/>
                <a:latin typeface="Helvetica Neue"/>
              </a:rPr>
              <a:t>A</a:t>
            </a:r>
            <a:r>
              <a:rPr lang="en-US" b="0" i="0" dirty="0">
                <a:solidFill>
                  <a:srgbClr val="757575"/>
                </a:solidFill>
                <a:effectLst/>
                <a:latin typeface="Helvetica Neue"/>
              </a:rPr>
              <a:t>: There is not enough data to show whether people with diabetes are more likely to get COVID-19 than the general population. The problem people with diabetes face is they’re more likely to have worse complications if they get it, not greater chance of getting the virus. Also, the more health conditions someone has (for example, diabetes plus heart disease), adds to their risk of getting those serious complications from COVID-19. Older people are also at higher risk of complications if they get the virus.</a:t>
            </a:r>
          </a:p>
          <a:p>
            <a:endParaRPr lang="en-US" b="0" i="0" dirty="0">
              <a:solidFill>
                <a:srgbClr val="757575"/>
              </a:solidFill>
              <a:effectLst/>
              <a:latin typeface="Helvetica Neue"/>
            </a:endParaRPr>
          </a:p>
          <a:p>
            <a:r>
              <a:rPr lang="en-US" b="0" i="0" dirty="0">
                <a:solidFill>
                  <a:srgbClr val="757575"/>
                </a:solidFill>
                <a:effectLst/>
                <a:latin typeface="Helvetica Neue"/>
              </a:rPr>
              <a:t>While the death toll is rising as the virus spreads, we expect the death rate—the number of people who die from the virus—to go down as we get better at detecting and treating it.</a:t>
            </a:r>
          </a:p>
        </p:txBody>
      </p:sp>
    </p:spTree>
    <p:extLst>
      <p:ext uri="{BB962C8B-B14F-4D97-AF65-F5344CB8AC3E}">
        <p14:creationId xmlns:p14="http://schemas.microsoft.com/office/powerpoint/2010/main" val="1328607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3402" y="1236708"/>
            <a:ext cx="8896864" cy="4524315"/>
          </a:xfrm>
          <a:prstGeom prst="rect">
            <a:avLst/>
          </a:prstGeom>
        </p:spPr>
        <p:txBody>
          <a:bodyPr wrap="square">
            <a:spAutoFit/>
          </a:bodyPr>
          <a:lstStyle/>
          <a:p>
            <a:r>
              <a:rPr lang="en-US" b="1" i="0" dirty="0">
                <a:effectLst/>
                <a:latin typeface="Helvetica Neue"/>
              </a:rPr>
              <a:t>Q: Do people with diabetes have a higher chance of serious complications from COVID-19?</a:t>
            </a:r>
          </a:p>
          <a:p>
            <a:endParaRPr lang="en-US" b="1" i="0" dirty="0">
              <a:effectLst/>
              <a:latin typeface="Helvetica Neue"/>
            </a:endParaRPr>
          </a:p>
          <a:p>
            <a:r>
              <a:rPr lang="en-US" b="1" i="0" dirty="0">
                <a:solidFill>
                  <a:srgbClr val="757575"/>
                </a:solidFill>
                <a:effectLst/>
                <a:latin typeface="Helvetica Neue"/>
              </a:rPr>
              <a:t>A</a:t>
            </a:r>
            <a:r>
              <a:rPr lang="en-US" b="0" i="0" dirty="0">
                <a:solidFill>
                  <a:srgbClr val="757575"/>
                </a:solidFill>
                <a:effectLst/>
                <a:latin typeface="Helvetica Neue"/>
              </a:rPr>
              <a:t>: People with diabetes are more likely to have serious complications from COVID-19. In general, people with diabetes are more likely to have more severe symptoms and complications when infected with any virus.</a:t>
            </a:r>
          </a:p>
          <a:p>
            <a:endParaRPr lang="en-US" b="0" i="0" dirty="0">
              <a:solidFill>
                <a:srgbClr val="757575"/>
              </a:solidFill>
              <a:effectLst/>
              <a:latin typeface="Helvetica Neue"/>
            </a:endParaRPr>
          </a:p>
          <a:p>
            <a:r>
              <a:rPr lang="en-US" b="0" i="0" dirty="0">
                <a:solidFill>
                  <a:srgbClr val="757575"/>
                </a:solidFill>
                <a:effectLst/>
                <a:latin typeface="Helvetica Neue"/>
              </a:rPr>
              <a:t>Your risk of getting very sick from COVID-19 is likely to be lower if your diabetes is well-managed. Having heart disease or other complications in addition to diabetes could worsen the chance of getting seriously ill from COVID-19, like other viral infections, because more than one condition makes it harder for your body to fight the infection.</a:t>
            </a:r>
          </a:p>
          <a:p>
            <a:endParaRPr lang="en-US" b="0" i="0" dirty="0">
              <a:solidFill>
                <a:srgbClr val="757575"/>
              </a:solidFill>
              <a:effectLst/>
              <a:latin typeface="Helvetica Neue"/>
            </a:endParaRPr>
          </a:p>
          <a:p>
            <a:r>
              <a:rPr lang="en-US" b="0" i="0" dirty="0">
                <a:solidFill>
                  <a:srgbClr val="757575"/>
                </a:solidFill>
                <a:effectLst/>
                <a:latin typeface="Helvetica Neue"/>
              </a:rPr>
              <a:t>Viral infections can also increase inflammation, or internal swelling, in people with diabetes. This can also be caused by above-target blood sugars, and that inflammation could contribute to more severe complications.</a:t>
            </a:r>
          </a:p>
        </p:txBody>
      </p:sp>
    </p:spTree>
    <p:extLst>
      <p:ext uri="{BB962C8B-B14F-4D97-AF65-F5344CB8AC3E}">
        <p14:creationId xmlns:p14="http://schemas.microsoft.com/office/powerpoint/2010/main" val="2880182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3272" y="650211"/>
            <a:ext cx="10214919" cy="5909310"/>
          </a:xfrm>
          <a:prstGeom prst="rect">
            <a:avLst/>
          </a:prstGeom>
        </p:spPr>
        <p:txBody>
          <a:bodyPr wrap="square">
            <a:spAutoFit/>
          </a:bodyPr>
          <a:lstStyle/>
          <a:p>
            <a:r>
              <a:rPr lang="en-US" b="1" i="0" dirty="0">
                <a:effectLst/>
                <a:latin typeface="Helvetica Neue"/>
              </a:rPr>
              <a:t>Q: Are the risks different for people with type 1 and type 2 diabetes?</a:t>
            </a:r>
          </a:p>
          <a:p>
            <a:endParaRPr lang="en-US" b="1" i="0" dirty="0">
              <a:effectLst/>
              <a:latin typeface="Helvetica Neue"/>
            </a:endParaRPr>
          </a:p>
          <a:p>
            <a:r>
              <a:rPr lang="en-US" b="1" i="0" dirty="0">
                <a:solidFill>
                  <a:srgbClr val="757575"/>
                </a:solidFill>
                <a:effectLst/>
                <a:latin typeface="Helvetica Neue"/>
              </a:rPr>
              <a:t>A:</a:t>
            </a:r>
            <a:r>
              <a:rPr lang="en-US" b="0" i="0" dirty="0">
                <a:solidFill>
                  <a:srgbClr val="757575"/>
                </a:solidFill>
                <a:effectLst/>
                <a:latin typeface="Helvetica Neue"/>
              </a:rPr>
              <a:t> The CDC is continuing to update their </a:t>
            </a:r>
            <a:r>
              <a:rPr lang="en-US" b="0" i="0" u="none" strike="noStrike" dirty="0">
                <a:solidFill>
                  <a:srgbClr val="AA182C"/>
                </a:solidFill>
                <a:effectLst/>
                <a:latin typeface="Helvetica Neue"/>
                <a:hlinkClick r:id="rId2"/>
              </a:rPr>
              <a:t>website</a:t>
            </a:r>
            <a:r>
              <a:rPr lang="en-US" b="0" i="0" dirty="0">
                <a:solidFill>
                  <a:srgbClr val="757575"/>
                </a:solidFill>
                <a:effectLst/>
                <a:latin typeface="Helvetica Neue"/>
              </a:rPr>
              <a:t> as new information about COVID-19 becomes available. Currently, they are reporting that people of any age with certain underlying medical conditions, including type 2 diabetes, are at increased risk of severe illness from COVID-19.</a:t>
            </a:r>
          </a:p>
          <a:p>
            <a:endParaRPr lang="en-US" b="0" i="0" dirty="0">
              <a:solidFill>
                <a:srgbClr val="757575"/>
              </a:solidFill>
              <a:effectLst/>
              <a:latin typeface="Helvetica Neue"/>
            </a:endParaRPr>
          </a:p>
          <a:p>
            <a:r>
              <a:rPr lang="en-US" b="0" i="0" dirty="0">
                <a:solidFill>
                  <a:srgbClr val="757575"/>
                </a:solidFill>
                <a:effectLst/>
                <a:latin typeface="Helvetica Neue"/>
              </a:rPr>
              <a:t>Based on what the CDC is </a:t>
            </a:r>
            <a:r>
              <a:rPr lang="en-US" b="0" i="0" u="none" strike="noStrike" dirty="0">
                <a:solidFill>
                  <a:srgbClr val="AA182C"/>
                </a:solidFill>
                <a:effectLst/>
                <a:latin typeface="Helvetica Neue"/>
                <a:hlinkClick r:id="rId2"/>
              </a:rPr>
              <a:t>reporting</a:t>
            </a:r>
            <a:r>
              <a:rPr lang="en-US" b="0" i="0" dirty="0">
                <a:solidFill>
                  <a:srgbClr val="757575"/>
                </a:solidFill>
                <a:effectLst/>
                <a:latin typeface="Helvetica Neue"/>
              </a:rPr>
              <a:t> at this time, people with type 1 or gestational diabetes might be at an increased risk for severe illness from COVID-19. Because COVID-19 is a new disease, we don’t know as much as we’d like to about how underlying medical conditions increase the risk for severe illness from COVID-19.</a:t>
            </a:r>
          </a:p>
          <a:p>
            <a:endParaRPr lang="en-US" b="0" i="0" dirty="0">
              <a:solidFill>
                <a:srgbClr val="757575"/>
              </a:solidFill>
              <a:effectLst/>
              <a:latin typeface="Helvetica Neue"/>
            </a:endParaRPr>
          </a:p>
          <a:p>
            <a:r>
              <a:rPr lang="en-US" b="0" i="0" dirty="0">
                <a:solidFill>
                  <a:srgbClr val="757575"/>
                </a:solidFill>
                <a:effectLst/>
                <a:latin typeface="Helvetica Neue"/>
              </a:rPr>
              <a:t>It’s important to remember that people with either type of diabetes can vary in their age, complications they’ve developed and how well they have been able to manage their diabetes. People who already have diabetes-related health problems are likely to have worse outcomes if they contract COVID-19 than people with diabetes who are otherwise healthy, whichever type of diabetes they have.</a:t>
            </a:r>
          </a:p>
          <a:p>
            <a:endParaRPr lang="en-US" dirty="0">
              <a:solidFill>
                <a:srgbClr val="757575"/>
              </a:solidFill>
              <a:latin typeface="Helvetica Neue"/>
            </a:endParaRPr>
          </a:p>
          <a:p>
            <a:r>
              <a:rPr lang="en-US" b="1" i="0" dirty="0">
                <a:effectLst/>
                <a:latin typeface="Helvetica Neue"/>
              </a:rPr>
              <a:t>Q: Does COVID-19 cause diabetes?</a:t>
            </a:r>
          </a:p>
          <a:p>
            <a:endParaRPr lang="en-US" b="0" i="0" dirty="0">
              <a:solidFill>
                <a:srgbClr val="757575"/>
              </a:solidFill>
              <a:effectLst/>
              <a:latin typeface="Helvetica Neue"/>
            </a:endParaRPr>
          </a:p>
          <a:p>
            <a:r>
              <a:rPr lang="en-US" b="1" i="0" dirty="0">
                <a:solidFill>
                  <a:srgbClr val="757575"/>
                </a:solidFill>
                <a:effectLst/>
                <a:latin typeface="Helvetica Neue"/>
              </a:rPr>
              <a:t>A:</a:t>
            </a:r>
            <a:r>
              <a:rPr lang="en-US" b="0" i="0" dirty="0">
                <a:solidFill>
                  <a:srgbClr val="757575"/>
                </a:solidFill>
                <a:effectLst/>
                <a:latin typeface="Helvetica Neue"/>
              </a:rPr>
              <a:t> We don’t yet have evidence as to whether COVID-19 would contribute to the onset of diabetes.</a:t>
            </a:r>
          </a:p>
          <a:p>
            <a:endParaRPr lang="en-US" b="0" i="0" dirty="0">
              <a:solidFill>
                <a:srgbClr val="757575"/>
              </a:solidFill>
              <a:effectLst/>
              <a:latin typeface="Helvetica Neue"/>
            </a:endParaRPr>
          </a:p>
        </p:txBody>
      </p:sp>
    </p:spTree>
    <p:extLst>
      <p:ext uri="{BB962C8B-B14F-4D97-AF65-F5344CB8AC3E}">
        <p14:creationId xmlns:p14="http://schemas.microsoft.com/office/powerpoint/2010/main" val="226879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7746" y="1505804"/>
            <a:ext cx="9564130" cy="3416320"/>
          </a:xfrm>
          <a:prstGeom prst="rect">
            <a:avLst/>
          </a:prstGeom>
        </p:spPr>
        <p:txBody>
          <a:bodyPr wrap="square">
            <a:spAutoFit/>
          </a:bodyPr>
          <a:lstStyle/>
          <a:p>
            <a:r>
              <a:rPr lang="en-US" b="1" i="0" dirty="0">
                <a:solidFill>
                  <a:srgbClr val="AA182C"/>
                </a:solidFill>
                <a:effectLst/>
                <a:latin typeface="Helvetica Neue LT W05 85 Heavy"/>
              </a:rPr>
              <a:t>Risks and Warning Signs</a:t>
            </a:r>
          </a:p>
          <a:p>
            <a:endParaRPr lang="en-US" b="0" i="0" dirty="0">
              <a:solidFill>
                <a:srgbClr val="757575"/>
              </a:solidFill>
              <a:effectLst/>
              <a:latin typeface="Helvetica Neue"/>
            </a:endParaRPr>
          </a:p>
          <a:p>
            <a:r>
              <a:rPr lang="en-US" b="1" i="0" dirty="0">
                <a:effectLst/>
                <a:latin typeface="Helvetica Neue"/>
              </a:rPr>
              <a:t>Q: Is COVID-19 different from the seasonal flu?</a:t>
            </a:r>
          </a:p>
          <a:p>
            <a:endParaRPr lang="en-US" b="0" i="0" dirty="0">
              <a:effectLst/>
              <a:latin typeface="Helvetica Neue"/>
            </a:endParaRPr>
          </a:p>
          <a:p>
            <a:r>
              <a:rPr lang="en-US" b="1" i="0" dirty="0">
                <a:solidFill>
                  <a:srgbClr val="757575"/>
                </a:solidFill>
                <a:effectLst/>
                <a:latin typeface="Helvetica Neue"/>
              </a:rPr>
              <a:t>A: </a:t>
            </a:r>
            <a:r>
              <a:rPr lang="en-US" b="0" i="0" dirty="0">
                <a:solidFill>
                  <a:srgbClr val="757575"/>
                </a:solidFill>
                <a:effectLst/>
                <a:latin typeface="Helvetica Neue"/>
              </a:rPr>
              <a:t>COVID-19 is proving to be a more serious illness than seasonal flu in everyone, including people with diabetes. All of the standard precautions to avoid infection that have been widely reported are even more important when dealing with this virus.</a:t>
            </a:r>
          </a:p>
          <a:p>
            <a:endParaRPr lang="en-US" b="0" i="0" dirty="0">
              <a:solidFill>
                <a:srgbClr val="757575"/>
              </a:solidFill>
              <a:effectLst/>
              <a:latin typeface="Helvetica Neue"/>
            </a:endParaRPr>
          </a:p>
          <a:p>
            <a:r>
              <a:rPr lang="en-US" b="0" i="0" dirty="0">
                <a:solidFill>
                  <a:srgbClr val="757575"/>
                </a:solidFill>
                <a:effectLst/>
                <a:latin typeface="Helvetica Neue"/>
              </a:rPr>
              <a:t>We encourage people with diabetes to follow the </a:t>
            </a:r>
            <a:r>
              <a:rPr lang="en-US" b="0" i="0" u="none" strike="noStrike" dirty="0">
                <a:solidFill>
                  <a:srgbClr val="AA182C"/>
                </a:solidFill>
                <a:effectLst/>
                <a:latin typeface="Helvetica Neue"/>
                <a:hlinkClick r:id="rId2"/>
              </a:rPr>
              <a:t>guidance of the CDC </a:t>
            </a:r>
            <a:r>
              <a:rPr lang="en-US" b="0" i="0" dirty="0">
                <a:solidFill>
                  <a:srgbClr val="757575"/>
                </a:solidFill>
                <a:effectLst/>
                <a:latin typeface="Helvetica Neue"/>
              </a:rPr>
              <a:t>to be sure you’re doing everything you can to protect yourself and others. As always, people with diabetes should </a:t>
            </a:r>
            <a:r>
              <a:rPr lang="en-US" b="0" i="0" u="none" strike="noStrike" dirty="0">
                <a:solidFill>
                  <a:srgbClr val="AA182C"/>
                </a:solidFill>
                <a:effectLst/>
                <a:latin typeface="Helvetica Neue"/>
                <a:hlinkClick r:id="rId3"/>
              </a:rPr>
              <a:t>get a flu shot this year</a:t>
            </a:r>
            <a:r>
              <a:rPr lang="en-US" b="0" i="0" dirty="0">
                <a:solidFill>
                  <a:srgbClr val="757575"/>
                </a:solidFill>
                <a:effectLst/>
                <a:latin typeface="Helvetica Neue"/>
              </a:rPr>
              <a:t>, although it’s important to understand the flu vaccine will not protect against COVID-19.</a:t>
            </a:r>
          </a:p>
        </p:txBody>
      </p:sp>
    </p:spTree>
    <p:extLst>
      <p:ext uri="{BB962C8B-B14F-4D97-AF65-F5344CB8AC3E}">
        <p14:creationId xmlns:p14="http://schemas.microsoft.com/office/powerpoint/2010/main" val="1873989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0258" y="1161692"/>
            <a:ext cx="8971005" cy="4801314"/>
          </a:xfrm>
          <a:prstGeom prst="rect">
            <a:avLst/>
          </a:prstGeom>
        </p:spPr>
        <p:txBody>
          <a:bodyPr wrap="square">
            <a:spAutoFit/>
          </a:bodyPr>
          <a:lstStyle/>
          <a:p>
            <a:r>
              <a:rPr lang="en-US" b="1" i="0" dirty="0">
                <a:effectLst/>
                <a:latin typeface="Helvetica Neue"/>
              </a:rPr>
              <a:t>Q: What are the symptoms and warning signs I should be watching out for?</a:t>
            </a:r>
          </a:p>
          <a:p>
            <a:endParaRPr lang="en-US" b="0" i="0" dirty="0">
              <a:solidFill>
                <a:srgbClr val="757575"/>
              </a:solidFill>
              <a:effectLst/>
              <a:latin typeface="Helvetica Neue"/>
            </a:endParaRPr>
          </a:p>
          <a:p>
            <a:r>
              <a:rPr lang="en-US" b="1" i="0" dirty="0">
                <a:solidFill>
                  <a:srgbClr val="757575"/>
                </a:solidFill>
                <a:effectLst/>
                <a:latin typeface="Helvetica Neue"/>
              </a:rPr>
              <a:t>A: </a:t>
            </a:r>
            <a:r>
              <a:rPr lang="en-US" b="0" i="0" dirty="0">
                <a:solidFill>
                  <a:srgbClr val="757575"/>
                </a:solidFill>
                <a:effectLst/>
                <a:latin typeface="Helvetica Neue"/>
              </a:rPr>
              <a:t>People with COVID-19 have reported a wide range of symptoms, ranging from mild symptoms to severe illness. Symptoms may appear 2-14 days after exposure to the virus. Pay attention for potential COVID-19 symptoms including:</a:t>
            </a:r>
          </a:p>
          <a:p>
            <a:endParaRPr lang="en-US" b="0" i="0" dirty="0">
              <a:solidFill>
                <a:srgbClr val="757575"/>
              </a:solidFill>
              <a:effectLst/>
              <a:latin typeface="Helvetica Neue"/>
            </a:endParaRPr>
          </a:p>
          <a:p>
            <a:pPr>
              <a:buFont typeface="Arial" panose="020B0604020202020204" pitchFamily="34" charset="0"/>
              <a:buChar char="•"/>
            </a:pPr>
            <a:r>
              <a:rPr lang="en-US" b="0" i="0" dirty="0">
                <a:solidFill>
                  <a:srgbClr val="757575"/>
                </a:solidFill>
                <a:effectLst/>
                <a:latin typeface="Helvetica Neue"/>
              </a:rPr>
              <a:t>Fever or chills</a:t>
            </a:r>
          </a:p>
          <a:p>
            <a:pPr>
              <a:buFont typeface="Arial" panose="020B0604020202020204" pitchFamily="34" charset="0"/>
              <a:buChar char="•"/>
            </a:pPr>
            <a:r>
              <a:rPr lang="en-US" b="0" i="0" dirty="0">
                <a:solidFill>
                  <a:srgbClr val="757575"/>
                </a:solidFill>
                <a:effectLst/>
                <a:latin typeface="Helvetica Neue"/>
              </a:rPr>
              <a:t>Cough</a:t>
            </a:r>
          </a:p>
          <a:p>
            <a:pPr>
              <a:buFont typeface="Arial" panose="020B0604020202020204" pitchFamily="34" charset="0"/>
              <a:buChar char="•"/>
            </a:pPr>
            <a:r>
              <a:rPr lang="en-US" b="0" i="0" dirty="0">
                <a:solidFill>
                  <a:srgbClr val="757575"/>
                </a:solidFill>
                <a:effectLst/>
                <a:latin typeface="Helvetica Neue"/>
              </a:rPr>
              <a:t>Shortness of breath or difficulty breathing</a:t>
            </a:r>
          </a:p>
          <a:p>
            <a:pPr>
              <a:buFont typeface="Arial" panose="020B0604020202020204" pitchFamily="34" charset="0"/>
              <a:buChar char="•"/>
            </a:pPr>
            <a:r>
              <a:rPr lang="en-US" b="0" i="0" dirty="0">
                <a:solidFill>
                  <a:srgbClr val="757575"/>
                </a:solidFill>
                <a:effectLst/>
                <a:latin typeface="Helvetica Neue"/>
              </a:rPr>
              <a:t>Fatigue</a:t>
            </a:r>
          </a:p>
          <a:p>
            <a:pPr>
              <a:buFont typeface="Arial" panose="020B0604020202020204" pitchFamily="34" charset="0"/>
              <a:buChar char="•"/>
            </a:pPr>
            <a:r>
              <a:rPr lang="en-US" b="0" i="0" dirty="0">
                <a:solidFill>
                  <a:srgbClr val="757575"/>
                </a:solidFill>
                <a:effectLst/>
                <a:latin typeface="Helvetica Neue"/>
              </a:rPr>
              <a:t>Muscle or body aches</a:t>
            </a:r>
          </a:p>
          <a:p>
            <a:pPr>
              <a:buFont typeface="Arial" panose="020B0604020202020204" pitchFamily="34" charset="0"/>
              <a:buChar char="•"/>
            </a:pPr>
            <a:r>
              <a:rPr lang="en-US" b="0" i="0" dirty="0">
                <a:solidFill>
                  <a:srgbClr val="757575"/>
                </a:solidFill>
                <a:effectLst/>
                <a:latin typeface="Helvetica Neue"/>
              </a:rPr>
              <a:t>Headache</a:t>
            </a:r>
          </a:p>
          <a:p>
            <a:pPr>
              <a:buFont typeface="Arial" panose="020B0604020202020204" pitchFamily="34" charset="0"/>
              <a:buChar char="•"/>
            </a:pPr>
            <a:r>
              <a:rPr lang="en-US" b="0" i="0" dirty="0">
                <a:solidFill>
                  <a:srgbClr val="757575"/>
                </a:solidFill>
                <a:effectLst/>
                <a:latin typeface="Helvetica Neue"/>
              </a:rPr>
              <a:t>New loss of taste or smell</a:t>
            </a:r>
          </a:p>
          <a:p>
            <a:pPr>
              <a:buFont typeface="Arial" panose="020B0604020202020204" pitchFamily="34" charset="0"/>
              <a:buChar char="•"/>
            </a:pPr>
            <a:r>
              <a:rPr lang="en-US" b="0" i="0" dirty="0">
                <a:solidFill>
                  <a:srgbClr val="757575"/>
                </a:solidFill>
                <a:effectLst/>
                <a:latin typeface="Helvetica Neue"/>
              </a:rPr>
              <a:t>Sore throat</a:t>
            </a:r>
          </a:p>
          <a:p>
            <a:pPr>
              <a:buFont typeface="Arial" panose="020B0604020202020204" pitchFamily="34" charset="0"/>
              <a:buChar char="•"/>
            </a:pPr>
            <a:r>
              <a:rPr lang="en-US" b="0" i="0" dirty="0">
                <a:solidFill>
                  <a:srgbClr val="757575"/>
                </a:solidFill>
                <a:effectLst/>
                <a:latin typeface="Helvetica Neue"/>
              </a:rPr>
              <a:t>Congestion or runny nose</a:t>
            </a:r>
          </a:p>
          <a:p>
            <a:pPr>
              <a:buFont typeface="Arial" panose="020B0604020202020204" pitchFamily="34" charset="0"/>
              <a:buChar char="•"/>
            </a:pPr>
            <a:r>
              <a:rPr lang="en-US" b="0" i="0" dirty="0">
                <a:solidFill>
                  <a:srgbClr val="757575"/>
                </a:solidFill>
                <a:effectLst/>
                <a:latin typeface="Helvetica Neue"/>
              </a:rPr>
              <a:t>Nausea or vomiting</a:t>
            </a:r>
          </a:p>
          <a:p>
            <a:pPr>
              <a:buFont typeface="Arial" panose="020B0604020202020204" pitchFamily="34" charset="0"/>
              <a:buChar char="•"/>
            </a:pPr>
            <a:r>
              <a:rPr lang="en-US" b="0" i="0" dirty="0">
                <a:solidFill>
                  <a:srgbClr val="757575"/>
                </a:solidFill>
                <a:effectLst/>
                <a:latin typeface="Helvetica Neue"/>
              </a:rPr>
              <a:t>Diarrhea</a:t>
            </a:r>
          </a:p>
        </p:txBody>
      </p:sp>
    </p:spTree>
    <p:extLst>
      <p:ext uri="{BB962C8B-B14F-4D97-AF65-F5344CB8AC3E}">
        <p14:creationId xmlns:p14="http://schemas.microsoft.com/office/powerpoint/2010/main" val="2425445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08405" y="1710864"/>
            <a:ext cx="9597081" cy="2862322"/>
          </a:xfrm>
          <a:prstGeom prst="rect">
            <a:avLst/>
          </a:prstGeom>
        </p:spPr>
        <p:txBody>
          <a:bodyPr wrap="square">
            <a:spAutoFit/>
          </a:bodyPr>
          <a:lstStyle/>
          <a:p>
            <a:r>
              <a:rPr lang="en-US" b="1" i="0" dirty="0">
                <a:effectLst/>
                <a:latin typeface="Helvetica Neue"/>
              </a:rPr>
              <a:t>Q: What should I do if I think I'm developing symptoms of COVID-19?</a:t>
            </a:r>
          </a:p>
          <a:p>
            <a:endParaRPr lang="en-US" b="0" i="0" dirty="0">
              <a:solidFill>
                <a:srgbClr val="757575"/>
              </a:solidFill>
              <a:effectLst/>
              <a:latin typeface="Helvetica Neue"/>
            </a:endParaRPr>
          </a:p>
          <a:p>
            <a:r>
              <a:rPr lang="en-US" b="1" i="0" dirty="0">
                <a:solidFill>
                  <a:srgbClr val="757575"/>
                </a:solidFill>
                <a:effectLst/>
                <a:latin typeface="Helvetica Neue"/>
              </a:rPr>
              <a:t>A:</a:t>
            </a:r>
            <a:r>
              <a:rPr lang="en-US" b="0" i="0" dirty="0">
                <a:solidFill>
                  <a:srgbClr val="757575"/>
                </a:solidFill>
                <a:effectLst/>
                <a:latin typeface="Helvetica Neue"/>
              </a:rPr>
              <a:t> If you fell like you are developing symptoms, call your doctor.</a:t>
            </a:r>
          </a:p>
          <a:p>
            <a:endParaRPr lang="en-US" b="0" i="0" dirty="0">
              <a:solidFill>
                <a:srgbClr val="757575"/>
              </a:solidFill>
              <a:effectLst/>
              <a:latin typeface="Helvetica Neue"/>
            </a:endParaRPr>
          </a:p>
          <a:p>
            <a:r>
              <a:rPr lang="en-US" b="0" i="0" dirty="0">
                <a:solidFill>
                  <a:srgbClr val="757575"/>
                </a:solidFill>
                <a:effectLst/>
                <a:latin typeface="Helvetica Neue"/>
              </a:rPr>
              <a:t>When you call:</a:t>
            </a:r>
          </a:p>
          <a:p>
            <a:pPr>
              <a:buFont typeface="Arial" panose="020B0604020202020204" pitchFamily="34" charset="0"/>
              <a:buChar char="•"/>
            </a:pPr>
            <a:r>
              <a:rPr lang="en-US" b="0" i="0" dirty="0">
                <a:solidFill>
                  <a:srgbClr val="757575"/>
                </a:solidFill>
                <a:effectLst/>
                <a:latin typeface="Helvetica Neue"/>
              </a:rPr>
              <a:t>Have your glucose reading available</a:t>
            </a:r>
          </a:p>
          <a:p>
            <a:pPr>
              <a:buFont typeface="Arial" panose="020B0604020202020204" pitchFamily="34" charset="0"/>
              <a:buChar char="•"/>
            </a:pPr>
            <a:r>
              <a:rPr lang="en-US" b="0" i="0" dirty="0">
                <a:solidFill>
                  <a:srgbClr val="757575"/>
                </a:solidFill>
                <a:effectLst/>
                <a:latin typeface="Helvetica Neue"/>
              </a:rPr>
              <a:t>Have your ketone reading available</a:t>
            </a:r>
          </a:p>
          <a:p>
            <a:pPr>
              <a:buFont typeface="Arial" panose="020B0604020202020204" pitchFamily="34" charset="0"/>
              <a:buChar char="•"/>
            </a:pPr>
            <a:r>
              <a:rPr lang="en-US" b="0" i="0" dirty="0">
                <a:solidFill>
                  <a:srgbClr val="757575"/>
                </a:solidFill>
                <a:effectLst/>
                <a:latin typeface="Helvetica Neue"/>
              </a:rPr>
              <a:t>Keep track of your fluid consumption (you can use a 1-liter water bottle) and report</a:t>
            </a:r>
          </a:p>
          <a:p>
            <a:pPr>
              <a:buFont typeface="Arial" panose="020B0604020202020204" pitchFamily="34" charset="0"/>
              <a:buChar char="•"/>
            </a:pPr>
            <a:r>
              <a:rPr lang="en-US" b="0" i="0" dirty="0">
                <a:solidFill>
                  <a:srgbClr val="757575"/>
                </a:solidFill>
                <a:effectLst/>
                <a:latin typeface="Helvetica Neue"/>
              </a:rPr>
              <a:t>Be clear on your symptoms (for example: are you nauseated? Just a stuffy nose?)</a:t>
            </a:r>
          </a:p>
          <a:p>
            <a:pPr>
              <a:buFont typeface="Arial" panose="020B0604020202020204" pitchFamily="34" charset="0"/>
              <a:buChar char="•"/>
            </a:pPr>
            <a:r>
              <a:rPr lang="en-US" b="0" i="0" dirty="0">
                <a:solidFill>
                  <a:srgbClr val="757575"/>
                </a:solidFill>
                <a:effectLst/>
                <a:latin typeface="Helvetica Neue"/>
              </a:rPr>
              <a:t>Ask your questions on how to manage your diabetes</a:t>
            </a:r>
          </a:p>
        </p:txBody>
      </p:sp>
    </p:spTree>
    <p:extLst>
      <p:ext uri="{BB962C8B-B14F-4D97-AF65-F5344CB8AC3E}">
        <p14:creationId xmlns:p14="http://schemas.microsoft.com/office/powerpoint/2010/main" val="2666122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8140" y="1783655"/>
            <a:ext cx="9185191" cy="2862322"/>
          </a:xfrm>
          <a:prstGeom prst="rect">
            <a:avLst/>
          </a:prstGeom>
        </p:spPr>
        <p:txBody>
          <a:bodyPr wrap="square">
            <a:spAutoFit/>
          </a:bodyPr>
          <a:lstStyle/>
          <a:p>
            <a:r>
              <a:rPr lang="en-US" b="1" i="0" dirty="0">
                <a:effectLst/>
                <a:latin typeface="Helvetica Neue"/>
              </a:rPr>
              <a:t>Q: What are the emergency warning signs—and what should I do if I’m experiencing them?</a:t>
            </a:r>
          </a:p>
          <a:p>
            <a:endParaRPr lang="en-US" b="0" i="0" dirty="0">
              <a:solidFill>
                <a:srgbClr val="757575"/>
              </a:solidFill>
              <a:effectLst/>
              <a:latin typeface="Helvetica Neue"/>
            </a:endParaRPr>
          </a:p>
          <a:p>
            <a:r>
              <a:rPr lang="en-US" b="1" i="0" dirty="0">
                <a:solidFill>
                  <a:srgbClr val="757575"/>
                </a:solidFill>
                <a:effectLst/>
                <a:latin typeface="Helvetica Neue"/>
              </a:rPr>
              <a:t>A:</a:t>
            </a:r>
            <a:r>
              <a:rPr lang="en-US" b="0" i="0" dirty="0">
                <a:solidFill>
                  <a:srgbClr val="757575"/>
                </a:solidFill>
                <a:effectLst/>
                <a:latin typeface="Helvetica Neue"/>
              </a:rPr>
              <a:t> If you develop emergency warning signs for COVID-19 get medical attention </a:t>
            </a:r>
            <a:r>
              <a:rPr lang="en-US" b="0" i="1" dirty="0">
                <a:solidFill>
                  <a:srgbClr val="757575"/>
                </a:solidFill>
                <a:effectLst/>
                <a:latin typeface="Helvetica Neue"/>
              </a:rPr>
              <a:t>immediately</a:t>
            </a:r>
            <a:r>
              <a:rPr lang="en-US" b="0" i="0" dirty="0">
                <a:solidFill>
                  <a:srgbClr val="757575"/>
                </a:solidFill>
                <a:effectLst/>
                <a:latin typeface="Helvetica Neue"/>
              </a:rPr>
              <a:t>. In adults, emergency warning signs include:</a:t>
            </a:r>
          </a:p>
          <a:p>
            <a:pPr>
              <a:buFont typeface="Arial" panose="020B0604020202020204" pitchFamily="34" charset="0"/>
              <a:buChar char="•"/>
            </a:pPr>
            <a:r>
              <a:rPr lang="en-US" b="0" i="0" dirty="0">
                <a:solidFill>
                  <a:srgbClr val="757575"/>
                </a:solidFill>
                <a:effectLst/>
                <a:latin typeface="Helvetica Neue"/>
              </a:rPr>
              <a:t>Difficulty breathing or shortness of breath</a:t>
            </a:r>
          </a:p>
          <a:p>
            <a:pPr>
              <a:buFont typeface="Arial" panose="020B0604020202020204" pitchFamily="34" charset="0"/>
              <a:buChar char="•"/>
            </a:pPr>
            <a:r>
              <a:rPr lang="en-US" b="0" i="0" dirty="0">
                <a:solidFill>
                  <a:srgbClr val="757575"/>
                </a:solidFill>
                <a:effectLst/>
                <a:latin typeface="Helvetica Neue"/>
              </a:rPr>
              <a:t>Persistent pain or pressure in the chest</a:t>
            </a:r>
          </a:p>
          <a:p>
            <a:pPr>
              <a:buFont typeface="Arial" panose="020B0604020202020204" pitchFamily="34" charset="0"/>
              <a:buChar char="•"/>
            </a:pPr>
            <a:r>
              <a:rPr lang="en-US" b="0" i="0" dirty="0">
                <a:solidFill>
                  <a:srgbClr val="757575"/>
                </a:solidFill>
                <a:effectLst/>
                <a:latin typeface="Helvetica Neue"/>
              </a:rPr>
              <a:t>New confusion</a:t>
            </a:r>
          </a:p>
          <a:p>
            <a:pPr>
              <a:buFont typeface="Arial" panose="020B0604020202020204" pitchFamily="34" charset="0"/>
              <a:buChar char="•"/>
            </a:pPr>
            <a:r>
              <a:rPr lang="en-US" b="0" i="0" dirty="0">
                <a:solidFill>
                  <a:srgbClr val="757575"/>
                </a:solidFill>
                <a:effectLst/>
                <a:latin typeface="Helvetica Neue"/>
              </a:rPr>
              <a:t>Inability to wake or stay awake</a:t>
            </a:r>
          </a:p>
          <a:p>
            <a:pPr>
              <a:buFont typeface="Arial" panose="020B0604020202020204" pitchFamily="34" charset="0"/>
              <a:buChar char="•"/>
            </a:pPr>
            <a:r>
              <a:rPr lang="en-US" b="0" i="0" dirty="0">
                <a:solidFill>
                  <a:srgbClr val="757575"/>
                </a:solidFill>
                <a:effectLst/>
                <a:latin typeface="Helvetica Neue"/>
              </a:rPr>
              <a:t>Bluish lips or face</a:t>
            </a:r>
          </a:p>
        </p:txBody>
      </p:sp>
    </p:spTree>
    <p:extLst>
      <p:ext uri="{BB962C8B-B14F-4D97-AF65-F5344CB8AC3E}">
        <p14:creationId xmlns:p14="http://schemas.microsoft.com/office/powerpoint/2010/main" val="3074170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8252" y="0"/>
            <a:ext cx="5297537" cy="6858000"/>
          </a:xfrm>
          <a:prstGeom prst="rect">
            <a:avLst/>
          </a:prstGeom>
        </p:spPr>
      </p:pic>
    </p:spTree>
    <p:extLst>
      <p:ext uri="{BB962C8B-B14F-4D97-AF65-F5344CB8AC3E}">
        <p14:creationId xmlns:p14="http://schemas.microsoft.com/office/powerpoint/2010/main" val="49141374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44</TotalTime>
  <Words>258</Words>
  <Application>Microsoft Office PowerPoint</Application>
  <PresentationFormat>Widescreen</PresentationFormat>
  <Paragraphs>66</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Helvetica Neue</vt:lpstr>
      <vt:lpstr>Helvetica Neue LT W05 85 Heavy</vt:lpstr>
      <vt:lpstr>Trebuchet MS</vt:lpstr>
      <vt:lpstr>Wingdings 3</vt:lpstr>
      <vt:lpstr>Facet</vt:lpstr>
      <vt:lpstr>Diabetes and Covid-19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Port Arthur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and Covid-19</dc:title>
  <dc:creator>Tammy Lake</dc:creator>
  <cp:lastModifiedBy>Windows User</cp:lastModifiedBy>
  <cp:revision>6</cp:revision>
  <dcterms:created xsi:type="dcterms:W3CDTF">2020-11-16T20:22:00Z</dcterms:created>
  <dcterms:modified xsi:type="dcterms:W3CDTF">2020-11-18T14:33:05Z</dcterms:modified>
</cp:coreProperties>
</file>