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46" r:id="rId2"/>
  </p:sldMasterIdLst>
  <p:notesMasterIdLst>
    <p:notesMasterId r:id="rId15"/>
  </p:notesMasterIdLst>
  <p:sldIdLst>
    <p:sldId id="260" r:id="rId3"/>
    <p:sldId id="259" r:id="rId4"/>
    <p:sldId id="261" r:id="rId5"/>
    <p:sldId id="262" r:id="rId6"/>
    <p:sldId id="264" r:id="rId7"/>
    <p:sldId id="266" r:id="rId8"/>
    <p:sldId id="267" r:id="rId9"/>
    <p:sldId id="268" r:id="rId10"/>
    <p:sldId id="269" r:id="rId11"/>
    <p:sldId id="270" r:id="rId12"/>
    <p:sldId id="258" r:id="rId13"/>
    <p:sldId id="263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5DA2"/>
    <a:srgbClr val="8EC3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D40D0A-3D05-736D-7346-C216B3732275}" v="4089" dt="2020-11-12T19:29:19.983"/>
    <p1510:client id="{BEC700ED-A0BB-AD82-21EA-393042F5819D}" v="4" dt="2020-11-16T14:27:58.780"/>
    <p1510:client id="{E9B00C37-14EF-9826-3749-DE197A84575B}" v="73" dt="2020-11-13T20:16:40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BB0A7C-DE31-4CEB-8D40-985BD5237AC6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/>
      <dgm:spPr/>
      <dgm:t>
        <a:bodyPr/>
        <a:lstStyle/>
        <a:p>
          <a:endParaRPr lang="en-US"/>
        </a:p>
      </dgm:t>
    </dgm:pt>
    <dgm:pt modelId="{33CD014A-3655-4788-B348-0BF01977C959}">
      <dgm:prSet/>
      <dgm:spPr/>
      <dgm:t>
        <a:bodyPr/>
        <a:lstStyle/>
        <a:p>
          <a:r>
            <a:rPr lang="en-US"/>
            <a:t>Clinical Mental/Behavioral Health</a:t>
          </a:r>
        </a:p>
      </dgm:t>
    </dgm:pt>
    <dgm:pt modelId="{36875AB1-715E-4586-B42B-053883AFEC9B}" type="parTrans" cxnId="{62110326-546F-4166-84F4-1511204AF9C9}">
      <dgm:prSet/>
      <dgm:spPr/>
      <dgm:t>
        <a:bodyPr/>
        <a:lstStyle/>
        <a:p>
          <a:endParaRPr lang="en-US"/>
        </a:p>
      </dgm:t>
    </dgm:pt>
    <dgm:pt modelId="{0CCA716A-19AE-4ACD-A042-2E0EB4345903}" type="sibTrans" cxnId="{62110326-546F-4166-84F4-1511204AF9C9}">
      <dgm:prSet/>
      <dgm:spPr/>
      <dgm:t>
        <a:bodyPr/>
        <a:lstStyle/>
        <a:p>
          <a:endParaRPr lang="en-US"/>
        </a:p>
      </dgm:t>
    </dgm:pt>
    <dgm:pt modelId="{DEAA67EB-EC30-47B4-8D8D-517067F5A3FC}">
      <dgm:prSet/>
      <dgm:spPr/>
      <dgm:t>
        <a:bodyPr/>
        <a:lstStyle/>
        <a:p>
          <a:r>
            <a:rPr lang="en-US"/>
            <a:t>School Based Services</a:t>
          </a:r>
        </a:p>
      </dgm:t>
    </dgm:pt>
    <dgm:pt modelId="{BB402243-BC93-479B-898E-A2A04BFA9BBC}" type="parTrans" cxnId="{8E9565D4-07C8-4CAF-A39D-22C163E6CE24}">
      <dgm:prSet/>
      <dgm:spPr/>
      <dgm:t>
        <a:bodyPr/>
        <a:lstStyle/>
        <a:p>
          <a:endParaRPr lang="en-US"/>
        </a:p>
      </dgm:t>
    </dgm:pt>
    <dgm:pt modelId="{F6D8E7F2-505A-437B-9C6A-CD5B9E1D9A0B}" type="sibTrans" cxnId="{8E9565D4-07C8-4CAF-A39D-22C163E6CE24}">
      <dgm:prSet/>
      <dgm:spPr/>
      <dgm:t>
        <a:bodyPr/>
        <a:lstStyle/>
        <a:p>
          <a:endParaRPr lang="en-US"/>
        </a:p>
      </dgm:t>
    </dgm:pt>
    <dgm:pt modelId="{E077E16A-A89B-4CF7-A8E9-ECE28C44AB93}">
      <dgm:prSet/>
      <dgm:spPr/>
      <dgm:t>
        <a:bodyPr/>
        <a:lstStyle/>
        <a:p>
          <a:r>
            <a:rPr lang="en-US"/>
            <a:t>Community Outreach</a:t>
          </a:r>
        </a:p>
      </dgm:t>
    </dgm:pt>
    <dgm:pt modelId="{179E10DB-D311-44D3-B70C-65ABC78F2AE9}" type="parTrans" cxnId="{7AA5A36C-37CF-4973-98A7-F43F25B22A35}">
      <dgm:prSet/>
      <dgm:spPr/>
      <dgm:t>
        <a:bodyPr/>
        <a:lstStyle/>
        <a:p>
          <a:endParaRPr lang="en-US"/>
        </a:p>
      </dgm:t>
    </dgm:pt>
    <dgm:pt modelId="{74991F03-F231-4663-9BC1-16BA0DCC12AA}" type="sibTrans" cxnId="{7AA5A36C-37CF-4973-98A7-F43F25B22A35}">
      <dgm:prSet/>
      <dgm:spPr/>
      <dgm:t>
        <a:bodyPr/>
        <a:lstStyle/>
        <a:p>
          <a:endParaRPr lang="en-US"/>
        </a:p>
      </dgm:t>
    </dgm:pt>
    <dgm:pt modelId="{02BA99FC-45CC-4F48-B05A-6285362A62CF}">
      <dgm:prSet/>
      <dgm:spPr/>
      <dgm:t>
        <a:bodyPr/>
        <a:lstStyle/>
        <a:p>
          <a:r>
            <a:rPr lang="en-US"/>
            <a:t>Professional Development</a:t>
          </a:r>
        </a:p>
      </dgm:t>
    </dgm:pt>
    <dgm:pt modelId="{4B1B321B-449C-4951-8F99-5D2C2970BA66}" type="parTrans" cxnId="{7840DBD8-76F1-4EEC-A0B4-B915BC1982B1}">
      <dgm:prSet/>
      <dgm:spPr/>
      <dgm:t>
        <a:bodyPr/>
        <a:lstStyle/>
        <a:p>
          <a:endParaRPr lang="en-US"/>
        </a:p>
      </dgm:t>
    </dgm:pt>
    <dgm:pt modelId="{CDA544EC-5900-4744-A4A0-BC6703BD9B01}" type="sibTrans" cxnId="{7840DBD8-76F1-4EEC-A0B4-B915BC1982B1}">
      <dgm:prSet/>
      <dgm:spPr/>
      <dgm:t>
        <a:bodyPr/>
        <a:lstStyle/>
        <a:p>
          <a:endParaRPr lang="en-US"/>
        </a:p>
      </dgm:t>
    </dgm:pt>
    <dgm:pt modelId="{277FBF33-D480-4E0F-AF07-54231524CB08}">
      <dgm:prSet/>
      <dgm:spPr/>
      <dgm:t>
        <a:bodyPr/>
        <a:lstStyle/>
        <a:p>
          <a:r>
            <a:rPr lang="en-US"/>
            <a:t>Crisis Assistance</a:t>
          </a:r>
        </a:p>
      </dgm:t>
    </dgm:pt>
    <dgm:pt modelId="{B4080CBE-693A-4086-B2D6-2E63E763885F}" type="parTrans" cxnId="{32DD1663-65A6-449D-A7EF-8B918C464229}">
      <dgm:prSet/>
      <dgm:spPr/>
      <dgm:t>
        <a:bodyPr/>
        <a:lstStyle/>
        <a:p>
          <a:endParaRPr lang="en-US"/>
        </a:p>
      </dgm:t>
    </dgm:pt>
    <dgm:pt modelId="{F6E34DB8-C282-4829-9D23-8B73BB1E013C}" type="sibTrans" cxnId="{32DD1663-65A6-449D-A7EF-8B918C464229}">
      <dgm:prSet/>
      <dgm:spPr/>
      <dgm:t>
        <a:bodyPr/>
        <a:lstStyle/>
        <a:p>
          <a:endParaRPr lang="en-US"/>
        </a:p>
      </dgm:t>
    </dgm:pt>
    <dgm:pt modelId="{09CF8B30-33D2-4D89-AFA1-FDEB6135913C}">
      <dgm:prSet/>
      <dgm:spPr/>
      <dgm:t>
        <a:bodyPr/>
        <a:lstStyle/>
        <a:p>
          <a:r>
            <a:rPr lang="en-US"/>
            <a:t>Congregational Care</a:t>
          </a:r>
        </a:p>
      </dgm:t>
    </dgm:pt>
    <dgm:pt modelId="{C32A8008-F9C4-4266-8E7F-9F19D9B9608C}" type="parTrans" cxnId="{91462C84-A103-4E3E-A6A4-97B16AE93AE6}">
      <dgm:prSet/>
      <dgm:spPr/>
      <dgm:t>
        <a:bodyPr/>
        <a:lstStyle/>
        <a:p>
          <a:endParaRPr lang="en-US"/>
        </a:p>
      </dgm:t>
    </dgm:pt>
    <dgm:pt modelId="{3D7C2D35-B5F1-408E-BE11-F4B23F10F309}" type="sibTrans" cxnId="{91462C84-A103-4E3E-A6A4-97B16AE93AE6}">
      <dgm:prSet/>
      <dgm:spPr/>
      <dgm:t>
        <a:bodyPr/>
        <a:lstStyle/>
        <a:p>
          <a:endParaRPr lang="en-US"/>
        </a:p>
      </dgm:t>
    </dgm:pt>
    <dgm:pt modelId="{A76C20C0-7497-490C-BECD-4812C6808D2A}" type="pres">
      <dgm:prSet presAssocID="{C0BB0A7C-DE31-4CEB-8D40-985BD5237AC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EF97442-86BF-4815-98B7-A4DDC8D58DAF}" type="pres">
      <dgm:prSet presAssocID="{33CD014A-3655-4788-B348-0BF01977C959}" presName="thickLine" presStyleLbl="alignNode1" presStyleIdx="0" presStyleCnt="6"/>
      <dgm:spPr/>
    </dgm:pt>
    <dgm:pt modelId="{1D01D8D5-6EF3-4B9D-AE41-AD8416BE19CF}" type="pres">
      <dgm:prSet presAssocID="{33CD014A-3655-4788-B348-0BF01977C959}" presName="horz1" presStyleCnt="0"/>
      <dgm:spPr/>
    </dgm:pt>
    <dgm:pt modelId="{39B7A06A-1FAD-4029-8E87-0176A76EEB20}" type="pres">
      <dgm:prSet presAssocID="{33CD014A-3655-4788-B348-0BF01977C959}" presName="tx1" presStyleLbl="revTx" presStyleIdx="0" presStyleCnt="6"/>
      <dgm:spPr/>
      <dgm:t>
        <a:bodyPr/>
        <a:lstStyle/>
        <a:p>
          <a:endParaRPr lang="en-US"/>
        </a:p>
      </dgm:t>
    </dgm:pt>
    <dgm:pt modelId="{63D3AEE5-3FA4-4562-A00C-ED5D42E52B54}" type="pres">
      <dgm:prSet presAssocID="{33CD014A-3655-4788-B348-0BF01977C959}" presName="vert1" presStyleCnt="0"/>
      <dgm:spPr/>
    </dgm:pt>
    <dgm:pt modelId="{7B81DEC5-C7EF-4778-8FEB-C754FDB3E28E}" type="pres">
      <dgm:prSet presAssocID="{DEAA67EB-EC30-47B4-8D8D-517067F5A3FC}" presName="thickLine" presStyleLbl="alignNode1" presStyleIdx="1" presStyleCnt="6"/>
      <dgm:spPr/>
    </dgm:pt>
    <dgm:pt modelId="{839FD158-BF22-43EB-BFC4-3838797C921E}" type="pres">
      <dgm:prSet presAssocID="{DEAA67EB-EC30-47B4-8D8D-517067F5A3FC}" presName="horz1" presStyleCnt="0"/>
      <dgm:spPr/>
    </dgm:pt>
    <dgm:pt modelId="{395E58F0-36B8-4DFE-A6F5-3634BB18F4DE}" type="pres">
      <dgm:prSet presAssocID="{DEAA67EB-EC30-47B4-8D8D-517067F5A3FC}" presName="tx1" presStyleLbl="revTx" presStyleIdx="1" presStyleCnt="6"/>
      <dgm:spPr/>
      <dgm:t>
        <a:bodyPr/>
        <a:lstStyle/>
        <a:p>
          <a:endParaRPr lang="en-US"/>
        </a:p>
      </dgm:t>
    </dgm:pt>
    <dgm:pt modelId="{99FCA484-588B-40B4-A83D-BB18D255B697}" type="pres">
      <dgm:prSet presAssocID="{DEAA67EB-EC30-47B4-8D8D-517067F5A3FC}" presName="vert1" presStyleCnt="0"/>
      <dgm:spPr/>
    </dgm:pt>
    <dgm:pt modelId="{E47FB58E-C07B-469F-B4A9-E60ED05DFD79}" type="pres">
      <dgm:prSet presAssocID="{E077E16A-A89B-4CF7-A8E9-ECE28C44AB93}" presName="thickLine" presStyleLbl="alignNode1" presStyleIdx="2" presStyleCnt="6"/>
      <dgm:spPr/>
    </dgm:pt>
    <dgm:pt modelId="{A0208E93-12EB-4775-9513-A3EAC0BEAC8F}" type="pres">
      <dgm:prSet presAssocID="{E077E16A-A89B-4CF7-A8E9-ECE28C44AB93}" presName="horz1" presStyleCnt="0"/>
      <dgm:spPr/>
    </dgm:pt>
    <dgm:pt modelId="{630E6698-85BD-4501-A2A8-EE3D319668D0}" type="pres">
      <dgm:prSet presAssocID="{E077E16A-A89B-4CF7-A8E9-ECE28C44AB93}" presName="tx1" presStyleLbl="revTx" presStyleIdx="2" presStyleCnt="6"/>
      <dgm:spPr/>
      <dgm:t>
        <a:bodyPr/>
        <a:lstStyle/>
        <a:p>
          <a:endParaRPr lang="en-US"/>
        </a:p>
      </dgm:t>
    </dgm:pt>
    <dgm:pt modelId="{3798B99F-98E8-47A4-AE4F-587A81B5BC12}" type="pres">
      <dgm:prSet presAssocID="{E077E16A-A89B-4CF7-A8E9-ECE28C44AB93}" presName="vert1" presStyleCnt="0"/>
      <dgm:spPr/>
    </dgm:pt>
    <dgm:pt modelId="{16B47A3C-6628-4494-9ADF-828309C58539}" type="pres">
      <dgm:prSet presAssocID="{02BA99FC-45CC-4F48-B05A-6285362A62CF}" presName="thickLine" presStyleLbl="alignNode1" presStyleIdx="3" presStyleCnt="6"/>
      <dgm:spPr/>
    </dgm:pt>
    <dgm:pt modelId="{9165E810-69D0-4834-B1E4-AD716A21A50F}" type="pres">
      <dgm:prSet presAssocID="{02BA99FC-45CC-4F48-B05A-6285362A62CF}" presName="horz1" presStyleCnt="0"/>
      <dgm:spPr/>
    </dgm:pt>
    <dgm:pt modelId="{6AABE1F4-EF7F-4D64-ACC9-9C62B259835D}" type="pres">
      <dgm:prSet presAssocID="{02BA99FC-45CC-4F48-B05A-6285362A62CF}" presName="tx1" presStyleLbl="revTx" presStyleIdx="3" presStyleCnt="6"/>
      <dgm:spPr/>
      <dgm:t>
        <a:bodyPr/>
        <a:lstStyle/>
        <a:p>
          <a:endParaRPr lang="en-US"/>
        </a:p>
      </dgm:t>
    </dgm:pt>
    <dgm:pt modelId="{BF652372-F440-4E3A-99A0-1009D5F8DB5A}" type="pres">
      <dgm:prSet presAssocID="{02BA99FC-45CC-4F48-B05A-6285362A62CF}" presName="vert1" presStyleCnt="0"/>
      <dgm:spPr/>
    </dgm:pt>
    <dgm:pt modelId="{E9B45716-E3ED-45BB-81D9-8CF121C579B2}" type="pres">
      <dgm:prSet presAssocID="{277FBF33-D480-4E0F-AF07-54231524CB08}" presName="thickLine" presStyleLbl="alignNode1" presStyleIdx="4" presStyleCnt="6"/>
      <dgm:spPr/>
    </dgm:pt>
    <dgm:pt modelId="{D18D7293-C7BA-4951-B1CE-2C280E7C9234}" type="pres">
      <dgm:prSet presAssocID="{277FBF33-D480-4E0F-AF07-54231524CB08}" presName="horz1" presStyleCnt="0"/>
      <dgm:spPr/>
    </dgm:pt>
    <dgm:pt modelId="{A536D2A2-DE8E-4B58-B639-961EF03051D6}" type="pres">
      <dgm:prSet presAssocID="{277FBF33-D480-4E0F-AF07-54231524CB08}" presName="tx1" presStyleLbl="revTx" presStyleIdx="4" presStyleCnt="6"/>
      <dgm:spPr/>
      <dgm:t>
        <a:bodyPr/>
        <a:lstStyle/>
        <a:p>
          <a:endParaRPr lang="en-US"/>
        </a:p>
      </dgm:t>
    </dgm:pt>
    <dgm:pt modelId="{AF86DAC0-070E-4A68-A271-ED49BA5A0B5A}" type="pres">
      <dgm:prSet presAssocID="{277FBF33-D480-4E0F-AF07-54231524CB08}" presName="vert1" presStyleCnt="0"/>
      <dgm:spPr/>
    </dgm:pt>
    <dgm:pt modelId="{41AC63ED-7C05-4172-92C7-36D142D2372E}" type="pres">
      <dgm:prSet presAssocID="{09CF8B30-33D2-4D89-AFA1-FDEB6135913C}" presName="thickLine" presStyleLbl="alignNode1" presStyleIdx="5" presStyleCnt="6"/>
      <dgm:spPr/>
    </dgm:pt>
    <dgm:pt modelId="{2771913C-1A39-4006-AA22-0A35FEE763E6}" type="pres">
      <dgm:prSet presAssocID="{09CF8B30-33D2-4D89-AFA1-FDEB6135913C}" presName="horz1" presStyleCnt="0"/>
      <dgm:spPr/>
    </dgm:pt>
    <dgm:pt modelId="{7A164EB9-F388-4ACC-895A-825D81F5C44A}" type="pres">
      <dgm:prSet presAssocID="{09CF8B30-33D2-4D89-AFA1-FDEB6135913C}" presName="tx1" presStyleLbl="revTx" presStyleIdx="5" presStyleCnt="6"/>
      <dgm:spPr/>
      <dgm:t>
        <a:bodyPr/>
        <a:lstStyle/>
        <a:p>
          <a:endParaRPr lang="en-US"/>
        </a:p>
      </dgm:t>
    </dgm:pt>
    <dgm:pt modelId="{E52F6160-F40A-4FB2-BE84-E0CE164A83FC}" type="pres">
      <dgm:prSet presAssocID="{09CF8B30-33D2-4D89-AFA1-FDEB6135913C}" presName="vert1" presStyleCnt="0"/>
      <dgm:spPr/>
    </dgm:pt>
  </dgm:ptLst>
  <dgm:cxnLst>
    <dgm:cxn modelId="{B50327EF-5ACE-4413-9439-B5FD0780FCF0}" type="presOf" srcId="{33CD014A-3655-4788-B348-0BF01977C959}" destId="{39B7A06A-1FAD-4029-8E87-0176A76EEB20}" srcOrd="0" destOrd="0" presId="urn:microsoft.com/office/officeart/2008/layout/LinedList"/>
    <dgm:cxn modelId="{EAF60916-E952-4612-9FD6-EF577494DA1E}" type="presOf" srcId="{E077E16A-A89B-4CF7-A8E9-ECE28C44AB93}" destId="{630E6698-85BD-4501-A2A8-EE3D319668D0}" srcOrd="0" destOrd="0" presId="urn:microsoft.com/office/officeart/2008/layout/LinedList"/>
    <dgm:cxn modelId="{AD9599AC-E765-4C8F-B96E-8F3AC7317A42}" type="presOf" srcId="{277FBF33-D480-4E0F-AF07-54231524CB08}" destId="{A536D2A2-DE8E-4B58-B639-961EF03051D6}" srcOrd="0" destOrd="0" presId="urn:microsoft.com/office/officeart/2008/layout/LinedList"/>
    <dgm:cxn modelId="{91462C84-A103-4E3E-A6A4-97B16AE93AE6}" srcId="{C0BB0A7C-DE31-4CEB-8D40-985BD5237AC6}" destId="{09CF8B30-33D2-4D89-AFA1-FDEB6135913C}" srcOrd="5" destOrd="0" parTransId="{C32A8008-F9C4-4266-8E7F-9F19D9B9608C}" sibTransId="{3D7C2D35-B5F1-408E-BE11-F4B23F10F309}"/>
    <dgm:cxn modelId="{62110326-546F-4166-84F4-1511204AF9C9}" srcId="{C0BB0A7C-DE31-4CEB-8D40-985BD5237AC6}" destId="{33CD014A-3655-4788-B348-0BF01977C959}" srcOrd="0" destOrd="0" parTransId="{36875AB1-715E-4586-B42B-053883AFEC9B}" sibTransId="{0CCA716A-19AE-4ACD-A042-2E0EB4345903}"/>
    <dgm:cxn modelId="{3779A6C1-9FAC-4FBA-AADA-1929F2C11ED1}" type="presOf" srcId="{C0BB0A7C-DE31-4CEB-8D40-985BD5237AC6}" destId="{A76C20C0-7497-490C-BECD-4812C6808D2A}" srcOrd="0" destOrd="0" presId="urn:microsoft.com/office/officeart/2008/layout/LinedList"/>
    <dgm:cxn modelId="{32DD1663-65A6-449D-A7EF-8B918C464229}" srcId="{C0BB0A7C-DE31-4CEB-8D40-985BD5237AC6}" destId="{277FBF33-D480-4E0F-AF07-54231524CB08}" srcOrd="4" destOrd="0" parTransId="{B4080CBE-693A-4086-B2D6-2E63E763885F}" sibTransId="{F6E34DB8-C282-4829-9D23-8B73BB1E013C}"/>
    <dgm:cxn modelId="{7840DBD8-76F1-4EEC-A0B4-B915BC1982B1}" srcId="{C0BB0A7C-DE31-4CEB-8D40-985BD5237AC6}" destId="{02BA99FC-45CC-4F48-B05A-6285362A62CF}" srcOrd="3" destOrd="0" parTransId="{4B1B321B-449C-4951-8F99-5D2C2970BA66}" sibTransId="{CDA544EC-5900-4744-A4A0-BC6703BD9B01}"/>
    <dgm:cxn modelId="{F2CE43A1-4A67-4C40-8E8F-6D116ABE3DF4}" type="presOf" srcId="{DEAA67EB-EC30-47B4-8D8D-517067F5A3FC}" destId="{395E58F0-36B8-4DFE-A6F5-3634BB18F4DE}" srcOrd="0" destOrd="0" presId="urn:microsoft.com/office/officeart/2008/layout/LinedList"/>
    <dgm:cxn modelId="{8E9565D4-07C8-4CAF-A39D-22C163E6CE24}" srcId="{C0BB0A7C-DE31-4CEB-8D40-985BD5237AC6}" destId="{DEAA67EB-EC30-47B4-8D8D-517067F5A3FC}" srcOrd="1" destOrd="0" parTransId="{BB402243-BC93-479B-898E-A2A04BFA9BBC}" sibTransId="{F6D8E7F2-505A-437B-9C6A-CD5B9E1D9A0B}"/>
    <dgm:cxn modelId="{553CBD10-F6BA-493E-B664-C9969E23CCCA}" type="presOf" srcId="{02BA99FC-45CC-4F48-B05A-6285362A62CF}" destId="{6AABE1F4-EF7F-4D64-ACC9-9C62B259835D}" srcOrd="0" destOrd="0" presId="urn:microsoft.com/office/officeart/2008/layout/LinedList"/>
    <dgm:cxn modelId="{B2CCFE05-CEDC-4BAA-A99E-9483D1720BB9}" type="presOf" srcId="{09CF8B30-33D2-4D89-AFA1-FDEB6135913C}" destId="{7A164EB9-F388-4ACC-895A-825D81F5C44A}" srcOrd="0" destOrd="0" presId="urn:microsoft.com/office/officeart/2008/layout/LinedList"/>
    <dgm:cxn modelId="{7AA5A36C-37CF-4973-98A7-F43F25B22A35}" srcId="{C0BB0A7C-DE31-4CEB-8D40-985BD5237AC6}" destId="{E077E16A-A89B-4CF7-A8E9-ECE28C44AB93}" srcOrd="2" destOrd="0" parTransId="{179E10DB-D311-44D3-B70C-65ABC78F2AE9}" sibTransId="{74991F03-F231-4663-9BC1-16BA0DCC12AA}"/>
    <dgm:cxn modelId="{6B17E54F-0BB1-4AA6-8503-D3A3BA7A0E79}" type="presParOf" srcId="{A76C20C0-7497-490C-BECD-4812C6808D2A}" destId="{3EF97442-86BF-4815-98B7-A4DDC8D58DAF}" srcOrd="0" destOrd="0" presId="urn:microsoft.com/office/officeart/2008/layout/LinedList"/>
    <dgm:cxn modelId="{14B93402-7C06-4F74-84AD-092EEBC80EF6}" type="presParOf" srcId="{A76C20C0-7497-490C-BECD-4812C6808D2A}" destId="{1D01D8D5-6EF3-4B9D-AE41-AD8416BE19CF}" srcOrd="1" destOrd="0" presId="urn:microsoft.com/office/officeart/2008/layout/LinedList"/>
    <dgm:cxn modelId="{B5BBFFDE-82E7-49A5-B5F2-C511B1634F7B}" type="presParOf" srcId="{1D01D8D5-6EF3-4B9D-AE41-AD8416BE19CF}" destId="{39B7A06A-1FAD-4029-8E87-0176A76EEB20}" srcOrd="0" destOrd="0" presId="urn:microsoft.com/office/officeart/2008/layout/LinedList"/>
    <dgm:cxn modelId="{ABF16C0D-880D-4CA2-B8DC-DCB8B99CF504}" type="presParOf" srcId="{1D01D8D5-6EF3-4B9D-AE41-AD8416BE19CF}" destId="{63D3AEE5-3FA4-4562-A00C-ED5D42E52B54}" srcOrd="1" destOrd="0" presId="urn:microsoft.com/office/officeart/2008/layout/LinedList"/>
    <dgm:cxn modelId="{6BD11A9F-197C-47FA-AE61-91F79C9847DF}" type="presParOf" srcId="{A76C20C0-7497-490C-BECD-4812C6808D2A}" destId="{7B81DEC5-C7EF-4778-8FEB-C754FDB3E28E}" srcOrd="2" destOrd="0" presId="urn:microsoft.com/office/officeart/2008/layout/LinedList"/>
    <dgm:cxn modelId="{E8423B06-705E-4F80-B8E8-9753D0F7C96F}" type="presParOf" srcId="{A76C20C0-7497-490C-BECD-4812C6808D2A}" destId="{839FD158-BF22-43EB-BFC4-3838797C921E}" srcOrd="3" destOrd="0" presId="urn:microsoft.com/office/officeart/2008/layout/LinedList"/>
    <dgm:cxn modelId="{5AECB0C1-B01D-4973-ADEB-143AC2C233B0}" type="presParOf" srcId="{839FD158-BF22-43EB-BFC4-3838797C921E}" destId="{395E58F0-36B8-4DFE-A6F5-3634BB18F4DE}" srcOrd="0" destOrd="0" presId="urn:microsoft.com/office/officeart/2008/layout/LinedList"/>
    <dgm:cxn modelId="{2AF1ED8F-FE17-4836-B7CD-A5C1CDDB38E2}" type="presParOf" srcId="{839FD158-BF22-43EB-BFC4-3838797C921E}" destId="{99FCA484-588B-40B4-A83D-BB18D255B697}" srcOrd="1" destOrd="0" presId="urn:microsoft.com/office/officeart/2008/layout/LinedList"/>
    <dgm:cxn modelId="{24CFFD76-BC3F-4C48-BC94-596EBBAC88D9}" type="presParOf" srcId="{A76C20C0-7497-490C-BECD-4812C6808D2A}" destId="{E47FB58E-C07B-469F-B4A9-E60ED05DFD79}" srcOrd="4" destOrd="0" presId="urn:microsoft.com/office/officeart/2008/layout/LinedList"/>
    <dgm:cxn modelId="{24618837-2B9F-485A-A85C-011FCB9B0939}" type="presParOf" srcId="{A76C20C0-7497-490C-BECD-4812C6808D2A}" destId="{A0208E93-12EB-4775-9513-A3EAC0BEAC8F}" srcOrd="5" destOrd="0" presId="urn:microsoft.com/office/officeart/2008/layout/LinedList"/>
    <dgm:cxn modelId="{D50E8B09-729E-44B9-994A-655900BA702D}" type="presParOf" srcId="{A0208E93-12EB-4775-9513-A3EAC0BEAC8F}" destId="{630E6698-85BD-4501-A2A8-EE3D319668D0}" srcOrd="0" destOrd="0" presId="urn:microsoft.com/office/officeart/2008/layout/LinedList"/>
    <dgm:cxn modelId="{83414977-69F5-4B31-AD82-5ED635AAC3E4}" type="presParOf" srcId="{A0208E93-12EB-4775-9513-A3EAC0BEAC8F}" destId="{3798B99F-98E8-47A4-AE4F-587A81B5BC12}" srcOrd="1" destOrd="0" presId="urn:microsoft.com/office/officeart/2008/layout/LinedList"/>
    <dgm:cxn modelId="{1E59C20D-F205-477E-B7E7-4927978C760E}" type="presParOf" srcId="{A76C20C0-7497-490C-BECD-4812C6808D2A}" destId="{16B47A3C-6628-4494-9ADF-828309C58539}" srcOrd="6" destOrd="0" presId="urn:microsoft.com/office/officeart/2008/layout/LinedList"/>
    <dgm:cxn modelId="{889FBE92-D58B-4014-9C8C-3712B3E59ABB}" type="presParOf" srcId="{A76C20C0-7497-490C-BECD-4812C6808D2A}" destId="{9165E810-69D0-4834-B1E4-AD716A21A50F}" srcOrd="7" destOrd="0" presId="urn:microsoft.com/office/officeart/2008/layout/LinedList"/>
    <dgm:cxn modelId="{B555CA01-8B76-4C99-A6E6-F84FD82789B6}" type="presParOf" srcId="{9165E810-69D0-4834-B1E4-AD716A21A50F}" destId="{6AABE1F4-EF7F-4D64-ACC9-9C62B259835D}" srcOrd="0" destOrd="0" presId="urn:microsoft.com/office/officeart/2008/layout/LinedList"/>
    <dgm:cxn modelId="{54D7ECA6-5537-44CA-87FA-B9EFD8C7D9EF}" type="presParOf" srcId="{9165E810-69D0-4834-B1E4-AD716A21A50F}" destId="{BF652372-F440-4E3A-99A0-1009D5F8DB5A}" srcOrd="1" destOrd="0" presId="urn:microsoft.com/office/officeart/2008/layout/LinedList"/>
    <dgm:cxn modelId="{A2202F41-F719-4FE8-9775-B4877580C5C9}" type="presParOf" srcId="{A76C20C0-7497-490C-BECD-4812C6808D2A}" destId="{E9B45716-E3ED-45BB-81D9-8CF121C579B2}" srcOrd="8" destOrd="0" presId="urn:microsoft.com/office/officeart/2008/layout/LinedList"/>
    <dgm:cxn modelId="{00256296-14AE-492F-84FF-F18285B0BEF7}" type="presParOf" srcId="{A76C20C0-7497-490C-BECD-4812C6808D2A}" destId="{D18D7293-C7BA-4951-B1CE-2C280E7C9234}" srcOrd="9" destOrd="0" presId="urn:microsoft.com/office/officeart/2008/layout/LinedList"/>
    <dgm:cxn modelId="{B200F1F8-888C-440E-BAF2-4F60CB3DCFA5}" type="presParOf" srcId="{D18D7293-C7BA-4951-B1CE-2C280E7C9234}" destId="{A536D2A2-DE8E-4B58-B639-961EF03051D6}" srcOrd="0" destOrd="0" presId="urn:microsoft.com/office/officeart/2008/layout/LinedList"/>
    <dgm:cxn modelId="{13EDE768-CD73-4A29-A49E-89F8C7745F50}" type="presParOf" srcId="{D18D7293-C7BA-4951-B1CE-2C280E7C9234}" destId="{AF86DAC0-070E-4A68-A271-ED49BA5A0B5A}" srcOrd="1" destOrd="0" presId="urn:microsoft.com/office/officeart/2008/layout/LinedList"/>
    <dgm:cxn modelId="{FD92DF5D-50EE-45E7-B760-37100B22E01A}" type="presParOf" srcId="{A76C20C0-7497-490C-BECD-4812C6808D2A}" destId="{41AC63ED-7C05-4172-92C7-36D142D2372E}" srcOrd="10" destOrd="0" presId="urn:microsoft.com/office/officeart/2008/layout/LinedList"/>
    <dgm:cxn modelId="{F95AC31E-F716-45DD-B39C-24A6A0145678}" type="presParOf" srcId="{A76C20C0-7497-490C-BECD-4812C6808D2A}" destId="{2771913C-1A39-4006-AA22-0A35FEE763E6}" srcOrd="11" destOrd="0" presId="urn:microsoft.com/office/officeart/2008/layout/LinedList"/>
    <dgm:cxn modelId="{77BDB31A-0921-45D0-BBFF-A06FCC0AA323}" type="presParOf" srcId="{2771913C-1A39-4006-AA22-0A35FEE763E6}" destId="{7A164EB9-F388-4ACC-895A-825D81F5C44A}" srcOrd="0" destOrd="0" presId="urn:microsoft.com/office/officeart/2008/layout/LinedList"/>
    <dgm:cxn modelId="{6CA445BC-7299-444F-9CC6-DD0DA58B6C67}" type="presParOf" srcId="{2771913C-1A39-4006-AA22-0A35FEE763E6}" destId="{E52F6160-F40A-4FB2-BE84-E0CE164A83F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97442-86BF-4815-98B7-A4DDC8D58DAF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7A06A-1FAD-4029-8E87-0176A76EEB20}">
      <dsp:nvSpPr>
        <dsp:cNvPr id="0" name=""/>
        <dsp:cNvSpPr/>
      </dsp:nvSpPr>
      <dsp:spPr>
        <a:xfrm>
          <a:off x="0" y="2492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Clinical Mental/Behavioral Health</a:t>
          </a:r>
        </a:p>
      </dsp:txBody>
      <dsp:txXfrm>
        <a:off x="0" y="2492"/>
        <a:ext cx="6492875" cy="850069"/>
      </dsp:txXfrm>
    </dsp:sp>
    <dsp:sp modelId="{7B81DEC5-C7EF-4778-8FEB-C754FDB3E28E}">
      <dsp:nvSpPr>
        <dsp:cNvPr id="0" name=""/>
        <dsp:cNvSpPr/>
      </dsp:nvSpPr>
      <dsp:spPr>
        <a:xfrm>
          <a:off x="0" y="852561"/>
          <a:ext cx="64928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E58F0-36B8-4DFE-A6F5-3634BB18F4DE}">
      <dsp:nvSpPr>
        <dsp:cNvPr id="0" name=""/>
        <dsp:cNvSpPr/>
      </dsp:nvSpPr>
      <dsp:spPr>
        <a:xfrm>
          <a:off x="0" y="852561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School Based Services</a:t>
          </a:r>
        </a:p>
      </dsp:txBody>
      <dsp:txXfrm>
        <a:off x="0" y="852561"/>
        <a:ext cx="6492875" cy="850069"/>
      </dsp:txXfrm>
    </dsp:sp>
    <dsp:sp modelId="{E47FB58E-C07B-469F-B4A9-E60ED05DFD79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E6698-85BD-4501-A2A8-EE3D319668D0}">
      <dsp:nvSpPr>
        <dsp:cNvPr id="0" name=""/>
        <dsp:cNvSpPr/>
      </dsp:nvSpPr>
      <dsp:spPr>
        <a:xfrm>
          <a:off x="0" y="1702630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Community Outreach</a:t>
          </a:r>
        </a:p>
      </dsp:txBody>
      <dsp:txXfrm>
        <a:off x="0" y="1702630"/>
        <a:ext cx="6492875" cy="850069"/>
      </dsp:txXfrm>
    </dsp:sp>
    <dsp:sp modelId="{16B47A3C-6628-4494-9ADF-828309C58539}">
      <dsp:nvSpPr>
        <dsp:cNvPr id="0" name=""/>
        <dsp:cNvSpPr/>
      </dsp:nvSpPr>
      <dsp:spPr>
        <a:xfrm>
          <a:off x="0" y="2552699"/>
          <a:ext cx="64928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ABE1F4-EF7F-4D64-ACC9-9C62B259835D}">
      <dsp:nvSpPr>
        <dsp:cNvPr id="0" name=""/>
        <dsp:cNvSpPr/>
      </dsp:nvSpPr>
      <dsp:spPr>
        <a:xfrm>
          <a:off x="0" y="255269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Professional Development</a:t>
          </a:r>
        </a:p>
      </dsp:txBody>
      <dsp:txXfrm>
        <a:off x="0" y="2552699"/>
        <a:ext cx="6492875" cy="850069"/>
      </dsp:txXfrm>
    </dsp:sp>
    <dsp:sp modelId="{E9B45716-E3ED-45BB-81D9-8CF121C579B2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36D2A2-DE8E-4B58-B639-961EF03051D6}">
      <dsp:nvSpPr>
        <dsp:cNvPr id="0" name=""/>
        <dsp:cNvSpPr/>
      </dsp:nvSpPr>
      <dsp:spPr>
        <a:xfrm>
          <a:off x="0" y="340276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Crisis Assistance</a:t>
          </a:r>
        </a:p>
      </dsp:txBody>
      <dsp:txXfrm>
        <a:off x="0" y="3402769"/>
        <a:ext cx="6492875" cy="850069"/>
      </dsp:txXfrm>
    </dsp:sp>
    <dsp:sp modelId="{41AC63ED-7C05-4172-92C7-36D142D2372E}">
      <dsp:nvSpPr>
        <dsp:cNvPr id="0" name=""/>
        <dsp:cNvSpPr/>
      </dsp:nvSpPr>
      <dsp:spPr>
        <a:xfrm>
          <a:off x="0" y="4252838"/>
          <a:ext cx="6492875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64EB9-F388-4ACC-895A-825D81F5C44A}">
      <dsp:nvSpPr>
        <dsp:cNvPr id="0" name=""/>
        <dsp:cNvSpPr/>
      </dsp:nvSpPr>
      <dsp:spPr>
        <a:xfrm>
          <a:off x="0" y="4252838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/>
            <a:t>Congregational Care</a:t>
          </a:r>
        </a:p>
      </dsp:txBody>
      <dsp:txXfrm>
        <a:off x="0" y="4252838"/>
        <a:ext cx="6492875" cy="850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451CB7A-725B-4316-99E8-9E11B395686C}" type="datetimeFigureOut">
              <a:rPr lang="en-US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58F781F-E12D-4ECC-ABC1-0977B6B8F61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2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18.5% of adults experienced a mental illness in any one year</a:t>
            </a:r>
          </a:p>
          <a:p>
            <a:r>
              <a:rPr lang="en-US">
                <a:cs typeface="Calibri"/>
              </a:rPr>
              <a:t>Mental disorders often occur in combination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F781F-E12D-4ECC-ABC1-0977B6B8F610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613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SOME signs &amp; symptoms of depression – there are more</a:t>
            </a:r>
          </a:p>
          <a:p>
            <a:r>
              <a:rPr lang="en-US">
                <a:cs typeface="Calibri"/>
              </a:rPr>
              <a:t>People with depression don't necessarily have ALL of these signs and symptoms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F781F-E12D-4ECC-ABC1-0977B6B8F610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91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What causes Anxiety Disorders?</a:t>
            </a:r>
          </a:p>
          <a:p>
            <a:r>
              <a:rPr lang="en-US">
                <a:cs typeface="Calibri"/>
              </a:rPr>
              <a:t>Anxiety is mostly caused by perceived threats in the environment</a:t>
            </a: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Those most at risk:</a:t>
            </a:r>
          </a:p>
          <a:p>
            <a:r>
              <a:rPr lang="en-US">
                <a:cs typeface="Calibri"/>
              </a:rPr>
              <a:t>More sensitive emotional nature</a:t>
            </a:r>
          </a:p>
          <a:p>
            <a:r>
              <a:rPr lang="en-US">
                <a:cs typeface="Calibri"/>
              </a:rPr>
              <a:t>History of anxiety</a:t>
            </a:r>
          </a:p>
          <a:p>
            <a:r>
              <a:rPr lang="en-US">
                <a:cs typeface="Calibri"/>
              </a:rPr>
              <a:t>Female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Abuse alcohol</a:t>
            </a:r>
          </a:p>
          <a:p>
            <a:r>
              <a:rPr lang="en-US">
                <a:cs typeface="Calibri"/>
              </a:rPr>
              <a:t>Traumatic experience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F781F-E12D-4ECC-ABC1-0977B6B8F610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40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1179" indent="-291179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/>
              <a:t>Illness that is life threatening, chronic or associated with pain</a:t>
            </a:r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Medical conditions</a:t>
            </a:r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Side effects of medication</a:t>
            </a:r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Recent childbirth</a:t>
            </a:r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Premenstrual changes in hormone levels</a:t>
            </a:r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Lack of exposure to bright light in winter</a:t>
            </a:r>
            <a:r>
              <a:rPr lang="en-US" i="1"/>
              <a:t> </a:t>
            </a:r>
            <a:endParaRPr lang="en-US"/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Chemical (neurotransmitter) imbalance</a:t>
            </a:r>
          </a:p>
          <a:p>
            <a:pPr marL="291179" indent="-291179">
              <a:lnSpc>
                <a:spcPct val="90000"/>
              </a:lnSpc>
              <a:spcBef>
                <a:spcPts val="1223"/>
              </a:spcBef>
              <a:buFont typeface="Arial"/>
              <a:buChar char="•"/>
            </a:pPr>
            <a:r>
              <a:rPr lang="en-US"/>
              <a:t>Substance misuse</a:t>
            </a:r>
            <a:r>
              <a:rPr lang="en-US" i="1"/>
              <a:t>; </a:t>
            </a:r>
            <a:r>
              <a:rPr lang="en-US"/>
              <a:t>intoxication, withdrawal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F781F-E12D-4ECC-ABC1-0977B6B8F610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6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Ask the person how he or she is feeling and for how long</a:t>
            </a: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Can help the person feel hear, understood, and not judged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"I am here to listen"</a:t>
            </a:r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"I want to support you"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F781F-E12D-4ECC-ABC1-0977B6B8F610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21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57% of those with Depression and 42% of those with Anxiety received professional health care or other services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Finger Holds:</a:t>
            </a:r>
            <a:endParaRPr lang="en-US"/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Thumb: Fear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Pointer: Fear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Middle: Anger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Ring: Anxiety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Pinky: Low Self-Esteem</a:t>
            </a:r>
          </a:p>
          <a:p>
            <a:r>
              <a:rPr lang="en-US">
                <a:cs typeface="Calibri"/>
              </a:rPr>
              <a:t>Lightly pinch the finger you want to focus on – deep breaths – exhale negative feelings out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>
                <a:cs typeface="Calibri"/>
              </a:rPr>
              <a:t>Emotional Check-In 1-5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Name it-Fear, Worry, Anger, Disappointed</a:t>
            </a:r>
          </a:p>
          <a:p>
            <a:endParaRPr lang="en-US" dirty="0">
              <a:cs typeface="Calibri"/>
            </a:endParaRPr>
          </a:p>
          <a:p>
            <a:pPr>
              <a:buFont typeface="Arial"/>
            </a:pPr>
            <a:r>
              <a:rPr lang="en-US">
                <a:cs typeface="Calibri"/>
              </a:rPr>
              <a:t>Heart to Tummy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Place one hand on your heart and one on  your tummy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Take 3 deep breaths</a:t>
            </a:r>
          </a:p>
          <a:p>
            <a:pPr marL="174708" indent="-174708">
              <a:buFont typeface="Arial"/>
              <a:buChar char="•"/>
            </a:pPr>
            <a:r>
              <a:rPr lang="en-US">
                <a:cs typeface="Calibri"/>
              </a:rPr>
              <a:t>Think of 1 thing you are grateful for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F781F-E12D-4ECC-ABC1-0977B6B8F610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5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460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73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524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22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18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2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60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77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04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3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C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04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C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0">
            <a:extLst>
              <a:ext uri="{FF2B5EF4-FFF2-40B4-BE49-F238E27FC236}">
                <a16:creationId xmlns:a16="http://schemas.microsoft.com/office/drawing/2014/main" id="{04BCB9E2-CEA3-4AED-BDAC-BFD45CE9C0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9E92B39E-F855-499B-BD7E-36BAB93A97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46887"/>
            <a:ext cx="7314691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50C72FFD-DD89-412D-B569-F9A0F3A698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843" y="4005950"/>
            <a:ext cx="531902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6">
            <a:extLst>
              <a:ext uri="{FF2B5EF4-FFF2-40B4-BE49-F238E27FC236}">
                <a16:creationId xmlns:a16="http://schemas.microsoft.com/office/drawing/2014/main" id="{F294E8CF-7744-4206-9889-C122C30E83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CA392E-A67C-4F06-BAA3-7D1C82E80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6682" y="830645"/>
            <a:ext cx="6629201" cy="318720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dirty="0"/>
              <a:t>School Health Advisory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0EEE1-1C8E-4F2E-898D-7C4BCFF05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3933" y="4087996"/>
            <a:ext cx="5958841" cy="13881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November 16, 2020</a:t>
            </a:r>
          </a:p>
        </p:txBody>
      </p:sp>
      <p:pic>
        <p:nvPicPr>
          <p:cNvPr id="6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C3088826-06F6-4C85-848E-2DD8F82A9D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03" r="19506" b="3"/>
          <a:stretch/>
        </p:blipFill>
        <p:spPr>
          <a:xfrm>
            <a:off x="235326" y="241811"/>
            <a:ext cx="4398454" cy="651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20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736C5-EA28-4CFA-A858-942E136FD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257" y="1346280"/>
            <a:ext cx="11552299" cy="41573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 algn="ctr">
              <a:buNone/>
            </a:pPr>
            <a:r>
              <a:rPr lang="en-US" sz="5200" i="1" dirty="0">
                <a:solidFill>
                  <a:srgbClr val="2C5DA2"/>
                </a:solidFill>
                <a:latin typeface="Calibri"/>
                <a:cs typeface="Calibri"/>
              </a:rPr>
              <a:t>Respect, Value &amp; Affirm </a:t>
            </a:r>
            <a:endParaRPr lang="en-US" sz="5200" u="sng">
              <a:solidFill>
                <a:srgbClr val="2C5DA2"/>
              </a:solidFill>
              <a:latin typeface="Calibri"/>
              <a:cs typeface="Calibri"/>
            </a:endParaRPr>
          </a:p>
          <a:p>
            <a:pPr marL="45720" indent="0" algn="ctr">
              <a:buNone/>
            </a:pPr>
            <a:r>
              <a:rPr lang="en-US" sz="5200" i="1" dirty="0">
                <a:solidFill>
                  <a:srgbClr val="2C5DA2"/>
                </a:solidFill>
                <a:latin typeface="Calibri"/>
                <a:cs typeface="Calibri"/>
              </a:rPr>
              <a:t>the Sacred Dignity of</a:t>
            </a:r>
            <a:endParaRPr lang="en-US" sz="5200" u="sng">
              <a:solidFill>
                <a:srgbClr val="2C5DA2"/>
              </a:solidFill>
              <a:latin typeface="Calibri"/>
              <a:cs typeface="Calibri"/>
            </a:endParaRPr>
          </a:p>
          <a:p>
            <a:pPr marL="45720" indent="0" algn="ctr">
              <a:buNone/>
            </a:pPr>
            <a:r>
              <a:rPr lang="en-US" sz="5200" i="1" dirty="0">
                <a:solidFill>
                  <a:srgbClr val="2C5DA2"/>
                </a:solidFill>
                <a:latin typeface="Calibri"/>
                <a:cs typeface="Calibri"/>
              </a:rPr>
              <a:t>Each Person by Caring for </a:t>
            </a:r>
            <a:endParaRPr lang="en-US" sz="5200" u="sng">
              <a:solidFill>
                <a:srgbClr val="2C5DA2"/>
              </a:solidFill>
              <a:latin typeface="Calibri"/>
              <a:cs typeface="Calibri"/>
            </a:endParaRPr>
          </a:p>
          <a:p>
            <a:pPr marL="45720" indent="0" algn="ctr">
              <a:buNone/>
            </a:pPr>
            <a:r>
              <a:rPr lang="en-US" sz="5200" i="1" dirty="0">
                <a:solidFill>
                  <a:srgbClr val="2C5DA2"/>
                </a:solidFill>
                <a:latin typeface="Calibri"/>
                <a:cs typeface="Calibri"/>
              </a:rPr>
              <a:t>Mind, Body, Spirit &amp; Community</a:t>
            </a:r>
            <a:r>
              <a:rPr lang="en-US" sz="5200" i="1" dirty="0">
                <a:solidFill>
                  <a:srgbClr val="2C5DA2"/>
                </a:solidFill>
              </a:rPr>
              <a:t> </a:t>
            </a:r>
            <a:endParaRPr lang="en-US" sz="5200" u="sng" dirty="0">
              <a:solidFill>
                <a:srgbClr val="2C5DA2"/>
              </a:solidFill>
            </a:endParaRPr>
          </a:p>
          <a:p>
            <a:pPr marL="45720" indent="0" algn="ctr">
              <a:buNone/>
            </a:pPr>
            <a:endParaRPr lang="en-US" sz="4400" i="1">
              <a:solidFill>
                <a:srgbClr val="2C5D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12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C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DD2282-BA18-47B7-A034-39A32C80B6AA}"/>
              </a:ext>
            </a:extLst>
          </p:cNvPr>
          <p:cNvSpPr/>
          <p:nvPr/>
        </p:nvSpPr>
        <p:spPr>
          <a:xfrm>
            <a:off x="250902" y="236963"/>
            <a:ext cx="11690193" cy="6384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DF89A-76B8-4696-A3A3-23354E5CF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024" y="2425389"/>
            <a:ext cx="9465525" cy="3143290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3600" dirty="0">
                <a:solidFill>
                  <a:srgbClr val="2C5DA2"/>
                </a:solidFill>
                <a:cs typeface="Calibri" panose="020F0502020204030204"/>
              </a:rPr>
              <a:t>Affects a person's thinking, emotional state, &amp; behavior</a:t>
            </a:r>
          </a:p>
          <a:p>
            <a:pPr marL="457200" indent="-457200"/>
            <a:r>
              <a:rPr lang="en-US" sz="3600" dirty="0">
                <a:solidFill>
                  <a:srgbClr val="2C5DA2"/>
                </a:solidFill>
                <a:cs typeface="Calibri" panose="020F0502020204030204"/>
              </a:rPr>
              <a:t>Disrupts the person's ability to work, carry out daily activities, &amp; engage in satisfying relationships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78B272-517B-459C-BDC2-70803667276E}"/>
              </a:ext>
            </a:extLst>
          </p:cNvPr>
          <p:cNvSpPr txBox="1"/>
          <p:nvPr/>
        </p:nvSpPr>
        <p:spPr>
          <a:xfrm>
            <a:off x="1928232" y="493906"/>
            <a:ext cx="8337394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rgbClr val="2C5DA2"/>
                </a:solidFill>
                <a:ea typeface="+mn-lt"/>
                <a:cs typeface="+mn-lt"/>
              </a:rPr>
              <a:t>Mental Disorder or Mental Illness is a diagnosable illness that:</a:t>
            </a:r>
            <a:r>
              <a:rPr lang="en-US" sz="4000" dirty="0">
                <a:solidFill>
                  <a:srgbClr val="2C5DA2"/>
                </a:solidFill>
                <a:ea typeface="+mn-lt"/>
                <a:cs typeface="+mn-lt"/>
              </a:rPr>
              <a:t> </a:t>
            </a:r>
          </a:p>
          <a:p>
            <a:pPr algn="ctr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9557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3C6A-7810-4B5B-850C-C70C72911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195" y="868173"/>
            <a:ext cx="5579576" cy="106858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6600" b="1" dirty="0">
                <a:solidFill>
                  <a:srgbClr val="2C5DA2"/>
                </a:solidFill>
              </a:rPr>
              <a:t>Depression</a:t>
            </a:r>
            <a:r>
              <a:rPr lang="en-US" sz="6600" b="1" dirty="0"/>
              <a:t/>
            </a:r>
            <a:br>
              <a:rPr lang="en-US" sz="6600" b="1" dirty="0"/>
            </a:br>
            <a:endParaRPr lang="en-US" sz="6600" b="1" dirty="0">
              <a:solidFill>
                <a:srgbClr val="2C5DA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E12F6-5A33-4BD0-A55B-5DB100788694}"/>
              </a:ext>
            </a:extLst>
          </p:cNvPr>
          <p:cNvSpPr txBox="1"/>
          <p:nvPr/>
        </p:nvSpPr>
        <p:spPr>
          <a:xfrm>
            <a:off x="650488" y="1927302"/>
            <a:ext cx="10883590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2C5DA2"/>
                </a:solidFill>
              </a:rPr>
              <a:t>Affects a person's:</a:t>
            </a:r>
          </a:p>
          <a:p>
            <a:pPr marL="285750" indent="-285750">
              <a:buFont typeface="Arial"/>
              <a:buChar char="•"/>
            </a:pPr>
            <a:r>
              <a:rPr lang="en-US" sz="4400" dirty="0">
                <a:solidFill>
                  <a:srgbClr val="2C5DA2"/>
                </a:solidFill>
              </a:rPr>
              <a:t>Emotions, thinking, behavior, &amp; physical well-being</a:t>
            </a:r>
          </a:p>
          <a:p>
            <a:pPr marL="285750" indent="-285750">
              <a:buFont typeface="Arial"/>
              <a:buChar char="•"/>
            </a:pPr>
            <a:r>
              <a:rPr lang="en-US" sz="4400" dirty="0">
                <a:solidFill>
                  <a:srgbClr val="2C5DA2"/>
                </a:solidFill>
              </a:rPr>
              <a:t>Ability to work &amp; have satisfying relationship</a:t>
            </a:r>
          </a:p>
          <a:p>
            <a:pPr marL="285750" indent="-285750">
              <a:buFont typeface="Arial"/>
              <a:buChar char="•"/>
            </a:pPr>
            <a:r>
              <a:rPr lang="en-US" sz="4400" dirty="0">
                <a:solidFill>
                  <a:srgbClr val="2C5DA2"/>
                </a:solidFill>
              </a:rPr>
              <a:t>Ability to carry out usual daily activities</a:t>
            </a:r>
          </a:p>
        </p:txBody>
      </p:sp>
    </p:spTree>
    <p:extLst>
      <p:ext uri="{BB962C8B-B14F-4D97-AF65-F5344CB8AC3E}">
        <p14:creationId xmlns:p14="http://schemas.microsoft.com/office/powerpoint/2010/main" val="313305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311A-EBB3-4B38-B57B-E06441820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4" y="403412"/>
            <a:ext cx="9875520" cy="1356360"/>
          </a:xfrm>
        </p:spPr>
        <p:txBody>
          <a:bodyPr/>
          <a:lstStyle/>
          <a:p>
            <a:r>
              <a:rPr lang="en-US" b="1" dirty="0">
                <a:solidFill>
                  <a:srgbClr val="2C5DA2"/>
                </a:solidFill>
              </a:rPr>
              <a:t>Depression: Signs &amp; Symptoms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18B28-D083-475D-9174-34B52A671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964" y="1714640"/>
            <a:ext cx="4754880" cy="777240"/>
          </a:xfrm>
        </p:spPr>
        <p:txBody>
          <a:bodyPr/>
          <a:lstStyle/>
          <a:p>
            <a:r>
              <a:rPr lang="en-US" dirty="0">
                <a:solidFill>
                  <a:srgbClr val="2C5DA2"/>
                </a:solidFill>
              </a:rPr>
              <a:t>Physical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4E7DA-2E4E-47B0-8019-B464D0ED0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9965" y="2578048"/>
            <a:ext cx="3822551" cy="338328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>
                <a:solidFill>
                  <a:srgbClr val="2C5DA2"/>
                </a:solidFill>
              </a:rPr>
              <a:t>Fatigue</a:t>
            </a:r>
            <a:endParaRPr lang="en-US" dirty="0">
              <a:solidFill>
                <a:srgbClr val="A6B727"/>
              </a:solidFill>
            </a:endParaRPr>
          </a:p>
          <a:p>
            <a:r>
              <a:rPr lang="en-US" dirty="0">
                <a:solidFill>
                  <a:srgbClr val="2C5DA2"/>
                </a:solidFill>
              </a:rPr>
              <a:t>Sleeping too much or too little</a:t>
            </a:r>
          </a:p>
          <a:p>
            <a:r>
              <a:rPr lang="en-US" dirty="0">
                <a:solidFill>
                  <a:srgbClr val="2C5DA2"/>
                </a:solidFill>
              </a:rPr>
              <a:t>Overeating or loss of appetite</a:t>
            </a:r>
          </a:p>
          <a:p>
            <a:r>
              <a:rPr lang="en-US" dirty="0">
                <a:solidFill>
                  <a:srgbClr val="2C5DA2"/>
                </a:solidFill>
              </a:rPr>
              <a:t>Constipation</a:t>
            </a:r>
          </a:p>
          <a:p>
            <a:r>
              <a:rPr lang="en-US" dirty="0">
                <a:solidFill>
                  <a:srgbClr val="2C5DA2"/>
                </a:solidFill>
              </a:rPr>
              <a:t>Weight loss or gain</a:t>
            </a:r>
          </a:p>
          <a:p>
            <a:r>
              <a:rPr lang="en-US" dirty="0">
                <a:solidFill>
                  <a:srgbClr val="2C5DA2"/>
                </a:solidFill>
              </a:rPr>
              <a:t>Headaches</a:t>
            </a:r>
          </a:p>
          <a:p>
            <a:r>
              <a:rPr lang="en-US" dirty="0">
                <a:solidFill>
                  <a:srgbClr val="2C5DA2"/>
                </a:solidFill>
              </a:rPr>
              <a:t>Unexplained aches &amp; pains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F921EC-E965-4F95-8520-E385A7DFA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38350" y="1756985"/>
            <a:ext cx="4754880" cy="777240"/>
          </a:xfrm>
        </p:spPr>
        <p:txBody>
          <a:bodyPr/>
          <a:lstStyle/>
          <a:p>
            <a:r>
              <a:rPr lang="en-US" dirty="0">
                <a:solidFill>
                  <a:srgbClr val="2C5DA2"/>
                </a:solidFill>
              </a:rPr>
              <a:t>Behavioral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93A388-9876-41BC-9A65-97ED322C3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8350" y="2575887"/>
            <a:ext cx="4754880" cy="338328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rgbClr val="2C5DA2"/>
                </a:solidFill>
              </a:rPr>
              <a:t>Crying spells</a:t>
            </a:r>
            <a:endParaRPr lang="en-US" dirty="0">
              <a:solidFill>
                <a:srgbClr val="A6B727"/>
              </a:solidFill>
            </a:endParaRPr>
          </a:p>
          <a:p>
            <a:r>
              <a:rPr lang="en-US" dirty="0">
                <a:solidFill>
                  <a:srgbClr val="2C5DA2"/>
                </a:solidFill>
              </a:rPr>
              <a:t>Withdrawal from others</a:t>
            </a:r>
          </a:p>
          <a:p>
            <a:r>
              <a:rPr lang="en-US" dirty="0">
                <a:solidFill>
                  <a:srgbClr val="2C5DA2"/>
                </a:solidFill>
              </a:rPr>
              <a:t>Neglect of responsibilities</a:t>
            </a:r>
          </a:p>
          <a:p>
            <a:r>
              <a:rPr lang="en-US" dirty="0">
                <a:solidFill>
                  <a:srgbClr val="2C5DA2"/>
                </a:solidFill>
              </a:rPr>
              <a:t>Loss of interest in personal appearance</a:t>
            </a:r>
          </a:p>
          <a:p>
            <a:r>
              <a:rPr lang="en-US" dirty="0">
                <a:solidFill>
                  <a:srgbClr val="2C5DA2"/>
                </a:solidFill>
              </a:rPr>
              <a:t>Loss of motivation</a:t>
            </a:r>
          </a:p>
          <a:p>
            <a:r>
              <a:rPr lang="en-US" dirty="0">
                <a:solidFill>
                  <a:srgbClr val="2C5DA2"/>
                </a:solidFill>
              </a:rPr>
              <a:t>Slow movement</a:t>
            </a:r>
          </a:p>
          <a:p>
            <a:r>
              <a:rPr lang="en-US" dirty="0">
                <a:solidFill>
                  <a:srgbClr val="2C5DA2"/>
                </a:solidFill>
              </a:rPr>
              <a:t>Use of drugs &amp; alcohol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1E198DA-B151-4591-80A1-E36B294ACC11}"/>
              </a:ext>
            </a:extLst>
          </p:cNvPr>
          <p:cNvSpPr txBox="1">
            <a:spLocks/>
          </p:cNvSpPr>
          <p:nvPr/>
        </p:nvSpPr>
        <p:spPr>
          <a:xfrm>
            <a:off x="7461479" y="2575887"/>
            <a:ext cx="4754880" cy="33832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Sadness</a:t>
            </a:r>
            <a:endParaRPr lang="en-US">
              <a:ea typeface="+mn-lt"/>
              <a:cs typeface="+mn-lt"/>
            </a:endParaRP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Anxiety</a:t>
            </a:r>
            <a:endParaRPr lang="en-US">
              <a:ea typeface="+mn-lt"/>
              <a:cs typeface="+mn-lt"/>
            </a:endParaRP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Guilt</a:t>
            </a:r>
            <a:endParaRPr lang="en-US">
              <a:ea typeface="+mn-lt"/>
              <a:cs typeface="+mn-lt"/>
            </a:endParaRP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Anger</a:t>
            </a:r>
            <a:endParaRPr lang="en-US">
              <a:ea typeface="+mn-lt"/>
              <a:cs typeface="+mn-lt"/>
            </a:endParaRP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Mood swings</a:t>
            </a:r>
            <a:endParaRPr lang="en-US">
              <a:ea typeface="+mn-lt"/>
              <a:cs typeface="+mn-lt"/>
            </a:endParaRP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Lack of emotional responsiveness</a:t>
            </a:r>
            <a:endParaRPr lang="en-US">
              <a:ea typeface="+mn-lt"/>
              <a:cs typeface="+mn-lt"/>
            </a:endParaRP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Feelings of helplessness</a:t>
            </a:r>
          </a:p>
          <a:p>
            <a:r>
              <a:rPr lang="en-US">
                <a:solidFill>
                  <a:srgbClr val="2C5DA2"/>
                </a:solidFill>
                <a:ea typeface="+mn-lt"/>
                <a:cs typeface="+mn-lt"/>
              </a:rPr>
              <a:t>Hopelessness</a:t>
            </a:r>
            <a:endParaRPr lang="en-US" dirty="0">
              <a:solidFill>
                <a:srgbClr val="2C5DA2"/>
              </a:solidFill>
              <a:ea typeface="+mn-lt"/>
              <a:cs typeface="+mn-lt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63890CA-3F7C-42D9-BFC9-7643848A64EE}"/>
              </a:ext>
            </a:extLst>
          </p:cNvPr>
          <p:cNvSpPr txBox="1">
            <a:spLocks/>
          </p:cNvSpPr>
          <p:nvPr/>
        </p:nvSpPr>
        <p:spPr>
          <a:xfrm>
            <a:off x="7461479" y="1756985"/>
            <a:ext cx="475488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2C5DA2"/>
                </a:solidFill>
              </a:rPr>
              <a:t>Psychological</a:t>
            </a:r>
            <a:endParaRPr lang="en-US" dirty="0">
              <a:solidFill>
                <a:srgbClr val="2C5D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58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3C6A-7810-4B5B-850C-C70C72911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195" y="1146200"/>
            <a:ext cx="5579576" cy="106858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6600" b="1" dirty="0">
                <a:solidFill>
                  <a:srgbClr val="2C5DA2"/>
                </a:solidFill>
              </a:rPr>
              <a:t>Anxiety</a:t>
            </a:r>
            <a:r>
              <a:rPr lang="en-US" sz="6600" b="1" dirty="0"/>
              <a:t/>
            </a:r>
            <a:br>
              <a:rPr lang="en-US" sz="6600" b="1" dirty="0"/>
            </a:br>
            <a:endParaRPr lang="en-US" sz="6600" b="1">
              <a:solidFill>
                <a:srgbClr val="2C5DA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E12F6-5A33-4BD0-A55B-5DB100788694}"/>
              </a:ext>
            </a:extLst>
          </p:cNvPr>
          <p:cNvSpPr txBox="1"/>
          <p:nvPr/>
        </p:nvSpPr>
        <p:spPr>
          <a:xfrm>
            <a:off x="660785" y="2473059"/>
            <a:ext cx="10883590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2C5DA2"/>
                </a:solidFill>
              </a:rPr>
              <a:t>Generalized Anxiety Disorder: overwhelming, unfounded anxiety and worry (about things </a:t>
            </a:r>
            <a:r>
              <a:rPr lang="en-US" sz="4400">
                <a:solidFill>
                  <a:srgbClr val="2C5DA2"/>
                </a:solidFill>
              </a:rPr>
              <a:t>that may go wrong or one's inability to cope) </a:t>
            </a:r>
          </a:p>
        </p:txBody>
      </p:sp>
    </p:spTree>
    <p:extLst>
      <p:ext uri="{BB962C8B-B14F-4D97-AF65-F5344CB8AC3E}">
        <p14:creationId xmlns:p14="http://schemas.microsoft.com/office/powerpoint/2010/main" val="429219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311A-EBB3-4B38-B57B-E06441820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C5DA2"/>
                </a:solidFill>
              </a:rPr>
              <a:t>Anxiety: Signs &amp; Symptoms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18B28-D083-475D-9174-34B52A671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2C5DA2"/>
                </a:solidFill>
              </a:rPr>
              <a:t>Physical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4E7DA-2E4E-47B0-8019-B464D0ED04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solidFill>
                  <a:srgbClr val="2C5DA2"/>
                </a:solidFill>
              </a:rPr>
              <a:t>Cardiovascular: pounding heart, chest pain, rapid heartbeat, blushing</a:t>
            </a:r>
          </a:p>
          <a:p>
            <a:r>
              <a:rPr lang="en-US" dirty="0">
                <a:solidFill>
                  <a:srgbClr val="2C5DA2"/>
                </a:solidFill>
              </a:rPr>
              <a:t>Respiratory: fast breathing, shortness of breath</a:t>
            </a:r>
          </a:p>
          <a:p>
            <a:r>
              <a:rPr lang="en-US" dirty="0">
                <a:solidFill>
                  <a:srgbClr val="2C5DA2"/>
                </a:solidFill>
              </a:rPr>
              <a:t>Neurological: dizziness, headache, sweating, tingling, numbness</a:t>
            </a:r>
          </a:p>
          <a:p>
            <a:r>
              <a:rPr lang="en-US" dirty="0">
                <a:solidFill>
                  <a:srgbClr val="2C5DA2"/>
                </a:solidFill>
              </a:rPr>
              <a:t>Gastrointestinal: choking, dry mouth, stomach pains, nausea, vomiting</a:t>
            </a:r>
          </a:p>
          <a:p>
            <a:r>
              <a:rPr lang="en-US" dirty="0">
                <a:solidFill>
                  <a:srgbClr val="2C5DA2"/>
                </a:solidFill>
              </a:rPr>
              <a:t>Musculoskeletal: muscle aches &amp; pains (especially neck, shoulders &amp; back), restlessness, tremors &amp; shaking, inability to relax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F921EC-E965-4F95-8520-E385A7DFA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2C5DA2"/>
                </a:solidFill>
              </a:rPr>
              <a:t>Behavioral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93A388-9876-41BC-9A65-97ED322C3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36951" cy="9897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dirty="0">
                <a:solidFill>
                  <a:srgbClr val="2C5DA2"/>
                </a:solidFill>
              </a:rPr>
              <a:t>Avoidance of situations, obsessive or compulsive behavior, distress in social situations, phobic behavior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5E2EBA0-DD9A-46E7-AD08-CC1C05C03D40}"/>
              </a:ext>
            </a:extLst>
          </p:cNvPr>
          <p:cNvSpPr txBox="1">
            <a:spLocks/>
          </p:cNvSpPr>
          <p:nvPr/>
        </p:nvSpPr>
        <p:spPr>
          <a:xfrm>
            <a:off x="6269173" y="3370632"/>
            <a:ext cx="475488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2C5DA2"/>
                </a:solidFill>
              </a:rPr>
              <a:t>Psychological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803F67F9-411F-412A-B5BD-412C2F99A493}"/>
              </a:ext>
            </a:extLst>
          </p:cNvPr>
          <p:cNvSpPr txBox="1">
            <a:spLocks/>
          </p:cNvSpPr>
          <p:nvPr/>
        </p:nvSpPr>
        <p:spPr>
          <a:xfrm>
            <a:off x="6269173" y="4153675"/>
            <a:ext cx="4736951" cy="9897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solidFill>
                  <a:srgbClr val="2C5DA2"/>
                </a:solidFill>
              </a:rPr>
              <a:t>Unrealistic or excessive fear &amp; worry, mind racing or going blank, decreased concentration &amp; memory, indecisiveness, irritability, impatience, anger, confusion, restlessness or feeling "on edge" or nervous, fatigue, sleep disturbance, vivid dreams</a:t>
            </a: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344001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A311A-EBB3-4B38-B57B-E06441820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6" y="553571"/>
            <a:ext cx="9875520" cy="1356360"/>
          </a:xfrm>
        </p:spPr>
        <p:txBody>
          <a:bodyPr/>
          <a:lstStyle/>
          <a:p>
            <a:r>
              <a:rPr lang="en-US" b="1" dirty="0">
                <a:solidFill>
                  <a:srgbClr val="2C5DA2"/>
                </a:solidFill>
              </a:rPr>
              <a:t>Risk Factors for Depression &amp; Anxiety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4E7DA-2E4E-47B0-8019-B464D0ED0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735" y="1970689"/>
            <a:ext cx="9685468" cy="37754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2C5DA2"/>
                </a:solidFill>
              </a:rPr>
              <a:t>Distressing &amp; uncontrollable event</a:t>
            </a:r>
            <a:endParaRPr lang="en-US" dirty="0"/>
          </a:p>
          <a:p>
            <a:r>
              <a:rPr lang="en-US" dirty="0">
                <a:solidFill>
                  <a:srgbClr val="2C5DA2"/>
                </a:solidFill>
              </a:rPr>
              <a:t>Stressful or traumatic events</a:t>
            </a:r>
          </a:p>
          <a:p>
            <a:r>
              <a:rPr lang="en-US" dirty="0">
                <a:solidFill>
                  <a:srgbClr val="2C5DA2"/>
                </a:solidFill>
              </a:rPr>
              <a:t>Difficult childhood</a:t>
            </a:r>
          </a:p>
          <a:p>
            <a:r>
              <a:rPr lang="en-US" dirty="0">
                <a:solidFill>
                  <a:srgbClr val="2C5DA2"/>
                </a:solidFill>
              </a:rPr>
              <a:t>Ongoing stress &amp; anxiety</a:t>
            </a:r>
          </a:p>
          <a:p>
            <a:r>
              <a:rPr lang="en-US" dirty="0">
                <a:solidFill>
                  <a:srgbClr val="2C5DA2"/>
                </a:solidFill>
              </a:rPr>
              <a:t>Another mental illness</a:t>
            </a:r>
          </a:p>
          <a:p>
            <a:r>
              <a:rPr lang="en-US" dirty="0">
                <a:solidFill>
                  <a:srgbClr val="2C5DA2"/>
                </a:solidFill>
              </a:rPr>
              <a:t>Previous episode of depression or anxiety</a:t>
            </a:r>
          </a:p>
          <a:p>
            <a:r>
              <a:rPr lang="en-US" dirty="0">
                <a:solidFill>
                  <a:srgbClr val="2C5DA2"/>
                </a:solidFill>
              </a:rPr>
              <a:t>Family history</a:t>
            </a:r>
          </a:p>
          <a:p>
            <a:r>
              <a:rPr lang="en-US" dirty="0">
                <a:solidFill>
                  <a:srgbClr val="2C5DA2"/>
                </a:solidFill>
              </a:rPr>
              <a:t>More sensitive emotional nature</a:t>
            </a:r>
          </a:p>
        </p:txBody>
      </p:sp>
    </p:spTree>
    <p:extLst>
      <p:ext uri="{BB962C8B-B14F-4D97-AF65-F5344CB8AC3E}">
        <p14:creationId xmlns:p14="http://schemas.microsoft.com/office/powerpoint/2010/main" val="1485733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8A8B9-0EE0-4C60-8893-2160C0A1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C5DA2"/>
                </a:solidFill>
              </a:rPr>
              <a:t>Listen Nonjudgmentally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9AAF5-86B5-4150-9301-5F134E3FA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rgbClr val="2C5DA2"/>
                </a:solidFill>
              </a:rPr>
              <a:t>Reflect or restate what the person said</a:t>
            </a:r>
          </a:p>
          <a:p>
            <a:r>
              <a:rPr lang="en-US" sz="4000">
                <a:solidFill>
                  <a:srgbClr val="2C5DA2"/>
                </a:solidFill>
              </a:rPr>
              <a:t>Ask clarifying questions</a:t>
            </a:r>
          </a:p>
          <a:p>
            <a:r>
              <a:rPr lang="en-US" sz="4000">
                <a:solidFill>
                  <a:srgbClr val="2C5DA2"/>
                </a:solidFill>
              </a:rPr>
              <a:t>Be patient</a:t>
            </a:r>
          </a:p>
        </p:txBody>
      </p:sp>
    </p:spTree>
    <p:extLst>
      <p:ext uri="{BB962C8B-B14F-4D97-AF65-F5344CB8AC3E}">
        <p14:creationId xmlns:p14="http://schemas.microsoft.com/office/powerpoint/2010/main" val="421310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0BC70-79A8-4C9A-9A4F-FA1A9EC2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2C5DA2"/>
                </a:solidFill>
              </a:rPr>
              <a:t>Encourage Professional &amp; Self-Help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28B0C-EE03-4766-B085-F27448E13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solidFill>
                  <a:srgbClr val="2C5DA2"/>
                </a:solidFill>
              </a:rPr>
              <a:t>People who can help (mental health professionals, primary care physicians, psychiatrists)</a:t>
            </a:r>
          </a:p>
          <a:p>
            <a:r>
              <a:rPr lang="en-US" sz="3200">
                <a:solidFill>
                  <a:srgbClr val="2C5DA2"/>
                </a:solidFill>
              </a:rPr>
              <a:t>Self-Help Strategies</a:t>
            </a:r>
          </a:p>
          <a:p>
            <a:pPr lvl="1">
              <a:spcAft>
                <a:spcPts val="0"/>
              </a:spcAft>
            </a:pPr>
            <a:r>
              <a:rPr lang="en-US" sz="3200">
                <a:solidFill>
                  <a:srgbClr val="2C5DA2"/>
                </a:solidFill>
              </a:rPr>
              <a:t>Relaxation training</a:t>
            </a:r>
          </a:p>
          <a:p>
            <a:pPr lvl="1">
              <a:spcAft>
                <a:spcPts val="0"/>
              </a:spcAft>
            </a:pPr>
            <a:r>
              <a:rPr lang="en-US" sz="3200">
                <a:solidFill>
                  <a:srgbClr val="2C5DA2"/>
                </a:solidFill>
              </a:rPr>
              <a:t>Exercise</a:t>
            </a:r>
          </a:p>
          <a:p>
            <a:pPr lvl="1">
              <a:spcAft>
                <a:spcPts val="0"/>
              </a:spcAft>
            </a:pPr>
            <a:r>
              <a:rPr lang="en-US" sz="3200">
                <a:solidFill>
                  <a:srgbClr val="2C5DA2"/>
                </a:solidFill>
              </a:rPr>
              <a:t>Meditation </a:t>
            </a:r>
            <a:endParaRPr lang="en-US" dirty="0">
              <a:solidFill>
                <a:srgbClr val="2C5D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6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11363A0-DE10-4C5C-827C-9CE8FB3805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chemeClr val="bg1">
              <a:alpha val="89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E547E-F63F-47AB-AD0F-01D20B92C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758284"/>
            <a:ext cx="3657600" cy="31965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solidFill>
                  <a:srgbClr val="2C5DA2"/>
                </a:solidFill>
              </a:rPr>
              <a:t>Programs &amp; Services</a:t>
            </a:r>
            <a:endParaRPr lang="en-US" sz="4800" b="1">
              <a:solidFill>
                <a:srgbClr val="2C5DA2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5A1A9B2-DA9A-487B-8B22-CFE8E073CC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4063141"/>
            <a:ext cx="2586790" cy="0"/>
          </a:xfrm>
          <a:prstGeom prst="line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B9B45D-39FD-47B2-A789-1141D4DE4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996765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6403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3C6A-7810-4B5B-850C-C70C72911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25" y="1081905"/>
            <a:ext cx="5579576" cy="4646264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2C5DA2"/>
                </a:solidFill>
                <a:latin typeface="Calibri"/>
                <a:cs typeface="Calibri"/>
              </a:rPr>
              <a:t>FREE </a:t>
            </a:r>
            <a:r>
              <a:rPr lang="en-US" sz="5400" dirty="0">
                <a:latin typeface="Calibri"/>
              </a:rPr>
              <a:t/>
            </a:r>
            <a:br>
              <a:rPr lang="en-US" sz="5400" dirty="0">
                <a:latin typeface="Calibri"/>
              </a:rPr>
            </a:br>
            <a:r>
              <a:rPr lang="en-US" sz="5400" dirty="0">
                <a:solidFill>
                  <a:srgbClr val="2C5DA2"/>
                </a:solidFill>
                <a:latin typeface="Calibri"/>
                <a:cs typeface="Calibri"/>
              </a:rPr>
              <a:t>Mental Wellness Screening</a:t>
            </a:r>
            <a:r>
              <a:rPr lang="en-US" sz="5400" dirty="0">
                <a:latin typeface="Calibri"/>
              </a:rPr>
              <a:t/>
            </a:r>
            <a:br>
              <a:rPr lang="en-US" sz="5400" dirty="0">
                <a:latin typeface="Calibri"/>
              </a:rPr>
            </a:br>
            <a:r>
              <a:rPr lang="en-US" sz="5400" dirty="0">
                <a:latin typeface="Calibri"/>
              </a:rPr>
              <a:t/>
            </a:r>
            <a:br>
              <a:rPr lang="en-US" sz="5400" dirty="0">
                <a:latin typeface="Calibri"/>
              </a:rPr>
            </a:br>
            <a:r>
              <a:rPr lang="en-US" sz="5400" dirty="0">
                <a:solidFill>
                  <a:srgbClr val="2C5DA2"/>
                </a:solidFill>
                <a:latin typeface="Calibri"/>
                <a:cs typeface="Calibri"/>
              </a:rPr>
              <a:t>www.sccset.org</a:t>
            </a:r>
            <a:r>
              <a:rPr lang="en-US" sz="5400" dirty="0"/>
              <a:t/>
            </a:r>
            <a:br>
              <a:rPr lang="en-US" sz="5400" dirty="0"/>
            </a:br>
            <a:endParaRPr lang="en-US" sz="5400">
              <a:solidFill>
                <a:srgbClr val="2C5DA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86D2B7E-C783-4E70-BF1E-709C97976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0687" y="545495"/>
            <a:ext cx="4445878" cy="5768219"/>
          </a:xfrm>
        </p:spPr>
      </p:pic>
    </p:spTree>
    <p:extLst>
      <p:ext uri="{BB962C8B-B14F-4D97-AF65-F5344CB8AC3E}">
        <p14:creationId xmlns:p14="http://schemas.microsoft.com/office/powerpoint/2010/main" val="2379763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596</Words>
  <Application>Microsoft Office PowerPoint</Application>
  <PresentationFormat>Widescreen</PresentationFormat>
  <Paragraphs>130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Corbel</vt:lpstr>
      <vt:lpstr>office theme</vt:lpstr>
      <vt:lpstr>Basis</vt:lpstr>
      <vt:lpstr>School Health Advisory Council</vt:lpstr>
      <vt:lpstr>PowerPoint Presentation</vt:lpstr>
      <vt:lpstr>PowerPoint Presentation</vt:lpstr>
      <vt:lpstr>Depression </vt:lpstr>
      <vt:lpstr>Depression: Signs &amp; Symptoms</vt:lpstr>
      <vt:lpstr>Anxiety </vt:lpstr>
      <vt:lpstr>Anxiety: Signs &amp; Symptoms</vt:lpstr>
      <vt:lpstr>Risk Factors for Depression &amp; Anxiety</vt:lpstr>
      <vt:lpstr>Listen Nonjudgmentally</vt:lpstr>
      <vt:lpstr>Encourage Professional &amp; Self-Help</vt:lpstr>
      <vt:lpstr>Programs &amp; Services</vt:lpstr>
      <vt:lpstr>FREE  Mental Wellness Screening  www.sccset.org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Carmen W. Hudson</dc:creator>
  <cp:lastModifiedBy>Windows User</cp:lastModifiedBy>
  <cp:revision>555</cp:revision>
  <cp:lastPrinted>2020-11-16T21:49:35Z</cp:lastPrinted>
  <dcterms:created xsi:type="dcterms:W3CDTF">2020-11-12T16:18:25Z</dcterms:created>
  <dcterms:modified xsi:type="dcterms:W3CDTF">2020-11-16T21:53:09Z</dcterms:modified>
</cp:coreProperties>
</file>