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62" r:id="rId3"/>
    <p:sldId id="257" r:id="rId4"/>
    <p:sldId id="263" r:id="rId5"/>
    <p:sldId id="264" r:id="rId6"/>
    <p:sldId id="258" r:id="rId7"/>
    <p:sldId id="259"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AD0EA9-BECA-473D-B380-5051D94E533D}" type="datetimeFigureOut">
              <a:rPr lang="en-US" smtClean="0"/>
              <a:t>9/18/2020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1301B-34F1-4A59-BC84-84E7C79C2CB6}" type="slidenum">
              <a:rPr lang="en-US" smtClean="0"/>
              <a:t>‹#›</a:t>
            </a:fld>
            <a:endParaRPr lang="en-US"/>
          </a:p>
        </p:txBody>
      </p:sp>
    </p:spTree>
    <p:extLst>
      <p:ext uri="{BB962C8B-B14F-4D97-AF65-F5344CB8AC3E}">
        <p14:creationId xmlns:p14="http://schemas.microsoft.com/office/powerpoint/2010/main" val="1321857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11301B-34F1-4A59-BC84-84E7C79C2CB6}" type="slidenum">
              <a:rPr lang="en-US" smtClean="0"/>
              <a:t>6</a:t>
            </a:fld>
            <a:endParaRPr lang="en-US"/>
          </a:p>
        </p:txBody>
      </p:sp>
    </p:spTree>
    <p:extLst>
      <p:ext uri="{BB962C8B-B14F-4D97-AF65-F5344CB8AC3E}">
        <p14:creationId xmlns:p14="http://schemas.microsoft.com/office/powerpoint/2010/main" val="938268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059683F-F671-4FC3-973E-77555DF60D4B}" type="datetimeFigureOut">
              <a:rPr lang="en-US" smtClean="0"/>
              <a:t>9/18/2020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54793-163F-4464-AAA3-61B8F24E83C5}" type="slidenum">
              <a:rPr lang="en-US" smtClean="0"/>
              <a:t>‹#›</a:t>
            </a:fld>
            <a:endParaRPr lang="en-US"/>
          </a:p>
        </p:txBody>
      </p:sp>
    </p:spTree>
    <p:extLst>
      <p:ext uri="{BB962C8B-B14F-4D97-AF65-F5344CB8AC3E}">
        <p14:creationId xmlns:p14="http://schemas.microsoft.com/office/powerpoint/2010/main" val="937835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59683F-F671-4FC3-973E-77555DF60D4B}" type="datetimeFigureOut">
              <a:rPr lang="en-US" smtClean="0"/>
              <a:t>9/18/2020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54793-163F-4464-AAA3-61B8F24E83C5}" type="slidenum">
              <a:rPr lang="en-US" smtClean="0"/>
              <a:t>‹#›</a:t>
            </a:fld>
            <a:endParaRPr lang="en-US"/>
          </a:p>
        </p:txBody>
      </p:sp>
    </p:spTree>
    <p:extLst>
      <p:ext uri="{BB962C8B-B14F-4D97-AF65-F5344CB8AC3E}">
        <p14:creationId xmlns:p14="http://schemas.microsoft.com/office/powerpoint/2010/main" val="325562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59683F-F671-4FC3-973E-77555DF60D4B}" type="datetimeFigureOut">
              <a:rPr lang="en-US" smtClean="0"/>
              <a:t>9/18/2020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54793-163F-4464-AAA3-61B8F24E83C5}" type="slidenum">
              <a:rPr lang="en-US" smtClean="0"/>
              <a:t>‹#›</a:t>
            </a:fld>
            <a:endParaRPr lang="en-US"/>
          </a:p>
        </p:txBody>
      </p:sp>
    </p:spTree>
    <p:extLst>
      <p:ext uri="{BB962C8B-B14F-4D97-AF65-F5344CB8AC3E}">
        <p14:creationId xmlns:p14="http://schemas.microsoft.com/office/powerpoint/2010/main" val="186887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059683F-F671-4FC3-973E-77555DF60D4B}" type="datetimeFigureOut">
              <a:rPr lang="en-US" smtClean="0"/>
              <a:t>9/18/2020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54793-163F-4464-AAA3-61B8F24E83C5}" type="slidenum">
              <a:rPr lang="en-US" smtClean="0"/>
              <a:t>‹#›</a:t>
            </a:fld>
            <a:endParaRPr lang="en-US"/>
          </a:p>
        </p:txBody>
      </p:sp>
    </p:spTree>
    <p:extLst>
      <p:ext uri="{BB962C8B-B14F-4D97-AF65-F5344CB8AC3E}">
        <p14:creationId xmlns:p14="http://schemas.microsoft.com/office/powerpoint/2010/main" val="2999062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059683F-F671-4FC3-973E-77555DF60D4B}" type="datetimeFigureOut">
              <a:rPr lang="en-US" smtClean="0"/>
              <a:t>9/18/2020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554793-163F-4464-AAA3-61B8F24E83C5}" type="slidenum">
              <a:rPr lang="en-US" smtClean="0"/>
              <a:t>‹#›</a:t>
            </a:fld>
            <a:endParaRPr lang="en-US"/>
          </a:p>
        </p:txBody>
      </p:sp>
    </p:spTree>
    <p:extLst>
      <p:ext uri="{BB962C8B-B14F-4D97-AF65-F5344CB8AC3E}">
        <p14:creationId xmlns:p14="http://schemas.microsoft.com/office/powerpoint/2010/main" val="1523043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059683F-F671-4FC3-973E-77555DF60D4B}" type="datetimeFigureOut">
              <a:rPr lang="en-US" smtClean="0"/>
              <a:t>9/18/2020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554793-163F-4464-AAA3-61B8F24E83C5}" type="slidenum">
              <a:rPr lang="en-US" smtClean="0"/>
              <a:t>‹#›</a:t>
            </a:fld>
            <a:endParaRPr lang="en-US"/>
          </a:p>
        </p:txBody>
      </p:sp>
    </p:spTree>
    <p:extLst>
      <p:ext uri="{BB962C8B-B14F-4D97-AF65-F5344CB8AC3E}">
        <p14:creationId xmlns:p14="http://schemas.microsoft.com/office/powerpoint/2010/main" val="2691042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59683F-F671-4FC3-973E-77555DF60D4B}" type="datetimeFigureOut">
              <a:rPr lang="en-US" smtClean="0"/>
              <a:t>9/18/2020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554793-163F-4464-AAA3-61B8F24E83C5}" type="slidenum">
              <a:rPr lang="en-US" smtClean="0"/>
              <a:t>‹#›</a:t>
            </a:fld>
            <a:endParaRPr lang="en-US"/>
          </a:p>
        </p:txBody>
      </p:sp>
    </p:spTree>
    <p:extLst>
      <p:ext uri="{BB962C8B-B14F-4D97-AF65-F5344CB8AC3E}">
        <p14:creationId xmlns:p14="http://schemas.microsoft.com/office/powerpoint/2010/main" val="161493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59683F-F671-4FC3-973E-77555DF60D4B}" type="datetimeFigureOut">
              <a:rPr lang="en-US" smtClean="0"/>
              <a:t>9/18/2020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54793-163F-4464-AAA3-61B8F24E83C5}" type="slidenum">
              <a:rPr lang="en-US" smtClean="0"/>
              <a:t>‹#›</a:t>
            </a:fld>
            <a:endParaRPr lang="en-US"/>
          </a:p>
        </p:txBody>
      </p:sp>
    </p:spTree>
    <p:extLst>
      <p:ext uri="{BB962C8B-B14F-4D97-AF65-F5344CB8AC3E}">
        <p14:creationId xmlns:p14="http://schemas.microsoft.com/office/powerpoint/2010/main" val="1663249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59683F-F671-4FC3-973E-77555DF60D4B}" type="datetimeFigureOut">
              <a:rPr lang="en-US" smtClean="0"/>
              <a:t>9/18/2020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54793-163F-4464-AAA3-61B8F24E83C5}" type="slidenum">
              <a:rPr lang="en-US" smtClean="0"/>
              <a:t>‹#›</a:t>
            </a:fld>
            <a:endParaRPr lang="en-US"/>
          </a:p>
        </p:txBody>
      </p:sp>
    </p:spTree>
    <p:extLst>
      <p:ext uri="{BB962C8B-B14F-4D97-AF65-F5344CB8AC3E}">
        <p14:creationId xmlns:p14="http://schemas.microsoft.com/office/powerpoint/2010/main" val="1082437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59683F-F671-4FC3-973E-77555DF60D4B}" type="datetimeFigureOut">
              <a:rPr lang="en-US" smtClean="0"/>
              <a:t>9/18/2020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54793-163F-4464-AAA3-61B8F24E83C5}" type="slidenum">
              <a:rPr lang="en-US" smtClean="0"/>
              <a:t>‹#›</a:t>
            </a:fld>
            <a:endParaRPr lang="en-US"/>
          </a:p>
        </p:txBody>
      </p:sp>
    </p:spTree>
    <p:extLst>
      <p:ext uri="{BB962C8B-B14F-4D97-AF65-F5344CB8AC3E}">
        <p14:creationId xmlns:p14="http://schemas.microsoft.com/office/powerpoint/2010/main" val="3613693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59683F-F671-4FC3-973E-77555DF60D4B}" type="datetimeFigureOut">
              <a:rPr lang="en-US" smtClean="0"/>
              <a:t>9/18/2020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54793-163F-4464-AAA3-61B8F24E83C5}" type="slidenum">
              <a:rPr lang="en-US" smtClean="0"/>
              <a:t>‹#›</a:t>
            </a:fld>
            <a:endParaRPr lang="en-US"/>
          </a:p>
        </p:txBody>
      </p:sp>
    </p:spTree>
    <p:extLst>
      <p:ext uri="{BB962C8B-B14F-4D97-AF65-F5344CB8AC3E}">
        <p14:creationId xmlns:p14="http://schemas.microsoft.com/office/powerpoint/2010/main" val="220720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59683F-F671-4FC3-973E-77555DF60D4B}" type="datetimeFigureOut">
              <a:rPr lang="en-US" smtClean="0"/>
              <a:t>9/18/2020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554793-163F-4464-AAA3-61B8F24E83C5}" type="slidenum">
              <a:rPr lang="en-US" smtClean="0"/>
              <a:t>‹#›</a:t>
            </a:fld>
            <a:endParaRPr lang="en-US"/>
          </a:p>
        </p:txBody>
      </p:sp>
    </p:spTree>
    <p:extLst>
      <p:ext uri="{BB962C8B-B14F-4D97-AF65-F5344CB8AC3E}">
        <p14:creationId xmlns:p14="http://schemas.microsoft.com/office/powerpoint/2010/main" val="4726217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905854"/>
            <a:ext cx="12192000" cy="6507892"/>
          </a:xfrm>
        </p:spPr>
        <p:txBody>
          <a:bodyPr>
            <a:normAutofit/>
          </a:bodyPr>
          <a:lstStyle/>
          <a:p>
            <a:r>
              <a:rPr lang="en-US" sz="4800" dirty="0" smtClean="0">
                <a:latin typeface="Arial" panose="020B0604020202020204" pitchFamily="34" charset="0"/>
                <a:cs typeface="Arial" panose="020B0604020202020204" pitchFamily="34" charset="0"/>
              </a:rPr>
              <a:t>Influenza (flu) is a contagious respiratory illness caused by influenza viruses. It can cause mild to severe illness. Serious outcomes of flu infection can result in hospitalization or death. </a:t>
            </a:r>
            <a:endParaRPr lang="en-US" sz="4800" dirty="0">
              <a:latin typeface="Arial" panose="020B0604020202020204" pitchFamily="34" charset="0"/>
              <a:cs typeface="Arial" panose="020B0604020202020204" pitchFamily="34" charset="0"/>
            </a:endParaRPr>
          </a:p>
        </p:txBody>
      </p:sp>
      <p:pic>
        <p:nvPicPr>
          <p:cNvPr id="3074" name="Picture 2" descr="get yourself and your family vaccin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3031"/>
            <a:ext cx="4186106" cy="209305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top the spre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6106" y="3845805"/>
            <a:ext cx="3934437" cy="203144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sk your doctor about flu anitvira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0543" y="3858062"/>
            <a:ext cx="4038384" cy="2019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538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986528"/>
          </a:xfrm>
          <a:prstGeom prst="rect">
            <a:avLst/>
          </a:prstGeom>
        </p:spPr>
        <p:txBody>
          <a:bodyPr wrap="square">
            <a:spAutoFit/>
          </a:bodyPr>
          <a:lstStyle/>
          <a:p>
            <a:r>
              <a:rPr lang="en-US" sz="3200" b="0" i="0" dirty="0" smtClean="0">
                <a:solidFill>
                  <a:srgbClr val="FF0000"/>
                </a:solidFill>
                <a:effectLst/>
                <a:latin typeface="Arial" panose="020B0604020202020204" pitchFamily="34" charset="0"/>
                <a:cs typeface="Arial" panose="020B0604020202020204" pitchFamily="34" charset="0"/>
              </a:rPr>
              <a:t>Common Flu Signs and Symptoms:</a:t>
            </a:r>
          </a:p>
          <a:p>
            <a:endParaRPr lang="en-US" sz="3200" b="0" i="0" dirty="0" smtClean="0">
              <a:solidFill>
                <a:srgbClr val="FF0000"/>
              </a:solidFill>
              <a:effectLst/>
              <a:latin typeface="Arial" panose="020B0604020202020204" pitchFamily="34" charset="0"/>
              <a:cs typeface="Arial" panose="020B0604020202020204" pitchFamily="34" charset="0"/>
            </a:endParaRPr>
          </a:p>
          <a:p>
            <a:r>
              <a:rPr lang="en-US" sz="3200" b="0" i="0" dirty="0" smtClean="0">
                <a:solidFill>
                  <a:srgbClr val="000000"/>
                </a:solidFill>
                <a:effectLst/>
                <a:latin typeface="Arial" panose="020B0604020202020204" pitchFamily="34" charset="0"/>
                <a:cs typeface="Arial" panose="020B0604020202020204" pitchFamily="34" charset="0"/>
              </a:rPr>
              <a:t>Flu signs and symptoms usually come on suddenly. People who are sick with flu often feel some or all of these symptoms:</a:t>
            </a:r>
          </a:p>
          <a:p>
            <a:pPr>
              <a:buFont typeface="Arial" panose="020B0604020202020204" pitchFamily="34" charset="0"/>
              <a:buChar char="•"/>
            </a:pPr>
            <a:r>
              <a:rPr lang="en-US" sz="3200" b="0" i="0" dirty="0" smtClean="0">
                <a:solidFill>
                  <a:srgbClr val="000000"/>
                </a:solidFill>
                <a:effectLst/>
                <a:latin typeface="Arial" panose="020B0604020202020204" pitchFamily="34" charset="0"/>
                <a:cs typeface="Arial" panose="020B0604020202020204" pitchFamily="34" charset="0"/>
              </a:rPr>
              <a:t>Fever* or feeling feverish/chills</a:t>
            </a:r>
          </a:p>
          <a:p>
            <a:pPr>
              <a:buFont typeface="Arial" panose="020B0604020202020204" pitchFamily="34" charset="0"/>
              <a:buChar char="•"/>
            </a:pPr>
            <a:r>
              <a:rPr lang="en-US" sz="3200" b="0" i="0" dirty="0" smtClean="0">
                <a:solidFill>
                  <a:srgbClr val="000000"/>
                </a:solidFill>
                <a:effectLst/>
                <a:latin typeface="Arial" panose="020B0604020202020204" pitchFamily="34" charset="0"/>
                <a:cs typeface="Arial" panose="020B0604020202020204" pitchFamily="34" charset="0"/>
              </a:rPr>
              <a:t>Cough</a:t>
            </a:r>
          </a:p>
          <a:p>
            <a:pPr>
              <a:buFont typeface="Arial" panose="020B0604020202020204" pitchFamily="34" charset="0"/>
              <a:buChar char="•"/>
            </a:pPr>
            <a:r>
              <a:rPr lang="en-US" sz="3200" b="0" i="0" dirty="0" smtClean="0">
                <a:solidFill>
                  <a:srgbClr val="000000"/>
                </a:solidFill>
                <a:effectLst/>
                <a:latin typeface="Arial" panose="020B0604020202020204" pitchFamily="34" charset="0"/>
                <a:cs typeface="Arial" panose="020B0604020202020204" pitchFamily="34" charset="0"/>
              </a:rPr>
              <a:t>Sore throat</a:t>
            </a:r>
          </a:p>
          <a:p>
            <a:pPr>
              <a:buFont typeface="Arial" panose="020B0604020202020204" pitchFamily="34" charset="0"/>
              <a:buChar char="•"/>
            </a:pPr>
            <a:r>
              <a:rPr lang="en-US" sz="3200" b="0" i="0" dirty="0" smtClean="0">
                <a:solidFill>
                  <a:srgbClr val="000000"/>
                </a:solidFill>
                <a:effectLst/>
                <a:latin typeface="Arial" panose="020B0604020202020204" pitchFamily="34" charset="0"/>
                <a:cs typeface="Arial" panose="020B0604020202020204" pitchFamily="34" charset="0"/>
              </a:rPr>
              <a:t>Runny or stuffy nose</a:t>
            </a:r>
          </a:p>
          <a:p>
            <a:pPr>
              <a:buFont typeface="Arial" panose="020B0604020202020204" pitchFamily="34" charset="0"/>
              <a:buChar char="•"/>
            </a:pPr>
            <a:r>
              <a:rPr lang="en-US" sz="3200" b="0" i="0" dirty="0" smtClean="0">
                <a:solidFill>
                  <a:srgbClr val="000000"/>
                </a:solidFill>
                <a:effectLst/>
                <a:latin typeface="Arial" panose="020B0604020202020204" pitchFamily="34" charset="0"/>
                <a:cs typeface="Arial" panose="020B0604020202020204" pitchFamily="34" charset="0"/>
              </a:rPr>
              <a:t>Muscle or body aches</a:t>
            </a:r>
          </a:p>
          <a:p>
            <a:pPr>
              <a:buFont typeface="Arial" panose="020B0604020202020204" pitchFamily="34" charset="0"/>
              <a:buChar char="•"/>
            </a:pPr>
            <a:r>
              <a:rPr lang="en-US" sz="3200" b="0" i="0" dirty="0" smtClean="0">
                <a:solidFill>
                  <a:srgbClr val="000000"/>
                </a:solidFill>
                <a:effectLst/>
                <a:latin typeface="Arial" panose="020B0604020202020204" pitchFamily="34" charset="0"/>
                <a:cs typeface="Arial" panose="020B0604020202020204" pitchFamily="34" charset="0"/>
              </a:rPr>
              <a:t>Headaches</a:t>
            </a:r>
          </a:p>
          <a:p>
            <a:pPr>
              <a:buFont typeface="Arial" panose="020B0604020202020204" pitchFamily="34" charset="0"/>
              <a:buChar char="•"/>
            </a:pPr>
            <a:r>
              <a:rPr lang="en-US" sz="3200" b="0" i="0" dirty="0" smtClean="0">
                <a:solidFill>
                  <a:srgbClr val="000000"/>
                </a:solidFill>
                <a:effectLst/>
                <a:latin typeface="Arial" panose="020B0604020202020204" pitchFamily="34" charset="0"/>
                <a:cs typeface="Arial" panose="020B0604020202020204" pitchFamily="34" charset="0"/>
              </a:rPr>
              <a:t>Fatigue (tiredness)</a:t>
            </a:r>
          </a:p>
          <a:p>
            <a:pPr>
              <a:buFont typeface="Arial" panose="020B0604020202020204" pitchFamily="34" charset="0"/>
              <a:buChar char="•"/>
            </a:pPr>
            <a:r>
              <a:rPr lang="en-US" sz="3200" b="0" i="0" dirty="0" smtClean="0">
                <a:solidFill>
                  <a:srgbClr val="000000"/>
                </a:solidFill>
                <a:effectLst/>
                <a:latin typeface="Arial" panose="020B0604020202020204" pitchFamily="34" charset="0"/>
                <a:cs typeface="Arial" panose="020B0604020202020204" pitchFamily="34" charset="0"/>
              </a:rPr>
              <a:t>Some people may have vomiting and diarrhea, though this is more common in children than adults.</a:t>
            </a:r>
          </a:p>
          <a:p>
            <a:r>
              <a:rPr lang="en-US" sz="3200" b="0" i="1" dirty="0" smtClean="0">
                <a:solidFill>
                  <a:srgbClr val="000000"/>
                </a:solidFill>
                <a:effectLst/>
                <a:latin typeface="Arial" panose="020B0604020202020204" pitchFamily="34" charset="0"/>
                <a:cs typeface="Arial" panose="020B0604020202020204" pitchFamily="34" charset="0"/>
              </a:rPr>
              <a:t>*It’s important to note that not everyone with flu will have a fever.</a:t>
            </a:r>
            <a:endParaRPr lang="en-US" sz="3200" b="0" i="0"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0819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854" y="313038"/>
            <a:ext cx="12093146" cy="6278642"/>
          </a:xfrm>
          <a:prstGeom prst="rect">
            <a:avLst/>
          </a:prstGeom>
        </p:spPr>
        <p:txBody>
          <a:bodyPr wrap="square">
            <a:spAutoFit/>
          </a:bodyPr>
          <a:lstStyle/>
          <a:p>
            <a:endParaRPr lang="en-US" dirty="0" smtClean="0"/>
          </a:p>
          <a:p>
            <a:r>
              <a:rPr lang="en-US" sz="4800" u="sng" dirty="0" smtClean="0">
                <a:solidFill>
                  <a:srgbClr val="FF0000"/>
                </a:solidFill>
                <a:latin typeface="Arial" panose="020B0604020202020204" pitchFamily="34" charset="0"/>
                <a:cs typeface="Arial" panose="020B0604020202020204" pitchFamily="34" charset="0"/>
              </a:rPr>
              <a:t>CDC says “TAKE 3” actions to fight Flu:</a:t>
            </a:r>
          </a:p>
          <a:p>
            <a:endParaRPr lang="en-US" sz="4800" u="sng" dirty="0" smtClean="0">
              <a:solidFill>
                <a:srgbClr val="FF0000"/>
              </a:solidFill>
              <a:latin typeface="Arial" panose="020B0604020202020204" pitchFamily="34" charset="0"/>
              <a:cs typeface="Arial" panose="020B0604020202020204" pitchFamily="34" charset="0"/>
            </a:endParaRPr>
          </a:p>
          <a:p>
            <a:r>
              <a:rPr lang="en-US" sz="4800" dirty="0" smtClean="0">
                <a:latin typeface="Arial" panose="020B0604020202020204" pitchFamily="34" charset="0"/>
                <a:cs typeface="Arial" panose="020B0604020202020204" pitchFamily="34" charset="0"/>
              </a:rPr>
              <a:t>1) The best way to prevent seasonal flu is to get </a:t>
            </a:r>
            <a:r>
              <a:rPr lang="en-US" sz="4800" dirty="0" smtClean="0">
                <a:solidFill>
                  <a:srgbClr val="00B050"/>
                </a:solidFill>
                <a:latin typeface="Arial" panose="020B0604020202020204" pitchFamily="34" charset="0"/>
                <a:cs typeface="Arial" panose="020B0604020202020204" pitchFamily="34" charset="0"/>
              </a:rPr>
              <a:t>vaccinated</a:t>
            </a:r>
            <a:r>
              <a:rPr lang="en-US" sz="4800" dirty="0" smtClean="0">
                <a:latin typeface="Arial" panose="020B0604020202020204" pitchFamily="34" charset="0"/>
                <a:cs typeface="Arial" panose="020B0604020202020204" pitchFamily="34" charset="0"/>
              </a:rPr>
              <a:t> every year.</a:t>
            </a:r>
            <a:endParaRPr lang="en-US" sz="4800" dirty="0">
              <a:latin typeface="Arial" panose="020B0604020202020204" pitchFamily="34" charset="0"/>
              <a:cs typeface="Arial" panose="020B0604020202020204" pitchFamily="34" charset="0"/>
            </a:endParaRPr>
          </a:p>
          <a:p>
            <a:r>
              <a:rPr lang="en-US" sz="4800" dirty="0" smtClean="0">
                <a:latin typeface="Arial" panose="020B0604020202020204" pitchFamily="34" charset="0"/>
                <a:cs typeface="Arial" panose="020B0604020202020204" pitchFamily="34" charset="0"/>
              </a:rPr>
              <a:t>CDC recommends getting a flu vaccination in September or October but getting vaccinated anytime during the flu season can help protect you.</a:t>
            </a:r>
          </a:p>
        </p:txBody>
      </p:sp>
    </p:spTree>
    <p:extLst>
      <p:ext uri="{BB962C8B-B14F-4D97-AF65-F5344CB8AC3E}">
        <p14:creationId xmlns:p14="http://schemas.microsoft.com/office/powerpoint/2010/main" val="30607192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186309"/>
          </a:xfrm>
          <a:prstGeom prst="rect">
            <a:avLst/>
          </a:prstGeom>
        </p:spPr>
        <p:txBody>
          <a:bodyPr wrap="square">
            <a:spAutoFit/>
          </a:bodyPr>
          <a:lstStyle/>
          <a:p>
            <a:r>
              <a:rPr lang="en-US" sz="3600" b="0" i="0" dirty="0" smtClean="0">
                <a:solidFill>
                  <a:srgbClr val="000000"/>
                </a:solidFill>
                <a:effectLst/>
                <a:latin typeface="Arial" panose="020B0604020202020204" pitchFamily="34" charset="0"/>
                <a:cs typeface="Arial" panose="020B0604020202020204" pitchFamily="34" charset="0"/>
              </a:rPr>
              <a:t>How </a:t>
            </a:r>
            <a:r>
              <a:rPr lang="en-US" sz="3600" b="0" i="0" dirty="0" smtClean="0">
                <a:solidFill>
                  <a:srgbClr val="FF0000"/>
                </a:solidFill>
                <a:effectLst/>
                <a:latin typeface="Arial" panose="020B0604020202020204" pitchFamily="34" charset="0"/>
                <a:cs typeface="Arial" panose="020B0604020202020204" pitchFamily="34" charset="0"/>
              </a:rPr>
              <a:t>effective</a:t>
            </a:r>
            <a:r>
              <a:rPr lang="en-US" sz="3600" b="0" i="0" dirty="0" smtClean="0">
                <a:solidFill>
                  <a:srgbClr val="000000"/>
                </a:solidFill>
                <a:effectLst/>
                <a:latin typeface="Arial" panose="020B0604020202020204" pitchFamily="34" charset="0"/>
                <a:cs typeface="Arial" panose="020B0604020202020204" pitchFamily="34" charset="0"/>
              </a:rPr>
              <a:t> is the flu vaccine?</a:t>
            </a:r>
          </a:p>
          <a:p>
            <a:endParaRPr lang="en-US" sz="3600" b="0" i="0" dirty="0" smtClean="0">
              <a:solidFill>
                <a:srgbClr val="000000"/>
              </a:solidFill>
              <a:effectLst/>
              <a:latin typeface="Arial" panose="020B0604020202020204" pitchFamily="34" charset="0"/>
              <a:cs typeface="Arial" panose="020B0604020202020204" pitchFamily="34" charset="0"/>
            </a:endParaRPr>
          </a:p>
          <a:p>
            <a:r>
              <a:rPr lang="en-US" sz="3600" b="0" i="0" dirty="0" smtClean="0">
                <a:solidFill>
                  <a:srgbClr val="000000"/>
                </a:solidFill>
                <a:effectLst/>
                <a:latin typeface="Arial" panose="020B0604020202020204" pitchFamily="34" charset="0"/>
                <a:cs typeface="Arial" panose="020B0604020202020204" pitchFamily="34" charset="0"/>
              </a:rPr>
              <a:t>CDC conducts studies each year to determine how well the influenza (flu) vaccine protects against flu illness. </a:t>
            </a:r>
            <a:r>
              <a:rPr lang="en-US" sz="3600" dirty="0" smtClean="0">
                <a:latin typeface="Arial" panose="020B0604020202020204" pitchFamily="34" charset="0"/>
                <a:cs typeface="Arial" panose="020B0604020202020204" pitchFamily="34" charset="0"/>
              </a:rPr>
              <a:t>R</a:t>
            </a:r>
            <a:r>
              <a:rPr lang="en-US" sz="3600" b="0" i="0" dirty="0" smtClean="0">
                <a:effectLst/>
                <a:latin typeface="Arial" panose="020B0604020202020204" pitchFamily="34" charset="0"/>
                <a:cs typeface="Arial" panose="020B0604020202020204" pitchFamily="34" charset="0"/>
              </a:rPr>
              <a:t>ecent studies show </a:t>
            </a:r>
            <a:r>
              <a:rPr lang="en-US" sz="3600" b="0" i="0" dirty="0" smtClean="0">
                <a:solidFill>
                  <a:srgbClr val="000000"/>
                </a:solidFill>
                <a:effectLst/>
                <a:latin typeface="Arial" panose="020B0604020202020204" pitchFamily="34" charset="0"/>
                <a:cs typeface="Arial" panose="020B0604020202020204" pitchFamily="34" charset="0"/>
              </a:rPr>
              <a:t>that flu vaccination reduces the risk of flu illness by between 40% and 60% among the overall population during seasons when most circulating flu viruses are well-matched to the flu vaccine. In general, current flu vaccines tend to work better against influenza B and influenza A(H1N1) viruses and offer lower protection against influenza A(H3N2) viruses.</a:t>
            </a:r>
            <a:endParaRPr lang="en-US" sz="3600" b="0" i="0"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90262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7294305"/>
          </a:xfrm>
          <a:prstGeom prst="rect">
            <a:avLst/>
          </a:prstGeom>
        </p:spPr>
        <p:txBody>
          <a:bodyPr wrap="square">
            <a:spAutoFit/>
          </a:bodyPr>
          <a:lstStyle/>
          <a:p>
            <a:r>
              <a:rPr lang="en-US" sz="3600" b="0" i="0" dirty="0" smtClean="0">
                <a:solidFill>
                  <a:srgbClr val="000000"/>
                </a:solidFill>
                <a:effectLst/>
                <a:latin typeface="Arial" panose="020B0604020202020204" pitchFamily="34" charset="0"/>
                <a:cs typeface="Arial" panose="020B0604020202020204" pitchFamily="34" charset="0"/>
              </a:rPr>
              <a:t>It’s likely that flu viruses and the virus that causes COVID-19 will both spread this fall and winter. Healthcare systems could be overwhelmed treating both patients with flu and patients with COVID-19. This means getting a flu vaccine during 2020-2021 is </a:t>
            </a:r>
            <a:r>
              <a:rPr lang="en-US" sz="3600" b="0" i="0" dirty="0" smtClean="0">
                <a:solidFill>
                  <a:srgbClr val="FF0000"/>
                </a:solidFill>
                <a:effectLst/>
                <a:latin typeface="Arial" panose="020B0604020202020204" pitchFamily="34" charset="0"/>
                <a:cs typeface="Arial" panose="020B0604020202020204" pitchFamily="34" charset="0"/>
              </a:rPr>
              <a:t>more important</a:t>
            </a:r>
            <a:r>
              <a:rPr lang="en-US" sz="3600" b="0" i="0" dirty="0" smtClean="0">
                <a:solidFill>
                  <a:srgbClr val="000000"/>
                </a:solidFill>
                <a:effectLst/>
                <a:latin typeface="Arial" panose="020B0604020202020204" pitchFamily="34" charset="0"/>
                <a:cs typeface="Arial" panose="020B0604020202020204" pitchFamily="34" charset="0"/>
              </a:rPr>
              <a:t> than ever.</a:t>
            </a:r>
          </a:p>
          <a:p>
            <a:r>
              <a:rPr lang="en-US" sz="3600" b="0" i="0" dirty="0" smtClean="0">
                <a:solidFill>
                  <a:srgbClr val="000000"/>
                </a:solidFill>
                <a:effectLst/>
                <a:latin typeface="Arial" panose="020B0604020202020204" pitchFamily="34" charset="0"/>
                <a:cs typeface="Arial" panose="020B0604020202020204" pitchFamily="34" charset="0"/>
              </a:rPr>
              <a:t>While getting a flu vaccine will not protect against COVID-19, there are many important benefits, such as:</a:t>
            </a:r>
          </a:p>
          <a:p>
            <a:endParaRPr lang="en-US" sz="3600" b="0" i="0" dirty="0" smtClean="0">
              <a:solidFill>
                <a:srgbClr val="000000"/>
              </a:solidFill>
              <a:effectLst/>
              <a:latin typeface="Arial" panose="020B0604020202020204" pitchFamily="34" charset="0"/>
              <a:cs typeface="Arial" panose="020B0604020202020204" pitchFamily="34" charset="0"/>
            </a:endParaRPr>
          </a:p>
          <a:p>
            <a:r>
              <a:rPr lang="en-US" sz="3600" b="0" i="0" dirty="0" smtClean="0">
                <a:solidFill>
                  <a:srgbClr val="000000"/>
                </a:solidFill>
                <a:effectLst/>
                <a:latin typeface="Arial" panose="020B0604020202020204" pitchFamily="34" charset="0"/>
                <a:cs typeface="Arial" panose="020B0604020202020204" pitchFamily="34" charset="0"/>
              </a:rPr>
              <a:t>1) Flu vaccines have been shown to reduce the risk of flu illness, hospitalization, and death.</a:t>
            </a:r>
          </a:p>
          <a:p>
            <a:r>
              <a:rPr lang="en-US" sz="3600" b="0" i="0" dirty="0" smtClean="0">
                <a:solidFill>
                  <a:srgbClr val="000000"/>
                </a:solidFill>
                <a:effectLst/>
                <a:latin typeface="Arial" panose="020B0604020202020204" pitchFamily="34" charset="0"/>
                <a:cs typeface="Arial" panose="020B0604020202020204" pitchFamily="34" charset="0"/>
              </a:rPr>
              <a:t>2) Getting a flu vaccine can also save healthcare resources for the care of patients with COVID-19.</a:t>
            </a:r>
          </a:p>
          <a:p>
            <a:r>
              <a:rPr lang="en-US" b="0" i="0" dirty="0" smtClean="0">
                <a:solidFill>
                  <a:srgbClr val="000000"/>
                </a:solidFill>
                <a:effectLst/>
                <a:latin typeface="Open Sans"/>
              </a:rPr>
              <a:t/>
            </a:r>
            <a:br>
              <a:rPr lang="en-US" b="0" i="0" dirty="0" smtClean="0">
                <a:solidFill>
                  <a:srgbClr val="000000"/>
                </a:solidFill>
                <a:effectLst/>
                <a:latin typeface="Open Sans"/>
              </a:rPr>
            </a:br>
            <a:endParaRPr lang="en-US" dirty="0"/>
          </a:p>
        </p:txBody>
      </p:sp>
    </p:spTree>
    <p:extLst>
      <p:ext uri="{BB962C8B-B14F-4D97-AF65-F5344CB8AC3E}">
        <p14:creationId xmlns:p14="http://schemas.microsoft.com/office/powerpoint/2010/main" val="33242560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8854"/>
            <a:ext cx="12192000" cy="6124754"/>
          </a:xfrm>
          <a:prstGeom prst="rect">
            <a:avLst/>
          </a:prstGeom>
        </p:spPr>
        <p:txBody>
          <a:bodyPr wrap="square">
            <a:spAutoFit/>
          </a:bodyPr>
          <a:lstStyle/>
          <a:p>
            <a:r>
              <a:rPr lang="en-US" sz="2800" dirty="0" smtClean="0">
                <a:latin typeface="Arial" panose="020B0604020202020204" pitchFamily="34" charset="0"/>
                <a:cs typeface="Arial" panose="020B0604020202020204" pitchFamily="34" charset="0"/>
              </a:rPr>
              <a:t>2) Take everyday </a:t>
            </a:r>
            <a:r>
              <a:rPr lang="en-US" sz="2800" dirty="0" smtClean="0">
                <a:solidFill>
                  <a:srgbClr val="00B050"/>
                </a:solidFill>
                <a:latin typeface="Arial" panose="020B0604020202020204" pitchFamily="34" charset="0"/>
                <a:cs typeface="Arial" panose="020B0604020202020204" pitchFamily="34" charset="0"/>
              </a:rPr>
              <a:t>preventive actions </a:t>
            </a:r>
            <a:r>
              <a:rPr lang="en-US" sz="2800" dirty="0" smtClean="0">
                <a:latin typeface="Arial" panose="020B0604020202020204" pitchFamily="34" charset="0"/>
                <a:cs typeface="Arial" panose="020B0604020202020204" pitchFamily="34" charset="0"/>
              </a:rPr>
              <a:t>that are always recommended to reduce the spread of flu.</a:t>
            </a:r>
          </a:p>
          <a:p>
            <a:endParaRPr lang="en-US" sz="2800" dirty="0" smtClean="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Avoid close contact with people who are sick.</a:t>
            </a:r>
          </a:p>
          <a:p>
            <a:pPr marL="457200" indent="-4572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If you are sick, limit contact with others as much as possible to keep from infecting them.</a:t>
            </a:r>
          </a:p>
          <a:p>
            <a:pPr marL="457200" indent="-4572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Cover coughs and sneezes.</a:t>
            </a:r>
          </a:p>
          <a:p>
            <a:pPr marL="457200" indent="-4572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Cover your nose and mouth with a tissue when you cough or sneeze. Throw the tissue in the trash after you use it.</a:t>
            </a:r>
          </a:p>
          <a:p>
            <a:pPr marL="457200" indent="-4572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Wash your hands often with soap and water. If soap and water are not available, use an alcohol-based hand rub.</a:t>
            </a:r>
          </a:p>
          <a:p>
            <a:pPr marL="457200" indent="-4572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Avoid touching your eyes, nose and mouth. Germs spread this way.</a:t>
            </a:r>
          </a:p>
          <a:p>
            <a:pPr marL="457200" indent="-4572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Clean and disinfect surfaces and objects that may be contaminated with viruses that cause flu.</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45078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7665"/>
            <a:ext cx="12299092" cy="7232749"/>
          </a:xfrm>
          <a:prstGeom prst="rect">
            <a:avLst/>
          </a:prstGeom>
        </p:spPr>
        <p:txBody>
          <a:bodyPr wrap="square">
            <a:spAutoFit/>
          </a:bodyPr>
          <a:lstStyle/>
          <a:p>
            <a:r>
              <a:rPr lang="en-US" sz="4400" dirty="0">
                <a:latin typeface="Arial" panose="020B0604020202020204" pitchFamily="34" charset="0"/>
                <a:cs typeface="Arial" panose="020B0604020202020204" pitchFamily="34" charset="0"/>
              </a:rPr>
              <a:t>3</a:t>
            </a:r>
            <a:r>
              <a:rPr lang="en-US" sz="4400" b="0" i="0" dirty="0" smtClean="0">
                <a:effectLst/>
                <a:latin typeface="Arial" panose="020B0604020202020204" pitchFamily="34" charset="0"/>
                <a:cs typeface="Arial" panose="020B0604020202020204" pitchFamily="34" charset="0"/>
              </a:rPr>
              <a:t>) </a:t>
            </a:r>
            <a:r>
              <a:rPr lang="en-US" sz="4400" b="0" i="0" dirty="0" smtClean="0">
                <a:solidFill>
                  <a:srgbClr val="00B050"/>
                </a:solidFill>
                <a:effectLst/>
                <a:latin typeface="Arial" panose="020B0604020202020204" pitchFamily="34" charset="0"/>
                <a:cs typeface="Arial" panose="020B0604020202020204" pitchFamily="34" charset="0"/>
              </a:rPr>
              <a:t>Antiviral Drugs:</a:t>
            </a:r>
          </a:p>
          <a:p>
            <a:r>
              <a:rPr lang="en-US" sz="2800" b="0" i="0" dirty="0" smtClean="0">
                <a:solidFill>
                  <a:srgbClr val="000000"/>
                </a:solidFill>
                <a:effectLst/>
                <a:latin typeface="Arial" panose="020B0604020202020204" pitchFamily="34" charset="0"/>
                <a:cs typeface="Arial" panose="020B0604020202020204" pitchFamily="34" charset="0"/>
              </a:rPr>
              <a:t>If you are sick with flu, antiviral drugs can be used to treat your illness.</a:t>
            </a:r>
          </a:p>
          <a:p>
            <a:endParaRPr lang="en-US" sz="2800" b="0" i="0" dirty="0" smtClean="0">
              <a:solidFill>
                <a:srgbClr val="000000"/>
              </a:solidFill>
              <a:effectLst/>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2800" dirty="0">
                <a:latin typeface="Arial" panose="020B0604020202020204" pitchFamily="34" charset="0"/>
                <a:cs typeface="Arial" panose="020B0604020202020204" pitchFamily="34" charset="0"/>
              </a:rPr>
              <a:t>Antiviral drugs are different from antibiotics. They are prescription medicines (pills, liquid or an inhaled powder) and are not available over-the-counter</a:t>
            </a:r>
            <a:r>
              <a:rPr lang="en-US" sz="2800" dirty="0" smtClean="0">
                <a:latin typeface="Arial" panose="020B0604020202020204" pitchFamily="34" charset="0"/>
                <a:cs typeface="Arial" panose="020B0604020202020204" pitchFamily="34" charset="0"/>
              </a:rPr>
              <a:t>.</a:t>
            </a:r>
          </a:p>
          <a:p>
            <a:pPr marL="571500" indent="-571500">
              <a:buFont typeface="Arial" panose="020B0604020202020204" pitchFamily="34" charset="0"/>
              <a:buChar char="•"/>
            </a:pPr>
            <a:r>
              <a:rPr lang="en-US" sz="2800" dirty="0">
                <a:latin typeface="Arial" panose="020B0604020202020204" pitchFamily="34" charset="0"/>
                <a:cs typeface="Arial" panose="020B0604020202020204" pitchFamily="34" charset="0"/>
              </a:rPr>
              <a:t>Antiviral treatment works best when started soon after flu illness begins. When treatment is started within two days of becoming sick with flu symptoms, antiviral drugs can lessen fever and flu symptoms and shorten the time you are sick by about one day. They also may reduce the risk of complications such as ear infections in children, respiratory complications requiring antibiotics, and hospitalization in adults.  For people at high risk of serious flu complications, early treatment with an antiviral drug can mean having milder illness instead of more severe illness that might require a hospital stay. </a:t>
            </a:r>
          </a:p>
          <a:p>
            <a:endParaRPr lang="en-US" sz="2800" dirty="0"/>
          </a:p>
        </p:txBody>
      </p:sp>
    </p:spTree>
    <p:extLst>
      <p:ext uri="{BB962C8B-B14F-4D97-AF65-F5344CB8AC3E}">
        <p14:creationId xmlns:p14="http://schemas.microsoft.com/office/powerpoint/2010/main" val="882781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ake 3 actions to fight flu po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9016" y="98855"/>
            <a:ext cx="6071287" cy="7332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42496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79</TotalTime>
  <Words>550</Words>
  <Application>Microsoft Office PowerPoint</Application>
  <PresentationFormat>Widescreen</PresentationFormat>
  <Paragraphs>42</Paragraphs>
  <Slides>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Open Sans</vt:lpstr>
      <vt:lpstr>Office Theme</vt:lpstr>
      <vt:lpstr>Influenza (flu) is a contagious respiratory illness caused by influenza viruses. It can cause mild to severe illness. Serious outcomes of flu infection can result in hospitalization or death.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Port Arthur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Influenza (flu) is a contagious respiratory illness caused by influenza viruses. It can cause mild to severe illness. Serious outcomes of flu infection can result in hospitalization or death.</dc:title>
  <dc:creator>Shamim Maredia</dc:creator>
  <cp:lastModifiedBy>Windows User</cp:lastModifiedBy>
  <cp:revision>9</cp:revision>
  <dcterms:created xsi:type="dcterms:W3CDTF">2020-09-18T16:51:04Z</dcterms:created>
  <dcterms:modified xsi:type="dcterms:W3CDTF">2020-09-18T20:10:33Z</dcterms:modified>
</cp:coreProperties>
</file>