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5143500" type="screen16x9"/>
  <p:notesSz cx="6858000" cy="9144000"/>
  <p:embeddedFontLst>
    <p:embeddedFont>
      <p:font typeface="Cambria" panose="02040503050406030204" pitchFamily="18" charset="0"/>
      <p:regular r:id="rId36"/>
      <p:bold r:id="rId37"/>
      <p:italic r:id="rId38"/>
      <p:boldItalic r:id="rId39"/>
    </p:embeddedFont>
    <p:embeddedFont>
      <p:font typeface="Damion" panose="020B0604020202020204" charset="0"/>
      <p:regular r:id="rId40"/>
    </p:embeddedFont>
    <p:embeddedFont>
      <p:font typeface="Inria Sans" panose="020B0604020202020204" charset="0"/>
      <p:regular r:id="rId41"/>
      <p:bold r:id="rId42"/>
      <p:italic r:id="rId43"/>
      <p:boldItalic r:id="rId44"/>
    </p:embeddedFont>
    <p:embeddedFont>
      <p:font typeface="Inria Sans Light" panose="020B0604020202020204" charset="0"/>
      <p:regular r:id="rId45"/>
      <p:bold r:id="rId46"/>
      <p:italic r:id="rId47"/>
      <p:boldItalic r:id="rId48"/>
    </p:embeddedFont>
    <p:embeddedFont>
      <p:font typeface="Lobster" panose="020B0604020202020204" charset="0"/>
      <p:regular r:id="rId49"/>
    </p:embeddedFont>
    <p:embeddedFont>
      <p:font typeface="Lucida Sans" panose="020B0602030504020204" pitchFamily="34" charset="0"/>
      <p:regular r:id="rId50"/>
      <p:bold r:id="rId51"/>
      <p:italic r:id="rId52"/>
      <p:boldItalic r:id="rId53"/>
    </p:embeddedFont>
    <p:embeddedFont>
      <p:font typeface="Mali" panose="020B0604020202020204" charset="-34"/>
      <p:regular r:id="rId54"/>
      <p:bold r:id="rId55"/>
      <p:italic r:id="rId56"/>
      <p:boldItalic r:id="rId57"/>
    </p:embeddedFont>
    <p:embeddedFont>
      <p:font typeface="Mali Light" panose="020B0604020202020204" charset="-34"/>
      <p:regular r:id="rId58"/>
      <p:bold r:id="rId59"/>
      <p:italic r:id="rId60"/>
      <p:boldItalic r:id="rId6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7" d="100"/>
          <a:sy n="157" d="100"/>
        </p:scale>
        <p:origin x="29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font" Target="fonts/font15.fntdata"/><Relationship Id="rId55" Type="http://schemas.openxmlformats.org/officeDocument/2006/relationships/font" Target="fonts/font20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font" Target="fonts/font18.fntdata"/><Relationship Id="rId58" Type="http://schemas.openxmlformats.org/officeDocument/2006/relationships/font" Target="fonts/font23.fntdata"/><Relationship Id="rId5" Type="http://schemas.openxmlformats.org/officeDocument/2006/relationships/slide" Target="slides/slide4.xml"/><Relationship Id="rId61" Type="http://schemas.openxmlformats.org/officeDocument/2006/relationships/font" Target="fonts/font26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56" Type="http://schemas.openxmlformats.org/officeDocument/2006/relationships/font" Target="fonts/font21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59" Type="http://schemas.openxmlformats.org/officeDocument/2006/relationships/font" Target="fonts/font24.fntdata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54" Type="http://schemas.openxmlformats.org/officeDocument/2006/relationships/font" Target="fonts/font19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font" Target="fonts/font14.fntdata"/><Relationship Id="rId57" Type="http://schemas.openxmlformats.org/officeDocument/2006/relationships/font" Target="fonts/font2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52" Type="http://schemas.openxmlformats.org/officeDocument/2006/relationships/font" Target="fonts/font17.fntdata"/><Relationship Id="rId60" Type="http://schemas.openxmlformats.org/officeDocument/2006/relationships/font" Target="fonts/font25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PjF9nLriRT8Jh1l6DT15SgMYKk-u85zj/edit?usp=sharing&amp;ouid=109322047054228582600&amp;rtpof=true&amp;sd=true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more.com/yj2e5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Gio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9:05 AM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 min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Gio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b2f7c811e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b2f7c811e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Gio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 min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ef18c50018_2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ef18c50018_2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Gio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 min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ef18c50018_1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ef18c50018_1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Gio - 5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DELAC Notes: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https://docs.google.com/document/d/1PjF9nLriRT8Jh1l6DT15SgMYKk-u85zj/edit?usp=sharing&amp;ouid=109322047054228582600&amp;rtpof=true&amp;sd=true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Adriana  2 min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District Updates: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https://www.smore.com/yj2e5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Adriana 1 min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 minute timer - David will do the visual timer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ef18c50018_1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ef18c50018_1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2 minute timer - David will do the visual timer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ef8838e15e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ef8838e15e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2 minute timer - David will do the visual timer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ef18c50018_1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ef18c50018_1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2 minute timer - David will do the visual timer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ef18c50018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ef18c50018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2 minute timer - David will do the visual timer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ef2d20376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ef2d20376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Blanca 2 min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Blanca -2 min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ef18c50018_2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ef18c50018_2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Ana 2 minute timer - David will do the visual timer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ef18c50018_2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ef18c50018_2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Ana 3 minute timer - David will do the visual timer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ef18c5001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ef18c5001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Yaz 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Dora - 15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f0357dea46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f0357dea46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f0357dea46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f0357dea46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41a5acd39edb2ae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41a5acd39edb2ae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ef18c50018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ef18c50018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chemeClr val="lt1"/>
                </a:highlight>
                <a:latin typeface="Inria Sans Light"/>
                <a:ea typeface="Inria Sans Light"/>
                <a:cs typeface="Inria Sans Light"/>
                <a:sym typeface="Inria Sans Light"/>
              </a:rPr>
              <a:t>Dora - Community Resources (Eric) -15</a:t>
            </a:r>
            <a:endParaRPr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f0423d3d5e_1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f0423d3d5e_1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f0423d3d5e_1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f0423d3d5e_1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f0423d3d5e_1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f0423d3d5e_1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ef18c50018_1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ef18c50018_1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Dora - 1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ef18c50018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ef18c50018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Sandra - 4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ef18c50018_1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ef18c50018_1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 min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Sandra -2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ef18c50018_1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ef18c50018_1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Blanca  - 2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ef8838e15e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ef8838e15e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Roles of each member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President -Gio </a:t>
            </a:r>
            <a:endParaRPr sz="1000"/>
          </a:p>
          <a:p>
            <a:pPr marL="342900" lvl="0" indent="-2844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DA2BF"/>
              </a:buClr>
              <a:buSzPts val="1000"/>
              <a:buFont typeface="Noto Sans Symbols"/>
              <a:buChar char="⮚"/>
            </a:pPr>
            <a:r>
              <a:rPr lang="en" sz="1000">
                <a:solidFill>
                  <a:schemeClr val="dk1"/>
                </a:solidFill>
              </a:rPr>
              <a:t>Preparar las agendas del ELAC en colaboración con el Coordinador/a del programa de aprendices de inglés (ELPSA, English Learner Program Site advisor).</a:t>
            </a:r>
            <a:endParaRPr sz="10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342900" lvl="0" indent="-2844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DA2BF"/>
              </a:buClr>
              <a:buSzPts val="1000"/>
              <a:buFont typeface="Noto Sans Symbols"/>
              <a:buChar char="⮚"/>
            </a:pPr>
            <a:r>
              <a:rPr lang="en" sz="1000">
                <a:solidFill>
                  <a:schemeClr val="dk1"/>
                </a:solidFill>
              </a:rPr>
              <a:t>Dirigir las juntas ELAC de la escuela. </a:t>
            </a:r>
            <a:endParaRPr sz="10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342900" lvl="0" indent="-2844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DA2BF"/>
              </a:buClr>
              <a:buSzPts val="1000"/>
              <a:buFont typeface="Noto Sans Symbols"/>
              <a:buChar char="⮚"/>
            </a:pPr>
            <a:r>
              <a:rPr lang="en" sz="1000">
                <a:solidFill>
                  <a:schemeClr val="dk1"/>
                </a:solidFill>
              </a:rPr>
              <a:t>Encargarse de otras responsabilidades según lo determinen los estatutos/reglamentos ELAC del distrito.</a:t>
            </a:r>
            <a:endParaRPr sz="10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342900" lvl="0" indent="-2844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DA2BF"/>
              </a:buClr>
              <a:buSzPts val="1000"/>
              <a:buFont typeface="Noto Sans Symbols"/>
              <a:buChar char="⮚"/>
            </a:pPr>
            <a:r>
              <a:rPr lang="en" sz="1000">
                <a:solidFill>
                  <a:schemeClr val="dk1"/>
                </a:solidFill>
              </a:rPr>
              <a:t>Escuchar las ideas o sugerencias de los miembros y poner atención a sus preocupaciones sobre los programas para aprendices de inglés.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Vice president - Adriana  </a:t>
            </a:r>
            <a:endParaRPr sz="1000"/>
          </a:p>
          <a:p>
            <a:pPr marL="620712" lvl="1" indent="-177800" algn="l" rtl="0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ts val="1000"/>
              <a:buFont typeface="Noto Sans Symbols"/>
              <a:buChar char="⮚"/>
            </a:pPr>
            <a:r>
              <a:rPr lang="en" sz="1000">
                <a:solidFill>
                  <a:schemeClr val="dk1"/>
                </a:solidFill>
              </a:rPr>
              <a:t>Ayudar al presidente a dirigir las juntas.</a:t>
            </a:r>
            <a:endParaRPr sz="10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620712" lvl="1" indent="-177800" algn="l" rtl="0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ts val="1000"/>
              <a:buFont typeface="Noto Sans Symbols"/>
              <a:buChar char="⮚"/>
            </a:pPr>
            <a:r>
              <a:rPr lang="en" sz="1000">
                <a:solidFill>
                  <a:schemeClr val="dk1"/>
                </a:solidFill>
              </a:rPr>
              <a:t>Conducir las juntas en ausencia del presidente</a:t>
            </a:r>
            <a:endParaRPr sz="10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620712" lvl="1" indent="-177800" algn="l" rtl="0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ts val="1000"/>
              <a:buFont typeface="Noto Sans Symbols"/>
              <a:buChar char="⮚"/>
            </a:pPr>
            <a:r>
              <a:rPr lang="en" sz="1000">
                <a:solidFill>
                  <a:schemeClr val="dk1"/>
                </a:solidFill>
              </a:rPr>
              <a:t>Otras obligaciones como se encuentran descritas en los estatutos del ELAC local.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Secretary - Sandra</a:t>
            </a:r>
            <a:endParaRPr sz="1000"/>
          </a:p>
          <a:p>
            <a:pPr marL="342900" lvl="0" indent="-28448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ts val="1000"/>
              <a:buFont typeface="Noto Sans Symbols"/>
              <a:buChar char="⮚"/>
            </a:pPr>
            <a:r>
              <a:rPr lang="en" sz="1000">
                <a:solidFill>
                  <a:schemeClr val="dk1"/>
                </a:solidFill>
              </a:rPr>
              <a:t>Estar  presente durante todas las reuniones.</a:t>
            </a:r>
            <a:endParaRPr sz="10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342900" lvl="0" indent="-28448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ts val="1000"/>
              <a:buFont typeface="Noto Sans Symbols"/>
              <a:buChar char="⮚"/>
            </a:pPr>
            <a:r>
              <a:rPr lang="en" sz="1000">
                <a:solidFill>
                  <a:schemeClr val="dk1"/>
                </a:solidFill>
              </a:rPr>
              <a:t>Tomar notas con detalle y asistir al ELPSA o persona designada a desarrollar las actas de la reunión. </a:t>
            </a:r>
            <a:endParaRPr sz="10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342900" lvl="0" indent="-28448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ts val="1000"/>
              <a:buFont typeface="Noto Sans Symbols"/>
              <a:buChar char="⮚"/>
            </a:pPr>
            <a:r>
              <a:rPr lang="en" sz="1000">
                <a:solidFill>
                  <a:schemeClr val="dk1"/>
                </a:solidFill>
              </a:rPr>
              <a:t>Asegurar que los </a:t>
            </a:r>
            <a:r>
              <a:rPr lang="en" sz="1000" b="1">
                <a:solidFill>
                  <a:schemeClr val="dk1"/>
                </a:solidFill>
              </a:rPr>
              <a:t>comentarios </a:t>
            </a:r>
            <a:r>
              <a:rPr lang="en" sz="1000">
                <a:solidFill>
                  <a:schemeClr val="dk1"/>
                </a:solidFill>
              </a:rPr>
              <a:t>e información  de parte de los miembros sean incluidas en las actas.</a:t>
            </a:r>
            <a:endParaRPr sz="10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342900" lvl="0" indent="-28448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ts val="1000"/>
              <a:buFont typeface="Noto Sans Symbols"/>
              <a:buChar char="⮚"/>
            </a:pPr>
            <a:r>
              <a:rPr lang="en" sz="1000">
                <a:solidFill>
                  <a:schemeClr val="dk1"/>
                </a:solidFill>
              </a:rPr>
              <a:t>Informar y colocar un aviso en la oficina escolar acerca de las juntas. </a:t>
            </a: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Members - </a:t>
            </a:r>
            <a:endParaRPr sz="1000"/>
          </a:p>
          <a:p>
            <a:pPr marL="457200" lvl="0" indent="-417068" algn="l" rtl="0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ts val="1000"/>
              <a:buFont typeface="Noto Sans Symbols"/>
              <a:buChar char="⮚"/>
            </a:pPr>
            <a:r>
              <a:rPr lang="en" sz="1000">
                <a:solidFill>
                  <a:schemeClr val="dk1"/>
                </a:solidFill>
              </a:rPr>
              <a:t>Asistir a las juntas DELAC, al nivel distrito, como representante de la escuela. </a:t>
            </a:r>
            <a:endParaRPr sz="10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457200" lvl="0" indent="-417068" algn="l" rtl="0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ts val="1000"/>
              <a:buFont typeface="Noto Sans Symbols"/>
              <a:buChar char="⮚"/>
            </a:pPr>
            <a:r>
              <a:rPr lang="en" sz="1000">
                <a:solidFill>
                  <a:schemeClr val="dk1"/>
                </a:solidFill>
              </a:rPr>
              <a:t>Presentar informes de DELAC al comité ELAC referente a puntos de interés y necesidades de la escuela. </a:t>
            </a:r>
            <a:endParaRPr sz="10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ef18c50018_1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ef18c50018_1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Adriana 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152400"/>
            <a:ext cx="9144000" cy="485776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756850" y="1419375"/>
            <a:ext cx="3512100" cy="2304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chemeClr val="dk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223825"/>
            <a:ext cx="9144000" cy="469582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2704650" y="1517188"/>
            <a:ext cx="3615600" cy="1165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2956900" y="2779413"/>
            <a:ext cx="3111000" cy="846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ctr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ctr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ctr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ctr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ctr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ctr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ctr" rtl="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gradFill>
          <a:gsLst>
            <a:gs pos="0">
              <a:srgbClr val="FAEDF1"/>
            </a:gs>
            <a:gs pos="25000">
              <a:srgbClr val="EBF3FF"/>
            </a:gs>
            <a:gs pos="50000">
              <a:srgbClr val="EEFAF4"/>
            </a:gs>
            <a:gs pos="76000">
              <a:srgbClr val="F6FAED"/>
            </a:gs>
            <a:gs pos="100000">
              <a:srgbClr val="FFF4EA"/>
            </a:gs>
          </a:gsLst>
          <a:lin ang="0" scaled="0"/>
        </a:gra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223825"/>
            <a:ext cx="9144000" cy="469582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788750" y="2161800"/>
            <a:ext cx="3566400" cy="819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81000" algn="ctr" rtl="0">
              <a:spcBef>
                <a:spcPts val="0"/>
              </a:spcBef>
              <a:spcAft>
                <a:spcPts val="0"/>
              </a:spcAft>
              <a:buSzPts val="2400"/>
              <a:buFont typeface="Damion"/>
              <a:buChar char="●"/>
              <a:defRPr>
                <a:latin typeface="Damion"/>
                <a:ea typeface="Damion"/>
                <a:cs typeface="Damion"/>
                <a:sym typeface="Damion"/>
              </a:defRPr>
            </a:lvl1pPr>
            <a:lvl2pPr marL="914400" lvl="1" indent="-381000" algn="ctr" rtl="0">
              <a:spcBef>
                <a:spcPts val="800"/>
              </a:spcBef>
              <a:spcAft>
                <a:spcPts val="0"/>
              </a:spcAft>
              <a:buSzPts val="2400"/>
              <a:buFont typeface="Damion"/>
              <a:buChar char="○"/>
              <a:defRPr>
                <a:latin typeface="Damion"/>
                <a:ea typeface="Damion"/>
                <a:cs typeface="Damion"/>
                <a:sym typeface="Damion"/>
              </a:defRPr>
            </a:lvl2pPr>
            <a:lvl3pPr marL="1371600" lvl="2" indent="-381000" algn="ctr" rtl="0">
              <a:spcBef>
                <a:spcPts val="800"/>
              </a:spcBef>
              <a:spcAft>
                <a:spcPts val="0"/>
              </a:spcAft>
              <a:buSzPts val="2400"/>
              <a:buFont typeface="Damion"/>
              <a:buChar char="■"/>
              <a:defRPr>
                <a:latin typeface="Damion"/>
                <a:ea typeface="Damion"/>
                <a:cs typeface="Damion"/>
                <a:sym typeface="Damion"/>
              </a:defRPr>
            </a:lvl3pPr>
            <a:lvl4pPr marL="1828800" lvl="3" indent="-381000" algn="ctr" rtl="0">
              <a:spcBef>
                <a:spcPts val="800"/>
              </a:spcBef>
              <a:spcAft>
                <a:spcPts val="0"/>
              </a:spcAft>
              <a:buSzPts val="2400"/>
              <a:buFont typeface="Damion"/>
              <a:buChar char="●"/>
              <a:defRPr>
                <a:latin typeface="Damion"/>
                <a:ea typeface="Damion"/>
                <a:cs typeface="Damion"/>
                <a:sym typeface="Damion"/>
              </a:defRPr>
            </a:lvl4pPr>
            <a:lvl5pPr marL="2286000" lvl="4" indent="-381000" algn="ctr" rtl="0">
              <a:spcBef>
                <a:spcPts val="800"/>
              </a:spcBef>
              <a:spcAft>
                <a:spcPts val="0"/>
              </a:spcAft>
              <a:buSzPts val="2400"/>
              <a:buFont typeface="Damion"/>
              <a:buChar char="○"/>
              <a:defRPr>
                <a:latin typeface="Damion"/>
                <a:ea typeface="Damion"/>
                <a:cs typeface="Damion"/>
                <a:sym typeface="Damion"/>
              </a:defRPr>
            </a:lvl5pPr>
            <a:lvl6pPr marL="2743200" lvl="5" indent="-381000" algn="ctr" rtl="0">
              <a:spcBef>
                <a:spcPts val="800"/>
              </a:spcBef>
              <a:spcAft>
                <a:spcPts val="0"/>
              </a:spcAft>
              <a:buSzPts val="2400"/>
              <a:buFont typeface="Damion"/>
              <a:buChar char="■"/>
              <a:defRPr>
                <a:latin typeface="Damion"/>
                <a:ea typeface="Damion"/>
                <a:cs typeface="Damion"/>
                <a:sym typeface="Damion"/>
              </a:defRPr>
            </a:lvl6pPr>
            <a:lvl7pPr marL="3200400" lvl="6" indent="-381000" algn="ctr" rtl="0">
              <a:spcBef>
                <a:spcPts val="800"/>
              </a:spcBef>
              <a:spcAft>
                <a:spcPts val="0"/>
              </a:spcAft>
              <a:buSzPts val="2400"/>
              <a:buFont typeface="Damion"/>
              <a:buChar char="●"/>
              <a:defRPr>
                <a:latin typeface="Damion"/>
                <a:ea typeface="Damion"/>
                <a:cs typeface="Damion"/>
                <a:sym typeface="Damion"/>
              </a:defRPr>
            </a:lvl7pPr>
            <a:lvl8pPr marL="3657600" lvl="7" indent="-381000" algn="ctr" rtl="0">
              <a:spcBef>
                <a:spcPts val="800"/>
              </a:spcBef>
              <a:spcAft>
                <a:spcPts val="0"/>
              </a:spcAft>
              <a:buSzPts val="2400"/>
              <a:buFont typeface="Damion"/>
              <a:buChar char="○"/>
              <a:defRPr>
                <a:latin typeface="Damion"/>
                <a:ea typeface="Damion"/>
                <a:cs typeface="Damion"/>
                <a:sym typeface="Damion"/>
              </a:defRPr>
            </a:lvl8pPr>
            <a:lvl9pPr marL="4114800" lvl="8" indent="-381000" algn="ctr" rtl="0">
              <a:spcBef>
                <a:spcPts val="800"/>
              </a:spcBef>
              <a:spcAft>
                <a:spcPts val="800"/>
              </a:spcAft>
              <a:buSzPts val="2400"/>
              <a:buFont typeface="Damion"/>
              <a:buChar char="■"/>
              <a:defRPr>
                <a:latin typeface="Damion"/>
                <a:ea typeface="Damion"/>
                <a:cs typeface="Damion"/>
                <a:sym typeface="Damion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448050"/>
            <a:ext cx="9144000" cy="161925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855300" y="607400"/>
            <a:ext cx="74334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855300" y="1201550"/>
            <a:ext cx="7433400" cy="258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81000" rtl="0">
              <a:spcBef>
                <a:spcPts val="80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80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 rtl="0">
              <a:spcBef>
                <a:spcPts val="80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rtl="0">
              <a:spcBef>
                <a:spcPts val="80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rtl="0">
              <a:spcBef>
                <a:spcPts val="80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rtl="0">
              <a:spcBef>
                <a:spcPts val="80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rtl="0">
              <a:spcBef>
                <a:spcPts val="80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rtl="0">
              <a:spcBef>
                <a:spcPts val="800"/>
              </a:spcBef>
              <a:spcAft>
                <a:spcPts val="80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609963"/>
            <a:ext cx="9144000" cy="145732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855300" y="607400"/>
            <a:ext cx="74334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1"/>
          </p:nvPr>
        </p:nvSpPr>
        <p:spPr>
          <a:xfrm>
            <a:off x="855275" y="1201550"/>
            <a:ext cx="3473100" cy="249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800"/>
              </a:spcBef>
              <a:spcAft>
                <a:spcPts val="8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2"/>
          </p:nvPr>
        </p:nvSpPr>
        <p:spPr>
          <a:xfrm>
            <a:off x="4815599" y="1201550"/>
            <a:ext cx="3473100" cy="249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800"/>
              </a:spcBef>
              <a:spcAft>
                <a:spcPts val="8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771850"/>
            <a:ext cx="9144000" cy="12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855300" y="607400"/>
            <a:ext cx="74334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855300" y="1201550"/>
            <a:ext cx="2315700" cy="2624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2"/>
          </p:nvPr>
        </p:nvSpPr>
        <p:spPr>
          <a:xfrm>
            <a:off x="3414200" y="1201550"/>
            <a:ext cx="2315700" cy="2624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3"/>
          </p:nvPr>
        </p:nvSpPr>
        <p:spPr>
          <a:xfrm>
            <a:off x="5973099" y="1201550"/>
            <a:ext cx="2315700" cy="2624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0" y="3771850"/>
            <a:ext cx="9144000" cy="12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855300" y="607400"/>
            <a:ext cx="74334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0" y="3648013"/>
            <a:ext cx="9144000" cy="1419225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9"/>
          <p:cNvSpPr txBox="1">
            <a:spLocks noGrp="1"/>
          </p:cNvSpPr>
          <p:nvPr>
            <p:ph type="body" idx="1"/>
          </p:nvPr>
        </p:nvSpPr>
        <p:spPr>
          <a:xfrm>
            <a:off x="1821800" y="4440459"/>
            <a:ext cx="3902700" cy="26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rtl="0">
              <a:spcBef>
                <a:spcPts val="0"/>
              </a:spcBef>
              <a:spcAft>
                <a:spcPts val="80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8" name="Google Shape;48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0" y="3448050"/>
            <a:ext cx="9144000" cy="161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Double scribble">
  <p:cSld name="BLANK_1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1" name="Google Shape;51;p11"/>
          <p:cNvGrpSpPr/>
          <p:nvPr/>
        </p:nvGrpSpPr>
        <p:grpSpPr>
          <a:xfrm>
            <a:off x="0" y="76197"/>
            <a:ext cx="9136444" cy="808889"/>
            <a:chOff x="0" y="1979997"/>
            <a:chExt cx="9136444" cy="808889"/>
          </a:xfrm>
        </p:grpSpPr>
        <p:pic>
          <p:nvPicPr>
            <p:cNvPr id="52" name="Google Shape;52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1979997"/>
              <a:ext cx="4568501" cy="6924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" name="Google Shape;53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>
              <a:off x="4567943" y="2096469"/>
              <a:ext cx="4568501" cy="69241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4" name="Google Shape;54;p11"/>
          <p:cNvGrpSpPr/>
          <p:nvPr/>
        </p:nvGrpSpPr>
        <p:grpSpPr>
          <a:xfrm>
            <a:off x="7" y="4246796"/>
            <a:ext cx="9136432" cy="820516"/>
            <a:chOff x="7" y="3167771"/>
            <a:chExt cx="9136432" cy="820516"/>
          </a:xfrm>
        </p:grpSpPr>
        <p:pic>
          <p:nvPicPr>
            <p:cNvPr id="55" name="Google Shape;55;p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67938" y="3167771"/>
              <a:ext cx="4568501" cy="544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0800000">
              <a:off x="7" y="3443262"/>
              <a:ext cx="4569624" cy="5450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chemeClr val="lt1"/>
            </a:gs>
            <a:gs pos="50000">
              <a:schemeClr val="lt1"/>
            </a:gs>
            <a:gs pos="100000">
              <a:schemeClr val="lt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55300" y="607400"/>
            <a:ext cx="74334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Damion"/>
              <a:buNone/>
              <a:defRPr sz="3400">
                <a:solidFill>
                  <a:schemeClr val="dk2"/>
                </a:solidFill>
                <a:latin typeface="Damion"/>
                <a:ea typeface="Damion"/>
                <a:cs typeface="Damion"/>
                <a:sym typeface="Damion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Damion"/>
              <a:buNone/>
              <a:defRPr sz="3400">
                <a:solidFill>
                  <a:schemeClr val="dk2"/>
                </a:solidFill>
                <a:latin typeface="Damion"/>
                <a:ea typeface="Damion"/>
                <a:cs typeface="Damion"/>
                <a:sym typeface="Damion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Damion"/>
              <a:buNone/>
              <a:defRPr sz="3400">
                <a:solidFill>
                  <a:schemeClr val="dk2"/>
                </a:solidFill>
                <a:latin typeface="Damion"/>
                <a:ea typeface="Damion"/>
                <a:cs typeface="Damion"/>
                <a:sym typeface="Damion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Damion"/>
              <a:buNone/>
              <a:defRPr sz="3400">
                <a:solidFill>
                  <a:schemeClr val="dk2"/>
                </a:solidFill>
                <a:latin typeface="Damion"/>
                <a:ea typeface="Damion"/>
                <a:cs typeface="Damion"/>
                <a:sym typeface="Damion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Damion"/>
              <a:buNone/>
              <a:defRPr sz="3400">
                <a:solidFill>
                  <a:schemeClr val="dk2"/>
                </a:solidFill>
                <a:latin typeface="Damion"/>
                <a:ea typeface="Damion"/>
                <a:cs typeface="Damion"/>
                <a:sym typeface="Damion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Damion"/>
              <a:buNone/>
              <a:defRPr sz="3400">
                <a:solidFill>
                  <a:schemeClr val="dk2"/>
                </a:solidFill>
                <a:latin typeface="Damion"/>
                <a:ea typeface="Damion"/>
                <a:cs typeface="Damion"/>
                <a:sym typeface="Damion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Damion"/>
              <a:buNone/>
              <a:defRPr sz="3400">
                <a:solidFill>
                  <a:schemeClr val="dk2"/>
                </a:solidFill>
                <a:latin typeface="Damion"/>
                <a:ea typeface="Damion"/>
                <a:cs typeface="Damion"/>
                <a:sym typeface="Damion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Damion"/>
              <a:buNone/>
              <a:defRPr sz="3400">
                <a:solidFill>
                  <a:schemeClr val="dk2"/>
                </a:solidFill>
                <a:latin typeface="Damion"/>
                <a:ea typeface="Damion"/>
                <a:cs typeface="Damion"/>
                <a:sym typeface="Damion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Damion"/>
              <a:buNone/>
              <a:defRPr sz="3400">
                <a:solidFill>
                  <a:schemeClr val="dk2"/>
                </a:solidFill>
                <a:latin typeface="Damion"/>
                <a:ea typeface="Damion"/>
                <a:cs typeface="Damion"/>
                <a:sym typeface="Damio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55300" y="1201550"/>
            <a:ext cx="7433400" cy="25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nria Sans Light"/>
              <a:buChar char="●"/>
              <a:defRPr sz="2400">
                <a:solidFill>
                  <a:schemeClr val="dk1"/>
                </a:solidFill>
                <a:latin typeface="Inria Sans Light"/>
                <a:ea typeface="Inria Sans Light"/>
                <a:cs typeface="Inria Sans Light"/>
                <a:sym typeface="Inria Sans Light"/>
              </a:defRPr>
            </a:lvl1pPr>
            <a:lvl2pPr marL="914400" lvl="1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nria Sans Light"/>
              <a:buChar char="○"/>
              <a:defRPr sz="2400">
                <a:solidFill>
                  <a:schemeClr val="dk1"/>
                </a:solidFill>
                <a:latin typeface="Inria Sans Light"/>
                <a:ea typeface="Inria Sans Light"/>
                <a:cs typeface="Inria Sans Light"/>
                <a:sym typeface="Inria Sans Light"/>
              </a:defRPr>
            </a:lvl2pPr>
            <a:lvl3pPr marL="1371600" lvl="2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Inria Sans Light"/>
              <a:buChar char="■"/>
              <a:defRPr sz="2400">
                <a:solidFill>
                  <a:schemeClr val="dk1"/>
                </a:solidFill>
                <a:latin typeface="Inria Sans Light"/>
                <a:ea typeface="Inria Sans Light"/>
                <a:cs typeface="Inria Sans Light"/>
                <a:sym typeface="Inria Sans Light"/>
              </a:defRPr>
            </a:lvl3pPr>
            <a:lvl4pPr marL="1828800" lvl="3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ria Sans Light"/>
              <a:buChar char="●"/>
              <a:defRPr sz="2400">
                <a:solidFill>
                  <a:schemeClr val="dk1"/>
                </a:solidFill>
                <a:latin typeface="Inria Sans Light"/>
                <a:ea typeface="Inria Sans Light"/>
                <a:cs typeface="Inria Sans Light"/>
                <a:sym typeface="Inria Sans Light"/>
              </a:defRPr>
            </a:lvl4pPr>
            <a:lvl5pPr marL="2286000" lvl="4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ria Sans Light"/>
              <a:buChar char="○"/>
              <a:defRPr sz="2400">
                <a:solidFill>
                  <a:schemeClr val="dk1"/>
                </a:solidFill>
                <a:latin typeface="Inria Sans Light"/>
                <a:ea typeface="Inria Sans Light"/>
                <a:cs typeface="Inria Sans Light"/>
                <a:sym typeface="Inria Sans Light"/>
              </a:defRPr>
            </a:lvl5pPr>
            <a:lvl6pPr marL="2743200" lvl="5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ria Sans Light"/>
              <a:buChar char="■"/>
              <a:defRPr sz="2400">
                <a:solidFill>
                  <a:schemeClr val="dk1"/>
                </a:solidFill>
                <a:latin typeface="Inria Sans Light"/>
                <a:ea typeface="Inria Sans Light"/>
                <a:cs typeface="Inria Sans Light"/>
                <a:sym typeface="Inria Sans Light"/>
              </a:defRPr>
            </a:lvl6pPr>
            <a:lvl7pPr marL="3200400" lvl="6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ria Sans Light"/>
              <a:buChar char="●"/>
              <a:defRPr sz="2400">
                <a:solidFill>
                  <a:schemeClr val="dk1"/>
                </a:solidFill>
                <a:latin typeface="Inria Sans Light"/>
                <a:ea typeface="Inria Sans Light"/>
                <a:cs typeface="Inria Sans Light"/>
                <a:sym typeface="Inria Sans Light"/>
              </a:defRPr>
            </a:lvl7pPr>
            <a:lvl8pPr marL="3657600" lvl="7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ria Sans Light"/>
              <a:buChar char="○"/>
              <a:defRPr sz="2400">
                <a:solidFill>
                  <a:schemeClr val="dk1"/>
                </a:solidFill>
                <a:latin typeface="Inria Sans Light"/>
                <a:ea typeface="Inria Sans Light"/>
                <a:cs typeface="Inria Sans Light"/>
                <a:sym typeface="Inria Sans Light"/>
              </a:defRPr>
            </a:lvl8pPr>
            <a:lvl9pPr marL="4114800" lvl="8" indent="-381000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400"/>
              <a:buFont typeface="Inria Sans Light"/>
              <a:buChar char="■"/>
              <a:defRPr sz="2400">
                <a:solidFill>
                  <a:schemeClr val="dk1"/>
                </a:solidFill>
                <a:latin typeface="Inria Sans Light"/>
                <a:ea typeface="Inria Sans Light"/>
                <a:cs typeface="Inria Sans Light"/>
                <a:sym typeface="Inria Sans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300">
                <a:solidFill>
                  <a:schemeClr val="accent6"/>
                </a:solidFill>
                <a:latin typeface="Damion"/>
                <a:ea typeface="Damion"/>
                <a:cs typeface="Damion"/>
                <a:sym typeface="Damion"/>
              </a:defRPr>
            </a:lvl1pPr>
            <a:lvl2pPr lvl="1" algn="r" rtl="0">
              <a:buNone/>
              <a:defRPr sz="1300">
                <a:solidFill>
                  <a:schemeClr val="accent6"/>
                </a:solidFill>
                <a:latin typeface="Damion"/>
                <a:ea typeface="Damion"/>
                <a:cs typeface="Damion"/>
                <a:sym typeface="Damion"/>
              </a:defRPr>
            </a:lvl2pPr>
            <a:lvl3pPr lvl="2" algn="r" rtl="0">
              <a:buNone/>
              <a:defRPr sz="1300">
                <a:solidFill>
                  <a:schemeClr val="accent6"/>
                </a:solidFill>
                <a:latin typeface="Damion"/>
                <a:ea typeface="Damion"/>
                <a:cs typeface="Damion"/>
                <a:sym typeface="Damion"/>
              </a:defRPr>
            </a:lvl3pPr>
            <a:lvl4pPr lvl="3" algn="r" rtl="0">
              <a:buNone/>
              <a:defRPr sz="1300">
                <a:solidFill>
                  <a:schemeClr val="accent6"/>
                </a:solidFill>
                <a:latin typeface="Damion"/>
                <a:ea typeface="Damion"/>
                <a:cs typeface="Damion"/>
                <a:sym typeface="Damion"/>
              </a:defRPr>
            </a:lvl4pPr>
            <a:lvl5pPr lvl="4" algn="r" rtl="0">
              <a:buNone/>
              <a:defRPr sz="1300">
                <a:solidFill>
                  <a:schemeClr val="accent6"/>
                </a:solidFill>
                <a:latin typeface="Damion"/>
                <a:ea typeface="Damion"/>
                <a:cs typeface="Damion"/>
                <a:sym typeface="Damion"/>
              </a:defRPr>
            </a:lvl5pPr>
            <a:lvl6pPr lvl="5" algn="r" rtl="0">
              <a:buNone/>
              <a:defRPr sz="1300">
                <a:solidFill>
                  <a:schemeClr val="accent6"/>
                </a:solidFill>
                <a:latin typeface="Damion"/>
                <a:ea typeface="Damion"/>
                <a:cs typeface="Damion"/>
                <a:sym typeface="Damion"/>
              </a:defRPr>
            </a:lvl6pPr>
            <a:lvl7pPr lvl="6" algn="r" rtl="0">
              <a:buNone/>
              <a:defRPr sz="1300">
                <a:solidFill>
                  <a:schemeClr val="accent6"/>
                </a:solidFill>
                <a:latin typeface="Damion"/>
                <a:ea typeface="Damion"/>
                <a:cs typeface="Damion"/>
                <a:sym typeface="Damion"/>
              </a:defRPr>
            </a:lvl7pPr>
            <a:lvl8pPr lvl="7" algn="r" rtl="0">
              <a:buNone/>
              <a:defRPr sz="1300">
                <a:solidFill>
                  <a:schemeClr val="accent6"/>
                </a:solidFill>
                <a:latin typeface="Damion"/>
                <a:ea typeface="Damion"/>
                <a:cs typeface="Damion"/>
                <a:sym typeface="Damion"/>
              </a:defRPr>
            </a:lvl8pPr>
            <a:lvl9pPr lvl="8" algn="r" rtl="0">
              <a:buNone/>
              <a:defRPr sz="1300">
                <a:solidFill>
                  <a:schemeClr val="accent6"/>
                </a:solidFill>
                <a:latin typeface="Damion"/>
                <a:ea typeface="Damion"/>
                <a:cs typeface="Damion"/>
                <a:sym typeface="Damio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more.com/yj2e5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avhsd.org/avuhsdvirtualcalmingroom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5.png"/><Relationship Id="rId4" Type="http://schemas.openxmlformats.org/officeDocument/2006/relationships/hyperlink" Target="https://www.teenlineonline.org/parents/suicide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salvaorganization.org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locator.lacounty.gov/lac/Location/3173564/hermandad-mexicana-nacional---palmdale-office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vdistrict.org/parents/parentguardian-resource-site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7.png"/><Relationship Id="rId4" Type="http://schemas.openxmlformats.org/officeDocument/2006/relationships/hyperlink" Target="http://www.avdistrict.org/parents/parentguardian-resource-site%20,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506A"/>
            </a:gs>
            <a:gs pos="100000">
              <a:srgbClr val="14151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ctrTitle"/>
          </p:nvPr>
        </p:nvSpPr>
        <p:spPr>
          <a:xfrm>
            <a:off x="2704600" y="942829"/>
            <a:ext cx="3615600" cy="1583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lt1"/>
                </a:solidFill>
                <a:latin typeface="Lobster"/>
                <a:ea typeface="Lobster"/>
                <a:cs typeface="Lobster"/>
                <a:sym typeface="Lobster"/>
              </a:rPr>
              <a:t>Welcome  Bienvenidos</a:t>
            </a:r>
            <a:endParaRPr sz="6000">
              <a:solidFill>
                <a:schemeClr val="lt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2" name="Google Shape;62;p12"/>
          <p:cNvSpPr txBox="1">
            <a:spLocks noGrp="1"/>
          </p:cNvSpPr>
          <p:nvPr>
            <p:ph type="subTitle" idx="1"/>
          </p:nvPr>
        </p:nvSpPr>
        <p:spPr>
          <a:xfrm>
            <a:off x="2956900" y="2625425"/>
            <a:ext cx="3111000" cy="173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2"/>
                </a:solidFill>
                <a:latin typeface="Mali"/>
                <a:ea typeface="Mali"/>
                <a:cs typeface="Mali"/>
                <a:sym typeface="Mali"/>
              </a:rPr>
              <a:t>Place your name, student name and school in the chat. Thank you </a:t>
            </a:r>
            <a:endParaRPr sz="1500">
              <a:solidFill>
                <a:schemeClr val="lt2"/>
              </a:solidFill>
              <a:latin typeface="Mali"/>
              <a:ea typeface="Mali"/>
              <a:cs typeface="Mali"/>
              <a:sym typeface="Mali"/>
            </a:endParaRPr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2"/>
                </a:solidFill>
                <a:latin typeface="Mali"/>
                <a:ea typeface="Mali"/>
                <a:cs typeface="Mali"/>
                <a:sym typeface="Mali"/>
              </a:rPr>
              <a:t>Ponga su nombre, nombre del estudiante, y escuela en el chat. Gracias</a:t>
            </a:r>
            <a:endParaRPr sz="1500">
              <a:solidFill>
                <a:schemeClr val="lt2"/>
              </a:solidFill>
              <a:latin typeface="Mali"/>
              <a:ea typeface="Mali"/>
              <a:cs typeface="Mali"/>
              <a:sym typeface="Mali"/>
            </a:endParaRPr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1600">
              <a:solidFill>
                <a:schemeClr val="lt2"/>
              </a:solidFill>
            </a:endParaRPr>
          </a:p>
          <a:p>
            <a:pPr marL="0" lvl="0" indent="0" algn="ctr" rtl="0">
              <a:spcBef>
                <a:spcPts val="800"/>
              </a:spcBef>
              <a:spcAft>
                <a:spcPts val="800"/>
              </a:spcAft>
              <a:buNone/>
            </a:pPr>
            <a:endParaRPr sz="1600">
              <a:solidFill>
                <a:schemeClr val="lt2"/>
              </a:solidFill>
            </a:endParaRPr>
          </a:p>
        </p:txBody>
      </p:sp>
      <p:sp>
        <p:nvSpPr>
          <p:cNvPr id="63" name="Google Shape;63;p12"/>
          <p:cNvSpPr txBox="1"/>
          <p:nvPr/>
        </p:nvSpPr>
        <p:spPr>
          <a:xfrm>
            <a:off x="6099975" y="1366400"/>
            <a:ext cx="28242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sz="1600">
              <a:solidFill>
                <a:schemeClr val="lt2"/>
              </a:solidFill>
              <a:latin typeface="Inria Sans Light"/>
              <a:ea typeface="Inria Sans Light"/>
              <a:cs typeface="Inria Sans Light"/>
              <a:sym typeface="Inria Sans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>
            <a:spLocks noGrp="1"/>
          </p:cNvSpPr>
          <p:nvPr>
            <p:ph type="ctrTitle" idx="4294967295"/>
          </p:nvPr>
        </p:nvSpPr>
        <p:spPr>
          <a:xfrm>
            <a:off x="341600" y="60925"/>
            <a:ext cx="88023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400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O</a:t>
            </a:r>
            <a:r>
              <a:rPr lang="en" sz="6400">
                <a:solidFill>
                  <a:schemeClr val="accent2"/>
                </a:solidFill>
                <a:latin typeface="Lobster"/>
                <a:ea typeface="Lobster"/>
                <a:cs typeface="Lobster"/>
                <a:sym typeface="Lobster"/>
              </a:rPr>
              <a:t>u</a:t>
            </a:r>
            <a:r>
              <a:rPr lang="en" sz="6400">
                <a:solidFill>
                  <a:schemeClr val="accent3"/>
                </a:solidFill>
                <a:latin typeface="Lobster"/>
                <a:ea typeface="Lobster"/>
                <a:cs typeface="Lobster"/>
                <a:sym typeface="Lobster"/>
              </a:rPr>
              <a:t>r</a:t>
            </a:r>
            <a:r>
              <a:rPr lang="en" sz="6400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" sz="6400">
                <a:solidFill>
                  <a:schemeClr val="accent4"/>
                </a:solidFill>
                <a:latin typeface="Lobster"/>
                <a:ea typeface="Lobster"/>
                <a:cs typeface="Lobster"/>
                <a:sym typeface="Lobster"/>
              </a:rPr>
              <a:t>W</a:t>
            </a:r>
            <a:r>
              <a:rPr lang="en" sz="6400">
                <a:solidFill>
                  <a:schemeClr val="accent5"/>
                </a:solidFill>
                <a:latin typeface="Lobster"/>
                <a:ea typeface="Lobster"/>
                <a:cs typeface="Lobster"/>
                <a:sym typeface="Lobster"/>
              </a:rPr>
              <a:t>h</a:t>
            </a:r>
            <a:r>
              <a:rPr lang="en" sz="6400">
                <a:solidFill>
                  <a:schemeClr val="accent6"/>
                </a:solidFill>
                <a:latin typeface="Lobster"/>
                <a:ea typeface="Lobster"/>
                <a:cs typeface="Lobster"/>
                <a:sym typeface="Lobster"/>
              </a:rPr>
              <a:t>y</a:t>
            </a:r>
            <a:r>
              <a:rPr lang="en" sz="6400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 - </a:t>
            </a:r>
            <a:r>
              <a:rPr lang="en" sz="6400">
                <a:solidFill>
                  <a:schemeClr val="accent2"/>
                </a:solidFill>
                <a:latin typeface="Lobster"/>
                <a:ea typeface="Lobster"/>
                <a:cs typeface="Lobster"/>
                <a:sym typeface="Lobster"/>
              </a:rPr>
              <a:t>N</a:t>
            </a:r>
            <a:r>
              <a:rPr lang="en" sz="6400">
                <a:solidFill>
                  <a:schemeClr val="accent3"/>
                </a:solidFill>
                <a:latin typeface="Lobster"/>
                <a:ea typeface="Lobster"/>
                <a:cs typeface="Lobster"/>
                <a:sym typeface="Lobster"/>
              </a:rPr>
              <a:t>u</a:t>
            </a:r>
            <a:r>
              <a:rPr lang="en" sz="6400">
                <a:solidFill>
                  <a:schemeClr val="accent4"/>
                </a:solidFill>
                <a:latin typeface="Lobster"/>
                <a:ea typeface="Lobster"/>
                <a:cs typeface="Lobster"/>
                <a:sym typeface="Lobster"/>
              </a:rPr>
              <a:t>e</a:t>
            </a:r>
            <a:r>
              <a:rPr lang="en" sz="6400">
                <a:solidFill>
                  <a:schemeClr val="accent5"/>
                </a:solidFill>
                <a:latin typeface="Lobster"/>
                <a:ea typeface="Lobster"/>
                <a:cs typeface="Lobster"/>
                <a:sym typeface="Lobster"/>
              </a:rPr>
              <a:t>s</a:t>
            </a:r>
            <a:r>
              <a:rPr lang="en" sz="6400">
                <a:solidFill>
                  <a:schemeClr val="accent6"/>
                </a:solidFill>
                <a:latin typeface="Lobster"/>
                <a:ea typeface="Lobster"/>
                <a:cs typeface="Lobster"/>
                <a:sym typeface="Lobster"/>
              </a:rPr>
              <a:t>t</a:t>
            </a:r>
            <a:r>
              <a:rPr lang="en" sz="6400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r</a:t>
            </a:r>
            <a:r>
              <a:rPr lang="en" sz="6400">
                <a:solidFill>
                  <a:schemeClr val="accent2"/>
                </a:solidFill>
                <a:latin typeface="Lobster"/>
                <a:ea typeface="Lobster"/>
                <a:cs typeface="Lobster"/>
                <a:sym typeface="Lobster"/>
              </a:rPr>
              <a:t>o</a:t>
            </a:r>
            <a:r>
              <a:rPr lang="en" sz="6400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" sz="6400">
                <a:solidFill>
                  <a:schemeClr val="accent3"/>
                </a:solidFill>
                <a:latin typeface="Lobster"/>
                <a:ea typeface="Lobster"/>
                <a:cs typeface="Lobster"/>
                <a:sym typeface="Lobster"/>
              </a:rPr>
              <a:t>P</a:t>
            </a:r>
            <a:r>
              <a:rPr lang="en" sz="6400">
                <a:solidFill>
                  <a:schemeClr val="accent4"/>
                </a:solidFill>
                <a:latin typeface="Lobster"/>
                <a:ea typeface="Lobster"/>
                <a:cs typeface="Lobster"/>
                <a:sym typeface="Lobster"/>
              </a:rPr>
              <a:t>o</a:t>
            </a:r>
            <a:r>
              <a:rPr lang="en" sz="6400">
                <a:solidFill>
                  <a:schemeClr val="accent5"/>
                </a:solidFill>
                <a:latin typeface="Lobster"/>
                <a:ea typeface="Lobster"/>
                <a:cs typeface="Lobster"/>
                <a:sym typeface="Lobster"/>
              </a:rPr>
              <a:t>r</a:t>
            </a:r>
            <a:r>
              <a:rPr lang="en" sz="6400">
                <a:solidFill>
                  <a:schemeClr val="accent6"/>
                </a:solidFill>
                <a:latin typeface="Lobster"/>
                <a:ea typeface="Lobster"/>
                <a:cs typeface="Lobster"/>
                <a:sym typeface="Lobster"/>
              </a:rPr>
              <a:t>q</a:t>
            </a:r>
            <a:r>
              <a:rPr lang="en" sz="6400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u</a:t>
            </a:r>
            <a:r>
              <a:rPr lang="en" sz="6400">
                <a:solidFill>
                  <a:schemeClr val="accent3"/>
                </a:solidFill>
                <a:latin typeface="Lobster"/>
                <a:ea typeface="Lobster"/>
                <a:cs typeface="Lobster"/>
                <a:sym typeface="Lobster"/>
              </a:rPr>
              <a:t>e</a:t>
            </a:r>
            <a:endParaRPr sz="6400">
              <a:solidFill>
                <a:schemeClr val="accent3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9" name="Google Shape;69;p13"/>
          <p:cNvSpPr txBox="1">
            <a:spLocks noGrp="1"/>
          </p:cNvSpPr>
          <p:nvPr>
            <p:ph type="subTitle" idx="4294967295"/>
          </p:nvPr>
        </p:nvSpPr>
        <p:spPr>
          <a:xfrm>
            <a:off x="536800" y="1581125"/>
            <a:ext cx="2723100" cy="171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1355A"/>
                </a:solidFill>
                <a:latin typeface="Mali"/>
                <a:ea typeface="Mali"/>
                <a:cs typeface="Mali"/>
                <a:sym typeface="Mali"/>
              </a:rPr>
              <a:t>“To give our best so that those we serve are inspired and empowered to become their best.”</a:t>
            </a:r>
            <a:endParaRPr sz="1600">
              <a:solidFill>
                <a:srgbClr val="21355A"/>
              </a:solidFill>
              <a:latin typeface="Mali"/>
              <a:ea typeface="Mali"/>
              <a:cs typeface="Mali"/>
              <a:sym typeface="Mali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1600">
              <a:solidFill>
                <a:srgbClr val="21355A"/>
              </a:solidFill>
              <a:latin typeface="Mali"/>
              <a:ea typeface="Mali"/>
              <a:cs typeface="Mali"/>
              <a:sym typeface="Mal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/>
          </a:p>
        </p:txBody>
      </p:sp>
      <p:sp>
        <p:nvSpPr>
          <p:cNvPr id="70" name="Google Shape;70;p13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71" name="Google Shape;71;p13"/>
          <p:cNvSpPr txBox="1"/>
          <p:nvPr/>
        </p:nvSpPr>
        <p:spPr>
          <a:xfrm>
            <a:off x="4421250" y="1581125"/>
            <a:ext cx="3884400" cy="16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1355A"/>
                </a:solidFill>
                <a:latin typeface="Mali"/>
                <a:ea typeface="Mali"/>
                <a:cs typeface="Mali"/>
                <a:sym typeface="Mali"/>
              </a:rPr>
              <a:t>“Dar lo mejor todos los días para que aquellos quienes servimos estén inspirados y empoderados para convertirse en su mejor versión”</a:t>
            </a:r>
            <a:endParaRPr sz="1600">
              <a:solidFill>
                <a:srgbClr val="21355A"/>
              </a:solidFill>
              <a:latin typeface="Mali"/>
              <a:ea typeface="Mali"/>
              <a:cs typeface="Mali"/>
              <a:sym typeface="Mal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>
              <a:latin typeface="Inria Sans Light"/>
              <a:ea typeface="Inria Sans Light"/>
              <a:cs typeface="Inria Sans Light"/>
              <a:sym typeface="Inria Sans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 txBox="1">
            <a:spLocks noGrp="1"/>
          </p:cNvSpPr>
          <p:nvPr>
            <p:ph type="title"/>
          </p:nvPr>
        </p:nvSpPr>
        <p:spPr>
          <a:xfrm>
            <a:off x="259025" y="607375"/>
            <a:ext cx="86292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Facilitators 						Facilitadores </a:t>
            </a:r>
            <a:endParaRPr sz="4800">
              <a:solidFill>
                <a:schemeClr val="accent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77" name="Google Shape;77;p14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78" name="Google Shape;78;p14"/>
          <p:cNvSpPr txBox="1"/>
          <p:nvPr/>
        </p:nvSpPr>
        <p:spPr>
          <a:xfrm>
            <a:off x="860325" y="2926525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Mali"/>
                <a:ea typeface="Mali"/>
                <a:cs typeface="Mali"/>
                <a:sym typeface="Mali"/>
              </a:rPr>
              <a:t>Giozai Varagnolo</a:t>
            </a:r>
            <a:br>
              <a:rPr lang="en">
                <a:latin typeface="Inria Sans"/>
                <a:ea typeface="Inria Sans"/>
                <a:cs typeface="Inria Sans"/>
                <a:sym typeface="Inria Sans"/>
              </a:rPr>
            </a:br>
            <a:endParaRPr>
              <a:latin typeface="Inria Sans"/>
              <a:ea typeface="Inria Sans"/>
              <a:cs typeface="Inria Sans"/>
              <a:sym typeface="Inria Sans"/>
            </a:endParaRPr>
          </a:p>
          <a:p>
            <a:pPr marL="0" lvl="0" indent="0" algn="ctr" rtl="0">
              <a:spcBef>
                <a:spcPts val="400"/>
              </a:spcBef>
              <a:spcAft>
                <a:spcPts val="400"/>
              </a:spcAft>
              <a:buNone/>
            </a:pPr>
            <a:endParaRPr>
              <a:latin typeface="Inria Sans"/>
              <a:ea typeface="Inria Sans"/>
              <a:cs typeface="Inria Sans"/>
              <a:sym typeface="Inria Sans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2840050" y="2926525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Mali"/>
                <a:ea typeface="Mali"/>
                <a:cs typeface="Mali"/>
                <a:sym typeface="Mali"/>
              </a:rPr>
              <a:t>Adriana Chacon </a:t>
            </a:r>
            <a:endParaRPr>
              <a:latin typeface="Mali"/>
              <a:ea typeface="Mali"/>
              <a:cs typeface="Mali"/>
              <a:sym typeface="Mali"/>
            </a:endParaRPr>
          </a:p>
          <a:p>
            <a:pPr marL="0" lvl="0" indent="0" algn="ctr" rtl="0">
              <a:spcBef>
                <a:spcPts val="400"/>
              </a:spcBef>
              <a:spcAft>
                <a:spcPts val="400"/>
              </a:spcAft>
              <a:buNone/>
            </a:pPr>
            <a:endParaRPr>
              <a:latin typeface="Inria Sans"/>
              <a:ea typeface="Inria Sans"/>
              <a:cs typeface="Inria Sans"/>
              <a:sym typeface="Inria Sans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4819775" y="2926525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Mali"/>
                <a:ea typeface="Mali"/>
                <a:cs typeface="Mali"/>
                <a:sym typeface="Mali"/>
              </a:rPr>
              <a:t>Sandra Mota</a:t>
            </a:r>
            <a:endParaRPr>
              <a:latin typeface="Mali"/>
              <a:ea typeface="Mali"/>
              <a:cs typeface="Mali"/>
              <a:sym typeface="Mali"/>
            </a:endParaRPr>
          </a:p>
          <a:p>
            <a:pPr marL="0" lvl="0" indent="0" algn="ctr" rtl="0">
              <a:spcBef>
                <a:spcPts val="400"/>
              </a:spcBef>
              <a:spcAft>
                <a:spcPts val="400"/>
              </a:spcAft>
              <a:buNone/>
            </a:pPr>
            <a:endParaRPr>
              <a:latin typeface="Inria Sans"/>
              <a:ea typeface="Inria Sans"/>
              <a:cs typeface="Inria Sans"/>
              <a:sym typeface="Inria Sans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6799500" y="2926525"/>
            <a:ext cx="1489200" cy="7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Mali"/>
                <a:ea typeface="Mali"/>
                <a:cs typeface="Mali"/>
                <a:sym typeface="Mali"/>
              </a:rPr>
              <a:t>Blanca Morelos </a:t>
            </a:r>
            <a:endParaRPr>
              <a:latin typeface="Mali"/>
              <a:ea typeface="Mali"/>
              <a:cs typeface="Mali"/>
              <a:sym typeface="Mali"/>
            </a:endParaRPr>
          </a:p>
          <a:p>
            <a:pPr marL="0" lvl="0" indent="0" algn="ctr" rtl="0">
              <a:spcBef>
                <a:spcPts val="400"/>
              </a:spcBef>
              <a:spcAft>
                <a:spcPts val="400"/>
              </a:spcAft>
              <a:buNone/>
            </a:pPr>
            <a:endParaRPr>
              <a:latin typeface="Inria Sans"/>
              <a:ea typeface="Inria Sans"/>
              <a:cs typeface="Inria Sans"/>
              <a:sym typeface="Inria Sans"/>
            </a:endParaRPr>
          </a:p>
        </p:txBody>
      </p:sp>
      <p:pic>
        <p:nvPicPr>
          <p:cNvPr id="82" name="Google Shape;8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4050" y="1080555"/>
            <a:ext cx="1960800" cy="17691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77400" y="1080563"/>
            <a:ext cx="1804800" cy="17691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3300" y="1097513"/>
            <a:ext cx="1628700" cy="1735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93105" y="1097513"/>
            <a:ext cx="1586400" cy="17352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5"/>
          <p:cNvSpPr txBox="1">
            <a:spLocks noGrp="1"/>
          </p:cNvSpPr>
          <p:nvPr>
            <p:ph type="title"/>
          </p:nvPr>
        </p:nvSpPr>
        <p:spPr>
          <a:xfrm>
            <a:off x="310825" y="168175"/>
            <a:ext cx="86886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chemeClr val="accent2"/>
                </a:solidFill>
                <a:latin typeface="Lobster"/>
                <a:ea typeface="Lobster"/>
                <a:cs typeface="Lobster"/>
                <a:sym typeface="Lobster"/>
              </a:rPr>
              <a:t>Expectations                              Expectativas </a:t>
            </a:r>
            <a:endParaRPr sz="4100">
              <a:solidFill>
                <a:schemeClr val="accent2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91" name="Google Shape;91;p15"/>
          <p:cNvSpPr txBox="1">
            <a:spLocks noGrp="1"/>
          </p:cNvSpPr>
          <p:nvPr>
            <p:ph type="body" idx="1"/>
          </p:nvPr>
        </p:nvSpPr>
        <p:spPr>
          <a:xfrm>
            <a:off x="341600" y="771025"/>
            <a:ext cx="3801300" cy="309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111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97F8F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797F8F"/>
                </a:solidFill>
                <a:latin typeface="Mali"/>
                <a:ea typeface="Mali"/>
                <a:cs typeface="Mali"/>
                <a:sym typeface="Mali"/>
              </a:rPr>
              <a:t>Introduce yourself when speaking.</a:t>
            </a:r>
            <a:endParaRPr sz="1300" b="1">
              <a:solidFill>
                <a:srgbClr val="797F8F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7F8F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797F8F"/>
                </a:solidFill>
                <a:latin typeface="Mali"/>
                <a:ea typeface="Mali"/>
                <a:cs typeface="Mali"/>
                <a:sym typeface="Mali"/>
              </a:rPr>
              <a:t>Verify that your mute feature is on when logging in.</a:t>
            </a:r>
            <a:endParaRPr sz="1300" b="1">
              <a:solidFill>
                <a:srgbClr val="797F8F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C9E2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797F8F"/>
                </a:solidFill>
                <a:latin typeface="Mali"/>
                <a:ea typeface="Mali"/>
                <a:cs typeface="Mali"/>
                <a:sym typeface="Mali"/>
              </a:rPr>
              <a:t>Chats are recorded and note that private chat is also captured.</a:t>
            </a:r>
            <a:endParaRPr sz="1300" b="1">
              <a:solidFill>
                <a:srgbClr val="797F8F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C9E2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797F8F"/>
                </a:solidFill>
                <a:latin typeface="Mali"/>
                <a:ea typeface="Mali"/>
                <a:cs typeface="Mali"/>
                <a:sym typeface="Mali"/>
              </a:rPr>
              <a:t>Enter all questions in the chat box during the session. We will be monitoring during the meeting.</a:t>
            </a:r>
            <a:endParaRPr sz="1300" b="1">
              <a:solidFill>
                <a:srgbClr val="797F8F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C9E2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797F8F"/>
                </a:solidFill>
                <a:latin typeface="Mali"/>
                <a:ea typeface="Mali"/>
                <a:cs typeface="Mali"/>
                <a:sym typeface="Mali"/>
              </a:rPr>
              <a:t>This zoom presentation will be recorded.</a:t>
            </a:r>
            <a:endParaRPr sz="1300" b="1">
              <a:solidFill>
                <a:srgbClr val="797F8F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C9E2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797F8F"/>
                </a:solidFill>
                <a:latin typeface="Mali"/>
                <a:ea typeface="Mali"/>
                <a:cs typeface="Mali"/>
                <a:sym typeface="Mali"/>
              </a:rPr>
              <a:t>Remember to stay muted when you are not speaking.</a:t>
            </a:r>
            <a:endParaRPr sz="1300" b="1">
              <a:solidFill>
                <a:srgbClr val="797F8F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7F8F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797F8F"/>
                </a:solidFill>
                <a:latin typeface="Mali"/>
                <a:ea typeface="Mali"/>
                <a:cs typeface="Mali"/>
                <a:sym typeface="Mali"/>
              </a:rPr>
              <a:t>Questions specific to your child can be address after the meeting for confidentiality purposes. </a:t>
            </a:r>
            <a:endParaRPr sz="1300" b="1">
              <a:solidFill>
                <a:srgbClr val="797F8F"/>
              </a:solidFill>
              <a:latin typeface="Mali"/>
              <a:ea typeface="Mali"/>
              <a:cs typeface="Mali"/>
              <a:sym typeface="Mali"/>
            </a:endParaRPr>
          </a:p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endParaRPr/>
          </a:p>
        </p:txBody>
      </p:sp>
      <p:sp>
        <p:nvSpPr>
          <p:cNvPr id="92" name="Google Shape;92;p15"/>
          <p:cNvSpPr txBox="1">
            <a:spLocks noGrp="1"/>
          </p:cNvSpPr>
          <p:nvPr>
            <p:ph type="body" idx="2"/>
          </p:nvPr>
        </p:nvSpPr>
        <p:spPr>
          <a:xfrm>
            <a:off x="4747275" y="771025"/>
            <a:ext cx="4124400" cy="292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111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FC9E2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797F8F"/>
                </a:solidFill>
                <a:latin typeface="Mali"/>
                <a:ea typeface="Mali"/>
                <a:cs typeface="Mali"/>
                <a:sym typeface="Mali"/>
              </a:rPr>
              <a:t>Presentence antes de hablar.</a:t>
            </a:r>
            <a:endParaRPr sz="1300" b="1">
              <a:solidFill>
                <a:srgbClr val="797F8F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C9E2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797F8F"/>
                </a:solidFill>
                <a:latin typeface="Mali"/>
                <a:ea typeface="Mali"/>
                <a:cs typeface="Mali"/>
                <a:sym typeface="Mali"/>
              </a:rPr>
              <a:t>Verifique que su función de silencio esté activada al ingresar</a:t>
            </a:r>
            <a:endParaRPr sz="1300" b="1">
              <a:solidFill>
                <a:srgbClr val="797F8F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7F8F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797F8F"/>
                </a:solidFill>
                <a:latin typeface="Mali"/>
                <a:ea typeface="Mali"/>
                <a:cs typeface="Mali"/>
                <a:sym typeface="Mali"/>
              </a:rPr>
              <a:t>Los chats se graban y tenga en cuenta que también se captura el chat privado</a:t>
            </a:r>
            <a:endParaRPr sz="1300" b="1">
              <a:solidFill>
                <a:srgbClr val="797F8F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7F8F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797F8F"/>
                </a:solidFill>
                <a:latin typeface="Mali"/>
                <a:ea typeface="Mali"/>
                <a:cs typeface="Mali"/>
                <a:sym typeface="Mali"/>
              </a:rPr>
              <a:t>Ingrese todas las preguntas en el chat durante la sesión. Estaremos monitoreando durante la reunión.</a:t>
            </a:r>
            <a:endParaRPr sz="1300" b="1">
              <a:solidFill>
                <a:srgbClr val="797F8F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7F8F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797F8F"/>
                </a:solidFill>
                <a:latin typeface="Mali"/>
                <a:ea typeface="Mali"/>
                <a:cs typeface="Mali"/>
                <a:sym typeface="Mali"/>
              </a:rPr>
              <a:t>Esta presentación de zoom se grabará.</a:t>
            </a:r>
            <a:endParaRPr sz="1300" b="1">
              <a:solidFill>
                <a:srgbClr val="797F8F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7F8F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797F8F"/>
                </a:solidFill>
                <a:latin typeface="Mali"/>
                <a:ea typeface="Mali"/>
                <a:cs typeface="Mali"/>
                <a:sym typeface="Mali"/>
              </a:rPr>
              <a:t>Recuerde permanecer en mute cuando no esté hablando.</a:t>
            </a:r>
            <a:endParaRPr sz="1300" b="1">
              <a:solidFill>
                <a:srgbClr val="797F8F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7F8F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797F8F"/>
                </a:solidFill>
                <a:latin typeface="Mali"/>
                <a:ea typeface="Mali"/>
                <a:cs typeface="Mali"/>
                <a:sym typeface="Mali"/>
              </a:rPr>
              <a:t>Las preguntas específicas de su hijo (a) pueden  hacerlas después de la reunión con fines de confidencialidad. </a:t>
            </a:r>
            <a:endParaRPr sz="1300" b="1">
              <a:solidFill>
                <a:srgbClr val="797F8F"/>
              </a:solidFill>
              <a:latin typeface="Mali"/>
              <a:ea typeface="Mali"/>
              <a:cs typeface="Mali"/>
              <a:sym typeface="Mali"/>
            </a:endParaRPr>
          </a:p>
        </p:txBody>
      </p:sp>
      <p:sp>
        <p:nvSpPr>
          <p:cNvPr id="93" name="Google Shape;93;p15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title"/>
          </p:nvPr>
        </p:nvSpPr>
        <p:spPr>
          <a:xfrm>
            <a:off x="392250" y="607400"/>
            <a:ext cx="85107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accent3"/>
                </a:solidFill>
                <a:latin typeface="Lobster"/>
                <a:ea typeface="Lobster"/>
                <a:cs typeface="Lobster"/>
                <a:sym typeface="Lobster"/>
              </a:rPr>
              <a:t>Approve Minutes                Aprobar  Minutas</a:t>
            </a:r>
            <a:r>
              <a:rPr lang="en" sz="3500">
                <a:solidFill>
                  <a:schemeClr val="accent3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sz="3500">
              <a:solidFill>
                <a:schemeClr val="accent3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0" name="Google Shape;100;p16"/>
          <p:cNvSpPr txBox="1">
            <a:spLocks noGrp="1"/>
          </p:cNvSpPr>
          <p:nvPr>
            <p:ph type="body" idx="1"/>
          </p:nvPr>
        </p:nvSpPr>
        <p:spPr>
          <a:xfrm>
            <a:off x="855300" y="1201550"/>
            <a:ext cx="7433400" cy="258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 Motion/Primera Moción: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en"/>
              <a:t>Second Motion/Segunda Moción: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>
            <a:spLocks noGrp="1"/>
          </p:cNvSpPr>
          <p:nvPr>
            <p:ph type="title"/>
          </p:nvPr>
        </p:nvSpPr>
        <p:spPr>
          <a:xfrm>
            <a:off x="913875" y="334125"/>
            <a:ext cx="74334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A</a:t>
            </a:r>
            <a:r>
              <a:rPr lang="en" sz="4400">
                <a:solidFill>
                  <a:schemeClr val="accent2"/>
                </a:solidFill>
                <a:latin typeface="Lobster"/>
                <a:ea typeface="Lobster"/>
                <a:cs typeface="Lobster"/>
                <a:sym typeface="Lobster"/>
              </a:rPr>
              <a:t>g</a:t>
            </a:r>
            <a:r>
              <a:rPr lang="en" sz="4400">
                <a:solidFill>
                  <a:schemeClr val="accent3"/>
                </a:solidFill>
                <a:latin typeface="Lobster"/>
                <a:ea typeface="Lobster"/>
                <a:cs typeface="Lobster"/>
                <a:sym typeface="Lobster"/>
              </a:rPr>
              <a:t>e</a:t>
            </a:r>
            <a:r>
              <a:rPr lang="en" sz="4400">
                <a:solidFill>
                  <a:schemeClr val="accent4"/>
                </a:solidFill>
                <a:latin typeface="Lobster"/>
                <a:ea typeface="Lobster"/>
                <a:cs typeface="Lobster"/>
                <a:sym typeface="Lobster"/>
              </a:rPr>
              <a:t>n</a:t>
            </a:r>
            <a:r>
              <a:rPr lang="en" sz="4400">
                <a:solidFill>
                  <a:schemeClr val="accent5"/>
                </a:solidFill>
                <a:latin typeface="Lobster"/>
                <a:ea typeface="Lobster"/>
                <a:cs typeface="Lobster"/>
                <a:sym typeface="Lobster"/>
              </a:rPr>
              <a:t>d</a:t>
            </a:r>
            <a:r>
              <a:rPr lang="en" sz="4400">
                <a:solidFill>
                  <a:schemeClr val="accent6"/>
                </a:solidFill>
                <a:latin typeface="Lobster"/>
                <a:ea typeface="Lobster"/>
                <a:cs typeface="Lobster"/>
                <a:sym typeface="Lobster"/>
              </a:rPr>
              <a:t>a</a:t>
            </a:r>
            <a:r>
              <a:rPr lang="en">
                <a:latin typeface="Lobster"/>
                <a:ea typeface="Lobster"/>
                <a:cs typeface="Lobster"/>
                <a:sym typeface="Lobster"/>
              </a:rPr>
              <a:t> 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6" name="Google Shape;106;p17"/>
          <p:cNvSpPr txBox="1">
            <a:spLocks noGrp="1"/>
          </p:cNvSpPr>
          <p:nvPr>
            <p:ph type="body" idx="1"/>
          </p:nvPr>
        </p:nvSpPr>
        <p:spPr>
          <a:xfrm>
            <a:off x="913875" y="730425"/>
            <a:ext cx="3705300" cy="2673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-323850" algn="l" rtl="0">
              <a:spcBef>
                <a:spcPts val="800"/>
              </a:spcBef>
              <a:spcAft>
                <a:spcPts val="0"/>
              </a:spcAft>
              <a:buSzPts val="1500"/>
              <a:buFont typeface="Mali Light"/>
              <a:buChar char="●"/>
            </a:pPr>
            <a:r>
              <a:rPr lang="en" sz="1500">
                <a:latin typeface="Mali Light"/>
                <a:ea typeface="Mali Light"/>
                <a:cs typeface="Mali Light"/>
                <a:sym typeface="Mali Light"/>
              </a:rPr>
              <a:t>Culture - Parents Voices </a:t>
            </a:r>
            <a:endParaRPr sz="15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Mali Light"/>
              <a:buChar char="●"/>
            </a:pPr>
            <a:r>
              <a:rPr lang="en" sz="1500">
                <a:latin typeface="Mali Light"/>
                <a:ea typeface="Mali Light"/>
                <a:cs typeface="Mali Light"/>
                <a:sym typeface="Mali Light"/>
              </a:rPr>
              <a:t>Suicide Prevention Month </a:t>
            </a:r>
            <a:endParaRPr sz="15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Mali Light"/>
              <a:buChar char="●"/>
            </a:pPr>
            <a:r>
              <a:rPr lang="en" sz="1500">
                <a:latin typeface="Mali Light"/>
                <a:ea typeface="Mali Light"/>
                <a:cs typeface="Mali Light"/>
                <a:sym typeface="Mali Light"/>
              </a:rPr>
              <a:t>City Of Palmdale - Resources</a:t>
            </a:r>
            <a:endParaRPr sz="15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Mali Light"/>
              <a:buChar char="●"/>
            </a:pPr>
            <a:r>
              <a:rPr lang="en" sz="1500">
                <a:latin typeface="Mali Light"/>
                <a:ea typeface="Mali Light"/>
                <a:cs typeface="Mali Light"/>
                <a:sym typeface="Mali Light"/>
              </a:rPr>
              <a:t>Graduation/A-G Requirements </a:t>
            </a:r>
            <a:endParaRPr sz="15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Mali Light"/>
              <a:buChar char="●"/>
            </a:pPr>
            <a:r>
              <a:rPr lang="en" sz="1500">
                <a:latin typeface="Mali Light"/>
                <a:ea typeface="Mali Light"/>
                <a:cs typeface="Mali Light"/>
                <a:sym typeface="Mali Light"/>
              </a:rPr>
              <a:t>Community Resources </a:t>
            </a:r>
            <a:endParaRPr sz="15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Mali Light"/>
              <a:buChar char="●"/>
            </a:pPr>
            <a:r>
              <a:rPr lang="en" sz="1500">
                <a:latin typeface="Mali Light"/>
                <a:ea typeface="Mali Light"/>
                <a:cs typeface="Mali Light"/>
                <a:sym typeface="Mali Light"/>
              </a:rPr>
              <a:t>District Updates - </a:t>
            </a:r>
            <a:r>
              <a:rPr lang="en" sz="1500" u="sng">
                <a:solidFill>
                  <a:schemeClr val="accent1"/>
                </a:solidFill>
                <a:latin typeface="Mali Light"/>
                <a:ea typeface="Mali Light"/>
                <a:cs typeface="Mali Light"/>
                <a:sym typeface="Mali Ligh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NEWS</a:t>
            </a:r>
            <a:r>
              <a:rPr lang="en" sz="1500">
                <a:latin typeface="Mali Light"/>
                <a:ea typeface="Mali Light"/>
                <a:cs typeface="Mali Light"/>
                <a:sym typeface="Mali Light"/>
              </a:rPr>
              <a:t> </a:t>
            </a:r>
            <a:endParaRPr sz="15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Mali Light"/>
              <a:buChar char="●"/>
            </a:pPr>
            <a:r>
              <a:rPr lang="en" sz="1500">
                <a:latin typeface="Mali Light"/>
                <a:ea typeface="Mali Light"/>
                <a:cs typeface="Mali Light"/>
                <a:sym typeface="Mali Light"/>
              </a:rPr>
              <a:t>Recommendations to the Board</a:t>
            </a:r>
            <a:endParaRPr sz="15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Mali Light"/>
              <a:buChar char="●"/>
            </a:pPr>
            <a:r>
              <a:rPr lang="en" sz="1500">
                <a:latin typeface="Mali Light"/>
                <a:ea typeface="Mali Light"/>
                <a:cs typeface="Mali Light"/>
                <a:sym typeface="Mali Light"/>
              </a:rPr>
              <a:t>Elections </a:t>
            </a:r>
            <a:endParaRPr sz="1500">
              <a:latin typeface="Mali Light"/>
              <a:ea typeface="Mali Light"/>
              <a:cs typeface="Mali Light"/>
              <a:sym typeface="Mali Light"/>
            </a:endParaRP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endParaRPr sz="1000"/>
          </a:p>
        </p:txBody>
      </p:sp>
      <p:sp>
        <p:nvSpPr>
          <p:cNvPr id="107" name="Google Shape;107;p17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6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108" name="Google Shape;108;p17"/>
          <p:cNvSpPr txBox="1">
            <a:spLocks noGrp="1"/>
          </p:cNvSpPr>
          <p:nvPr>
            <p:ph type="body" idx="2"/>
          </p:nvPr>
        </p:nvSpPr>
        <p:spPr>
          <a:xfrm>
            <a:off x="4815600" y="730425"/>
            <a:ext cx="3705300" cy="249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457200" lvl="0" indent="-323850" algn="l" rtl="0">
              <a:spcBef>
                <a:spcPts val="800"/>
              </a:spcBef>
              <a:spcAft>
                <a:spcPts val="0"/>
              </a:spcAft>
              <a:buSzPts val="1500"/>
              <a:buFont typeface="Mali Light"/>
              <a:buChar char="●"/>
            </a:pPr>
            <a:r>
              <a:rPr lang="en" sz="1500">
                <a:latin typeface="Mali Light"/>
                <a:ea typeface="Mali Light"/>
                <a:cs typeface="Mali Light"/>
                <a:sym typeface="Mali Light"/>
              </a:rPr>
              <a:t>Cultura - Voces de los Padres</a:t>
            </a:r>
            <a:endParaRPr sz="15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Mali Light"/>
              <a:buChar char="●"/>
            </a:pPr>
            <a:r>
              <a:rPr lang="en" sz="1500">
                <a:latin typeface="Mali Light"/>
                <a:ea typeface="Mali Light"/>
                <a:cs typeface="Mali Light"/>
                <a:sym typeface="Mali Light"/>
              </a:rPr>
              <a:t>Mes de la Prevención del Suicidio</a:t>
            </a:r>
            <a:endParaRPr sz="15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Mali Light"/>
              <a:buChar char="●"/>
            </a:pPr>
            <a:r>
              <a:rPr lang="en" sz="1500">
                <a:latin typeface="Mali Light"/>
                <a:ea typeface="Mali Light"/>
                <a:cs typeface="Mali Light"/>
                <a:sym typeface="Mali Light"/>
              </a:rPr>
              <a:t>Ciudad de Palmdale - Recursos</a:t>
            </a:r>
            <a:endParaRPr sz="15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Mali Light"/>
              <a:buChar char="●"/>
            </a:pPr>
            <a:r>
              <a:rPr lang="en" sz="1500">
                <a:latin typeface="Mali Light"/>
                <a:ea typeface="Mali Light"/>
                <a:cs typeface="Mali Light"/>
                <a:sym typeface="Mali Light"/>
              </a:rPr>
              <a:t>Requisitos de graduación/A-G</a:t>
            </a:r>
            <a:endParaRPr sz="15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Mali Light"/>
              <a:buChar char="●"/>
            </a:pPr>
            <a:r>
              <a:rPr lang="en" sz="1500">
                <a:latin typeface="Mali Light"/>
                <a:ea typeface="Mali Light"/>
                <a:cs typeface="Mali Light"/>
                <a:sym typeface="Mali Light"/>
              </a:rPr>
              <a:t>Recursos de la comunidad </a:t>
            </a:r>
            <a:endParaRPr sz="15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Mali Light"/>
              <a:buChar char="●"/>
            </a:pPr>
            <a:r>
              <a:rPr lang="en" sz="1500">
                <a:latin typeface="Mali Light"/>
                <a:ea typeface="Mali Light"/>
                <a:cs typeface="Mali Light"/>
                <a:sym typeface="Mali Light"/>
              </a:rPr>
              <a:t>Actualizaciones del Distrito - </a:t>
            </a:r>
            <a:r>
              <a:rPr lang="en" sz="1500" u="sng">
                <a:solidFill>
                  <a:schemeClr val="hlink"/>
                </a:solidFill>
                <a:latin typeface="Mali Light"/>
                <a:ea typeface="Mali Light"/>
                <a:cs typeface="Mali Light"/>
                <a:sym typeface="Mali Light"/>
                <a:hlinkClick r:id="rId3"/>
              </a:rPr>
              <a:t>NOTICIAS </a:t>
            </a:r>
            <a:endParaRPr sz="22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Mali Light"/>
              <a:buChar char="●"/>
            </a:pPr>
            <a:r>
              <a:rPr lang="en" sz="1500">
                <a:latin typeface="Mali Light"/>
                <a:ea typeface="Mali Light"/>
                <a:cs typeface="Mali Light"/>
                <a:sym typeface="Mali Light"/>
              </a:rPr>
              <a:t>Recomendaciones a la Mesa Directiva</a:t>
            </a:r>
            <a:endParaRPr sz="15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ts val="1500"/>
              <a:buFont typeface="Mali Light"/>
              <a:buChar char="●"/>
            </a:pPr>
            <a:r>
              <a:rPr lang="en" sz="1500">
                <a:latin typeface="Mali Light"/>
                <a:ea typeface="Mali Light"/>
                <a:cs typeface="Mali Light"/>
                <a:sym typeface="Mali Light"/>
              </a:rPr>
              <a:t>Elecciones </a:t>
            </a:r>
            <a:endParaRPr sz="1500">
              <a:latin typeface="Mali Light"/>
              <a:ea typeface="Mali Light"/>
              <a:cs typeface="Mali Light"/>
              <a:sym typeface="Mali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>
            <a:spLocks noGrp="1"/>
          </p:cNvSpPr>
          <p:nvPr>
            <p:ph type="ctrTitle"/>
          </p:nvPr>
        </p:nvSpPr>
        <p:spPr>
          <a:xfrm>
            <a:off x="2756850" y="1419375"/>
            <a:ext cx="3512100" cy="2304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  <p:pic>
        <p:nvPicPr>
          <p:cNvPr id="114" name="Google Shape;11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7450"/>
            <a:ext cx="9114675" cy="6116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>
            <a:spLocks noGrp="1"/>
          </p:cNvSpPr>
          <p:nvPr>
            <p:ph type="title"/>
          </p:nvPr>
        </p:nvSpPr>
        <p:spPr>
          <a:xfrm>
            <a:off x="660100" y="348150"/>
            <a:ext cx="7433400" cy="460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  <a:latin typeface="Lobster"/>
                <a:ea typeface="Lobster"/>
                <a:cs typeface="Lobster"/>
                <a:sym typeface="Lobster"/>
              </a:rPr>
              <a:t>Giozai Varagnolo - Venezuela </a:t>
            </a:r>
            <a:endParaRPr>
              <a:solidFill>
                <a:schemeClr val="accent4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20" name="Google Shape;120;p19"/>
          <p:cNvSpPr txBox="1">
            <a:spLocks noGrp="1"/>
          </p:cNvSpPr>
          <p:nvPr>
            <p:ph type="body" idx="1"/>
          </p:nvPr>
        </p:nvSpPr>
        <p:spPr>
          <a:xfrm>
            <a:off x="545350" y="1347475"/>
            <a:ext cx="8169300" cy="260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122" name="Google Shape;12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950" y="1201550"/>
            <a:ext cx="1337800" cy="146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92225" y="149975"/>
            <a:ext cx="2266475" cy="85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93750" y="1201550"/>
            <a:ext cx="1669825" cy="146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63575" y="1168075"/>
            <a:ext cx="1454600" cy="151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34700" y="1289325"/>
            <a:ext cx="1248400" cy="112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83100" y="1281875"/>
            <a:ext cx="1337800" cy="112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520900" y="1280975"/>
            <a:ext cx="1337800" cy="112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979400" y="2430075"/>
            <a:ext cx="1248400" cy="125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204550" y="2407650"/>
            <a:ext cx="1337800" cy="131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563800" y="2432125"/>
            <a:ext cx="1337800" cy="131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914225" y="3686350"/>
            <a:ext cx="1337800" cy="131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252025" y="3694775"/>
            <a:ext cx="1337800" cy="131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563800" y="3754975"/>
            <a:ext cx="1337800" cy="125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55950" y="2684050"/>
            <a:ext cx="2527450" cy="232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983400" y="2663450"/>
            <a:ext cx="2002700" cy="238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0"/>
          <p:cNvSpPr txBox="1">
            <a:spLocks noGrp="1"/>
          </p:cNvSpPr>
          <p:nvPr>
            <p:ph type="title"/>
          </p:nvPr>
        </p:nvSpPr>
        <p:spPr>
          <a:xfrm>
            <a:off x="855300" y="607400"/>
            <a:ext cx="74334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  <a:latin typeface="Lobster"/>
                <a:ea typeface="Lobster"/>
                <a:cs typeface="Lobster"/>
                <a:sym typeface="Lobster"/>
              </a:rPr>
              <a:t>Adriana Chacon - Honduras  </a:t>
            </a:r>
            <a:endParaRPr>
              <a:solidFill>
                <a:schemeClr val="accent5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42" name="Google Shape;142;p20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143" name="Google Shape;14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27300"/>
            <a:ext cx="3958301" cy="391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75301" y="3627400"/>
            <a:ext cx="2168700" cy="144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5301" y="2181600"/>
            <a:ext cx="2168700" cy="144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58300" y="3039050"/>
            <a:ext cx="3017000" cy="203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58300" y="1003700"/>
            <a:ext cx="3016999" cy="21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931675" y="147450"/>
            <a:ext cx="2270200" cy="203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1"/>
          <p:cNvSpPr txBox="1">
            <a:spLocks noGrp="1"/>
          </p:cNvSpPr>
          <p:nvPr>
            <p:ph type="title"/>
          </p:nvPr>
        </p:nvSpPr>
        <p:spPr>
          <a:xfrm>
            <a:off x="855300" y="607400"/>
            <a:ext cx="74334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Sandra Mota -Peru </a:t>
            </a:r>
            <a:endParaRPr>
              <a:solidFill>
                <a:schemeClr val="accent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54" name="Google Shape;154;p21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155" name="Google Shape;15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0" y="2477925"/>
            <a:ext cx="3993376" cy="2665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30375" y="3211900"/>
            <a:ext cx="3090775" cy="196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30375" y="1568950"/>
            <a:ext cx="2920800" cy="16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04500" y="192450"/>
            <a:ext cx="2365299" cy="133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21152" y="1598913"/>
            <a:ext cx="1921224" cy="153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70325" y="3135900"/>
            <a:ext cx="1973675" cy="196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2"/>
          <p:cNvSpPr txBox="1">
            <a:spLocks noGrp="1"/>
          </p:cNvSpPr>
          <p:nvPr>
            <p:ph type="title" idx="4294967295"/>
          </p:nvPr>
        </p:nvSpPr>
        <p:spPr>
          <a:xfrm>
            <a:off x="167600" y="152400"/>
            <a:ext cx="74334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Blanca Morelos - México </a:t>
            </a:r>
            <a:endParaRPr>
              <a:solidFill>
                <a:schemeClr val="accent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66" name="Google Shape;166;p22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167" name="Google Shape;16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508850"/>
            <a:ext cx="4737474" cy="266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52125" y="1211900"/>
            <a:ext cx="2591875" cy="224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37475" y="2356450"/>
            <a:ext cx="1814650" cy="188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819863"/>
            <a:ext cx="2932224" cy="1651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84625" y="704500"/>
            <a:ext cx="3202125" cy="165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69400" y="4242023"/>
            <a:ext cx="1856750" cy="92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5400000">
            <a:off x="7014450" y="3035750"/>
            <a:ext cx="1629675" cy="2529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3"/>
          <p:cNvSpPr txBox="1">
            <a:spLocks noGrp="1"/>
          </p:cNvSpPr>
          <p:nvPr>
            <p:ph type="title"/>
          </p:nvPr>
        </p:nvSpPr>
        <p:spPr>
          <a:xfrm>
            <a:off x="855300" y="607400"/>
            <a:ext cx="74334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Lobster"/>
                <a:ea typeface="Lobster"/>
                <a:cs typeface="Lobster"/>
                <a:sym typeface="Lobster"/>
              </a:rPr>
              <a:t>Dora Deras - El Salvador  </a:t>
            </a:r>
            <a:endParaRPr>
              <a:solidFill>
                <a:schemeClr val="accent6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79" name="Google Shape;179;p23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180" name="Google Shape;18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095176">
            <a:off x="59358" y="1506573"/>
            <a:ext cx="2499710" cy="161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72924" y="1117552"/>
            <a:ext cx="3398151" cy="191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7301" y="3331024"/>
            <a:ext cx="2983421" cy="1678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3200" y="3474352"/>
            <a:ext cx="2972582" cy="1458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2469666">
            <a:off x="6595063" y="761001"/>
            <a:ext cx="2496952" cy="1804048"/>
          </a:xfrm>
          <a:prstGeom prst="rect">
            <a:avLst/>
          </a:prstGeom>
          <a:noFill/>
          <a:ln w="762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85" name="Google Shape;185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43025" y="3331018"/>
            <a:ext cx="2544250" cy="169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4"/>
          <p:cNvSpPr txBox="1">
            <a:spLocks noGrp="1"/>
          </p:cNvSpPr>
          <p:nvPr>
            <p:ph type="title"/>
          </p:nvPr>
        </p:nvSpPr>
        <p:spPr>
          <a:xfrm>
            <a:off x="855300" y="607400"/>
            <a:ext cx="74334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Celebremos Nuestra Herencia Hispana! </a:t>
            </a:r>
            <a:endParaRPr/>
          </a:p>
        </p:txBody>
      </p:sp>
      <p:sp>
        <p:nvSpPr>
          <p:cNvPr id="191" name="Google Shape;191;p24"/>
          <p:cNvSpPr txBox="1">
            <a:spLocks noGrp="1"/>
          </p:cNvSpPr>
          <p:nvPr>
            <p:ph type="body" idx="1"/>
          </p:nvPr>
        </p:nvSpPr>
        <p:spPr>
          <a:xfrm>
            <a:off x="855300" y="1201550"/>
            <a:ext cx="7982400" cy="258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spcBef>
                <a:spcPts val="500"/>
              </a:spcBef>
              <a:spcAft>
                <a:spcPts val="0"/>
              </a:spcAft>
              <a:buSzPts val="1800"/>
              <a:buFont typeface="Cambria"/>
              <a:buChar char="●"/>
            </a:pPr>
            <a:r>
              <a:rPr lang="en" sz="1800" b="1">
                <a:solidFill>
                  <a:srgbClr val="74500B"/>
                </a:solidFill>
                <a:highlight>
                  <a:srgbClr val="FFFFFF"/>
                </a:highlight>
                <a:latin typeface="Cambria"/>
                <a:ea typeface="Cambria"/>
                <a:cs typeface="Cambria"/>
                <a:sym typeface="Cambria"/>
              </a:rPr>
              <a:t>Hispanic Heritage Month Celebration Coming to Poncitlán Square!</a:t>
            </a:r>
            <a:endParaRPr sz="1800" b="1">
              <a:solidFill>
                <a:srgbClr val="74500B"/>
              </a:solidFill>
              <a:highlight>
                <a:srgbClr val="FFFFFF"/>
              </a:highlight>
              <a:latin typeface="Cambria"/>
              <a:ea typeface="Cambria"/>
              <a:cs typeface="Cambria"/>
              <a:sym typeface="Cambria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Font typeface="Cambria"/>
              <a:buChar char="○"/>
            </a:pPr>
            <a:r>
              <a:rPr lang="en" sz="1700">
                <a:solidFill>
                  <a:srgbClr val="000000"/>
                </a:solidFill>
                <a:highlight>
                  <a:srgbClr val="FFFFFF"/>
                </a:highlight>
                <a:latin typeface="Cambria"/>
                <a:ea typeface="Cambria"/>
                <a:cs typeface="Cambria"/>
                <a:sym typeface="Cambria"/>
              </a:rPr>
              <a:t>The City of Palmdale will host the SALVA’s fourth annual Hispanic Heritage Month celebration Saturday, Oct. 5. from 11 a.m. to 4 p.m. at Poncitlán Square, 38315 9th St. East in Palmdale. Admission and parking are free.</a:t>
            </a:r>
            <a:endParaRPr sz="1700">
              <a:solidFill>
                <a:srgbClr val="000000"/>
              </a:solidFill>
              <a:highlight>
                <a:srgbClr val="FFFFFF"/>
              </a:highlight>
              <a:latin typeface="Cambria"/>
              <a:ea typeface="Cambria"/>
              <a:cs typeface="Cambria"/>
              <a:sym typeface="Cambria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SzPts val="1700"/>
              <a:buFont typeface="Mali Light"/>
              <a:buChar char="○"/>
            </a:pPr>
            <a:r>
              <a:rPr lang="en" sz="1700">
                <a:latin typeface="Mali Light"/>
                <a:ea typeface="Mali Light"/>
                <a:cs typeface="Mali Light"/>
                <a:sym typeface="Mali Light"/>
              </a:rPr>
              <a:t>La ciudad de Palmdale será la sede de la cuarta celebración anual del Mes de la Herencia Hispana de SALVA el sábado 5 de octubre de 11 a.m. a 4 p.m. en Poncitlán Square, 38315 9th St. East en Palmdale. Entrada y el estacionamiento son gratuitos.</a:t>
            </a:r>
            <a:endParaRPr sz="1700">
              <a:latin typeface="Mali Light"/>
              <a:ea typeface="Mali Light"/>
              <a:cs typeface="Mali Light"/>
              <a:sym typeface="Mali Light"/>
            </a:endParaRPr>
          </a:p>
        </p:txBody>
      </p:sp>
      <p:sp>
        <p:nvSpPr>
          <p:cNvPr id="192" name="Google Shape;192;p24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5"/>
          <p:cNvSpPr txBox="1">
            <a:spLocks noGrp="1"/>
          </p:cNvSpPr>
          <p:nvPr>
            <p:ph type="body" idx="1"/>
          </p:nvPr>
        </p:nvSpPr>
        <p:spPr>
          <a:xfrm>
            <a:off x="2788750" y="2161800"/>
            <a:ext cx="3566400" cy="819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800"/>
              </a:spcAft>
              <a:buNone/>
            </a:pPr>
            <a:endParaRPr/>
          </a:p>
        </p:txBody>
      </p:sp>
      <p:sp>
        <p:nvSpPr>
          <p:cNvPr id="198" name="Google Shape;198;p25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pic>
        <p:nvPicPr>
          <p:cNvPr id="199" name="Google Shape;19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6400" y="399100"/>
            <a:ext cx="4684850" cy="457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6"/>
          <p:cNvSpPr txBox="1">
            <a:spLocks noGrp="1"/>
          </p:cNvSpPr>
          <p:nvPr>
            <p:ph type="title"/>
          </p:nvPr>
        </p:nvSpPr>
        <p:spPr>
          <a:xfrm>
            <a:off x="683200" y="246300"/>
            <a:ext cx="83922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  <a:latin typeface="Lobster"/>
                <a:ea typeface="Lobster"/>
                <a:cs typeface="Lobster"/>
                <a:sym typeface="Lobster"/>
              </a:rPr>
              <a:t>Warning Signs               Señales de Advertencia</a:t>
            </a:r>
            <a:endParaRPr>
              <a:solidFill>
                <a:schemeClr val="accent2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05" name="Google Shape;205;p26"/>
          <p:cNvSpPr txBox="1">
            <a:spLocks noGrp="1"/>
          </p:cNvSpPr>
          <p:nvPr>
            <p:ph type="body" idx="1"/>
          </p:nvPr>
        </p:nvSpPr>
        <p:spPr>
          <a:xfrm>
            <a:off x="779100" y="917425"/>
            <a:ext cx="3525000" cy="28698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Mali"/>
                <a:ea typeface="Mali"/>
                <a:cs typeface="Mali"/>
                <a:sym typeface="Mali"/>
              </a:rPr>
              <a:t>• The recent suicide, or death by other means, of a friend or relative.</a:t>
            </a:r>
            <a:endParaRPr sz="1200">
              <a:solidFill>
                <a:srgbClr val="000000"/>
              </a:solidFill>
              <a:latin typeface="Mali"/>
              <a:ea typeface="Mali"/>
              <a:cs typeface="Mali"/>
              <a:sym typeface="Ma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Mali"/>
                <a:ea typeface="Mali"/>
                <a:cs typeface="Mali"/>
                <a:sym typeface="Mali"/>
              </a:rPr>
              <a:t>• Previous suicide attempts.</a:t>
            </a:r>
            <a:endParaRPr sz="1200">
              <a:solidFill>
                <a:srgbClr val="000000"/>
              </a:solidFill>
              <a:latin typeface="Mali"/>
              <a:ea typeface="Mali"/>
              <a:cs typeface="Mali"/>
              <a:sym typeface="Ma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Mali"/>
                <a:ea typeface="Mali"/>
                <a:cs typeface="Mali"/>
                <a:sym typeface="Mali"/>
              </a:rPr>
              <a:t>• Preoccupation with themes of death or expressing suicidal thoughts.</a:t>
            </a:r>
            <a:endParaRPr sz="1200">
              <a:solidFill>
                <a:srgbClr val="000000"/>
              </a:solidFill>
              <a:latin typeface="Mali"/>
              <a:ea typeface="Mali"/>
              <a:cs typeface="Mali"/>
              <a:sym typeface="Ma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Mali"/>
                <a:ea typeface="Mali"/>
                <a:cs typeface="Mali"/>
                <a:sym typeface="Mali"/>
              </a:rPr>
              <a:t>• Depression, conduct disorder and problems with adjustment such as substance abuse, particularly when two or more of these are present.</a:t>
            </a:r>
            <a:endParaRPr sz="1200">
              <a:solidFill>
                <a:srgbClr val="000000"/>
              </a:solidFill>
              <a:latin typeface="Mali"/>
              <a:ea typeface="Mali"/>
              <a:cs typeface="Mali"/>
              <a:sym typeface="Ma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Mali"/>
                <a:ea typeface="Mali"/>
                <a:cs typeface="Mali"/>
                <a:sym typeface="Mali"/>
              </a:rPr>
              <a:t>• Giving away prized possessions/ making a will or other final arrangements.</a:t>
            </a:r>
            <a:endParaRPr sz="1200">
              <a:solidFill>
                <a:srgbClr val="000000"/>
              </a:solidFill>
              <a:latin typeface="Mali"/>
              <a:ea typeface="Mali"/>
              <a:cs typeface="Mali"/>
              <a:sym typeface="Ma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Mali"/>
                <a:ea typeface="Mali"/>
                <a:cs typeface="Mali"/>
                <a:sym typeface="Mali"/>
              </a:rPr>
              <a:t>• Major changes in sleep patterns - too much or too little.</a:t>
            </a:r>
            <a:endParaRPr sz="1200">
              <a:solidFill>
                <a:srgbClr val="000000"/>
              </a:solidFill>
              <a:latin typeface="Mali"/>
              <a:ea typeface="Mali"/>
              <a:cs typeface="Mali"/>
              <a:sym typeface="Ma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6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207" name="Google Shape;207;p26"/>
          <p:cNvSpPr txBox="1"/>
          <p:nvPr/>
        </p:nvSpPr>
        <p:spPr>
          <a:xfrm>
            <a:off x="4782400" y="829600"/>
            <a:ext cx="3942900" cy="28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02124"/>
                </a:solidFill>
                <a:highlight>
                  <a:srgbClr val="F8F9FA"/>
                </a:highlight>
                <a:latin typeface="Mali"/>
                <a:ea typeface="Mali"/>
                <a:cs typeface="Mali"/>
                <a:sym typeface="Mali"/>
              </a:rPr>
              <a:t>• El suicidio reciente o la muerte por otros medios de un amigo o familiar.</a:t>
            </a:r>
            <a:endParaRPr sz="1300">
              <a:solidFill>
                <a:srgbClr val="202124"/>
              </a:solidFill>
              <a:highlight>
                <a:srgbClr val="F8F9FA"/>
              </a:highlight>
              <a:latin typeface="Mali"/>
              <a:ea typeface="Mali"/>
              <a:cs typeface="Mali"/>
              <a:sym typeface="Ma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02124"/>
                </a:solidFill>
                <a:highlight>
                  <a:srgbClr val="F8F9FA"/>
                </a:highlight>
                <a:latin typeface="Mali"/>
                <a:ea typeface="Mali"/>
                <a:cs typeface="Mali"/>
                <a:sym typeface="Mali"/>
              </a:rPr>
              <a:t>• Intentos de suicidio previos.</a:t>
            </a:r>
            <a:endParaRPr sz="1300">
              <a:solidFill>
                <a:srgbClr val="202124"/>
              </a:solidFill>
              <a:highlight>
                <a:srgbClr val="F8F9FA"/>
              </a:highlight>
              <a:latin typeface="Mali"/>
              <a:ea typeface="Mali"/>
              <a:cs typeface="Mali"/>
              <a:sym typeface="Ma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02124"/>
                </a:solidFill>
                <a:highlight>
                  <a:srgbClr val="F8F9FA"/>
                </a:highlight>
                <a:latin typeface="Mali"/>
                <a:ea typeface="Mali"/>
                <a:cs typeface="Mali"/>
                <a:sym typeface="Mali"/>
              </a:rPr>
              <a:t>• Preocupación por temas de muerte o por expresar pensamientos suicidas.</a:t>
            </a:r>
            <a:endParaRPr sz="1300">
              <a:solidFill>
                <a:srgbClr val="202124"/>
              </a:solidFill>
              <a:highlight>
                <a:srgbClr val="F8F9FA"/>
              </a:highlight>
              <a:latin typeface="Mali"/>
              <a:ea typeface="Mali"/>
              <a:cs typeface="Mali"/>
              <a:sym typeface="Ma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02124"/>
                </a:solidFill>
                <a:highlight>
                  <a:srgbClr val="F8F9FA"/>
                </a:highlight>
                <a:latin typeface="Mali"/>
                <a:ea typeface="Mali"/>
                <a:cs typeface="Mali"/>
                <a:sym typeface="Mali"/>
              </a:rPr>
              <a:t>• Depresión, trastorno de conducta y problemas de adaptación, como abuso de sustancias, especialmente cuando hay dos o más de estos.</a:t>
            </a:r>
            <a:endParaRPr sz="1300">
              <a:solidFill>
                <a:srgbClr val="202124"/>
              </a:solidFill>
              <a:highlight>
                <a:srgbClr val="F8F9FA"/>
              </a:highlight>
              <a:latin typeface="Mali"/>
              <a:ea typeface="Mali"/>
              <a:cs typeface="Mali"/>
              <a:sym typeface="Mal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02124"/>
                </a:solidFill>
                <a:highlight>
                  <a:srgbClr val="F8F9FA"/>
                </a:highlight>
                <a:latin typeface="Mali"/>
                <a:ea typeface="Mali"/>
                <a:cs typeface="Mali"/>
                <a:sym typeface="Mali"/>
              </a:rPr>
              <a:t>• Regalar posesiones preciadas / hacer un testamento u otros arreglos finales.</a:t>
            </a:r>
            <a:endParaRPr sz="1300">
              <a:solidFill>
                <a:srgbClr val="202124"/>
              </a:solidFill>
              <a:highlight>
                <a:srgbClr val="F8F9FA"/>
              </a:highlight>
              <a:latin typeface="Mali"/>
              <a:ea typeface="Mali"/>
              <a:cs typeface="Mali"/>
              <a:sym typeface="Mali"/>
            </a:endParaRPr>
          </a:p>
          <a:p>
            <a:pPr marL="0" marR="381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02124"/>
                </a:solidFill>
                <a:highlight>
                  <a:srgbClr val="F8F9FA"/>
                </a:highlight>
                <a:latin typeface="Mali"/>
                <a:ea typeface="Mali"/>
                <a:cs typeface="Mali"/>
                <a:sym typeface="Mali"/>
              </a:rPr>
              <a:t>• Cambios importantes en los patrones de sueño: demasiado o muy poco.</a:t>
            </a:r>
            <a:endParaRPr sz="1300">
              <a:solidFill>
                <a:srgbClr val="202124"/>
              </a:solidFill>
              <a:highlight>
                <a:srgbClr val="F8F9FA"/>
              </a:highlight>
              <a:latin typeface="Mali"/>
              <a:ea typeface="Mali"/>
              <a:cs typeface="Mali"/>
              <a:sym typeface="Mal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7"/>
          <p:cNvSpPr txBox="1">
            <a:spLocks noGrp="1"/>
          </p:cNvSpPr>
          <p:nvPr>
            <p:ph type="title"/>
          </p:nvPr>
        </p:nvSpPr>
        <p:spPr>
          <a:xfrm>
            <a:off x="628650" y="246300"/>
            <a:ext cx="84006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  <a:latin typeface="Lobster"/>
                <a:ea typeface="Lobster"/>
                <a:cs typeface="Lobster"/>
                <a:sym typeface="Lobster"/>
              </a:rPr>
              <a:t>Warning Signs               Senales de Advertencia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213" name="Google Shape;213;p27"/>
          <p:cNvSpPr txBox="1">
            <a:spLocks noGrp="1"/>
          </p:cNvSpPr>
          <p:nvPr>
            <p:ph type="body" idx="1"/>
          </p:nvPr>
        </p:nvSpPr>
        <p:spPr>
          <a:xfrm>
            <a:off x="806500" y="917425"/>
            <a:ext cx="3525000" cy="28698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Mali Light"/>
                <a:ea typeface="Mali Light"/>
                <a:cs typeface="Mali Light"/>
                <a:sym typeface="Mali Light"/>
              </a:rPr>
              <a:t>• Sudden and extreme changes in eating habits/ losing or gaining weight.</a:t>
            </a:r>
            <a:endParaRPr sz="1200">
              <a:solidFill>
                <a:srgbClr val="000000"/>
              </a:solidFill>
              <a:latin typeface="Mali Light"/>
              <a:ea typeface="Mali Light"/>
              <a:cs typeface="Mali Light"/>
              <a:sym typeface="Ma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Mali Light"/>
                <a:ea typeface="Mali Light"/>
                <a:cs typeface="Mali Light"/>
                <a:sym typeface="Mali Light"/>
              </a:rPr>
              <a:t>• Withdrawal from friends/ family or other major behavioral changes.</a:t>
            </a:r>
            <a:endParaRPr sz="1200">
              <a:solidFill>
                <a:srgbClr val="000000"/>
              </a:solidFill>
              <a:latin typeface="Mali Light"/>
              <a:ea typeface="Mali Light"/>
              <a:cs typeface="Mali Light"/>
              <a:sym typeface="Ma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Mali Light"/>
                <a:ea typeface="Mali Light"/>
                <a:cs typeface="Mali Light"/>
                <a:sym typeface="Mali Light"/>
              </a:rPr>
              <a:t>• Dropping out of group activities.</a:t>
            </a:r>
            <a:endParaRPr sz="1200">
              <a:solidFill>
                <a:srgbClr val="000000"/>
              </a:solidFill>
              <a:latin typeface="Mali Light"/>
              <a:ea typeface="Mali Light"/>
              <a:cs typeface="Mali Light"/>
              <a:sym typeface="Ma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Mali Light"/>
                <a:ea typeface="Mali Light"/>
                <a:cs typeface="Mali Light"/>
                <a:sym typeface="Mali Light"/>
              </a:rPr>
              <a:t>• Personality changes such as nervousness, outbursts of anger, impulsive or reckless</a:t>
            </a:r>
            <a:endParaRPr sz="1200">
              <a:solidFill>
                <a:srgbClr val="000000"/>
              </a:solidFill>
              <a:latin typeface="Mali Light"/>
              <a:ea typeface="Mali Light"/>
              <a:cs typeface="Mali Light"/>
              <a:sym typeface="Ma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Mali Light"/>
                <a:ea typeface="Mali Light"/>
                <a:cs typeface="Mali Light"/>
                <a:sym typeface="Mali Light"/>
              </a:rPr>
              <a:t>behavior, or apathy about appearance or health.</a:t>
            </a:r>
            <a:endParaRPr sz="1200">
              <a:solidFill>
                <a:srgbClr val="000000"/>
              </a:solidFill>
              <a:latin typeface="Mali Light"/>
              <a:ea typeface="Mali Light"/>
              <a:cs typeface="Mali Light"/>
              <a:sym typeface="Ma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Mali Light"/>
                <a:ea typeface="Mali Light"/>
                <a:cs typeface="Mali Light"/>
                <a:sym typeface="Mali Light"/>
              </a:rPr>
              <a:t>• Frequent irritability or unexplained crying.</a:t>
            </a:r>
            <a:endParaRPr sz="1200">
              <a:solidFill>
                <a:srgbClr val="000000"/>
              </a:solidFill>
              <a:latin typeface="Mali Light"/>
              <a:ea typeface="Mali Light"/>
              <a:cs typeface="Mali Light"/>
              <a:sym typeface="Ma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Mali Light"/>
                <a:ea typeface="Mali Light"/>
                <a:cs typeface="Mali Light"/>
                <a:sym typeface="Mali Light"/>
              </a:rPr>
              <a:t>• Lingering expressions of unworthiness or failure.</a:t>
            </a:r>
            <a:endParaRPr sz="1200">
              <a:solidFill>
                <a:srgbClr val="000000"/>
              </a:solidFill>
              <a:latin typeface="Mali Light"/>
              <a:ea typeface="Mali Light"/>
              <a:cs typeface="Mali Light"/>
              <a:sym typeface="Ma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latin typeface="Mali Light"/>
                <a:ea typeface="Mali Light"/>
                <a:cs typeface="Mali Light"/>
                <a:sym typeface="Mali Light"/>
              </a:rPr>
              <a:t>• Lack of interest in the future.</a:t>
            </a:r>
            <a:endParaRPr sz="1200">
              <a:solidFill>
                <a:srgbClr val="000000"/>
              </a:solidFill>
              <a:latin typeface="Mali Light"/>
              <a:ea typeface="Mali Light"/>
              <a:cs typeface="Mali Light"/>
              <a:sym typeface="Ma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27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215" name="Google Shape;215;p27"/>
          <p:cNvSpPr txBox="1"/>
          <p:nvPr/>
        </p:nvSpPr>
        <p:spPr>
          <a:xfrm>
            <a:off x="4665275" y="917425"/>
            <a:ext cx="418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ria Sans Light"/>
              <a:ea typeface="Inria Sans Light"/>
              <a:cs typeface="Inria Sans Light"/>
              <a:sym typeface="Inria Sans Light"/>
            </a:endParaRPr>
          </a:p>
        </p:txBody>
      </p:sp>
      <p:sp>
        <p:nvSpPr>
          <p:cNvPr id="216" name="Google Shape;216;p27"/>
          <p:cNvSpPr txBox="1"/>
          <p:nvPr/>
        </p:nvSpPr>
        <p:spPr>
          <a:xfrm>
            <a:off x="5040600" y="785725"/>
            <a:ext cx="4103400" cy="30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Mali Light"/>
                <a:ea typeface="Mali Light"/>
                <a:cs typeface="Mali Light"/>
                <a:sym typeface="Mali Light"/>
              </a:rPr>
              <a:t>• Cambios repentinos y extremos en los hábitos alimenticios / pérdida o aumento de peso.</a:t>
            </a:r>
            <a:endParaRPr sz="1300">
              <a:latin typeface="Mali Light"/>
              <a:ea typeface="Mali Light"/>
              <a:cs typeface="Mali Light"/>
              <a:sym typeface="Ma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Mali Light"/>
                <a:ea typeface="Mali Light"/>
                <a:cs typeface="Mali Light"/>
                <a:sym typeface="Mali Light"/>
              </a:rPr>
              <a:t>• Abstinencia de amigos / familiares u otros cambios de comportamiento importantes.</a:t>
            </a:r>
            <a:endParaRPr sz="1300">
              <a:latin typeface="Mali Light"/>
              <a:ea typeface="Mali Light"/>
              <a:cs typeface="Mali Light"/>
              <a:sym typeface="Ma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Mali Light"/>
                <a:ea typeface="Mali Light"/>
                <a:cs typeface="Mali Light"/>
                <a:sym typeface="Mali Light"/>
              </a:rPr>
              <a:t>• Abandono de las actividades grupales.</a:t>
            </a:r>
            <a:endParaRPr sz="1300">
              <a:latin typeface="Mali Light"/>
              <a:ea typeface="Mali Light"/>
              <a:cs typeface="Mali Light"/>
              <a:sym typeface="Ma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Mali Light"/>
                <a:ea typeface="Mali Light"/>
                <a:cs typeface="Mali Light"/>
                <a:sym typeface="Mali Light"/>
              </a:rPr>
              <a:t>• Cambios de personalidad como nerviosismo, arrebatos de ira, impulsivos o imprudentes</a:t>
            </a:r>
            <a:endParaRPr sz="1300">
              <a:latin typeface="Mali Light"/>
              <a:ea typeface="Mali Light"/>
              <a:cs typeface="Mali Light"/>
              <a:sym typeface="Ma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Mali Light"/>
                <a:ea typeface="Mali Light"/>
                <a:cs typeface="Mali Light"/>
                <a:sym typeface="Mali Light"/>
              </a:rPr>
              <a:t>comportamiento, o apatía sobre la apariencia o la salud.</a:t>
            </a:r>
            <a:endParaRPr sz="1300">
              <a:latin typeface="Mali Light"/>
              <a:ea typeface="Mali Light"/>
              <a:cs typeface="Mali Light"/>
              <a:sym typeface="Ma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Mali Light"/>
                <a:ea typeface="Mali Light"/>
                <a:cs typeface="Mali Light"/>
                <a:sym typeface="Mali Light"/>
              </a:rPr>
              <a:t>• Irritabilidad frecuente o llanto inexplicable.</a:t>
            </a:r>
            <a:endParaRPr sz="1300">
              <a:latin typeface="Mali Light"/>
              <a:ea typeface="Mali Light"/>
              <a:cs typeface="Mali Light"/>
              <a:sym typeface="Ma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Mali Light"/>
                <a:ea typeface="Mali Light"/>
                <a:cs typeface="Mali Light"/>
                <a:sym typeface="Mali Light"/>
              </a:rPr>
              <a:t>• Expresiones persistentes de indignidad o fracaso.</a:t>
            </a:r>
            <a:endParaRPr sz="1300">
              <a:latin typeface="Mali Light"/>
              <a:ea typeface="Mali Light"/>
              <a:cs typeface="Mali Light"/>
              <a:sym typeface="Ma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Mali Light"/>
                <a:ea typeface="Mali Light"/>
                <a:cs typeface="Mali Light"/>
                <a:sym typeface="Mali Light"/>
              </a:rPr>
              <a:t>• Falta de interés en el futuro.</a:t>
            </a:r>
            <a:endParaRPr sz="1300">
              <a:latin typeface="Mali Light"/>
              <a:ea typeface="Mali Light"/>
              <a:cs typeface="Mali Light"/>
              <a:sym typeface="Mali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8"/>
          <p:cNvSpPr txBox="1">
            <a:spLocks noGrp="1"/>
          </p:cNvSpPr>
          <p:nvPr>
            <p:ph type="title"/>
          </p:nvPr>
        </p:nvSpPr>
        <p:spPr>
          <a:xfrm>
            <a:off x="855300" y="607400"/>
            <a:ext cx="74334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  <a:latin typeface="Lobster"/>
                <a:ea typeface="Lobster"/>
                <a:cs typeface="Lobster"/>
                <a:sym typeface="Lobster"/>
              </a:rPr>
              <a:t>Social Emotional Resources</a:t>
            </a:r>
            <a:endParaRPr>
              <a:solidFill>
                <a:schemeClr val="accent4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  <a:latin typeface="Lobster"/>
                <a:ea typeface="Lobster"/>
                <a:cs typeface="Lobster"/>
                <a:sym typeface="Lobster"/>
              </a:rPr>
              <a:t>Recursos Socioemocionales</a:t>
            </a:r>
            <a:endParaRPr>
              <a:solidFill>
                <a:schemeClr val="accent4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22" name="Google Shape;222;p28"/>
          <p:cNvSpPr txBox="1">
            <a:spLocks noGrp="1"/>
          </p:cNvSpPr>
          <p:nvPr>
            <p:ph type="body" idx="1"/>
          </p:nvPr>
        </p:nvSpPr>
        <p:spPr>
          <a:xfrm>
            <a:off x="855300" y="1201550"/>
            <a:ext cx="7433400" cy="258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Mali Light"/>
              <a:buChar char="●"/>
            </a:pPr>
            <a:r>
              <a:rPr lang="en" sz="2200">
                <a:latin typeface="Mali Light"/>
                <a:ea typeface="Mali Light"/>
                <a:cs typeface="Mali Light"/>
                <a:sym typeface="Mali Light"/>
              </a:rPr>
              <a:t>Student Support Centers </a:t>
            </a:r>
            <a:endParaRPr sz="22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Mali Light"/>
              <a:buChar char="●"/>
            </a:pPr>
            <a:r>
              <a:rPr lang="en" sz="2200" i="1">
                <a:latin typeface="Mali Light"/>
                <a:ea typeface="Mali Light"/>
                <a:cs typeface="Mali Light"/>
                <a:sym typeface="Mali Light"/>
              </a:rPr>
              <a:t>Centros de Apoyo Estudiantil</a:t>
            </a:r>
            <a:r>
              <a:rPr lang="en" sz="2200">
                <a:latin typeface="Mali Light"/>
                <a:ea typeface="Mali Light"/>
                <a:cs typeface="Mali Light"/>
                <a:sym typeface="Mali Light"/>
              </a:rPr>
              <a:t> </a:t>
            </a:r>
            <a:endParaRPr sz="22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Mali Light"/>
              <a:buChar char="●"/>
            </a:pPr>
            <a:r>
              <a:rPr lang="en" sz="2200" u="sng">
                <a:solidFill>
                  <a:schemeClr val="hlink"/>
                </a:solidFill>
                <a:latin typeface="Mali Light"/>
                <a:ea typeface="Mali Light"/>
                <a:cs typeface="Mali Light"/>
                <a:sym typeface="Mali Light"/>
                <a:hlinkClick r:id="rId3"/>
              </a:rPr>
              <a:t>Calming Room </a:t>
            </a:r>
            <a:r>
              <a:rPr lang="en" sz="2200">
                <a:latin typeface="Mali Light"/>
                <a:ea typeface="Mali Light"/>
                <a:cs typeface="Mali Light"/>
                <a:sym typeface="Mali Light"/>
              </a:rPr>
              <a:t>website </a:t>
            </a:r>
            <a:endParaRPr sz="22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Mali Light"/>
              <a:buChar char="●"/>
            </a:pPr>
            <a:r>
              <a:rPr lang="en" sz="2200" i="1">
                <a:latin typeface="Mali Light"/>
                <a:ea typeface="Mali Light"/>
                <a:cs typeface="Mali Light"/>
                <a:sym typeface="Mali Light"/>
              </a:rPr>
              <a:t>Sitio web de </a:t>
            </a:r>
            <a:r>
              <a:rPr lang="en" sz="2200" i="1" u="sng">
                <a:solidFill>
                  <a:schemeClr val="hlink"/>
                </a:solidFill>
                <a:latin typeface="Mali Light"/>
                <a:ea typeface="Mali Light"/>
                <a:cs typeface="Mali Light"/>
                <a:sym typeface="Mali Light"/>
                <a:hlinkClick r:id="rId3"/>
              </a:rPr>
              <a:t>Calming Room</a:t>
            </a:r>
            <a:endParaRPr sz="2200" i="1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Mali Light"/>
              <a:buChar char="●"/>
            </a:pPr>
            <a:r>
              <a:rPr lang="en" sz="2200">
                <a:latin typeface="Mali Light"/>
                <a:ea typeface="Mali Light"/>
                <a:cs typeface="Mali Light"/>
                <a:sym typeface="Mali Light"/>
              </a:rPr>
              <a:t>Suicide Prevention </a:t>
            </a:r>
            <a:r>
              <a:rPr lang="en" sz="2200" u="sng">
                <a:solidFill>
                  <a:schemeClr val="hlink"/>
                </a:solidFill>
                <a:latin typeface="Mali Light"/>
                <a:ea typeface="Mali Light"/>
                <a:cs typeface="Mali Light"/>
                <a:sym typeface="Mali Light"/>
                <a:hlinkClick r:id="rId4"/>
              </a:rPr>
              <a:t>Website </a:t>
            </a:r>
            <a:endParaRPr sz="22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Mali Light"/>
              <a:buChar char="●"/>
            </a:pPr>
            <a:r>
              <a:rPr lang="en" sz="2200" u="sng">
                <a:solidFill>
                  <a:schemeClr val="hlink"/>
                </a:solidFill>
                <a:latin typeface="Mali Light"/>
                <a:ea typeface="Mali Light"/>
                <a:cs typeface="Mali Light"/>
                <a:sym typeface="Mali Light"/>
                <a:hlinkClick r:id="rId4"/>
              </a:rPr>
              <a:t>Sitio web</a:t>
            </a:r>
            <a:r>
              <a:rPr lang="en" sz="2200">
                <a:latin typeface="Mali Light"/>
                <a:ea typeface="Mali Light"/>
                <a:cs typeface="Mali Light"/>
                <a:sym typeface="Mali Light"/>
              </a:rPr>
              <a:t> de prevención del suicidio  </a:t>
            </a:r>
            <a:endParaRPr sz="22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Mali Light"/>
              <a:buChar char="●"/>
            </a:pPr>
            <a:r>
              <a:rPr lang="en" sz="2200">
                <a:latin typeface="Mali Light"/>
                <a:ea typeface="Mali Light"/>
                <a:cs typeface="Mali Light"/>
                <a:sym typeface="Mali Light"/>
              </a:rPr>
              <a:t>PBIS</a:t>
            </a:r>
            <a:endParaRPr sz="3000">
              <a:latin typeface="Mali Light"/>
              <a:ea typeface="Mali Light"/>
              <a:cs typeface="Mali Light"/>
              <a:sym typeface="Mali Light"/>
            </a:endParaRPr>
          </a:p>
        </p:txBody>
      </p:sp>
      <p:sp>
        <p:nvSpPr>
          <p:cNvPr id="223" name="Google Shape;223;p28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pic>
        <p:nvPicPr>
          <p:cNvPr id="224" name="Google Shape;22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26425" y="1379400"/>
            <a:ext cx="3417574" cy="223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9"/>
          <p:cNvSpPr txBox="1">
            <a:spLocks noGrp="1"/>
          </p:cNvSpPr>
          <p:nvPr>
            <p:ph type="ctrTitle"/>
          </p:nvPr>
        </p:nvSpPr>
        <p:spPr>
          <a:xfrm>
            <a:off x="2704650" y="1073600"/>
            <a:ext cx="3615600" cy="1288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Dr. Maria Rangel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30" name="Google Shape;230;p29"/>
          <p:cNvSpPr txBox="1">
            <a:spLocks noGrp="1"/>
          </p:cNvSpPr>
          <p:nvPr>
            <p:ph type="subTitle" idx="1"/>
          </p:nvPr>
        </p:nvSpPr>
        <p:spPr>
          <a:xfrm>
            <a:off x="2956900" y="2654701"/>
            <a:ext cx="3111000" cy="9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Graduation &amp; A-G Requirements </a:t>
            </a:r>
            <a:endParaRPr sz="1800"/>
          </a:p>
          <a:p>
            <a:pPr marL="0" lvl="0" indent="0" algn="ctr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800"/>
              <a:t>Requisitos de Graduación y A-G</a:t>
            </a:r>
            <a:endParaRPr sz="1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0"/>
          <p:cNvSpPr txBox="1">
            <a:spLocks noGrp="1"/>
          </p:cNvSpPr>
          <p:nvPr>
            <p:ph type="title"/>
          </p:nvPr>
        </p:nvSpPr>
        <p:spPr>
          <a:xfrm>
            <a:off x="855300" y="130625"/>
            <a:ext cx="7433400" cy="802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Inria Sans Light"/>
                <a:ea typeface="Inria Sans Light"/>
                <a:cs typeface="Inria Sans Light"/>
                <a:sym typeface="Inria Sans Light"/>
              </a:rPr>
              <a:t>Graduation &amp; A-G Requirements </a:t>
            </a:r>
            <a:endParaRPr sz="1800">
              <a:solidFill>
                <a:schemeClr val="dk1"/>
              </a:solidFill>
              <a:latin typeface="Inria Sans Light"/>
              <a:ea typeface="Inria Sans Light"/>
              <a:cs typeface="Inria Sans Light"/>
              <a:sym typeface="Inria Sans Light"/>
            </a:endParaRPr>
          </a:p>
          <a:p>
            <a:pPr marL="0" lvl="0" indent="0" algn="ctr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800">
                <a:solidFill>
                  <a:schemeClr val="dk1"/>
                </a:solidFill>
                <a:latin typeface="Inria Sans Light"/>
                <a:ea typeface="Inria Sans Light"/>
                <a:cs typeface="Inria Sans Light"/>
                <a:sym typeface="Inria Sans Light"/>
              </a:rPr>
              <a:t>Requisitos de Graduación y A-G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36" name="Google Shape;236;p30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pic>
        <p:nvPicPr>
          <p:cNvPr id="237" name="Google Shape;23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9938" y="777175"/>
            <a:ext cx="7124136" cy="4139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1"/>
          <p:cNvSpPr txBox="1">
            <a:spLocks noGrp="1"/>
          </p:cNvSpPr>
          <p:nvPr>
            <p:ph type="title"/>
          </p:nvPr>
        </p:nvSpPr>
        <p:spPr>
          <a:xfrm>
            <a:off x="855300" y="607400"/>
            <a:ext cx="74334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Parent Academy @PHS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Academia de Padres @PHS</a:t>
            </a:r>
            <a:endParaRPr/>
          </a:p>
        </p:txBody>
      </p:sp>
      <p:sp>
        <p:nvSpPr>
          <p:cNvPr id="243" name="Google Shape;243;p31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pic>
        <p:nvPicPr>
          <p:cNvPr id="244" name="Google Shape;24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8700" y="1182675"/>
            <a:ext cx="2854551" cy="330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5749" y="1182675"/>
            <a:ext cx="2759025" cy="32635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2"/>
          <p:cNvSpPr txBox="1">
            <a:spLocks noGrp="1"/>
          </p:cNvSpPr>
          <p:nvPr>
            <p:ph type="title"/>
          </p:nvPr>
        </p:nvSpPr>
        <p:spPr>
          <a:xfrm>
            <a:off x="855300" y="607400"/>
            <a:ext cx="74334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Talleres/Workshops</a:t>
            </a:r>
            <a:endParaRPr/>
          </a:p>
        </p:txBody>
      </p:sp>
      <p:sp>
        <p:nvSpPr>
          <p:cNvPr id="251" name="Google Shape;251;p32"/>
          <p:cNvSpPr txBox="1">
            <a:spLocks noGrp="1"/>
          </p:cNvSpPr>
          <p:nvPr>
            <p:ph type="body" idx="1"/>
          </p:nvPr>
        </p:nvSpPr>
        <p:spPr>
          <a:xfrm>
            <a:off x="855300" y="1201550"/>
            <a:ext cx="7433400" cy="258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endParaRPr/>
          </a:p>
        </p:txBody>
      </p:sp>
      <p:sp>
        <p:nvSpPr>
          <p:cNvPr id="252" name="Google Shape;252;p32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pic>
        <p:nvPicPr>
          <p:cNvPr id="253" name="Google Shape;25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3166" y="1003700"/>
            <a:ext cx="3721275" cy="368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3"/>
          <p:cNvSpPr txBox="1">
            <a:spLocks noGrp="1"/>
          </p:cNvSpPr>
          <p:nvPr>
            <p:ph type="ctrTitle"/>
          </p:nvPr>
        </p:nvSpPr>
        <p:spPr>
          <a:xfrm>
            <a:off x="2704650" y="1517188"/>
            <a:ext cx="3615600" cy="1165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LA Community Center 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59" name="Google Shape;259;p33"/>
          <p:cNvSpPr txBox="1">
            <a:spLocks noGrp="1"/>
          </p:cNvSpPr>
          <p:nvPr>
            <p:ph type="subTitle" idx="1"/>
          </p:nvPr>
        </p:nvSpPr>
        <p:spPr>
          <a:xfrm>
            <a:off x="2956900" y="2779413"/>
            <a:ext cx="3111000" cy="846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Eric Gonzalez</a:t>
            </a:r>
            <a:endParaRPr/>
          </a:p>
          <a:p>
            <a:pPr marL="457200" lvl="0" indent="0" algn="ctr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en"/>
              <a:t>Kassandra Almazan 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4"/>
          <p:cNvSpPr txBox="1">
            <a:spLocks noGrp="1"/>
          </p:cNvSpPr>
          <p:nvPr>
            <p:ph type="title"/>
          </p:nvPr>
        </p:nvSpPr>
        <p:spPr>
          <a:xfrm>
            <a:off x="855300" y="607400"/>
            <a:ext cx="74334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34"/>
          <p:cNvSpPr txBox="1">
            <a:spLocks noGrp="1"/>
          </p:cNvSpPr>
          <p:nvPr>
            <p:ph type="body" idx="1"/>
          </p:nvPr>
        </p:nvSpPr>
        <p:spPr>
          <a:xfrm>
            <a:off x="855300" y="1201550"/>
            <a:ext cx="7433400" cy="258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endParaRPr/>
          </a:p>
        </p:txBody>
      </p:sp>
      <p:sp>
        <p:nvSpPr>
          <p:cNvPr id="266" name="Google Shape;266;p34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pic>
        <p:nvPicPr>
          <p:cNvPr id="267" name="Google Shape;267;p34"/>
          <p:cNvPicPr preferRelativeResize="0"/>
          <p:nvPr/>
        </p:nvPicPr>
        <p:blipFill rotWithShape="1">
          <a:blip r:embed="rId3">
            <a:alphaModFix/>
          </a:blip>
          <a:srcRect l="29746" t="11811" r="27137" b="9343"/>
          <a:stretch/>
        </p:blipFill>
        <p:spPr>
          <a:xfrm>
            <a:off x="399850" y="607400"/>
            <a:ext cx="3327350" cy="405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4"/>
          <p:cNvPicPr preferRelativeResize="0"/>
          <p:nvPr/>
        </p:nvPicPr>
        <p:blipFill rotWithShape="1">
          <a:blip r:embed="rId4">
            <a:alphaModFix/>
          </a:blip>
          <a:srcRect l="26888" t="12587" r="26832" b="9809"/>
          <a:stretch/>
        </p:blipFill>
        <p:spPr>
          <a:xfrm>
            <a:off x="4798725" y="576013"/>
            <a:ext cx="3571302" cy="399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5"/>
          <p:cNvSpPr txBox="1">
            <a:spLocks noGrp="1"/>
          </p:cNvSpPr>
          <p:nvPr>
            <p:ph type="title"/>
          </p:nvPr>
        </p:nvSpPr>
        <p:spPr>
          <a:xfrm>
            <a:off x="855300" y="607400"/>
            <a:ext cx="74334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35"/>
          <p:cNvSpPr txBox="1">
            <a:spLocks noGrp="1"/>
          </p:cNvSpPr>
          <p:nvPr>
            <p:ph type="body" idx="1"/>
          </p:nvPr>
        </p:nvSpPr>
        <p:spPr>
          <a:xfrm>
            <a:off x="855300" y="1201550"/>
            <a:ext cx="7433400" cy="258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endParaRPr/>
          </a:p>
        </p:txBody>
      </p:sp>
      <p:sp>
        <p:nvSpPr>
          <p:cNvPr id="275" name="Google Shape;275;p35"/>
          <p:cNvSpPr txBox="1">
            <a:spLocks noGrp="1"/>
          </p:cNvSpPr>
          <p:nvPr>
            <p:ph type="sldNum" idx="12"/>
          </p:nvPr>
        </p:nvSpPr>
        <p:spPr>
          <a:xfrm>
            <a:off x="9843934" y="4659848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pic>
        <p:nvPicPr>
          <p:cNvPr id="276" name="Google Shape;276;p35"/>
          <p:cNvPicPr preferRelativeResize="0"/>
          <p:nvPr/>
        </p:nvPicPr>
        <p:blipFill rotWithShape="1">
          <a:blip r:embed="rId3">
            <a:alphaModFix/>
          </a:blip>
          <a:srcRect l="26848" t="11804" r="27225" b="5007"/>
          <a:stretch/>
        </p:blipFill>
        <p:spPr>
          <a:xfrm>
            <a:off x="413400" y="282100"/>
            <a:ext cx="3544202" cy="4278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5"/>
          <p:cNvPicPr preferRelativeResize="0"/>
          <p:nvPr/>
        </p:nvPicPr>
        <p:blipFill rotWithShape="1">
          <a:blip r:embed="rId4">
            <a:alphaModFix/>
          </a:blip>
          <a:srcRect l="26627" t="12461" r="26919" b="5665"/>
          <a:stretch/>
        </p:blipFill>
        <p:spPr>
          <a:xfrm>
            <a:off x="4895725" y="282100"/>
            <a:ext cx="3584850" cy="421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6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pic>
        <p:nvPicPr>
          <p:cNvPr id="283" name="Google Shape;283;p36"/>
          <p:cNvPicPr preferRelativeResize="0"/>
          <p:nvPr/>
        </p:nvPicPr>
        <p:blipFill rotWithShape="1">
          <a:blip r:embed="rId3">
            <a:alphaModFix/>
          </a:blip>
          <a:srcRect l="30449" t="11808" r="30562" b="4740"/>
          <a:stretch/>
        </p:blipFill>
        <p:spPr>
          <a:xfrm>
            <a:off x="2602275" y="134125"/>
            <a:ext cx="3706849" cy="4689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7"/>
          <p:cNvSpPr txBox="1">
            <a:spLocks noGrp="1"/>
          </p:cNvSpPr>
          <p:nvPr>
            <p:ph type="ctrTitle"/>
          </p:nvPr>
        </p:nvSpPr>
        <p:spPr>
          <a:xfrm>
            <a:off x="2291700" y="788675"/>
            <a:ext cx="4560600" cy="308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Community Resources </a:t>
            </a:r>
            <a:endParaRPr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Recursos de la Comunidad </a:t>
            </a:r>
            <a:endParaRPr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8"/>
          <p:cNvSpPr txBox="1">
            <a:spLocks noGrp="1"/>
          </p:cNvSpPr>
          <p:nvPr>
            <p:ph type="title"/>
          </p:nvPr>
        </p:nvSpPr>
        <p:spPr>
          <a:xfrm>
            <a:off x="855300" y="607400"/>
            <a:ext cx="74334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  <a:latin typeface="Lobster"/>
                <a:ea typeface="Lobster"/>
                <a:cs typeface="Lobster"/>
                <a:sym typeface="Lobster"/>
              </a:rPr>
              <a:t>Hispanic Heritage Resources </a:t>
            </a:r>
            <a:endParaRPr>
              <a:solidFill>
                <a:schemeClr val="accent5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  <a:latin typeface="Lobster"/>
                <a:ea typeface="Lobster"/>
                <a:cs typeface="Lobster"/>
                <a:sym typeface="Lobster"/>
              </a:rPr>
              <a:t>Recursos de La Herencia Hispana </a:t>
            </a:r>
            <a:endParaRPr>
              <a:solidFill>
                <a:schemeClr val="accent5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94" name="Google Shape;294;p38"/>
          <p:cNvSpPr txBox="1">
            <a:spLocks noGrp="1"/>
          </p:cNvSpPr>
          <p:nvPr>
            <p:ph type="body" idx="1"/>
          </p:nvPr>
        </p:nvSpPr>
        <p:spPr>
          <a:xfrm>
            <a:off x="729500" y="1201550"/>
            <a:ext cx="7433400" cy="258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Mali Light"/>
              <a:buChar char="●"/>
            </a:pPr>
            <a:r>
              <a:rPr lang="en" sz="2200" u="sng">
                <a:solidFill>
                  <a:schemeClr val="hlink"/>
                </a:solidFill>
                <a:latin typeface="Mali Light"/>
                <a:ea typeface="Mali Light"/>
                <a:cs typeface="Mali Light"/>
                <a:sym typeface="Mali Light"/>
                <a:hlinkClick r:id="rId3"/>
              </a:rPr>
              <a:t>Salva</a:t>
            </a:r>
            <a:endParaRPr sz="22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 u="sng">
                <a:solidFill>
                  <a:schemeClr val="hlink"/>
                </a:solidFill>
                <a:latin typeface="Mali Light"/>
                <a:ea typeface="Mali Light"/>
                <a:cs typeface="Mali Light"/>
                <a:sym typeface="Mali Light"/>
                <a:hlinkClick r:id="rId4"/>
              </a:rPr>
              <a:t>Hermandad Mexicana</a:t>
            </a:r>
            <a:r>
              <a:rPr lang="en" sz="2200" u="sng">
                <a:solidFill>
                  <a:schemeClr val="hlink"/>
                </a:solidFill>
                <a:hlinkClick r:id="rId4"/>
              </a:rPr>
              <a:t> </a:t>
            </a:r>
            <a:endParaRPr sz="2200"/>
          </a:p>
          <a:p>
            <a:pPr marL="45720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endParaRPr/>
          </a:p>
        </p:txBody>
      </p:sp>
      <p:sp>
        <p:nvSpPr>
          <p:cNvPr id="295" name="Google Shape;295;p38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9"/>
          <p:cNvSpPr txBox="1">
            <a:spLocks noGrp="1"/>
          </p:cNvSpPr>
          <p:nvPr>
            <p:ph type="title"/>
          </p:nvPr>
        </p:nvSpPr>
        <p:spPr>
          <a:xfrm>
            <a:off x="892300" y="600000"/>
            <a:ext cx="74334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Lobster"/>
                <a:ea typeface="Lobster"/>
                <a:cs typeface="Lobster"/>
                <a:sym typeface="Lobster"/>
              </a:rPr>
              <a:t>Health Fair 						Feria de Salud</a:t>
            </a:r>
            <a:endParaRPr>
              <a:solidFill>
                <a:schemeClr val="accent6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301" name="Google Shape;301;p39"/>
          <p:cNvSpPr txBox="1">
            <a:spLocks noGrp="1"/>
          </p:cNvSpPr>
          <p:nvPr>
            <p:ph type="body" idx="1"/>
          </p:nvPr>
        </p:nvSpPr>
        <p:spPr>
          <a:xfrm>
            <a:off x="855300" y="1053525"/>
            <a:ext cx="2315700" cy="2624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ali"/>
                <a:ea typeface="Mali"/>
                <a:cs typeface="Mali"/>
                <a:sym typeface="Mali"/>
              </a:rPr>
              <a:t>October 20, 2021</a:t>
            </a:r>
            <a:endParaRPr sz="1600" b="1">
              <a:latin typeface="Mali"/>
              <a:ea typeface="Mali"/>
              <a:cs typeface="Mali"/>
              <a:sym typeface="Mali"/>
            </a:endParaRPr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600" b="1">
                <a:latin typeface="Mali"/>
                <a:ea typeface="Mali"/>
                <a:cs typeface="Mali"/>
                <a:sym typeface="Mali"/>
              </a:rPr>
              <a:t>8:00 AM - 2:00 PM</a:t>
            </a:r>
            <a:endParaRPr sz="1600" b="1">
              <a:latin typeface="Mali"/>
              <a:ea typeface="Mali"/>
              <a:cs typeface="Mali"/>
              <a:sym typeface="Mali"/>
            </a:endParaRPr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600" b="1">
                <a:latin typeface="Mali"/>
                <a:ea typeface="Mali"/>
                <a:cs typeface="Mali"/>
                <a:sym typeface="Mali"/>
              </a:rPr>
              <a:t>Littlerock High School</a:t>
            </a:r>
            <a:endParaRPr sz="1600" b="1">
              <a:latin typeface="Mali"/>
              <a:ea typeface="Mali"/>
              <a:cs typeface="Mali"/>
              <a:sym typeface="Mali"/>
            </a:endParaRPr>
          </a:p>
          <a:p>
            <a:pPr marL="457200" lvl="0" indent="-311150" algn="l" rtl="0">
              <a:spcBef>
                <a:spcPts val="800"/>
              </a:spcBef>
              <a:spcAft>
                <a:spcPts val="0"/>
              </a:spcAft>
              <a:buSzPts val="1300"/>
              <a:buFont typeface="Mali Light"/>
              <a:buChar char="●"/>
            </a:pPr>
            <a:r>
              <a:rPr lang="en" sz="1300">
                <a:latin typeface="Mali Light"/>
                <a:ea typeface="Mali Light"/>
                <a:cs typeface="Mali Light"/>
                <a:sym typeface="Mali Light"/>
              </a:rPr>
              <a:t>Low cost -WIFI &amp; Laptops</a:t>
            </a:r>
            <a:endParaRPr sz="13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Mali Light"/>
              <a:buChar char="●"/>
            </a:pPr>
            <a:r>
              <a:rPr lang="en" sz="1400">
                <a:latin typeface="Mali Light"/>
                <a:ea typeface="Mali Light"/>
                <a:cs typeface="Mali Light"/>
                <a:sym typeface="Mali Light"/>
              </a:rPr>
              <a:t>WIC</a:t>
            </a:r>
            <a:endParaRPr sz="14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Mali Light"/>
              <a:buChar char="●"/>
            </a:pPr>
            <a:r>
              <a:rPr lang="en" sz="1400">
                <a:latin typeface="Mali Light"/>
                <a:ea typeface="Mali Light"/>
                <a:cs typeface="Mali Light"/>
                <a:sym typeface="Mali Light"/>
              </a:rPr>
              <a:t>COVID vaccines </a:t>
            </a:r>
            <a:endParaRPr sz="14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Mali Light"/>
              <a:buChar char="●"/>
            </a:pPr>
            <a:r>
              <a:rPr lang="en" sz="1400">
                <a:latin typeface="Mali Light"/>
                <a:ea typeface="Mali Light"/>
                <a:cs typeface="Mali Light"/>
                <a:sym typeface="Mali Light"/>
              </a:rPr>
              <a:t>Calfresh </a:t>
            </a:r>
            <a:endParaRPr sz="14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Mali Light"/>
              <a:buChar char="●"/>
            </a:pPr>
            <a:r>
              <a:rPr lang="en" sz="1400">
                <a:latin typeface="Mali Light"/>
                <a:ea typeface="Mali Light"/>
                <a:cs typeface="Mali Light"/>
                <a:sym typeface="Mali Light"/>
              </a:rPr>
              <a:t>Vision &amp; Dental Info</a:t>
            </a:r>
            <a:endParaRPr sz="14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Mali Light"/>
              <a:buChar char="●"/>
            </a:pPr>
            <a:r>
              <a:rPr lang="en" sz="1400">
                <a:latin typeface="Mali Light"/>
                <a:ea typeface="Mali Light"/>
                <a:cs typeface="Mali Light"/>
                <a:sym typeface="Mali Light"/>
              </a:rPr>
              <a:t>Boys &amp; Girls Club </a:t>
            </a:r>
            <a:endParaRPr sz="14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1400">
              <a:latin typeface="Mali Light"/>
              <a:ea typeface="Mali Light"/>
              <a:cs typeface="Mali Light"/>
              <a:sym typeface="Mali Light"/>
            </a:endParaRPr>
          </a:p>
          <a:p>
            <a:pPr marL="0" lvl="0" indent="0" algn="ctr" rtl="0">
              <a:spcBef>
                <a:spcPts val="800"/>
              </a:spcBef>
              <a:spcAft>
                <a:spcPts val="800"/>
              </a:spcAft>
              <a:buNone/>
            </a:pPr>
            <a:endParaRPr sz="1600"/>
          </a:p>
        </p:txBody>
      </p:sp>
      <p:sp>
        <p:nvSpPr>
          <p:cNvPr id="302" name="Google Shape;302;p39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  <p:sp>
        <p:nvSpPr>
          <p:cNvPr id="303" name="Google Shape;303;p39"/>
          <p:cNvSpPr txBox="1">
            <a:spLocks noGrp="1"/>
          </p:cNvSpPr>
          <p:nvPr>
            <p:ph type="body" idx="3"/>
          </p:nvPr>
        </p:nvSpPr>
        <p:spPr>
          <a:xfrm>
            <a:off x="6009999" y="1053525"/>
            <a:ext cx="2315700" cy="2624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Mali"/>
                <a:ea typeface="Mali"/>
                <a:cs typeface="Mali"/>
                <a:sym typeface="Mali"/>
              </a:rPr>
              <a:t>20 de Octubre del 2021</a:t>
            </a:r>
            <a:endParaRPr sz="1500" b="1">
              <a:latin typeface="Mali"/>
              <a:ea typeface="Mali"/>
              <a:cs typeface="Mali"/>
              <a:sym typeface="Mali"/>
            </a:endParaRPr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500" b="1">
                <a:latin typeface="Mali"/>
                <a:ea typeface="Mali"/>
                <a:cs typeface="Mali"/>
                <a:sym typeface="Mali"/>
              </a:rPr>
              <a:t>8:00 AM - 2:00 PM</a:t>
            </a:r>
            <a:endParaRPr sz="1500" b="1">
              <a:latin typeface="Mali"/>
              <a:ea typeface="Mali"/>
              <a:cs typeface="Mali"/>
              <a:sym typeface="Mali"/>
            </a:endParaRPr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500" b="1">
                <a:latin typeface="Mali"/>
                <a:ea typeface="Mali"/>
                <a:cs typeface="Mali"/>
                <a:sym typeface="Mali"/>
              </a:rPr>
              <a:t>Littlerock High School</a:t>
            </a:r>
            <a:endParaRPr sz="1500" b="1">
              <a:latin typeface="Mali"/>
              <a:ea typeface="Mali"/>
              <a:cs typeface="Mali"/>
              <a:sym typeface="Mali"/>
            </a:endParaRPr>
          </a:p>
          <a:p>
            <a:pPr marL="457200" lvl="0" indent="-304800" algn="l" rtl="0">
              <a:spcBef>
                <a:spcPts val="800"/>
              </a:spcBef>
              <a:spcAft>
                <a:spcPts val="0"/>
              </a:spcAft>
              <a:buSzPts val="1200"/>
              <a:buFont typeface="Mali Light"/>
              <a:buChar char="●"/>
            </a:pPr>
            <a:r>
              <a:rPr lang="en" sz="1100">
                <a:latin typeface="Mali Light"/>
                <a:ea typeface="Mali Light"/>
                <a:cs typeface="Mali Light"/>
                <a:sym typeface="Mali Light"/>
              </a:rPr>
              <a:t>Bajo costo -WIFI &amp; Laptops</a:t>
            </a:r>
            <a:endParaRPr sz="11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ali Light"/>
              <a:buChar char="●"/>
            </a:pPr>
            <a:r>
              <a:rPr lang="en" sz="1100">
                <a:latin typeface="Mali Light"/>
                <a:ea typeface="Mali Light"/>
                <a:cs typeface="Mali Light"/>
                <a:sym typeface="Mali Light"/>
              </a:rPr>
              <a:t>WIC</a:t>
            </a:r>
            <a:endParaRPr sz="11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ali Light"/>
              <a:buChar char="●"/>
            </a:pPr>
            <a:r>
              <a:rPr lang="en" sz="1100">
                <a:latin typeface="Mali Light"/>
                <a:ea typeface="Mali Light"/>
                <a:cs typeface="Mali Light"/>
                <a:sym typeface="Mali Light"/>
              </a:rPr>
              <a:t>Vacunas contra la COVID </a:t>
            </a:r>
            <a:endParaRPr sz="11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ali Light"/>
              <a:buChar char="●"/>
            </a:pPr>
            <a:r>
              <a:rPr lang="en" sz="1100">
                <a:latin typeface="Mali Light"/>
                <a:ea typeface="Mali Light"/>
                <a:cs typeface="Mali Light"/>
                <a:sym typeface="Mali Light"/>
              </a:rPr>
              <a:t>Calfresh </a:t>
            </a:r>
            <a:endParaRPr sz="11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ali Light"/>
              <a:buChar char="●"/>
            </a:pPr>
            <a:r>
              <a:rPr lang="en" sz="1100">
                <a:latin typeface="Mali Light"/>
                <a:ea typeface="Mali Light"/>
                <a:cs typeface="Mali Light"/>
                <a:sym typeface="Mali Light"/>
              </a:rPr>
              <a:t>Visión e información dental</a:t>
            </a:r>
            <a:endParaRPr sz="11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ali Light"/>
              <a:buChar char="●"/>
            </a:pPr>
            <a:r>
              <a:rPr lang="en" sz="1100">
                <a:latin typeface="Mali Light"/>
                <a:ea typeface="Mali Light"/>
                <a:cs typeface="Mali Light"/>
                <a:sym typeface="Mali Light"/>
              </a:rPr>
              <a:t>Club de Niños y Niñas </a:t>
            </a:r>
            <a:endParaRPr sz="1100"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endParaRPr sz="1300"/>
          </a:p>
        </p:txBody>
      </p:sp>
      <p:pic>
        <p:nvPicPr>
          <p:cNvPr id="304" name="Google Shape;30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5881" y="1350702"/>
            <a:ext cx="1856887" cy="2169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0"/>
          <p:cNvSpPr txBox="1">
            <a:spLocks noGrp="1"/>
          </p:cNvSpPr>
          <p:nvPr>
            <p:ph type="body" idx="1"/>
          </p:nvPr>
        </p:nvSpPr>
        <p:spPr>
          <a:xfrm>
            <a:off x="855275" y="1201550"/>
            <a:ext cx="3473100" cy="249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-355600" algn="l" rtl="0">
              <a:spcBef>
                <a:spcPts val="800"/>
              </a:spcBef>
              <a:spcAft>
                <a:spcPts val="0"/>
              </a:spcAft>
              <a:buSzPts val="2000"/>
              <a:buFont typeface="Mali Light"/>
              <a:buChar char="●"/>
            </a:pPr>
            <a:r>
              <a:rPr lang="en">
                <a:latin typeface="Mali Light"/>
                <a:ea typeface="Mali Light"/>
                <a:cs typeface="Mali Light"/>
                <a:sym typeface="Mali Light"/>
              </a:rPr>
              <a:t>Technology - HotSpots (Free Wi-Fi) Are Still Available! </a:t>
            </a:r>
            <a:endParaRPr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endParaRPr>
              <a:latin typeface="Mali"/>
              <a:ea typeface="Mali"/>
              <a:cs typeface="Mali"/>
              <a:sym typeface="Mali"/>
            </a:endParaRPr>
          </a:p>
        </p:txBody>
      </p:sp>
      <p:sp>
        <p:nvSpPr>
          <p:cNvPr id="310" name="Google Shape;310;p40"/>
          <p:cNvSpPr txBox="1">
            <a:spLocks noGrp="1"/>
          </p:cNvSpPr>
          <p:nvPr>
            <p:ph type="title"/>
          </p:nvPr>
        </p:nvSpPr>
        <p:spPr>
          <a:xfrm>
            <a:off x="855300" y="607400"/>
            <a:ext cx="74334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Technology</a:t>
            </a:r>
            <a:r>
              <a:rPr lang="en">
                <a:solidFill>
                  <a:schemeClr val="accent1"/>
                </a:solidFill>
              </a:rPr>
              <a:t> 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11" name="Google Shape;311;p40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  <p:pic>
        <p:nvPicPr>
          <p:cNvPr id="312" name="Google Shape;31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4775" y="804725"/>
            <a:ext cx="2800350" cy="162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1"/>
          <p:cNvSpPr txBox="1">
            <a:spLocks noGrp="1"/>
          </p:cNvSpPr>
          <p:nvPr>
            <p:ph type="title"/>
          </p:nvPr>
        </p:nvSpPr>
        <p:spPr>
          <a:xfrm>
            <a:off x="855300" y="607400"/>
            <a:ext cx="80601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  <a:latin typeface="Lobster"/>
                <a:ea typeface="Lobster"/>
                <a:cs typeface="Lobster"/>
                <a:sym typeface="Lobster"/>
              </a:rPr>
              <a:t>District News					Noticias Del Distrito </a:t>
            </a:r>
            <a:endParaRPr>
              <a:solidFill>
                <a:schemeClr val="accent3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318" name="Google Shape;318;p41"/>
          <p:cNvSpPr txBox="1">
            <a:spLocks noGrp="1"/>
          </p:cNvSpPr>
          <p:nvPr>
            <p:ph type="body" idx="1"/>
          </p:nvPr>
        </p:nvSpPr>
        <p:spPr>
          <a:xfrm>
            <a:off x="855300" y="1201550"/>
            <a:ext cx="2315700" cy="2624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ali Light"/>
              <a:buChar char="●"/>
            </a:pPr>
            <a:r>
              <a:rPr lang="en" sz="1650">
                <a:solidFill>
                  <a:srgbClr val="222222"/>
                </a:solidFill>
                <a:highlight>
                  <a:srgbClr val="FFFFFF"/>
                </a:highlight>
                <a:latin typeface="Mali Light"/>
                <a:ea typeface="Mali Light"/>
                <a:cs typeface="Mali Light"/>
                <a:sym typeface="Mali Light"/>
              </a:rPr>
              <a:t>Parent Resources online - </a:t>
            </a:r>
            <a:r>
              <a:rPr lang="en" sz="1650" u="sng">
                <a:solidFill>
                  <a:schemeClr val="hlink"/>
                </a:solidFill>
                <a:highlight>
                  <a:srgbClr val="FFFFFF"/>
                </a:highlight>
                <a:latin typeface="Mali Light"/>
                <a:ea typeface="Mali Light"/>
                <a:cs typeface="Mali Light"/>
                <a:sym typeface="Mali Light"/>
                <a:hlinkClick r:id="rId3"/>
              </a:rPr>
              <a:t>Website </a:t>
            </a:r>
            <a:endParaRPr sz="1650">
              <a:solidFill>
                <a:srgbClr val="222222"/>
              </a:solidFill>
              <a:highlight>
                <a:srgbClr val="FFFFFF"/>
              </a:highlight>
              <a:latin typeface="Mali Light"/>
              <a:ea typeface="Mali Light"/>
              <a:cs typeface="Mali Light"/>
              <a:sym typeface="Mali Ligh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50">
              <a:solidFill>
                <a:srgbClr val="222222"/>
              </a:solidFill>
              <a:highlight>
                <a:srgbClr val="FFFFFF"/>
              </a:highlight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0" algn="l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">
                <a:latin typeface="Mali Light"/>
                <a:ea typeface="Mali Light"/>
                <a:cs typeface="Mali Light"/>
                <a:sym typeface="Mali Light"/>
              </a:rPr>
              <a:t> </a:t>
            </a:r>
            <a:endParaRPr>
              <a:latin typeface="Mali Light"/>
              <a:ea typeface="Mali Light"/>
              <a:cs typeface="Mali Light"/>
              <a:sym typeface="Mali Light"/>
            </a:endParaRPr>
          </a:p>
        </p:txBody>
      </p:sp>
      <p:sp>
        <p:nvSpPr>
          <p:cNvPr id="319" name="Google Shape;319;p41"/>
          <p:cNvSpPr txBox="1">
            <a:spLocks noGrp="1"/>
          </p:cNvSpPr>
          <p:nvPr>
            <p:ph type="body" idx="2"/>
          </p:nvPr>
        </p:nvSpPr>
        <p:spPr>
          <a:xfrm>
            <a:off x="3414200" y="1201550"/>
            <a:ext cx="2315700" cy="2624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endParaRPr/>
          </a:p>
        </p:txBody>
      </p:sp>
      <p:sp>
        <p:nvSpPr>
          <p:cNvPr id="320" name="Google Shape;320;p41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accent6"/>
                </a:solidFill>
              </a:rPr>
              <a:t>30</a:t>
            </a:fld>
            <a:endParaRPr>
              <a:solidFill>
                <a:schemeClr val="accent6"/>
              </a:solidFill>
            </a:endParaRPr>
          </a:p>
        </p:txBody>
      </p:sp>
      <p:sp>
        <p:nvSpPr>
          <p:cNvPr id="321" name="Google Shape;321;p41"/>
          <p:cNvSpPr txBox="1">
            <a:spLocks noGrp="1"/>
          </p:cNvSpPr>
          <p:nvPr>
            <p:ph type="body" idx="3"/>
          </p:nvPr>
        </p:nvSpPr>
        <p:spPr>
          <a:xfrm>
            <a:off x="5973100" y="1201550"/>
            <a:ext cx="2507400" cy="2624100"/>
          </a:xfrm>
          <a:prstGeom prst="rect">
            <a:avLst/>
          </a:prstGeom>
        </p:spPr>
        <p:txBody>
          <a:bodyPr spcFirstLastPara="1" wrap="square" lIns="114300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Mali Light"/>
              <a:buChar char="●"/>
            </a:pPr>
            <a:r>
              <a:rPr lang="en" u="sng">
                <a:solidFill>
                  <a:schemeClr val="hlink"/>
                </a:solidFill>
                <a:latin typeface="Mali Light"/>
                <a:ea typeface="Mali Light"/>
                <a:cs typeface="Mali Light"/>
                <a:sym typeface="Mali Light"/>
                <a:hlinkClick r:id="rId4"/>
              </a:rPr>
              <a:t>Recursos</a:t>
            </a:r>
            <a:r>
              <a:rPr lang="en">
                <a:latin typeface="Mali Light"/>
                <a:ea typeface="Mali Light"/>
                <a:cs typeface="Mali Light"/>
                <a:sym typeface="Mali Light"/>
              </a:rPr>
              <a:t> para padres en linea</a:t>
            </a:r>
            <a:endParaRPr>
              <a:latin typeface="Mali Light"/>
              <a:ea typeface="Mali Light"/>
              <a:cs typeface="Mali Light"/>
              <a:sym typeface="Mali Light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650">
              <a:solidFill>
                <a:srgbClr val="222222"/>
              </a:solidFill>
              <a:highlight>
                <a:srgbClr val="FFFFFF"/>
              </a:highlight>
              <a:latin typeface="Mali Light"/>
              <a:ea typeface="Mali Light"/>
              <a:cs typeface="Mali Light"/>
              <a:sym typeface="Mali Light"/>
            </a:endParaRPr>
          </a:p>
          <a:p>
            <a:pPr marL="457200" lvl="0" indent="0" algn="l" rtl="0">
              <a:spcBef>
                <a:spcPts val="0"/>
              </a:spcBef>
              <a:spcAft>
                <a:spcPts val="800"/>
              </a:spcAft>
              <a:buNone/>
            </a:pPr>
            <a:endParaRPr>
              <a:latin typeface="Mali Light"/>
              <a:ea typeface="Mali Light"/>
              <a:cs typeface="Mali Light"/>
              <a:sym typeface="Mali Light"/>
            </a:endParaRPr>
          </a:p>
        </p:txBody>
      </p:sp>
      <p:pic>
        <p:nvPicPr>
          <p:cNvPr id="322" name="Google Shape;322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14200" y="1201550"/>
            <a:ext cx="2315700" cy="262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2"/>
          <p:cNvSpPr txBox="1">
            <a:spLocks noGrp="1"/>
          </p:cNvSpPr>
          <p:nvPr>
            <p:ph type="body" idx="1"/>
          </p:nvPr>
        </p:nvSpPr>
        <p:spPr>
          <a:xfrm>
            <a:off x="962625" y="1211300"/>
            <a:ext cx="3473100" cy="249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810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ali"/>
              <a:buChar char="●"/>
            </a:pPr>
            <a:r>
              <a:rPr lang="en" sz="2400">
                <a:solidFill>
                  <a:srgbClr val="000000"/>
                </a:solidFill>
                <a:latin typeface="Mali"/>
                <a:ea typeface="Mali"/>
                <a:cs typeface="Mali"/>
                <a:sym typeface="Mali"/>
              </a:rPr>
              <a:t>President </a:t>
            </a:r>
            <a:endParaRPr sz="2300">
              <a:solidFill>
                <a:srgbClr val="000000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ali"/>
              <a:buChar char="●"/>
            </a:pPr>
            <a:r>
              <a:rPr lang="en" sz="2400">
                <a:solidFill>
                  <a:srgbClr val="000000"/>
                </a:solidFill>
                <a:latin typeface="Mali"/>
                <a:ea typeface="Mali"/>
                <a:cs typeface="Mali"/>
                <a:sym typeface="Mali"/>
              </a:rPr>
              <a:t>Vice President </a:t>
            </a:r>
            <a:endParaRPr sz="2300">
              <a:solidFill>
                <a:srgbClr val="000000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ali"/>
              <a:buChar char="●"/>
            </a:pPr>
            <a:r>
              <a:rPr lang="en" sz="2400">
                <a:solidFill>
                  <a:srgbClr val="000000"/>
                </a:solidFill>
                <a:latin typeface="Mali"/>
                <a:ea typeface="Mali"/>
                <a:cs typeface="Mali"/>
                <a:sym typeface="Mali"/>
              </a:rPr>
              <a:t>Secretary </a:t>
            </a:r>
            <a:endParaRPr sz="2400">
              <a:solidFill>
                <a:srgbClr val="000000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ali"/>
              <a:buChar char="●"/>
            </a:pPr>
            <a:r>
              <a:rPr lang="en" sz="2400">
                <a:solidFill>
                  <a:srgbClr val="000000"/>
                </a:solidFill>
                <a:latin typeface="Mali"/>
                <a:ea typeface="Mali"/>
                <a:cs typeface="Mali"/>
                <a:sym typeface="Mali"/>
              </a:rPr>
              <a:t>Any other office the committee wishes</a:t>
            </a:r>
            <a:endParaRPr>
              <a:latin typeface="Mali Light"/>
              <a:ea typeface="Mali Light"/>
              <a:cs typeface="Mali Light"/>
              <a:sym typeface="Mali Light"/>
            </a:endParaRPr>
          </a:p>
        </p:txBody>
      </p:sp>
      <p:sp>
        <p:nvSpPr>
          <p:cNvPr id="328" name="Google Shape;328;p42"/>
          <p:cNvSpPr txBox="1">
            <a:spLocks noGrp="1"/>
          </p:cNvSpPr>
          <p:nvPr>
            <p:ph type="title"/>
          </p:nvPr>
        </p:nvSpPr>
        <p:spPr>
          <a:xfrm>
            <a:off x="806500" y="578100"/>
            <a:ext cx="74334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">
                <a:solidFill>
                  <a:schemeClr val="accent1"/>
                </a:solidFill>
              </a:rPr>
              <a:t> </a:t>
            </a:r>
            <a:r>
              <a:rPr lang="en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DELAC Officers 			Oficiales del DELAC </a:t>
            </a:r>
            <a:endParaRPr>
              <a:solidFill>
                <a:schemeClr val="accent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329" name="Google Shape;329;p42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  <p:sp>
        <p:nvSpPr>
          <p:cNvPr id="330" name="Google Shape;330;p42"/>
          <p:cNvSpPr txBox="1"/>
          <p:nvPr/>
        </p:nvSpPr>
        <p:spPr>
          <a:xfrm>
            <a:off x="4938525" y="1070300"/>
            <a:ext cx="37968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Font typeface="Mali"/>
              <a:buChar char="●"/>
            </a:pPr>
            <a:r>
              <a:rPr lang="en" sz="2400">
                <a:latin typeface="Mali"/>
                <a:ea typeface="Mali"/>
                <a:cs typeface="Mali"/>
                <a:sym typeface="Mali"/>
              </a:rPr>
              <a:t>Presidente </a:t>
            </a:r>
            <a:endParaRPr sz="1900">
              <a:latin typeface="Mali"/>
              <a:ea typeface="Mali"/>
              <a:cs typeface="Mali"/>
              <a:sym typeface="Mali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Mali"/>
              <a:buChar char="●"/>
            </a:pPr>
            <a:r>
              <a:rPr lang="en" sz="2400">
                <a:latin typeface="Mali"/>
                <a:ea typeface="Mali"/>
                <a:cs typeface="Mali"/>
                <a:sym typeface="Mali"/>
              </a:rPr>
              <a:t>Vicepresidente</a:t>
            </a:r>
            <a:endParaRPr sz="1900">
              <a:latin typeface="Mali"/>
              <a:ea typeface="Mali"/>
              <a:cs typeface="Mali"/>
              <a:sym typeface="Mali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Mali"/>
              <a:buChar char="●"/>
            </a:pPr>
            <a:r>
              <a:rPr lang="en" sz="2400">
                <a:latin typeface="Mali"/>
                <a:ea typeface="Mali"/>
                <a:cs typeface="Mali"/>
                <a:sym typeface="Mali"/>
              </a:rPr>
              <a:t>Secretario </a:t>
            </a:r>
            <a:endParaRPr sz="1900">
              <a:latin typeface="Mali"/>
              <a:ea typeface="Mali"/>
              <a:cs typeface="Mali"/>
              <a:sym typeface="Mali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Mali"/>
              <a:buChar char="●"/>
            </a:pPr>
            <a:r>
              <a:rPr lang="en" sz="2400">
                <a:latin typeface="Mali"/>
                <a:ea typeface="Mali"/>
                <a:cs typeface="Mali"/>
                <a:sym typeface="Mali"/>
              </a:rPr>
              <a:t>Cualquier otro cargo que el comité desee </a:t>
            </a:r>
            <a:endParaRPr sz="2400">
              <a:latin typeface="Mali"/>
              <a:ea typeface="Mali"/>
              <a:cs typeface="Mali"/>
              <a:sym typeface="Mal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3"/>
          <p:cNvSpPr txBox="1">
            <a:spLocks noGrp="1"/>
          </p:cNvSpPr>
          <p:nvPr>
            <p:ph type="body" idx="1"/>
          </p:nvPr>
        </p:nvSpPr>
        <p:spPr>
          <a:xfrm>
            <a:off x="2788750" y="2161800"/>
            <a:ext cx="3566400" cy="819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R</a:t>
            </a:r>
            <a:r>
              <a:rPr lang="en" sz="2800">
                <a:solidFill>
                  <a:schemeClr val="accent2"/>
                </a:solidFill>
                <a:latin typeface="Lobster"/>
                <a:ea typeface="Lobster"/>
                <a:cs typeface="Lobster"/>
                <a:sym typeface="Lobster"/>
              </a:rPr>
              <a:t>e</a:t>
            </a:r>
            <a:r>
              <a:rPr lang="en" sz="2800">
                <a:solidFill>
                  <a:schemeClr val="accent3"/>
                </a:solidFill>
                <a:latin typeface="Lobster"/>
                <a:ea typeface="Lobster"/>
                <a:cs typeface="Lobster"/>
                <a:sym typeface="Lobster"/>
              </a:rPr>
              <a:t>c</a:t>
            </a:r>
            <a:r>
              <a:rPr lang="en" sz="2800">
                <a:solidFill>
                  <a:schemeClr val="accent4"/>
                </a:solidFill>
                <a:latin typeface="Lobster"/>
                <a:ea typeface="Lobster"/>
                <a:cs typeface="Lobster"/>
                <a:sym typeface="Lobster"/>
              </a:rPr>
              <a:t>o</a:t>
            </a:r>
            <a:r>
              <a:rPr lang="en" sz="2800">
                <a:solidFill>
                  <a:schemeClr val="accent5"/>
                </a:solidFill>
                <a:latin typeface="Lobster"/>
                <a:ea typeface="Lobster"/>
                <a:cs typeface="Lobster"/>
                <a:sym typeface="Lobster"/>
              </a:rPr>
              <a:t>m</a:t>
            </a:r>
            <a:r>
              <a:rPr lang="en" sz="2800">
                <a:solidFill>
                  <a:schemeClr val="accent6"/>
                </a:solidFill>
                <a:latin typeface="Lobster"/>
                <a:ea typeface="Lobster"/>
                <a:cs typeface="Lobster"/>
                <a:sym typeface="Lobster"/>
              </a:rPr>
              <a:t>m</a:t>
            </a:r>
            <a:r>
              <a:rPr lang="en" sz="2800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e</a:t>
            </a:r>
            <a:r>
              <a:rPr lang="en" sz="2800">
                <a:solidFill>
                  <a:schemeClr val="accent2"/>
                </a:solidFill>
                <a:latin typeface="Lobster"/>
                <a:ea typeface="Lobster"/>
                <a:cs typeface="Lobster"/>
                <a:sym typeface="Lobster"/>
              </a:rPr>
              <a:t>n</a:t>
            </a:r>
            <a:r>
              <a:rPr lang="en" sz="2800">
                <a:solidFill>
                  <a:schemeClr val="accent3"/>
                </a:solidFill>
                <a:latin typeface="Lobster"/>
                <a:ea typeface="Lobster"/>
                <a:cs typeface="Lobster"/>
                <a:sym typeface="Lobster"/>
              </a:rPr>
              <a:t>d</a:t>
            </a:r>
            <a:r>
              <a:rPr lang="en" sz="2800">
                <a:solidFill>
                  <a:schemeClr val="accent4"/>
                </a:solidFill>
                <a:latin typeface="Lobster"/>
                <a:ea typeface="Lobster"/>
                <a:cs typeface="Lobster"/>
                <a:sym typeface="Lobster"/>
              </a:rPr>
              <a:t>a</a:t>
            </a:r>
            <a:r>
              <a:rPr lang="en" sz="2800">
                <a:solidFill>
                  <a:schemeClr val="accent5"/>
                </a:solidFill>
                <a:latin typeface="Lobster"/>
                <a:ea typeface="Lobster"/>
                <a:cs typeface="Lobster"/>
                <a:sym typeface="Lobster"/>
              </a:rPr>
              <a:t>t</a:t>
            </a:r>
            <a:r>
              <a:rPr lang="en" sz="2800">
                <a:solidFill>
                  <a:schemeClr val="accent6"/>
                </a:solidFill>
                <a:latin typeface="Lobster"/>
                <a:ea typeface="Lobster"/>
                <a:cs typeface="Lobster"/>
                <a:sym typeface="Lobster"/>
              </a:rPr>
              <a:t>i</a:t>
            </a:r>
            <a:r>
              <a:rPr lang="en" sz="2800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o</a:t>
            </a:r>
            <a:r>
              <a:rPr lang="en" sz="2800">
                <a:solidFill>
                  <a:schemeClr val="accent2"/>
                </a:solidFill>
                <a:latin typeface="Lobster"/>
                <a:ea typeface="Lobster"/>
                <a:cs typeface="Lobster"/>
                <a:sym typeface="Lobster"/>
              </a:rPr>
              <a:t>n</a:t>
            </a:r>
            <a:r>
              <a:rPr lang="en" sz="2800">
                <a:solidFill>
                  <a:schemeClr val="accent3"/>
                </a:solidFill>
                <a:latin typeface="Lobster"/>
                <a:ea typeface="Lobster"/>
                <a:cs typeface="Lobster"/>
                <a:sym typeface="Lobster"/>
              </a:rPr>
              <a:t>s</a:t>
            </a:r>
            <a:r>
              <a:rPr lang="en" sz="2800"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" sz="2800">
                <a:solidFill>
                  <a:schemeClr val="accent4"/>
                </a:solidFill>
                <a:latin typeface="Lobster"/>
                <a:ea typeface="Lobster"/>
                <a:cs typeface="Lobster"/>
                <a:sym typeface="Lobster"/>
              </a:rPr>
              <a:t>t</a:t>
            </a:r>
            <a:r>
              <a:rPr lang="en" sz="2800">
                <a:solidFill>
                  <a:schemeClr val="accent5"/>
                </a:solidFill>
                <a:latin typeface="Lobster"/>
                <a:ea typeface="Lobster"/>
                <a:cs typeface="Lobster"/>
                <a:sym typeface="Lobster"/>
              </a:rPr>
              <a:t>o</a:t>
            </a:r>
            <a:r>
              <a:rPr lang="en" sz="2800"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" sz="2800">
                <a:solidFill>
                  <a:schemeClr val="accent6"/>
                </a:solidFill>
                <a:latin typeface="Lobster"/>
                <a:ea typeface="Lobster"/>
                <a:cs typeface="Lobster"/>
                <a:sym typeface="Lobster"/>
              </a:rPr>
              <a:t>t</a:t>
            </a:r>
            <a:r>
              <a:rPr lang="en" sz="2800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h</a:t>
            </a:r>
            <a:r>
              <a:rPr lang="en" sz="2800">
                <a:solidFill>
                  <a:schemeClr val="accent2"/>
                </a:solidFill>
                <a:latin typeface="Lobster"/>
                <a:ea typeface="Lobster"/>
                <a:cs typeface="Lobster"/>
                <a:sym typeface="Lobster"/>
              </a:rPr>
              <a:t>e</a:t>
            </a:r>
            <a:r>
              <a:rPr lang="en" sz="2800"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" sz="2800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B</a:t>
            </a:r>
            <a:r>
              <a:rPr lang="en" sz="2800">
                <a:solidFill>
                  <a:schemeClr val="accent2"/>
                </a:solidFill>
                <a:latin typeface="Lobster"/>
                <a:ea typeface="Lobster"/>
                <a:cs typeface="Lobster"/>
                <a:sym typeface="Lobster"/>
              </a:rPr>
              <a:t>o</a:t>
            </a:r>
            <a:r>
              <a:rPr lang="en" sz="2800">
                <a:solidFill>
                  <a:schemeClr val="accent3"/>
                </a:solidFill>
                <a:latin typeface="Lobster"/>
                <a:ea typeface="Lobster"/>
                <a:cs typeface="Lobster"/>
                <a:sym typeface="Lobster"/>
              </a:rPr>
              <a:t>a</a:t>
            </a:r>
            <a:r>
              <a:rPr lang="en" sz="2800">
                <a:solidFill>
                  <a:schemeClr val="accent4"/>
                </a:solidFill>
                <a:latin typeface="Lobster"/>
                <a:ea typeface="Lobster"/>
                <a:cs typeface="Lobster"/>
                <a:sym typeface="Lobster"/>
              </a:rPr>
              <a:t>r</a:t>
            </a:r>
            <a:r>
              <a:rPr lang="en" sz="2800">
                <a:solidFill>
                  <a:schemeClr val="accent5"/>
                </a:solidFill>
                <a:latin typeface="Lobster"/>
                <a:ea typeface="Lobster"/>
                <a:cs typeface="Lobster"/>
                <a:sym typeface="Lobster"/>
              </a:rPr>
              <a:t>d</a:t>
            </a:r>
            <a:endParaRPr sz="2800">
              <a:solidFill>
                <a:schemeClr val="accent5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accent6"/>
                </a:solidFill>
                <a:latin typeface="Lobster"/>
                <a:ea typeface="Lobster"/>
                <a:cs typeface="Lobster"/>
                <a:sym typeface="Lobster"/>
              </a:rPr>
              <a:t>R</a:t>
            </a:r>
            <a:r>
              <a:rPr lang="en" sz="2800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e</a:t>
            </a:r>
            <a:r>
              <a:rPr lang="en" sz="2800">
                <a:solidFill>
                  <a:schemeClr val="accent2"/>
                </a:solidFill>
                <a:latin typeface="Lobster"/>
                <a:ea typeface="Lobster"/>
                <a:cs typeface="Lobster"/>
                <a:sym typeface="Lobster"/>
              </a:rPr>
              <a:t>c</a:t>
            </a:r>
            <a:r>
              <a:rPr lang="en" sz="2800">
                <a:solidFill>
                  <a:schemeClr val="accent3"/>
                </a:solidFill>
                <a:latin typeface="Lobster"/>
                <a:ea typeface="Lobster"/>
                <a:cs typeface="Lobster"/>
                <a:sym typeface="Lobster"/>
              </a:rPr>
              <a:t>o</a:t>
            </a:r>
            <a:r>
              <a:rPr lang="en" sz="2800">
                <a:solidFill>
                  <a:schemeClr val="accent4"/>
                </a:solidFill>
                <a:latin typeface="Lobster"/>
                <a:ea typeface="Lobster"/>
                <a:cs typeface="Lobster"/>
                <a:sym typeface="Lobster"/>
              </a:rPr>
              <a:t>m</a:t>
            </a:r>
            <a:r>
              <a:rPr lang="en" sz="2800">
                <a:solidFill>
                  <a:schemeClr val="accent6"/>
                </a:solidFill>
                <a:latin typeface="Lobster"/>
                <a:ea typeface="Lobster"/>
                <a:cs typeface="Lobster"/>
                <a:sym typeface="Lobster"/>
              </a:rPr>
              <a:t>e</a:t>
            </a:r>
            <a:r>
              <a:rPr lang="en" sz="2800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n</a:t>
            </a:r>
            <a:r>
              <a:rPr lang="en" sz="2800">
                <a:solidFill>
                  <a:schemeClr val="accent2"/>
                </a:solidFill>
                <a:latin typeface="Lobster"/>
                <a:ea typeface="Lobster"/>
                <a:cs typeface="Lobster"/>
                <a:sym typeface="Lobster"/>
              </a:rPr>
              <a:t>d</a:t>
            </a:r>
            <a:r>
              <a:rPr lang="en" sz="2800">
                <a:solidFill>
                  <a:schemeClr val="accent3"/>
                </a:solidFill>
                <a:latin typeface="Lobster"/>
                <a:ea typeface="Lobster"/>
                <a:cs typeface="Lobster"/>
                <a:sym typeface="Lobster"/>
              </a:rPr>
              <a:t>a</a:t>
            </a:r>
            <a:r>
              <a:rPr lang="en" sz="2800">
                <a:solidFill>
                  <a:schemeClr val="accent4"/>
                </a:solidFill>
                <a:latin typeface="Lobster"/>
                <a:ea typeface="Lobster"/>
                <a:cs typeface="Lobster"/>
                <a:sym typeface="Lobster"/>
              </a:rPr>
              <a:t>c</a:t>
            </a:r>
            <a:r>
              <a:rPr lang="en" sz="2800">
                <a:solidFill>
                  <a:schemeClr val="accent5"/>
                </a:solidFill>
                <a:latin typeface="Lobster"/>
                <a:ea typeface="Lobster"/>
                <a:cs typeface="Lobster"/>
                <a:sym typeface="Lobster"/>
              </a:rPr>
              <a:t>i</a:t>
            </a:r>
            <a:r>
              <a:rPr lang="en" sz="2800">
                <a:solidFill>
                  <a:schemeClr val="accent6"/>
                </a:solidFill>
                <a:latin typeface="Lobster"/>
                <a:ea typeface="Lobster"/>
                <a:cs typeface="Lobster"/>
                <a:sym typeface="Lobster"/>
              </a:rPr>
              <a:t>o</a:t>
            </a:r>
            <a:r>
              <a:rPr lang="en" sz="2800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n</a:t>
            </a:r>
            <a:r>
              <a:rPr lang="en" sz="2800">
                <a:solidFill>
                  <a:schemeClr val="accent2"/>
                </a:solidFill>
                <a:latin typeface="Lobster"/>
                <a:ea typeface="Lobster"/>
                <a:cs typeface="Lobster"/>
                <a:sym typeface="Lobster"/>
              </a:rPr>
              <a:t>e</a:t>
            </a:r>
            <a:r>
              <a:rPr lang="en" sz="2800">
                <a:solidFill>
                  <a:schemeClr val="accent3"/>
                </a:solidFill>
                <a:latin typeface="Lobster"/>
                <a:ea typeface="Lobster"/>
                <a:cs typeface="Lobster"/>
                <a:sym typeface="Lobster"/>
              </a:rPr>
              <a:t>s</a:t>
            </a:r>
            <a:r>
              <a:rPr lang="en" sz="2800"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" sz="2800">
                <a:solidFill>
                  <a:schemeClr val="accent4"/>
                </a:solidFill>
                <a:latin typeface="Lobster"/>
                <a:ea typeface="Lobster"/>
                <a:cs typeface="Lobster"/>
                <a:sym typeface="Lobster"/>
              </a:rPr>
              <a:t>a</a:t>
            </a:r>
            <a:r>
              <a:rPr lang="en" sz="2800"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" sz="2800">
                <a:solidFill>
                  <a:schemeClr val="accent5"/>
                </a:solidFill>
                <a:latin typeface="Lobster"/>
                <a:ea typeface="Lobster"/>
                <a:cs typeface="Lobster"/>
                <a:sym typeface="Lobster"/>
              </a:rPr>
              <a:t>l</a:t>
            </a:r>
            <a:r>
              <a:rPr lang="en" sz="2800">
                <a:solidFill>
                  <a:schemeClr val="accent6"/>
                </a:solidFill>
                <a:latin typeface="Lobster"/>
                <a:ea typeface="Lobster"/>
                <a:cs typeface="Lobster"/>
                <a:sym typeface="Lobster"/>
              </a:rPr>
              <a:t>a</a:t>
            </a:r>
            <a:r>
              <a:rPr lang="en" sz="2800"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" sz="2800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M</a:t>
            </a:r>
            <a:r>
              <a:rPr lang="en" sz="2800">
                <a:solidFill>
                  <a:schemeClr val="accent2"/>
                </a:solidFill>
                <a:latin typeface="Lobster"/>
                <a:ea typeface="Lobster"/>
                <a:cs typeface="Lobster"/>
                <a:sym typeface="Lobster"/>
              </a:rPr>
              <a:t>e</a:t>
            </a:r>
            <a:r>
              <a:rPr lang="en" sz="2800">
                <a:solidFill>
                  <a:schemeClr val="accent3"/>
                </a:solidFill>
                <a:latin typeface="Lobster"/>
                <a:ea typeface="Lobster"/>
                <a:cs typeface="Lobster"/>
                <a:sym typeface="Lobster"/>
              </a:rPr>
              <a:t>s</a:t>
            </a:r>
            <a:r>
              <a:rPr lang="en" sz="2800">
                <a:solidFill>
                  <a:schemeClr val="accent4"/>
                </a:solidFill>
                <a:latin typeface="Lobster"/>
                <a:ea typeface="Lobster"/>
                <a:cs typeface="Lobster"/>
                <a:sym typeface="Lobster"/>
              </a:rPr>
              <a:t>a</a:t>
            </a:r>
            <a:r>
              <a:rPr lang="en" sz="2800"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en" sz="2800">
                <a:solidFill>
                  <a:schemeClr val="accent6"/>
                </a:solidFill>
                <a:latin typeface="Lobster"/>
                <a:ea typeface="Lobster"/>
                <a:cs typeface="Lobster"/>
                <a:sym typeface="Lobster"/>
              </a:rPr>
              <a:t>D</a:t>
            </a:r>
            <a:r>
              <a:rPr lang="en" sz="2800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i</a:t>
            </a:r>
            <a:r>
              <a:rPr lang="en" sz="2800">
                <a:solidFill>
                  <a:schemeClr val="accent2"/>
                </a:solidFill>
                <a:latin typeface="Lobster"/>
                <a:ea typeface="Lobster"/>
                <a:cs typeface="Lobster"/>
                <a:sym typeface="Lobster"/>
              </a:rPr>
              <a:t>r</a:t>
            </a:r>
            <a:r>
              <a:rPr lang="en" sz="2800">
                <a:solidFill>
                  <a:schemeClr val="accent3"/>
                </a:solidFill>
                <a:latin typeface="Lobster"/>
                <a:ea typeface="Lobster"/>
                <a:cs typeface="Lobster"/>
                <a:sym typeface="Lobster"/>
              </a:rPr>
              <a:t>e</a:t>
            </a:r>
            <a:r>
              <a:rPr lang="en" sz="2800">
                <a:solidFill>
                  <a:schemeClr val="accent4"/>
                </a:solidFill>
                <a:latin typeface="Lobster"/>
                <a:ea typeface="Lobster"/>
                <a:cs typeface="Lobster"/>
                <a:sym typeface="Lobster"/>
              </a:rPr>
              <a:t>c</a:t>
            </a:r>
            <a:r>
              <a:rPr lang="en" sz="2800">
                <a:solidFill>
                  <a:schemeClr val="accent5"/>
                </a:solidFill>
                <a:latin typeface="Lobster"/>
                <a:ea typeface="Lobster"/>
                <a:cs typeface="Lobster"/>
                <a:sym typeface="Lobster"/>
              </a:rPr>
              <a:t>t</a:t>
            </a:r>
            <a:r>
              <a:rPr lang="en" sz="2800">
                <a:solidFill>
                  <a:schemeClr val="accent6"/>
                </a:solidFill>
                <a:latin typeface="Lobster"/>
                <a:ea typeface="Lobster"/>
                <a:cs typeface="Lobster"/>
                <a:sym typeface="Lobster"/>
              </a:rPr>
              <a:t>i</a:t>
            </a:r>
            <a:r>
              <a:rPr lang="en" sz="2800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v</a:t>
            </a:r>
            <a:r>
              <a:rPr lang="en" sz="2800">
                <a:solidFill>
                  <a:schemeClr val="accent2"/>
                </a:solidFill>
                <a:latin typeface="Lobster"/>
                <a:ea typeface="Lobster"/>
                <a:cs typeface="Lobster"/>
                <a:sym typeface="Lobster"/>
              </a:rPr>
              <a:t>a</a:t>
            </a:r>
            <a:r>
              <a:rPr lang="en" sz="2800">
                <a:latin typeface="Lobster"/>
                <a:ea typeface="Lobster"/>
                <a:cs typeface="Lobster"/>
                <a:sym typeface="Lobster"/>
              </a:rPr>
              <a:t>  </a:t>
            </a:r>
            <a:endParaRPr sz="2800"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ctr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36" name="Google Shape;336;p43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32</a:t>
            </a:fld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4"/>
          <p:cNvSpPr txBox="1">
            <a:spLocks noGrp="1"/>
          </p:cNvSpPr>
          <p:nvPr>
            <p:ph type="sldNum" idx="12"/>
          </p:nvPr>
        </p:nvSpPr>
        <p:spPr>
          <a:xfrm>
            <a:off x="8480584" y="4721823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33</a:t>
            </a:fld>
            <a:endParaRPr/>
          </a:p>
        </p:txBody>
      </p:sp>
      <p:sp>
        <p:nvSpPr>
          <p:cNvPr id="342" name="Google Shape;342;p44"/>
          <p:cNvSpPr txBox="1">
            <a:spLocks noGrp="1"/>
          </p:cNvSpPr>
          <p:nvPr>
            <p:ph type="ctrTitle" idx="4294967295"/>
          </p:nvPr>
        </p:nvSpPr>
        <p:spPr>
          <a:xfrm>
            <a:off x="764500" y="690275"/>
            <a:ext cx="7845000" cy="2689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accent1"/>
                </a:solidFill>
              </a:rPr>
              <a:t>T</a:t>
            </a:r>
            <a:r>
              <a:rPr lang="en" sz="9600">
                <a:solidFill>
                  <a:schemeClr val="accent2"/>
                </a:solidFill>
              </a:rPr>
              <a:t>h</a:t>
            </a:r>
            <a:r>
              <a:rPr lang="en" sz="9600">
                <a:solidFill>
                  <a:schemeClr val="accent3"/>
                </a:solidFill>
              </a:rPr>
              <a:t>a</a:t>
            </a:r>
            <a:r>
              <a:rPr lang="en" sz="9600">
                <a:solidFill>
                  <a:schemeClr val="accent4"/>
                </a:solidFill>
              </a:rPr>
              <a:t>n</a:t>
            </a:r>
            <a:r>
              <a:rPr lang="en" sz="9600">
                <a:solidFill>
                  <a:schemeClr val="accent5"/>
                </a:solidFill>
              </a:rPr>
              <a:t>k</a:t>
            </a:r>
            <a:r>
              <a:rPr lang="en" sz="9600">
                <a:solidFill>
                  <a:schemeClr val="accent6"/>
                </a:solidFill>
              </a:rPr>
              <a:t>s</a:t>
            </a:r>
            <a:r>
              <a:rPr lang="en" sz="9600">
                <a:solidFill>
                  <a:srgbClr val="C27BA0"/>
                </a:solidFill>
              </a:rPr>
              <a:t>!</a:t>
            </a:r>
            <a:endParaRPr sz="9600">
              <a:solidFill>
                <a:srgbClr val="C27BA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C27BA0"/>
                </a:solidFill>
              </a:rPr>
              <a:t>G</a:t>
            </a:r>
            <a:r>
              <a:rPr lang="en" sz="9600">
                <a:solidFill>
                  <a:schemeClr val="accent1"/>
                </a:solidFill>
              </a:rPr>
              <a:t>r</a:t>
            </a:r>
            <a:r>
              <a:rPr lang="en" sz="9600">
                <a:solidFill>
                  <a:schemeClr val="accent2"/>
                </a:solidFill>
              </a:rPr>
              <a:t>a</a:t>
            </a:r>
            <a:r>
              <a:rPr lang="en" sz="9600">
                <a:solidFill>
                  <a:schemeClr val="accent3"/>
                </a:solidFill>
              </a:rPr>
              <a:t>c</a:t>
            </a:r>
            <a:r>
              <a:rPr lang="en" sz="9600">
                <a:solidFill>
                  <a:schemeClr val="accent4"/>
                </a:solidFill>
              </a:rPr>
              <a:t>i</a:t>
            </a:r>
            <a:r>
              <a:rPr lang="en" sz="9600">
                <a:solidFill>
                  <a:schemeClr val="accent5"/>
                </a:solidFill>
              </a:rPr>
              <a:t>a</a:t>
            </a:r>
            <a:r>
              <a:rPr lang="en" sz="9600">
                <a:solidFill>
                  <a:schemeClr val="accent6"/>
                </a:solidFill>
              </a:rPr>
              <a:t>s</a:t>
            </a:r>
            <a:r>
              <a:rPr lang="en" sz="9600">
                <a:solidFill>
                  <a:srgbClr val="C27BA0"/>
                </a:solidFill>
              </a:rPr>
              <a:t>!</a:t>
            </a:r>
            <a:endParaRPr sz="9600">
              <a:solidFill>
                <a:srgbClr val="C27BA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bastian template">
  <a:themeElements>
    <a:clrScheme name="Custom 347">
      <a:dk1>
        <a:srgbClr val="2C3242"/>
      </a:dk1>
      <a:lt1>
        <a:srgbClr val="FFFFFF"/>
      </a:lt1>
      <a:dk2>
        <a:srgbClr val="918899"/>
      </a:dk2>
      <a:lt2>
        <a:srgbClr val="EFEDF1"/>
      </a:lt2>
      <a:accent1>
        <a:srgbClr val="7F67B6"/>
      </a:accent1>
      <a:accent2>
        <a:srgbClr val="6A8BE2"/>
      </a:accent2>
      <a:accent3>
        <a:srgbClr val="7FC29D"/>
      </a:accent3>
      <a:accent4>
        <a:srgbClr val="FCCA39"/>
      </a:accent4>
      <a:accent5>
        <a:srgbClr val="F98C32"/>
      </a:accent5>
      <a:accent6>
        <a:srgbClr val="E63350"/>
      </a:accent6>
      <a:hlink>
        <a:srgbClr val="7F67B6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1477</Words>
  <Application>Microsoft Office PowerPoint</Application>
  <PresentationFormat>On-screen Show (16:9)</PresentationFormat>
  <Paragraphs>241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Inria Sans Light</vt:lpstr>
      <vt:lpstr>Noto Sans Symbols</vt:lpstr>
      <vt:lpstr>Lobster</vt:lpstr>
      <vt:lpstr>Inria Sans</vt:lpstr>
      <vt:lpstr>Mali</vt:lpstr>
      <vt:lpstr>Arial</vt:lpstr>
      <vt:lpstr>Damion</vt:lpstr>
      <vt:lpstr>Lucida Sans</vt:lpstr>
      <vt:lpstr>Cambria</vt:lpstr>
      <vt:lpstr>Mali Light</vt:lpstr>
      <vt:lpstr>Sebastian template</vt:lpstr>
      <vt:lpstr>Welcome  Bienvenidos</vt:lpstr>
      <vt:lpstr>Our Why - Nuestro Porque</vt:lpstr>
      <vt:lpstr>Facilitators       Facilitadores </vt:lpstr>
      <vt:lpstr>Expectations                              Expectativas </vt:lpstr>
      <vt:lpstr>Approve Minutes                Aprobar  Minutas </vt:lpstr>
      <vt:lpstr>Agenda </vt:lpstr>
      <vt:lpstr>this is your presentation title</vt:lpstr>
      <vt:lpstr>Giozai Varagnolo - Venezuela </vt:lpstr>
      <vt:lpstr>Adriana Chacon - Honduras  </vt:lpstr>
      <vt:lpstr>Sandra Mota -Peru </vt:lpstr>
      <vt:lpstr>Blanca Morelos - México </vt:lpstr>
      <vt:lpstr>Dora Deras - El Salvador  </vt:lpstr>
      <vt:lpstr>Celebremos Nuestra Herencia Hispana! </vt:lpstr>
      <vt:lpstr>PowerPoint Presentation</vt:lpstr>
      <vt:lpstr>Warning Signs               Señales de Advertencia</vt:lpstr>
      <vt:lpstr>Warning Signs               Senales de Advertencia</vt:lpstr>
      <vt:lpstr>Social Emotional Resources Recursos Socioemocionales</vt:lpstr>
      <vt:lpstr> Dr. Maria Rangel</vt:lpstr>
      <vt:lpstr>Graduation &amp; A-G Requirements  Requisitos de Graduación y A-G</vt:lpstr>
      <vt:lpstr>Parent Academy @PHS Academia de Padres @PHS</vt:lpstr>
      <vt:lpstr>Talleres/Workshops</vt:lpstr>
      <vt:lpstr>LA Community Center </vt:lpstr>
      <vt:lpstr>PowerPoint Presentation</vt:lpstr>
      <vt:lpstr>PowerPoint Presentation</vt:lpstr>
      <vt:lpstr>PowerPoint Presentation</vt:lpstr>
      <vt:lpstr>Community Resources  Recursos de la Comunidad  </vt:lpstr>
      <vt:lpstr>Hispanic Heritage Resources  Recursos de La Herencia Hispana </vt:lpstr>
      <vt:lpstr>Health Fair       Feria de Salud</vt:lpstr>
      <vt:lpstr>Technology </vt:lpstr>
      <vt:lpstr>District News     Noticias Del Distrito </vt:lpstr>
      <vt:lpstr>  DELAC Officers    Oficiales del DELAC </vt:lpstr>
      <vt:lpstr>PowerPoint Presentation</vt:lpstr>
      <vt:lpstr>Thanks! 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 Bienvenidos</dc:title>
  <dc:creator>Ana Pena</dc:creator>
  <cp:lastModifiedBy>Ana Pena</cp:lastModifiedBy>
  <cp:revision>1</cp:revision>
  <dcterms:modified xsi:type="dcterms:W3CDTF">2021-11-09T16:15:31Z</dcterms:modified>
</cp:coreProperties>
</file>