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0" r:id="rId3"/>
  </p:sldMasterIdLst>
  <p:notesMasterIdLst>
    <p:notesMasterId r:id="rId26"/>
  </p:notesMasterIdLst>
  <p:handoutMasterIdLst>
    <p:handoutMasterId r:id="rId27"/>
  </p:handoutMasterIdLst>
  <p:sldIdLst>
    <p:sldId id="256" r:id="rId4"/>
    <p:sldId id="260" r:id="rId5"/>
    <p:sldId id="286" r:id="rId6"/>
    <p:sldId id="290" r:id="rId7"/>
    <p:sldId id="319" r:id="rId8"/>
    <p:sldId id="293" r:id="rId9"/>
    <p:sldId id="323" r:id="rId10"/>
    <p:sldId id="291" r:id="rId11"/>
    <p:sldId id="321" r:id="rId12"/>
    <p:sldId id="316" r:id="rId13"/>
    <p:sldId id="318" r:id="rId14"/>
    <p:sldId id="320" r:id="rId15"/>
    <p:sldId id="299" r:id="rId16"/>
    <p:sldId id="298" r:id="rId17"/>
    <p:sldId id="300" r:id="rId18"/>
    <p:sldId id="309" r:id="rId19"/>
    <p:sldId id="294" r:id="rId20"/>
    <p:sldId id="322" r:id="rId21"/>
    <p:sldId id="312" r:id="rId22"/>
    <p:sldId id="313" r:id="rId23"/>
    <p:sldId id="305" r:id="rId24"/>
    <p:sldId id="308" r:id="rId2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4"/>
    <p:restoredTop sz="92845"/>
  </p:normalViewPr>
  <p:slideViewPr>
    <p:cSldViewPr snapToGrid="0">
      <p:cViewPr varScale="1">
        <p:scale>
          <a:sx n="86" d="100"/>
          <a:sy n="86" d="100"/>
        </p:scale>
        <p:origin x="90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6" d="100"/>
          <a:sy n="116" d="100"/>
        </p:scale>
        <p:origin x="502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14EFC015-56D4-4C4F-B264-5FC57D38F26B}" type="datetimeFigureOut">
              <a:rPr lang="en-US" altLang="en-US"/>
              <a:pPr>
                <a:defRPr/>
              </a:pPr>
              <a:t>8/21/2018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593F38D3-1332-4FD4-82AE-66E206FF46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639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5968B573-3850-496C-80FC-8E0F2539CF1C}" type="datetimeFigureOut">
              <a:rPr lang="en-US" altLang="en-US"/>
              <a:pPr>
                <a:defRPr/>
              </a:pPr>
              <a:t>8/21/2018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0B4CF7D7-998D-478C-826A-379561C80D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04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F017F20-E5C1-42F7-9383-5F6313C5BD6A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1742055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B84C494-4836-414F-AF01-2A0DE0CA1EFD}" type="slidenum">
              <a:rPr lang="en-US" altLang="en-US" sz="1300">
                <a:latin typeface="Calibri" panose="020F0502020204030204" pitchFamily="34" charset="0"/>
              </a:rPr>
              <a:pPr eaLnBrk="1" hangingPunct="1"/>
              <a:t>2</a:t>
            </a:fld>
            <a:endParaRPr lang="en-US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02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CBEB3-E226-4CEF-ADE7-8BD999C461EC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061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CBEB3-E226-4CEF-ADE7-8BD999C461EC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309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CBEB3-E226-4CEF-ADE7-8BD999C461EC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599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SSCs exist all over the US, not just CA.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88538F-7133-4BB8-918E-71062E23F9DF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>
              <a:defRPr/>
            </a:pPr>
            <a:r>
              <a:rPr lang="en-US"/>
              <a:t>nsedgwick; SDCOE</a:t>
            </a:r>
          </a:p>
        </p:txBody>
      </p:sp>
    </p:spTree>
    <p:extLst>
      <p:ext uri="{BB962C8B-B14F-4D97-AF65-F5344CB8AC3E}">
        <p14:creationId xmlns:p14="http://schemas.microsoft.com/office/powerpoint/2010/main" val="303778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Formulas guide funding amounts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District and Site Plan can’t contradict each other – should support</a:t>
            </a: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E5A15A-84E5-4A35-8EC3-8F4A13AEEC83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>
              <a:defRPr/>
            </a:pPr>
            <a:r>
              <a:rPr lang="en-US"/>
              <a:t>nsedgwick; SDCOE</a:t>
            </a:r>
          </a:p>
        </p:txBody>
      </p:sp>
    </p:spTree>
    <p:extLst>
      <p:ext uri="{BB962C8B-B14F-4D97-AF65-F5344CB8AC3E}">
        <p14:creationId xmlns:p14="http://schemas.microsoft.com/office/powerpoint/2010/main" val="3889756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73D73B-5731-45BE-9C9D-89786579BE95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608185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7CBEB3-E226-4CEF-ADE7-8BD999C461EC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153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C7D2AFF-4139-44BA-805E-0FD52681C1BA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 sign in sheet is a good idea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>
              <a:defRPr/>
            </a:pPr>
            <a:r>
              <a:rPr lang="en-US"/>
              <a:t>nsedgwick; SDCOE</a:t>
            </a:r>
          </a:p>
        </p:txBody>
      </p:sp>
    </p:spTree>
    <p:extLst>
      <p:ext uri="{BB962C8B-B14F-4D97-AF65-F5344CB8AC3E}">
        <p14:creationId xmlns:p14="http://schemas.microsoft.com/office/powerpoint/2010/main" val="3394483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919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097741"/>
            <a:ext cx="6858000" cy="2229825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19642"/>
            <a:ext cx="6858000" cy="528877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143000" y="5131398"/>
            <a:ext cx="6858000" cy="483590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5614989"/>
            <a:ext cx="6858000" cy="473075"/>
          </a:xfrm>
        </p:spPr>
        <p:txBody>
          <a:bodyPr anchor="ctr">
            <a:normAutofit/>
          </a:bodyPr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9533833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980138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863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666" y="1828801"/>
            <a:ext cx="7490684" cy="8408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666" y="2753959"/>
            <a:ext cx="7490684" cy="3829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88194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0807" y="1151069"/>
            <a:ext cx="6764543" cy="668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7506" y="2000922"/>
            <a:ext cx="3506320" cy="41760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0730" y="2000923"/>
            <a:ext cx="4014620" cy="41760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9929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841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5" y="1344064"/>
            <a:ext cx="80312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90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095" y="1344064"/>
            <a:ext cx="80312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946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666" y="1463044"/>
            <a:ext cx="7490684" cy="8408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666" y="2388202"/>
            <a:ext cx="7490684" cy="3829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156875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75916"/>
            <a:ext cx="2949178" cy="1069974"/>
          </a:xfrm>
        </p:spPr>
        <p:txBody>
          <a:bodyPr anchor="b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675917"/>
            <a:ext cx="4629150" cy="487362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1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500">
                <a:solidFill>
                  <a:schemeClr val="bg1"/>
                </a:solidFill>
              </a:defRPr>
            </a:lvl4pPr>
            <a:lvl5pPr>
              <a:defRPr sz="1500">
                <a:solidFill>
                  <a:schemeClr val="bg1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5891"/>
            <a:ext cx="2949178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710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617721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0918" y="2366683"/>
            <a:ext cx="3191744" cy="103273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15031" y="2355925"/>
            <a:ext cx="3901510" cy="3829722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0918" y="3548157"/>
            <a:ext cx="3191744" cy="26374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584345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34FD6-8E89-4E94-9875-08AB69CF3371}" type="datetime1">
              <a:rPr lang="en-US" altLang="en-US"/>
              <a:pPr>
                <a:defRPr/>
              </a:pPr>
              <a:t>8/21/2018</a:t>
            </a:fld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41500-C386-4ACB-9D88-D43702258A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9626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9889" y="1344064"/>
            <a:ext cx="80554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9889" y="2804564"/>
            <a:ext cx="8055461" cy="3779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4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de.ca.gov/fg/aa/co/ssc.asp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7772400" cy="22002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School Site council 101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>
              <a:ea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en-US" dirty="0">
                <a:ea typeface="ＭＳ Ｐゴシック" panose="020B0600070205080204" pitchFamily="34" charset="-128"/>
              </a:rPr>
              <a:t>The School Site Council is…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3050" lvl="1" indent="0" eaLnBrk="1" hangingPunct="1">
              <a:buFont typeface="Arial" panose="020B0604020202020204" pitchFamily="34" charset="0"/>
              <a:buNone/>
            </a:pPr>
            <a:r>
              <a:rPr lang="en-US" altLang="en-US" sz="2800" i="1" dirty="0">
                <a:ea typeface="ＭＳ Ｐゴシック" panose="020B0600070205080204" pitchFamily="34" charset="-128"/>
              </a:rPr>
              <a:t>…A unique school-level group that is charged with improving academic achievement through the compliant and efficient use of selected funds.</a:t>
            </a:r>
          </a:p>
          <a:p>
            <a:pPr marL="273050" lvl="1" indent="0" eaLnBrk="1" hangingPunct="1">
              <a:buFont typeface="Arial" panose="020B0604020202020204" pitchFamily="34" charset="0"/>
              <a:buNone/>
            </a:pPr>
            <a:endParaRPr lang="en-US" altLang="en-US" sz="2800" i="1" dirty="0">
              <a:ea typeface="ＭＳ Ｐゴシック" panose="020B0600070205080204" pitchFamily="34" charset="-128"/>
            </a:endParaRPr>
          </a:p>
          <a:p>
            <a:pPr marL="273050" lvl="1" indent="0" eaLnBrk="1" hangingPunct="1">
              <a:buFont typeface="Arial" panose="020B0604020202020204" pitchFamily="34" charset="0"/>
              <a:buNone/>
            </a:pPr>
            <a:r>
              <a:rPr lang="en-US" altLang="en-US" sz="2800" u="sng" dirty="0">
                <a:ea typeface="ＭＳ Ｐゴシック" panose="020B0600070205080204" pitchFamily="34" charset="-128"/>
              </a:rPr>
              <a:t>Philosophical Foundations</a:t>
            </a:r>
          </a:p>
          <a:p>
            <a:pPr marL="273050" lvl="1" indent="0" eaLnBrk="1" hangingPunct="1">
              <a:buFont typeface="Arial" panose="020B0604020202020204" pitchFamily="34" charset="0"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Education should be a joint effort between students, parents, teachers, administrators, and other school staff whose common goal is the success of every student.</a:t>
            </a:r>
          </a:p>
        </p:txBody>
      </p:sp>
    </p:spTree>
    <p:extLst>
      <p:ext uri="{BB962C8B-B14F-4D97-AF65-F5344CB8AC3E}">
        <p14:creationId xmlns:p14="http://schemas.microsoft.com/office/powerpoint/2010/main" val="9222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889" y="1344064"/>
            <a:ext cx="8055461" cy="94731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Legislative Intent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888" y="2431229"/>
            <a:ext cx="8055461" cy="3779116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ea typeface="+mn-ea"/>
              </a:rPr>
              <a:t>The Education Code for many Schoolwide Programs includes specific language regarding School Site Councils (SSC) and the Single Plan for Student Achievement (SPSA).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>
                <a:ea typeface="+mn-ea"/>
              </a:rPr>
              <a:t>Ed Code requires the SSC to develop, monitor, and annually revise the SPSA for programs funded by the Consolidated Application and other funding sources.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ea typeface="+mn-ea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>
                <a:ea typeface="+mn-ea"/>
              </a:rPr>
              <a:t>Sources:</a:t>
            </a:r>
            <a:r>
              <a:rPr lang="en-US" sz="2800" i="1" dirty="0">
                <a:ea typeface="+mn-ea"/>
              </a:rPr>
              <a:t> Education Code 52852; U.S.C. 6314</a:t>
            </a:r>
          </a:p>
        </p:txBody>
      </p:sp>
    </p:spTree>
    <p:extLst>
      <p:ext uri="{BB962C8B-B14F-4D97-AF65-F5344CB8AC3E}">
        <p14:creationId xmlns:p14="http://schemas.microsoft.com/office/powerpoint/2010/main" val="385402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052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SSC Governance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2323652"/>
            <a:ext cx="8229600" cy="3945386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>
                <a:ea typeface="ＭＳ Ｐゴシック" panose="020B0600070205080204" pitchFamily="34" charset="-128"/>
              </a:rPr>
              <a:t>Legislative role</a:t>
            </a:r>
          </a:p>
          <a:p>
            <a:pPr lvl="1"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SSC writes or makes revisions to the SPSA/budget based on data and monitoring</a:t>
            </a:r>
          </a:p>
          <a:p>
            <a:pPr eaLnBrk="1" hangingPunct="1">
              <a:spcBef>
                <a:spcPts val="1275"/>
              </a:spcBef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Executive role</a:t>
            </a:r>
          </a:p>
          <a:p>
            <a:pPr lvl="1"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Principal/school staff implement SPSA</a:t>
            </a:r>
          </a:p>
          <a:p>
            <a:pPr eaLnBrk="1" hangingPunct="1">
              <a:spcBef>
                <a:spcPts val="1275"/>
              </a:spcBef>
            </a:pPr>
            <a:r>
              <a:rPr lang="en-US" altLang="en-US" sz="2800" b="1" dirty="0">
                <a:ea typeface="ＭＳ Ｐゴシック" panose="020B0600070205080204" pitchFamily="34" charset="-128"/>
              </a:rPr>
              <a:t>Judicial role</a:t>
            </a:r>
          </a:p>
          <a:p>
            <a:pPr lvl="1"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Local governing board makes and interprets policy and approves SPSA</a:t>
            </a:r>
          </a:p>
        </p:txBody>
      </p:sp>
    </p:spTree>
    <p:extLst>
      <p:ext uri="{BB962C8B-B14F-4D97-AF65-F5344CB8AC3E}">
        <p14:creationId xmlns:p14="http://schemas.microsoft.com/office/powerpoint/2010/main" val="325362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SSC Functions</a:t>
            </a:r>
          </a:p>
        </p:txBody>
      </p:sp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8882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Functions of an SSC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6075"/>
            <a:ext cx="8229600" cy="4260925"/>
          </a:xfrm>
        </p:spPr>
        <p:txBody>
          <a:bodyPr rtlCol="0">
            <a:normAutofit fontScale="92500" lnSpcReduction="10000"/>
          </a:bodyPr>
          <a:lstStyle/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ea typeface="+mn-ea"/>
              </a:rPr>
              <a:t>Develop and monitor a comprehensive SPSA</a:t>
            </a:r>
          </a:p>
          <a:p>
            <a:pPr lvl="1" indent="-182880" eaLnBrk="1" fontAlgn="auto" hangingPunct="1">
              <a:spcAft>
                <a:spcPts val="600"/>
              </a:spcAft>
              <a:defRPr/>
            </a:pPr>
            <a:r>
              <a:rPr lang="en-US" sz="2400" dirty="0">
                <a:ea typeface="+mn-ea"/>
              </a:rPr>
              <a:t>Continuous planning, monitoring, revision, and review of effectiveness</a:t>
            </a:r>
          </a:p>
          <a:p>
            <a:pPr lvl="1" indent="-182880" eaLnBrk="1" fontAlgn="auto" hangingPunct="1">
              <a:spcAft>
                <a:spcPts val="600"/>
              </a:spcAft>
              <a:defRPr/>
            </a:pPr>
            <a:r>
              <a:rPr lang="en-US" sz="2400" dirty="0">
                <a:ea typeface="+mn-ea"/>
              </a:rPr>
              <a:t>Including budgets and expenditures for strategies and actions in the SPSA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sz="2400" dirty="0">
                <a:ea typeface="+mn-ea"/>
              </a:rPr>
              <a:t>Ensure that SPSA is in compliance with all consolidated application funding requirements, and those of other funds requiring involvement of the School Site Council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</a:endParaRP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b="1" dirty="0">
                <a:ea typeface="+mn-ea"/>
              </a:rPr>
              <a:t>Ensure that the school is continually engaged in identifying and implementing evidence-based activities, strategies, and interventions with a focus on improving student achievement.</a:t>
            </a:r>
          </a:p>
        </p:txBody>
      </p:sp>
    </p:spTree>
    <p:extLst>
      <p:ext uri="{BB962C8B-B14F-4D97-AF65-F5344CB8AC3E}">
        <p14:creationId xmlns:p14="http://schemas.microsoft.com/office/powerpoint/2010/main" val="406497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889" y="1344064"/>
            <a:ext cx="8055461" cy="10118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Additional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889" y="2259106"/>
            <a:ext cx="8055461" cy="4098663"/>
          </a:xfrm>
        </p:spPr>
        <p:txBody>
          <a:bodyPr rtlCol="0">
            <a:normAutofit/>
          </a:bodyPr>
          <a:lstStyle/>
          <a:p>
            <a:pPr marL="182880" indent="-182880" eaLnBrk="1" fontAlgn="auto" hangingPunct="1">
              <a:spcAft>
                <a:spcPts val="2400"/>
              </a:spcAft>
              <a:defRPr/>
            </a:pPr>
            <a:r>
              <a:rPr lang="en-US" sz="2800" dirty="0">
                <a:solidFill>
                  <a:schemeClr val="accent6"/>
                </a:solidFill>
                <a:ea typeface="+mn-ea"/>
              </a:rPr>
              <a:t>Recommend the SPSA to the Board of Trustees for approval, with signed Assurances</a:t>
            </a:r>
          </a:p>
          <a:p>
            <a:pPr marL="182880" indent="-182880" eaLnBrk="1" fontAlgn="auto" hangingPunct="1">
              <a:spcAft>
                <a:spcPts val="2400"/>
              </a:spcAft>
              <a:defRPr/>
            </a:pPr>
            <a:r>
              <a:rPr lang="en-US" sz="2800" dirty="0">
                <a:solidFill>
                  <a:schemeClr val="accent6"/>
                </a:solidFill>
                <a:ea typeface="+mn-ea"/>
              </a:rPr>
              <a:t>Participate in all reviews of the SPSA and school programs for compliance and quality (such as FPM and WASC)</a:t>
            </a:r>
          </a:p>
          <a:p>
            <a:pPr marL="182880" indent="-182880" eaLnBrk="1" fontAlgn="auto" hangingPunct="1">
              <a:spcAft>
                <a:spcPts val="2400"/>
              </a:spcAft>
              <a:defRPr/>
            </a:pPr>
            <a:r>
              <a:rPr lang="en-US" sz="2800" dirty="0">
                <a:solidFill>
                  <a:schemeClr val="accent6"/>
                </a:solidFill>
                <a:ea typeface="+mn-ea"/>
              </a:rPr>
              <a:t>Ensure that the SPSA supports the LEAP/LCAP</a:t>
            </a:r>
          </a:p>
          <a:p>
            <a:pPr marL="182880" indent="-182880" eaLnBrk="1" fontAlgn="auto" hangingPunct="1">
              <a:spcAft>
                <a:spcPts val="2400"/>
              </a:spcAft>
              <a:defRPr/>
            </a:pPr>
            <a:r>
              <a:rPr lang="en-US" sz="2800" dirty="0">
                <a:solidFill>
                  <a:schemeClr val="accent6"/>
                </a:solidFill>
                <a:ea typeface="+mn-ea"/>
              </a:rPr>
              <a:t>Participate in the district LCAP Process</a:t>
            </a:r>
          </a:p>
        </p:txBody>
      </p:sp>
    </p:spTree>
    <p:extLst>
      <p:ext uri="{BB962C8B-B14F-4D97-AF65-F5344CB8AC3E}">
        <p14:creationId xmlns:p14="http://schemas.microsoft.com/office/powerpoint/2010/main" val="1373845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927" y="1380565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Activities Outside the Scope of the SSC</a:t>
            </a:r>
          </a:p>
        </p:txBody>
      </p:sp>
      <p:pic>
        <p:nvPicPr>
          <p:cNvPr id="25603" name="Picture 2" descr="no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49127" y="3591869"/>
            <a:ext cx="1981200" cy="1981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58038"/>
                  </a:srgbClr>
                </a:solidFill>
              </a14:hiddenFill>
            </a:ext>
          </a:ex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24927" y="2897393"/>
            <a:ext cx="28194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200" dirty="0"/>
              <a:t>School Management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Policy-making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Political Organization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Acting as an extension of a PTSA, Foundation, or social organization/group</a:t>
            </a: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5835127" y="2897393"/>
            <a:ext cx="2819400" cy="337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altLang="en-US" sz="2200" dirty="0"/>
              <a:t>Fund Raising</a:t>
            </a:r>
          </a:p>
          <a:p>
            <a:pPr eaLnBrk="1" hangingPunct="1"/>
            <a:endParaRPr lang="en-US" altLang="en-US" sz="2200" dirty="0"/>
          </a:p>
          <a:p>
            <a:pPr eaLnBrk="1" hangingPunct="1">
              <a:spcAft>
                <a:spcPts val="600"/>
              </a:spcAft>
            </a:pPr>
            <a:r>
              <a:rPr lang="en-US" altLang="en-US" sz="2200" dirty="0"/>
              <a:t>Acting as a grievance committee</a:t>
            </a:r>
          </a:p>
          <a:p>
            <a:pPr eaLnBrk="1" hangingPunct="1"/>
            <a:endParaRPr lang="en-US" altLang="en-US" sz="2200" dirty="0"/>
          </a:p>
          <a:p>
            <a:pPr eaLnBrk="1" hangingPunct="1">
              <a:spcAft>
                <a:spcPts val="600"/>
              </a:spcAft>
            </a:pPr>
            <a:r>
              <a:rPr lang="en-US" altLang="en-US" sz="2200" dirty="0"/>
              <a:t>Site personnel decisions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Policy-making</a:t>
            </a:r>
          </a:p>
        </p:txBody>
      </p:sp>
    </p:spTree>
    <p:extLst>
      <p:ext uri="{BB962C8B-B14F-4D97-AF65-F5344CB8AC3E}">
        <p14:creationId xmlns:p14="http://schemas.microsoft.com/office/powerpoint/2010/main" val="3045797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Possible Funding Sources</a:t>
            </a: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496" y="1432034"/>
            <a:ext cx="8229600" cy="990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en-US" dirty="0"/>
              <a:t>Local Control Funding Formula (LCFF) </a:t>
            </a:r>
            <a:br>
              <a:rPr lang="en-US" altLang="en-US" dirty="0"/>
            </a:br>
            <a:r>
              <a:rPr lang="en-US" altLang="en-US" dirty="0"/>
              <a:t>and SSCs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504496" y="2651235"/>
            <a:ext cx="8229600" cy="3008586"/>
          </a:xfrm>
        </p:spPr>
        <p:txBody>
          <a:bodyPr/>
          <a:lstStyle/>
          <a:p>
            <a:pPr marL="182245" indent="-182245">
              <a:spcAft>
                <a:spcPts val="600"/>
              </a:spcAft>
            </a:pP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LCFF is the new state funding mechanism for districts </a:t>
            </a:r>
            <a:endParaRPr lang="en-US" dirty="0"/>
          </a:p>
          <a:p>
            <a:pPr marL="182245" indent="-182245">
              <a:spcAft>
                <a:spcPts val="600"/>
              </a:spcAft>
            </a:pP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The LCAP is the district planning document for LCFF.</a:t>
            </a:r>
          </a:p>
          <a:p>
            <a:pPr marL="182245" indent="-182245">
              <a:spcAft>
                <a:spcPts val="600"/>
              </a:spcAft>
            </a:pP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The LCFF requires district transparency and input from all stakeholders, and it is informed by school goals,  which are part of the SPSA.</a:t>
            </a:r>
          </a:p>
          <a:p>
            <a:pPr marL="182245" indent="-182245">
              <a:spcAft>
                <a:spcPts val="600"/>
              </a:spcAft>
            </a:pP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Control of LCFF funds is at the </a:t>
            </a:r>
            <a:r>
              <a:rPr lang="en-US" altLang="en-US" sz="2800" u="sng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district</a:t>
            </a:r>
            <a:r>
              <a:rPr lang="en-US" altLang="en-US" sz="28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level</a:t>
            </a:r>
          </a:p>
        </p:txBody>
      </p:sp>
      <p:pic>
        <p:nvPicPr>
          <p:cNvPr id="28675" name="Picture 5" descr="j031554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310" y="5410154"/>
            <a:ext cx="1894490" cy="137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8429"/>
            <a:ext cx="8229600" cy="1246188"/>
          </a:xfrm>
        </p:spPr>
        <p:txBody>
          <a:bodyPr/>
          <a:lstStyle/>
          <a:p>
            <a:pPr algn="ctr">
              <a:defRPr/>
            </a:pPr>
            <a:r>
              <a:rPr lang="en-US" altLang="en-US" dirty="0">
                <a:solidFill>
                  <a:schemeClr val="tx2"/>
                </a:solidFill>
              </a:rPr>
              <a:t>Funding Process for Federal Programs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457200" y="2214617"/>
            <a:ext cx="8229600" cy="4765566"/>
          </a:xfrm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28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Consolidated Application </a:t>
            </a: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– (District level)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	- Request funding from state of California</a:t>
            </a:r>
          </a:p>
          <a:p>
            <a:pPr marL="0" indent="0" algn="ctr">
              <a:buFont typeface="Wingdings" panose="05000000000000000000" pitchFamily="2" charset="2"/>
              <a:buNone/>
            </a:pPr>
            <a:endParaRPr lang="en-US" altLang="en-US" sz="2000" dirty="0">
              <a:solidFill>
                <a:schemeClr val="tx2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6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District [Local Education Agency Plan (LEAP) – soon to be LCAP Federal Addendum] and Site Plans  </a:t>
            </a: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– Explain how the money will be spent to improve student achievement and meet other funding requirements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en-US" sz="1800" b="1" dirty="0">
              <a:solidFill>
                <a:schemeClr val="tx2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en-US" sz="2600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Monitoring – </a:t>
            </a:r>
          </a:p>
          <a:p>
            <a:pPr marL="0" indent="0"/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SSC monitors and evaluates funded site programs</a:t>
            </a:r>
          </a:p>
          <a:p>
            <a:pPr marL="0" indent="0"/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District reports on expenditures to state in Consolidated Application</a:t>
            </a:r>
          </a:p>
          <a:p>
            <a:pPr marL="0" indent="0"/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Federal Program Monitoring – ensures compliance with state and federal laws</a:t>
            </a:r>
          </a:p>
        </p:txBody>
      </p:sp>
      <p:cxnSp>
        <p:nvCxnSpPr>
          <p:cNvPr id="33795" name="Straight Arrow Connector 4"/>
          <p:cNvCxnSpPr>
            <a:cxnSpLocks noChangeShapeType="1"/>
          </p:cNvCxnSpPr>
          <p:nvPr/>
        </p:nvCxnSpPr>
        <p:spPr bwMode="auto">
          <a:xfrm>
            <a:off x="4572000" y="2934575"/>
            <a:ext cx="0" cy="457200"/>
          </a:xfrm>
          <a:prstGeom prst="straightConnector1">
            <a:avLst/>
          </a:prstGeom>
          <a:noFill/>
          <a:ln w="9525">
            <a:solidFill>
              <a:srgbClr val="16161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796" name="Straight Arrow Connector 5"/>
          <p:cNvCxnSpPr>
            <a:cxnSpLocks noChangeShapeType="1"/>
          </p:cNvCxnSpPr>
          <p:nvPr/>
        </p:nvCxnSpPr>
        <p:spPr bwMode="auto">
          <a:xfrm>
            <a:off x="4572000" y="4597400"/>
            <a:ext cx="0" cy="457200"/>
          </a:xfrm>
          <a:prstGeom prst="straightConnector1">
            <a:avLst/>
          </a:prstGeom>
          <a:noFill/>
          <a:ln w="9525">
            <a:solidFill>
              <a:srgbClr val="16161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SSC MEMBERSHIP</a:t>
            </a:r>
          </a:p>
        </p:txBody>
      </p:sp>
      <p:sp>
        <p:nvSpPr>
          <p:cNvPr id="3789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731" y="1453055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altLang="en-US" b="1" dirty="0">
                <a:latin typeface="Calibri" charset="0"/>
                <a:ea typeface="ＭＳ Ｐゴシック" charset="-128"/>
              </a:rPr>
              <a:t>SSC Composition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88731" y="2286000"/>
            <a:ext cx="8229600" cy="4188372"/>
          </a:xfrm>
        </p:spPr>
        <p:txBody>
          <a:bodyPr/>
          <a:lstStyle/>
          <a:p>
            <a:pPr marL="182245" indent="-182245" eaLnBrk="1" hangingPunct="1">
              <a:spcAft>
                <a:spcPts val="1200"/>
              </a:spcAft>
            </a:pPr>
            <a:r>
              <a:rPr lang="en-US" altLang="en-US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The SSC shall ensure parity between:</a:t>
            </a:r>
            <a:endParaRPr lang="en-US" dirty="0">
              <a:solidFill>
                <a:schemeClr val="tx2"/>
              </a:solidFill>
            </a:endParaRPr>
          </a:p>
          <a:p>
            <a:pPr lvl="1" indent="-182245" eaLnBrk="1" hangingPunct="1">
              <a:spcAft>
                <a:spcPts val="1200"/>
              </a:spcAft>
            </a:pP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(a) the principal, classroom teachers, and other school personnel; and</a:t>
            </a:r>
          </a:p>
          <a:p>
            <a:pPr lvl="1" indent="-182245" eaLnBrk="1" hangingPunct="1">
              <a:spcAft>
                <a:spcPts val="1200"/>
              </a:spcAft>
            </a:pP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(b) parents or other community members elected by other parents (and students elected by other students, at the secondary level)</a:t>
            </a:r>
          </a:p>
          <a:p>
            <a:pPr marL="182245" indent="-182245" eaLnBrk="1" hangingPunct="1">
              <a:spcAft>
                <a:spcPts val="1200"/>
              </a:spcAft>
            </a:pPr>
            <a:r>
              <a:rPr lang="en-US" altLang="en-US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Parent or community members, representing that group, may not be employed at the school site</a:t>
            </a:r>
          </a:p>
          <a:p>
            <a:pPr marL="182245" indent="-182245" eaLnBrk="1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“Other school personnel” refers to classified and/or non-classroom certificated staff (i.e. custodian, resource teacher, counselor, assistant/vice principal, instructional aide, secretary, etc.)</a:t>
            </a:r>
          </a:p>
          <a:p>
            <a:pPr marL="182245" indent="-182245" eaLnBrk="1" hangingPunct="1">
              <a:spcBef>
                <a:spcPts val="1200"/>
              </a:spcBef>
            </a:pPr>
            <a:r>
              <a:rPr lang="en-US" altLang="en-US" b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Selection will be according to by-laws </a:t>
            </a:r>
            <a:r>
              <a:rPr lang="en-US" altLang="en-US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 those exist (recommended)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3335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Elementary Composition</a:t>
            </a:r>
          </a:p>
        </p:txBody>
      </p:sp>
      <p:graphicFrame>
        <p:nvGraphicFramePr>
          <p:cNvPr id="5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670987"/>
              </p:ext>
            </p:extLst>
          </p:nvPr>
        </p:nvGraphicFramePr>
        <p:xfrm>
          <a:off x="3389361" y="2684081"/>
          <a:ext cx="2217640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" name="Worksheet" r:id="rId3" imgW="1993900" imgH="1651000" progId="Excel.Sheet.8">
                  <p:embed/>
                </p:oleObj>
              </mc:Choice>
              <mc:Fallback>
                <p:oleObj name="Worksheet" r:id="rId3" imgW="1993900" imgH="1651000" progId="Excel.Sheet.8">
                  <p:embed/>
                  <p:pic>
                    <p:nvPicPr>
                      <p:cNvPr id="0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691" t="12589" r="17537" b="11539"/>
                      <a:stretch>
                        <a:fillRect/>
                      </a:stretch>
                    </p:blipFill>
                    <p:spPr bwMode="auto">
                      <a:xfrm>
                        <a:off x="3389361" y="2684081"/>
                        <a:ext cx="2217640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0" name="TextBox 5"/>
          <p:cNvSpPr txBox="1">
            <a:spLocks noChangeArrowheads="1"/>
          </p:cNvSpPr>
          <p:nvPr/>
        </p:nvSpPr>
        <p:spPr bwMode="auto">
          <a:xfrm>
            <a:off x="2890344" y="2243660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Principal (1)</a:t>
            </a:r>
          </a:p>
        </p:txBody>
      </p:sp>
      <p:sp>
        <p:nvSpPr>
          <p:cNvPr id="39941" name="TextBox 6"/>
          <p:cNvSpPr txBox="1">
            <a:spLocks noChangeArrowheads="1"/>
          </p:cNvSpPr>
          <p:nvPr/>
        </p:nvSpPr>
        <p:spPr bwMode="auto">
          <a:xfrm>
            <a:off x="1070024" y="3422848"/>
            <a:ext cx="23193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Classroom Teachers</a:t>
            </a:r>
          </a:p>
        </p:txBody>
      </p:sp>
      <p:sp>
        <p:nvSpPr>
          <p:cNvPr id="39942" name="TextBox 7"/>
          <p:cNvSpPr txBox="1">
            <a:spLocks noChangeArrowheads="1"/>
          </p:cNvSpPr>
          <p:nvPr/>
        </p:nvSpPr>
        <p:spPr bwMode="auto">
          <a:xfrm>
            <a:off x="1650976" y="4377505"/>
            <a:ext cx="274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Other school personnel</a:t>
            </a:r>
          </a:p>
        </p:txBody>
      </p:sp>
      <p:sp>
        <p:nvSpPr>
          <p:cNvPr id="39943" name="TextBox 8"/>
          <p:cNvSpPr txBox="1">
            <a:spLocks noChangeArrowheads="1"/>
          </p:cNvSpPr>
          <p:nvPr/>
        </p:nvSpPr>
        <p:spPr bwMode="auto">
          <a:xfrm>
            <a:off x="5638800" y="3422292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Parents/Community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438471"/>
              </p:ext>
            </p:extLst>
          </p:nvPr>
        </p:nvGraphicFramePr>
        <p:xfrm>
          <a:off x="1338262" y="5160827"/>
          <a:ext cx="6319837" cy="1373190"/>
        </p:xfrm>
        <a:graphic>
          <a:graphicData uri="http://schemas.openxmlformats.org/drawingml/2006/table">
            <a:tbl>
              <a:tblPr/>
              <a:tblGrid>
                <a:gridCol w="3032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69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53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Principal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Classroom Teachers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3D4652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3D4652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3D4652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Other staff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Parents/Community members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7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Total Members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12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14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F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9976" name="TextBox 10"/>
          <p:cNvSpPr txBox="1">
            <a:spLocks noChangeArrowheads="1"/>
          </p:cNvSpPr>
          <p:nvPr/>
        </p:nvSpPr>
        <p:spPr bwMode="auto">
          <a:xfrm>
            <a:off x="3309938" y="4742411"/>
            <a:ext cx="34623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Possible Configurations</a:t>
            </a:r>
          </a:p>
        </p:txBody>
      </p:sp>
      <p:sp>
        <p:nvSpPr>
          <p:cNvPr id="39977" name="TextBox 11"/>
          <p:cNvSpPr txBox="1">
            <a:spLocks noChangeArrowheads="1"/>
          </p:cNvSpPr>
          <p:nvPr/>
        </p:nvSpPr>
        <p:spPr bwMode="auto">
          <a:xfrm>
            <a:off x="457200" y="1826831"/>
            <a:ext cx="8229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…a school with two or more grades in the K-6 grade span (e.g., K-6, 4-6, K-8)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003" y="1103874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Secondary Composition</a:t>
            </a:r>
          </a:p>
        </p:txBody>
      </p:sp>
      <p:pic>
        <p:nvPicPr>
          <p:cNvPr id="40963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4" b="4254"/>
          <a:stretch>
            <a:fillRect/>
          </a:stretch>
        </p:blipFill>
        <p:spPr>
          <a:xfrm>
            <a:off x="1884144" y="1783981"/>
            <a:ext cx="5499319" cy="2939105"/>
          </a:xfr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60538" y="5092700"/>
          <a:ext cx="5622925" cy="1647828"/>
        </p:xfrm>
        <a:graphic>
          <a:graphicData uri="http://schemas.openxmlformats.org/drawingml/2006/table">
            <a:tbl>
              <a:tblPr/>
              <a:tblGrid>
                <a:gridCol w="2697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63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47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Principal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Classroom Teachers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Other staff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Parents/Community members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Students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D7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Total Members</a:t>
                      </a:r>
                      <a:endParaRPr kumimoji="0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12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16</a:t>
                      </a: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90000"/>
                        <a:buFont typeface="Arial" charset="0"/>
                        <a:defRPr sz="16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14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Arial" charset="0"/>
                        <a:defRPr sz="1200">
                          <a:solidFill>
                            <a:schemeClr val="tx1"/>
                          </a:solidFill>
                          <a:latin typeface="Calibri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D4652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ＭＳ 明朝" charset="-128"/>
                      </a:endParaRPr>
                    </a:p>
                  </a:txBody>
                  <a:tcPr marL="68572" marR="68572" marT="0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0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1001" name="TextBox 6"/>
          <p:cNvSpPr txBox="1">
            <a:spLocks noChangeArrowheads="1"/>
          </p:cNvSpPr>
          <p:nvPr/>
        </p:nvSpPr>
        <p:spPr bwMode="auto">
          <a:xfrm>
            <a:off x="3048000" y="4724400"/>
            <a:ext cx="3048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Possible Configurations</a:t>
            </a:r>
          </a:p>
        </p:txBody>
      </p:sp>
      <p:sp>
        <p:nvSpPr>
          <p:cNvPr id="41002" name="TextBox 7"/>
          <p:cNvSpPr txBox="1">
            <a:spLocks noChangeArrowheads="1"/>
          </p:cNvSpPr>
          <p:nvPr/>
        </p:nvSpPr>
        <p:spPr bwMode="auto">
          <a:xfrm>
            <a:off x="2080994" y="2007818"/>
            <a:ext cx="126523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…a school with fewer than two grades in K-6 grade span (e.g., 6-8, 9-12)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2"/>
                </a:solidFill>
              </a:rPr>
              <a:t>SSC Officers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fontAlgn="auto" hangingPunct="1"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defRPr/>
            </a:pPr>
            <a:r>
              <a:rPr lang="en-US" b="1" i="1" dirty="0">
                <a:solidFill>
                  <a:schemeClr val="tx2"/>
                </a:solidFill>
              </a:rPr>
              <a:t>Typically, annual election of officers includes:</a:t>
            </a:r>
          </a:p>
          <a:p>
            <a:pPr eaLnBrk="1" fontAlgn="auto" hangingPunct="1">
              <a:spcBef>
                <a:spcPts val="0"/>
              </a:spcBef>
              <a:spcAft>
                <a:spcPts val="1800"/>
              </a:spcAft>
              <a:buClrTx/>
              <a:buSzTx/>
              <a:buFont typeface="Arial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Chairperson – Presides at all meetings of the council – works with principal to organize, convene, and lead meetings of the council</a:t>
            </a:r>
          </a:p>
          <a:p>
            <a:pPr eaLnBrk="1" fontAlgn="auto" hangingPunct="1">
              <a:spcBef>
                <a:spcPts val="0"/>
              </a:spcBef>
              <a:spcAft>
                <a:spcPts val="1800"/>
              </a:spcAft>
              <a:buClrTx/>
              <a:buSzTx/>
              <a:buFont typeface="Arial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Vice Chairperson – Substitutes for the Chairperson in his or her absence</a:t>
            </a:r>
          </a:p>
          <a:p>
            <a:pPr eaLnBrk="1" fontAlgn="auto" hangingPunct="1">
              <a:spcBef>
                <a:spcPts val="0"/>
              </a:spcBef>
              <a:spcAft>
                <a:spcPts val="1800"/>
              </a:spcAft>
              <a:buClrTx/>
              <a:buSzTx/>
              <a:buFont typeface="Arial" charset="0"/>
              <a:buChar char="•"/>
              <a:defRPr/>
            </a:pPr>
            <a:r>
              <a:rPr lang="en-US" dirty="0">
                <a:solidFill>
                  <a:schemeClr val="tx2"/>
                </a:solidFill>
              </a:rPr>
              <a:t>Secretary – Maintains records of regular and special meetings of the council, records events and actions taken at council meetings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6081"/>
            <a:ext cx="8229600" cy="990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Responsibilities of SSC and SSC Members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2366681"/>
            <a:ext cx="8229600" cy="394805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8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Attend meetings regularly; share information with others you represent</a:t>
            </a:r>
          </a:p>
          <a:p>
            <a:pPr eaLnBrk="1" hangingPunct="1">
              <a:spcBef>
                <a:spcPts val="1275"/>
              </a:spcBef>
            </a:pPr>
            <a:r>
              <a:rPr lang="en-US" altLang="en-US" sz="28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Analyze the academic achievement of students at the school, including sub-groups, to determine priorities and areas of focus</a:t>
            </a:r>
          </a:p>
          <a:p>
            <a:pPr eaLnBrk="1" hangingPunct="1">
              <a:spcBef>
                <a:spcPts val="1275"/>
              </a:spcBef>
            </a:pPr>
            <a:r>
              <a:rPr lang="en-US" altLang="en-US" sz="28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Work with school advisory groups (ELAC, GATE, Title I, </a:t>
            </a:r>
            <a:r>
              <a:rPr lang="en-US" altLang="en-US" sz="28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SpEd</a:t>
            </a:r>
            <a:r>
              <a:rPr lang="en-US" altLang="en-US" sz="28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) regarding development/revision of the SPSA.  </a:t>
            </a:r>
          </a:p>
          <a:p>
            <a:pPr eaLnBrk="1" hangingPunct="1">
              <a:spcBef>
                <a:spcPts val="1275"/>
              </a:spcBef>
            </a:pPr>
            <a:r>
              <a:rPr lang="en-US" altLang="en-US" sz="28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Also obtain input from school stakeholders (PLCs, Leadership Team, Classified Staff, Counselors, etc.)</a:t>
            </a:r>
          </a:p>
        </p:txBody>
      </p:sp>
    </p:spTree>
    <p:extLst>
      <p:ext uri="{BB962C8B-B14F-4D97-AF65-F5344CB8AC3E}">
        <p14:creationId xmlns:p14="http://schemas.microsoft.com/office/powerpoint/2010/main" val="937608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SSC Nuts &amp; bolts</a:t>
            </a:r>
          </a:p>
        </p:txBody>
      </p:sp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altLang="en-US" dirty="0">
                <a:solidFill>
                  <a:schemeClr val="tx2"/>
                </a:solidFill>
              </a:rPr>
              <a:t>Rules of Order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82245" indent="-182245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Calibri" panose="020F0502020204030204" pitchFamily="34" charset="0"/>
              </a:rPr>
              <a:t>Notice of the meeting must be posted at the school site or other accessible place at least 72 hours before the meeting.</a:t>
            </a:r>
            <a:endParaRPr lang="en-US" dirty="0">
              <a:solidFill>
                <a:schemeClr val="tx2"/>
              </a:solidFill>
              <a:latin typeface="+mj-lt"/>
            </a:endParaRPr>
          </a:p>
          <a:p>
            <a:pPr marL="182245" indent="-182245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Calibri" panose="020F0502020204030204" pitchFamily="34" charset="0"/>
              </a:rPr>
              <a:t>Include:</a:t>
            </a:r>
          </a:p>
          <a:p>
            <a:pPr lvl="1" indent="-182245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Calibri" panose="020F0502020204030204" pitchFamily="34" charset="0"/>
              </a:rPr>
              <a:t>Date, Time, and Place of the meeting</a:t>
            </a:r>
          </a:p>
          <a:p>
            <a:pPr lvl="1" indent="-182245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Calibri" panose="020F0502020204030204" pitchFamily="34" charset="0"/>
              </a:rPr>
              <a:t>An Agenda that describes each item of business, with action (vote) items noted.</a:t>
            </a:r>
          </a:p>
          <a:p>
            <a:pPr lvl="1" indent="-182245" eaLnBrk="1" hangingPunct="1">
              <a:spcBef>
                <a:spcPct val="0"/>
              </a:spcBef>
              <a:spcAft>
                <a:spcPts val="1800"/>
              </a:spcAft>
            </a:pPr>
            <a:r>
              <a:rPr lang="en-US" altLang="en-US" sz="2800" dirty="0">
                <a:solidFill>
                  <a:schemeClr val="tx2"/>
                </a:solidFill>
                <a:latin typeface="+mj-lt"/>
                <a:ea typeface="ＭＳ Ｐゴシック" panose="020B0600070205080204" pitchFamily="34" charset="-128"/>
                <a:cs typeface="Calibri" panose="020F0502020204030204" pitchFamily="34" charset="0"/>
              </a:rPr>
              <a:t>Translation into all applicable languages for the school site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42987"/>
            <a:ext cx="8229600" cy="11398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b="1" dirty="0">
                <a:solidFill>
                  <a:schemeClr val="tx2"/>
                </a:solidFill>
              </a:rPr>
              <a:t>Rules of Order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2804"/>
            <a:ext cx="8229600" cy="436223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Meetings must be open to the public. (Greene Act)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The public may address the council on any item </a:t>
            </a:r>
            <a:r>
              <a:rPr lang="en-US" altLang="en-US" sz="2200" b="1" u="sng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within jurisdiction</a:t>
            </a: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of the council.  Meeting materials should be available to the public upon request.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The council cannot act on any item not on the posted agenda unless, by unanimous vote, it first finds a need for an action that was unknown when the agenda was posted. (</a:t>
            </a:r>
            <a:r>
              <a:rPr lang="en-US" altLang="en-US" sz="2200" i="1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RARE</a:t>
            </a: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Questions and brief statements of no impact on pupils or employees that can be resolved by providing information need not be described on the posted agenda.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altLang="en-US" sz="2200" dirty="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 procedures are violated, upon demand of any person, the council must reconsider the item at its next meeting, after allowing for public input on the item.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5303"/>
            <a:ext cx="8229600" cy="990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2"/>
                </a:solidFill>
                <a:ea typeface="+mj-ea"/>
              </a:rPr>
              <a:t>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35904"/>
            <a:ext cx="8229600" cy="4141096"/>
          </a:xfrm>
        </p:spPr>
        <p:txBody>
          <a:bodyPr rtlCol="0">
            <a:normAutofit fontScale="92500" lnSpcReduction="10000"/>
          </a:bodyPr>
          <a:lstStyle/>
          <a:p>
            <a:pPr marL="182880" indent="-182880" eaLnBrk="1" fontAlgn="auto" hangingPunct="1">
              <a:spcAft>
                <a:spcPts val="600"/>
              </a:spcAft>
              <a:defRPr/>
            </a:pPr>
            <a:r>
              <a:rPr lang="en-US" sz="2800" dirty="0">
                <a:ea typeface="+mn-ea"/>
              </a:rPr>
              <a:t>Federal law requires that all records pertinent to federally-funded</a:t>
            </a:r>
            <a:r>
              <a:rPr lang="en-US" sz="2800" dirty="0"/>
              <a:t> </a:t>
            </a:r>
            <a:r>
              <a:rPr lang="en-US" sz="2800" dirty="0">
                <a:ea typeface="+mn-ea"/>
              </a:rPr>
              <a:t>programs be retained for three years </a:t>
            </a:r>
          </a:p>
          <a:p>
            <a:pPr marL="182880" indent="-182880" eaLnBrk="1" fontAlgn="auto" hangingPunct="1">
              <a:spcAft>
                <a:spcPts val="600"/>
              </a:spcAft>
              <a:defRPr/>
            </a:pPr>
            <a:r>
              <a:rPr lang="en-US" sz="2800" dirty="0">
                <a:ea typeface="+mn-ea"/>
              </a:rPr>
              <a:t>SSC records must be available for public review upon request</a:t>
            </a:r>
          </a:p>
          <a:p>
            <a:pPr marL="182880" indent="-182880" eaLnBrk="1" fontAlgn="auto" hangingPunct="1">
              <a:spcAft>
                <a:spcPts val="0"/>
              </a:spcAft>
              <a:defRPr/>
            </a:pPr>
            <a:r>
              <a:rPr lang="en-US" sz="2800" dirty="0">
                <a:ea typeface="+mn-ea"/>
              </a:rPr>
              <a:t>Records to be maintained: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Elections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Official correspondence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Meeting agendas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Evidence of input from advisory committees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Minutes of meetings, recording attendance, discussions, recommendations, and actions</a:t>
            </a:r>
          </a:p>
          <a:p>
            <a:pPr lvl="1" indent="-182880" eaLnBrk="1" fontAlgn="auto" hangingPunct="1">
              <a:spcAft>
                <a:spcPts val="0"/>
              </a:spcAft>
              <a:defRPr/>
            </a:pPr>
            <a:r>
              <a:rPr lang="en-US" dirty="0">
                <a:ea typeface="+mn-ea"/>
              </a:rPr>
              <a:t>Copies of SPSA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19050"/>
            <a:ext cx="1066800" cy="32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2A7BAB-8237-4D7A-911D-8B18B2DCDF80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21</a:t>
            </a:fld>
            <a:endParaRPr lang="en-US" altLang="en-US" sz="1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54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58876"/>
            <a:ext cx="8001000" cy="66870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</a:rPr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7581"/>
            <a:ext cx="8001000" cy="4563694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CDE website</a:t>
            </a:r>
            <a:endParaRPr lang="en-US" dirty="0"/>
          </a:p>
          <a:p>
            <a:pPr marL="182245" indent="-182245" algn="ctr" eaLnBrk="1" hangingPunct="1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http://www.cde.ca.gov/fg/aa/co/ssc.asp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Patricia Karlin</a:t>
            </a: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Coordinator, State &amp; Federal Programs</a:t>
            </a: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(858) 292-3811</a:t>
            </a: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r>
              <a:rPr lang="en-US" altLang="en-US" dirty="0" err="1">
                <a:ea typeface="ＭＳ Ｐゴシック" panose="020B0600070205080204" pitchFamily="34" charset="-128"/>
              </a:rPr>
              <a:t>patricia.karlin@sdcoe.net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182245" indent="-182245" eaLnBrk="1" hangingPunct="1">
              <a:buFont typeface="Arial" panose="020B0604020202020204" pitchFamily="34" charset="0"/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19050"/>
            <a:ext cx="1066800" cy="32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029D71A-F92F-4DEA-BAB2-27AC7DC7FB77}" type="slidenum">
              <a:rPr lang="en-US" altLang="en-US" sz="1400">
                <a:solidFill>
                  <a:srgbClr val="FFFFFF"/>
                </a:solidFill>
              </a:rPr>
              <a:pPr eaLnBrk="1" hangingPunct="1"/>
              <a:t>22</a:t>
            </a:fld>
            <a:endParaRPr lang="en-US" altLang="en-US" sz="1400">
              <a:solidFill>
                <a:srgbClr val="FFFFFF"/>
              </a:solidFill>
            </a:endParaRPr>
          </a:p>
        </p:txBody>
      </p:sp>
      <p:sp>
        <p:nvSpPr>
          <p:cNvPr id="43012" name="TextBox 5"/>
          <p:cNvSpPr txBox="1">
            <a:spLocks noChangeArrowheads="1"/>
          </p:cNvSpPr>
          <p:nvPr/>
        </p:nvSpPr>
        <p:spPr bwMode="auto">
          <a:xfrm>
            <a:off x="6440488" y="24844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6464286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1">
  <a:themeElements>
    <a:clrScheme name="SDCOE blues">
      <a:dk1>
        <a:srgbClr val="3F3F3F"/>
      </a:dk1>
      <a:lt1>
        <a:sysClr val="window" lastClr="FFFFFF"/>
      </a:lt1>
      <a:dk2>
        <a:srgbClr val="000000"/>
      </a:dk2>
      <a:lt2>
        <a:srgbClr val="E7E6E6"/>
      </a:lt2>
      <a:accent1>
        <a:srgbClr val="00AEEF"/>
      </a:accent1>
      <a:accent2>
        <a:srgbClr val="15689A"/>
      </a:accent2>
      <a:accent3>
        <a:srgbClr val="AEABAB"/>
      </a:accent3>
      <a:accent4>
        <a:srgbClr val="00AEEF"/>
      </a:accent4>
      <a:accent5>
        <a:srgbClr val="15689A"/>
      </a:accent5>
      <a:accent6>
        <a:srgbClr val="3A3838"/>
      </a:accent6>
      <a:hlink>
        <a:srgbClr val="00AEE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 SDCOE template (wide)" id="{97A280FD-0D4A-4E8F-B3F0-9F4F03737F5F}" vid="{875C062A-9F58-4D82-ADCA-437BFB8C35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4">
    <a:dk1>
      <a:srgbClr val="3D4652"/>
    </a:dk1>
    <a:lt1>
      <a:srgbClr val="FFFFFF"/>
    </a:lt1>
    <a:dk2>
      <a:srgbClr val="9B1317"/>
    </a:dk2>
    <a:lt2>
      <a:srgbClr val="FFFFFF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E56C4A9A076643929221B562758795" ma:contentTypeVersion="1" ma:contentTypeDescription="Create a new document." ma:contentTypeScope="" ma:versionID="2fc11d92f47d25d122702e8d4a137c4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2E29DB-E440-4F37-A0E1-01BA72B23ACD}"/>
</file>

<file path=customXml/itemProps2.xml><?xml version="1.0" encoding="utf-8"?>
<ds:datastoreItem xmlns:ds="http://schemas.openxmlformats.org/officeDocument/2006/customXml" ds:itemID="{7975320B-8D14-4217-B7D3-A0FE2389D825}">
  <ds:schemaRefs>
    <ds:schemaRef ds:uri="29b2266b-80f5-457c-a139-a6759cec0d03"/>
    <ds:schemaRef ds:uri="http://schemas.microsoft.com/sharepoint/v3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EFD9993-64B7-4BC0-8F33-8F434FB7D0B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1068</Words>
  <Application>Microsoft Office PowerPoint</Application>
  <PresentationFormat>On-screen Show (4:3)</PresentationFormat>
  <Paragraphs>193</Paragraphs>
  <Slides>22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ＭＳ 明朝</vt:lpstr>
      <vt:lpstr>ＭＳ Ｐゴシック</vt:lpstr>
      <vt:lpstr>Arial</vt:lpstr>
      <vt:lpstr>Calibri</vt:lpstr>
      <vt:lpstr>Cambria</vt:lpstr>
      <vt:lpstr>Wingdings</vt:lpstr>
      <vt:lpstr>Presentation1</vt:lpstr>
      <vt:lpstr>Worksheet</vt:lpstr>
      <vt:lpstr>School Site council 101</vt:lpstr>
      <vt:lpstr>The School Site Council is…</vt:lpstr>
      <vt:lpstr>Legislative Intent</vt:lpstr>
      <vt:lpstr>SSC Governance</vt:lpstr>
      <vt:lpstr>SSC Functions</vt:lpstr>
      <vt:lpstr>Functions of an SSC</vt:lpstr>
      <vt:lpstr>Additional Expectations</vt:lpstr>
      <vt:lpstr>Activities Outside the Scope of the SSC</vt:lpstr>
      <vt:lpstr>Possible Funding Sources</vt:lpstr>
      <vt:lpstr>Local Control Funding Formula (LCFF)  and SSCs</vt:lpstr>
      <vt:lpstr>Funding Process for Federal Programs</vt:lpstr>
      <vt:lpstr>SSC MEMBERSHIP</vt:lpstr>
      <vt:lpstr>SSC Composition</vt:lpstr>
      <vt:lpstr>Elementary Composition</vt:lpstr>
      <vt:lpstr>Secondary Composition</vt:lpstr>
      <vt:lpstr>SSC Officers</vt:lpstr>
      <vt:lpstr>Responsibilities of SSC and SSC Members</vt:lpstr>
      <vt:lpstr>SSC Nuts &amp; bolts</vt:lpstr>
      <vt:lpstr>Rules of Order</vt:lpstr>
      <vt:lpstr>Rules of Order</vt:lpstr>
      <vt:lpstr>Records</vt:lpstr>
      <vt:lpstr>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Site council 101</dc:title>
  <dc:creator>Ofelia Dominguez</dc:creator>
  <cp:lastModifiedBy>Ofelia Dominguez</cp:lastModifiedBy>
  <cp:revision>12</cp:revision>
  <dcterms:modified xsi:type="dcterms:W3CDTF">2018-08-21T21:18:25Z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0x010100D0E56C4A9A076643929221B562758795</vt:lpwstr>
  </property>
</Properties>
</file>