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4" r:id="rId3"/>
    <p:sldId id="257" r:id="rId4"/>
    <p:sldId id="258" r:id="rId5"/>
    <p:sldId id="259" r:id="rId6"/>
    <p:sldId id="260" r:id="rId7"/>
    <p:sldId id="261" r:id="rId8"/>
    <p:sldId id="265"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klin, Cristine" userId="5c2da957-56e0-4840-a9e9-95cd03dcf8fa" providerId="ADAL" clId="{7AEB0E4F-858C-47E4-A9E8-093CCD0FD81E}"/>
    <pc:docChg chg="modSld">
      <pc:chgData name="Kirklin, Cristine" userId="5c2da957-56e0-4840-a9e9-95cd03dcf8fa" providerId="ADAL" clId="{7AEB0E4F-858C-47E4-A9E8-093CCD0FD81E}" dt="2021-10-22T15:39:32.836" v="6" actId="20577"/>
      <pc:docMkLst>
        <pc:docMk/>
      </pc:docMkLst>
      <pc:sldChg chg="modSp mod">
        <pc:chgData name="Kirklin, Cristine" userId="5c2da957-56e0-4840-a9e9-95cd03dcf8fa" providerId="ADAL" clId="{7AEB0E4F-858C-47E4-A9E8-093CCD0FD81E}" dt="2021-10-22T15:39:32.836" v="6" actId="20577"/>
        <pc:sldMkLst>
          <pc:docMk/>
          <pc:sldMk cId="2805975870" sldId="256"/>
        </pc:sldMkLst>
        <pc:spChg chg="mod">
          <ac:chgData name="Kirklin, Cristine" userId="5c2da957-56e0-4840-a9e9-95cd03dcf8fa" providerId="ADAL" clId="{7AEB0E4F-858C-47E4-A9E8-093CCD0FD81E}" dt="2021-10-22T15:39:32.836" v="6" actId="20577"/>
          <ac:spMkLst>
            <pc:docMk/>
            <pc:sldMk cId="2805975870" sldId="256"/>
            <ac:spMk id="2" creationId="{A5303CBD-68B0-4ACF-8BDA-AE947DC764A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10/21/2021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07868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300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10/21/2021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097621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91828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10/21/2021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795686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28637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20646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10/21/2021</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424911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10/21/2021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64588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95551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10/21/2021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61932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10/21/2021</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99632741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0" r:id="rId5"/>
    <p:sldLayoutId id="2147483685" r:id="rId6"/>
    <p:sldLayoutId id="2147483686" r:id="rId7"/>
    <p:sldLayoutId id="2147483687" r:id="rId8"/>
    <p:sldLayoutId id="2147483688" r:id="rId9"/>
    <p:sldLayoutId id="2147483689" r:id="rId10"/>
    <p:sldLayoutId id="2147483691" r:id="rId11"/>
  </p:sldLayoutIdLst>
  <p:hf sldNum="0" hdr="0" ftr="0" dt="0"/>
  <p:txStyles>
    <p:titleStyle>
      <a:lvl1pPr algn="l" defTabSz="914400" rtl="0" eaLnBrk="1" latinLnBrk="0" hangingPunct="1">
        <a:lnSpc>
          <a:spcPct val="90000"/>
        </a:lnSpc>
        <a:spcBef>
          <a:spcPct val="0"/>
        </a:spcBef>
        <a:buNone/>
        <a:defRPr lang="en-US" sz="44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forms.gle/82iYAHBKJBCJxbtP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thehumanesociety.org/get-involved/volunteer/"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cfan.church/the-pantry" TargetMode="External"/><Relationship Id="rId2" Type="http://schemas.openxmlformats.org/officeDocument/2006/relationships/hyperlink" Target="mailto:jenni.thompson@cfan.church"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www.nwfurniturebank.org/volunteer" TargetMode="External"/><Relationship Id="rId2" Type="http://schemas.openxmlformats.org/officeDocument/2006/relationships/hyperlink" Target="https://volunteer.nourishpc.org/frequently-asked-questions/"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hyperlink" Target="https://volunteer.nourishpc.org/frequently-asked-questions/" TargetMode="External"/><Relationship Id="rId2" Type="http://schemas.openxmlformats.org/officeDocument/2006/relationships/hyperlink" Target="https://nourishpc.org/volunteer/"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mailto:Volunteer@nourishpc.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trm.org/voluntee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search?q=chambers%20creek%20park&amp;rflfq=1&amp;rlha=0&amp;rllag=47199908,-122568921,663&amp;tbm=lcl&amp;rldimm=17467802986279436233&amp;tbs=lf:1,lf_ui:1&amp;rlz=1C1NHXL_enUS733US733&amp;num=10&amp;lqi=ChNjaGFtYmVycyBjcmVlayBwYXJrSPG0xPnwrYCACFo2ChNjaGFtYmVycyBjcmVlayBwYXJrEAAQARACGAAYARgCIhNjaGFtYmVycyBjcmVlayBwYXJrkgEEcGFya5oBJENoZERTVWhOTUc5blMwVkpRMEZuU1VSQkxYUkRXWFZCUlJBQqoBDBABKggiBHBhcmsoAA&amp;phdesc=qUT7aInITG8&amp;ved=2ahUKEwj6uI6X0KHvAhWYtJ4KHQ8lDHIQvS4wAHoECBIQMw&amp;rlst=f#rlfi=hd:;si:;mv:[[47.214178399999994,-122.52452249999999],[47.190199799999995,-122.58109379999999]]" TargetMode="External"/><Relationship Id="rId2" Type="http://schemas.openxmlformats.org/officeDocument/2006/relationships/hyperlink" Target="https://anc.apm.activecommunities.com/piercecoparksrecsvc/activity/search/detail/16404?onlineSiteId=0&amp;from_original_cui=true"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hyperlink" Target="https://uwpc.galaxydigital.com/need/"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uwpc.galaxydigital.com/need/index?s=1&amp;need_init_id=4037"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uwpc.galaxydigital.com/need/index?s=1&amp;need_init_id=403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bstract underwater view">
            <a:extLst>
              <a:ext uri="{FF2B5EF4-FFF2-40B4-BE49-F238E27FC236}">
                <a16:creationId xmlns:a16="http://schemas.microsoft.com/office/drawing/2014/main" id="{72BBCF99-9E05-40AE-92A0-B822A8890359}"/>
              </a:ext>
            </a:extLst>
          </p:cNvPr>
          <p:cNvPicPr>
            <a:picLocks noChangeAspect="1"/>
          </p:cNvPicPr>
          <p:nvPr/>
        </p:nvPicPr>
        <p:blipFill rotWithShape="1">
          <a:blip r:embed="rId2">
            <a:alphaModFix amt="45000"/>
          </a:blip>
          <a:srcRect t="14806" b="28944"/>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le 1">
            <a:extLst>
              <a:ext uri="{FF2B5EF4-FFF2-40B4-BE49-F238E27FC236}">
                <a16:creationId xmlns:a16="http://schemas.microsoft.com/office/drawing/2014/main" id="{A5303CBD-68B0-4ACF-8BDA-AE947DC764AE}"/>
              </a:ext>
            </a:extLst>
          </p:cNvPr>
          <p:cNvSpPr>
            <a:spLocks noGrp="1"/>
          </p:cNvSpPr>
          <p:nvPr>
            <p:ph type="ctrTitle"/>
          </p:nvPr>
        </p:nvSpPr>
        <p:spPr>
          <a:xfrm>
            <a:off x="1769532" y="2091263"/>
            <a:ext cx="8652938" cy="2461504"/>
          </a:xfrm>
        </p:spPr>
        <p:txBody>
          <a:bodyPr>
            <a:normAutofit fontScale="90000"/>
          </a:bodyPr>
          <a:lstStyle/>
          <a:p>
            <a:r>
              <a:rPr lang="en-US" dirty="0"/>
              <a:t>2021-22  </a:t>
            </a:r>
            <a:br>
              <a:rPr lang="en-US"/>
            </a:br>
            <a:r>
              <a:rPr lang="en-US"/>
              <a:t>VOLUNTEER </a:t>
            </a:r>
            <a:r>
              <a:rPr lang="en-US" dirty="0"/>
              <a:t>OPPORTUNITIES</a:t>
            </a:r>
          </a:p>
        </p:txBody>
      </p:sp>
      <p:sp>
        <p:nvSpPr>
          <p:cNvPr id="3" name="Subtitle 2">
            <a:extLst>
              <a:ext uri="{FF2B5EF4-FFF2-40B4-BE49-F238E27FC236}">
                <a16:creationId xmlns:a16="http://schemas.microsoft.com/office/drawing/2014/main" id="{A23ED346-A679-4C9A-B5ED-BF43BD668C0E}"/>
              </a:ext>
            </a:extLst>
          </p:cNvPr>
          <p:cNvSpPr>
            <a:spLocks noGrp="1"/>
          </p:cNvSpPr>
          <p:nvPr>
            <p:ph type="subTitle" idx="1"/>
          </p:nvPr>
        </p:nvSpPr>
        <p:spPr>
          <a:xfrm>
            <a:off x="1769532" y="4623127"/>
            <a:ext cx="8655200" cy="457201"/>
          </a:xfrm>
        </p:spPr>
        <p:txBody>
          <a:bodyPr>
            <a:normAutofit/>
          </a:bodyPr>
          <a:lstStyle/>
          <a:p>
            <a:r>
              <a:rPr lang="en-US" dirty="0">
                <a:solidFill>
                  <a:schemeClr val="tx1"/>
                </a:solidFill>
              </a:rPr>
              <a:t>In Pierce County</a:t>
            </a:r>
          </a:p>
        </p:txBody>
      </p:sp>
      <p:sp>
        <p:nvSpPr>
          <p:cNvPr id="13" name="Rectangle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280597587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8D59C-FC7A-4323-B52B-E2DBE77F01F5}"/>
              </a:ext>
            </a:extLst>
          </p:cNvPr>
          <p:cNvSpPr>
            <a:spLocks noGrp="1"/>
          </p:cNvSpPr>
          <p:nvPr>
            <p:ph type="title"/>
          </p:nvPr>
        </p:nvSpPr>
        <p:spPr/>
        <p:txBody>
          <a:bodyPr/>
          <a:lstStyle/>
          <a:p>
            <a:r>
              <a:rPr lang="en-US" dirty="0"/>
              <a:t>VOLUNTEER FRIDAYS @ GATES</a:t>
            </a:r>
          </a:p>
        </p:txBody>
      </p:sp>
      <p:sp>
        <p:nvSpPr>
          <p:cNvPr id="3" name="Content Placeholder 2">
            <a:extLst>
              <a:ext uri="{FF2B5EF4-FFF2-40B4-BE49-F238E27FC236}">
                <a16:creationId xmlns:a16="http://schemas.microsoft.com/office/drawing/2014/main" id="{1DD64A2E-E49C-4B31-90D9-5A8057168C93}"/>
              </a:ext>
            </a:extLst>
          </p:cNvPr>
          <p:cNvSpPr>
            <a:spLocks noGrp="1"/>
          </p:cNvSpPr>
          <p:nvPr>
            <p:ph idx="1"/>
          </p:nvPr>
        </p:nvSpPr>
        <p:spPr>
          <a:xfrm>
            <a:off x="638175" y="1752600"/>
            <a:ext cx="10801350" cy="4648200"/>
          </a:xfrm>
        </p:spPr>
        <p:txBody>
          <a:bodyPr>
            <a:normAutofit lnSpcReduction="10000"/>
          </a:bodyPr>
          <a:lstStyle/>
          <a:p>
            <a:r>
              <a:rPr lang="en-US" sz="2800" dirty="0"/>
              <a:t>As a Check &amp; Connect, you can sign up to do one of the following on a Friday during CC (1/2 </a:t>
            </a:r>
            <a:r>
              <a:rPr lang="en-US" sz="2800" dirty="0" err="1"/>
              <a:t>hr</a:t>
            </a:r>
            <a:r>
              <a:rPr lang="en-US" sz="2800" dirty="0"/>
              <a:t> per Friday):</a:t>
            </a:r>
          </a:p>
          <a:p>
            <a:pPr lvl="1"/>
            <a:r>
              <a:rPr lang="en-US" sz="2400" dirty="0"/>
              <a:t>Pick up trash around the campus</a:t>
            </a:r>
          </a:p>
          <a:p>
            <a:pPr lvl="1"/>
            <a:r>
              <a:rPr lang="en-US" sz="2400" dirty="0"/>
              <a:t>Take out the recycle for each portable</a:t>
            </a:r>
          </a:p>
          <a:p>
            <a:pPr lvl="1"/>
            <a:r>
              <a:rPr lang="en-US" sz="2400" dirty="0"/>
              <a:t>Weed an area of the campus</a:t>
            </a:r>
          </a:p>
          <a:p>
            <a:pPr lvl="1"/>
            <a:r>
              <a:rPr lang="en-US" sz="2400" dirty="0"/>
              <a:t>Do something to beautify the campus or your portable</a:t>
            </a:r>
          </a:p>
          <a:p>
            <a:pPr lvl="1"/>
            <a:r>
              <a:rPr lang="en-US" sz="2400" dirty="0"/>
              <a:t>Find a meaningful way to say “Thank You” to our community partners (such as Our Savior Lutheran Church who keeps our Food Pantry stocked in Room 8)</a:t>
            </a:r>
          </a:p>
          <a:p>
            <a:pPr lvl="1"/>
            <a:r>
              <a:rPr lang="en-US" sz="2400" dirty="0"/>
              <a:t>Have another idea to better GATES or our community?? Submit it on the form!</a:t>
            </a:r>
          </a:p>
          <a:p>
            <a:pPr marL="274320" lvl="1" indent="0" algn="ctr">
              <a:buNone/>
            </a:pPr>
            <a:endParaRPr lang="en-US" sz="2400" dirty="0"/>
          </a:p>
          <a:p>
            <a:pPr marL="274320" lvl="1" indent="0" algn="ctr">
              <a:buNone/>
            </a:pPr>
            <a:r>
              <a:rPr lang="en-US" sz="2200" dirty="0"/>
              <a:t>Volunteer Friday Sign-Up Form: </a:t>
            </a:r>
            <a:r>
              <a:rPr lang="en-US" sz="2200" dirty="0">
                <a:hlinkClick r:id="rId2"/>
              </a:rPr>
              <a:t>https://forms.gle/82iYAHBKJBCJxbtP6</a:t>
            </a:r>
            <a:r>
              <a:rPr lang="en-US" sz="2200" dirty="0"/>
              <a:t> </a:t>
            </a:r>
          </a:p>
        </p:txBody>
      </p:sp>
    </p:spTree>
    <p:extLst>
      <p:ext uri="{BB962C8B-B14F-4D97-AF65-F5344CB8AC3E}">
        <p14:creationId xmlns:p14="http://schemas.microsoft.com/office/powerpoint/2010/main" val="1072000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9D8C3-D687-4B02-A729-545B560AB978}"/>
              </a:ext>
            </a:extLst>
          </p:cNvPr>
          <p:cNvSpPr>
            <a:spLocks noGrp="1"/>
          </p:cNvSpPr>
          <p:nvPr>
            <p:ph type="title"/>
          </p:nvPr>
        </p:nvSpPr>
        <p:spPr>
          <a:xfrm>
            <a:off x="600075" y="642594"/>
            <a:ext cx="10525125" cy="1371600"/>
          </a:xfrm>
        </p:spPr>
        <p:txBody>
          <a:bodyPr>
            <a:normAutofit/>
          </a:bodyPr>
          <a:lstStyle/>
          <a:p>
            <a:r>
              <a:rPr lang="en-US" sz="2400" b="1" dirty="0">
                <a:solidFill>
                  <a:srgbClr val="1C1C1C"/>
                </a:solidFill>
                <a:effectLst/>
                <a:ea typeface="Calibri" panose="020F0502020204030204" pitchFamily="34" charset="0"/>
                <a:cs typeface="Times New Roman" panose="02020603050405020304" pitchFamily="18" charset="0"/>
              </a:rPr>
              <a:t>Humane Society for Tacoma &amp; Pierce County</a:t>
            </a:r>
            <a:br>
              <a:rPr lang="en-US" sz="1800" dirty="0">
                <a:solidFill>
                  <a:srgbClr val="231F20"/>
                </a:solidFill>
                <a:effectLst/>
                <a:latin typeface="+mn-lt"/>
                <a:ea typeface="Calibri" panose="020F0502020204030204" pitchFamily="34" charset="0"/>
                <a:cs typeface="Calibri" panose="020F0502020204030204" pitchFamily="34" charset="0"/>
              </a:rPr>
            </a:br>
            <a:r>
              <a:rPr lang="en-US" sz="1600" dirty="0">
                <a:solidFill>
                  <a:srgbClr val="231F20"/>
                </a:solidFill>
                <a:effectLst/>
                <a:latin typeface="+mn-lt"/>
                <a:ea typeface="Calibri" panose="020F0502020204030204" pitchFamily="34" charset="0"/>
                <a:cs typeface="Calibri" panose="020F0502020204030204" pitchFamily="34" charset="0"/>
              </a:rPr>
              <a:t>2608 Center Street</a:t>
            </a:r>
            <a:br>
              <a:rPr lang="en-US" sz="1600" dirty="0">
                <a:solidFill>
                  <a:srgbClr val="231F20"/>
                </a:solidFill>
                <a:effectLst/>
                <a:latin typeface="+mn-lt"/>
                <a:ea typeface="Calibri" panose="020F0502020204030204" pitchFamily="34" charset="0"/>
                <a:cs typeface="Calibri" panose="020F0502020204030204" pitchFamily="34" charset="0"/>
              </a:rPr>
            </a:br>
            <a:r>
              <a:rPr lang="en-US" sz="1600" dirty="0">
                <a:solidFill>
                  <a:srgbClr val="231F20"/>
                </a:solidFill>
                <a:effectLst/>
                <a:latin typeface="+mn-lt"/>
                <a:ea typeface="Calibri" panose="020F0502020204030204" pitchFamily="34" charset="0"/>
                <a:cs typeface="Calibri" panose="020F0502020204030204" pitchFamily="34" charset="0"/>
              </a:rPr>
              <a:t>Tacoma, WA 98409</a:t>
            </a:r>
            <a:br>
              <a:rPr lang="en-US" sz="1600" dirty="0">
                <a:solidFill>
                  <a:srgbClr val="231F20"/>
                </a:solidFill>
                <a:effectLst/>
                <a:latin typeface="+mn-lt"/>
                <a:ea typeface="Calibri" panose="020F0502020204030204" pitchFamily="34" charset="0"/>
                <a:cs typeface="Calibri" panose="020F0502020204030204" pitchFamily="34" charset="0"/>
              </a:rPr>
            </a:br>
            <a:r>
              <a:rPr lang="en-US" sz="1600" dirty="0">
                <a:solidFill>
                  <a:srgbClr val="231F20"/>
                </a:solidFill>
                <a:effectLst/>
                <a:latin typeface="+mn-lt"/>
                <a:ea typeface="Calibri" panose="020F0502020204030204" pitchFamily="34" charset="0"/>
                <a:cs typeface="Calibri" panose="020F0502020204030204" pitchFamily="34" charset="0"/>
              </a:rPr>
              <a:t>(253) 383-2733</a:t>
            </a:r>
            <a:endParaRPr lang="en-US" dirty="0">
              <a:latin typeface="+mn-lt"/>
            </a:endParaRPr>
          </a:p>
        </p:txBody>
      </p:sp>
      <p:sp>
        <p:nvSpPr>
          <p:cNvPr id="3" name="Content Placeholder 2">
            <a:extLst>
              <a:ext uri="{FF2B5EF4-FFF2-40B4-BE49-F238E27FC236}">
                <a16:creationId xmlns:a16="http://schemas.microsoft.com/office/drawing/2014/main" id="{060209CA-B550-4311-A034-5C889906114B}"/>
              </a:ext>
            </a:extLst>
          </p:cNvPr>
          <p:cNvSpPr>
            <a:spLocks noGrp="1"/>
          </p:cNvSpPr>
          <p:nvPr>
            <p:ph sz="half" idx="1"/>
          </p:nvPr>
        </p:nvSpPr>
        <p:spPr>
          <a:xfrm>
            <a:off x="497840" y="2103120"/>
            <a:ext cx="5963920" cy="4246880"/>
          </a:xfrm>
        </p:spPr>
        <p:txBody>
          <a:bodyPr>
            <a:normAutofit fontScale="92500" lnSpcReduction="10000"/>
          </a:bodyPr>
          <a:lstStyle/>
          <a:p>
            <a:pPr marL="0" marR="0" fontAlgn="base">
              <a:lnSpc>
                <a:spcPct val="107000"/>
              </a:lnSpc>
              <a:spcBef>
                <a:spcPts val="0"/>
              </a:spcBef>
              <a:spcAft>
                <a:spcPts val="0"/>
              </a:spcAft>
            </a:pPr>
            <a:r>
              <a:rPr lang="en-US" b="1" dirty="0">
                <a:solidFill>
                  <a:srgbClr val="1C1C1C"/>
                </a:solidFill>
                <a:effectLst/>
                <a:ea typeface="Times New Roman" panose="02020603050405020304" pitchFamily="18" charset="0"/>
                <a:cs typeface="Calibri" panose="020F0502020204030204" pitchFamily="34" charset="0"/>
              </a:rPr>
              <a:t>We welcome you to apply to Volunteer if you are:</a:t>
            </a:r>
            <a:endParaRPr lang="en-US" dirty="0">
              <a:effectLst/>
              <a:ea typeface="Calibri" panose="020F0502020204030204" pitchFamily="34" charset="0"/>
              <a:cs typeface="Times New Roman" panose="02020603050405020304" pitchFamily="18" charset="0"/>
            </a:endParaRPr>
          </a:p>
          <a:p>
            <a:pPr marL="617220" lvl="1" indent="-342900" fontAlgn="base">
              <a:lnSpc>
                <a:spcPct val="107000"/>
              </a:lnSpc>
              <a:spcBef>
                <a:spcPts val="0"/>
              </a:spcBef>
              <a:buSzPts val="1000"/>
              <a:buFont typeface="Symbol" panose="05050102010706020507" pitchFamily="18" charset="2"/>
              <a:buChar char=""/>
              <a:tabLst>
                <a:tab pos="457200" algn="l"/>
              </a:tabLst>
            </a:pPr>
            <a:r>
              <a:rPr lang="en-US" sz="1900" dirty="0">
                <a:solidFill>
                  <a:srgbClr val="231F20"/>
                </a:solidFill>
                <a:effectLst/>
                <a:ea typeface="Times New Roman" panose="02020603050405020304" pitchFamily="18" charset="0"/>
                <a:cs typeface="Calibri" panose="020F0502020204030204" pitchFamily="34" charset="0"/>
              </a:rPr>
              <a:t>16 years of age or older.</a:t>
            </a:r>
            <a:endParaRPr lang="en-US" sz="1900" dirty="0">
              <a:solidFill>
                <a:srgbClr val="231F20"/>
              </a:solidFill>
              <a:effectLst/>
              <a:ea typeface="Calibri" panose="020F0502020204030204" pitchFamily="34" charset="0"/>
              <a:cs typeface="Times New Roman" panose="02020603050405020304" pitchFamily="18" charset="0"/>
            </a:endParaRPr>
          </a:p>
          <a:p>
            <a:pPr marL="617220" lvl="1" indent="-342900" fontAlgn="base">
              <a:lnSpc>
                <a:spcPct val="107000"/>
              </a:lnSpc>
              <a:spcBef>
                <a:spcPts val="0"/>
              </a:spcBef>
              <a:buSzPts val="1000"/>
              <a:buFont typeface="Symbol" panose="05050102010706020507" pitchFamily="18" charset="2"/>
              <a:buChar char=""/>
              <a:tabLst>
                <a:tab pos="457200" algn="l"/>
              </a:tabLst>
            </a:pPr>
            <a:r>
              <a:rPr lang="en-US" sz="1900" dirty="0">
                <a:solidFill>
                  <a:srgbClr val="231F20"/>
                </a:solidFill>
                <a:effectLst/>
                <a:ea typeface="Times New Roman" panose="02020603050405020304" pitchFamily="18" charset="0"/>
                <a:cs typeface="Calibri" panose="020F0502020204030204" pitchFamily="34" charset="0"/>
              </a:rPr>
              <a:t>Able to make a minimum commitment of 6 hours per month for at least 6 months.</a:t>
            </a:r>
            <a:endParaRPr lang="en-US" sz="1900" dirty="0">
              <a:solidFill>
                <a:srgbClr val="231F20"/>
              </a:solidFill>
              <a:effectLst/>
              <a:ea typeface="Calibri" panose="020F0502020204030204" pitchFamily="34" charset="0"/>
              <a:cs typeface="Times New Roman" panose="02020603050405020304" pitchFamily="18" charset="0"/>
            </a:endParaRPr>
          </a:p>
          <a:p>
            <a:pPr marL="617220" lvl="1" indent="-342900" fontAlgn="base">
              <a:lnSpc>
                <a:spcPct val="107000"/>
              </a:lnSpc>
              <a:spcBef>
                <a:spcPts val="0"/>
              </a:spcBef>
              <a:buSzPts val="1000"/>
              <a:buFont typeface="Symbol" panose="05050102010706020507" pitchFamily="18" charset="2"/>
              <a:buChar char=""/>
              <a:tabLst>
                <a:tab pos="457200" algn="l"/>
              </a:tabLst>
            </a:pPr>
            <a:r>
              <a:rPr lang="en-US" sz="1900" dirty="0">
                <a:solidFill>
                  <a:srgbClr val="231F20"/>
                </a:solidFill>
                <a:effectLst/>
                <a:ea typeface="Times New Roman" panose="02020603050405020304" pitchFamily="18" charset="0"/>
                <a:cs typeface="Calibri" panose="020F0502020204030204" pitchFamily="34" charset="0"/>
              </a:rPr>
              <a:t>Able to squat, bend, twist, lift, or stand for long periods of time when working directly with the animals.</a:t>
            </a:r>
            <a:endParaRPr lang="en-US" sz="1900" dirty="0">
              <a:solidFill>
                <a:srgbClr val="231F20"/>
              </a:solidFill>
              <a:effectLst/>
              <a:ea typeface="Calibri" panose="020F0502020204030204" pitchFamily="34" charset="0"/>
              <a:cs typeface="Times New Roman" panose="02020603050405020304" pitchFamily="18" charset="0"/>
            </a:endParaRPr>
          </a:p>
          <a:p>
            <a:pPr marL="617220" lvl="1" indent="-342900" fontAlgn="base">
              <a:lnSpc>
                <a:spcPct val="107000"/>
              </a:lnSpc>
              <a:spcBef>
                <a:spcPts val="0"/>
              </a:spcBef>
              <a:buSzPts val="1000"/>
              <a:buFont typeface="Symbol" panose="05050102010706020507" pitchFamily="18" charset="2"/>
              <a:buChar char=""/>
              <a:tabLst>
                <a:tab pos="457200" algn="l"/>
              </a:tabLst>
            </a:pPr>
            <a:r>
              <a:rPr lang="en-US" sz="1900" dirty="0">
                <a:solidFill>
                  <a:srgbClr val="231F20"/>
                </a:solidFill>
                <a:effectLst/>
                <a:ea typeface="Times New Roman" panose="02020603050405020304" pitchFamily="18" charset="0"/>
                <a:cs typeface="Calibri" panose="020F0502020204030204" pitchFamily="34" charset="0"/>
              </a:rPr>
              <a:t>A people person, as well as an animal person.</a:t>
            </a:r>
            <a:endParaRPr lang="en-US" sz="1900" dirty="0">
              <a:solidFill>
                <a:srgbClr val="231F20"/>
              </a:solidFill>
              <a:effectLst/>
              <a:ea typeface="Calibri" panose="020F0502020204030204" pitchFamily="34" charset="0"/>
              <a:cs typeface="Times New Roman" panose="02020603050405020304" pitchFamily="18" charset="0"/>
            </a:endParaRPr>
          </a:p>
          <a:p>
            <a:pPr marL="617220" lvl="1" indent="-342900" fontAlgn="base">
              <a:lnSpc>
                <a:spcPct val="107000"/>
              </a:lnSpc>
              <a:spcBef>
                <a:spcPts val="0"/>
              </a:spcBef>
              <a:buSzPts val="1000"/>
              <a:buFont typeface="Symbol" panose="05050102010706020507" pitchFamily="18" charset="2"/>
              <a:buChar char=""/>
              <a:tabLst>
                <a:tab pos="457200" algn="l"/>
              </a:tabLst>
            </a:pPr>
            <a:r>
              <a:rPr lang="en-US" sz="1900" dirty="0">
                <a:solidFill>
                  <a:srgbClr val="231F20"/>
                </a:solidFill>
                <a:effectLst/>
                <a:ea typeface="Times New Roman" panose="02020603050405020304" pitchFamily="18" charset="0"/>
                <a:cs typeface="Calibri" panose="020F0502020204030204" pitchFamily="34" charset="0"/>
              </a:rPr>
              <a:t>Committed to creating a compassionate community for not only animals but also for the people that love them.</a:t>
            </a:r>
            <a:endParaRPr lang="en-US" sz="1900" dirty="0">
              <a:solidFill>
                <a:srgbClr val="231F20"/>
              </a:solidFill>
              <a:effectLst/>
              <a:ea typeface="Calibri" panose="020F0502020204030204" pitchFamily="34" charset="0"/>
              <a:cs typeface="Times New Roman" panose="02020603050405020304" pitchFamily="18" charset="0"/>
            </a:endParaRPr>
          </a:p>
          <a:p>
            <a:r>
              <a:rPr lang="en-US" b="1" dirty="0"/>
              <a:t>Availability</a:t>
            </a:r>
            <a:r>
              <a:rPr lang="en-US" dirty="0"/>
              <a:t>:</a:t>
            </a:r>
          </a:p>
          <a:p>
            <a:pPr lvl="1"/>
            <a:r>
              <a:rPr lang="en-US" sz="1900" dirty="0"/>
              <a:t>7 days a week, 7am to 6:30pm. Limited availability on weekends.</a:t>
            </a:r>
          </a:p>
          <a:p>
            <a:pPr lvl="1"/>
            <a:endParaRPr lang="en-US" sz="1900" dirty="0"/>
          </a:p>
          <a:p>
            <a:pPr marL="274320" lvl="1" indent="0">
              <a:buNone/>
            </a:pPr>
            <a:r>
              <a:rPr lang="en-US" sz="1800" b="1" u="sng" dirty="0">
                <a:solidFill>
                  <a:srgbClr val="0563C1"/>
                </a:solidFill>
                <a:effectLst/>
                <a:latin typeface="Calibri" panose="020F0502020204030204" pitchFamily="34" charset="0"/>
                <a:ea typeface="Times New Roman" panose="02020603050405020304" pitchFamily="18" charset="0"/>
                <a:hlinkClick r:id="rId2"/>
              </a:rPr>
              <a:t>https://www.thehumanesociety.org/get-involved/volunteer/</a:t>
            </a:r>
            <a:endParaRPr lang="en-US" sz="1900" dirty="0"/>
          </a:p>
        </p:txBody>
      </p:sp>
      <p:sp>
        <p:nvSpPr>
          <p:cNvPr id="4" name="Content Placeholder 3">
            <a:extLst>
              <a:ext uri="{FF2B5EF4-FFF2-40B4-BE49-F238E27FC236}">
                <a16:creationId xmlns:a16="http://schemas.microsoft.com/office/drawing/2014/main" id="{0F564670-8854-405C-9153-3BADF03FBABF}"/>
              </a:ext>
            </a:extLst>
          </p:cNvPr>
          <p:cNvSpPr>
            <a:spLocks noGrp="1"/>
          </p:cNvSpPr>
          <p:nvPr>
            <p:ph sz="half" idx="2"/>
          </p:nvPr>
        </p:nvSpPr>
        <p:spPr>
          <a:xfrm>
            <a:off x="6957060" y="3050805"/>
            <a:ext cx="4663440" cy="3502396"/>
          </a:xfrm>
        </p:spPr>
        <p:txBody>
          <a:bodyPr>
            <a:normAutofit fontScale="92500" lnSpcReduction="10000"/>
          </a:bodyPr>
          <a:lstStyle/>
          <a:p>
            <a:pPr marL="0" marR="0" fontAlgn="base">
              <a:lnSpc>
                <a:spcPts val="1680"/>
              </a:lnSpc>
              <a:spcBef>
                <a:spcPts val="0"/>
              </a:spcBef>
              <a:spcAft>
                <a:spcPts val="0"/>
              </a:spcAft>
            </a:pPr>
            <a:r>
              <a:rPr lang="en-US" b="1"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Below are some of our most in-need positions.</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Administrative Assistant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Animal Transport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Bath Brigade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Cat Care Specialist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Customer Service Aid</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Dog Enrichment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Dog Walker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Events and Outreach</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Laundry Folding Crew</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Pet Food Pantry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Pet Store Liaison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err="1">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Purrtime</a:t>
            </a: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 Specialist (cat enrichment)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Rabbit Enrichment Specialist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617220" lvl="1" indent="-342900" fontAlgn="base">
              <a:lnSpc>
                <a:spcPts val="1680"/>
              </a:lnSpc>
              <a:spcBef>
                <a:spcPts val="0"/>
              </a:spcBef>
              <a:buSzPts val="1000"/>
              <a:buFont typeface="Symbol" panose="05050102010706020507" pitchFamily="18" charset="2"/>
              <a:buChar char=""/>
              <a:tabLst>
                <a:tab pos="685800" algn="l"/>
              </a:tabLst>
            </a:pPr>
            <a:r>
              <a:rPr lang="en-US"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rPr>
              <a:t>…and many more!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French bulldog in a box">
            <a:extLst>
              <a:ext uri="{FF2B5EF4-FFF2-40B4-BE49-F238E27FC236}">
                <a16:creationId xmlns:a16="http://schemas.microsoft.com/office/drawing/2014/main" id="{2DE9AB37-82D0-4BED-9A21-9FFA26F72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5220" y="468281"/>
            <a:ext cx="3649980" cy="2582524"/>
          </a:xfrm>
          <a:prstGeom prst="rect">
            <a:avLst/>
          </a:prstGeom>
        </p:spPr>
      </p:pic>
    </p:spTree>
    <p:extLst>
      <p:ext uri="{BB962C8B-B14F-4D97-AF65-F5344CB8AC3E}">
        <p14:creationId xmlns:p14="http://schemas.microsoft.com/office/powerpoint/2010/main" val="43401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4A3A5EB-931E-46DE-A692-6731DB988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2358634F-705D-44E4-9FBF-A406E2F9A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6FCFE1E3-A09C-4196-A99F-B7C3014E9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5" name="Title 4">
            <a:extLst>
              <a:ext uri="{FF2B5EF4-FFF2-40B4-BE49-F238E27FC236}">
                <a16:creationId xmlns:a16="http://schemas.microsoft.com/office/drawing/2014/main" id="{4FFA72F0-2DAD-4D6E-AAF8-4AE0103FE354}"/>
              </a:ext>
            </a:extLst>
          </p:cNvPr>
          <p:cNvSpPr>
            <a:spLocks noGrp="1"/>
          </p:cNvSpPr>
          <p:nvPr>
            <p:ph type="title"/>
          </p:nvPr>
        </p:nvSpPr>
        <p:spPr>
          <a:xfrm>
            <a:off x="621284" y="866114"/>
            <a:ext cx="11267440" cy="1734846"/>
          </a:xfrm>
        </p:spPr>
        <p:txBody>
          <a:bodyPr>
            <a:normAutofit/>
          </a:bodyPr>
          <a:lstStyle/>
          <a:p>
            <a:r>
              <a:rPr lang="en-US" dirty="0"/>
              <a:t>CHURCH OF ALL NATIONS FOOD PANTRY</a:t>
            </a:r>
            <a:br>
              <a:rPr lang="en-US" dirty="0"/>
            </a:br>
            <a:r>
              <a:rPr lang="en-US" sz="2000" dirty="0"/>
              <a:t>111 112</a:t>
            </a:r>
            <a:r>
              <a:rPr lang="en-US" sz="2000" baseline="30000" dirty="0"/>
              <a:t>th</a:t>
            </a:r>
            <a:r>
              <a:rPr lang="en-US" sz="2000" dirty="0"/>
              <a:t> St E</a:t>
            </a:r>
            <a:br>
              <a:rPr lang="en-US" sz="2000" dirty="0"/>
            </a:br>
            <a:r>
              <a:rPr lang="en-US" sz="2000" dirty="0"/>
              <a:t>Tacoma, WA 98445</a:t>
            </a:r>
            <a:endParaRPr lang="en-US" dirty="0"/>
          </a:p>
        </p:txBody>
      </p:sp>
      <p:sp>
        <p:nvSpPr>
          <p:cNvPr id="6" name="Content Placeholder 5">
            <a:extLst>
              <a:ext uri="{FF2B5EF4-FFF2-40B4-BE49-F238E27FC236}">
                <a16:creationId xmlns:a16="http://schemas.microsoft.com/office/drawing/2014/main" id="{8C6FA64F-3775-4F03-9606-A103390655BD}"/>
              </a:ext>
            </a:extLst>
          </p:cNvPr>
          <p:cNvSpPr>
            <a:spLocks noGrp="1"/>
          </p:cNvSpPr>
          <p:nvPr>
            <p:ph idx="1"/>
          </p:nvPr>
        </p:nvSpPr>
        <p:spPr>
          <a:xfrm>
            <a:off x="735223" y="2600960"/>
            <a:ext cx="7240377" cy="3657600"/>
          </a:xfrm>
        </p:spPr>
        <p:txBody>
          <a:bodyPr>
            <a:normAutofit lnSpcReduction="10000"/>
          </a:bodyPr>
          <a:lstStyle/>
          <a:p>
            <a:r>
              <a:rPr lang="en-US" sz="2400" dirty="0">
                <a:effectLst/>
                <a:ea typeface="Times New Roman" panose="02020603050405020304" pitchFamily="18" charset="0"/>
              </a:rPr>
              <a:t>Join us volunteering at </a:t>
            </a:r>
            <a:r>
              <a:rPr lang="en-US" sz="2400" b="1" dirty="0">
                <a:effectLst/>
                <a:ea typeface="Times New Roman" panose="02020603050405020304" pitchFamily="18" charset="0"/>
              </a:rPr>
              <a:t>the Pantry</a:t>
            </a:r>
            <a:r>
              <a:rPr lang="en-US" sz="2400" dirty="0">
                <a:effectLst/>
                <a:ea typeface="Times New Roman" panose="02020603050405020304" pitchFamily="18" charset="0"/>
              </a:rPr>
              <a:t>! Whether you have one day off a week, or Saturdays to serve, we have a place for you!</a:t>
            </a:r>
            <a:endParaRPr lang="en-US" sz="2400" dirty="0">
              <a:ea typeface="Times New Roman" panose="02020603050405020304" pitchFamily="18" charset="0"/>
            </a:endParaRPr>
          </a:p>
          <a:p>
            <a:r>
              <a:rPr lang="en-US" sz="2400" dirty="0">
                <a:effectLst/>
                <a:ea typeface="Times New Roman" panose="02020603050405020304" pitchFamily="18" charset="0"/>
              </a:rPr>
              <a:t>To receive more information about this wonderful serving opportunity, email our Pantry Director at </a:t>
            </a:r>
            <a:r>
              <a:rPr lang="en-US" sz="2400" u="sng" dirty="0" err="1">
                <a:effectLst/>
                <a:ea typeface="Times New Roman" panose="02020603050405020304" pitchFamily="18" charset="0"/>
                <a:hlinkClick r:id="rId2"/>
              </a:rPr>
              <a:t>jenni.thompson@cfan.church</a:t>
            </a:r>
            <a:endParaRPr lang="en-US" sz="2400" u="sng" dirty="0">
              <a:effectLst/>
              <a:ea typeface="Times New Roman" panose="02020603050405020304" pitchFamily="18" charset="0"/>
            </a:endParaRPr>
          </a:p>
          <a:p>
            <a:endParaRPr lang="en-US" sz="2400" u="sng" dirty="0"/>
          </a:p>
          <a:p>
            <a:endParaRPr lang="en-US" sz="2400" u="sng" dirty="0"/>
          </a:p>
          <a:p>
            <a:pPr marL="0" indent="0" algn="ctr">
              <a:buNone/>
            </a:pPr>
            <a:r>
              <a:rPr lang="en-US" sz="2000" dirty="0">
                <a:hlinkClick r:id="rId3"/>
              </a:rPr>
              <a:t>https://cfan.church/the-pantry</a:t>
            </a:r>
            <a:r>
              <a:rPr lang="en-US" sz="2000" dirty="0"/>
              <a:t> </a:t>
            </a:r>
          </a:p>
        </p:txBody>
      </p:sp>
      <p:pic>
        <p:nvPicPr>
          <p:cNvPr id="1026" name="Picture 2" descr="Church For All Nations">
            <a:extLst>
              <a:ext uri="{FF2B5EF4-FFF2-40B4-BE49-F238E27FC236}">
                <a16:creationId xmlns:a16="http://schemas.microsoft.com/office/drawing/2014/main" id="{9FCC42D7-BDD7-46F7-ADDE-0C49152AC72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37131" y="3195760"/>
            <a:ext cx="3019646" cy="3019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25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1A402-A434-4BCF-81EB-6D30C14A3787}"/>
              </a:ext>
            </a:extLst>
          </p:cNvPr>
          <p:cNvSpPr>
            <a:spLocks noGrp="1"/>
          </p:cNvSpPr>
          <p:nvPr>
            <p:ph type="title"/>
          </p:nvPr>
        </p:nvSpPr>
        <p:spPr>
          <a:xfrm>
            <a:off x="654050" y="323850"/>
            <a:ext cx="10471150" cy="1676400"/>
          </a:xfrm>
        </p:spPr>
        <p:txBody>
          <a:bodyPr>
            <a:noAutofit/>
          </a:bodyPr>
          <a:lstStyle/>
          <a:p>
            <a:r>
              <a:rPr lang="en-US" sz="3600" dirty="0"/>
              <a:t>NW FURNITURE BANK</a:t>
            </a:r>
            <a:br>
              <a:rPr lang="en-US" sz="1600" dirty="0">
                <a:latin typeface="+mn-lt"/>
              </a:rPr>
            </a:br>
            <a:r>
              <a:rPr lang="en-US" sz="1600" b="0" i="0" dirty="0">
                <a:solidFill>
                  <a:schemeClr val="tx1"/>
                </a:solidFill>
                <a:effectLst/>
                <a:latin typeface="+mn-lt"/>
              </a:rPr>
              <a:t>117 Puyallup Ave </a:t>
            </a:r>
            <a:br>
              <a:rPr lang="en-US" sz="1600" dirty="0">
                <a:solidFill>
                  <a:schemeClr val="tx1"/>
                </a:solidFill>
                <a:latin typeface="+mn-lt"/>
              </a:rPr>
            </a:br>
            <a:r>
              <a:rPr lang="en-US" sz="1600" b="0" i="0" dirty="0">
                <a:solidFill>
                  <a:schemeClr val="tx1"/>
                </a:solidFill>
                <a:effectLst/>
                <a:latin typeface="+mn-lt"/>
              </a:rPr>
              <a:t>Tacoma, WA 98421</a:t>
            </a:r>
            <a:br>
              <a:rPr lang="en-US" sz="1600" dirty="0">
                <a:solidFill>
                  <a:schemeClr val="tx1"/>
                </a:solidFill>
                <a:latin typeface="+mn-lt"/>
              </a:rPr>
            </a:br>
            <a:r>
              <a:rPr lang="en-US" sz="1600" b="0" i="0" dirty="0">
                <a:solidFill>
                  <a:schemeClr val="tx1"/>
                </a:solidFill>
                <a:effectLst/>
                <a:latin typeface="+mn-lt"/>
              </a:rPr>
              <a:t>253-302-3868 x 102</a:t>
            </a:r>
            <a:br>
              <a:rPr lang="en-US" sz="1600" dirty="0">
                <a:solidFill>
                  <a:schemeClr val="tx1"/>
                </a:solidFill>
                <a:latin typeface="+mn-lt"/>
              </a:rPr>
            </a:br>
            <a:r>
              <a:rPr lang="en-US" sz="1600" b="0" i="0" dirty="0">
                <a:solidFill>
                  <a:schemeClr val="tx1"/>
                </a:solidFill>
                <a:effectLst/>
                <a:latin typeface="+mn-lt"/>
              </a:rPr>
              <a:t>volunteer@nwfurniturebank.org</a:t>
            </a:r>
            <a:endParaRPr lang="en-US" sz="2800" dirty="0">
              <a:solidFill>
                <a:schemeClr val="tx1"/>
              </a:solidFill>
              <a:latin typeface="+mn-lt"/>
            </a:endParaRPr>
          </a:p>
        </p:txBody>
      </p:sp>
      <p:sp>
        <p:nvSpPr>
          <p:cNvPr id="3" name="Content Placeholder 2">
            <a:extLst>
              <a:ext uri="{FF2B5EF4-FFF2-40B4-BE49-F238E27FC236}">
                <a16:creationId xmlns:a16="http://schemas.microsoft.com/office/drawing/2014/main" id="{0169C38C-B85B-486B-AF5F-F337DB2D408F}"/>
              </a:ext>
            </a:extLst>
          </p:cNvPr>
          <p:cNvSpPr>
            <a:spLocks noGrp="1"/>
          </p:cNvSpPr>
          <p:nvPr>
            <p:ph idx="1"/>
          </p:nvPr>
        </p:nvSpPr>
        <p:spPr>
          <a:xfrm>
            <a:off x="581025" y="2000251"/>
            <a:ext cx="11039475" cy="4533900"/>
          </a:xfrm>
        </p:spPr>
        <p:txBody>
          <a:bodyPr>
            <a:normAutofit fontScale="92500" lnSpcReduction="20000"/>
          </a:bodyPr>
          <a:lstStyle/>
          <a:p>
            <a:pPr marL="0" indent="0">
              <a:spcBef>
                <a:spcPts val="0"/>
              </a:spcBef>
              <a:buNone/>
            </a:pPr>
            <a:r>
              <a:rPr lang="en-US" sz="1900" b="1" dirty="0">
                <a:solidFill>
                  <a:srgbClr val="000000"/>
                </a:solidFill>
                <a:effectLst/>
                <a:ea typeface="Calibri" panose="020F0502020204030204" pitchFamily="34" charset="0"/>
                <a:cs typeface="Times New Roman" panose="02020603050405020304" pitchFamily="18" charset="0"/>
              </a:rPr>
              <a:t>Qualifications to volunteer include the following:</a:t>
            </a:r>
            <a:endParaRPr lang="en-US" sz="1900" b="1" dirty="0">
              <a:solidFill>
                <a:srgbClr val="000000"/>
              </a:solidFill>
              <a:ea typeface="Calibri" panose="020F0502020204030204" pitchFamily="34" charset="0"/>
              <a:cs typeface="Calibri" panose="020F0502020204030204" pitchFamily="34" charset="0"/>
            </a:endParaRPr>
          </a:p>
          <a:p>
            <a:pPr>
              <a:spcBef>
                <a:spcPts val="0"/>
              </a:spcBef>
            </a:pPr>
            <a:r>
              <a:rPr lang="en-US" sz="1900" dirty="0">
                <a:effectLst/>
                <a:ea typeface="Calibri" panose="020F0502020204030204" pitchFamily="34" charset="0"/>
                <a:cs typeface="Times New Roman" panose="02020603050405020304" pitchFamily="18" charset="0"/>
              </a:rPr>
              <a:t>17 years or older</a:t>
            </a:r>
            <a:endParaRPr lang="en-US" sz="1900" dirty="0">
              <a:ea typeface="Calibri" panose="020F0502020204030204" pitchFamily="34" charset="0"/>
              <a:cs typeface="Calibri" panose="020F0502020204030204" pitchFamily="34" charset="0"/>
            </a:endParaRPr>
          </a:p>
          <a:p>
            <a:pPr>
              <a:spcBef>
                <a:spcPts val="0"/>
              </a:spcBef>
            </a:pPr>
            <a:r>
              <a:rPr lang="en-US" sz="1900" dirty="0">
                <a:solidFill>
                  <a:srgbClr val="000000"/>
                </a:solidFill>
                <a:effectLst/>
                <a:ea typeface="Calibri" panose="020F0502020204030204" pitchFamily="34" charset="0"/>
                <a:cs typeface="Calibri" panose="020F0502020204030204" pitchFamily="34" charset="0"/>
              </a:rPr>
              <a:t>Good health</a:t>
            </a:r>
            <a:endParaRPr lang="en-US" sz="1900" dirty="0">
              <a:solidFill>
                <a:srgbClr val="000000"/>
              </a:solidFill>
              <a:ea typeface="Calibri" panose="020F0502020204030204" pitchFamily="34" charset="0"/>
              <a:cs typeface="Calibri" panose="020F0502020204030204" pitchFamily="34" charset="0"/>
            </a:endParaRPr>
          </a:p>
          <a:p>
            <a:pPr>
              <a:spcBef>
                <a:spcPts val="0"/>
              </a:spcBef>
            </a:pPr>
            <a:r>
              <a:rPr lang="en-US" sz="1900" dirty="0">
                <a:solidFill>
                  <a:srgbClr val="000000"/>
                </a:solidFill>
                <a:effectLst/>
                <a:ea typeface="Calibri" panose="020F0502020204030204" pitchFamily="34" charset="0"/>
                <a:cs typeface="Calibri" panose="020F0502020204030204" pitchFamily="34" charset="0"/>
              </a:rPr>
              <a:t>Be able to stand for 3 or more hours</a:t>
            </a:r>
            <a:endParaRPr lang="en-US" sz="1900" dirty="0">
              <a:solidFill>
                <a:srgbClr val="000000"/>
              </a:solidFill>
              <a:ea typeface="Calibri" panose="020F0502020204030204" pitchFamily="34" charset="0"/>
              <a:cs typeface="Calibri" panose="020F0502020204030204" pitchFamily="34" charset="0"/>
            </a:endParaRPr>
          </a:p>
          <a:p>
            <a:pPr>
              <a:spcBef>
                <a:spcPts val="0"/>
              </a:spcBef>
            </a:pPr>
            <a:r>
              <a:rPr lang="en-US" sz="1900" dirty="0">
                <a:solidFill>
                  <a:srgbClr val="000000"/>
                </a:solidFill>
                <a:effectLst/>
                <a:ea typeface="Calibri" panose="020F0502020204030204" pitchFamily="34" charset="0"/>
                <a:cs typeface="Calibri" panose="020F0502020204030204" pitchFamily="34" charset="0"/>
              </a:rPr>
              <a:t>Be able to bend, lift, and carry 25 lbs.</a:t>
            </a:r>
            <a:endParaRPr lang="en-US" sz="1900" dirty="0">
              <a:solidFill>
                <a:srgbClr val="000000"/>
              </a:solidFill>
              <a:ea typeface="Calibri" panose="020F0502020204030204" pitchFamily="34" charset="0"/>
              <a:cs typeface="Calibri" panose="020F0502020204030204" pitchFamily="34" charset="0"/>
            </a:endParaRPr>
          </a:p>
          <a:p>
            <a:pPr>
              <a:spcBef>
                <a:spcPts val="0"/>
              </a:spcBef>
            </a:pPr>
            <a:r>
              <a:rPr lang="en-US" sz="1900" dirty="0">
                <a:solidFill>
                  <a:srgbClr val="000000"/>
                </a:solidFill>
                <a:effectLst/>
                <a:ea typeface="Calibri" panose="020F0502020204030204" pitchFamily="34" charset="0"/>
                <a:cs typeface="Calibri" panose="020F0502020204030204" pitchFamily="34" charset="0"/>
              </a:rPr>
              <a:t>Pass a criminal background check</a:t>
            </a:r>
            <a:endParaRPr lang="en-US" sz="1900" dirty="0">
              <a:solidFill>
                <a:srgbClr val="000000"/>
              </a:solidFill>
              <a:ea typeface="Calibri" panose="020F0502020204030204" pitchFamily="34" charset="0"/>
              <a:cs typeface="Calibri" panose="020F0502020204030204" pitchFamily="34" charset="0"/>
            </a:endParaRPr>
          </a:p>
          <a:p>
            <a:pPr>
              <a:spcBef>
                <a:spcPts val="0"/>
              </a:spcBef>
            </a:pPr>
            <a:r>
              <a:rPr lang="en-US" sz="1900" dirty="0">
                <a:solidFill>
                  <a:srgbClr val="000000"/>
                </a:solidFill>
                <a:effectLst/>
                <a:ea typeface="Calibri" panose="020F0502020204030204" pitchFamily="34" charset="0"/>
                <a:cs typeface="Calibri" panose="020F0502020204030204" pitchFamily="34" charset="0"/>
              </a:rPr>
              <a:t>For more information, visit our </a:t>
            </a:r>
            <a:r>
              <a:rPr lang="en-US" sz="1900" u="sng" dirty="0">
                <a:solidFill>
                  <a:srgbClr val="000000"/>
                </a:solidFill>
                <a:effectLst/>
                <a:ea typeface="Calibri" panose="020F0502020204030204" pitchFamily="34" charset="0"/>
                <a:cs typeface="Calibri" panose="020F0502020204030204" pitchFamily="34" charset="0"/>
                <a:hlinkClick r:id="rId2"/>
              </a:rPr>
              <a:t>Volunteer FAQ</a:t>
            </a:r>
            <a:r>
              <a:rPr lang="en-US" sz="1900" dirty="0">
                <a:solidFill>
                  <a:srgbClr val="000000"/>
                </a:solidFill>
                <a:effectLst/>
                <a:ea typeface="Calibri" panose="020F0502020204030204" pitchFamily="34" charset="0"/>
                <a:cs typeface="Calibri" panose="020F0502020204030204" pitchFamily="34" charset="0"/>
              </a:rPr>
              <a:t> page.</a:t>
            </a:r>
          </a:p>
          <a:p>
            <a:pPr marL="0" indent="0">
              <a:spcBef>
                <a:spcPts val="0"/>
              </a:spcBef>
              <a:buNone/>
            </a:pPr>
            <a:endParaRPr lang="en-US" sz="1900" b="1" dirty="0">
              <a:solidFill>
                <a:srgbClr val="000000"/>
              </a:solidFill>
              <a:effectLst/>
              <a:ea typeface="Calibri" panose="020F0502020204030204" pitchFamily="34" charset="0"/>
              <a:cs typeface="Calibri" panose="020F0502020204030204" pitchFamily="34" charset="0"/>
            </a:endParaRPr>
          </a:p>
          <a:p>
            <a:pPr marL="0" indent="0">
              <a:spcBef>
                <a:spcPts val="0"/>
              </a:spcBef>
              <a:buNone/>
            </a:pPr>
            <a:r>
              <a:rPr lang="en-US" sz="1900" b="1" dirty="0">
                <a:solidFill>
                  <a:srgbClr val="000000"/>
                </a:solidFill>
                <a:effectLst/>
                <a:ea typeface="Calibri" panose="020F0502020204030204" pitchFamily="34" charset="0"/>
                <a:cs typeface="Calibri" panose="020F0502020204030204" pitchFamily="34" charset="0"/>
              </a:rPr>
              <a:t>Individual Opportunities</a:t>
            </a:r>
          </a:p>
          <a:p>
            <a:pPr>
              <a:spcBef>
                <a:spcPts val="0"/>
              </a:spcBef>
            </a:pPr>
            <a:r>
              <a:rPr lang="en-US" sz="1900" dirty="0">
                <a:effectLst/>
                <a:ea typeface="Calibri" panose="020F0502020204030204" pitchFamily="34" charset="0"/>
                <a:cs typeface="Times New Roman" panose="02020603050405020304" pitchFamily="18" charset="0"/>
              </a:rPr>
              <a:t>Shoppers (Shifts available Tuesday-Saturday AM)</a:t>
            </a:r>
          </a:p>
          <a:p>
            <a:pPr>
              <a:spcBef>
                <a:spcPts val="0"/>
              </a:spcBef>
            </a:pPr>
            <a:r>
              <a:rPr lang="en-US" sz="1900" dirty="0">
                <a:effectLst/>
                <a:ea typeface="Calibri" panose="020F0502020204030204" pitchFamily="34" charset="0"/>
                <a:cs typeface="Times New Roman" panose="02020603050405020304" pitchFamily="18" charset="0"/>
              </a:rPr>
              <a:t>Retail Assistants in Hope Furnishings Retail Store (Shifts available Monday-Sunday - AM &amp; PM shifts offered)</a:t>
            </a:r>
          </a:p>
          <a:p>
            <a:pPr>
              <a:spcBef>
                <a:spcPts val="0"/>
              </a:spcBef>
            </a:pPr>
            <a:r>
              <a:rPr lang="en-US" sz="1900" dirty="0">
                <a:effectLst/>
                <a:ea typeface="Calibri" panose="020F0502020204030204" pitchFamily="34" charset="0"/>
                <a:cs typeface="Times New Roman" panose="02020603050405020304" pitchFamily="18" charset="0"/>
              </a:rPr>
              <a:t>Stock Assistants at Hope Furnishings Retail Store (Any day(s) Monday-Sunday AM/PM shifts offered) Role Detail here </a:t>
            </a:r>
          </a:p>
          <a:p>
            <a:pPr>
              <a:spcBef>
                <a:spcPts val="0"/>
              </a:spcBef>
            </a:pPr>
            <a:r>
              <a:rPr lang="en-US" sz="1900" dirty="0">
                <a:effectLst/>
                <a:ea typeface="Calibri" panose="020F0502020204030204" pitchFamily="34" charset="0"/>
                <a:cs typeface="Times New Roman" panose="02020603050405020304" pitchFamily="18" charset="0"/>
              </a:rPr>
              <a:t>Donation Sorter (Shifts available Monday-Saturday - AM &amp; PM shifts offered)</a:t>
            </a:r>
          </a:p>
          <a:p>
            <a:pPr>
              <a:spcBef>
                <a:spcPts val="0"/>
              </a:spcBef>
            </a:pPr>
            <a:r>
              <a:rPr lang="en-US" sz="1900" dirty="0">
                <a:effectLst/>
                <a:ea typeface="Calibri" panose="020F0502020204030204" pitchFamily="34" charset="0"/>
                <a:cs typeface="Times New Roman" panose="02020603050405020304" pitchFamily="18" charset="0"/>
              </a:rPr>
              <a:t>Furniture Assemblers - no experience needed (Tacoma location only; Shifts available Monday-Friday AM)</a:t>
            </a:r>
          </a:p>
          <a:p>
            <a:pPr>
              <a:spcBef>
                <a:spcPts val="0"/>
              </a:spcBef>
            </a:pPr>
            <a:r>
              <a:rPr lang="en-US" sz="1900" dirty="0">
                <a:effectLst/>
                <a:ea typeface="Calibri" panose="020F0502020204030204" pitchFamily="34" charset="0"/>
                <a:cs typeface="Times New Roman" panose="02020603050405020304" pitchFamily="18" charset="0"/>
              </a:rPr>
              <a:t>Special Events</a:t>
            </a:r>
          </a:p>
          <a:p>
            <a:pPr>
              <a:spcBef>
                <a:spcPts val="0"/>
              </a:spcBef>
            </a:pPr>
            <a:r>
              <a:rPr lang="en-US" sz="1900" dirty="0">
                <a:effectLst/>
                <a:ea typeface="Calibri" panose="020F0502020204030204" pitchFamily="34" charset="0"/>
                <a:cs typeface="Times New Roman" panose="02020603050405020304" pitchFamily="18" charset="0"/>
              </a:rPr>
              <a:t>Cleaning and General Housekeeping (Schedule Flexible)</a:t>
            </a:r>
          </a:p>
          <a:p>
            <a:pPr>
              <a:spcBef>
                <a:spcPts val="0"/>
              </a:spcBef>
            </a:pPr>
            <a:endParaRPr lang="en-US" sz="1800" dirty="0">
              <a:ea typeface="Calibri" panose="020F0502020204030204" pitchFamily="34" charset="0"/>
              <a:cs typeface="Times New Roman" panose="02020603050405020304" pitchFamily="18" charset="0"/>
            </a:endParaRPr>
          </a:p>
          <a:p>
            <a:pPr marL="0" indent="0" algn="ctr">
              <a:spcBef>
                <a:spcPts val="0"/>
              </a:spcBef>
              <a:buNone/>
            </a:pPr>
            <a:endParaRPr lang="en-US" sz="1800" dirty="0">
              <a:effectLst/>
              <a:ea typeface="Calibri" panose="020F0502020204030204" pitchFamily="34" charset="0"/>
              <a:cs typeface="Times New Roman" panose="02020603050405020304" pitchFamily="18" charset="0"/>
              <a:hlinkClick r:id="rId3"/>
            </a:endParaRPr>
          </a:p>
          <a:p>
            <a:pPr marL="0" indent="0" algn="ctr">
              <a:spcBef>
                <a:spcPts val="0"/>
              </a:spcBef>
              <a:buNone/>
            </a:pPr>
            <a:r>
              <a:rPr lang="en-US" sz="1800" dirty="0">
                <a:effectLst/>
                <a:ea typeface="Calibri" panose="020F0502020204030204" pitchFamily="34" charset="0"/>
                <a:cs typeface="Times New Roman" panose="02020603050405020304" pitchFamily="18" charset="0"/>
                <a:hlinkClick r:id="rId3"/>
              </a:rPr>
              <a:t>https://www.nwfurniturebank.org/volunteer</a:t>
            </a:r>
            <a:r>
              <a:rPr lang="en-US" sz="1800" dirty="0">
                <a:effectLst/>
                <a:ea typeface="Calibri" panose="020F0502020204030204" pitchFamily="34" charset="0"/>
                <a:cs typeface="Times New Roman" panose="02020603050405020304" pitchFamily="18" charset="0"/>
              </a:rPr>
              <a:t> </a:t>
            </a:r>
          </a:p>
        </p:txBody>
      </p:sp>
      <p:pic>
        <p:nvPicPr>
          <p:cNvPr id="2050" name="Picture 2" descr="NW Furniture Bank">
            <a:extLst>
              <a:ext uri="{FF2B5EF4-FFF2-40B4-BE49-F238E27FC236}">
                <a16:creationId xmlns:a16="http://schemas.microsoft.com/office/drawing/2014/main" id="{4B033468-D286-48D2-B9B8-8B6E63DAF3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1325" y="784859"/>
            <a:ext cx="3670300" cy="3205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31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6E92D59-FD1B-47BC-9D02-0F3B959A6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92AE646-CC19-4A1F-900B-E512D06A7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14E4F834-34CB-4787-920F-CD1E1B8BC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1">
            <a:extLst>
              <a:ext uri="{FF2B5EF4-FFF2-40B4-BE49-F238E27FC236}">
                <a16:creationId xmlns:a16="http://schemas.microsoft.com/office/drawing/2014/main" id="{A41C078A-A335-4C1E-976E-58006C5CC74D}"/>
              </a:ext>
            </a:extLst>
          </p:cNvPr>
          <p:cNvSpPr>
            <a:spLocks noGrp="1"/>
          </p:cNvSpPr>
          <p:nvPr>
            <p:ph type="title"/>
          </p:nvPr>
        </p:nvSpPr>
        <p:spPr>
          <a:xfrm>
            <a:off x="447675" y="638175"/>
            <a:ext cx="3864009" cy="5492001"/>
          </a:xfrm>
        </p:spPr>
        <p:txBody>
          <a:bodyPr>
            <a:normAutofit fontScale="90000"/>
          </a:bodyPr>
          <a:lstStyle/>
          <a:p>
            <a:r>
              <a:rPr lang="en-US" sz="4900" dirty="0"/>
              <a:t>NOURISH PIERCE COUNTY FOOD BANK</a:t>
            </a:r>
            <a:br>
              <a:rPr lang="en-US" sz="4900" dirty="0"/>
            </a:br>
            <a:r>
              <a:rPr lang="en-US" sz="2000" dirty="0">
                <a:solidFill>
                  <a:srgbClr val="000000"/>
                </a:solidFill>
                <a:latin typeface="+mn-lt"/>
                <a:ea typeface="Calibri" panose="020F0502020204030204" pitchFamily="34" charset="0"/>
              </a:rPr>
              <a:t>We are serving record numbers of people since spring of 2020 and need your help!</a:t>
            </a:r>
            <a:br>
              <a:rPr lang="en-US" sz="2000" dirty="0">
                <a:solidFill>
                  <a:srgbClr val="000000"/>
                </a:solidFill>
                <a:latin typeface="+mn-lt"/>
                <a:ea typeface="Calibri" panose="020F0502020204030204" pitchFamily="34" charset="0"/>
              </a:rPr>
            </a:br>
            <a:br>
              <a:rPr lang="en-US" sz="2000" dirty="0">
                <a:solidFill>
                  <a:srgbClr val="000000"/>
                </a:solidFill>
                <a:latin typeface="+mn-lt"/>
                <a:ea typeface="Calibri" panose="020F0502020204030204" pitchFamily="34" charset="0"/>
              </a:rPr>
            </a:br>
            <a:r>
              <a:rPr lang="en-US" sz="2000" dirty="0">
                <a:solidFill>
                  <a:srgbClr val="000000"/>
                </a:solidFill>
                <a:latin typeface="+mn-lt"/>
                <a:ea typeface="Calibri" panose="020F0502020204030204" pitchFamily="34" charset="0"/>
              </a:rPr>
              <a:t>Nourish </a:t>
            </a:r>
            <a:r>
              <a:rPr lang="en-US" sz="2000" dirty="0">
                <a:solidFill>
                  <a:srgbClr val="000000"/>
                </a:solidFill>
                <a:effectLst/>
                <a:latin typeface="+mn-lt"/>
                <a:ea typeface="Calibri" panose="020F0502020204030204" pitchFamily="34" charset="0"/>
              </a:rPr>
              <a:t>depends on the services of 1,000 volunteers to help maintain the operations of our 25 distribution sites and warehouse facility. </a:t>
            </a:r>
            <a:br>
              <a:rPr lang="en-US" sz="2000" dirty="0">
                <a:solidFill>
                  <a:srgbClr val="000000"/>
                </a:solidFill>
                <a:effectLst/>
                <a:latin typeface="+mn-lt"/>
                <a:ea typeface="Calibri" panose="020F0502020204030204" pitchFamily="34" charset="0"/>
              </a:rPr>
            </a:br>
            <a:br>
              <a:rPr lang="en-US" sz="1800" dirty="0">
                <a:solidFill>
                  <a:srgbClr val="000000"/>
                </a:solidFill>
                <a:effectLst/>
                <a:latin typeface="+mn-lt"/>
                <a:ea typeface="Calibri" panose="020F0502020204030204" pitchFamily="34" charset="0"/>
              </a:rPr>
            </a:br>
            <a:br>
              <a:rPr lang="en-US" sz="1800" dirty="0">
                <a:solidFill>
                  <a:srgbClr val="000000"/>
                </a:solidFill>
                <a:effectLst/>
                <a:latin typeface="+mn-lt"/>
                <a:ea typeface="Calibri" panose="020F0502020204030204" pitchFamily="34" charset="0"/>
              </a:rPr>
            </a:br>
            <a:br>
              <a:rPr lang="en-US" sz="2400" dirty="0">
                <a:solidFill>
                  <a:srgbClr val="000000"/>
                </a:solidFill>
                <a:effectLst/>
                <a:latin typeface="+mn-lt"/>
                <a:ea typeface="Calibri" panose="020F0502020204030204" pitchFamily="34" charset="0"/>
              </a:rPr>
            </a:br>
            <a:r>
              <a:rPr lang="en-US" sz="2000" dirty="0">
                <a:solidFill>
                  <a:srgbClr val="000000"/>
                </a:solidFill>
                <a:effectLst/>
                <a:latin typeface="+mn-lt"/>
                <a:ea typeface="Calibri" panose="020F0502020204030204" pitchFamily="34" charset="0"/>
              </a:rPr>
              <a:t>253-383-3164</a:t>
            </a:r>
            <a:br>
              <a:rPr lang="en-US" sz="2400" u="sng" dirty="0">
                <a:solidFill>
                  <a:srgbClr val="009B74"/>
                </a:solidFill>
                <a:effectLst/>
                <a:latin typeface="+mn-lt"/>
                <a:ea typeface="Calibri" panose="020F0502020204030204" pitchFamily="34" charset="0"/>
              </a:rPr>
            </a:br>
            <a:r>
              <a:rPr lang="en-US" sz="1800" u="sng" dirty="0">
                <a:solidFill>
                  <a:srgbClr val="009B74"/>
                </a:solidFill>
                <a:effectLst/>
                <a:latin typeface="+mn-lt"/>
                <a:ea typeface="Calibri" panose="020F0502020204030204" pitchFamily="34" charset="0"/>
                <a:hlinkClick r:id="rId2"/>
              </a:rPr>
              <a:t>https://nourishpc.org/volunteer/</a:t>
            </a:r>
            <a:r>
              <a:rPr lang="en-US" sz="1800" u="sng" dirty="0">
                <a:solidFill>
                  <a:srgbClr val="009B74"/>
                </a:solidFill>
                <a:effectLst/>
                <a:latin typeface="+mn-lt"/>
                <a:ea typeface="Calibri" panose="020F0502020204030204" pitchFamily="34" charset="0"/>
              </a:rPr>
              <a:t> </a:t>
            </a:r>
            <a:endParaRPr lang="en-US" dirty="0">
              <a:latin typeface="+mn-lt"/>
            </a:endParaRPr>
          </a:p>
        </p:txBody>
      </p:sp>
      <p:sp>
        <p:nvSpPr>
          <p:cNvPr id="3" name="Content Placeholder 2">
            <a:extLst>
              <a:ext uri="{FF2B5EF4-FFF2-40B4-BE49-F238E27FC236}">
                <a16:creationId xmlns:a16="http://schemas.microsoft.com/office/drawing/2014/main" id="{7BA92EF8-7FA6-470D-8748-48C27772675A}"/>
              </a:ext>
            </a:extLst>
          </p:cNvPr>
          <p:cNvSpPr>
            <a:spLocks noGrp="1"/>
          </p:cNvSpPr>
          <p:nvPr>
            <p:ph idx="1"/>
          </p:nvPr>
        </p:nvSpPr>
        <p:spPr>
          <a:xfrm>
            <a:off x="4546380" y="1019175"/>
            <a:ext cx="7197944" cy="2781548"/>
          </a:xfrm>
        </p:spPr>
        <p:txBody>
          <a:bodyPr>
            <a:normAutofit/>
          </a:bodyPr>
          <a:lstStyle/>
          <a:p>
            <a:pPr marL="0" indent="0">
              <a:spcBef>
                <a:spcPts val="600"/>
              </a:spcBef>
              <a:buNone/>
            </a:pPr>
            <a:r>
              <a:rPr lang="en-US" sz="1800" b="1" dirty="0">
                <a:effectLst/>
                <a:ea typeface="Calibri" panose="020F0502020204030204" pitchFamily="34" charset="0"/>
                <a:cs typeface="Times New Roman" panose="02020603050405020304" pitchFamily="18" charset="0"/>
              </a:rPr>
              <a:t>Qualifications to volunteer include the following:</a:t>
            </a:r>
            <a:endParaRPr lang="en-US" sz="1800" b="1" dirty="0">
              <a:ea typeface="Calibri" panose="020F0502020204030204" pitchFamily="34" charset="0"/>
              <a:cs typeface="Calibri" panose="020F0502020204030204" pitchFamily="34" charset="0"/>
            </a:endParaRPr>
          </a:p>
          <a:p>
            <a:pPr>
              <a:spcBef>
                <a:spcPts val="600"/>
              </a:spcBef>
            </a:pPr>
            <a:r>
              <a:rPr lang="en-US" sz="1800" dirty="0">
                <a:effectLst/>
                <a:ea typeface="Calibri" panose="020F0502020204030204" pitchFamily="34" charset="0"/>
                <a:cs typeface="Times New Roman" panose="02020603050405020304" pitchFamily="18" charset="0"/>
              </a:rPr>
              <a:t>17 years or older</a:t>
            </a:r>
            <a:endParaRPr lang="en-US" sz="1800" dirty="0">
              <a:ea typeface="Calibri" panose="020F0502020204030204" pitchFamily="34" charset="0"/>
              <a:cs typeface="Calibri" panose="020F0502020204030204" pitchFamily="34" charset="0"/>
            </a:endParaRPr>
          </a:p>
          <a:p>
            <a:pPr>
              <a:spcBef>
                <a:spcPts val="600"/>
              </a:spcBef>
            </a:pPr>
            <a:r>
              <a:rPr lang="en-US" sz="1800" dirty="0">
                <a:effectLst/>
                <a:ea typeface="Calibri" panose="020F0502020204030204" pitchFamily="34" charset="0"/>
                <a:cs typeface="Calibri" panose="020F0502020204030204" pitchFamily="34" charset="0"/>
              </a:rPr>
              <a:t>Good health</a:t>
            </a:r>
          </a:p>
          <a:p>
            <a:pPr>
              <a:spcBef>
                <a:spcPts val="600"/>
              </a:spcBef>
            </a:pPr>
            <a:r>
              <a:rPr lang="en-US" sz="1800" dirty="0">
                <a:effectLst/>
                <a:ea typeface="Calibri" panose="020F0502020204030204" pitchFamily="34" charset="0"/>
                <a:cs typeface="Calibri" panose="020F0502020204030204" pitchFamily="34" charset="0"/>
              </a:rPr>
              <a:t>Be able to stand for 3 or more hours</a:t>
            </a:r>
          </a:p>
          <a:p>
            <a:pPr>
              <a:spcBef>
                <a:spcPts val="600"/>
              </a:spcBef>
            </a:pPr>
            <a:r>
              <a:rPr lang="en-US" sz="1800" dirty="0">
                <a:effectLst/>
                <a:ea typeface="Calibri" panose="020F0502020204030204" pitchFamily="34" charset="0"/>
                <a:cs typeface="Calibri" panose="020F0502020204030204" pitchFamily="34" charset="0"/>
              </a:rPr>
              <a:t>Be able to bend, lift, and carry 25 lbs.</a:t>
            </a:r>
          </a:p>
          <a:p>
            <a:pPr>
              <a:spcBef>
                <a:spcPts val="600"/>
              </a:spcBef>
            </a:pPr>
            <a:r>
              <a:rPr lang="en-US" sz="1800" dirty="0">
                <a:effectLst/>
                <a:ea typeface="Calibri" panose="020F0502020204030204" pitchFamily="34" charset="0"/>
                <a:cs typeface="Calibri" panose="020F0502020204030204" pitchFamily="34" charset="0"/>
              </a:rPr>
              <a:t>Pass a criminal background check</a:t>
            </a:r>
          </a:p>
          <a:p>
            <a:pPr>
              <a:spcBef>
                <a:spcPts val="600"/>
              </a:spcBef>
            </a:pPr>
            <a:r>
              <a:rPr lang="en-US" sz="1800" dirty="0">
                <a:effectLst/>
                <a:ea typeface="Calibri" panose="020F0502020204030204" pitchFamily="34" charset="0"/>
                <a:cs typeface="Calibri" panose="020F0502020204030204" pitchFamily="34" charset="0"/>
              </a:rPr>
              <a:t>For more information, visit our </a:t>
            </a:r>
            <a:r>
              <a:rPr lang="en-US" sz="1800" u="sng" dirty="0">
                <a:effectLst/>
                <a:ea typeface="Calibri" panose="020F0502020204030204" pitchFamily="34" charset="0"/>
                <a:cs typeface="Calibri" panose="020F0502020204030204" pitchFamily="34" charset="0"/>
                <a:hlinkClick r:id="rId3"/>
              </a:rPr>
              <a:t>Volunteer FAQ</a:t>
            </a:r>
            <a:r>
              <a:rPr lang="en-US" sz="1800" dirty="0">
                <a:effectLst/>
                <a:ea typeface="Calibri" panose="020F0502020204030204" pitchFamily="34" charset="0"/>
                <a:cs typeface="Calibri" panose="020F0502020204030204" pitchFamily="34" charset="0"/>
              </a:rPr>
              <a:t> page</a:t>
            </a:r>
            <a:r>
              <a:rPr lang="en-US" sz="1800" dirty="0">
                <a:ea typeface="Calibri" panose="020F0502020204030204" pitchFamily="34" charset="0"/>
                <a:cs typeface="Calibri" panose="020F0502020204030204" pitchFamily="34" charset="0"/>
              </a:rPr>
              <a:t> or e-mail </a:t>
            </a:r>
            <a:r>
              <a:rPr lang="en-US" sz="1800" u="sng" dirty="0">
                <a:solidFill>
                  <a:srgbClr val="009B74"/>
                </a:solidFill>
                <a:ea typeface="Calibri" panose="020F0502020204030204" pitchFamily="34" charset="0"/>
                <a:hlinkClick r:id="rId4"/>
              </a:rPr>
              <a:t>Volunteer@nourishpc.org </a:t>
            </a:r>
            <a:endParaRPr lang="en-US" sz="1800" dirty="0">
              <a:effectLst/>
              <a:ea typeface="Calibri" panose="020F0502020204030204" pitchFamily="34" charset="0"/>
              <a:cs typeface="Times New Roman" panose="02020603050405020304" pitchFamily="18" charset="0"/>
            </a:endParaRPr>
          </a:p>
          <a:p>
            <a:endParaRPr lang="en-US" dirty="0"/>
          </a:p>
        </p:txBody>
      </p:sp>
      <p:pic>
        <p:nvPicPr>
          <p:cNvPr id="3074" name="Picture 2">
            <a:extLst>
              <a:ext uri="{FF2B5EF4-FFF2-40B4-BE49-F238E27FC236}">
                <a16:creationId xmlns:a16="http://schemas.microsoft.com/office/drawing/2014/main" id="{1E8DB7C4-B9FD-4AFB-95F6-2D259CD8CB8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683540" y="4063117"/>
            <a:ext cx="6614590" cy="2067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6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D17A3-B2DB-4CB6-A857-8B56276AA453}"/>
              </a:ext>
            </a:extLst>
          </p:cNvPr>
          <p:cNvSpPr>
            <a:spLocks noGrp="1"/>
          </p:cNvSpPr>
          <p:nvPr>
            <p:ph type="title"/>
          </p:nvPr>
        </p:nvSpPr>
        <p:spPr>
          <a:xfrm>
            <a:off x="885824" y="642594"/>
            <a:ext cx="10239375" cy="1371600"/>
          </a:xfrm>
        </p:spPr>
        <p:txBody>
          <a:bodyPr>
            <a:normAutofit fontScale="90000"/>
          </a:bodyPr>
          <a:lstStyle/>
          <a:p>
            <a:r>
              <a:rPr lang="en-US" sz="4800" dirty="0"/>
              <a:t>TACOMA RESCUE MISSION</a:t>
            </a:r>
            <a:br>
              <a:rPr lang="en-US" dirty="0"/>
            </a:br>
            <a:r>
              <a:rPr lang="en-US" sz="2200" dirty="0"/>
              <a:t>425 South Tacoma Way</a:t>
            </a:r>
            <a:br>
              <a:rPr lang="en-US" sz="2200" dirty="0"/>
            </a:br>
            <a:r>
              <a:rPr lang="en-US" sz="2200" dirty="0"/>
              <a:t>Tacoma, WA 98402</a:t>
            </a:r>
            <a:br>
              <a:rPr lang="en-US" sz="2200" dirty="0"/>
            </a:br>
            <a:r>
              <a:rPr lang="en-US" sz="2200" dirty="0"/>
              <a:t>253.383.4493</a:t>
            </a:r>
            <a:endParaRPr lang="en-US" dirty="0"/>
          </a:p>
        </p:txBody>
      </p:sp>
      <p:sp>
        <p:nvSpPr>
          <p:cNvPr id="3" name="Content Placeholder 2">
            <a:extLst>
              <a:ext uri="{FF2B5EF4-FFF2-40B4-BE49-F238E27FC236}">
                <a16:creationId xmlns:a16="http://schemas.microsoft.com/office/drawing/2014/main" id="{60C38F83-E8D7-4226-90C1-EDB507EA5F05}"/>
              </a:ext>
            </a:extLst>
          </p:cNvPr>
          <p:cNvSpPr>
            <a:spLocks noGrp="1"/>
          </p:cNvSpPr>
          <p:nvPr>
            <p:ph idx="1"/>
          </p:nvPr>
        </p:nvSpPr>
        <p:spPr>
          <a:xfrm>
            <a:off x="800101" y="2352674"/>
            <a:ext cx="10553700" cy="4038601"/>
          </a:xfrm>
        </p:spPr>
        <p:txBody>
          <a:bodyPr/>
          <a:lstStyle/>
          <a:p>
            <a:pPr marL="0" marR="0" indent="0" algn="ctr">
              <a:spcBef>
                <a:spcPts val="0"/>
              </a:spcBef>
              <a:spcAft>
                <a:spcPts val="0"/>
              </a:spcAft>
              <a:buNone/>
            </a:pPr>
            <a:r>
              <a:rPr lang="en-US" sz="2000" dirty="0">
                <a:solidFill>
                  <a:srgbClr val="333333"/>
                </a:solidFill>
                <a:effectLst/>
                <a:ea typeface="Calibri" panose="020F0502020204030204" pitchFamily="34" charset="0"/>
              </a:rPr>
              <a:t>By volunteering, you are able to walk alongside those in need throughout our community and be a symbol of hope to the hurting individuals that are experiencing homelessness. Whether you are an individual, family or group, we would love to find a volunteer opportunity for you!</a:t>
            </a:r>
            <a:endParaRPr lang="en-US" sz="2000" b="1" dirty="0">
              <a:solidFill>
                <a:srgbClr val="333333"/>
              </a:solidFill>
              <a:effectLst/>
              <a:ea typeface="Times New Roman" panose="02020603050405020304" pitchFamily="18" charset="0"/>
            </a:endParaRPr>
          </a:p>
          <a:p>
            <a:pPr marL="0" marR="0">
              <a:spcBef>
                <a:spcPts val="0"/>
              </a:spcBef>
              <a:spcAft>
                <a:spcPts val="0"/>
              </a:spcAft>
            </a:pPr>
            <a:endParaRPr lang="en-US" sz="2000" b="1" dirty="0">
              <a:solidFill>
                <a:srgbClr val="333333"/>
              </a:solidFill>
              <a:effectLst/>
              <a:ea typeface="Times New Roman" panose="02020603050405020304" pitchFamily="18" charset="0"/>
            </a:endParaRPr>
          </a:p>
          <a:p>
            <a:pPr marL="0" marR="0">
              <a:spcBef>
                <a:spcPts val="0"/>
              </a:spcBef>
              <a:spcAft>
                <a:spcPts val="0"/>
              </a:spcAft>
            </a:pPr>
            <a:r>
              <a:rPr lang="en-US" sz="1800" b="1" dirty="0">
                <a:solidFill>
                  <a:srgbClr val="333333"/>
                </a:solidFill>
                <a:effectLst/>
                <a:ea typeface="Times New Roman" panose="02020603050405020304" pitchFamily="18" charset="0"/>
              </a:rPr>
              <a:t>What volunteer opportunities are available?</a:t>
            </a:r>
            <a:endParaRPr lang="en-US" sz="1800" dirty="0">
              <a:effectLst/>
              <a:ea typeface="Times New Roman" panose="02020603050405020304" pitchFamily="18" charset="0"/>
            </a:endParaRPr>
          </a:p>
          <a:p>
            <a:pPr marL="617220" lvl="1" indent="-342900">
              <a:buSzPts val="1000"/>
              <a:buFont typeface="Symbol" panose="05050102010706020507" pitchFamily="18" charset="2"/>
              <a:buChar char=""/>
              <a:tabLst>
                <a:tab pos="457200" algn="l"/>
              </a:tabLst>
            </a:pPr>
            <a:r>
              <a:rPr lang="en-US" sz="1800" dirty="0">
                <a:solidFill>
                  <a:srgbClr val="333333"/>
                </a:solidFill>
                <a:effectLst/>
                <a:ea typeface="Times New Roman" panose="02020603050405020304" pitchFamily="18" charset="0"/>
              </a:rPr>
              <a:t>Kitchen Shifts every day of the year (approx. 6am – 9am; 11am – 2pm &amp; 3pm – 6pm)</a:t>
            </a:r>
            <a:endParaRPr lang="en-US" sz="1800" dirty="0">
              <a:effectLst/>
              <a:ea typeface="Times New Roman" panose="02020603050405020304" pitchFamily="18" charset="0"/>
            </a:endParaRPr>
          </a:p>
          <a:p>
            <a:pPr marL="617220" lvl="1" indent="-342900">
              <a:buSzPts val="1000"/>
              <a:buFont typeface="Symbol" panose="05050102010706020507" pitchFamily="18" charset="2"/>
              <a:buChar char=""/>
              <a:tabLst>
                <a:tab pos="457200" algn="l"/>
              </a:tabLst>
            </a:pPr>
            <a:r>
              <a:rPr lang="en-US" sz="1800" dirty="0">
                <a:solidFill>
                  <a:srgbClr val="333333"/>
                </a:solidFill>
                <a:effectLst/>
                <a:ea typeface="Times New Roman" panose="02020603050405020304" pitchFamily="18" charset="0"/>
              </a:rPr>
              <a:t>Litter Pick up (Mon, Wed, Fri 11:30am – noon)  Lunch included</a:t>
            </a:r>
            <a:endParaRPr lang="en-US" sz="1800" dirty="0">
              <a:effectLst/>
              <a:ea typeface="Times New Roman" panose="02020603050405020304" pitchFamily="18" charset="0"/>
            </a:endParaRPr>
          </a:p>
          <a:p>
            <a:pPr marL="617220" lvl="1" indent="-342900">
              <a:buSzPts val="1000"/>
              <a:buFont typeface="Symbol" panose="05050102010706020507" pitchFamily="18" charset="2"/>
              <a:buChar char=""/>
              <a:tabLst>
                <a:tab pos="457200" algn="l"/>
              </a:tabLst>
            </a:pPr>
            <a:r>
              <a:rPr lang="en-US" sz="1800" dirty="0">
                <a:solidFill>
                  <a:srgbClr val="333333"/>
                </a:solidFill>
                <a:effectLst/>
                <a:ea typeface="Times New Roman" panose="02020603050405020304" pitchFamily="18" charset="0"/>
              </a:rPr>
              <a:t>Coffee Team (Mon, Wed and Sat 6:30am – 8:30am)</a:t>
            </a:r>
            <a:endParaRPr lang="en-US" sz="1800" dirty="0">
              <a:effectLst/>
              <a:ea typeface="Times New Roman" panose="02020603050405020304" pitchFamily="18" charset="0"/>
            </a:endParaRPr>
          </a:p>
          <a:p>
            <a:pPr marL="617220" lvl="1" indent="-342900">
              <a:buSzPts val="1000"/>
              <a:buFont typeface="Symbol" panose="05050102010706020507" pitchFamily="18" charset="2"/>
              <a:buChar char=""/>
              <a:tabLst>
                <a:tab pos="457200" algn="l"/>
              </a:tabLst>
            </a:pPr>
            <a:r>
              <a:rPr lang="en-US" sz="1800" dirty="0">
                <a:solidFill>
                  <a:srgbClr val="333333"/>
                </a:solidFill>
                <a:effectLst/>
                <a:ea typeface="Times New Roman" panose="02020603050405020304" pitchFamily="18" charset="0"/>
              </a:rPr>
              <a:t>Women’s Shelter Organizing (Mon &amp; Sat 10:00am – noon)</a:t>
            </a:r>
            <a:endParaRPr lang="en-US" sz="1800" dirty="0">
              <a:effectLst/>
              <a:ea typeface="Times New Roman" panose="02020603050405020304" pitchFamily="18" charset="0"/>
            </a:endParaRPr>
          </a:p>
          <a:p>
            <a:pPr marL="617220" lvl="1" indent="-342900">
              <a:buSzPts val="1000"/>
              <a:buFont typeface="Symbol" panose="05050102010706020507" pitchFamily="18" charset="2"/>
              <a:buChar char=""/>
              <a:tabLst>
                <a:tab pos="457200" algn="l"/>
              </a:tabLst>
            </a:pPr>
            <a:r>
              <a:rPr lang="en-US" sz="1800" dirty="0">
                <a:solidFill>
                  <a:srgbClr val="333333"/>
                </a:solidFill>
                <a:effectLst/>
                <a:ea typeface="Times New Roman" panose="02020603050405020304" pitchFamily="18" charset="0"/>
              </a:rPr>
              <a:t>Landscaping (times vary)</a:t>
            </a:r>
            <a:endParaRPr lang="en-US" sz="1800" dirty="0">
              <a:effectLst/>
              <a:ea typeface="Times New Roman" panose="02020603050405020304" pitchFamily="18" charset="0"/>
            </a:endParaRPr>
          </a:p>
          <a:p>
            <a:endParaRPr lang="en-US" dirty="0"/>
          </a:p>
          <a:p>
            <a:pPr marL="0" indent="0" algn="ctr">
              <a:buNone/>
            </a:pPr>
            <a:r>
              <a:rPr lang="en-US" dirty="0">
                <a:hlinkClick r:id="rId2"/>
              </a:rPr>
              <a:t>https://www.trm.org/volunteer/</a:t>
            </a:r>
            <a:r>
              <a:rPr lang="en-US" dirty="0"/>
              <a:t> </a:t>
            </a:r>
          </a:p>
        </p:txBody>
      </p:sp>
      <p:pic>
        <p:nvPicPr>
          <p:cNvPr id="4098" name="Picture 2" descr="Tacoma Rescue Mission">
            <a:extLst>
              <a:ext uri="{FF2B5EF4-FFF2-40B4-BE49-F238E27FC236}">
                <a16:creationId xmlns:a16="http://schemas.microsoft.com/office/drawing/2014/main" id="{D262A0EE-B9A5-4B83-87DE-6592C66524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075" y="799756"/>
            <a:ext cx="3981450" cy="105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437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EA17B-2609-4791-B46B-0B66A4732E7A}"/>
              </a:ext>
            </a:extLst>
          </p:cNvPr>
          <p:cNvSpPr>
            <a:spLocks noGrp="1"/>
          </p:cNvSpPr>
          <p:nvPr>
            <p:ph type="title"/>
          </p:nvPr>
        </p:nvSpPr>
        <p:spPr>
          <a:xfrm>
            <a:off x="1066800" y="400050"/>
            <a:ext cx="10058400" cy="904875"/>
          </a:xfrm>
        </p:spPr>
        <p:txBody>
          <a:bodyPr/>
          <a:lstStyle/>
          <a:p>
            <a:r>
              <a:rPr lang="en-US" dirty="0"/>
              <a:t>PITCH IN FOR PARKS PIERCE COUNTY</a:t>
            </a:r>
          </a:p>
        </p:txBody>
      </p:sp>
      <p:sp>
        <p:nvSpPr>
          <p:cNvPr id="3" name="Content Placeholder 2">
            <a:extLst>
              <a:ext uri="{FF2B5EF4-FFF2-40B4-BE49-F238E27FC236}">
                <a16:creationId xmlns:a16="http://schemas.microsoft.com/office/drawing/2014/main" id="{12482BF1-F69F-4B58-98FE-1CCF8F34EA13}"/>
              </a:ext>
            </a:extLst>
          </p:cNvPr>
          <p:cNvSpPr>
            <a:spLocks noGrp="1"/>
          </p:cNvSpPr>
          <p:nvPr>
            <p:ph idx="1"/>
          </p:nvPr>
        </p:nvSpPr>
        <p:spPr>
          <a:xfrm>
            <a:off x="628651" y="1219199"/>
            <a:ext cx="11115674" cy="3483817"/>
          </a:xfrm>
        </p:spPr>
        <p:txBody>
          <a:bodyPr>
            <a:normAutofit/>
          </a:bodyPr>
          <a:lstStyle/>
          <a:p>
            <a:pPr marL="0" indent="0" algn="ctr">
              <a:buNone/>
            </a:pPr>
            <a:r>
              <a:rPr lang="en-US" sz="2000" dirty="0"/>
              <a:t>Pitch in for Parks is a volunteer based program offered through the partnership of Pierce County Parks and McLendon Hardware. Pitch in for Parks a great opportunity for all ages and abilities (ages 15 and under with guardian) to pitch in and help your community. Join us rain or shine!</a:t>
            </a:r>
          </a:p>
          <a:p>
            <a:pPr marL="0" indent="0" algn="ctr">
              <a:lnSpc>
                <a:spcPct val="110000"/>
              </a:lnSpc>
              <a:spcBef>
                <a:spcPts val="0"/>
              </a:spcBef>
              <a:buNone/>
            </a:pPr>
            <a:endParaRPr lang="en-US" sz="2000" dirty="0"/>
          </a:p>
          <a:p>
            <a:pPr marL="0" indent="0">
              <a:spcBef>
                <a:spcPts val="0"/>
              </a:spcBef>
              <a:buNone/>
            </a:pPr>
            <a:r>
              <a:rPr lang="en-US" sz="2000" b="1" dirty="0"/>
              <a:t>Pre-Registration: </a:t>
            </a:r>
            <a:r>
              <a:rPr lang="en-US" sz="2000" dirty="0"/>
              <a:t>Pitch in for Parks will have limited registration and is not open to drop-in volunteers at this time. Volunteers are welcome to Pitch In for an hour or two or the entire time and must pre-register to reserve your spot, spaces are limited:</a:t>
            </a:r>
          </a:p>
          <a:p>
            <a:pPr lvl="1">
              <a:spcBef>
                <a:spcPts val="0"/>
              </a:spcBef>
            </a:pPr>
            <a:r>
              <a:rPr lang="en-US" sz="2000" dirty="0"/>
              <a:t>Pre-register by selecting the Saturday Date or time </a:t>
            </a:r>
          </a:p>
          <a:p>
            <a:pPr marL="274320" lvl="1" indent="0">
              <a:spcBef>
                <a:spcPts val="0"/>
              </a:spcBef>
              <a:buNone/>
            </a:pPr>
            <a:r>
              <a:rPr lang="en-US" sz="2000" dirty="0"/>
              <a:t>frame of interest</a:t>
            </a:r>
          </a:p>
          <a:p>
            <a:pPr lvl="1">
              <a:spcBef>
                <a:spcPts val="0"/>
              </a:spcBef>
            </a:pPr>
            <a:r>
              <a:rPr lang="en-US" sz="2000" dirty="0"/>
              <a:t>Registration closes by 12:00 p.m. (noon) the Friday </a:t>
            </a:r>
          </a:p>
          <a:p>
            <a:pPr marL="274320" lvl="1" indent="0">
              <a:spcBef>
                <a:spcPts val="0"/>
              </a:spcBef>
              <a:buNone/>
            </a:pPr>
            <a:r>
              <a:rPr lang="en-US" sz="2000" dirty="0"/>
              <a:t>before the listed Saturdays</a:t>
            </a:r>
          </a:p>
        </p:txBody>
      </p:sp>
      <p:graphicFrame>
        <p:nvGraphicFramePr>
          <p:cNvPr id="4" name="Table 3">
            <a:extLst>
              <a:ext uri="{FF2B5EF4-FFF2-40B4-BE49-F238E27FC236}">
                <a16:creationId xmlns:a16="http://schemas.microsoft.com/office/drawing/2014/main" id="{9534A882-7AE3-4B0B-B870-9C2A5078C1B4}"/>
              </a:ext>
            </a:extLst>
          </p:cNvPr>
          <p:cNvGraphicFramePr>
            <a:graphicFrameLocks noGrp="1"/>
          </p:cNvGraphicFramePr>
          <p:nvPr>
            <p:extLst>
              <p:ext uri="{D42A27DB-BD31-4B8C-83A1-F6EECF244321}">
                <p14:modId xmlns:p14="http://schemas.microsoft.com/office/powerpoint/2010/main" val="2396455402"/>
              </p:ext>
            </p:extLst>
          </p:nvPr>
        </p:nvGraphicFramePr>
        <p:xfrm>
          <a:off x="858519" y="4703016"/>
          <a:ext cx="10474961" cy="1568048"/>
        </p:xfrm>
        <a:graphic>
          <a:graphicData uri="http://schemas.openxmlformats.org/drawingml/2006/table">
            <a:tbl>
              <a:tblPr/>
              <a:tblGrid>
                <a:gridCol w="1773059">
                  <a:extLst>
                    <a:ext uri="{9D8B030D-6E8A-4147-A177-3AD203B41FA5}">
                      <a16:colId xmlns:a16="http://schemas.microsoft.com/office/drawing/2014/main" val="4151527904"/>
                    </a:ext>
                  </a:extLst>
                </a:gridCol>
                <a:gridCol w="7172887">
                  <a:extLst>
                    <a:ext uri="{9D8B030D-6E8A-4147-A177-3AD203B41FA5}">
                      <a16:colId xmlns:a16="http://schemas.microsoft.com/office/drawing/2014/main" val="1482531108"/>
                    </a:ext>
                  </a:extLst>
                </a:gridCol>
                <a:gridCol w="1529015">
                  <a:extLst>
                    <a:ext uri="{9D8B030D-6E8A-4147-A177-3AD203B41FA5}">
                      <a16:colId xmlns:a16="http://schemas.microsoft.com/office/drawing/2014/main" val="2349208372"/>
                    </a:ext>
                  </a:extLst>
                </a:gridCol>
              </a:tblGrid>
              <a:tr h="578164">
                <a:tc>
                  <a:txBody>
                    <a:bodyPr/>
                    <a:lstStyle/>
                    <a:p>
                      <a:pPr algn="l" fontAlgn="t"/>
                      <a:r>
                        <a:rPr lang="en-US" sz="1500" b="1" i="0" u="none" strike="noStrike">
                          <a:solidFill>
                            <a:srgbClr val="FFFFFF"/>
                          </a:solidFill>
                          <a:effectLst/>
                          <a:latin typeface="Arial" panose="020B0604020202020204" pitchFamily="34" charset="0"/>
                        </a:rPr>
                        <a:t>Saturday Date</a:t>
                      </a:r>
                    </a:p>
                  </a:txBody>
                  <a:tcPr marL="75484" marR="75484" marT="37742" marB="37742">
                    <a:lnL>
                      <a:noFill/>
                    </a:lnL>
                    <a:lnR>
                      <a:noFill/>
                    </a:lnR>
                    <a:lnT>
                      <a:noFill/>
                    </a:lnT>
                    <a:lnB>
                      <a:noFill/>
                    </a:lnB>
                    <a:solidFill>
                      <a:srgbClr val="415A82"/>
                    </a:solidFill>
                  </a:tcPr>
                </a:tc>
                <a:tc>
                  <a:txBody>
                    <a:bodyPr/>
                    <a:lstStyle/>
                    <a:p>
                      <a:pPr algn="l" fontAlgn="t"/>
                      <a:r>
                        <a:rPr lang="en-US" sz="1500" b="1" i="0" u="none" strike="noStrike">
                          <a:solidFill>
                            <a:srgbClr val="FFFFFF"/>
                          </a:solidFill>
                          <a:effectLst/>
                          <a:latin typeface="Arial" panose="020B0604020202020204" pitchFamily="34" charset="0"/>
                        </a:rPr>
                        <a:t>Location &amp; Activity</a:t>
                      </a:r>
                    </a:p>
                  </a:txBody>
                  <a:tcPr marL="75484" marR="75484" marT="37742" marB="37742">
                    <a:lnL>
                      <a:noFill/>
                    </a:lnL>
                    <a:lnR>
                      <a:noFill/>
                    </a:lnR>
                    <a:lnT>
                      <a:noFill/>
                    </a:lnT>
                    <a:lnB>
                      <a:noFill/>
                    </a:lnB>
                    <a:solidFill>
                      <a:srgbClr val="415A82"/>
                    </a:solidFill>
                  </a:tcPr>
                </a:tc>
                <a:tc>
                  <a:txBody>
                    <a:bodyPr/>
                    <a:lstStyle/>
                    <a:p>
                      <a:pPr algn="l" fontAlgn="t"/>
                      <a:r>
                        <a:rPr lang="en-US" sz="1500" b="1" i="0" u="none" strike="noStrike">
                          <a:solidFill>
                            <a:srgbClr val="FFFFFF"/>
                          </a:solidFill>
                          <a:effectLst/>
                          <a:latin typeface="Arial" panose="020B0604020202020204" pitchFamily="34" charset="0"/>
                        </a:rPr>
                        <a:t>Pre-Register by</a:t>
                      </a:r>
                    </a:p>
                  </a:txBody>
                  <a:tcPr marL="75484" marR="75484" marT="37742" marB="37742">
                    <a:lnL>
                      <a:noFill/>
                    </a:lnL>
                    <a:lnR>
                      <a:noFill/>
                    </a:lnR>
                    <a:lnT>
                      <a:noFill/>
                    </a:lnT>
                    <a:lnB>
                      <a:noFill/>
                    </a:lnB>
                    <a:solidFill>
                      <a:srgbClr val="415A82"/>
                    </a:solidFill>
                  </a:tcPr>
                </a:tc>
                <a:extLst>
                  <a:ext uri="{0D108BD9-81ED-4DB2-BD59-A6C34878D82A}">
                    <a16:rowId xmlns:a16="http://schemas.microsoft.com/office/drawing/2014/main" val="3323081889"/>
                  </a:ext>
                </a:extLst>
              </a:tr>
              <a:tr h="978432">
                <a:tc>
                  <a:txBody>
                    <a:bodyPr/>
                    <a:lstStyle/>
                    <a:p>
                      <a:pPr algn="l" fontAlgn="t"/>
                      <a:r>
                        <a:rPr lang="de-DE" sz="1500" b="1" u="sng" strike="noStrike">
                          <a:solidFill>
                            <a:srgbClr val="075682"/>
                          </a:solidFill>
                          <a:effectLst/>
                          <a:hlinkClick r:id="rId2"/>
                        </a:rPr>
                        <a:t>November 20</a:t>
                      </a:r>
                      <a:br>
                        <a:rPr lang="de-DE" sz="1500" b="0" u="none" strike="noStrike">
                          <a:effectLst/>
                        </a:rPr>
                      </a:br>
                      <a:r>
                        <a:rPr lang="de-DE" sz="1500" b="0" u="none" strike="noStrike">
                          <a:effectLst/>
                        </a:rPr>
                        <a:t>10 am - 12 noon</a:t>
                      </a:r>
                    </a:p>
                  </a:txBody>
                  <a:tcPr marL="75484" marR="75484" marT="37742" marB="37742">
                    <a:lnL>
                      <a:noFill/>
                    </a:lnL>
                    <a:lnR>
                      <a:noFill/>
                    </a:lnR>
                    <a:lnT>
                      <a:noFill/>
                    </a:lnT>
                    <a:lnB>
                      <a:noFill/>
                    </a:lnB>
                    <a:solidFill>
                      <a:srgbClr val="E5E5E5"/>
                    </a:solidFill>
                  </a:tcPr>
                </a:tc>
                <a:tc>
                  <a:txBody>
                    <a:bodyPr/>
                    <a:lstStyle/>
                    <a:p>
                      <a:pPr algn="l" fontAlgn="t"/>
                      <a:r>
                        <a:rPr lang="en-US" sz="1500" b="1" u="none" strike="noStrike" dirty="0">
                          <a:effectLst/>
                        </a:rPr>
                        <a:t>Chambers Creek Regional Park</a:t>
                      </a:r>
                      <a:r>
                        <a:rPr lang="en-US" sz="1500" b="0" u="none" strike="noStrike" dirty="0">
                          <a:effectLst/>
                        </a:rPr>
                        <a:t> - 6320 Grandview Dr. W. University Place, 98467 </a:t>
                      </a:r>
                      <a:r>
                        <a:rPr lang="en-US" sz="1500" b="0" i="0" u="none" strike="noStrike" dirty="0">
                          <a:solidFill>
                            <a:srgbClr val="434343"/>
                          </a:solidFill>
                          <a:effectLst/>
                          <a:latin typeface="Arial" panose="020B0604020202020204" pitchFamily="34" charset="0"/>
                        </a:rPr>
                        <a:t>(</a:t>
                      </a:r>
                      <a:r>
                        <a:rPr lang="en-US" sz="1500" b="0" i="0" u="sng" strike="noStrike" dirty="0">
                          <a:solidFill>
                            <a:srgbClr val="434343"/>
                          </a:solidFill>
                          <a:effectLst/>
                          <a:latin typeface="Arial" panose="020B0604020202020204" pitchFamily="34" charset="0"/>
                          <a:hlinkClick r:id="rId3"/>
                        </a:rPr>
                        <a:t>map</a:t>
                      </a:r>
                      <a:r>
                        <a:rPr lang="en-US" sz="1500" b="0" i="0" u="none" strike="noStrike" dirty="0">
                          <a:solidFill>
                            <a:srgbClr val="434343"/>
                          </a:solidFill>
                          <a:effectLst/>
                          <a:latin typeface="Arial" panose="020B0604020202020204" pitchFamily="34" charset="0"/>
                        </a:rPr>
                        <a:t>)</a:t>
                      </a:r>
                      <a:endParaRPr lang="en-US" sz="1500" b="0" u="none" strike="noStrike" dirty="0">
                        <a:effectLst/>
                      </a:endParaRPr>
                    </a:p>
                    <a:p>
                      <a:pPr algn="l" fontAlgn="t"/>
                      <a:r>
                        <a:rPr lang="en-US" sz="1500" b="0" u="none" strike="noStrike" dirty="0">
                          <a:effectLst/>
                          <a:latin typeface="inherit"/>
                        </a:rPr>
                        <a:t>Enjoy the crisp autumn air and help us remove invasive species like Scotch broom and Himalayan blackberry.</a:t>
                      </a:r>
                      <a:endParaRPr lang="en-US" sz="1500" b="0" u="none" strike="noStrike" dirty="0">
                        <a:effectLst/>
                      </a:endParaRPr>
                    </a:p>
                  </a:txBody>
                  <a:tcPr marL="75484" marR="75484" marT="37742" marB="37742">
                    <a:lnL>
                      <a:noFill/>
                    </a:lnL>
                    <a:lnR>
                      <a:noFill/>
                    </a:lnR>
                    <a:lnT>
                      <a:noFill/>
                    </a:lnT>
                    <a:lnB>
                      <a:noFill/>
                    </a:lnB>
                    <a:solidFill>
                      <a:srgbClr val="E5E5E5"/>
                    </a:solidFill>
                  </a:tcPr>
                </a:tc>
                <a:tc>
                  <a:txBody>
                    <a:bodyPr/>
                    <a:lstStyle/>
                    <a:p>
                      <a:pPr algn="l" fontAlgn="t"/>
                      <a:r>
                        <a:rPr lang="en-US" sz="1500" b="0" u="none" strike="noStrike" dirty="0">
                          <a:effectLst/>
                        </a:rPr>
                        <a:t>Nov. 19</a:t>
                      </a:r>
                    </a:p>
                  </a:txBody>
                  <a:tcPr marL="75484" marR="75484" marT="37742" marB="37742">
                    <a:lnL>
                      <a:noFill/>
                    </a:lnL>
                    <a:lnR>
                      <a:noFill/>
                    </a:lnR>
                    <a:lnT>
                      <a:noFill/>
                    </a:lnT>
                    <a:lnB>
                      <a:noFill/>
                    </a:lnB>
                    <a:solidFill>
                      <a:srgbClr val="E5E5E5"/>
                    </a:solidFill>
                  </a:tcPr>
                </a:tc>
                <a:extLst>
                  <a:ext uri="{0D108BD9-81ED-4DB2-BD59-A6C34878D82A}">
                    <a16:rowId xmlns:a16="http://schemas.microsoft.com/office/drawing/2014/main" val="113877242"/>
                  </a:ext>
                </a:extLst>
              </a:tr>
            </a:tbl>
          </a:graphicData>
        </a:graphic>
      </p:graphicFrame>
      <p:pic>
        <p:nvPicPr>
          <p:cNvPr id="7170" name="Picture 2" descr="image of Pitch In for Parks volunteers">
            <a:extLst>
              <a:ext uri="{FF2B5EF4-FFF2-40B4-BE49-F238E27FC236}">
                <a16:creationId xmlns:a16="http://schemas.microsoft.com/office/drawing/2014/main" id="{5C5DC00E-C5DC-43D2-94A1-04747E6CB6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2611" y="3235156"/>
            <a:ext cx="4420869" cy="1337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403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8F2B-2505-4A0D-B98A-8E38E0660474}"/>
              </a:ext>
            </a:extLst>
          </p:cNvPr>
          <p:cNvSpPr>
            <a:spLocks noGrp="1"/>
          </p:cNvSpPr>
          <p:nvPr>
            <p:ph type="title"/>
          </p:nvPr>
        </p:nvSpPr>
        <p:spPr>
          <a:xfrm>
            <a:off x="6579450" y="727627"/>
            <a:ext cx="4957553" cy="2158448"/>
          </a:xfrm>
        </p:spPr>
        <p:txBody>
          <a:bodyPr>
            <a:normAutofit/>
          </a:bodyPr>
          <a:lstStyle/>
          <a:p>
            <a:pPr algn="ctr"/>
            <a:r>
              <a:rPr lang="en-US" dirty="0"/>
              <a:t>UNITED WAY VOLUNTEER OPPORTUNITIES</a:t>
            </a:r>
          </a:p>
        </p:txBody>
      </p:sp>
      <p:sp>
        <p:nvSpPr>
          <p:cNvPr id="71" name="Rectangle 70">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6" y="721224"/>
            <a:ext cx="5367164" cy="5415552"/>
          </a:xfrm>
          <a:prstGeom prst="rect">
            <a:avLst/>
          </a:prstGeom>
          <a:solidFill>
            <a:srgbClr val="FFFFFF"/>
          </a:solidFill>
          <a:ln w="6350" cap="flat" cmpd="sng" algn="ctr">
            <a:noFill/>
            <a:prstDash val="solid"/>
          </a:ln>
          <a:effectLst>
            <a:softEdge rad="0"/>
          </a:effectLst>
        </p:spPr>
      </p:sp>
      <p:sp>
        <p:nvSpPr>
          <p:cNvPr id="73" name="Rectangle 72">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rgbClr val="404040"/>
            </a:solidFill>
            <a:prstDash val="solid"/>
            <a:miter lim="800000"/>
          </a:ln>
          <a:effectLst/>
        </p:spPr>
      </p:sp>
      <p:pic>
        <p:nvPicPr>
          <p:cNvPr id="5122" name="Picture 2" descr="Home">
            <a:extLst>
              <a:ext uri="{FF2B5EF4-FFF2-40B4-BE49-F238E27FC236}">
                <a16:creationId xmlns:a16="http://schemas.microsoft.com/office/drawing/2014/main" id="{4D906063-9E00-4077-8129-B917A8170F7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05256" y="2580733"/>
            <a:ext cx="4414438" cy="17146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CBD3D3D-6E20-4D45-BBE8-B7C28666E4C3}"/>
              </a:ext>
            </a:extLst>
          </p:cNvPr>
          <p:cNvSpPr>
            <a:spLocks noGrp="1"/>
          </p:cNvSpPr>
          <p:nvPr>
            <p:ph idx="1"/>
          </p:nvPr>
        </p:nvSpPr>
        <p:spPr>
          <a:xfrm>
            <a:off x="6252381" y="2695575"/>
            <a:ext cx="5491944" cy="3714750"/>
          </a:xfrm>
        </p:spPr>
        <p:txBody>
          <a:bodyPr>
            <a:noAutofit/>
          </a:bodyPr>
          <a:lstStyle/>
          <a:p>
            <a:pPr marL="0" indent="0" algn="ctr">
              <a:buNone/>
            </a:pPr>
            <a:r>
              <a:rPr lang="en-US" sz="2000" dirty="0">
                <a:effectLst/>
                <a:ea typeface="Calibri" panose="020F0502020204030204" pitchFamily="34" charset="0"/>
                <a:cs typeface="Times New Roman" panose="02020603050405020304" pitchFamily="18" charset="0"/>
                <a:hlinkClick r:id="rId3"/>
              </a:rPr>
              <a:t>https://uwpc.galaxydigital.com/need/</a:t>
            </a:r>
            <a:endParaRPr lang="en-US" sz="2000" dirty="0">
              <a:effectLst/>
              <a:ea typeface="Calibri" panose="020F0502020204030204" pitchFamily="34" charset="0"/>
              <a:cs typeface="Calibri" panose="020F0502020204030204" pitchFamily="34" charset="0"/>
            </a:endParaRPr>
          </a:p>
          <a:p>
            <a:pPr marL="0" indent="0" algn="ctr">
              <a:buNone/>
            </a:pPr>
            <a:r>
              <a:rPr lang="en-US" sz="2000" dirty="0">
                <a:ea typeface="Calibri" panose="020F0502020204030204" pitchFamily="34" charset="0"/>
                <a:cs typeface="Calibri" panose="020F0502020204030204" pitchFamily="34" charset="0"/>
              </a:rPr>
              <a:t>Our website is constantly updating with various volunteer opportunities in Pierce County!</a:t>
            </a:r>
            <a:r>
              <a:rPr lang="en-US" sz="2000" dirty="0">
                <a:ea typeface="Times New Roman" panose="02020603050405020304" pitchFamily="18" charset="0"/>
                <a:cs typeface="Calibri" panose="020F0502020204030204" pitchFamily="34" charset="0"/>
              </a:rPr>
              <a:t> </a:t>
            </a:r>
          </a:p>
          <a:p>
            <a:pPr marL="0" indent="0" algn="ctr">
              <a:buNone/>
            </a:pPr>
            <a:r>
              <a:rPr lang="en-US" sz="2000" dirty="0">
                <a:ea typeface="Times New Roman" panose="02020603050405020304" pitchFamily="18" charset="0"/>
                <a:cs typeface="Calibri" panose="020F0502020204030204" pitchFamily="34" charset="0"/>
              </a:rPr>
              <a:t>From helping a child learn to read to community garden projects and corporate philanthropy, we have all kinds of gratifying volunteer opportunities.</a:t>
            </a:r>
          </a:p>
          <a:p>
            <a:pPr marL="0" indent="0" algn="ctr">
              <a:buNone/>
            </a:pPr>
            <a:endParaRPr lang="en-US" sz="2000" dirty="0">
              <a:ea typeface="Times New Roman" panose="02020603050405020304" pitchFamily="18" charset="0"/>
              <a:cs typeface="Calibri" panose="020F0502020204030204" pitchFamily="34" charset="0"/>
            </a:endParaRPr>
          </a:p>
          <a:p>
            <a:pPr marL="0" indent="0" algn="ctr">
              <a:buNone/>
            </a:pPr>
            <a:r>
              <a:rPr lang="en-US" sz="2000" b="1" dirty="0">
                <a:ea typeface="Times New Roman" panose="02020603050405020304" pitchFamily="18" charset="0"/>
                <a:cs typeface="Calibri" panose="020F0502020204030204" pitchFamily="34" charset="0"/>
              </a:rPr>
              <a:t>Virtual Volunteer Opportunities: </a:t>
            </a:r>
            <a:r>
              <a:rPr lang="en-US" sz="2000" u="sng" dirty="0">
                <a:solidFill>
                  <a:srgbClr val="0563C1"/>
                </a:solidFill>
                <a:effectLst/>
                <a:latin typeface="Calibri" panose="020F0502020204030204" pitchFamily="34" charset="0"/>
                <a:ea typeface="Calibri" panose="020F0502020204030204" pitchFamily="34" charset="0"/>
                <a:hlinkClick r:id="rId4"/>
              </a:rPr>
              <a:t>https://uwpc.galaxydigital.com/need/index?s=1&amp;need_init_id=4037</a:t>
            </a:r>
            <a:endParaRPr lang="en-US" sz="2000" dirty="0">
              <a:ea typeface="Times New Roman" panose="02020603050405020304" pitchFamily="18" charset="0"/>
              <a:cs typeface="Calibri" panose="020F0502020204030204" pitchFamily="34" charset="0"/>
            </a:endParaRPr>
          </a:p>
          <a:p>
            <a:pPr marL="0" indent="0">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3458623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7" name="Rectangle 76">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9" name="Rectangle 78">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81" name="Group 80">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82" name="Straight Connector 81">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86" name="Rectangle 85">
            <a:extLst>
              <a:ext uri="{FF2B5EF4-FFF2-40B4-BE49-F238E27FC236}">
                <a16:creationId xmlns:a16="http://schemas.microsoft.com/office/drawing/2014/main" id="{1DAC2350-FA6C-4B24-9A17-926C160E8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sp>
      <p:sp>
        <p:nvSpPr>
          <p:cNvPr id="88" name="Rectangle 87">
            <a:extLst>
              <a:ext uri="{FF2B5EF4-FFF2-40B4-BE49-F238E27FC236}">
                <a16:creationId xmlns:a16="http://schemas.microsoft.com/office/drawing/2014/main" id="{2A637C44-0146-4C54-A1A1-57BC8E6C3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bg1">
              <a:lumMod val="75000"/>
              <a:lumOff val="25000"/>
            </a:schemeClr>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7F8E5994-F256-4B38-B78D-8BD3F1B8361C}"/>
              </a:ext>
            </a:extLst>
          </p:cNvPr>
          <p:cNvSpPr>
            <a:spLocks noGrp="1"/>
          </p:cNvSpPr>
          <p:nvPr>
            <p:ph type="title"/>
          </p:nvPr>
        </p:nvSpPr>
        <p:spPr>
          <a:xfrm>
            <a:off x="1241170" y="3755360"/>
            <a:ext cx="9732773" cy="1465112"/>
          </a:xfrm>
        </p:spPr>
        <p:txBody>
          <a:bodyPr vert="horz" lIns="91440" tIns="45720" rIns="91440" bIns="45720" rtlCol="0" anchor="ctr">
            <a:normAutofit/>
          </a:bodyPr>
          <a:lstStyle/>
          <a:p>
            <a:pPr algn="ctr">
              <a:lnSpc>
                <a:spcPct val="83000"/>
              </a:lnSpc>
            </a:pPr>
            <a:r>
              <a:rPr lang="en-US" cap="all" spc="-100"/>
              <a:t>PIERCE COUNTY VOLUNTEER HUB</a:t>
            </a:r>
          </a:p>
        </p:txBody>
      </p:sp>
      <p:sp>
        <p:nvSpPr>
          <p:cNvPr id="3" name="Content Placeholder 2">
            <a:extLst>
              <a:ext uri="{FF2B5EF4-FFF2-40B4-BE49-F238E27FC236}">
                <a16:creationId xmlns:a16="http://schemas.microsoft.com/office/drawing/2014/main" id="{2CAE1E87-F00D-4108-A929-5EDDC1BB640B}"/>
              </a:ext>
            </a:extLst>
          </p:cNvPr>
          <p:cNvSpPr>
            <a:spLocks noGrp="1"/>
          </p:cNvSpPr>
          <p:nvPr>
            <p:ph idx="1"/>
          </p:nvPr>
        </p:nvSpPr>
        <p:spPr>
          <a:xfrm>
            <a:off x="1342566" y="4759172"/>
            <a:ext cx="9517450" cy="638904"/>
          </a:xfrm>
        </p:spPr>
        <p:txBody>
          <a:bodyPr vert="horz" lIns="91440" tIns="45720" rIns="91440" bIns="45720" rtlCol="0">
            <a:normAutofit/>
          </a:bodyPr>
          <a:lstStyle/>
          <a:p>
            <a:pPr marL="0" indent="0" algn="ctr">
              <a:spcBef>
                <a:spcPts val="0"/>
              </a:spcBef>
              <a:spcAft>
                <a:spcPts val="600"/>
              </a:spcAft>
              <a:buNone/>
            </a:pPr>
            <a:r>
              <a:rPr lang="en-US" sz="2400" u="sng" spc="80" dirty="0">
                <a:solidFill>
                  <a:schemeClr val="tx1">
                    <a:lumMod val="95000"/>
                    <a:lumOff val="5000"/>
                  </a:schemeClr>
                </a:solidFill>
                <a:effectLst/>
                <a:hlinkClick r:id="rId2"/>
              </a:rPr>
              <a:t>https://uwpc.galaxydigital.com/need/index?s=1&amp;need_init_id=4037</a:t>
            </a:r>
            <a:endParaRPr lang="en-US" sz="2400" spc="80" dirty="0">
              <a:solidFill>
                <a:schemeClr val="tx1">
                  <a:lumMod val="95000"/>
                  <a:lumOff val="5000"/>
                </a:schemeClr>
              </a:solidFill>
            </a:endParaRPr>
          </a:p>
        </p:txBody>
      </p:sp>
      <p:sp>
        <p:nvSpPr>
          <p:cNvPr id="90" name="Rectangle 89">
            <a:extLst>
              <a:ext uri="{FF2B5EF4-FFF2-40B4-BE49-F238E27FC236}">
                <a16:creationId xmlns:a16="http://schemas.microsoft.com/office/drawing/2014/main" id="{6AB310E7-DE5C-4964-8CBB-E87A22B5B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2" name="Straight Connector 91">
            <a:extLst>
              <a:ext uri="{FF2B5EF4-FFF2-40B4-BE49-F238E27FC236}">
                <a16:creationId xmlns:a16="http://schemas.microsoft.com/office/drawing/2014/main" id="{BC6D0BA2-2FCA-496D-A55A-C56A7B3E0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EA158404-99A1-4EB0-B63C-8744C273AC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1848EA8-FE52-4762-AE9B-5D1DD4C3362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6148" name="Picture 4" descr="Click to Home">
            <a:extLst>
              <a:ext uri="{FF2B5EF4-FFF2-40B4-BE49-F238E27FC236}">
                <a16:creationId xmlns:a16="http://schemas.microsoft.com/office/drawing/2014/main" id="{41C2C843-12A3-467D-BCE3-6A4C745DF7F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12880" y="1395172"/>
            <a:ext cx="8376822" cy="221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8994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RightStep">
      <a:dk1>
        <a:srgbClr val="000000"/>
      </a:dk1>
      <a:lt1>
        <a:srgbClr val="FFFFFF"/>
      </a:lt1>
      <a:dk2>
        <a:srgbClr val="22363C"/>
      </a:dk2>
      <a:lt2>
        <a:srgbClr val="E2E4E8"/>
      </a:lt2>
      <a:accent1>
        <a:srgbClr val="BB9E66"/>
      </a:accent1>
      <a:accent2>
        <a:srgbClr val="A1A75B"/>
      </a:accent2>
      <a:accent3>
        <a:srgbClr val="8DAB6E"/>
      </a:accent3>
      <a:accent4>
        <a:srgbClr val="67B060"/>
      </a:accent4>
      <a:accent5>
        <a:srgbClr val="6CAF82"/>
      </a:accent5>
      <a:accent6>
        <a:srgbClr val="60B09B"/>
      </a:accent6>
      <a:hlink>
        <a:srgbClr val="6981AE"/>
      </a:hlink>
      <a:folHlink>
        <a:srgbClr val="7F7F7F"/>
      </a:folHlink>
    </a:clrScheme>
    <a:fontScheme name="Savon">
      <a:maj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1357</TotalTime>
  <Words>1114</Words>
  <Application>Microsoft Office PowerPoint</Application>
  <PresentationFormat>Widescreen</PresentationFormat>
  <Paragraphs>106</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Garamond</vt:lpstr>
      <vt:lpstr>Gill Sans MT</vt:lpstr>
      <vt:lpstr>inherit</vt:lpstr>
      <vt:lpstr>Symbol</vt:lpstr>
      <vt:lpstr>SavonVTI</vt:lpstr>
      <vt:lpstr>2021-22   VOLUNTEER OPPORTUNITIES</vt:lpstr>
      <vt:lpstr>VOLUNTEER FRIDAYS @ GATES</vt:lpstr>
      <vt:lpstr>Humane Society for Tacoma &amp; Pierce County 2608 Center Street Tacoma, WA 98409 (253) 383-2733</vt:lpstr>
      <vt:lpstr>CHURCH OF ALL NATIONS FOOD PANTRY 111 112th St E Tacoma, WA 98445</vt:lpstr>
      <vt:lpstr>NW FURNITURE BANK 117 Puyallup Ave  Tacoma, WA 98421 253-302-3868 x 102 volunteer@nwfurniturebank.org</vt:lpstr>
      <vt:lpstr>NOURISH PIERCE COUNTY FOOD BANK We are serving record numbers of people since spring of 2020 and need your help!  Nourish depends on the services of 1,000 volunteers to help maintain the operations of our 25 distribution sites and warehouse facility.     253-383-3164 https://nourishpc.org/volunteer/ </vt:lpstr>
      <vt:lpstr>TACOMA RESCUE MISSION 425 South Tacoma Way Tacoma, WA 98402 253.383.4493</vt:lpstr>
      <vt:lpstr>PITCH IN FOR PARKS PIERCE COUNTY</vt:lpstr>
      <vt:lpstr>UNITED WAY VOLUNTEER OPPORTUNITIES</vt:lpstr>
      <vt:lpstr>PIERCE COUNTY VOLUNTEER HUB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2021-22   VOLUNTEER OPPORTUNITIES</dc:title>
  <dc:creator>Kirklin, Cristine</dc:creator>
  <cp:lastModifiedBy>Kirklin, Cristine</cp:lastModifiedBy>
  <cp:revision>1</cp:revision>
  <dcterms:created xsi:type="dcterms:W3CDTF">2021-10-21T17:01:57Z</dcterms:created>
  <dcterms:modified xsi:type="dcterms:W3CDTF">2021-10-22T15:39:36Z</dcterms:modified>
</cp:coreProperties>
</file>