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67" r:id="rId4"/>
    <p:sldId id="268" r:id="rId5"/>
    <p:sldId id="269" r:id="rId6"/>
    <p:sldId id="262" r:id="rId7"/>
    <p:sldId id="270" r:id="rId8"/>
    <p:sldId id="271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558"/>
    <p:restoredTop sz="96208"/>
  </p:normalViewPr>
  <p:slideViewPr>
    <p:cSldViewPr snapToGrid="0" snapToObjects="1">
      <p:cViewPr varScale="1">
        <p:scale>
          <a:sx n="114" d="100"/>
          <a:sy n="114" d="100"/>
        </p:scale>
        <p:origin x="192" y="4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5" y="0"/>
            <a:ext cx="11683810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0" y="4282257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0" y="0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800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2" y="3505209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1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F7AFFB9B-9FB8-469E-96F9-4D32314110B6}" type="datetimeFigureOut">
              <a:rPr lang="en-US" dirty="0"/>
              <a:t>10/12/21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60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8" y="3832648"/>
            <a:ext cx="907186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6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FBDC27-E420-4878-9EE6-7B9656D6442A}" type="datetimeFigureOut">
              <a:rPr lang="en-US" dirty="0"/>
              <a:t>10/12/21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dirty="0"/>
              <a:t>10/12/21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22DC73-F065-42F5-A9F2-D90B2E42A0B3}" type="datetimeFigureOut">
              <a:rPr lang="en-US" dirty="0"/>
              <a:t>10/12/21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6" y="2063396"/>
            <a:ext cx="4856158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2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1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69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EA702-9B29-41CC-9BCC-3DF8A0D379FE}" type="datetimeFigureOut">
              <a:rPr lang="en-US" dirty="0"/>
              <a:t>10/12/21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dirty="0"/>
              <a:t>10/12/21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dirty="0"/>
              <a:t>10/12/21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2" y="685800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2" y="2709052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C3BFE2-83B7-4B0A-B9D3-AB28331082B3}" type="datetimeFigureOut">
              <a:rPr lang="en-US" dirty="0"/>
              <a:t>10/12/21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85800"/>
            <a:ext cx="6345302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2" y="0"/>
            <a:ext cx="3598146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2709052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EF78E3-FDA3-4D28-AAA2-0B81F349A39D}" type="datetimeFigureOut">
              <a:rPr lang="en-US" dirty="0"/>
              <a:t>10/12/21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1" y="685799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1D2AC3-6A0B-4169-B1EA-E3AE8B351BDD}" type="datetimeFigureOut">
              <a:rPr lang="en-US" dirty="0"/>
              <a:t>10/12/21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902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79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4B9363-8B87-41B7-9F8E-64519CBB8F34}" type="datetimeFigureOut">
              <a:rPr lang="en-US" dirty="0"/>
              <a:t>10/12/21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2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4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2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EF5746-5284-4951-9F37-7AE924EDBCB7}" type="datetimeFigureOut">
              <a:rPr lang="en-US" dirty="0"/>
              <a:t>10/12/21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23854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398B29-7265-4A65-A2A4-6703C057B7C1}" type="datetimeFigureOut">
              <a:rPr lang="en-US" dirty="0"/>
              <a:t>10/12/21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2" y="685800"/>
            <a:ext cx="10394706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2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2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BA082-94DF-4C4B-A041-6624924AB0A8}" type="datetimeFigureOut">
              <a:rPr lang="en-US" dirty="0"/>
              <a:t>10/12/21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5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7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5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7686C4-3AB5-4E0C-86CA-FB108C350AA9}" type="datetimeFigureOut">
              <a:rPr lang="en-US" dirty="0"/>
              <a:t>10/12/21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FF1211-4E0C-4AB3-B04F-585959BDAFE8}" type="datetimeFigureOut">
              <a:rPr lang="en-US" dirty="0"/>
              <a:t>10/12/21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0"/>
            <a:ext cx="2264646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0" y="685800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DECAF-D3BE-4069-9C78-642ECCD01477}" type="datetimeFigureOut">
              <a:rPr lang="en-US" dirty="0"/>
              <a:t>10/12/21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0"/>
            <a:ext cx="12005350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dirty="0"/>
              <a:t>10/12/21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1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6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mc:AlternateContent xmlns:mc="http://schemas.openxmlformats.org/markup-compatibility/2006" xmlns:p14="http://schemas.microsoft.com/office/powerpoint/2010/main">
    <mc:Choice Requires="p14">
      <p:transition spd="slow" p14:dur="1500" advClick="0">
        <p:random/>
      </p:transition>
    </mc:Choice>
    <mc:Fallback xmlns="">
      <p:transition spd="slow" advClick="0">
        <p:random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ign in a park&#10;&#10;Description automatically generated with low confidence">
            <a:extLst>
              <a:ext uri="{FF2B5EF4-FFF2-40B4-BE49-F238E27FC236}">
                <a16:creationId xmlns:a16="http://schemas.microsoft.com/office/drawing/2014/main" id="{14175055-D22D-464D-AB26-68B02F6EB5C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2000"/>
          </a:blip>
          <a:srcRect l="3902" t="362" b="40007"/>
          <a:stretch/>
        </p:blipFill>
        <p:spPr>
          <a:xfrm rot="21405083">
            <a:off x="-177153" y="14737"/>
            <a:ext cx="11409843" cy="4550147"/>
          </a:xfrm>
          <a:prstGeom prst="rect">
            <a:avLst/>
          </a:prstGeom>
          <a:effectLst>
            <a:softEdge rad="228600"/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A59135-3E65-6748-93F5-4C5C896D8B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1420000">
            <a:off x="65710" y="1454736"/>
            <a:ext cx="9755187" cy="2766528"/>
          </a:xfrm>
        </p:spPr>
        <p:txBody>
          <a:bodyPr/>
          <a:lstStyle/>
          <a:p>
            <a:pPr algn="l"/>
            <a:r>
              <a:rPr lang="en-US" b="1" dirty="0">
                <a:solidFill>
                  <a:srgbClr val="002060"/>
                </a:solidFill>
              </a:rPr>
              <a:t>Northwest community college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4B945A-75B3-6F4C-9561-B16A97961E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rot="21420000">
            <a:off x="4841181" y="4973097"/>
            <a:ext cx="5612405" cy="656597"/>
          </a:xfrm>
        </p:spPr>
        <p:txBody>
          <a:bodyPr/>
          <a:lstStyle/>
          <a:p>
            <a:pPr algn="l"/>
            <a:r>
              <a:rPr lang="en-US" sz="2600" b="1" dirty="0">
                <a:solidFill>
                  <a:schemeClr val="bg1"/>
                </a:solidFill>
              </a:rPr>
              <a:t>Beverly brewer stark Career center</a:t>
            </a:r>
          </a:p>
        </p:txBody>
      </p:sp>
    </p:spTree>
    <p:extLst>
      <p:ext uri="{BB962C8B-B14F-4D97-AF65-F5344CB8AC3E}">
        <p14:creationId xmlns:p14="http://schemas.microsoft.com/office/powerpoint/2010/main" val="561472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1">
                <a:shade val="48000"/>
                <a:satMod val="110000"/>
                <a:lumMod val="40000"/>
              </a:schemeClr>
              <a:schemeClr val="bg1">
                <a:tint val="90000"/>
                <a:lumMod val="10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0A9C49B-76D8-4E9B-B430-D1ADF40F1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88A5712-2FE0-4DD4-BDC6-099EA378A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1979952" cy="6644081"/>
          </a:xfrm>
          <a:prstGeom prst="rect">
            <a:avLst/>
          </a:prstGeom>
          <a:ln>
            <a:noFill/>
          </a:ln>
          <a:effectLst>
            <a:outerShdw blurRad="98425" dist="76200" dir="4380000" algn="tl" rotWithShape="0">
              <a:srgbClr val="000000">
                <a:alpha val="68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Freeform 9">
            <a:extLst>
              <a:ext uri="{FF2B5EF4-FFF2-40B4-BE49-F238E27FC236}">
                <a16:creationId xmlns:a16="http://schemas.microsoft.com/office/drawing/2014/main" id="{448E5503-E0F8-4B94-81A3-B1FA57623E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25397" y="0"/>
            <a:ext cx="11773291" cy="6419514"/>
          </a:xfrm>
          <a:custGeom>
            <a:avLst/>
            <a:gdLst/>
            <a:ahLst/>
            <a:cxnLst/>
            <a:rect l="l" t="t" r="r" b="b"/>
            <a:pathLst>
              <a:path w="11773291" h="6419514">
                <a:moveTo>
                  <a:pt x="11750059" y="0"/>
                </a:moveTo>
                <a:lnTo>
                  <a:pt x="11773291" y="6419514"/>
                </a:lnTo>
                <a:lnTo>
                  <a:pt x="0" y="6411047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E54F896-85E7-4403-9E37-1B004731F8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6" cy="6380796"/>
          </a:xfrm>
          <a:prstGeom prst="rect">
            <a:avLst/>
          </a:pr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60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97900A-E840-8148-AB0D-49DBAE0BA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8755" y="223653"/>
            <a:ext cx="4325022" cy="5933490"/>
          </a:xfrm>
          <a:ln w="38100">
            <a:solidFill>
              <a:srgbClr val="002060"/>
            </a:solidFill>
          </a:ln>
          <a:effectLst>
            <a:glow>
              <a:schemeClr val="accent1"/>
            </a:glow>
            <a:outerShdw blurRad="152400" dist="317500" dir="5400000" sx="90000" sy="-19000" rotWithShape="0">
              <a:srgbClr val="92D050">
                <a:alpha val="15000"/>
              </a:srgbClr>
            </a:outerShd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Helvetica" pitchFamily="2" charset="0"/>
              </a:rPr>
              <a:t>Marketing tool reflecting your employment history, skills, talents, &amp; </a:t>
            </a:r>
            <a:r>
              <a:rPr lang="en-US" sz="3600" b="1" spc="-280" dirty="0">
                <a:solidFill>
                  <a:schemeClr val="bg1"/>
                </a:solidFill>
                <a:latin typeface="Helvetica" pitchFamily="2" charset="0"/>
              </a:rPr>
              <a:t>accomplishments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CF9FB9A-475D-8643-AA5D-891C68AD72F3}"/>
              </a:ext>
            </a:extLst>
          </p:cNvPr>
          <p:cNvSpPr txBox="1">
            <a:spLocks/>
          </p:cNvSpPr>
          <p:nvPr/>
        </p:nvSpPr>
        <p:spPr>
          <a:xfrm>
            <a:off x="4654293" y="5147733"/>
            <a:ext cx="7093601" cy="1233063"/>
          </a:xfrm>
          <a:prstGeom prst="rect">
            <a:avLst/>
          </a:prstGeom>
          <a:effectLst>
            <a:glow>
              <a:schemeClr val="accent1"/>
            </a:glow>
            <a:outerShdw blurRad="114300" dist="88900" dir="6000000" algn="ctr" rotWithShape="0">
              <a:schemeClr val="tx1">
                <a:alpha val="91000"/>
              </a:schemeClr>
            </a:outerShdw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000" dirty="0">
              <a:solidFill>
                <a:srgbClr val="FFFFFF"/>
              </a:solidFill>
            </a:endParaRPr>
          </a:p>
        </p:txBody>
      </p:sp>
      <p:pic>
        <p:nvPicPr>
          <p:cNvPr id="2052" name="Picture 4" descr="Career Services - Free Creative Commons Chalkboard image">
            <a:extLst>
              <a:ext uri="{FF2B5EF4-FFF2-40B4-BE49-F238E27FC236}">
                <a16:creationId xmlns:a16="http://schemas.microsoft.com/office/drawing/2014/main" id="{7DAC1AED-C1E7-2948-841F-98090B4065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1306" y="0"/>
            <a:ext cx="7093601" cy="4729067"/>
          </a:xfrm>
          <a:prstGeom prst="rect">
            <a:avLst/>
          </a:prstGeom>
          <a:noFill/>
          <a:effectLst>
            <a:softEdge rad="101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5-Point Star 16">
            <a:extLst>
              <a:ext uri="{FF2B5EF4-FFF2-40B4-BE49-F238E27FC236}">
                <a16:creationId xmlns:a16="http://schemas.microsoft.com/office/drawing/2014/main" id="{FE1EDD3B-2216-6B4C-9AD1-FA4340CCA203}"/>
              </a:ext>
            </a:extLst>
          </p:cNvPr>
          <p:cNvSpPr/>
          <p:nvPr/>
        </p:nvSpPr>
        <p:spPr>
          <a:xfrm>
            <a:off x="3932210" y="3254609"/>
            <a:ext cx="2675466" cy="2469197"/>
          </a:xfrm>
          <a:prstGeom prst="star5">
            <a:avLst/>
          </a:prstGeom>
          <a:solidFill>
            <a:srgbClr val="002060"/>
          </a:solidFill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Snell Roundhand" panose="02000603080000090004" pitchFamily="2" charset="77"/>
                <a:cs typeface="Palace Script MT" panose="020F0502020204030204" pitchFamily="34" charset="0"/>
              </a:rPr>
              <a:t>NWCC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D2E9AFB-ABE6-2246-BCDA-9E80394C622B}"/>
              </a:ext>
            </a:extLst>
          </p:cNvPr>
          <p:cNvSpPr txBox="1">
            <a:spLocks/>
          </p:cNvSpPr>
          <p:nvPr/>
        </p:nvSpPr>
        <p:spPr>
          <a:xfrm>
            <a:off x="4771517" y="5159651"/>
            <a:ext cx="7093601" cy="1359180"/>
          </a:xfrm>
          <a:prstGeom prst="rect">
            <a:avLst/>
          </a:prstGeom>
          <a:effectLst>
            <a:glow>
              <a:schemeClr val="accent1"/>
            </a:glow>
            <a:outerShdw blurRad="114300" dist="88900" dir="6000000" algn="ctr" rotWithShape="0">
              <a:schemeClr val="tx1">
                <a:alpha val="91000"/>
              </a:schemeClr>
            </a:outerShdw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FFFFFF"/>
                </a:solidFill>
              </a:rPr>
              <a:t>Purpose of a resume</a:t>
            </a:r>
          </a:p>
        </p:txBody>
      </p:sp>
    </p:spTree>
    <p:extLst>
      <p:ext uri="{BB962C8B-B14F-4D97-AF65-F5344CB8AC3E}">
        <p14:creationId xmlns:p14="http://schemas.microsoft.com/office/powerpoint/2010/main" val="1574150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areer Development | OIST Groups">
            <a:extLst>
              <a:ext uri="{FF2B5EF4-FFF2-40B4-BE49-F238E27FC236}">
                <a16:creationId xmlns:a16="http://schemas.microsoft.com/office/drawing/2014/main" id="{437EDABE-E7AD-114C-8F88-2B1F24549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5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1" y="-76098"/>
            <a:ext cx="5746414" cy="5726411"/>
          </a:xfrm>
          <a:prstGeom prst="ellipse">
            <a:avLst/>
          </a:prstGeom>
          <a:noFill/>
          <a:effectLst>
            <a:softEdge rad="177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262BDA81-6159-8844-8707-EBFDB8A10840}"/>
              </a:ext>
            </a:extLst>
          </p:cNvPr>
          <p:cNvGrpSpPr/>
          <p:nvPr/>
        </p:nvGrpSpPr>
        <p:grpSpPr>
          <a:xfrm>
            <a:off x="4707072" y="1343012"/>
            <a:ext cx="6901159" cy="2853783"/>
            <a:chOff x="4707072" y="1343012"/>
            <a:chExt cx="6901159" cy="2853783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66B97DD-CA13-2D4F-8059-33540929334D}"/>
                </a:ext>
              </a:extLst>
            </p:cNvPr>
            <p:cNvSpPr/>
            <p:nvPr/>
          </p:nvSpPr>
          <p:spPr>
            <a:xfrm>
              <a:off x="4707072" y="1358340"/>
              <a:ext cx="2251353" cy="1350812"/>
            </a:xfrm>
            <a:custGeom>
              <a:avLst/>
              <a:gdLst>
                <a:gd name="connsiteX0" fmla="*/ 0 w 2251353"/>
                <a:gd name="connsiteY0" fmla="*/ 0 h 1350812"/>
                <a:gd name="connsiteX1" fmla="*/ 2251353 w 2251353"/>
                <a:gd name="connsiteY1" fmla="*/ 0 h 1350812"/>
                <a:gd name="connsiteX2" fmla="*/ 2251353 w 2251353"/>
                <a:gd name="connsiteY2" fmla="*/ 1350812 h 1350812"/>
                <a:gd name="connsiteX3" fmla="*/ 0 w 2251353"/>
                <a:gd name="connsiteY3" fmla="*/ 1350812 h 1350812"/>
                <a:gd name="connsiteX4" fmla="*/ 0 w 2251353"/>
                <a:gd name="connsiteY4" fmla="*/ 0 h 13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1353" h="1350812">
                  <a:moveTo>
                    <a:pt x="0" y="0"/>
                  </a:moveTo>
                  <a:lnTo>
                    <a:pt x="2251353" y="0"/>
                  </a:lnTo>
                  <a:lnTo>
                    <a:pt x="2251353" y="1350812"/>
                  </a:lnTo>
                  <a:lnTo>
                    <a:pt x="0" y="135081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600" kern="1200" baseline="0" dirty="0"/>
                <a:t>Concise &amp; Easy to Read</a:t>
              </a:r>
              <a:endParaRPr lang="en-US" sz="2600" kern="1200" dirty="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E814EF5-4422-6141-88B5-EA39FA34BD1E}"/>
                </a:ext>
              </a:extLst>
            </p:cNvPr>
            <p:cNvSpPr/>
            <p:nvPr/>
          </p:nvSpPr>
          <p:spPr>
            <a:xfrm>
              <a:off x="7031975" y="1343012"/>
              <a:ext cx="2251353" cy="1350812"/>
            </a:xfrm>
            <a:custGeom>
              <a:avLst/>
              <a:gdLst>
                <a:gd name="connsiteX0" fmla="*/ 0 w 2251353"/>
                <a:gd name="connsiteY0" fmla="*/ 0 h 1350812"/>
                <a:gd name="connsiteX1" fmla="*/ 2251353 w 2251353"/>
                <a:gd name="connsiteY1" fmla="*/ 0 h 1350812"/>
                <a:gd name="connsiteX2" fmla="*/ 2251353 w 2251353"/>
                <a:gd name="connsiteY2" fmla="*/ 1350812 h 1350812"/>
                <a:gd name="connsiteX3" fmla="*/ 0 w 2251353"/>
                <a:gd name="connsiteY3" fmla="*/ 1350812 h 1350812"/>
                <a:gd name="connsiteX4" fmla="*/ 0 w 2251353"/>
                <a:gd name="connsiteY4" fmla="*/ 0 h 13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1353" h="1350812">
                  <a:moveTo>
                    <a:pt x="0" y="0"/>
                  </a:moveTo>
                  <a:lnTo>
                    <a:pt x="2251353" y="0"/>
                  </a:lnTo>
                  <a:lnTo>
                    <a:pt x="2251353" y="1350812"/>
                  </a:lnTo>
                  <a:lnTo>
                    <a:pt x="0" y="135081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600" kern="1200" dirty="0"/>
                <a:t>Consistent Font</a:t>
              </a: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C819011A-DFCA-3940-BE85-2F4927EE254B}"/>
                </a:ext>
              </a:extLst>
            </p:cNvPr>
            <p:cNvSpPr/>
            <p:nvPr/>
          </p:nvSpPr>
          <p:spPr>
            <a:xfrm>
              <a:off x="9356878" y="1343012"/>
              <a:ext cx="2251353" cy="1350812"/>
            </a:xfrm>
            <a:custGeom>
              <a:avLst/>
              <a:gdLst>
                <a:gd name="connsiteX0" fmla="*/ 0 w 2251353"/>
                <a:gd name="connsiteY0" fmla="*/ 0 h 1350812"/>
                <a:gd name="connsiteX1" fmla="*/ 2251353 w 2251353"/>
                <a:gd name="connsiteY1" fmla="*/ 0 h 1350812"/>
                <a:gd name="connsiteX2" fmla="*/ 2251353 w 2251353"/>
                <a:gd name="connsiteY2" fmla="*/ 1350812 h 1350812"/>
                <a:gd name="connsiteX3" fmla="*/ 0 w 2251353"/>
                <a:gd name="connsiteY3" fmla="*/ 1350812 h 1350812"/>
                <a:gd name="connsiteX4" fmla="*/ 0 w 2251353"/>
                <a:gd name="connsiteY4" fmla="*/ 0 h 13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1353" h="1350812">
                  <a:moveTo>
                    <a:pt x="0" y="0"/>
                  </a:moveTo>
                  <a:lnTo>
                    <a:pt x="2251353" y="0"/>
                  </a:lnTo>
                  <a:lnTo>
                    <a:pt x="2251353" y="1350812"/>
                  </a:lnTo>
                  <a:lnTo>
                    <a:pt x="0" y="135081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600" kern="1200" dirty="0"/>
                <a:t>10-12 Font Size</a:t>
              </a: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AE0C0C2E-FFBA-6C48-BA51-813639D91EDD}"/>
                </a:ext>
              </a:extLst>
            </p:cNvPr>
            <p:cNvSpPr/>
            <p:nvPr/>
          </p:nvSpPr>
          <p:spPr>
            <a:xfrm>
              <a:off x="9224825" y="2845983"/>
              <a:ext cx="2383406" cy="1350812"/>
            </a:xfrm>
            <a:custGeom>
              <a:avLst/>
              <a:gdLst>
                <a:gd name="connsiteX0" fmla="*/ 0 w 2251353"/>
                <a:gd name="connsiteY0" fmla="*/ 0 h 1350812"/>
                <a:gd name="connsiteX1" fmla="*/ 2251353 w 2251353"/>
                <a:gd name="connsiteY1" fmla="*/ 0 h 1350812"/>
                <a:gd name="connsiteX2" fmla="*/ 2251353 w 2251353"/>
                <a:gd name="connsiteY2" fmla="*/ 1350812 h 1350812"/>
                <a:gd name="connsiteX3" fmla="*/ 0 w 2251353"/>
                <a:gd name="connsiteY3" fmla="*/ 1350812 h 1350812"/>
                <a:gd name="connsiteX4" fmla="*/ 0 w 2251353"/>
                <a:gd name="connsiteY4" fmla="*/ 0 h 13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1353" h="1350812">
                  <a:moveTo>
                    <a:pt x="0" y="0"/>
                  </a:moveTo>
                  <a:lnTo>
                    <a:pt x="2251353" y="0"/>
                  </a:lnTo>
                  <a:lnTo>
                    <a:pt x="2251353" y="1350812"/>
                  </a:lnTo>
                  <a:lnTo>
                    <a:pt x="0" y="135081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600" kern="1200" baseline="0" dirty="0"/>
                <a:t>Optimal Length </a:t>
              </a:r>
            </a:p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600" kern="1200" baseline="0" dirty="0"/>
                <a:t>1 Page</a:t>
              </a:r>
              <a:endParaRPr lang="en-US" sz="2600" kern="1200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2EBA063-70E7-2D47-861F-4F2AD7C24890}"/>
                </a:ext>
              </a:extLst>
            </p:cNvPr>
            <p:cNvSpPr/>
            <p:nvPr/>
          </p:nvSpPr>
          <p:spPr>
            <a:xfrm>
              <a:off x="4727222" y="2845983"/>
              <a:ext cx="4424674" cy="1350812"/>
            </a:xfrm>
            <a:custGeom>
              <a:avLst/>
              <a:gdLst>
                <a:gd name="connsiteX0" fmla="*/ 0 w 4424674"/>
                <a:gd name="connsiteY0" fmla="*/ 0 h 1350812"/>
                <a:gd name="connsiteX1" fmla="*/ 4424674 w 4424674"/>
                <a:gd name="connsiteY1" fmla="*/ 0 h 1350812"/>
                <a:gd name="connsiteX2" fmla="*/ 4424674 w 4424674"/>
                <a:gd name="connsiteY2" fmla="*/ 1350812 h 1350812"/>
                <a:gd name="connsiteX3" fmla="*/ 0 w 4424674"/>
                <a:gd name="connsiteY3" fmla="*/ 1350812 h 1350812"/>
                <a:gd name="connsiteX4" fmla="*/ 0 w 4424674"/>
                <a:gd name="connsiteY4" fmla="*/ 0 h 13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4674" h="1350812">
                  <a:moveTo>
                    <a:pt x="0" y="0"/>
                  </a:moveTo>
                  <a:lnTo>
                    <a:pt x="4424674" y="0"/>
                  </a:lnTo>
                  <a:lnTo>
                    <a:pt x="4424674" y="1350812"/>
                  </a:lnTo>
                  <a:lnTo>
                    <a:pt x="0" y="135081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600" u="sng" kern="1200" baseline="0" dirty="0"/>
                <a:t>Consistent Verb Tense</a:t>
              </a:r>
            </a:p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baseline="0" dirty="0"/>
                <a:t>Past = Previous Employment</a:t>
              </a:r>
            </a:p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400" kern="1200" baseline="0" dirty="0"/>
                <a:t>Present = Current Employment</a:t>
              </a:r>
              <a:endParaRPr lang="en-US" sz="2400" kern="1200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597900A-E840-8148-AB0D-49DBAE0BA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6690" y="-229293"/>
            <a:ext cx="7093601" cy="1817025"/>
          </a:xfrm>
          <a:ln>
            <a:noFill/>
          </a:ln>
          <a:effectLst>
            <a:glow>
              <a:schemeClr val="accent1"/>
            </a:glow>
            <a:outerShdw blurRad="152400" dist="317500" dir="5400000" sx="90000" sy="-19000" rotWithShape="0">
              <a:schemeClr val="tx1">
                <a:alpha val="15000"/>
              </a:schemeClr>
            </a:outerShd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>
            <a:normAutofit/>
          </a:bodyPr>
          <a:lstStyle/>
          <a:p>
            <a:pPr algn="ctr"/>
            <a:r>
              <a:rPr lang="en-US" sz="8000" dirty="0">
                <a:solidFill>
                  <a:srgbClr val="002060"/>
                </a:solidFill>
              </a:rPr>
              <a:t>RESUME format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CF9FB9A-475D-8643-AA5D-891C68AD72F3}"/>
              </a:ext>
            </a:extLst>
          </p:cNvPr>
          <p:cNvSpPr txBox="1">
            <a:spLocks/>
          </p:cNvSpPr>
          <p:nvPr/>
        </p:nvSpPr>
        <p:spPr>
          <a:xfrm>
            <a:off x="4654293" y="5147733"/>
            <a:ext cx="7093601" cy="1233063"/>
          </a:xfrm>
          <a:prstGeom prst="rect">
            <a:avLst/>
          </a:prstGeom>
          <a:effectLst>
            <a:glow>
              <a:schemeClr val="accent1"/>
            </a:glow>
            <a:outerShdw blurRad="114300" dist="88900" dir="6000000" algn="ctr" rotWithShape="0">
              <a:schemeClr val="tx1">
                <a:alpha val="91000"/>
              </a:schemeClr>
            </a:outerShdw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000" dirty="0">
              <a:solidFill>
                <a:srgbClr val="FFFFFF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D2E9AFB-ABE6-2246-BCDA-9E80394C622B}"/>
              </a:ext>
            </a:extLst>
          </p:cNvPr>
          <p:cNvSpPr txBox="1">
            <a:spLocks/>
          </p:cNvSpPr>
          <p:nvPr/>
        </p:nvSpPr>
        <p:spPr>
          <a:xfrm>
            <a:off x="529140" y="5295698"/>
            <a:ext cx="9121487" cy="1503564"/>
          </a:xfrm>
          <a:prstGeom prst="rect">
            <a:avLst/>
          </a:prstGeom>
          <a:effectLst>
            <a:glow>
              <a:schemeClr val="accent1"/>
            </a:glow>
            <a:outerShdw blurRad="114300" dist="88900" dir="6000000" algn="ctr" rotWithShape="0">
              <a:schemeClr val="tx1">
                <a:alpha val="91000"/>
              </a:schemeClr>
            </a:outerShdw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dirty="0">
                <a:solidFill>
                  <a:srgbClr val="FFFFFF"/>
                </a:solidFill>
              </a:rPr>
              <a:t>15-30 seconds to catch employer’s attention!</a:t>
            </a:r>
          </a:p>
        </p:txBody>
      </p:sp>
      <p:sp>
        <p:nvSpPr>
          <p:cNvPr id="4" name="5-Point Star 3">
            <a:extLst>
              <a:ext uri="{FF2B5EF4-FFF2-40B4-BE49-F238E27FC236}">
                <a16:creationId xmlns:a16="http://schemas.microsoft.com/office/drawing/2014/main" id="{6519B2B9-D8C4-B344-AEE7-864B220F41F2}"/>
              </a:ext>
            </a:extLst>
          </p:cNvPr>
          <p:cNvSpPr/>
          <p:nvPr/>
        </p:nvSpPr>
        <p:spPr>
          <a:xfrm>
            <a:off x="9178331" y="3983610"/>
            <a:ext cx="2675466" cy="2469197"/>
          </a:xfrm>
          <a:prstGeom prst="star5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Snell Roundhand" panose="02000603080000090004" pitchFamily="2" charset="77"/>
                <a:cs typeface="Palace Script MT" panose="020F0502020204030204" pitchFamily="34" charset="0"/>
              </a:rPr>
              <a:t>NWCC</a:t>
            </a:r>
          </a:p>
        </p:txBody>
      </p:sp>
    </p:spTree>
    <p:extLst>
      <p:ext uri="{BB962C8B-B14F-4D97-AF65-F5344CB8AC3E}">
        <p14:creationId xmlns:p14="http://schemas.microsoft.com/office/powerpoint/2010/main" val="3694291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CF9FB9A-475D-8643-AA5D-891C68AD72F3}"/>
              </a:ext>
            </a:extLst>
          </p:cNvPr>
          <p:cNvSpPr txBox="1">
            <a:spLocks/>
          </p:cNvSpPr>
          <p:nvPr/>
        </p:nvSpPr>
        <p:spPr>
          <a:xfrm>
            <a:off x="4654293" y="5147733"/>
            <a:ext cx="7093601" cy="1233063"/>
          </a:xfrm>
          <a:prstGeom prst="rect">
            <a:avLst/>
          </a:prstGeom>
          <a:effectLst>
            <a:glow>
              <a:schemeClr val="accent1"/>
            </a:glow>
            <a:outerShdw blurRad="114300" dist="88900" dir="6000000" algn="ctr" rotWithShape="0">
              <a:schemeClr val="tx1">
                <a:alpha val="91000"/>
              </a:schemeClr>
            </a:outerShdw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000" dirty="0">
              <a:solidFill>
                <a:srgbClr val="FFFFFF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D2E9AFB-ABE6-2246-BCDA-9E80394C622B}"/>
              </a:ext>
            </a:extLst>
          </p:cNvPr>
          <p:cNvSpPr txBox="1">
            <a:spLocks/>
          </p:cNvSpPr>
          <p:nvPr/>
        </p:nvSpPr>
        <p:spPr>
          <a:xfrm>
            <a:off x="529140" y="5295698"/>
            <a:ext cx="9121487" cy="1503564"/>
          </a:xfrm>
          <a:prstGeom prst="rect">
            <a:avLst/>
          </a:prstGeom>
          <a:effectLst>
            <a:glow>
              <a:schemeClr val="accent1"/>
            </a:glow>
            <a:outerShdw blurRad="114300" dist="88900" dir="6000000" algn="ctr" rotWithShape="0">
              <a:schemeClr val="tx1">
                <a:alpha val="91000"/>
              </a:schemeClr>
            </a:outerShdw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7200" dirty="0">
                <a:solidFill>
                  <a:srgbClr val="FFFFFF"/>
                </a:solidFill>
              </a:rPr>
              <a:t>PARTS OF A RESUME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D90BF0D-21C9-B44E-974A-D6DFC45F35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6" y="-14362"/>
            <a:ext cx="4222856" cy="5464871"/>
          </a:xfrm>
          <a:prstGeom prst="rect">
            <a:avLst/>
          </a:prstGeom>
        </p:spPr>
      </p:pic>
      <p:sp>
        <p:nvSpPr>
          <p:cNvPr id="4" name="5-Point Star 3">
            <a:extLst>
              <a:ext uri="{FF2B5EF4-FFF2-40B4-BE49-F238E27FC236}">
                <a16:creationId xmlns:a16="http://schemas.microsoft.com/office/drawing/2014/main" id="{6519B2B9-D8C4-B344-AEE7-864B220F41F2}"/>
              </a:ext>
            </a:extLst>
          </p:cNvPr>
          <p:cNvSpPr/>
          <p:nvPr/>
        </p:nvSpPr>
        <p:spPr>
          <a:xfrm>
            <a:off x="8995451" y="3983610"/>
            <a:ext cx="2675466" cy="2469197"/>
          </a:xfrm>
          <a:prstGeom prst="star5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Snell Roundhand" panose="02000603080000090004" pitchFamily="2" charset="77"/>
                <a:cs typeface="Palace Script MT" panose="020F0502020204030204" pitchFamily="34" charset="0"/>
              </a:rPr>
              <a:t>NWCC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FDD5077-2558-CA44-996D-41D51F67E481}"/>
              </a:ext>
            </a:extLst>
          </p:cNvPr>
          <p:cNvGrpSpPr/>
          <p:nvPr/>
        </p:nvGrpSpPr>
        <p:grpSpPr>
          <a:xfrm>
            <a:off x="4192294" y="388385"/>
            <a:ext cx="7452076" cy="4972345"/>
            <a:chOff x="4192294" y="388385"/>
            <a:chExt cx="7452076" cy="4972345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C66B97DD-CA13-2D4F-8059-33540929334D}"/>
                </a:ext>
              </a:extLst>
            </p:cNvPr>
            <p:cNvSpPr/>
            <p:nvPr/>
          </p:nvSpPr>
          <p:spPr>
            <a:xfrm>
              <a:off x="4192294" y="388385"/>
              <a:ext cx="2251353" cy="1350812"/>
            </a:xfrm>
            <a:custGeom>
              <a:avLst/>
              <a:gdLst>
                <a:gd name="connsiteX0" fmla="*/ 0 w 2251353"/>
                <a:gd name="connsiteY0" fmla="*/ 0 h 1350812"/>
                <a:gd name="connsiteX1" fmla="*/ 2251353 w 2251353"/>
                <a:gd name="connsiteY1" fmla="*/ 0 h 1350812"/>
                <a:gd name="connsiteX2" fmla="*/ 2251353 w 2251353"/>
                <a:gd name="connsiteY2" fmla="*/ 1350812 h 1350812"/>
                <a:gd name="connsiteX3" fmla="*/ 0 w 2251353"/>
                <a:gd name="connsiteY3" fmla="*/ 1350812 h 1350812"/>
                <a:gd name="connsiteX4" fmla="*/ 0 w 2251353"/>
                <a:gd name="connsiteY4" fmla="*/ 0 h 13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1353" h="1350812">
                  <a:moveTo>
                    <a:pt x="0" y="0"/>
                  </a:moveTo>
                  <a:lnTo>
                    <a:pt x="2251353" y="0"/>
                  </a:lnTo>
                  <a:lnTo>
                    <a:pt x="2251353" y="1350812"/>
                  </a:lnTo>
                  <a:lnTo>
                    <a:pt x="0" y="135081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600" kern="1200" baseline="0" dirty="0"/>
                <a:t>Personal Contact Information</a:t>
              </a:r>
              <a:endParaRPr lang="en-US" sz="2600" kern="1200" dirty="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E814EF5-4422-6141-88B5-EA39FA34BD1E}"/>
                </a:ext>
              </a:extLst>
            </p:cNvPr>
            <p:cNvSpPr/>
            <p:nvPr/>
          </p:nvSpPr>
          <p:spPr>
            <a:xfrm>
              <a:off x="6537571" y="388385"/>
              <a:ext cx="5106799" cy="1350812"/>
            </a:xfrm>
            <a:custGeom>
              <a:avLst/>
              <a:gdLst>
                <a:gd name="connsiteX0" fmla="*/ 0 w 2251353"/>
                <a:gd name="connsiteY0" fmla="*/ 0 h 1350812"/>
                <a:gd name="connsiteX1" fmla="*/ 2251353 w 2251353"/>
                <a:gd name="connsiteY1" fmla="*/ 0 h 1350812"/>
                <a:gd name="connsiteX2" fmla="*/ 2251353 w 2251353"/>
                <a:gd name="connsiteY2" fmla="*/ 1350812 h 1350812"/>
                <a:gd name="connsiteX3" fmla="*/ 0 w 2251353"/>
                <a:gd name="connsiteY3" fmla="*/ 1350812 h 1350812"/>
                <a:gd name="connsiteX4" fmla="*/ 0 w 2251353"/>
                <a:gd name="connsiteY4" fmla="*/ 0 h 13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1353" h="1350812">
                  <a:moveTo>
                    <a:pt x="0" y="0"/>
                  </a:moveTo>
                  <a:lnTo>
                    <a:pt x="2251353" y="0"/>
                  </a:lnTo>
                  <a:lnTo>
                    <a:pt x="2251353" y="1350812"/>
                  </a:lnTo>
                  <a:lnTo>
                    <a:pt x="0" y="135081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ts val="172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600" u="sng" kern="1200" dirty="0"/>
                <a:t>Career Objective or Summary</a:t>
              </a:r>
            </a:p>
            <a:p>
              <a:pPr marL="0" lvl="0" indent="0" algn="ctr" defTabSz="977900">
                <a:lnSpc>
                  <a:spcPts val="1720"/>
                </a:lnSpc>
                <a:spcBef>
                  <a:spcPct val="0"/>
                </a:spcBef>
                <a:buNone/>
              </a:pPr>
              <a:r>
                <a:rPr lang="en-US" sz="1400" dirty="0"/>
                <a:t>Statement that clearly demonstrates goals/objectives in applying for employment.  Objective should focus on company and answer the question, “What can I do for you?”</a:t>
              </a:r>
              <a:endParaRPr lang="en-US" sz="2600" kern="1200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2EBA063-70E7-2D47-861F-4F2AD7C24890}"/>
                </a:ext>
              </a:extLst>
            </p:cNvPr>
            <p:cNvSpPr/>
            <p:nvPr/>
          </p:nvSpPr>
          <p:spPr>
            <a:xfrm>
              <a:off x="4204568" y="3200519"/>
              <a:ext cx="7439802" cy="766283"/>
            </a:xfrm>
            <a:custGeom>
              <a:avLst/>
              <a:gdLst>
                <a:gd name="connsiteX0" fmla="*/ 0 w 4424674"/>
                <a:gd name="connsiteY0" fmla="*/ 0 h 1350812"/>
                <a:gd name="connsiteX1" fmla="*/ 4424674 w 4424674"/>
                <a:gd name="connsiteY1" fmla="*/ 0 h 1350812"/>
                <a:gd name="connsiteX2" fmla="*/ 4424674 w 4424674"/>
                <a:gd name="connsiteY2" fmla="*/ 1350812 h 1350812"/>
                <a:gd name="connsiteX3" fmla="*/ 0 w 4424674"/>
                <a:gd name="connsiteY3" fmla="*/ 1350812 h 1350812"/>
                <a:gd name="connsiteX4" fmla="*/ 0 w 4424674"/>
                <a:gd name="connsiteY4" fmla="*/ 0 h 13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4674" h="1350812">
                  <a:moveTo>
                    <a:pt x="0" y="0"/>
                  </a:moveTo>
                  <a:lnTo>
                    <a:pt x="4424674" y="0"/>
                  </a:lnTo>
                  <a:lnTo>
                    <a:pt x="4424674" y="1350812"/>
                  </a:lnTo>
                  <a:lnTo>
                    <a:pt x="0" y="135081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600" dirty="0"/>
                <a:t>COMMUNITY SERVICE AND/OR ACCOMPLISHMENTS</a:t>
              </a:r>
              <a:endParaRPr lang="en-US" sz="2600" kern="1200" baseline="0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21B6EC0-FB93-C44E-81EB-6A36C22B44C8}"/>
                </a:ext>
              </a:extLst>
            </p:cNvPr>
            <p:cNvSpPr/>
            <p:nvPr/>
          </p:nvSpPr>
          <p:spPr>
            <a:xfrm>
              <a:off x="6537571" y="1794452"/>
              <a:ext cx="5106799" cy="1350812"/>
            </a:xfrm>
            <a:custGeom>
              <a:avLst/>
              <a:gdLst>
                <a:gd name="connsiteX0" fmla="*/ 0 w 2251353"/>
                <a:gd name="connsiteY0" fmla="*/ 0 h 1350812"/>
                <a:gd name="connsiteX1" fmla="*/ 2251353 w 2251353"/>
                <a:gd name="connsiteY1" fmla="*/ 0 h 1350812"/>
                <a:gd name="connsiteX2" fmla="*/ 2251353 w 2251353"/>
                <a:gd name="connsiteY2" fmla="*/ 1350812 h 1350812"/>
                <a:gd name="connsiteX3" fmla="*/ 0 w 2251353"/>
                <a:gd name="connsiteY3" fmla="*/ 1350812 h 1350812"/>
                <a:gd name="connsiteX4" fmla="*/ 0 w 2251353"/>
                <a:gd name="connsiteY4" fmla="*/ 0 h 13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1353" h="1350812">
                  <a:moveTo>
                    <a:pt x="0" y="0"/>
                  </a:moveTo>
                  <a:lnTo>
                    <a:pt x="2251353" y="0"/>
                  </a:lnTo>
                  <a:lnTo>
                    <a:pt x="2251353" y="1350812"/>
                  </a:lnTo>
                  <a:lnTo>
                    <a:pt x="0" y="135081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ts val="172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600" u="sng" kern="1200" dirty="0"/>
                <a:t>Skills</a:t>
              </a:r>
            </a:p>
            <a:p>
              <a:pPr marL="0" lvl="0" indent="0" algn="ctr" defTabSz="977900">
                <a:lnSpc>
                  <a:spcPts val="1720"/>
                </a:lnSpc>
                <a:spcBef>
                  <a:spcPct val="0"/>
                </a:spcBef>
                <a:buNone/>
              </a:pPr>
              <a:r>
                <a:rPr lang="en-US" sz="1400" kern="1200" dirty="0"/>
                <a:t>Include </a:t>
              </a:r>
              <a:r>
                <a:rPr lang="en-US" sz="1400" u="sng" kern="1200" dirty="0"/>
                <a:t>‘hard skills</a:t>
              </a:r>
              <a:r>
                <a:rPr lang="en-US" sz="1400" kern="1200" dirty="0"/>
                <a:t>’ such as job-specific abilities or knowledge learned through education, hands-on experience as well as </a:t>
              </a:r>
            </a:p>
            <a:p>
              <a:pPr marL="0" lvl="0" indent="0" algn="ctr" defTabSz="977900">
                <a:lnSpc>
                  <a:spcPts val="1720"/>
                </a:lnSpc>
                <a:spcBef>
                  <a:spcPct val="0"/>
                </a:spcBef>
                <a:buNone/>
              </a:pPr>
              <a:r>
                <a:rPr lang="en-US" sz="1400" u="sng" kern="1200" dirty="0"/>
                <a:t>‘soft skills</a:t>
              </a:r>
              <a:r>
                <a:rPr lang="en-US" sz="1400" kern="1200" dirty="0"/>
                <a:t>’ like communication, teamwork, and leadership.</a:t>
              </a:r>
              <a:endParaRPr lang="en-US" sz="2600" kern="1200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283E2C6-7104-8F42-9321-59A7F9C8D46F}"/>
                </a:ext>
              </a:extLst>
            </p:cNvPr>
            <p:cNvSpPr/>
            <p:nvPr/>
          </p:nvSpPr>
          <p:spPr>
            <a:xfrm>
              <a:off x="4192294" y="1794452"/>
              <a:ext cx="2251353" cy="1350812"/>
            </a:xfrm>
            <a:custGeom>
              <a:avLst/>
              <a:gdLst>
                <a:gd name="connsiteX0" fmla="*/ 0 w 2251353"/>
                <a:gd name="connsiteY0" fmla="*/ 0 h 1350812"/>
                <a:gd name="connsiteX1" fmla="*/ 2251353 w 2251353"/>
                <a:gd name="connsiteY1" fmla="*/ 0 h 1350812"/>
                <a:gd name="connsiteX2" fmla="*/ 2251353 w 2251353"/>
                <a:gd name="connsiteY2" fmla="*/ 1350812 h 1350812"/>
                <a:gd name="connsiteX3" fmla="*/ 0 w 2251353"/>
                <a:gd name="connsiteY3" fmla="*/ 1350812 h 1350812"/>
                <a:gd name="connsiteX4" fmla="*/ 0 w 2251353"/>
                <a:gd name="connsiteY4" fmla="*/ 0 h 13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1353" h="1350812">
                  <a:moveTo>
                    <a:pt x="0" y="0"/>
                  </a:moveTo>
                  <a:lnTo>
                    <a:pt x="2251353" y="0"/>
                  </a:lnTo>
                  <a:lnTo>
                    <a:pt x="2251353" y="1350812"/>
                  </a:lnTo>
                  <a:lnTo>
                    <a:pt x="0" y="135081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300" kern="1200" baseline="0" dirty="0"/>
                <a:t>Education, Certifications, &amp;/or Relevant Coursework</a:t>
              </a:r>
              <a:endParaRPr lang="en-US" sz="2300" kern="1200" dirty="0"/>
            </a:p>
          </p:txBody>
        </p:sp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3D086639-5DA2-584C-BEA0-419D74A36CF5}"/>
                </a:ext>
              </a:extLst>
            </p:cNvPr>
            <p:cNvSpPr/>
            <p:nvPr/>
          </p:nvSpPr>
          <p:spPr>
            <a:xfrm>
              <a:off x="4222885" y="4009918"/>
              <a:ext cx="4794679" cy="1350812"/>
            </a:xfrm>
            <a:custGeom>
              <a:avLst/>
              <a:gdLst>
                <a:gd name="connsiteX0" fmla="*/ 0 w 2251353"/>
                <a:gd name="connsiteY0" fmla="*/ 0 h 1350812"/>
                <a:gd name="connsiteX1" fmla="*/ 2251353 w 2251353"/>
                <a:gd name="connsiteY1" fmla="*/ 0 h 1350812"/>
                <a:gd name="connsiteX2" fmla="*/ 2251353 w 2251353"/>
                <a:gd name="connsiteY2" fmla="*/ 1350812 h 1350812"/>
                <a:gd name="connsiteX3" fmla="*/ 0 w 2251353"/>
                <a:gd name="connsiteY3" fmla="*/ 1350812 h 1350812"/>
                <a:gd name="connsiteX4" fmla="*/ 0 w 2251353"/>
                <a:gd name="connsiteY4" fmla="*/ 0 h 1350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1353" h="1350812">
                  <a:moveTo>
                    <a:pt x="0" y="0"/>
                  </a:moveTo>
                  <a:lnTo>
                    <a:pt x="2251353" y="0"/>
                  </a:lnTo>
                  <a:lnTo>
                    <a:pt x="2251353" y="1350812"/>
                  </a:lnTo>
                  <a:lnTo>
                    <a:pt x="0" y="135081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3820" tIns="83820" rIns="83820" bIns="83820" numCol="1" spcCol="1270" anchor="ctr" anchorCtr="0">
              <a:noAutofit/>
            </a:bodyPr>
            <a:lstStyle/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300" u="sng" kern="1200" baseline="0" dirty="0"/>
                <a:t>TIP</a:t>
              </a:r>
              <a:r>
                <a:rPr lang="en-US" sz="2300" kern="1200" baseline="0" dirty="0"/>
                <a:t>:</a:t>
              </a:r>
            </a:p>
            <a:p>
              <a:pPr marL="0" lvl="0" indent="0" algn="ctr" defTabSz="977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300" kern="1200" baseline="0" dirty="0"/>
                <a:t>ASK SOMEONE TO PROOF</a:t>
              </a:r>
              <a:r>
                <a:rPr lang="en-US" sz="2300" dirty="0"/>
                <a:t>-</a:t>
              </a:r>
              <a:r>
                <a:rPr lang="en-US" sz="2300" kern="1200" baseline="0" dirty="0"/>
                <a:t>READ FOR MISTAKES!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1752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C66B97DD-CA13-2D4F-8059-33540929334D}"/>
              </a:ext>
            </a:extLst>
          </p:cNvPr>
          <p:cNvSpPr/>
          <p:nvPr/>
        </p:nvSpPr>
        <p:spPr>
          <a:xfrm>
            <a:off x="106550" y="1798364"/>
            <a:ext cx="4424673" cy="466646"/>
          </a:xfrm>
          <a:custGeom>
            <a:avLst/>
            <a:gdLst>
              <a:gd name="connsiteX0" fmla="*/ 0 w 2251353"/>
              <a:gd name="connsiteY0" fmla="*/ 0 h 1350812"/>
              <a:gd name="connsiteX1" fmla="*/ 2251353 w 2251353"/>
              <a:gd name="connsiteY1" fmla="*/ 0 h 1350812"/>
              <a:gd name="connsiteX2" fmla="*/ 2251353 w 2251353"/>
              <a:gd name="connsiteY2" fmla="*/ 1350812 h 1350812"/>
              <a:gd name="connsiteX3" fmla="*/ 0 w 2251353"/>
              <a:gd name="connsiteY3" fmla="*/ 1350812 h 1350812"/>
              <a:gd name="connsiteX4" fmla="*/ 0 w 2251353"/>
              <a:gd name="connsiteY4" fmla="*/ 0 h 1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1353" h="1350812">
                <a:moveTo>
                  <a:pt x="0" y="0"/>
                </a:moveTo>
                <a:lnTo>
                  <a:pt x="2251353" y="0"/>
                </a:lnTo>
                <a:lnTo>
                  <a:pt x="2251353" y="1350812"/>
                </a:lnTo>
                <a:lnTo>
                  <a:pt x="0" y="13508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600" kern="1200" baseline="0" dirty="0"/>
              <a:t>MOST COMMON RESUME FORMAT</a:t>
            </a:r>
            <a:endParaRPr lang="en-US" sz="2600" kern="1200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E814EF5-4422-6141-88B5-EA39FA34BD1E}"/>
              </a:ext>
            </a:extLst>
          </p:cNvPr>
          <p:cNvSpPr/>
          <p:nvPr/>
        </p:nvSpPr>
        <p:spPr>
          <a:xfrm>
            <a:off x="106551" y="2641971"/>
            <a:ext cx="4424673" cy="944444"/>
          </a:xfrm>
          <a:custGeom>
            <a:avLst/>
            <a:gdLst>
              <a:gd name="connsiteX0" fmla="*/ 0 w 2251353"/>
              <a:gd name="connsiteY0" fmla="*/ 0 h 1350812"/>
              <a:gd name="connsiteX1" fmla="*/ 2251353 w 2251353"/>
              <a:gd name="connsiteY1" fmla="*/ 0 h 1350812"/>
              <a:gd name="connsiteX2" fmla="*/ 2251353 w 2251353"/>
              <a:gd name="connsiteY2" fmla="*/ 1350812 h 1350812"/>
              <a:gd name="connsiteX3" fmla="*/ 0 w 2251353"/>
              <a:gd name="connsiteY3" fmla="*/ 1350812 h 1350812"/>
              <a:gd name="connsiteX4" fmla="*/ 0 w 2251353"/>
              <a:gd name="connsiteY4" fmla="*/ 0 h 1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1353" h="1350812">
                <a:moveTo>
                  <a:pt x="0" y="0"/>
                </a:moveTo>
                <a:lnTo>
                  <a:pt x="2251353" y="0"/>
                </a:lnTo>
                <a:lnTo>
                  <a:pt x="2251353" y="1350812"/>
                </a:lnTo>
                <a:lnTo>
                  <a:pt x="0" y="13508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600" kern="1200" dirty="0"/>
              <a:t>ARRANGED IN DATE ORDER WITH CURRENT JOB LISTED FIRST</a:t>
            </a: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2EBA063-70E7-2D47-861F-4F2AD7C24890}"/>
              </a:ext>
            </a:extLst>
          </p:cNvPr>
          <p:cNvSpPr/>
          <p:nvPr/>
        </p:nvSpPr>
        <p:spPr>
          <a:xfrm>
            <a:off x="127654" y="155426"/>
            <a:ext cx="4424674" cy="1350812"/>
          </a:xfrm>
          <a:custGeom>
            <a:avLst/>
            <a:gdLst>
              <a:gd name="connsiteX0" fmla="*/ 0 w 4424674"/>
              <a:gd name="connsiteY0" fmla="*/ 0 h 1350812"/>
              <a:gd name="connsiteX1" fmla="*/ 4424674 w 4424674"/>
              <a:gd name="connsiteY1" fmla="*/ 0 h 1350812"/>
              <a:gd name="connsiteX2" fmla="*/ 4424674 w 4424674"/>
              <a:gd name="connsiteY2" fmla="*/ 1350812 h 1350812"/>
              <a:gd name="connsiteX3" fmla="*/ 0 w 4424674"/>
              <a:gd name="connsiteY3" fmla="*/ 1350812 h 1350812"/>
              <a:gd name="connsiteX4" fmla="*/ 0 w 4424674"/>
              <a:gd name="connsiteY4" fmla="*/ 0 h 1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4674" h="1350812">
                <a:moveTo>
                  <a:pt x="0" y="0"/>
                </a:moveTo>
                <a:lnTo>
                  <a:pt x="4424674" y="0"/>
                </a:lnTo>
                <a:lnTo>
                  <a:pt x="4424674" y="1350812"/>
                </a:lnTo>
                <a:lnTo>
                  <a:pt x="0" y="13508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4800" u="sng" kern="1200" baseline="0" dirty="0"/>
              <a:t>CHRONOLOGICAL</a:t>
            </a:r>
            <a:endParaRPr lang="en-US" sz="4800" u="sng" kern="12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97900A-E840-8148-AB0D-49DBAE0BA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22668" y="0"/>
            <a:ext cx="2594413" cy="1817025"/>
          </a:xfrm>
          <a:ln>
            <a:noFill/>
          </a:ln>
          <a:effectLst>
            <a:glow>
              <a:schemeClr val="accent1"/>
            </a:glow>
            <a:outerShdw blurRad="152400" dist="317500" dir="5400000" sx="90000" sy="-19000" rotWithShape="0">
              <a:schemeClr val="tx1">
                <a:alpha val="15000"/>
              </a:schemeClr>
            </a:outerShd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>
            <a:noAutofit/>
          </a:bodyPr>
          <a:lstStyle/>
          <a:p>
            <a:r>
              <a:rPr lang="en-US" sz="6000" dirty="0">
                <a:solidFill>
                  <a:srgbClr val="002060"/>
                </a:solidFill>
              </a:rPr>
              <a:t>Versus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CF9FB9A-475D-8643-AA5D-891C68AD72F3}"/>
              </a:ext>
            </a:extLst>
          </p:cNvPr>
          <p:cNvSpPr txBox="1">
            <a:spLocks/>
          </p:cNvSpPr>
          <p:nvPr/>
        </p:nvSpPr>
        <p:spPr>
          <a:xfrm>
            <a:off x="4654293" y="5147733"/>
            <a:ext cx="7093601" cy="1233063"/>
          </a:xfrm>
          <a:prstGeom prst="rect">
            <a:avLst/>
          </a:prstGeom>
          <a:effectLst>
            <a:glow>
              <a:schemeClr val="accent1"/>
            </a:glow>
            <a:outerShdw blurRad="114300" dist="88900" dir="6000000" algn="ctr" rotWithShape="0">
              <a:schemeClr val="tx1">
                <a:alpha val="91000"/>
              </a:schemeClr>
            </a:outerShdw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000" dirty="0">
              <a:solidFill>
                <a:srgbClr val="FFFFFF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D2E9AFB-ABE6-2246-BCDA-9E80394C622B}"/>
              </a:ext>
            </a:extLst>
          </p:cNvPr>
          <p:cNvSpPr txBox="1">
            <a:spLocks/>
          </p:cNvSpPr>
          <p:nvPr/>
        </p:nvSpPr>
        <p:spPr>
          <a:xfrm>
            <a:off x="880832" y="5289616"/>
            <a:ext cx="9121487" cy="1503564"/>
          </a:xfrm>
          <a:prstGeom prst="rect">
            <a:avLst/>
          </a:prstGeom>
          <a:effectLst>
            <a:glow>
              <a:schemeClr val="accent1"/>
            </a:glow>
            <a:outerShdw blurRad="114300" dist="88900" dir="6000000" algn="ctr" rotWithShape="0">
              <a:schemeClr val="tx1">
                <a:alpha val="91000"/>
              </a:schemeClr>
            </a:outerShdw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srgbClr val="FFFFFF"/>
                </a:solidFill>
              </a:rPr>
              <a:t>WHAT IS THE DIFFERENCE?</a:t>
            </a:r>
          </a:p>
        </p:txBody>
      </p:sp>
      <p:sp>
        <p:nvSpPr>
          <p:cNvPr id="4" name="5-Point Star 3">
            <a:extLst>
              <a:ext uri="{FF2B5EF4-FFF2-40B4-BE49-F238E27FC236}">
                <a16:creationId xmlns:a16="http://schemas.microsoft.com/office/drawing/2014/main" id="{6519B2B9-D8C4-B344-AEE7-864B220F41F2}"/>
              </a:ext>
            </a:extLst>
          </p:cNvPr>
          <p:cNvSpPr/>
          <p:nvPr/>
        </p:nvSpPr>
        <p:spPr>
          <a:xfrm>
            <a:off x="4471876" y="1624656"/>
            <a:ext cx="2675466" cy="2469197"/>
          </a:xfrm>
          <a:prstGeom prst="star5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Snell Roundhand" panose="02000603080000090004" pitchFamily="2" charset="77"/>
                <a:cs typeface="Palace Script MT" panose="020F0502020204030204" pitchFamily="34" charset="0"/>
              </a:rPr>
              <a:t>NWCC</a:t>
            </a:r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C97FE66F-C388-D347-A942-4C979BEFA538}"/>
              </a:ext>
            </a:extLst>
          </p:cNvPr>
          <p:cNvSpPr/>
          <p:nvPr/>
        </p:nvSpPr>
        <p:spPr>
          <a:xfrm>
            <a:off x="7217081" y="155426"/>
            <a:ext cx="4424674" cy="1350812"/>
          </a:xfrm>
          <a:custGeom>
            <a:avLst/>
            <a:gdLst>
              <a:gd name="connsiteX0" fmla="*/ 0 w 4424674"/>
              <a:gd name="connsiteY0" fmla="*/ 0 h 1350812"/>
              <a:gd name="connsiteX1" fmla="*/ 4424674 w 4424674"/>
              <a:gd name="connsiteY1" fmla="*/ 0 h 1350812"/>
              <a:gd name="connsiteX2" fmla="*/ 4424674 w 4424674"/>
              <a:gd name="connsiteY2" fmla="*/ 1350812 h 1350812"/>
              <a:gd name="connsiteX3" fmla="*/ 0 w 4424674"/>
              <a:gd name="connsiteY3" fmla="*/ 1350812 h 1350812"/>
              <a:gd name="connsiteX4" fmla="*/ 0 w 4424674"/>
              <a:gd name="connsiteY4" fmla="*/ 0 h 1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4674" h="1350812">
                <a:moveTo>
                  <a:pt x="0" y="0"/>
                </a:moveTo>
                <a:lnTo>
                  <a:pt x="4424674" y="0"/>
                </a:lnTo>
                <a:lnTo>
                  <a:pt x="4424674" y="1350812"/>
                </a:lnTo>
                <a:lnTo>
                  <a:pt x="0" y="13508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4800" u="sng" dirty="0"/>
              <a:t>FUNCTIONAL</a:t>
            </a:r>
            <a:endParaRPr lang="en-US" sz="4800" u="sng" kern="1200" dirty="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49A4714C-4083-1547-98FD-12A2F924E500}"/>
              </a:ext>
            </a:extLst>
          </p:cNvPr>
          <p:cNvSpPr/>
          <p:nvPr/>
        </p:nvSpPr>
        <p:spPr>
          <a:xfrm>
            <a:off x="106551" y="3925422"/>
            <a:ext cx="4424673" cy="466646"/>
          </a:xfrm>
          <a:custGeom>
            <a:avLst/>
            <a:gdLst>
              <a:gd name="connsiteX0" fmla="*/ 0 w 2251353"/>
              <a:gd name="connsiteY0" fmla="*/ 0 h 1350812"/>
              <a:gd name="connsiteX1" fmla="*/ 2251353 w 2251353"/>
              <a:gd name="connsiteY1" fmla="*/ 0 h 1350812"/>
              <a:gd name="connsiteX2" fmla="*/ 2251353 w 2251353"/>
              <a:gd name="connsiteY2" fmla="*/ 1350812 h 1350812"/>
              <a:gd name="connsiteX3" fmla="*/ 0 w 2251353"/>
              <a:gd name="connsiteY3" fmla="*/ 1350812 h 1350812"/>
              <a:gd name="connsiteX4" fmla="*/ 0 w 2251353"/>
              <a:gd name="connsiteY4" fmla="*/ 0 h 1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1353" h="1350812">
                <a:moveTo>
                  <a:pt x="0" y="0"/>
                </a:moveTo>
                <a:lnTo>
                  <a:pt x="2251353" y="0"/>
                </a:lnTo>
                <a:lnTo>
                  <a:pt x="2251353" y="1350812"/>
                </a:lnTo>
                <a:lnTo>
                  <a:pt x="0" y="13508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600" kern="1200" dirty="0"/>
              <a:t>SHOWS CAREER PROGRESSION</a:t>
            </a: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E081B1F5-B901-1340-BDEB-083A71D05630}"/>
              </a:ext>
            </a:extLst>
          </p:cNvPr>
          <p:cNvSpPr/>
          <p:nvPr/>
        </p:nvSpPr>
        <p:spPr>
          <a:xfrm>
            <a:off x="118403" y="4727620"/>
            <a:ext cx="4424673" cy="466646"/>
          </a:xfrm>
          <a:custGeom>
            <a:avLst/>
            <a:gdLst>
              <a:gd name="connsiteX0" fmla="*/ 0 w 2251353"/>
              <a:gd name="connsiteY0" fmla="*/ 0 h 1350812"/>
              <a:gd name="connsiteX1" fmla="*/ 2251353 w 2251353"/>
              <a:gd name="connsiteY1" fmla="*/ 0 h 1350812"/>
              <a:gd name="connsiteX2" fmla="*/ 2251353 w 2251353"/>
              <a:gd name="connsiteY2" fmla="*/ 1350812 h 1350812"/>
              <a:gd name="connsiteX3" fmla="*/ 0 w 2251353"/>
              <a:gd name="connsiteY3" fmla="*/ 1350812 h 1350812"/>
              <a:gd name="connsiteX4" fmla="*/ 0 w 2251353"/>
              <a:gd name="connsiteY4" fmla="*/ 0 h 1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1353" h="1350812">
                <a:moveTo>
                  <a:pt x="0" y="0"/>
                </a:moveTo>
                <a:lnTo>
                  <a:pt x="2251353" y="0"/>
                </a:lnTo>
                <a:lnTo>
                  <a:pt x="2251353" y="1350812"/>
                </a:lnTo>
                <a:lnTo>
                  <a:pt x="0" y="13508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600" kern="1200" dirty="0"/>
              <a:t>HIGHLIGHTS EXPERIENCE</a:t>
            </a: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71EB0B8C-C6AD-EF48-A129-24117384E986}"/>
              </a:ext>
            </a:extLst>
          </p:cNvPr>
          <p:cNvSpPr/>
          <p:nvPr/>
        </p:nvSpPr>
        <p:spPr>
          <a:xfrm>
            <a:off x="7205229" y="1818967"/>
            <a:ext cx="4424673" cy="823003"/>
          </a:xfrm>
          <a:custGeom>
            <a:avLst/>
            <a:gdLst>
              <a:gd name="connsiteX0" fmla="*/ 0 w 2251353"/>
              <a:gd name="connsiteY0" fmla="*/ 0 h 1350812"/>
              <a:gd name="connsiteX1" fmla="*/ 2251353 w 2251353"/>
              <a:gd name="connsiteY1" fmla="*/ 0 h 1350812"/>
              <a:gd name="connsiteX2" fmla="*/ 2251353 w 2251353"/>
              <a:gd name="connsiteY2" fmla="*/ 1350812 h 1350812"/>
              <a:gd name="connsiteX3" fmla="*/ 0 w 2251353"/>
              <a:gd name="connsiteY3" fmla="*/ 1350812 h 1350812"/>
              <a:gd name="connsiteX4" fmla="*/ 0 w 2251353"/>
              <a:gd name="connsiteY4" fmla="*/ 0 h 1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1353" h="1350812">
                <a:moveTo>
                  <a:pt x="0" y="0"/>
                </a:moveTo>
                <a:lnTo>
                  <a:pt x="2251353" y="0"/>
                </a:lnTo>
                <a:lnTo>
                  <a:pt x="2251353" y="1350812"/>
                </a:lnTo>
                <a:lnTo>
                  <a:pt x="0" y="13508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600" kern="1200" baseline="0" dirty="0"/>
              <a:t>FOCUS IS ON SKILLS RATHER THAN WORK HISTORY</a:t>
            </a:r>
            <a:endParaRPr lang="en-US" sz="2600" kern="1200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71CFC732-673E-864F-87EC-C975D4091AB4}"/>
              </a:ext>
            </a:extLst>
          </p:cNvPr>
          <p:cNvSpPr/>
          <p:nvPr/>
        </p:nvSpPr>
        <p:spPr>
          <a:xfrm>
            <a:off x="7205228" y="2802983"/>
            <a:ext cx="4424673" cy="1209017"/>
          </a:xfrm>
          <a:custGeom>
            <a:avLst/>
            <a:gdLst>
              <a:gd name="connsiteX0" fmla="*/ 0 w 2251353"/>
              <a:gd name="connsiteY0" fmla="*/ 0 h 1350812"/>
              <a:gd name="connsiteX1" fmla="*/ 2251353 w 2251353"/>
              <a:gd name="connsiteY1" fmla="*/ 0 h 1350812"/>
              <a:gd name="connsiteX2" fmla="*/ 2251353 w 2251353"/>
              <a:gd name="connsiteY2" fmla="*/ 1350812 h 1350812"/>
              <a:gd name="connsiteX3" fmla="*/ 0 w 2251353"/>
              <a:gd name="connsiteY3" fmla="*/ 1350812 h 1350812"/>
              <a:gd name="connsiteX4" fmla="*/ 0 w 2251353"/>
              <a:gd name="connsiteY4" fmla="*/ 0 h 1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1353" h="1350812">
                <a:moveTo>
                  <a:pt x="0" y="0"/>
                </a:moveTo>
                <a:lnTo>
                  <a:pt x="2251353" y="0"/>
                </a:lnTo>
                <a:lnTo>
                  <a:pt x="2251353" y="1350812"/>
                </a:lnTo>
                <a:lnTo>
                  <a:pt x="0" y="13508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600" kern="1200" dirty="0"/>
              <a:t>GOAL IS TO PROVE THAT JOB REQUIREMENTS CAN BE CARRIED OUT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C690C41A-DC8E-C646-AAD2-A0BB12A6EC35}"/>
              </a:ext>
            </a:extLst>
          </p:cNvPr>
          <p:cNvSpPr/>
          <p:nvPr/>
        </p:nvSpPr>
        <p:spPr>
          <a:xfrm>
            <a:off x="7205227" y="4232551"/>
            <a:ext cx="4424673" cy="1233063"/>
          </a:xfrm>
          <a:custGeom>
            <a:avLst/>
            <a:gdLst>
              <a:gd name="connsiteX0" fmla="*/ 0 w 2251353"/>
              <a:gd name="connsiteY0" fmla="*/ 0 h 1350812"/>
              <a:gd name="connsiteX1" fmla="*/ 2251353 w 2251353"/>
              <a:gd name="connsiteY1" fmla="*/ 0 h 1350812"/>
              <a:gd name="connsiteX2" fmla="*/ 2251353 w 2251353"/>
              <a:gd name="connsiteY2" fmla="*/ 1350812 h 1350812"/>
              <a:gd name="connsiteX3" fmla="*/ 0 w 2251353"/>
              <a:gd name="connsiteY3" fmla="*/ 1350812 h 1350812"/>
              <a:gd name="connsiteX4" fmla="*/ 0 w 2251353"/>
              <a:gd name="connsiteY4" fmla="*/ 0 h 1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1353" h="1350812">
                <a:moveTo>
                  <a:pt x="0" y="0"/>
                </a:moveTo>
                <a:lnTo>
                  <a:pt x="2251353" y="0"/>
                </a:lnTo>
                <a:lnTo>
                  <a:pt x="2251353" y="1350812"/>
                </a:lnTo>
                <a:lnTo>
                  <a:pt x="0" y="13508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600" kern="1200" dirty="0"/>
              <a:t>IN-DEPTH OVERVIEW OF PROFESSIONAL SKILLS &amp; QUALIFICATIONS</a:t>
            </a:r>
          </a:p>
        </p:txBody>
      </p:sp>
    </p:spTree>
    <p:extLst>
      <p:ext uri="{BB962C8B-B14F-4D97-AF65-F5344CB8AC3E}">
        <p14:creationId xmlns:p14="http://schemas.microsoft.com/office/powerpoint/2010/main" val="295514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DA1E4-C4D2-124D-A296-8EDA116B72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812" y="193431"/>
            <a:ext cx="4276579" cy="788204"/>
          </a:xfrm>
          <a:ln w="101600">
            <a:solidFill>
              <a:srgbClr val="C00000"/>
            </a:solidFill>
          </a:ln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CHRONOLOGICAL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98BE89B5-1B82-A844-8BD4-B17C1C4EB74E}"/>
              </a:ext>
            </a:extLst>
          </p:cNvPr>
          <p:cNvSpPr txBox="1">
            <a:spLocks/>
          </p:cNvSpPr>
          <p:nvPr/>
        </p:nvSpPr>
        <p:spPr>
          <a:xfrm>
            <a:off x="1409753" y="5268465"/>
            <a:ext cx="9121487" cy="1503564"/>
          </a:xfrm>
          <a:prstGeom prst="rect">
            <a:avLst/>
          </a:prstGeom>
          <a:effectLst>
            <a:glow>
              <a:schemeClr val="accent1"/>
            </a:glow>
            <a:outerShdw blurRad="114300" dist="88900" dir="6000000" algn="ctr" rotWithShape="0">
              <a:schemeClr val="tx1">
                <a:alpha val="91000"/>
              </a:schemeClr>
            </a:outerShdw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800" dirty="0">
                <a:solidFill>
                  <a:srgbClr val="FFFFFF"/>
                </a:solidFill>
              </a:rPr>
              <a:t>SAMPLE RESUMES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607D96-C0CC-7F44-A746-EB5E7749C9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569" y="1075867"/>
            <a:ext cx="3453130" cy="446875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1B09BA94-EFA3-AA40-8F19-86673865CBBF}"/>
              </a:ext>
            </a:extLst>
          </p:cNvPr>
          <p:cNvSpPr txBox="1">
            <a:spLocks/>
          </p:cNvSpPr>
          <p:nvPr/>
        </p:nvSpPr>
        <p:spPr>
          <a:xfrm>
            <a:off x="7315800" y="193431"/>
            <a:ext cx="4276579" cy="788204"/>
          </a:xfrm>
          <a:prstGeom prst="rect">
            <a:avLst/>
          </a:prstGeom>
          <a:ln w="101600">
            <a:solidFill>
              <a:srgbClr val="C00000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600" b="1" dirty="0">
                <a:solidFill>
                  <a:srgbClr val="002060"/>
                </a:solidFill>
              </a:rPr>
              <a:t>FUNCTIONAL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F6BC3FC9-9894-6F41-9714-067060BFEF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4" t="6994" r="8339" b="7780"/>
          <a:stretch/>
        </p:blipFill>
        <p:spPr bwMode="auto">
          <a:xfrm>
            <a:off x="7934435" y="1075867"/>
            <a:ext cx="3422077" cy="446875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3" name="5-Point Star 12">
            <a:extLst>
              <a:ext uri="{FF2B5EF4-FFF2-40B4-BE49-F238E27FC236}">
                <a16:creationId xmlns:a16="http://schemas.microsoft.com/office/drawing/2014/main" id="{8447EFC0-D4E1-BC4D-B40D-7826A970CB17}"/>
              </a:ext>
            </a:extLst>
          </p:cNvPr>
          <p:cNvSpPr/>
          <p:nvPr/>
        </p:nvSpPr>
        <p:spPr>
          <a:xfrm>
            <a:off x="4257566" y="2414250"/>
            <a:ext cx="3294101" cy="3130373"/>
          </a:xfrm>
          <a:prstGeom prst="star5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Snell Roundhand" panose="02000603080000090004" pitchFamily="2" charset="77"/>
                <a:cs typeface="Palace Script MT" panose="020F0502020204030204" pitchFamily="34" charset="0"/>
              </a:rPr>
              <a:t>NWCC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0EA130FB-2389-0842-A3AC-FB68570080B4}"/>
              </a:ext>
            </a:extLst>
          </p:cNvPr>
          <p:cNvSpPr txBox="1">
            <a:spLocks/>
          </p:cNvSpPr>
          <p:nvPr/>
        </p:nvSpPr>
        <p:spPr>
          <a:xfrm>
            <a:off x="4583389" y="597225"/>
            <a:ext cx="2594413" cy="1817025"/>
          </a:xfrm>
          <a:prstGeom prst="rect">
            <a:avLst/>
          </a:prstGeom>
          <a:ln>
            <a:noFill/>
          </a:ln>
          <a:effectLst>
            <a:glow>
              <a:schemeClr val="accent1"/>
            </a:glow>
            <a:outerShdw blurRad="152400" dist="317500" dir="5400000" sx="90000" sy="-19000" rotWithShape="0">
              <a:schemeClr val="tx1">
                <a:alpha val="15000"/>
              </a:schemeClr>
            </a:outerShd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>
                <a:solidFill>
                  <a:srgbClr val="002060"/>
                </a:solidFill>
              </a:rPr>
              <a:t>Versus</a:t>
            </a:r>
            <a:endParaRPr lang="en-US" sz="6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048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>
            <a:extLst>
              <a:ext uri="{FF2B5EF4-FFF2-40B4-BE49-F238E27FC236}">
                <a16:creationId xmlns:a16="http://schemas.microsoft.com/office/drawing/2014/main" id="{C66B97DD-CA13-2D4F-8059-33540929334D}"/>
              </a:ext>
            </a:extLst>
          </p:cNvPr>
          <p:cNvSpPr/>
          <p:nvPr/>
        </p:nvSpPr>
        <p:spPr>
          <a:xfrm>
            <a:off x="393296" y="968823"/>
            <a:ext cx="5702703" cy="1065839"/>
          </a:xfrm>
          <a:custGeom>
            <a:avLst/>
            <a:gdLst>
              <a:gd name="connsiteX0" fmla="*/ 0 w 2251353"/>
              <a:gd name="connsiteY0" fmla="*/ 0 h 1350812"/>
              <a:gd name="connsiteX1" fmla="*/ 2251353 w 2251353"/>
              <a:gd name="connsiteY1" fmla="*/ 0 h 1350812"/>
              <a:gd name="connsiteX2" fmla="*/ 2251353 w 2251353"/>
              <a:gd name="connsiteY2" fmla="*/ 1350812 h 1350812"/>
              <a:gd name="connsiteX3" fmla="*/ 0 w 2251353"/>
              <a:gd name="connsiteY3" fmla="*/ 1350812 h 1350812"/>
              <a:gd name="connsiteX4" fmla="*/ 0 w 2251353"/>
              <a:gd name="connsiteY4" fmla="*/ 0 h 1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1353" h="1350812">
                <a:moveTo>
                  <a:pt x="0" y="0"/>
                </a:moveTo>
                <a:lnTo>
                  <a:pt x="2251353" y="0"/>
                </a:lnTo>
                <a:lnTo>
                  <a:pt x="2251353" y="1350812"/>
                </a:lnTo>
                <a:lnTo>
                  <a:pt x="0" y="13508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baseline="0" dirty="0"/>
              <a:t>INTRODUCES YOU &amp; YOUR  QUALIFICATIONS AND GENERATES INTEREST FOR AN INTERVIEW</a:t>
            </a:r>
            <a:endParaRPr lang="en-US" sz="2400" kern="1200" dirty="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CE814EF5-4422-6141-88B5-EA39FA34BD1E}"/>
              </a:ext>
            </a:extLst>
          </p:cNvPr>
          <p:cNvSpPr/>
          <p:nvPr/>
        </p:nvSpPr>
        <p:spPr>
          <a:xfrm>
            <a:off x="3028935" y="-2389689"/>
            <a:ext cx="2251353" cy="1350812"/>
          </a:xfrm>
          <a:custGeom>
            <a:avLst/>
            <a:gdLst>
              <a:gd name="connsiteX0" fmla="*/ 0 w 2251353"/>
              <a:gd name="connsiteY0" fmla="*/ 0 h 1350812"/>
              <a:gd name="connsiteX1" fmla="*/ 2251353 w 2251353"/>
              <a:gd name="connsiteY1" fmla="*/ 0 h 1350812"/>
              <a:gd name="connsiteX2" fmla="*/ 2251353 w 2251353"/>
              <a:gd name="connsiteY2" fmla="*/ 1350812 h 1350812"/>
              <a:gd name="connsiteX3" fmla="*/ 0 w 2251353"/>
              <a:gd name="connsiteY3" fmla="*/ 1350812 h 1350812"/>
              <a:gd name="connsiteX4" fmla="*/ 0 w 2251353"/>
              <a:gd name="connsiteY4" fmla="*/ 0 h 1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1353" h="1350812">
                <a:moveTo>
                  <a:pt x="0" y="0"/>
                </a:moveTo>
                <a:lnTo>
                  <a:pt x="2251353" y="0"/>
                </a:lnTo>
                <a:lnTo>
                  <a:pt x="2251353" y="1350812"/>
                </a:lnTo>
                <a:lnTo>
                  <a:pt x="0" y="13508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600" kern="1200" dirty="0"/>
              <a:t>Consistent Font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C819011A-DFCA-3940-BE85-2F4927EE254B}"/>
              </a:ext>
            </a:extLst>
          </p:cNvPr>
          <p:cNvSpPr/>
          <p:nvPr/>
        </p:nvSpPr>
        <p:spPr>
          <a:xfrm>
            <a:off x="5280288" y="-2398945"/>
            <a:ext cx="2251353" cy="1350812"/>
          </a:xfrm>
          <a:custGeom>
            <a:avLst/>
            <a:gdLst>
              <a:gd name="connsiteX0" fmla="*/ 0 w 2251353"/>
              <a:gd name="connsiteY0" fmla="*/ 0 h 1350812"/>
              <a:gd name="connsiteX1" fmla="*/ 2251353 w 2251353"/>
              <a:gd name="connsiteY1" fmla="*/ 0 h 1350812"/>
              <a:gd name="connsiteX2" fmla="*/ 2251353 w 2251353"/>
              <a:gd name="connsiteY2" fmla="*/ 1350812 h 1350812"/>
              <a:gd name="connsiteX3" fmla="*/ 0 w 2251353"/>
              <a:gd name="connsiteY3" fmla="*/ 1350812 h 1350812"/>
              <a:gd name="connsiteX4" fmla="*/ 0 w 2251353"/>
              <a:gd name="connsiteY4" fmla="*/ 0 h 1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1353" h="1350812">
                <a:moveTo>
                  <a:pt x="0" y="0"/>
                </a:moveTo>
                <a:lnTo>
                  <a:pt x="2251353" y="0"/>
                </a:lnTo>
                <a:lnTo>
                  <a:pt x="2251353" y="1350812"/>
                </a:lnTo>
                <a:lnTo>
                  <a:pt x="0" y="13508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600" kern="1200" dirty="0"/>
              <a:t>10-12 Font Size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E0C0C2E-FFBA-6C48-BA51-813639D91EDD}"/>
              </a:ext>
            </a:extLst>
          </p:cNvPr>
          <p:cNvSpPr/>
          <p:nvPr/>
        </p:nvSpPr>
        <p:spPr>
          <a:xfrm>
            <a:off x="7648030" y="-2398945"/>
            <a:ext cx="2383406" cy="1350812"/>
          </a:xfrm>
          <a:custGeom>
            <a:avLst/>
            <a:gdLst>
              <a:gd name="connsiteX0" fmla="*/ 0 w 2251353"/>
              <a:gd name="connsiteY0" fmla="*/ 0 h 1350812"/>
              <a:gd name="connsiteX1" fmla="*/ 2251353 w 2251353"/>
              <a:gd name="connsiteY1" fmla="*/ 0 h 1350812"/>
              <a:gd name="connsiteX2" fmla="*/ 2251353 w 2251353"/>
              <a:gd name="connsiteY2" fmla="*/ 1350812 h 1350812"/>
              <a:gd name="connsiteX3" fmla="*/ 0 w 2251353"/>
              <a:gd name="connsiteY3" fmla="*/ 1350812 h 1350812"/>
              <a:gd name="connsiteX4" fmla="*/ 0 w 2251353"/>
              <a:gd name="connsiteY4" fmla="*/ 0 h 1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1353" h="1350812">
                <a:moveTo>
                  <a:pt x="0" y="0"/>
                </a:moveTo>
                <a:lnTo>
                  <a:pt x="2251353" y="0"/>
                </a:lnTo>
                <a:lnTo>
                  <a:pt x="2251353" y="1350812"/>
                </a:lnTo>
                <a:lnTo>
                  <a:pt x="0" y="13508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600" kern="1200" baseline="0" dirty="0"/>
              <a:t>Optimal Length </a:t>
            </a:r>
          </a:p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600" kern="1200" baseline="0" dirty="0"/>
              <a:t>1 Page</a:t>
            </a:r>
            <a:endParaRPr lang="en-US" sz="2600" kern="1200" dirty="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2EBA063-70E7-2D47-861F-4F2AD7C24890}"/>
              </a:ext>
            </a:extLst>
          </p:cNvPr>
          <p:cNvSpPr/>
          <p:nvPr/>
        </p:nvSpPr>
        <p:spPr>
          <a:xfrm>
            <a:off x="6173402" y="198979"/>
            <a:ext cx="5487184" cy="3760639"/>
          </a:xfrm>
          <a:custGeom>
            <a:avLst/>
            <a:gdLst>
              <a:gd name="connsiteX0" fmla="*/ 0 w 4424674"/>
              <a:gd name="connsiteY0" fmla="*/ 0 h 1350812"/>
              <a:gd name="connsiteX1" fmla="*/ 4424674 w 4424674"/>
              <a:gd name="connsiteY1" fmla="*/ 0 h 1350812"/>
              <a:gd name="connsiteX2" fmla="*/ 4424674 w 4424674"/>
              <a:gd name="connsiteY2" fmla="*/ 1350812 h 1350812"/>
              <a:gd name="connsiteX3" fmla="*/ 0 w 4424674"/>
              <a:gd name="connsiteY3" fmla="*/ 1350812 h 1350812"/>
              <a:gd name="connsiteX4" fmla="*/ 0 w 4424674"/>
              <a:gd name="connsiteY4" fmla="*/ 0 h 1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424674" h="1350812">
                <a:moveTo>
                  <a:pt x="0" y="0"/>
                </a:moveTo>
                <a:lnTo>
                  <a:pt x="4424674" y="0"/>
                </a:lnTo>
                <a:lnTo>
                  <a:pt x="4424674" y="1350812"/>
                </a:lnTo>
                <a:lnTo>
                  <a:pt x="0" y="13508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baseline="0" dirty="0"/>
              <a:t>A THANK- LETTER EXPRESSES KINDNESS &amp; ALLOWS YOU TO REITERATE QUALIFICATIONS</a:t>
            </a:r>
          </a:p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u="sng" dirty="0"/>
              <a:t>TIPS:</a:t>
            </a:r>
          </a:p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dirty="0"/>
              <a:t>SEND WITHIN 24 HOURS OF INTERVIEW</a:t>
            </a:r>
          </a:p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/>
              <a:t>TYPE LETTER TO LOOK MORE PROFESSIONAL</a:t>
            </a:r>
          </a:p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/>
              <a:t>BE BRIEF &amp; TO THE POINT, BUT INCLUDE SOMETHING YOU FOUND APPEALING  OR INTERESTING</a:t>
            </a:r>
            <a:endParaRPr lang="en-US" sz="2400" kern="1200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CF9FB9A-475D-8643-AA5D-891C68AD72F3}"/>
              </a:ext>
            </a:extLst>
          </p:cNvPr>
          <p:cNvSpPr txBox="1">
            <a:spLocks/>
          </p:cNvSpPr>
          <p:nvPr/>
        </p:nvSpPr>
        <p:spPr>
          <a:xfrm>
            <a:off x="4654293" y="5147733"/>
            <a:ext cx="7093601" cy="1233063"/>
          </a:xfrm>
          <a:prstGeom prst="rect">
            <a:avLst/>
          </a:prstGeom>
          <a:effectLst>
            <a:glow>
              <a:schemeClr val="accent1"/>
            </a:glow>
            <a:outerShdw blurRad="114300" dist="88900" dir="6000000" algn="ctr" rotWithShape="0">
              <a:schemeClr val="tx1">
                <a:alpha val="91000"/>
              </a:schemeClr>
            </a:outerShdw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000" dirty="0">
              <a:solidFill>
                <a:srgbClr val="FFFFFF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D2E9AFB-ABE6-2246-BCDA-9E80394C622B}"/>
              </a:ext>
            </a:extLst>
          </p:cNvPr>
          <p:cNvSpPr txBox="1">
            <a:spLocks/>
          </p:cNvSpPr>
          <p:nvPr/>
        </p:nvSpPr>
        <p:spPr>
          <a:xfrm>
            <a:off x="5306940" y="5295698"/>
            <a:ext cx="4343687" cy="1503564"/>
          </a:xfrm>
          <a:prstGeom prst="rect">
            <a:avLst/>
          </a:prstGeom>
          <a:effectLst>
            <a:glow>
              <a:schemeClr val="accent1"/>
            </a:glow>
            <a:outerShdw blurRad="114300" dist="88900" dir="6000000" algn="ctr" rotWithShape="0">
              <a:schemeClr val="tx1">
                <a:alpha val="91000"/>
              </a:schemeClr>
            </a:outerShdw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4800" dirty="0">
                <a:solidFill>
                  <a:srgbClr val="FFFFFF"/>
                </a:solidFill>
              </a:rPr>
              <a:t>THE ESSENTIALS</a:t>
            </a:r>
          </a:p>
        </p:txBody>
      </p:sp>
      <p:sp>
        <p:nvSpPr>
          <p:cNvPr id="4" name="5-Point Star 3">
            <a:extLst>
              <a:ext uri="{FF2B5EF4-FFF2-40B4-BE49-F238E27FC236}">
                <a16:creationId xmlns:a16="http://schemas.microsoft.com/office/drawing/2014/main" id="{6519B2B9-D8C4-B344-AEE7-864B220F41F2}"/>
              </a:ext>
            </a:extLst>
          </p:cNvPr>
          <p:cNvSpPr/>
          <p:nvPr/>
        </p:nvSpPr>
        <p:spPr>
          <a:xfrm>
            <a:off x="9253920" y="4189824"/>
            <a:ext cx="2675466" cy="2469197"/>
          </a:xfrm>
          <a:prstGeom prst="star5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Snell Roundhand" panose="02000603080000090004" pitchFamily="2" charset="77"/>
                <a:cs typeface="Palace Script MT" panose="020F0502020204030204" pitchFamily="34" charset="0"/>
              </a:rPr>
              <a:t>NWCC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43218C0-1215-CA48-A887-C52735516EEE}"/>
              </a:ext>
            </a:extLst>
          </p:cNvPr>
          <p:cNvSpPr txBox="1">
            <a:spLocks/>
          </p:cNvSpPr>
          <p:nvPr/>
        </p:nvSpPr>
        <p:spPr>
          <a:xfrm>
            <a:off x="476878" y="72456"/>
            <a:ext cx="4830062" cy="1065839"/>
          </a:xfrm>
          <a:prstGeom prst="rect">
            <a:avLst/>
          </a:prstGeom>
          <a:ln>
            <a:noFill/>
          </a:ln>
          <a:effectLst>
            <a:glow>
              <a:schemeClr val="accent1"/>
            </a:glow>
            <a:outerShdw blurRad="152400" dist="317500" dir="5400000" sx="90000" sy="-19000" rotWithShape="0">
              <a:schemeClr val="tx1">
                <a:alpha val="15000"/>
              </a:schemeClr>
            </a:outerShd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500" dirty="0">
                <a:solidFill>
                  <a:srgbClr val="002060"/>
                </a:solidFill>
              </a:rPr>
              <a:t>COVER LETTER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A938C8F-5B00-B242-8E23-60D430833354}"/>
              </a:ext>
            </a:extLst>
          </p:cNvPr>
          <p:cNvSpPr txBox="1">
            <a:spLocks/>
          </p:cNvSpPr>
          <p:nvPr/>
        </p:nvSpPr>
        <p:spPr>
          <a:xfrm>
            <a:off x="6089820" y="4099860"/>
            <a:ext cx="4156852" cy="1468733"/>
          </a:xfrm>
          <a:prstGeom prst="rect">
            <a:avLst/>
          </a:prstGeom>
          <a:ln>
            <a:noFill/>
          </a:ln>
          <a:effectLst>
            <a:glow>
              <a:schemeClr val="accent1"/>
            </a:glow>
            <a:outerShdw blurRad="152400" dist="317500" dir="5400000" sx="90000" sy="-19000" rotWithShape="0">
              <a:schemeClr val="tx1">
                <a:alpha val="15000"/>
              </a:schemeClr>
            </a:outerShd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>
                <a:solidFill>
                  <a:srgbClr val="002060"/>
                </a:solidFill>
              </a:rPr>
              <a:t>THANK-YOU </a:t>
            </a:r>
          </a:p>
          <a:p>
            <a:pPr algn="ctr"/>
            <a:r>
              <a:rPr lang="en-US" sz="6000" dirty="0">
                <a:solidFill>
                  <a:srgbClr val="002060"/>
                </a:solidFill>
              </a:rPr>
              <a:t>LETTER</a:t>
            </a:r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7FDE4670-1CAF-D248-88B3-93082759FB17}"/>
              </a:ext>
            </a:extLst>
          </p:cNvPr>
          <p:cNvSpPr/>
          <p:nvPr/>
        </p:nvSpPr>
        <p:spPr>
          <a:xfrm>
            <a:off x="393297" y="2078187"/>
            <a:ext cx="2471823" cy="1357220"/>
          </a:xfrm>
          <a:custGeom>
            <a:avLst/>
            <a:gdLst>
              <a:gd name="connsiteX0" fmla="*/ 0 w 2251353"/>
              <a:gd name="connsiteY0" fmla="*/ 0 h 1350812"/>
              <a:gd name="connsiteX1" fmla="*/ 2251353 w 2251353"/>
              <a:gd name="connsiteY1" fmla="*/ 0 h 1350812"/>
              <a:gd name="connsiteX2" fmla="*/ 2251353 w 2251353"/>
              <a:gd name="connsiteY2" fmla="*/ 1350812 h 1350812"/>
              <a:gd name="connsiteX3" fmla="*/ 0 w 2251353"/>
              <a:gd name="connsiteY3" fmla="*/ 1350812 h 1350812"/>
              <a:gd name="connsiteX4" fmla="*/ 0 w 2251353"/>
              <a:gd name="connsiteY4" fmla="*/ 0 h 1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1353" h="1350812">
                <a:moveTo>
                  <a:pt x="0" y="0"/>
                </a:moveTo>
                <a:lnTo>
                  <a:pt x="2251353" y="0"/>
                </a:lnTo>
                <a:lnTo>
                  <a:pt x="2251353" y="1350812"/>
                </a:lnTo>
                <a:lnTo>
                  <a:pt x="0" y="13508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baseline="0" dirty="0"/>
              <a:t>RESEARCH: USE JOB POSTING TO WRITE EFFECTIVE LETTER</a:t>
            </a:r>
            <a:endParaRPr lang="en-US" sz="2400" kern="1200" dirty="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946B7DB8-BB18-2940-BC98-FED6EF877BDC}"/>
              </a:ext>
            </a:extLst>
          </p:cNvPr>
          <p:cNvSpPr/>
          <p:nvPr/>
        </p:nvSpPr>
        <p:spPr>
          <a:xfrm>
            <a:off x="2865120" y="2084595"/>
            <a:ext cx="3230879" cy="1350812"/>
          </a:xfrm>
          <a:custGeom>
            <a:avLst/>
            <a:gdLst>
              <a:gd name="connsiteX0" fmla="*/ 0 w 2251353"/>
              <a:gd name="connsiteY0" fmla="*/ 0 h 1350812"/>
              <a:gd name="connsiteX1" fmla="*/ 2251353 w 2251353"/>
              <a:gd name="connsiteY1" fmla="*/ 0 h 1350812"/>
              <a:gd name="connsiteX2" fmla="*/ 2251353 w 2251353"/>
              <a:gd name="connsiteY2" fmla="*/ 1350812 h 1350812"/>
              <a:gd name="connsiteX3" fmla="*/ 0 w 2251353"/>
              <a:gd name="connsiteY3" fmla="*/ 1350812 h 1350812"/>
              <a:gd name="connsiteX4" fmla="*/ 0 w 2251353"/>
              <a:gd name="connsiteY4" fmla="*/ 0 h 1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1353" h="1350812">
                <a:moveTo>
                  <a:pt x="0" y="0"/>
                </a:moveTo>
                <a:lnTo>
                  <a:pt x="2251353" y="0"/>
                </a:lnTo>
                <a:lnTo>
                  <a:pt x="2251353" y="1350812"/>
                </a:lnTo>
                <a:lnTo>
                  <a:pt x="0" y="13508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kern="1200" baseline="0" dirty="0"/>
              <a:t>UNDERSTAND EMPLOYER NEEDS &amp; ADDRESS THOSE NEEDS</a:t>
            </a:r>
            <a:endParaRPr lang="en-US" sz="2400" kern="1200" dirty="0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D6CEFF83-0813-5E42-A0B1-3DB588F817A3}"/>
              </a:ext>
            </a:extLst>
          </p:cNvPr>
          <p:cNvSpPr/>
          <p:nvPr/>
        </p:nvSpPr>
        <p:spPr>
          <a:xfrm>
            <a:off x="387118" y="3457225"/>
            <a:ext cx="5702702" cy="2111368"/>
          </a:xfrm>
          <a:custGeom>
            <a:avLst/>
            <a:gdLst>
              <a:gd name="connsiteX0" fmla="*/ 0 w 2251353"/>
              <a:gd name="connsiteY0" fmla="*/ 0 h 1350812"/>
              <a:gd name="connsiteX1" fmla="*/ 2251353 w 2251353"/>
              <a:gd name="connsiteY1" fmla="*/ 0 h 1350812"/>
              <a:gd name="connsiteX2" fmla="*/ 2251353 w 2251353"/>
              <a:gd name="connsiteY2" fmla="*/ 1350812 h 1350812"/>
              <a:gd name="connsiteX3" fmla="*/ 0 w 2251353"/>
              <a:gd name="connsiteY3" fmla="*/ 1350812 h 1350812"/>
              <a:gd name="connsiteX4" fmla="*/ 0 w 2251353"/>
              <a:gd name="connsiteY4" fmla="*/ 0 h 1350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51353" h="1350812">
                <a:moveTo>
                  <a:pt x="0" y="0"/>
                </a:moveTo>
                <a:lnTo>
                  <a:pt x="2251353" y="0"/>
                </a:lnTo>
                <a:lnTo>
                  <a:pt x="2251353" y="1350812"/>
                </a:lnTo>
                <a:lnTo>
                  <a:pt x="0" y="1350812"/>
                </a:lnTo>
                <a:lnTo>
                  <a:pt x="0" y="0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3820" tIns="83820" rIns="83820" bIns="83820" numCol="1" spcCol="1270" anchor="ctr" anchorCtr="0">
            <a:noAutofit/>
          </a:bodyPr>
          <a:lstStyle/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 baseline="0" dirty="0"/>
          </a:p>
          <a:p>
            <a:pPr marL="0" lvl="0" indent="0" algn="ctr" defTabSz="977900">
              <a:lnSpc>
                <a:spcPts val="216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800" u="sng" kern="1200" baseline="0" dirty="0"/>
              <a:t>QUESTIONS TO CONSIDER</a:t>
            </a:r>
            <a:endParaRPr lang="en-US" sz="2800" kern="1200" baseline="0" dirty="0"/>
          </a:p>
          <a:p>
            <a:pPr marL="0" lvl="0" indent="0" algn="ctr" defTabSz="977900">
              <a:lnSpc>
                <a:spcPts val="216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/>
              <a:t>WHAT EXPERIENCE/SKILLS IS REQUIRED?</a:t>
            </a:r>
          </a:p>
          <a:p>
            <a:pPr marL="0" lvl="0" indent="0" algn="ctr" defTabSz="977900">
              <a:lnSpc>
                <a:spcPts val="216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/>
              <a:t>WHAT IS THE ORGANIZATION’S MISSION?</a:t>
            </a:r>
          </a:p>
          <a:p>
            <a:pPr marL="0" lvl="0" indent="0" algn="ctr" defTabSz="977900">
              <a:lnSpc>
                <a:spcPts val="216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2400" dirty="0"/>
              <a:t>HOW WILL YOU CONTRIBUTE TO ORGANIZATION MEETING ITS GOALS?</a:t>
            </a:r>
          </a:p>
          <a:p>
            <a:pPr marL="0" lvl="0" indent="0" algn="ctr" defTabSz="9779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2400" kern="1200" dirty="0"/>
          </a:p>
        </p:txBody>
      </p:sp>
    </p:spTree>
    <p:extLst>
      <p:ext uri="{BB962C8B-B14F-4D97-AF65-F5344CB8AC3E}">
        <p14:creationId xmlns:p14="http://schemas.microsoft.com/office/powerpoint/2010/main" val="163391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>
            <a:extLst>
              <a:ext uri="{FF2B5EF4-FFF2-40B4-BE49-F238E27FC236}">
                <a16:creationId xmlns:a16="http://schemas.microsoft.com/office/drawing/2014/main" id="{8CF9FB9A-475D-8643-AA5D-891C68AD72F3}"/>
              </a:ext>
            </a:extLst>
          </p:cNvPr>
          <p:cNvSpPr txBox="1">
            <a:spLocks/>
          </p:cNvSpPr>
          <p:nvPr/>
        </p:nvSpPr>
        <p:spPr>
          <a:xfrm>
            <a:off x="4654293" y="5147733"/>
            <a:ext cx="7093601" cy="1233063"/>
          </a:xfrm>
          <a:prstGeom prst="rect">
            <a:avLst/>
          </a:prstGeom>
          <a:effectLst>
            <a:glow>
              <a:schemeClr val="accent1"/>
            </a:glow>
            <a:outerShdw blurRad="114300" dist="88900" dir="6000000" algn="ctr" rotWithShape="0">
              <a:schemeClr val="tx1">
                <a:alpha val="91000"/>
              </a:schemeClr>
            </a:outerShdw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6000" dirty="0">
              <a:solidFill>
                <a:srgbClr val="FFFFFF"/>
              </a:solidFill>
            </a:endParaRP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AD2E9AFB-ABE6-2246-BCDA-9E80394C622B}"/>
              </a:ext>
            </a:extLst>
          </p:cNvPr>
          <p:cNvSpPr txBox="1">
            <a:spLocks/>
          </p:cNvSpPr>
          <p:nvPr/>
        </p:nvSpPr>
        <p:spPr>
          <a:xfrm>
            <a:off x="6983357" y="5249805"/>
            <a:ext cx="4343687" cy="1503564"/>
          </a:xfrm>
          <a:prstGeom prst="rect">
            <a:avLst/>
          </a:prstGeom>
          <a:effectLst>
            <a:glow>
              <a:schemeClr val="accent1"/>
            </a:glow>
            <a:outerShdw blurRad="114300" dist="88900" dir="6000000" algn="ctr" rotWithShape="0">
              <a:schemeClr val="tx1">
                <a:alpha val="91000"/>
              </a:schemeClr>
            </a:outerShdw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dirty="0">
                <a:solidFill>
                  <a:srgbClr val="FFFFFF"/>
                </a:solidFill>
              </a:rPr>
              <a:t>samples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A938C8F-5B00-B242-8E23-60D430833354}"/>
              </a:ext>
            </a:extLst>
          </p:cNvPr>
          <p:cNvSpPr txBox="1">
            <a:spLocks/>
          </p:cNvSpPr>
          <p:nvPr/>
        </p:nvSpPr>
        <p:spPr>
          <a:xfrm>
            <a:off x="6136741" y="4821054"/>
            <a:ext cx="5767696" cy="801324"/>
          </a:xfrm>
          <a:prstGeom prst="rect">
            <a:avLst/>
          </a:prstGeom>
          <a:ln>
            <a:noFill/>
          </a:ln>
          <a:effectLst>
            <a:glow>
              <a:schemeClr val="accent1"/>
            </a:glow>
            <a:outerShdw blurRad="152400" dist="317500" dir="5400000" sx="90000" sy="-19000" rotWithShape="0">
              <a:schemeClr val="tx1">
                <a:alpha val="15000"/>
              </a:schemeClr>
            </a:outerShd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600" dirty="0">
                <a:solidFill>
                  <a:srgbClr val="002060"/>
                </a:solidFill>
              </a:rPr>
              <a:t>THANK-YOU LETTER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24482C-E809-DF4E-A97E-CFA5C996FB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54" t="9632" r="5833" b="22769"/>
          <a:stretch/>
        </p:blipFill>
        <p:spPr>
          <a:xfrm>
            <a:off x="6689166" y="104631"/>
            <a:ext cx="4775526" cy="463590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2D85203-07EE-5346-838C-3E55AD72A5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362" t="9600" r="7323" b="17238"/>
          <a:stretch/>
        </p:blipFill>
        <p:spPr>
          <a:xfrm>
            <a:off x="287563" y="1065702"/>
            <a:ext cx="4627118" cy="501738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5-Point Star 3">
            <a:extLst>
              <a:ext uri="{FF2B5EF4-FFF2-40B4-BE49-F238E27FC236}">
                <a16:creationId xmlns:a16="http://schemas.microsoft.com/office/drawing/2014/main" id="{6519B2B9-D8C4-B344-AEE7-864B220F41F2}"/>
              </a:ext>
            </a:extLst>
          </p:cNvPr>
          <p:cNvSpPr/>
          <p:nvPr/>
        </p:nvSpPr>
        <p:spPr>
          <a:xfrm>
            <a:off x="3942555" y="4299749"/>
            <a:ext cx="2675466" cy="2469197"/>
          </a:xfrm>
          <a:prstGeom prst="star5">
            <a:avLst/>
          </a:prstGeom>
          <a:solidFill>
            <a:srgbClr val="00206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Snell Roundhand" panose="02000603080000090004" pitchFamily="2" charset="77"/>
                <a:cs typeface="Palace Script MT" panose="020F0502020204030204" pitchFamily="34" charset="0"/>
              </a:rPr>
              <a:t>NWCC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43218C0-1215-CA48-A887-C52735516EEE}"/>
              </a:ext>
            </a:extLst>
          </p:cNvPr>
          <p:cNvSpPr txBox="1">
            <a:spLocks/>
          </p:cNvSpPr>
          <p:nvPr/>
        </p:nvSpPr>
        <p:spPr>
          <a:xfrm>
            <a:off x="186091" y="104631"/>
            <a:ext cx="4830062" cy="1065839"/>
          </a:xfrm>
          <a:prstGeom prst="rect">
            <a:avLst/>
          </a:prstGeom>
          <a:ln>
            <a:noFill/>
          </a:ln>
          <a:effectLst>
            <a:glow>
              <a:schemeClr val="accent1"/>
            </a:glow>
            <a:outerShdw blurRad="152400" dist="317500" dir="5400000" sx="90000" sy="-19000" rotWithShape="0">
              <a:schemeClr val="tx1">
                <a:alpha val="15000"/>
              </a:schemeClr>
            </a:outerShdw>
            <a:reflection endPos="0" dir="5400000" sy="-100000" algn="bl" rotWithShape="0"/>
          </a:effectLst>
          <a:scene3d>
            <a:camera prst="orthographicFront"/>
            <a:lightRig rig="threePt" dir="t"/>
          </a:scene3d>
          <a:sp3d>
            <a:bevelT w="0" h="0"/>
            <a:bevelB w="0" h="0"/>
          </a:sp3d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solidFill>
                  <a:schemeClr val="accent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500" dirty="0">
                <a:solidFill>
                  <a:srgbClr val="002060"/>
                </a:solidFill>
              </a:rPr>
              <a:t>COVER LETTER</a:t>
            </a:r>
          </a:p>
        </p:txBody>
      </p:sp>
    </p:spTree>
    <p:extLst>
      <p:ext uri="{BB962C8B-B14F-4D97-AF65-F5344CB8AC3E}">
        <p14:creationId xmlns:p14="http://schemas.microsoft.com/office/powerpoint/2010/main" val="85914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 panose="020B080603090205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in Event" id="{AC372BB4-D83D-411E-B849-B641926BA760}" vid="{F1EFBDE3-1A95-4E3D-81AD-1F53D65BEA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3916</TotalTime>
  <Words>333</Words>
  <Application>Microsoft Macintosh PowerPoint</Application>
  <PresentationFormat>Widescreen</PresentationFormat>
  <Paragraphs>71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Helvetica</vt:lpstr>
      <vt:lpstr>Impact</vt:lpstr>
      <vt:lpstr>Snell Roundhand</vt:lpstr>
      <vt:lpstr>Main Event</vt:lpstr>
      <vt:lpstr>Northwest community college</vt:lpstr>
      <vt:lpstr>Marketing tool reflecting your employment history, skills, talents, &amp; accomplishments</vt:lpstr>
      <vt:lpstr>RESUME format</vt:lpstr>
      <vt:lpstr>PowerPoint Presentation</vt:lpstr>
      <vt:lpstr>Versus</vt:lpstr>
      <vt:lpstr>CHRONOLOGICAL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Northwest community college</dc:title>
  <dc:creator>Elizabeth Morgan</dc:creator>
  <cp:lastModifiedBy>Brianna Turner</cp:lastModifiedBy>
  <cp:revision>39</cp:revision>
  <dcterms:created xsi:type="dcterms:W3CDTF">2020-10-22T05:20:07Z</dcterms:created>
  <dcterms:modified xsi:type="dcterms:W3CDTF">2021-10-12T17:17:23Z</dcterms:modified>
</cp:coreProperties>
</file>