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embeddedFontLst>
    <p:embeddedFont>
      <p:font typeface="Source Code Pro" panose="020B0604020202020204" charset="0"/>
      <p:regular r:id="rId9"/>
      <p:bold r:id="rId10"/>
      <p:italic r:id="rId11"/>
      <p:boldItalic r:id="rId12"/>
    </p:embeddedFont>
    <p:embeddedFont>
      <p:font typeface="Oswald" panose="020B0604020202020204" charset="0"/>
      <p:regular r:id="rId13"/>
      <p:bold r:id="rId14"/>
    </p:embeddedFont>
    <p:embeddedFont>
      <p:font typeface="Open Sans" panose="020B060402020202020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460" y="4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90e59772f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90e59772f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0e59772f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0e59772f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5281a727c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85281a727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eb804785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eb804785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5281a727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5281a727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8"/>
        <p:cNvGrpSpPr/>
        <p:nvPr/>
      </p:nvGrpSpPr>
      <p:grpSpPr>
        <a:xfrm>
          <a:off x="0" y="0"/>
          <a:ext cx="0" cy="0"/>
          <a:chOff x="0" y="0"/>
          <a:chExt cx="0" cy="0"/>
        </a:xfrm>
      </p:grpSpPr>
      <p:sp>
        <p:nvSpPr>
          <p:cNvPr id="59" name="Google Shape;59;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a:off x="4574400" y="0"/>
            <a:ext cx="45696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a:off x="4844700" y="1040701"/>
            <a:ext cx="4031700" cy="3062100"/>
          </a:xfrm>
          <a:prstGeom prst="rect">
            <a:avLst/>
          </a:prstGeom>
          <a:solidFill>
            <a:schemeClr val="dk1"/>
          </a:solidFill>
          <a:ln w="9525" cap="flat" cmpd="sng">
            <a:solidFill>
              <a:srgbClr val="BDBDBD"/>
            </a:solidFill>
            <a:prstDash val="solid"/>
            <a:miter lim="8000"/>
            <a:headEnd type="none" w="sm" len="sm"/>
            <a:tailEnd type="none" w="sm" len="sm"/>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2" name="Google Shape;62;p13"/>
          <p:cNvSpPr txBox="1">
            <a:spLocks noGrp="1"/>
          </p:cNvSpPr>
          <p:nvPr>
            <p:ph type="title"/>
          </p:nvPr>
        </p:nvSpPr>
        <p:spPr>
          <a:xfrm>
            <a:off x="291875" y="406900"/>
            <a:ext cx="3978000" cy="13887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63" name="Google Shape;63;p13"/>
          <p:cNvSpPr txBox="1">
            <a:spLocks noGrp="1"/>
          </p:cNvSpPr>
          <p:nvPr>
            <p:ph type="body" idx="1"/>
          </p:nvPr>
        </p:nvSpPr>
        <p:spPr>
          <a:xfrm>
            <a:off x="291950" y="1854951"/>
            <a:ext cx="3978000" cy="25770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64" name="Google Shape;64;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65"/>
        <p:cNvGrpSpPr/>
        <p:nvPr/>
      </p:nvGrpSpPr>
      <p:grpSpPr>
        <a:xfrm>
          <a:off x="0" y="0"/>
          <a:ext cx="0" cy="0"/>
          <a:chOff x="0" y="0"/>
          <a:chExt cx="0" cy="0"/>
        </a:xfrm>
      </p:grpSpPr>
      <p:sp>
        <p:nvSpPr>
          <p:cNvPr id="66" name="Google Shape;66;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title"/>
          </p:nvPr>
        </p:nvSpPr>
        <p:spPr>
          <a:xfrm rot="-5400000">
            <a:off x="-620225" y="1797500"/>
            <a:ext cx="4064100" cy="1506900"/>
          </a:xfrm>
          <a:prstGeom prst="rect">
            <a:avLst/>
          </a:prstGeom>
          <a:noFill/>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4800"/>
              <a:buNone/>
              <a:defRPr sz="4800" b="1">
                <a:solidFill>
                  <a:schemeClr val="dk1"/>
                </a:solidFill>
              </a:defRPr>
            </a:lvl1pPr>
            <a:lvl2pPr lvl="1" algn="r">
              <a:lnSpc>
                <a:spcPct val="100000"/>
              </a:lnSpc>
              <a:spcBef>
                <a:spcPts val="0"/>
              </a:spcBef>
              <a:spcAft>
                <a:spcPts val="0"/>
              </a:spcAft>
              <a:buClr>
                <a:schemeClr val="dk1"/>
              </a:buClr>
              <a:buSzPts val="4800"/>
              <a:buNone/>
              <a:defRPr sz="4800" b="1">
                <a:solidFill>
                  <a:schemeClr val="dk1"/>
                </a:solidFill>
              </a:defRPr>
            </a:lvl2pPr>
            <a:lvl3pPr lvl="2" algn="r">
              <a:lnSpc>
                <a:spcPct val="100000"/>
              </a:lnSpc>
              <a:spcBef>
                <a:spcPts val="0"/>
              </a:spcBef>
              <a:spcAft>
                <a:spcPts val="0"/>
              </a:spcAft>
              <a:buClr>
                <a:schemeClr val="dk1"/>
              </a:buClr>
              <a:buSzPts val="4800"/>
              <a:buNone/>
              <a:defRPr sz="4800" b="1">
                <a:solidFill>
                  <a:schemeClr val="dk1"/>
                </a:solidFill>
              </a:defRPr>
            </a:lvl3pPr>
            <a:lvl4pPr lvl="3" algn="r">
              <a:lnSpc>
                <a:spcPct val="100000"/>
              </a:lnSpc>
              <a:spcBef>
                <a:spcPts val="0"/>
              </a:spcBef>
              <a:spcAft>
                <a:spcPts val="0"/>
              </a:spcAft>
              <a:buClr>
                <a:schemeClr val="dk1"/>
              </a:buClr>
              <a:buSzPts val="4800"/>
              <a:buNone/>
              <a:defRPr sz="4800" b="1">
                <a:solidFill>
                  <a:schemeClr val="dk1"/>
                </a:solidFill>
              </a:defRPr>
            </a:lvl4pPr>
            <a:lvl5pPr lvl="4" algn="r">
              <a:lnSpc>
                <a:spcPct val="100000"/>
              </a:lnSpc>
              <a:spcBef>
                <a:spcPts val="0"/>
              </a:spcBef>
              <a:spcAft>
                <a:spcPts val="0"/>
              </a:spcAft>
              <a:buClr>
                <a:schemeClr val="dk1"/>
              </a:buClr>
              <a:buSzPts val="4800"/>
              <a:buNone/>
              <a:defRPr sz="4800" b="1">
                <a:solidFill>
                  <a:schemeClr val="dk1"/>
                </a:solidFill>
              </a:defRPr>
            </a:lvl5pPr>
            <a:lvl6pPr lvl="5" algn="r">
              <a:lnSpc>
                <a:spcPct val="100000"/>
              </a:lnSpc>
              <a:spcBef>
                <a:spcPts val="0"/>
              </a:spcBef>
              <a:spcAft>
                <a:spcPts val="0"/>
              </a:spcAft>
              <a:buClr>
                <a:schemeClr val="dk1"/>
              </a:buClr>
              <a:buSzPts val="4800"/>
              <a:buNone/>
              <a:defRPr sz="4800" b="1">
                <a:solidFill>
                  <a:schemeClr val="dk1"/>
                </a:solidFill>
              </a:defRPr>
            </a:lvl6pPr>
            <a:lvl7pPr lvl="6" algn="r">
              <a:lnSpc>
                <a:spcPct val="100000"/>
              </a:lnSpc>
              <a:spcBef>
                <a:spcPts val="0"/>
              </a:spcBef>
              <a:spcAft>
                <a:spcPts val="0"/>
              </a:spcAft>
              <a:buClr>
                <a:schemeClr val="dk1"/>
              </a:buClr>
              <a:buSzPts val="4800"/>
              <a:buNone/>
              <a:defRPr sz="4800" b="1">
                <a:solidFill>
                  <a:schemeClr val="dk1"/>
                </a:solidFill>
              </a:defRPr>
            </a:lvl7pPr>
            <a:lvl8pPr lvl="7" algn="r">
              <a:lnSpc>
                <a:spcPct val="100000"/>
              </a:lnSpc>
              <a:spcBef>
                <a:spcPts val="0"/>
              </a:spcBef>
              <a:spcAft>
                <a:spcPts val="0"/>
              </a:spcAft>
              <a:buClr>
                <a:schemeClr val="dk1"/>
              </a:buClr>
              <a:buSzPts val="4800"/>
              <a:buNone/>
              <a:defRPr sz="4800" b="1">
                <a:solidFill>
                  <a:schemeClr val="dk1"/>
                </a:solidFill>
              </a:defRPr>
            </a:lvl8pPr>
            <a:lvl9pPr lvl="8" algn="r">
              <a:lnSpc>
                <a:spcPct val="100000"/>
              </a:lnSpc>
              <a:spcBef>
                <a:spcPts val="0"/>
              </a:spcBef>
              <a:spcAft>
                <a:spcPts val="0"/>
              </a:spcAft>
              <a:buClr>
                <a:schemeClr val="dk1"/>
              </a:buClr>
              <a:buSzPts val="4800"/>
              <a:buNone/>
              <a:defRPr sz="4800" b="1">
                <a:solidFill>
                  <a:schemeClr val="dk1"/>
                </a:solidFill>
              </a:defRPr>
            </a:lvl9pPr>
          </a:lstStyle>
          <a:p>
            <a:endParaRPr/>
          </a:p>
        </p:txBody>
      </p:sp>
      <p:sp>
        <p:nvSpPr>
          <p:cNvPr id="68" name="Google Shape;68;p14"/>
          <p:cNvSpPr txBox="1">
            <a:spLocks noGrp="1"/>
          </p:cNvSpPr>
          <p:nvPr>
            <p:ph type="body" idx="1"/>
          </p:nvPr>
        </p:nvSpPr>
        <p:spPr>
          <a:xfrm>
            <a:off x="2601000" y="518875"/>
            <a:ext cx="5913300" cy="40641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69" name="Google Shape;69;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mailto:help@skokie69.net"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subTitle" idx="1"/>
          </p:nvPr>
        </p:nvSpPr>
        <p:spPr>
          <a:xfrm>
            <a:off x="411175" y="3398250"/>
            <a:ext cx="8282400" cy="14367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endParaRPr/>
          </a:p>
          <a:p>
            <a:pPr marL="0" lvl="0" indent="0" algn="ctr" rtl="1">
              <a:spcBef>
                <a:spcPts val="0"/>
              </a:spcBef>
              <a:spcAft>
                <a:spcPts val="0"/>
              </a:spcAft>
              <a:buNone/>
            </a:pPr>
            <a:r>
              <a:rPr lang="en"/>
              <a:t>نئے خاندانوں کے لیے Seesaw</a:t>
            </a:r>
            <a:endParaRPr/>
          </a:p>
          <a:p>
            <a:pPr marL="0" lvl="0" indent="0" algn="ctr" rtl="1">
              <a:spcBef>
                <a:spcPts val="0"/>
              </a:spcBef>
              <a:spcAft>
                <a:spcPts val="0"/>
              </a:spcAft>
              <a:buNone/>
            </a:pPr>
            <a:r>
              <a:rPr lang="en"/>
              <a:t>ڈسٹرکٹ 69</a:t>
            </a:r>
            <a:endParaRPr/>
          </a:p>
          <a:p>
            <a:pPr marL="0" lvl="0" indent="0" algn="ctr" rtl="0">
              <a:spcBef>
                <a:spcPts val="0"/>
              </a:spcBef>
              <a:spcAft>
                <a:spcPts val="0"/>
              </a:spcAft>
              <a:buNone/>
            </a:pPr>
            <a:endParaRPr/>
          </a:p>
        </p:txBody>
      </p:sp>
      <p:pic>
        <p:nvPicPr>
          <p:cNvPr id="75" name="Google Shape;75;p15"/>
          <p:cNvPicPr preferRelativeResize="0"/>
          <p:nvPr/>
        </p:nvPicPr>
        <p:blipFill>
          <a:blip r:embed="rId5">
            <a:alphaModFix/>
          </a:blip>
          <a:stretch>
            <a:fillRect/>
          </a:stretch>
        </p:blipFill>
        <p:spPr>
          <a:xfrm>
            <a:off x="2830325" y="244350"/>
            <a:ext cx="3483350" cy="2632225"/>
          </a:xfrm>
          <a:prstGeom prst="rect">
            <a:avLst/>
          </a:prstGeom>
          <a:noFill/>
          <a:ln>
            <a:noFill/>
          </a:ln>
        </p:spPr>
      </p:pic>
      <p:pic>
        <p:nvPicPr>
          <p:cNvPr id="76" name="Google Shape;76;p15"/>
          <p:cNvPicPr preferRelativeResize="0"/>
          <p:nvPr/>
        </p:nvPicPr>
        <p:blipFill>
          <a:blip r:embed="rId6">
            <a:alphaModFix/>
          </a:blip>
          <a:stretch>
            <a:fillRect/>
          </a:stretch>
        </p:blipFill>
        <p:spPr>
          <a:xfrm>
            <a:off x="499375" y="3334700"/>
            <a:ext cx="1586875" cy="158687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1008" y="2443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291875" y="406900"/>
            <a:ext cx="3978000" cy="624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Demonstration</a:t>
            </a:r>
            <a:endParaRPr/>
          </a:p>
        </p:txBody>
      </p:sp>
      <p:sp>
        <p:nvSpPr>
          <p:cNvPr id="82" name="Google Shape;82;p16"/>
          <p:cNvSpPr txBox="1">
            <a:spLocks noGrp="1"/>
          </p:cNvSpPr>
          <p:nvPr>
            <p:ph type="body" idx="1"/>
          </p:nvPr>
        </p:nvSpPr>
        <p:spPr>
          <a:xfrm>
            <a:off x="291875" y="1563576"/>
            <a:ext cx="3978000" cy="257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Open Sans"/>
                <a:ea typeface="Open Sans"/>
                <a:cs typeface="Open Sans"/>
                <a:sym typeface="Open Sans"/>
              </a:rPr>
              <a:t>How your child logs in</a:t>
            </a:r>
            <a:endParaRPr sz="1700">
              <a:latin typeface="Open Sans"/>
              <a:ea typeface="Open Sans"/>
              <a:cs typeface="Open Sans"/>
              <a:sym typeface="Open Sans"/>
            </a:endParaRPr>
          </a:p>
          <a:p>
            <a:pPr marL="0" lvl="0" indent="0" algn="l" rtl="0">
              <a:spcBef>
                <a:spcPts val="1600"/>
              </a:spcBef>
              <a:spcAft>
                <a:spcPts val="0"/>
              </a:spcAft>
              <a:buNone/>
            </a:pPr>
            <a:r>
              <a:rPr lang="en" sz="1700">
                <a:latin typeface="Open Sans"/>
                <a:ea typeface="Open Sans"/>
                <a:cs typeface="Open Sans"/>
                <a:sym typeface="Open Sans"/>
              </a:rPr>
              <a:t>Once they are logged in:</a:t>
            </a:r>
            <a:endParaRPr sz="1700">
              <a:latin typeface="Open Sans"/>
              <a:ea typeface="Open Sans"/>
              <a:cs typeface="Open Sans"/>
              <a:sym typeface="Open Sans"/>
            </a:endParaRPr>
          </a:p>
          <a:p>
            <a:pPr marL="0" lvl="0" indent="0" algn="l" rtl="0">
              <a:spcBef>
                <a:spcPts val="1600"/>
              </a:spcBef>
              <a:spcAft>
                <a:spcPts val="0"/>
              </a:spcAft>
              <a:buNone/>
            </a:pPr>
            <a:r>
              <a:rPr lang="en" sz="1700">
                <a:latin typeface="Open Sans"/>
                <a:ea typeface="Open Sans"/>
                <a:cs typeface="Open Sans"/>
                <a:sym typeface="Open Sans"/>
              </a:rPr>
              <a:t>Activities</a:t>
            </a:r>
            <a:endParaRPr sz="1700">
              <a:latin typeface="Open Sans"/>
              <a:ea typeface="Open Sans"/>
              <a:cs typeface="Open Sans"/>
              <a:sym typeface="Open Sans"/>
            </a:endParaRPr>
          </a:p>
          <a:p>
            <a:pPr marL="0" lvl="0" indent="0" algn="l" rtl="0">
              <a:spcBef>
                <a:spcPts val="1600"/>
              </a:spcBef>
              <a:spcAft>
                <a:spcPts val="0"/>
              </a:spcAft>
              <a:buNone/>
            </a:pPr>
            <a:r>
              <a:rPr lang="en" sz="1700">
                <a:latin typeface="Open Sans"/>
                <a:ea typeface="Open Sans"/>
                <a:cs typeface="Open Sans"/>
                <a:sym typeface="Open Sans"/>
              </a:rPr>
              <a:t>Announcements</a:t>
            </a:r>
            <a:endParaRPr sz="1700">
              <a:latin typeface="Open Sans"/>
              <a:ea typeface="Open Sans"/>
              <a:cs typeface="Open Sans"/>
              <a:sym typeface="Open Sans"/>
            </a:endParaRPr>
          </a:p>
          <a:p>
            <a:pPr marL="0" lvl="0" indent="0" algn="l" rtl="0">
              <a:spcBef>
                <a:spcPts val="1600"/>
              </a:spcBef>
              <a:spcAft>
                <a:spcPts val="1600"/>
              </a:spcAft>
              <a:buNone/>
            </a:pPr>
            <a:r>
              <a:rPr lang="en" sz="1700">
                <a:latin typeface="Open Sans"/>
                <a:ea typeface="Open Sans"/>
                <a:cs typeface="Open Sans"/>
                <a:sym typeface="Open Sans"/>
              </a:rPr>
              <a:t>Toggling between classes</a:t>
            </a:r>
            <a:endParaRPr sz="1700">
              <a:latin typeface="Open Sans"/>
              <a:ea typeface="Open Sans"/>
              <a:cs typeface="Open Sans"/>
              <a:sym typeface="Open Sans"/>
            </a:endParaRPr>
          </a:p>
        </p:txBody>
      </p:sp>
      <p:pic>
        <p:nvPicPr>
          <p:cNvPr id="83" name="Google Shape;83;p16"/>
          <p:cNvPicPr preferRelativeResize="0"/>
          <p:nvPr/>
        </p:nvPicPr>
        <p:blipFill rotWithShape="1">
          <a:blip r:embed="rId5">
            <a:alphaModFix/>
          </a:blip>
          <a:srcRect t="9650" b="9658"/>
          <a:stretch/>
        </p:blipFill>
        <p:spPr>
          <a:xfrm>
            <a:off x="5241200" y="1232450"/>
            <a:ext cx="3317950" cy="2678600"/>
          </a:xfrm>
          <a:prstGeom prst="rect">
            <a:avLst/>
          </a:prstGeom>
          <a:noFill/>
          <a:ln>
            <a:noFill/>
          </a:ln>
        </p:spPr>
      </p:pic>
      <p:pic>
        <p:nvPicPr>
          <p:cNvPr id="84" name="Google Shape;84;p16"/>
          <p:cNvPicPr preferRelativeResize="0"/>
          <p:nvPr/>
        </p:nvPicPr>
        <p:blipFill>
          <a:blip r:embed="rId6">
            <a:alphaModFix/>
          </a:blip>
          <a:stretch>
            <a:fillRect/>
          </a:stretch>
        </p:blipFill>
        <p:spPr>
          <a:xfrm>
            <a:off x="0" y="327188"/>
            <a:ext cx="9144001" cy="4489124"/>
          </a:xfrm>
          <a:prstGeom prst="rect">
            <a:avLst/>
          </a:prstGeom>
          <a:noFill/>
          <a:ln>
            <a:noFill/>
          </a:ln>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5568" y="5157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8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7"/>
          <p:cNvPicPr preferRelativeResize="0"/>
          <p:nvPr/>
        </p:nvPicPr>
        <p:blipFill>
          <a:blip r:embed="rId5">
            <a:alphaModFix/>
          </a:blip>
          <a:stretch>
            <a:fillRect/>
          </a:stretch>
        </p:blipFill>
        <p:spPr>
          <a:xfrm>
            <a:off x="252875" y="76200"/>
            <a:ext cx="8774023" cy="4991099"/>
          </a:xfrm>
          <a:prstGeom prst="rect">
            <a:avLst/>
          </a:prstGeom>
          <a:noFill/>
          <a:ln>
            <a:noFill/>
          </a:ln>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9172" y="24203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1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rot="-5400000">
            <a:off x="-620225" y="1797500"/>
            <a:ext cx="4064100" cy="1506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Seesaw Overview	</a:t>
            </a:r>
            <a:endParaRPr/>
          </a:p>
        </p:txBody>
      </p:sp>
      <p:sp>
        <p:nvSpPr>
          <p:cNvPr id="95" name="Google Shape;95;p18"/>
          <p:cNvSpPr txBox="1">
            <a:spLocks noGrp="1"/>
          </p:cNvSpPr>
          <p:nvPr>
            <p:ph type="body" idx="1"/>
          </p:nvPr>
        </p:nvSpPr>
        <p:spPr>
          <a:xfrm>
            <a:off x="2675050" y="377850"/>
            <a:ext cx="6174000" cy="4818000"/>
          </a:xfrm>
          <a:prstGeom prst="rect">
            <a:avLst/>
          </a:prstGeom>
        </p:spPr>
        <p:txBody>
          <a:bodyPr spcFirstLastPara="1" wrap="square" lIns="91425" tIns="91425" rIns="91425" bIns="91425" anchor="t" anchorCtr="0">
            <a:noAutofit/>
          </a:bodyPr>
          <a:lstStyle/>
          <a:p>
            <a:pPr marL="457200" lvl="0" indent="-317500" algn="r" rtl="1">
              <a:spcBef>
                <a:spcPts val="0"/>
              </a:spcBef>
              <a:spcAft>
                <a:spcPts val="0"/>
              </a:spcAft>
              <a:buSzPts val="1400"/>
              <a:buFont typeface="Open Sans"/>
              <a:buChar char="●"/>
            </a:pPr>
            <a:r>
              <a:rPr lang="en" sz="1400" dirty="0">
                <a:latin typeface="Open Sans"/>
                <a:ea typeface="Open Sans"/>
                <a:cs typeface="Open Sans"/>
                <a:sym typeface="Open Sans"/>
              </a:rPr>
              <a:t>Seesaw</a:t>
            </a:r>
            <a:r>
              <a:rPr lang="en" sz="1400" dirty="0">
                <a:latin typeface="Arial"/>
                <a:ea typeface="Arial"/>
                <a:cs typeface="Arial"/>
                <a:sym typeface="Arial"/>
              </a:rPr>
              <a:t> کو وبائی امراض کے دوران ڈسٹرکٹ 69 میں Pre-K-2  گریڈ کے لیے ریموٹ لرننگ کے لیے استعمال کیا گیا تھا۔ اس کا استعمال PreK-2 کلاس کی اساتذہ  کلاس میں کچھ سرگرمیوں کے لیے کرتے رہیں گے ، جیسے:</a:t>
            </a:r>
            <a:endParaRPr sz="1400" dirty="0">
              <a:latin typeface="Arial"/>
              <a:ea typeface="Arial"/>
              <a:cs typeface="Arial"/>
              <a:sym typeface="Arial"/>
            </a:endParaRPr>
          </a:p>
          <a:p>
            <a:pPr marL="914400" lvl="1" indent="-317500" algn="r" rtl="1">
              <a:spcBef>
                <a:spcPts val="0"/>
              </a:spcBef>
              <a:spcAft>
                <a:spcPts val="0"/>
              </a:spcAft>
              <a:buSzPts val="1400"/>
              <a:buFont typeface="Open Sans"/>
              <a:buChar char="○"/>
            </a:pPr>
            <a:r>
              <a:rPr lang="en" dirty="0">
                <a:latin typeface="Arial"/>
                <a:ea typeface="Arial"/>
                <a:cs typeface="Arial"/>
                <a:sym typeface="Arial"/>
              </a:rPr>
              <a:t>Math &amp; literacy activities and practice/ </a:t>
            </a:r>
            <a:r>
              <a:rPr lang="en" dirty="0">
                <a:solidFill>
                  <a:srgbClr val="202124"/>
                </a:solidFill>
                <a:highlight>
                  <a:srgbClr val="F8F9FA"/>
                </a:highlight>
                <a:latin typeface="Arial"/>
                <a:ea typeface="Arial"/>
                <a:cs typeface="Arial"/>
                <a:sym typeface="Arial"/>
              </a:rPr>
              <a:t>ریاضی اور خواندگی کی سرگرمیاں اور مشق۔</a:t>
            </a:r>
            <a:endParaRPr dirty="0">
              <a:latin typeface="Arial"/>
              <a:ea typeface="Arial"/>
              <a:cs typeface="Arial"/>
              <a:sym typeface="Arial"/>
            </a:endParaRPr>
          </a:p>
          <a:p>
            <a:pPr marL="914400" lvl="1" indent="-317500" algn="r" rtl="1">
              <a:spcBef>
                <a:spcPts val="0"/>
              </a:spcBef>
              <a:spcAft>
                <a:spcPts val="0"/>
              </a:spcAft>
              <a:buSzPts val="1400"/>
              <a:buFont typeface="Open Sans"/>
              <a:buChar char="○"/>
            </a:pPr>
            <a:r>
              <a:rPr lang="en" dirty="0">
                <a:latin typeface="Arial"/>
                <a:ea typeface="Arial"/>
                <a:cs typeface="Arial"/>
                <a:sym typeface="Arial"/>
              </a:rPr>
              <a:t>FUNdations practice/ </a:t>
            </a:r>
            <a:r>
              <a:rPr lang="en" dirty="0">
                <a:solidFill>
                  <a:srgbClr val="202124"/>
                </a:solidFill>
                <a:highlight>
                  <a:srgbClr val="F8F9FA"/>
                </a:highlight>
                <a:latin typeface="Arial"/>
                <a:ea typeface="Arial"/>
                <a:cs typeface="Arial"/>
                <a:sym typeface="Arial"/>
              </a:rPr>
              <a:t>فنڈیشن پریکٹس</a:t>
            </a:r>
            <a:endParaRPr dirty="0">
              <a:latin typeface="Arial"/>
              <a:ea typeface="Arial"/>
              <a:cs typeface="Arial"/>
              <a:sym typeface="Arial"/>
            </a:endParaRPr>
          </a:p>
          <a:p>
            <a:pPr marL="914400" lvl="1" indent="-317500" algn="r" rtl="1">
              <a:spcBef>
                <a:spcPts val="0"/>
              </a:spcBef>
              <a:spcAft>
                <a:spcPts val="0"/>
              </a:spcAft>
              <a:buSzPts val="1400"/>
              <a:buFont typeface="Arial"/>
              <a:buChar char="○"/>
            </a:pPr>
            <a:r>
              <a:rPr lang="en" dirty="0">
                <a:latin typeface="Arial"/>
                <a:ea typeface="Arial"/>
                <a:cs typeface="Arial"/>
                <a:sym typeface="Arial"/>
              </a:rPr>
              <a:t>Independent station activities/ آزاد اسٹیشن کی سرگرمیاں</a:t>
            </a:r>
            <a:endParaRPr dirty="0">
              <a:latin typeface="Arial"/>
              <a:ea typeface="Arial"/>
              <a:cs typeface="Arial"/>
              <a:sym typeface="Arial"/>
            </a:endParaRPr>
          </a:p>
          <a:p>
            <a:pPr marL="914400" lvl="1" indent="-317500" algn="r" rtl="1">
              <a:spcBef>
                <a:spcPts val="0"/>
              </a:spcBef>
              <a:spcAft>
                <a:spcPts val="0"/>
              </a:spcAft>
              <a:buSzPts val="1400"/>
              <a:buFont typeface="Arial"/>
              <a:buChar char="○"/>
            </a:pPr>
            <a:r>
              <a:rPr lang="en" dirty="0">
                <a:latin typeface="Arial"/>
                <a:ea typeface="Arial"/>
                <a:cs typeface="Arial"/>
                <a:sym typeface="Arial"/>
              </a:rPr>
              <a:t>Morning meeting/ صبح کی میٹنگ۔</a:t>
            </a:r>
            <a:endParaRPr dirty="0">
              <a:latin typeface="Arial"/>
              <a:ea typeface="Arial"/>
              <a:cs typeface="Arial"/>
              <a:sym typeface="Arial"/>
            </a:endParaRPr>
          </a:p>
          <a:p>
            <a:pPr marL="914400" lvl="1" indent="-317500" algn="r" rtl="1">
              <a:spcBef>
                <a:spcPts val="0"/>
              </a:spcBef>
              <a:spcAft>
                <a:spcPts val="0"/>
              </a:spcAft>
              <a:buSzPts val="1400"/>
              <a:buFont typeface="Arial"/>
              <a:buChar char="○"/>
            </a:pPr>
            <a:r>
              <a:rPr lang="en" dirty="0">
                <a:latin typeface="Arial"/>
                <a:ea typeface="Arial"/>
                <a:cs typeface="Arial"/>
                <a:sym typeface="Arial"/>
              </a:rPr>
              <a:t>Science/Social Studies / سائنس/سماجی علوم</a:t>
            </a:r>
            <a:endParaRPr dirty="0">
              <a:latin typeface="Arial"/>
              <a:ea typeface="Arial"/>
              <a:cs typeface="Arial"/>
              <a:sym typeface="Arial"/>
            </a:endParaRPr>
          </a:p>
          <a:p>
            <a:pPr marL="457200" lvl="0" indent="-317500" algn="r" rtl="1">
              <a:spcBef>
                <a:spcPts val="0"/>
              </a:spcBef>
              <a:spcAft>
                <a:spcPts val="0"/>
              </a:spcAft>
              <a:buSzPts val="1400"/>
              <a:buFont typeface="Arial"/>
              <a:buChar char="●"/>
            </a:pPr>
            <a:r>
              <a:rPr lang="en" sz="1400" dirty="0">
                <a:latin typeface="Arial"/>
                <a:ea typeface="Arial"/>
                <a:cs typeface="Arial"/>
                <a:sym typeface="Arial"/>
              </a:rPr>
              <a:t>اساتذہ جب Seesaw سرگرمیاں کرنے کو دیں گے تب ہی طلباء کلاس میں Seesaw کا استعمال کریں گے۔ یہ ہمارا ریموٹ لرننگ کا ٹول بھی ہوگا اور اگر کلاس روم یا گریڈ لیول کو قرنطینہ/ quarantine  کی ضرورت ہوگی یا اگر ریموٹ لرننگ کی طرف پلٹنے کی ضرورت ہوگی ۔</a:t>
            </a:r>
            <a:endParaRPr sz="1400" dirty="0">
              <a:latin typeface="Arial"/>
              <a:ea typeface="Arial"/>
              <a:cs typeface="Arial"/>
              <a:sym typeface="Arial"/>
            </a:endParaRPr>
          </a:p>
          <a:p>
            <a:pPr marL="457200" lvl="0" indent="-317500" algn="r" rtl="1">
              <a:spcBef>
                <a:spcPts val="0"/>
              </a:spcBef>
              <a:spcAft>
                <a:spcPts val="0"/>
              </a:spcAft>
              <a:buSzPts val="1400"/>
              <a:buFont typeface="Arial"/>
              <a:buChar char="●"/>
            </a:pPr>
            <a:r>
              <a:rPr lang="en" sz="1400" dirty="0">
                <a:latin typeface="Arial"/>
                <a:ea typeface="Arial"/>
                <a:cs typeface="Arial"/>
                <a:sym typeface="Arial"/>
              </a:rPr>
              <a:t>Seesaw آپ کو مطلع کرے گا جب آپ کے بچے نے کوئی سرگرمی مکمل کر لی ہے یا آپ کے دیکھنے کے لیے کچھ پوسٹ کیا ہے۔ آپ اپنے بچے کے کام کو پسند/like  یا اس پر تبصرہ / comment کر سکتے ہیں!</a:t>
            </a:r>
            <a:endParaRPr sz="1400" dirty="0">
              <a:latin typeface="Arial"/>
              <a:ea typeface="Arial"/>
              <a:cs typeface="Arial"/>
              <a:sym typeface="Arial"/>
            </a:endParaRPr>
          </a:p>
          <a:p>
            <a:pPr marL="457200" lvl="0" indent="-317500" algn="r" rtl="1">
              <a:spcBef>
                <a:spcPts val="0"/>
              </a:spcBef>
              <a:spcAft>
                <a:spcPts val="0"/>
              </a:spcAft>
              <a:buSzPts val="1400"/>
              <a:buFont typeface="Arial"/>
              <a:buChar char="●"/>
            </a:pPr>
            <a:r>
              <a:rPr lang="en" sz="1400" dirty="0">
                <a:latin typeface="Arial"/>
                <a:ea typeface="Arial"/>
                <a:cs typeface="Arial"/>
                <a:sym typeface="Arial"/>
              </a:rPr>
              <a:t>Seesaw آپ کو یہ دیکھنے کا ایک آسان طریقہ فراہم کرتا ہے کہ آپ کا بچہ کلاس روم میں کیا کر رہا ہے!</a:t>
            </a:r>
            <a:endParaRPr sz="1400" dirty="0">
              <a:latin typeface="Arial"/>
              <a:ea typeface="Arial"/>
              <a:cs typeface="Arial"/>
              <a:sym typeface="Arial"/>
            </a:endParaRPr>
          </a:p>
          <a:p>
            <a:pPr marL="457200" lvl="0" indent="0" algn="l" rtl="0">
              <a:spcBef>
                <a:spcPts val="1600"/>
              </a:spcBef>
              <a:spcAft>
                <a:spcPts val="1600"/>
              </a:spcAft>
              <a:buNone/>
            </a:pPr>
            <a:endParaRPr sz="1900" dirty="0">
              <a:latin typeface="Open Sans"/>
              <a:ea typeface="Open Sans"/>
              <a:cs typeface="Open Sans"/>
              <a:sym typeface="Open Sans"/>
            </a:endParaRPr>
          </a:p>
        </p:txBody>
      </p:sp>
      <p:pic>
        <p:nvPicPr>
          <p:cNvPr id="96" name="Google Shape;96;p18"/>
          <p:cNvPicPr preferRelativeResize="0"/>
          <p:nvPr/>
        </p:nvPicPr>
        <p:blipFill>
          <a:blip r:embed="rId5">
            <a:alphaModFix/>
          </a:blip>
          <a:stretch>
            <a:fillRect/>
          </a:stretch>
        </p:blipFill>
        <p:spPr>
          <a:xfrm>
            <a:off x="278150" y="3165475"/>
            <a:ext cx="2207675" cy="1668250"/>
          </a:xfrm>
          <a:prstGeom prst="rect">
            <a:avLst/>
          </a:prstGeom>
          <a:noFill/>
          <a:ln w="9525" cap="flat" cmpd="sng">
            <a:solidFill>
              <a:schemeClr val="dk2"/>
            </a:solidFill>
            <a:prstDash val="solid"/>
            <a:round/>
            <a:headEnd type="none" w="sm" len="sm"/>
            <a:tailEnd type="none" w="sm" len="sm"/>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2094" y="1125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rot="-5400000">
            <a:off x="-620225" y="1797500"/>
            <a:ext cx="4064100" cy="1506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Seesaw Overview	</a:t>
            </a:r>
            <a:endParaRPr/>
          </a:p>
        </p:txBody>
      </p:sp>
      <p:sp>
        <p:nvSpPr>
          <p:cNvPr id="102" name="Google Shape;102;p19"/>
          <p:cNvSpPr txBox="1">
            <a:spLocks noGrp="1"/>
          </p:cNvSpPr>
          <p:nvPr>
            <p:ph type="body" idx="1"/>
          </p:nvPr>
        </p:nvSpPr>
        <p:spPr>
          <a:xfrm>
            <a:off x="2661075" y="471875"/>
            <a:ext cx="6159900" cy="4064100"/>
          </a:xfrm>
          <a:prstGeom prst="rect">
            <a:avLst/>
          </a:prstGeom>
        </p:spPr>
        <p:txBody>
          <a:bodyPr spcFirstLastPara="1" wrap="square" lIns="91425" tIns="91425" rIns="91425" bIns="91425" anchor="t" anchorCtr="0">
            <a:noAutofit/>
          </a:bodyPr>
          <a:lstStyle/>
          <a:p>
            <a:pPr marL="457200" lvl="0" indent="-342900" algn="r" rtl="1">
              <a:spcBef>
                <a:spcPts val="0"/>
              </a:spcBef>
              <a:spcAft>
                <a:spcPts val="0"/>
              </a:spcAft>
              <a:buSzPts val="1800"/>
              <a:buFont typeface="Open Sans"/>
              <a:buChar char="●"/>
            </a:pPr>
            <a:r>
              <a:rPr lang="en" sz="1800" dirty="0">
                <a:latin typeface="Open Sans"/>
                <a:ea typeface="Open Sans"/>
                <a:cs typeface="Open Sans"/>
                <a:sym typeface="Open Sans"/>
              </a:rPr>
              <a:t>Seesaw کے دو ورژن ہیں:</a:t>
            </a:r>
            <a:endParaRPr sz="1800" dirty="0">
              <a:latin typeface="Open Sans"/>
              <a:ea typeface="Open Sans"/>
              <a:cs typeface="Open Sans"/>
              <a:sym typeface="Open Sans"/>
            </a:endParaRPr>
          </a:p>
          <a:p>
            <a:pPr marL="914400" lvl="1" indent="-342900" algn="r" rtl="1">
              <a:spcBef>
                <a:spcPts val="0"/>
              </a:spcBef>
              <a:spcAft>
                <a:spcPts val="0"/>
              </a:spcAft>
              <a:buSzPts val="1800"/>
              <a:buFont typeface="Open Sans"/>
              <a:buChar char="○"/>
            </a:pPr>
            <a:r>
              <a:rPr lang="en" sz="1800" b="1" dirty="0">
                <a:latin typeface="Open Sans"/>
                <a:ea typeface="Open Sans"/>
                <a:cs typeface="Open Sans"/>
                <a:sym typeface="Open Sans"/>
              </a:rPr>
              <a:t>Seesaw کلاس - </a:t>
            </a:r>
            <a:r>
              <a:rPr lang="en" sz="1800" dirty="0">
                <a:latin typeface="Open Sans"/>
                <a:ea typeface="Open Sans"/>
                <a:cs typeface="Open Sans"/>
                <a:sym typeface="Open Sans"/>
              </a:rPr>
              <a:t>یہ کلاس میں طلباء، استاد کی طرف سے دی گئی سرگرمیوں کو مکمل کرنے کے لیے استعمال کرتے ہیں۔ یہ پہلے ہی آپ کے بچے کے اسکول کے آئی پیڈ پر انسٹال ہے ، آپ کو اسے انسٹال کرنے کی ضرورت نہیں ہے۔</a:t>
            </a:r>
            <a:endParaRPr sz="1800" dirty="0">
              <a:latin typeface="Open Sans"/>
              <a:ea typeface="Open Sans"/>
              <a:cs typeface="Open Sans"/>
              <a:sym typeface="Open Sans"/>
            </a:endParaRPr>
          </a:p>
          <a:p>
            <a:pPr marL="914400" lvl="1" indent="-342900" algn="r" rtl="1">
              <a:spcBef>
                <a:spcPts val="0"/>
              </a:spcBef>
              <a:spcAft>
                <a:spcPts val="0"/>
              </a:spcAft>
              <a:buSzPts val="1800"/>
              <a:buFont typeface="Open Sans"/>
              <a:buChar char="○"/>
            </a:pPr>
            <a:r>
              <a:rPr lang="en" sz="1800" b="1" dirty="0">
                <a:latin typeface="Open Sans"/>
                <a:ea typeface="Open Sans"/>
                <a:cs typeface="Open Sans"/>
                <a:sym typeface="Open Sans"/>
              </a:rPr>
              <a:t>Seesaw فیملی - </a:t>
            </a:r>
            <a:r>
              <a:rPr lang="en" sz="1800" dirty="0">
                <a:latin typeface="Open Sans"/>
                <a:ea typeface="Open Sans"/>
                <a:cs typeface="Open Sans"/>
                <a:sym typeface="Open Sans"/>
              </a:rPr>
              <a:t>یہ وہ ایپ ہے جسے خاندان اپنے بچے کا کام دیکھنے ، تبصرے/پسندیدگی / comments/likes اور ٹیچر کو پیغام/ message بھیجنے کے لیے استعمال کرسکتے ہیں۔ آپ کو اس ایپ کو اپنے سیل فون ، ٹیبلٹ اور/یا کمپیوٹر پر انسٹال کرنے کی ضرورت ہوگی - آپ کسی بھی ڈیوائس سے Seesaw فیملی تک رسائی حاصل کرسکتے ہیں!</a:t>
            </a:r>
            <a:endParaRPr sz="1800" dirty="0">
              <a:latin typeface="Open Sans"/>
              <a:ea typeface="Open Sans"/>
              <a:cs typeface="Open Sans"/>
              <a:sym typeface="Open Sans"/>
            </a:endParaRPr>
          </a:p>
          <a:p>
            <a:pPr marL="457200" lvl="0" indent="0" algn="l" rtl="0">
              <a:spcBef>
                <a:spcPts val="1600"/>
              </a:spcBef>
              <a:spcAft>
                <a:spcPts val="1600"/>
              </a:spcAft>
              <a:buNone/>
            </a:pPr>
            <a:endParaRPr sz="2200" dirty="0">
              <a:latin typeface="Open Sans"/>
              <a:ea typeface="Open Sans"/>
              <a:cs typeface="Open Sans"/>
              <a:sym typeface="Open Sans"/>
            </a:endParaRPr>
          </a:p>
        </p:txBody>
      </p:sp>
      <p:pic>
        <p:nvPicPr>
          <p:cNvPr id="103" name="Google Shape;103;p19"/>
          <p:cNvPicPr preferRelativeResize="0"/>
          <p:nvPr/>
        </p:nvPicPr>
        <p:blipFill>
          <a:blip r:embed="rId5">
            <a:alphaModFix/>
          </a:blip>
          <a:stretch>
            <a:fillRect/>
          </a:stretch>
        </p:blipFill>
        <p:spPr>
          <a:xfrm>
            <a:off x="278150" y="3165475"/>
            <a:ext cx="2207675" cy="1668250"/>
          </a:xfrm>
          <a:prstGeom prst="rect">
            <a:avLst/>
          </a:prstGeom>
          <a:noFill/>
          <a:ln w="9525" cap="flat" cmpd="sng">
            <a:solidFill>
              <a:schemeClr val="dk2"/>
            </a:solidFill>
            <a:prstDash val="solid"/>
            <a:round/>
            <a:headEnd type="none" w="sm" len="sm"/>
            <a:tailEnd type="none" w="sm" len="sm"/>
          </a:ln>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6400" y="7477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9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0"/>
          <p:cNvPicPr preferRelativeResize="0"/>
          <p:nvPr/>
        </p:nvPicPr>
        <p:blipFill rotWithShape="1">
          <a:blip r:embed="rId5">
            <a:alphaModFix/>
          </a:blip>
          <a:srcRect t="13121" b="13121"/>
          <a:stretch/>
        </p:blipFill>
        <p:spPr>
          <a:xfrm>
            <a:off x="5244250" y="1386100"/>
            <a:ext cx="3232598" cy="2384201"/>
          </a:xfrm>
          <a:prstGeom prst="rect">
            <a:avLst/>
          </a:prstGeom>
          <a:noFill/>
          <a:ln w="76200" cap="flat" cmpd="dbl">
            <a:solidFill>
              <a:schemeClr val="lt1"/>
            </a:solidFill>
            <a:prstDash val="solid"/>
            <a:miter lim="8000"/>
            <a:headEnd type="none" w="sm" len="sm"/>
            <a:tailEnd type="none" w="sm" len="sm"/>
          </a:ln>
        </p:spPr>
      </p:pic>
      <p:sp>
        <p:nvSpPr>
          <p:cNvPr id="109" name="Google Shape;109;p20"/>
          <p:cNvSpPr txBox="1">
            <a:spLocks noGrp="1"/>
          </p:cNvSpPr>
          <p:nvPr>
            <p:ph type="title"/>
          </p:nvPr>
        </p:nvSpPr>
        <p:spPr>
          <a:xfrm>
            <a:off x="235475" y="115400"/>
            <a:ext cx="3978000" cy="71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Seesaw Family</a:t>
            </a:r>
            <a:endParaRPr/>
          </a:p>
        </p:txBody>
      </p:sp>
      <p:sp>
        <p:nvSpPr>
          <p:cNvPr id="110" name="Google Shape;110;p20"/>
          <p:cNvSpPr txBox="1">
            <a:spLocks noGrp="1"/>
          </p:cNvSpPr>
          <p:nvPr>
            <p:ph type="body" idx="1"/>
          </p:nvPr>
        </p:nvSpPr>
        <p:spPr>
          <a:xfrm>
            <a:off x="235475" y="258725"/>
            <a:ext cx="3978000" cy="51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500">
              <a:latin typeface="Open Sans"/>
              <a:ea typeface="Open Sans"/>
              <a:cs typeface="Open Sans"/>
              <a:sym typeface="Open Sans"/>
            </a:endParaRPr>
          </a:p>
          <a:p>
            <a:pPr marL="0" lvl="0" indent="0" algn="l" rtl="0">
              <a:spcBef>
                <a:spcPts val="1600"/>
              </a:spcBef>
              <a:spcAft>
                <a:spcPts val="0"/>
              </a:spcAft>
              <a:buNone/>
            </a:pPr>
            <a:endParaRPr sz="1500">
              <a:latin typeface="Open Sans"/>
              <a:ea typeface="Open Sans"/>
              <a:cs typeface="Open Sans"/>
              <a:sym typeface="Open Sans"/>
            </a:endParaRPr>
          </a:p>
          <a:p>
            <a:pPr marL="0" lvl="0" indent="0" algn="r" rtl="1">
              <a:spcBef>
                <a:spcPts val="1600"/>
              </a:spcBef>
              <a:spcAft>
                <a:spcPts val="0"/>
              </a:spcAft>
              <a:buNone/>
            </a:pPr>
            <a:r>
              <a:rPr lang="en" sz="1400">
                <a:latin typeface="Open Sans"/>
                <a:ea typeface="Open Sans"/>
                <a:cs typeface="Open Sans"/>
                <a:sym typeface="Open Sans"/>
              </a:rPr>
              <a:t>اہل خانہ اپنے استاد سے کلاس کے ساتھ رابطہ قائم کرنے کے لیے کوڈ حاصل کریں گے۔ فیملی ایپ آپ کو اپنے بچے کے کام کو دیکھنے ، اس پر تبصرہ کرنے اوراستاد کی رائے دیکھنے کی اجازت دے گی۔</a:t>
            </a:r>
            <a:endParaRPr sz="1400">
              <a:latin typeface="Open Sans"/>
              <a:ea typeface="Open Sans"/>
              <a:cs typeface="Open Sans"/>
              <a:sym typeface="Open Sans"/>
            </a:endParaRPr>
          </a:p>
          <a:p>
            <a:pPr marL="0" lvl="0" indent="0" algn="r" rtl="1">
              <a:spcBef>
                <a:spcPts val="1600"/>
              </a:spcBef>
              <a:spcAft>
                <a:spcPts val="0"/>
              </a:spcAft>
              <a:buNone/>
            </a:pPr>
            <a:r>
              <a:rPr lang="en" sz="1400">
                <a:latin typeface="Open Sans"/>
                <a:ea typeface="Open Sans"/>
                <a:cs typeface="Open Sans"/>
                <a:sym typeface="Open Sans"/>
              </a:rPr>
              <a:t>آپ اپنے بچے کے استاد سے Seesaw فیملی کے بارے میں مزید معلومات حاصل کریں گے!</a:t>
            </a:r>
            <a:endParaRPr sz="1400">
              <a:latin typeface="Open Sans"/>
              <a:ea typeface="Open Sans"/>
              <a:cs typeface="Open Sans"/>
              <a:sym typeface="Open Sans"/>
            </a:endParaRPr>
          </a:p>
          <a:p>
            <a:pPr marL="0" lvl="0" indent="0" algn="r" rtl="1">
              <a:spcBef>
                <a:spcPts val="1600"/>
              </a:spcBef>
              <a:spcAft>
                <a:spcPts val="0"/>
              </a:spcAft>
              <a:buNone/>
            </a:pPr>
            <a:r>
              <a:rPr lang="en" sz="1400" b="1">
                <a:solidFill>
                  <a:schemeClr val="dk1"/>
                </a:solidFill>
                <a:latin typeface="Open Sans"/>
                <a:ea typeface="Open Sans"/>
                <a:cs typeface="Open Sans"/>
                <a:sym typeface="Open Sans"/>
              </a:rPr>
              <a:t>اگر آپ کو Seesaw کے بارے میں کوئی سوالات ہیں تو براہ </a:t>
            </a:r>
            <a:r>
              <a:rPr lang="en" sz="1400">
                <a:solidFill>
                  <a:schemeClr val="dk1"/>
                </a:solidFill>
                <a:latin typeface="Open Sans"/>
                <a:ea typeface="Open Sans"/>
                <a:cs typeface="Open Sans"/>
                <a:sym typeface="Open Sans"/>
              </a:rPr>
              <a:t>کرم اپنے بچے کے استاد سے رابطہ کریں!ا</a:t>
            </a:r>
            <a:endParaRPr sz="1400">
              <a:solidFill>
                <a:schemeClr val="dk1"/>
              </a:solidFill>
              <a:latin typeface="Open Sans"/>
              <a:ea typeface="Open Sans"/>
              <a:cs typeface="Open Sans"/>
              <a:sym typeface="Open Sans"/>
            </a:endParaRPr>
          </a:p>
          <a:p>
            <a:pPr marL="0" lvl="0" indent="0" algn="r" rtl="1">
              <a:spcBef>
                <a:spcPts val="1600"/>
              </a:spcBef>
              <a:spcAft>
                <a:spcPts val="0"/>
              </a:spcAft>
              <a:buNone/>
            </a:pPr>
            <a:r>
              <a:rPr lang="en" sz="1400">
                <a:solidFill>
                  <a:srgbClr val="434343"/>
                </a:solidFill>
                <a:latin typeface="Open Sans"/>
                <a:ea typeface="Open Sans"/>
                <a:cs typeface="Open Sans"/>
                <a:sym typeface="Open Sans"/>
              </a:rPr>
              <a:t>اگر آپ کو Seesaw کے ساتھ تکنیکی مشکلات ہیں تو ، براہ کرم ای میل کریں: </a:t>
            </a:r>
            <a:r>
              <a:rPr lang="en" sz="1400">
                <a:latin typeface="Open Sans"/>
                <a:ea typeface="Open Sans"/>
                <a:cs typeface="Open Sans"/>
                <a:sym typeface="Open Sans"/>
              </a:rPr>
              <a:t> </a:t>
            </a:r>
            <a:r>
              <a:rPr lang="en" sz="1400" u="sng">
                <a:solidFill>
                  <a:schemeClr val="accent5"/>
                </a:solidFill>
                <a:latin typeface="Open Sans"/>
                <a:ea typeface="Open Sans"/>
                <a:cs typeface="Open Sans"/>
                <a:sym typeface="Open Sans"/>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help@skokie69.net</a:t>
            </a:r>
            <a:r>
              <a:rPr lang="en" sz="1400">
                <a:latin typeface="Open Sans"/>
                <a:ea typeface="Open Sans"/>
                <a:cs typeface="Open Sans"/>
                <a:sym typeface="Open Sans"/>
              </a:rPr>
              <a:t> پر</a:t>
            </a:r>
            <a:r>
              <a:rPr lang="en" sz="1400">
                <a:solidFill>
                  <a:srgbClr val="434343"/>
                </a:solidFill>
                <a:latin typeface="Open Sans"/>
                <a:ea typeface="Open Sans"/>
                <a:cs typeface="Open Sans"/>
                <a:sym typeface="Open Sans"/>
              </a:rPr>
              <a:t> اور اپنے بچے کا نام اور گریڈ لیول شامل کریں۔</a:t>
            </a:r>
            <a:endParaRPr sz="1400">
              <a:solidFill>
                <a:srgbClr val="434343"/>
              </a:solidFill>
              <a:latin typeface="Open Sans"/>
              <a:ea typeface="Open Sans"/>
              <a:cs typeface="Open Sans"/>
              <a:sym typeface="Open Sans"/>
            </a:endParaRPr>
          </a:p>
          <a:p>
            <a:pPr marL="0" lvl="0" indent="0" algn="ctr" rtl="0">
              <a:spcBef>
                <a:spcPts val="1600"/>
              </a:spcBef>
              <a:spcAft>
                <a:spcPts val="0"/>
              </a:spcAft>
              <a:buNone/>
            </a:pPr>
            <a:r>
              <a:rPr lang="en" sz="1400" b="1" i="1">
                <a:solidFill>
                  <a:schemeClr val="dk1"/>
                </a:solidFill>
                <a:latin typeface="Open Sans"/>
                <a:ea typeface="Open Sans"/>
                <a:cs typeface="Open Sans"/>
                <a:sym typeface="Open Sans"/>
              </a:rPr>
              <a:t>Happy Seesaw-ing!  </a:t>
            </a:r>
            <a:endParaRPr sz="1400" b="1" i="1">
              <a:solidFill>
                <a:schemeClr val="dk1"/>
              </a:solidFill>
              <a:latin typeface="Open Sans"/>
              <a:ea typeface="Open Sans"/>
              <a:cs typeface="Open Sans"/>
              <a:sym typeface="Open Sans"/>
            </a:endParaRPr>
          </a:p>
          <a:p>
            <a:pPr marL="0" lvl="0" indent="0" algn="l" rtl="0">
              <a:spcBef>
                <a:spcPts val="1600"/>
              </a:spcBef>
              <a:spcAft>
                <a:spcPts val="1600"/>
              </a:spcAft>
              <a:buNone/>
            </a:pPr>
            <a:endParaRPr sz="1400" b="1">
              <a:latin typeface="Open Sans"/>
              <a:ea typeface="Open Sans"/>
              <a:cs typeface="Open Sans"/>
              <a:sym typeface="Open Sans"/>
            </a:endParaRPr>
          </a:p>
        </p:txBody>
      </p:sp>
      <p:pic>
        <p:nvPicPr>
          <p:cNvPr id="111" name="Google Shape;111;p20"/>
          <p:cNvPicPr preferRelativeResize="0"/>
          <p:nvPr/>
        </p:nvPicPr>
        <p:blipFill>
          <a:blip r:embed="rId7">
            <a:alphaModFix/>
          </a:blip>
          <a:stretch>
            <a:fillRect/>
          </a:stretch>
        </p:blipFill>
        <p:spPr>
          <a:xfrm>
            <a:off x="3245075" y="115400"/>
            <a:ext cx="715800" cy="715800"/>
          </a:xfrm>
          <a:prstGeom prst="rect">
            <a:avLst/>
          </a:prstGeom>
          <a:noFill/>
          <a:ln>
            <a:noFill/>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6848" y="1154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462</Words>
  <Application>Microsoft Office PowerPoint</Application>
  <PresentationFormat>On-screen Show (16:9)</PresentationFormat>
  <Paragraphs>31</Paragraphs>
  <Slides>6</Slides>
  <Notes>6</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Source Code Pro</vt:lpstr>
      <vt:lpstr>Arial</vt:lpstr>
      <vt:lpstr>Oswald</vt:lpstr>
      <vt:lpstr>Open Sans</vt:lpstr>
      <vt:lpstr>Modern Writer</vt:lpstr>
      <vt:lpstr>PowerPoint Presentation</vt:lpstr>
      <vt:lpstr>Demonstration</vt:lpstr>
      <vt:lpstr>PowerPoint Presentation</vt:lpstr>
      <vt:lpstr>Seesaw Overview </vt:lpstr>
      <vt:lpstr>Seesaw Overview </vt:lpstr>
      <vt:lpstr>Seesaw Family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Subia Javed</dc:creator>
  <cp:lastModifiedBy>Subia Javed</cp:lastModifiedBy>
  <cp:revision>6</cp:revision>
  <dcterms:modified xsi:type="dcterms:W3CDTF">2021-09-16T18:56:21Z</dcterms:modified>
</cp:coreProperties>
</file>