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36"/>
  </p:notesMasterIdLst>
  <p:handoutMasterIdLst>
    <p:handoutMasterId r:id="rId37"/>
  </p:handoutMasterIdLst>
  <p:sldIdLst>
    <p:sldId id="256" r:id="rId2"/>
    <p:sldId id="287" r:id="rId3"/>
    <p:sldId id="302" r:id="rId4"/>
    <p:sldId id="309" r:id="rId5"/>
    <p:sldId id="310" r:id="rId6"/>
    <p:sldId id="304" r:id="rId7"/>
    <p:sldId id="325" r:id="rId8"/>
    <p:sldId id="326" r:id="rId9"/>
    <p:sldId id="327" r:id="rId10"/>
    <p:sldId id="332" r:id="rId11"/>
    <p:sldId id="305" r:id="rId12"/>
    <p:sldId id="328" r:id="rId13"/>
    <p:sldId id="311" r:id="rId14"/>
    <p:sldId id="313" r:id="rId15"/>
    <p:sldId id="329" r:id="rId16"/>
    <p:sldId id="330" r:id="rId17"/>
    <p:sldId id="323" r:id="rId18"/>
    <p:sldId id="303" r:id="rId19"/>
    <p:sldId id="334" r:id="rId20"/>
    <p:sldId id="335" r:id="rId21"/>
    <p:sldId id="315" r:id="rId22"/>
    <p:sldId id="337" r:id="rId23"/>
    <p:sldId id="316" r:id="rId24"/>
    <p:sldId id="338" r:id="rId25"/>
    <p:sldId id="314" r:id="rId26"/>
    <p:sldId id="339" r:id="rId27"/>
    <p:sldId id="336" r:id="rId28"/>
    <p:sldId id="318" r:id="rId29"/>
    <p:sldId id="319" r:id="rId30"/>
    <p:sldId id="320" r:id="rId31"/>
    <p:sldId id="340" r:id="rId32"/>
    <p:sldId id="321" r:id="rId33"/>
    <p:sldId id="341" r:id="rId34"/>
    <p:sldId id="30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812EF87-8A0B-4DE3-8F83-AE29381BF662}">
          <p14:sldIdLst>
            <p14:sldId id="256"/>
            <p14:sldId id="287"/>
            <p14:sldId id="302"/>
            <p14:sldId id="309"/>
            <p14:sldId id="310"/>
            <p14:sldId id="304"/>
            <p14:sldId id="325"/>
            <p14:sldId id="326"/>
            <p14:sldId id="327"/>
            <p14:sldId id="332"/>
            <p14:sldId id="305"/>
            <p14:sldId id="328"/>
            <p14:sldId id="311"/>
            <p14:sldId id="313"/>
            <p14:sldId id="329"/>
            <p14:sldId id="330"/>
            <p14:sldId id="323"/>
            <p14:sldId id="303"/>
            <p14:sldId id="334"/>
            <p14:sldId id="335"/>
            <p14:sldId id="315"/>
            <p14:sldId id="337"/>
            <p14:sldId id="316"/>
            <p14:sldId id="338"/>
            <p14:sldId id="314"/>
            <p14:sldId id="339"/>
            <p14:sldId id="336"/>
            <p14:sldId id="318"/>
            <p14:sldId id="319"/>
            <p14:sldId id="320"/>
            <p14:sldId id="340"/>
            <p14:sldId id="321"/>
            <p14:sldId id="341"/>
            <p14:sldId id="301"/>
          </p14:sldIdLst>
        </p14:section>
        <p14:section name="Untitled Section" id="{DE7F38F6-79A6-4905-861A-6D18DEC10B7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70" autoAdjust="0"/>
    <p:restoredTop sz="43498" autoAdjust="0"/>
  </p:normalViewPr>
  <p:slideViewPr>
    <p:cSldViewPr snapToGrid="0" snapToObjects="1">
      <p:cViewPr varScale="1">
        <p:scale>
          <a:sx n="116" d="100"/>
          <a:sy n="116" d="100"/>
        </p:scale>
        <p:origin x="1266" y="108"/>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66" d="100"/>
          <a:sy n="66" d="100"/>
        </p:scale>
        <p:origin x="313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77A088E-B03F-46E7-BA08-4A43274427AF}" type="datetimeFigureOut">
              <a:rPr lang="en-US" smtClean="0"/>
              <a:t>9/20/2021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4FDCE37-B877-4F62-AF86-C4F32BCCE2EE}" type="slidenum">
              <a:rPr lang="en-US" smtClean="0"/>
              <a:t>‹#›</a:t>
            </a:fld>
            <a:endParaRPr lang="en-US"/>
          </a:p>
        </p:txBody>
      </p:sp>
    </p:spTree>
    <p:extLst>
      <p:ext uri="{BB962C8B-B14F-4D97-AF65-F5344CB8AC3E}">
        <p14:creationId xmlns:p14="http://schemas.microsoft.com/office/powerpoint/2010/main" val="1225285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AE5E1E-A1C8-4139-922F-E5FEB23B5869}" type="datetimeFigureOut">
              <a:rPr lang="en-US" smtClean="0"/>
              <a:t>9/20/2021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5C1223-AD6F-4A40-BB5A-CF5AF8C5D343}" type="slidenum">
              <a:rPr lang="en-US" smtClean="0"/>
              <a:t>‹#›</a:t>
            </a:fld>
            <a:endParaRPr lang="en-US"/>
          </a:p>
        </p:txBody>
      </p:sp>
    </p:spTree>
    <p:extLst>
      <p:ext uri="{BB962C8B-B14F-4D97-AF65-F5344CB8AC3E}">
        <p14:creationId xmlns:p14="http://schemas.microsoft.com/office/powerpoint/2010/main" val="3610630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5C1223-AD6F-4A40-BB5A-CF5AF8C5D343}" type="slidenum">
              <a:rPr lang="en-US" smtClean="0"/>
              <a:t>1</a:t>
            </a:fld>
            <a:endParaRPr lang="en-US"/>
          </a:p>
        </p:txBody>
      </p:sp>
    </p:spTree>
    <p:extLst>
      <p:ext uri="{BB962C8B-B14F-4D97-AF65-F5344CB8AC3E}">
        <p14:creationId xmlns:p14="http://schemas.microsoft.com/office/powerpoint/2010/main" val="37141845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5C1223-AD6F-4A40-BB5A-CF5AF8C5D343}" type="slidenum">
              <a:rPr lang="en-US" smtClean="0"/>
              <a:t>2</a:t>
            </a:fld>
            <a:endParaRPr lang="en-US"/>
          </a:p>
        </p:txBody>
      </p:sp>
    </p:spTree>
    <p:extLst>
      <p:ext uri="{BB962C8B-B14F-4D97-AF65-F5344CB8AC3E}">
        <p14:creationId xmlns:p14="http://schemas.microsoft.com/office/powerpoint/2010/main" val="3260271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5C1223-AD6F-4A40-BB5A-CF5AF8C5D343}" type="slidenum">
              <a:rPr lang="en-US" smtClean="0"/>
              <a:t>3</a:t>
            </a:fld>
            <a:endParaRPr lang="en-US"/>
          </a:p>
        </p:txBody>
      </p:sp>
    </p:spTree>
    <p:extLst>
      <p:ext uri="{BB962C8B-B14F-4D97-AF65-F5344CB8AC3E}">
        <p14:creationId xmlns:p14="http://schemas.microsoft.com/office/powerpoint/2010/main" val="523000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5C1223-AD6F-4A40-BB5A-CF5AF8C5D343}" type="slidenum">
              <a:rPr lang="en-US" smtClean="0"/>
              <a:t>4</a:t>
            </a:fld>
            <a:endParaRPr lang="en-US"/>
          </a:p>
        </p:txBody>
      </p:sp>
    </p:spTree>
    <p:extLst>
      <p:ext uri="{BB962C8B-B14F-4D97-AF65-F5344CB8AC3E}">
        <p14:creationId xmlns:p14="http://schemas.microsoft.com/office/powerpoint/2010/main" val="1834404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Consent is specifically </a:t>
            </a:r>
            <a:r>
              <a:rPr lang="en-US" dirty="0"/>
              <a:t>not defined: </a:t>
            </a:r>
            <a:endParaRPr lang="en-US" dirty="0" smtClean="0"/>
          </a:p>
          <a:p>
            <a:r>
              <a:rPr lang="en-US" dirty="0" smtClean="0"/>
              <a:t>Consent</a:t>
            </a:r>
            <a:r>
              <a:rPr lang="en-US" dirty="0"/>
              <a:t>. The Assistant Secretary will not require recipients to adopt a particular definition of consent with respect to sexual assault, as referenced in this section.</a:t>
            </a:r>
          </a:p>
        </p:txBody>
      </p:sp>
      <p:sp>
        <p:nvSpPr>
          <p:cNvPr id="4" name="Slide Number Placeholder 3"/>
          <p:cNvSpPr>
            <a:spLocks noGrp="1"/>
          </p:cNvSpPr>
          <p:nvPr>
            <p:ph type="sldNum" sz="quarter" idx="10"/>
          </p:nvPr>
        </p:nvSpPr>
        <p:spPr/>
        <p:txBody>
          <a:bodyPr/>
          <a:lstStyle/>
          <a:p>
            <a:fld id="{E95C1223-AD6F-4A40-BB5A-CF5AF8C5D343}" type="slidenum">
              <a:rPr lang="en-US" smtClean="0"/>
              <a:t>5</a:t>
            </a:fld>
            <a:endParaRPr lang="en-US"/>
          </a:p>
        </p:txBody>
      </p:sp>
    </p:spTree>
    <p:extLst>
      <p:ext uri="{BB962C8B-B14F-4D97-AF65-F5344CB8AC3E}">
        <p14:creationId xmlns:p14="http://schemas.microsoft.com/office/powerpoint/2010/main" val="417583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a:p>
            <a:r>
              <a:rPr lang="en-US" dirty="0" smtClean="0"/>
              <a:t>Prior guidance documents- OCR’s </a:t>
            </a:r>
            <a:r>
              <a:rPr lang="en-US" dirty="0"/>
              <a:t>expansive definition of sexual harassment included “verbal conduct” (i.e., speech) such as “making sexual comments, jokes or gestures,” “spreading sexual rumors,” and “creating e-mails or Web sites of a sexual nature.”</a:t>
            </a:r>
          </a:p>
        </p:txBody>
      </p:sp>
      <p:sp>
        <p:nvSpPr>
          <p:cNvPr id="4" name="Slide Number Placeholder 3"/>
          <p:cNvSpPr>
            <a:spLocks noGrp="1"/>
          </p:cNvSpPr>
          <p:nvPr>
            <p:ph type="sldNum" sz="quarter" idx="10"/>
          </p:nvPr>
        </p:nvSpPr>
        <p:spPr/>
        <p:txBody>
          <a:bodyPr/>
          <a:lstStyle/>
          <a:p>
            <a:fld id="{E95C1223-AD6F-4A40-BB5A-CF5AF8C5D343}" type="slidenum">
              <a:rPr lang="en-US" smtClean="0"/>
              <a:t>6</a:t>
            </a:fld>
            <a:endParaRPr lang="en-US"/>
          </a:p>
        </p:txBody>
      </p:sp>
    </p:spTree>
    <p:extLst>
      <p:ext uri="{BB962C8B-B14F-4D97-AF65-F5344CB8AC3E}">
        <p14:creationId xmlns:p14="http://schemas.microsoft.com/office/powerpoint/2010/main" val="1650449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private Title IX damages action may lie against a school board in cases of student-on-student harassment, but only where the funding recipient is deliberately indifferent to sexual harassment, of which the recipient has actual knowledge, and that harassment is so severe, pervasive, and objectively offensive that it can be said to deprive the victims of access to the educational opportunities or benefits provided by the </a:t>
            </a:r>
            <a:r>
              <a:rPr lang="en-US" dirty="0" smtClean="0"/>
              <a:t>school</a:t>
            </a:r>
          </a:p>
          <a:p>
            <a:pPr marL="171450" indent="-171450">
              <a:buFontTx/>
              <a:buChar char="-"/>
            </a:pPr>
            <a:r>
              <a:rPr lang="en-US" dirty="0" smtClean="0"/>
              <a:t>Many months, criminal charges against the harasser, drop in grades from victim</a:t>
            </a:r>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E95C1223-AD6F-4A40-BB5A-CF5AF8C5D343}" type="slidenum">
              <a:rPr lang="en-US" smtClean="0"/>
              <a:t>7</a:t>
            </a:fld>
            <a:endParaRPr lang="en-US"/>
          </a:p>
        </p:txBody>
      </p:sp>
    </p:spTree>
    <p:extLst>
      <p:ext uri="{BB962C8B-B14F-4D97-AF65-F5344CB8AC3E}">
        <p14:creationId xmlns:p14="http://schemas.microsoft.com/office/powerpoint/2010/main" val="2980316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5C1223-AD6F-4A40-BB5A-CF5AF8C5D343}" type="slidenum">
              <a:rPr lang="en-US" smtClean="0"/>
              <a:t>11</a:t>
            </a:fld>
            <a:endParaRPr lang="en-US"/>
          </a:p>
        </p:txBody>
      </p:sp>
    </p:spTree>
    <p:extLst>
      <p:ext uri="{BB962C8B-B14F-4D97-AF65-F5344CB8AC3E}">
        <p14:creationId xmlns:p14="http://schemas.microsoft.com/office/powerpoint/2010/main" val="3315387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5C1223-AD6F-4A40-BB5A-CF5AF8C5D343}" type="slidenum">
              <a:rPr lang="en-US" smtClean="0"/>
              <a:t>13</a:t>
            </a:fld>
            <a:endParaRPr lang="en-US"/>
          </a:p>
        </p:txBody>
      </p:sp>
    </p:spTree>
    <p:extLst>
      <p:ext uri="{BB962C8B-B14F-4D97-AF65-F5344CB8AC3E}">
        <p14:creationId xmlns:p14="http://schemas.microsoft.com/office/powerpoint/2010/main" val="3980207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5C1223-AD6F-4A40-BB5A-CF5AF8C5D343}" type="slidenum">
              <a:rPr lang="en-US" smtClean="0"/>
              <a:t>14</a:t>
            </a:fld>
            <a:endParaRPr lang="en-US"/>
          </a:p>
        </p:txBody>
      </p:sp>
    </p:spTree>
    <p:extLst>
      <p:ext uri="{BB962C8B-B14F-4D97-AF65-F5344CB8AC3E}">
        <p14:creationId xmlns:p14="http://schemas.microsoft.com/office/powerpoint/2010/main" val="2396199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5C1223-AD6F-4A40-BB5A-CF5AF8C5D343}" type="slidenum">
              <a:rPr lang="en-US" smtClean="0"/>
              <a:t>17</a:t>
            </a:fld>
            <a:endParaRPr lang="en-US"/>
          </a:p>
        </p:txBody>
      </p:sp>
    </p:spTree>
    <p:extLst>
      <p:ext uri="{BB962C8B-B14F-4D97-AF65-F5344CB8AC3E}">
        <p14:creationId xmlns:p14="http://schemas.microsoft.com/office/powerpoint/2010/main" val="284236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5C1223-AD6F-4A40-BB5A-CF5AF8C5D343}" type="slidenum">
              <a:rPr lang="en-US" smtClean="0"/>
              <a:t>18</a:t>
            </a:fld>
            <a:endParaRPr lang="en-US"/>
          </a:p>
        </p:txBody>
      </p:sp>
    </p:spTree>
    <p:extLst>
      <p:ext uri="{BB962C8B-B14F-4D97-AF65-F5344CB8AC3E}">
        <p14:creationId xmlns:p14="http://schemas.microsoft.com/office/powerpoint/2010/main" val="2896088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5C1223-AD6F-4A40-BB5A-CF5AF8C5D343}" type="slidenum">
              <a:rPr lang="en-US" smtClean="0"/>
              <a:t>21</a:t>
            </a:fld>
            <a:endParaRPr lang="en-US"/>
          </a:p>
        </p:txBody>
      </p:sp>
    </p:spTree>
    <p:extLst>
      <p:ext uri="{BB962C8B-B14F-4D97-AF65-F5344CB8AC3E}">
        <p14:creationId xmlns:p14="http://schemas.microsoft.com/office/powerpoint/2010/main" val="3579384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5C1223-AD6F-4A40-BB5A-CF5AF8C5D343}" type="slidenum">
              <a:rPr lang="en-US" smtClean="0"/>
              <a:t>23</a:t>
            </a:fld>
            <a:endParaRPr lang="en-US"/>
          </a:p>
        </p:txBody>
      </p:sp>
    </p:spTree>
    <p:extLst>
      <p:ext uri="{BB962C8B-B14F-4D97-AF65-F5344CB8AC3E}">
        <p14:creationId xmlns:p14="http://schemas.microsoft.com/office/powerpoint/2010/main" val="469856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Presumption</a:t>
            </a:r>
            <a:r>
              <a:rPr lang="en-US" baseline="0" dirty="0" smtClean="0"/>
              <a:t> does not imply the harassment did not occur or that complainant is lying</a:t>
            </a:r>
            <a:endParaRPr lang="en-US" dirty="0"/>
          </a:p>
        </p:txBody>
      </p:sp>
      <p:sp>
        <p:nvSpPr>
          <p:cNvPr id="4" name="Slide Number Placeholder 3"/>
          <p:cNvSpPr>
            <a:spLocks noGrp="1"/>
          </p:cNvSpPr>
          <p:nvPr>
            <p:ph type="sldNum" sz="quarter" idx="10"/>
          </p:nvPr>
        </p:nvSpPr>
        <p:spPr/>
        <p:txBody>
          <a:bodyPr/>
          <a:lstStyle/>
          <a:p>
            <a:fld id="{E95C1223-AD6F-4A40-BB5A-CF5AF8C5D343}" type="slidenum">
              <a:rPr lang="en-US" smtClean="0"/>
              <a:t>24</a:t>
            </a:fld>
            <a:endParaRPr lang="en-US"/>
          </a:p>
        </p:txBody>
      </p:sp>
    </p:spTree>
    <p:extLst>
      <p:ext uri="{BB962C8B-B14F-4D97-AF65-F5344CB8AC3E}">
        <p14:creationId xmlns:p14="http://schemas.microsoft.com/office/powerpoint/2010/main" val="2572266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69C06D-4ED8-42C6-905D-CA84CA1B6CBF}" type="datetime2">
              <a:rPr lang="en-US" smtClean="0"/>
              <a:t>Monday, September 20, 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3187790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CB1CAA-32CD-4B55-B92A-B8F0843CACF4}" type="datetime2">
              <a:rPr lang="en-US" smtClean="0"/>
              <a:t>Monday, September 20, 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5796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D8CDC4-3D19-4983-B478-82F6B8E5AB66}" type="datetime2">
              <a:rPr lang="en-US" smtClean="0"/>
              <a:t>Monday, September 20, 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183792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B82477-D5D3-4181-8C11-75D0F2433A87}" type="datetime2">
              <a:rPr lang="en-US" smtClean="0"/>
              <a:t>Monday, September 20, 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495160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3E253B-1893-4367-8BAE-DF4BC10DC578}" type="datetime2">
              <a:rPr lang="en-US" smtClean="0"/>
              <a:t>Monday, September 20, 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1580547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B62300D-25B3-4603-86C9-4CB776489F00}" type="datetime2">
              <a:rPr lang="en-US" smtClean="0"/>
              <a:t>Monday, September 20, 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220103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314AD9-FCC8-48B7-B85B-012A91320DFF}" type="datetime2">
              <a:rPr lang="en-US" smtClean="0"/>
              <a:t>Monday, September 20, 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3163254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82DC50-D5DB-4F94-B367-9876CD2C4012}" type="datetime2">
              <a:rPr lang="en-US" smtClean="0"/>
              <a:t>Monday, September 20, 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1100035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2EB412-E790-42EA-81FE-2925D3A43D91}" type="datetime2">
              <a:rPr lang="en-US" smtClean="0"/>
              <a:t>Monday, September 20, 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82122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6EEE0E-EDB0-4D84-86B0-50833DF22902}" type="datetime2">
              <a:rPr lang="en-US" smtClean="0"/>
              <a:t>Monday, September 20,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extLst>
      <p:ext uri="{BB962C8B-B14F-4D97-AF65-F5344CB8AC3E}">
        <p14:creationId xmlns:p14="http://schemas.microsoft.com/office/powerpoint/2010/main" val="2431947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14372C-B5AB-4C39-B273-B99224EB4DD5}" type="datetime2">
              <a:rPr lang="en-US" smtClean="0"/>
              <a:t>Monday, September 20,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89C0F2-17E0-497A-9BBE-0C73201AAFE3}" type="slidenum">
              <a:rPr lang="en-US" smtClean="0"/>
              <a:pPr/>
              <a:t>‹#›</a:t>
            </a:fld>
            <a:endParaRPr lang="en-US"/>
          </a:p>
        </p:txBody>
      </p:sp>
    </p:spTree>
    <p:extLst>
      <p:ext uri="{BB962C8B-B14F-4D97-AF65-F5344CB8AC3E}">
        <p14:creationId xmlns:p14="http://schemas.microsoft.com/office/powerpoint/2010/main" val="511499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385921-A91A-409C-921C-0E0EC1E750EC}" type="datetime2">
              <a:rPr lang="en-US" smtClean="0"/>
              <a:t>Monday, September 20, 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9C0F2-17E0-497A-9BBE-0C73201AAFE3}" type="slidenum">
              <a:rPr lang="en-US" smtClean="0"/>
              <a:pPr/>
              <a:t>‹#›</a:t>
            </a:fld>
            <a:endParaRPr lang="en-US" dirty="0"/>
          </a:p>
        </p:txBody>
      </p:sp>
    </p:spTree>
    <p:extLst>
      <p:ext uri="{BB962C8B-B14F-4D97-AF65-F5344CB8AC3E}">
        <p14:creationId xmlns:p14="http://schemas.microsoft.com/office/powerpoint/2010/main" val="2353800086"/>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mailto:kdiersen@grblaw.com" TargetMode="External"/><Relationship Id="rId2" Type="http://schemas.openxmlformats.org/officeDocument/2006/relationships/hyperlink" Target="mailto:dpalmer@grblaw.com" TargetMode="External"/><Relationship Id="rId1" Type="http://schemas.openxmlformats.org/officeDocument/2006/relationships/slideLayout" Target="../slideLayouts/slideLayout2.xml"/><Relationship Id="rId4" Type="http://schemas.openxmlformats.org/officeDocument/2006/relationships/hyperlink" Target="mailto:emueller@grblaw.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4500" y="719091"/>
            <a:ext cx="7623699" cy="2881359"/>
          </a:xfrm>
        </p:spPr>
        <p:txBody>
          <a:bodyPr>
            <a:normAutofit fontScale="90000"/>
          </a:bodyPr>
          <a:lstStyle/>
          <a:p>
            <a:r>
              <a:rPr lang="en-US" sz="4800" dirty="0" smtClean="0"/>
              <a:t/>
            </a:r>
            <a:br>
              <a:rPr lang="en-US" sz="4800" dirty="0" smtClean="0"/>
            </a:br>
            <a:r>
              <a:rPr lang="en-US" sz="4800" dirty="0" smtClean="0"/>
              <a:t>Title IX</a:t>
            </a:r>
            <a:r>
              <a:rPr lang="en-US" sz="4800" dirty="0"/>
              <a:t> </a:t>
            </a:r>
            <a:r>
              <a:rPr lang="en-US" sz="4800" dirty="0" smtClean="0"/>
              <a:t>Training</a:t>
            </a:r>
            <a:br>
              <a:rPr lang="en-US" sz="4800" dirty="0" smtClean="0"/>
            </a:br>
            <a:r>
              <a:rPr lang="en-US" sz="4800" dirty="0" smtClean="0"/>
              <a:t>An Overview of Regulations on Sexual Harassment</a:t>
            </a:r>
            <a:endParaRPr lang="en-US" sz="4800" dirty="0"/>
          </a:p>
        </p:txBody>
      </p:sp>
      <p:sp>
        <p:nvSpPr>
          <p:cNvPr id="3" name="Subtitle 2"/>
          <p:cNvSpPr>
            <a:spLocks noGrp="1"/>
          </p:cNvSpPr>
          <p:nvPr>
            <p:ph type="subTitle" idx="1"/>
          </p:nvPr>
        </p:nvSpPr>
        <p:spPr/>
        <p:txBody>
          <a:bodyPr>
            <a:normAutofit/>
          </a:bodyPr>
          <a:lstStyle/>
          <a:p>
            <a:pPr>
              <a:spcBef>
                <a:spcPts val="0"/>
              </a:spcBef>
            </a:pPr>
            <a:r>
              <a:rPr lang="en-US" sz="2800" dirty="0" smtClean="0"/>
              <a:t>Donald J. Palmer, Esquire</a:t>
            </a:r>
          </a:p>
          <a:p>
            <a:pPr>
              <a:spcBef>
                <a:spcPts val="0"/>
              </a:spcBef>
            </a:pPr>
            <a:r>
              <a:rPr lang="en-US" sz="2800" dirty="0" smtClean="0"/>
              <a:t>Kate M. Diersen, Esquire</a:t>
            </a:r>
          </a:p>
          <a:p>
            <a:pPr>
              <a:spcBef>
                <a:spcPts val="0"/>
              </a:spcBef>
            </a:pPr>
            <a:r>
              <a:rPr lang="en-US" sz="2800" dirty="0"/>
              <a:t>Emily J. Mueller, Esquire</a:t>
            </a:r>
          </a:p>
          <a:p>
            <a:endParaRPr lang="en-US" dirty="0"/>
          </a:p>
        </p:txBody>
      </p:sp>
    </p:spTree>
    <p:extLst>
      <p:ext uri="{BB962C8B-B14F-4D97-AF65-F5344CB8AC3E}">
        <p14:creationId xmlns:p14="http://schemas.microsoft.com/office/powerpoint/2010/main" val="2975330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a:t>
            </a:r>
            <a:endParaRPr lang="en-US" dirty="0"/>
          </a:p>
        </p:txBody>
      </p:sp>
      <p:sp>
        <p:nvSpPr>
          <p:cNvPr id="3" name="Content Placeholder 2"/>
          <p:cNvSpPr>
            <a:spLocks noGrp="1"/>
          </p:cNvSpPr>
          <p:nvPr>
            <p:ph idx="1"/>
          </p:nvPr>
        </p:nvSpPr>
        <p:spPr/>
        <p:txBody>
          <a:bodyPr/>
          <a:lstStyle/>
          <a:p>
            <a:r>
              <a:rPr lang="en-US" dirty="0"/>
              <a:t>No person in the United States shall, on the basis of sex, be excluded from participation in, be denied the benefits of, or be subjected to discrimination under any education program or activity receiving Federal financial assistance.</a:t>
            </a:r>
            <a:endParaRPr lang="en-US" dirty="0" smtClean="0"/>
          </a:p>
        </p:txBody>
      </p:sp>
    </p:spTree>
    <p:extLst>
      <p:ext uri="{BB962C8B-B14F-4D97-AF65-F5344CB8AC3E}">
        <p14:creationId xmlns:p14="http://schemas.microsoft.com/office/powerpoint/2010/main" val="970029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 Regulations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Department of Education issued regulations on sexual harassment under Title IX effective August 14, 2020.</a:t>
            </a:r>
          </a:p>
          <a:p>
            <a:r>
              <a:rPr lang="en-US" dirty="0" smtClean="0"/>
              <a:t>The statutory language of Title IX does not include “sexual harassment”, but federal courts found that sexual harassment was a form of sex discrimination under Title IX.</a:t>
            </a:r>
          </a:p>
          <a:p>
            <a:r>
              <a:rPr lang="en-US" dirty="0" smtClean="0"/>
              <a:t>The  new regulations replace guidance documents, issued by the Department of Education’s Office of Civil Rights, building on the federal court precedents.</a:t>
            </a:r>
          </a:p>
          <a:p>
            <a:pPr lvl="1"/>
            <a:endParaRPr lang="en-US" dirty="0"/>
          </a:p>
          <a:p>
            <a:pPr marL="457200" lvl="1" indent="0">
              <a:buNone/>
            </a:pPr>
            <a:endParaRPr lang="en-US" dirty="0"/>
          </a:p>
        </p:txBody>
      </p:sp>
    </p:spTree>
    <p:extLst>
      <p:ext uri="{BB962C8B-B14F-4D97-AF65-F5344CB8AC3E}">
        <p14:creationId xmlns:p14="http://schemas.microsoft.com/office/powerpoint/2010/main" val="3171537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Regulations do…</a:t>
            </a:r>
            <a:endParaRPr lang="en-US" dirty="0"/>
          </a:p>
        </p:txBody>
      </p:sp>
      <p:sp>
        <p:nvSpPr>
          <p:cNvPr id="3" name="Content Placeholder 2"/>
          <p:cNvSpPr>
            <a:spLocks noGrp="1"/>
          </p:cNvSpPr>
          <p:nvPr>
            <p:ph idx="1"/>
          </p:nvPr>
        </p:nvSpPr>
        <p:spPr/>
        <p:txBody>
          <a:bodyPr>
            <a:normAutofit lnSpcReduction="10000"/>
          </a:bodyPr>
          <a:lstStyle/>
          <a:p>
            <a:r>
              <a:rPr lang="en-US" dirty="0" smtClean="0"/>
              <a:t>Define sexual harassment and other key terms</a:t>
            </a:r>
          </a:p>
          <a:p>
            <a:r>
              <a:rPr lang="en-US" dirty="0" smtClean="0"/>
              <a:t>Require schools to publicize how sexual harassment complaints are reported</a:t>
            </a:r>
          </a:p>
          <a:p>
            <a:r>
              <a:rPr lang="en-US" dirty="0" smtClean="0"/>
              <a:t>Create a mandatory response when there is a report of sexual harassment</a:t>
            </a:r>
          </a:p>
          <a:p>
            <a:r>
              <a:rPr lang="en-US" dirty="0" smtClean="0"/>
              <a:t>Set forth requirements for the grievance process and investigation</a:t>
            </a:r>
          </a:p>
          <a:p>
            <a:r>
              <a:rPr lang="en-US" dirty="0" smtClean="0"/>
              <a:t>Create training requirements for Title IX personnel </a:t>
            </a:r>
            <a:endParaRPr lang="en-US" dirty="0"/>
          </a:p>
        </p:txBody>
      </p:sp>
    </p:spTree>
    <p:extLst>
      <p:ext uri="{BB962C8B-B14F-4D97-AF65-F5344CB8AC3E}">
        <p14:creationId xmlns:p14="http://schemas.microsoft.com/office/powerpoint/2010/main" val="3405287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Defined Terms</a:t>
            </a:r>
            <a:endParaRPr lang="en-US" dirty="0"/>
          </a:p>
        </p:txBody>
      </p:sp>
      <p:sp>
        <p:nvSpPr>
          <p:cNvPr id="3" name="Content Placeholder 2"/>
          <p:cNvSpPr>
            <a:spLocks noGrp="1"/>
          </p:cNvSpPr>
          <p:nvPr>
            <p:ph idx="1"/>
          </p:nvPr>
        </p:nvSpPr>
        <p:spPr/>
        <p:txBody>
          <a:bodyPr/>
          <a:lstStyle/>
          <a:p>
            <a:r>
              <a:rPr lang="en-US" dirty="0" smtClean="0"/>
              <a:t>Sexual Harassment</a:t>
            </a:r>
          </a:p>
          <a:p>
            <a:r>
              <a:rPr lang="en-US" dirty="0" smtClean="0"/>
              <a:t>Actual knowledge</a:t>
            </a:r>
          </a:p>
          <a:p>
            <a:r>
              <a:rPr lang="en-US" dirty="0" smtClean="0"/>
              <a:t>Complainant</a:t>
            </a:r>
          </a:p>
          <a:p>
            <a:r>
              <a:rPr lang="en-US" dirty="0" smtClean="0"/>
              <a:t>Respondent</a:t>
            </a:r>
          </a:p>
          <a:p>
            <a:r>
              <a:rPr lang="en-US" dirty="0" smtClean="0"/>
              <a:t>Formal Complaint</a:t>
            </a:r>
          </a:p>
          <a:p>
            <a:pPr marL="0" indent="0">
              <a:buNone/>
            </a:pPr>
            <a:endParaRPr lang="en-US" dirty="0"/>
          </a:p>
        </p:txBody>
      </p:sp>
    </p:spTree>
    <p:extLst>
      <p:ext uri="{BB962C8B-B14F-4D97-AF65-F5344CB8AC3E}">
        <p14:creationId xmlns:p14="http://schemas.microsoft.com/office/powerpoint/2010/main" val="1413884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Harassment</a:t>
            </a:r>
            <a:endParaRPr lang="en-US" dirty="0"/>
          </a:p>
        </p:txBody>
      </p:sp>
      <p:sp>
        <p:nvSpPr>
          <p:cNvPr id="3" name="Content Placeholder 2"/>
          <p:cNvSpPr>
            <a:spLocks noGrp="1"/>
          </p:cNvSpPr>
          <p:nvPr>
            <p:ph idx="1"/>
          </p:nvPr>
        </p:nvSpPr>
        <p:spPr/>
        <p:txBody>
          <a:bodyPr>
            <a:normAutofit fontScale="77500" lnSpcReduction="20000"/>
          </a:bodyPr>
          <a:lstStyle/>
          <a:p>
            <a:r>
              <a:rPr lang="en-US" dirty="0"/>
              <a:t>(1) An employee of the recipient conditioning the provision of an aid, benefit, or service of the recipient on an individual's participation in unwelcome sexual conduct;</a:t>
            </a:r>
          </a:p>
          <a:p>
            <a:r>
              <a:rPr lang="en-US" dirty="0"/>
              <a:t>(2) Unwelcome conduct determined by a reasonable person to be so severe, pervasive, and objectively offensive that it effectively denies a person equal access to the recipient's education program or activity; or</a:t>
            </a:r>
          </a:p>
          <a:p>
            <a:r>
              <a:rPr lang="en-US" dirty="0"/>
              <a:t>(3) "Sexual assault" as defined in 20 U.S.C. 1092(f)(6)(A)(v), "dating violence" as defined in 34 U.S.C. 12291(a)(10), "domestic violence" as defined in 34 U.S.C. 12291(a)(8), or "stalking" as defined in 34 U.S.C. 12291(a)(30</a:t>
            </a:r>
            <a:r>
              <a:rPr lang="en-US" dirty="0" smtClean="0"/>
              <a:t>).</a:t>
            </a:r>
          </a:p>
          <a:p>
            <a:endParaRPr lang="en-US" dirty="0" smtClean="0"/>
          </a:p>
          <a:p>
            <a:r>
              <a:rPr lang="en-US" dirty="0" smtClean="0"/>
              <a:t>34 </a:t>
            </a:r>
            <a:r>
              <a:rPr lang="en-US" dirty="0"/>
              <a:t>CFR 106.30</a:t>
            </a:r>
          </a:p>
          <a:p>
            <a:endParaRPr lang="en-US" dirty="0"/>
          </a:p>
        </p:txBody>
      </p:sp>
    </p:spTree>
    <p:extLst>
      <p:ext uri="{BB962C8B-B14F-4D97-AF65-F5344CB8AC3E}">
        <p14:creationId xmlns:p14="http://schemas.microsoft.com/office/powerpoint/2010/main" val="123405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Unwelcome Conduct</a:t>
            </a:r>
            <a:endParaRPr lang="en-US" dirty="0"/>
          </a:p>
        </p:txBody>
      </p:sp>
      <p:sp>
        <p:nvSpPr>
          <p:cNvPr id="3" name="Content Placeholder 2"/>
          <p:cNvSpPr>
            <a:spLocks noGrp="1"/>
          </p:cNvSpPr>
          <p:nvPr>
            <p:ph idx="1"/>
          </p:nvPr>
        </p:nvSpPr>
        <p:spPr/>
        <p:txBody>
          <a:bodyPr/>
          <a:lstStyle/>
          <a:p>
            <a:r>
              <a:rPr lang="en-US" dirty="0" smtClean="0"/>
              <a:t>When is behavior “</a:t>
            </a:r>
            <a:r>
              <a:rPr lang="en-US" dirty="0"/>
              <a:t>severe, pervasive, and objectively </a:t>
            </a:r>
            <a:r>
              <a:rPr lang="en-US" dirty="0" smtClean="0"/>
              <a:t>offensive?” </a:t>
            </a:r>
          </a:p>
          <a:p>
            <a:pPr lvl="1"/>
            <a:r>
              <a:rPr lang="en-US" dirty="0" smtClean="0"/>
              <a:t>A comment about someone’s looks?</a:t>
            </a:r>
          </a:p>
          <a:p>
            <a:pPr lvl="1"/>
            <a:r>
              <a:rPr lang="en-US" dirty="0" smtClean="0"/>
              <a:t>A sexual comment made once during class?</a:t>
            </a:r>
          </a:p>
          <a:p>
            <a:pPr lvl="1"/>
            <a:r>
              <a:rPr lang="en-US" dirty="0" smtClean="0"/>
              <a:t>Sexual comments made in multiple classes over a prolonged period?</a:t>
            </a:r>
          </a:p>
          <a:p>
            <a:pPr lvl="1"/>
            <a:endParaRPr lang="en-US" dirty="0" smtClean="0"/>
          </a:p>
          <a:p>
            <a:pPr lvl="1"/>
            <a:endParaRPr lang="en-US" dirty="0"/>
          </a:p>
        </p:txBody>
      </p:sp>
    </p:spTree>
    <p:extLst>
      <p:ext uri="{BB962C8B-B14F-4D97-AF65-F5344CB8AC3E}">
        <p14:creationId xmlns:p14="http://schemas.microsoft.com/office/powerpoint/2010/main" val="1330558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Denial of Equal Access</a:t>
            </a:r>
            <a:endParaRPr lang="en-US" dirty="0"/>
          </a:p>
        </p:txBody>
      </p:sp>
      <p:sp>
        <p:nvSpPr>
          <p:cNvPr id="3" name="Content Placeholder 2"/>
          <p:cNvSpPr>
            <a:spLocks noGrp="1"/>
          </p:cNvSpPr>
          <p:nvPr>
            <p:ph idx="1"/>
          </p:nvPr>
        </p:nvSpPr>
        <p:spPr/>
        <p:txBody>
          <a:bodyPr/>
          <a:lstStyle/>
          <a:p>
            <a:r>
              <a:rPr lang="en-US" dirty="0" smtClean="0"/>
              <a:t>Is a student denied equal access to education when the student is:</a:t>
            </a:r>
          </a:p>
          <a:p>
            <a:pPr lvl="1"/>
            <a:r>
              <a:rPr lang="en-US" dirty="0" smtClean="0"/>
              <a:t>Skipping class to avoid harasser</a:t>
            </a:r>
            <a:r>
              <a:rPr lang="en-US" dirty="0" smtClean="0"/>
              <a:t>?</a:t>
            </a:r>
            <a:endParaRPr lang="en-US" dirty="0" smtClean="0"/>
          </a:p>
          <a:p>
            <a:pPr lvl="1"/>
            <a:r>
              <a:rPr lang="en-US" dirty="0" smtClean="0"/>
              <a:t>Having new academic struggles?</a:t>
            </a:r>
          </a:p>
          <a:p>
            <a:pPr lvl="1" algn="just"/>
            <a:r>
              <a:rPr lang="en-US" dirty="0" smtClean="0"/>
              <a:t>Having difficulty concentrating in class?</a:t>
            </a:r>
          </a:p>
          <a:p>
            <a:pPr lvl="1" algn="just"/>
            <a:r>
              <a:rPr lang="en-US" dirty="0" smtClean="0"/>
              <a:t>Quitting the team to avoid harassment, but continuing in other school activities?</a:t>
            </a:r>
          </a:p>
          <a:p>
            <a:pPr lvl="1" algn="just"/>
            <a:endParaRPr lang="en-US" dirty="0" smtClean="0"/>
          </a:p>
          <a:p>
            <a:endParaRPr lang="en-US" dirty="0"/>
          </a:p>
        </p:txBody>
      </p:sp>
    </p:spTree>
    <p:extLst>
      <p:ext uri="{BB962C8B-B14F-4D97-AF65-F5344CB8AC3E}">
        <p14:creationId xmlns:p14="http://schemas.microsoft.com/office/powerpoint/2010/main" val="1383161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Denial of Equal Access</a:t>
            </a:r>
            <a:endParaRPr lang="en-US" dirty="0"/>
          </a:p>
        </p:txBody>
      </p:sp>
      <p:sp>
        <p:nvSpPr>
          <p:cNvPr id="3" name="Content Placeholder 2"/>
          <p:cNvSpPr>
            <a:spLocks noGrp="1"/>
          </p:cNvSpPr>
          <p:nvPr>
            <p:ph idx="1"/>
          </p:nvPr>
        </p:nvSpPr>
        <p:spPr/>
        <p:txBody>
          <a:bodyPr/>
          <a:lstStyle/>
          <a:p>
            <a:r>
              <a:rPr lang="en-US" dirty="0" smtClean="0"/>
              <a:t>A denial of equal access does not require that a person’s total or entire educational access has been denied</a:t>
            </a:r>
          </a:p>
          <a:p>
            <a:r>
              <a:rPr lang="en-US" dirty="0" smtClean="0"/>
              <a:t>The Complainant does not need to show a “concrete injury”</a:t>
            </a:r>
            <a:endParaRPr lang="en-US" dirty="0"/>
          </a:p>
        </p:txBody>
      </p:sp>
    </p:spTree>
    <p:extLst>
      <p:ext uri="{BB962C8B-B14F-4D97-AF65-F5344CB8AC3E}">
        <p14:creationId xmlns:p14="http://schemas.microsoft.com/office/powerpoint/2010/main" val="4067982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 Harassment Under Title IX</a:t>
            </a:r>
            <a:endParaRPr lang="en-US" dirty="0"/>
          </a:p>
        </p:txBody>
      </p:sp>
      <p:sp>
        <p:nvSpPr>
          <p:cNvPr id="3" name="Content Placeholder 2"/>
          <p:cNvSpPr>
            <a:spLocks noGrp="1"/>
          </p:cNvSpPr>
          <p:nvPr>
            <p:ph idx="1"/>
          </p:nvPr>
        </p:nvSpPr>
        <p:spPr/>
        <p:txBody>
          <a:bodyPr/>
          <a:lstStyle/>
          <a:p>
            <a:r>
              <a:rPr lang="en-US" dirty="0" smtClean="0"/>
              <a:t>What if there is complained of behavior that is inappropriate, but does not meet the definition of sexual harassment under Title IX?</a:t>
            </a:r>
          </a:p>
          <a:p>
            <a:pPr lvl="1"/>
            <a:r>
              <a:rPr lang="en-US" dirty="0" smtClean="0"/>
              <a:t>A student can be disciplined under a different area of the code of conduct</a:t>
            </a:r>
          </a:p>
          <a:p>
            <a:pPr lvl="1"/>
            <a:r>
              <a:rPr lang="en-US" dirty="0" smtClean="0"/>
              <a:t>A student can still be offered supportive measures</a:t>
            </a:r>
          </a:p>
          <a:p>
            <a:pPr lvl="1"/>
            <a:r>
              <a:rPr lang="en-US" dirty="0" smtClean="0"/>
              <a:t>The Title IX Coordinator can still be informed</a:t>
            </a:r>
          </a:p>
        </p:txBody>
      </p:sp>
    </p:spTree>
    <p:extLst>
      <p:ext uri="{BB962C8B-B14F-4D97-AF65-F5344CB8AC3E}">
        <p14:creationId xmlns:p14="http://schemas.microsoft.com/office/powerpoint/2010/main" val="2128230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Actual Knowledge</a:t>
            </a:r>
            <a:endParaRPr lang="en-US" dirty="0"/>
          </a:p>
        </p:txBody>
      </p:sp>
      <p:sp>
        <p:nvSpPr>
          <p:cNvPr id="3" name="Content Placeholder 2"/>
          <p:cNvSpPr>
            <a:spLocks noGrp="1"/>
          </p:cNvSpPr>
          <p:nvPr>
            <p:ph idx="1"/>
          </p:nvPr>
        </p:nvSpPr>
        <p:spPr/>
        <p:txBody>
          <a:bodyPr>
            <a:normAutofit fontScale="77500" lnSpcReduction="20000"/>
          </a:bodyPr>
          <a:lstStyle/>
          <a:p>
            <a:r>
              <a:rPr lang="en-US" dirty="0"/>
              <a:t>Actual knowledge means notice of sexual harassment or allegations of sexual harassment to a recipient's Title IX Coordinator or any official of the recipient who has authority to institute corrective measures on behalf of the recipient, or to </a:t>
            </a:r>
            <a:r>
              <a:rPr lang="en-US" b="1" dirty="0"/>
              <a:t>any employee of an elementary and secondary school</a:t>
            </a:r>
            <a:r>
              <a:rPr lang="en-US" dirty="0"/>
              <a:t>. Imputation of knowledge based solely on vicarious liability or constructive notice is insufficient to constitute actual knowledge. This standard is not met when the only official of the recipient with actual knowledge is the respondent. </a:t>
            </a:r>
            <a:endParaRPr lang="en-US" dirty="0" smtClean="0"/>
          </a:p>
          <a:p>
            <a:endParaRPr lang="en-US" dirty="0"/>
          </a:p>
          <a:p>
            <a:endParaRPr lang="en-US" dirty="0" smtClean="0"/>
          </a:p>
          <a:p>
            <a:r>
              <a:rPr lang="en-US" dirty="0" smtClean="0"/>
              <a:t>34 </a:t>
            </a:r>
            <a:r>
              <a:rPr lang="en-US" dirty="0"/>
              <a:t>CFR 106.30</a:t>
            </a:r>
          </a:p>
        </p:txBody>
      </p:sp>
    </p:spTree>
    <p:extLst>
      <p:ext uri="{BB962C8B-B14F-4D97-AF65-F5344CB8AC3E}">
        <p14:creationId xmlns:p14="http://schemas.microsoft.com/office/powerpoint/2010/main" val="3649978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Actual Knowledge</a:t>
            </a:r>
            <a:endParaRPr lang="en-US" dirty="0"/>
          </a:p>
        </p:txBody>
      </p:sp>
      <p:sp>
        <p:nvSpPr>
          <p:cNvPr id="3" name="Content Placeholder 2"/>
          <p:cNvSpPr>
            <a:spLocks noGrp="1"/>
          </p:cNvSpPr>
          <p:nvPr>
            <p:ph idx="1"/>
          </p:nvPr>
        </p:nvSpPr>
        <p:spPr/>
        <p:txBody>
          <a:bodyPr/>
          <a:lstStyle/>
          <a:p>
            <a:r>
              <a:rPr lang="en-US" dirty="0" smtClean="0"/>
              <a:t>If a teacher or administrator does not have actual knowledge, but suspects there is an issue, should the teacher or administrator still act?</a:t>
            </a:r>
            <a:endParaRPr lang="en-US" dirty="0"/>
          </a:p>
        </p:txBody>
      </p:sp>
    </p:spTree>
    <p:extLst>
      <p:ext uri="{BB962C8B-B14F-4D97-AF65-F5344CB8AC3E}">
        <p14:creationId xmlns:p14="http://schemas.microsoft.com/office/powerpoint/2010/main" val="801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Complainant and Respondent</a:t>
            </a:r>
            <a:endParaRPr lang="en-US" dirty="0"/>
          </a:p>
        </p:txBody>
      </p:sp>
      <p:sp>
        <p:nvSpPr>
          <p:cNvPr id="3" name="Content Placeholder 2"/>
          <p:cNvSpPr>
            <a:spLocks noGrp="1"/>
          </p:cNvSpPr>
          <p:nvPr>
            <p:ph idx="1"/>
          </p:nvPr>
        </p:nvSpPr>
        <p:spPr/>
        <p:txBody>
          <a:bodyPr/>
          <a:lstStyle/>
          <a:p>
            <a:r>
              <a:rPr lang="en-US" dirty="0"/>
              <a:t>Complainant means an individual who is alleged to be the victim of conduct that could constitute sexual harassment</a:t>
            </a:r>
            <a:r>
              <a:rPr lang="en-US" dirty="0" smtClean="0"/>
              <a:t>.</a:t>
            </a:r>
          </a:p>
          <a:p>
            <a:r>
              <a:rPr lang="en-US" dirty="0"/>
              <a:t>Respondent means an individual who has been reported to be the perpetrator of conduct that could constitute sexual harassment</a:t>
            </a:r>
            <a:r>
              <a:rPr lang="en-US" dirty="0" smtClean="0"/>
              <a:t>.</a:t>
            </a:r>
            <a:endParaRPr lang="en-US" dirty="0"/>
          </a:p>
          <a:p>
            <a:r>
              <a:rPr lang="en-US" dirty="0"/>
              <a:t>34 CFR 106.30</a:t>
            </a:r>
          </a:p>
          <a:p>
            <a:endParaRPr lang="en-US" dirty="0"/>
          </a:p>
        </p:txBody>
      </p:sp>
    </p:spTree>
    <p:extLst>
      <p:ext uri="{BB962C8B-B14F-4D97-AF65-F5344CB8AC3E}">
        <p14:creationId xmlns:p14="http://schemas.microsoft.com/office/powerpoint/2010/main" val="1086608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Complaint	</a:t>
            </a:r>
            <a:endParaRPr lang="en-US" dirty="0"/>
          </a:p>
        </p:txBody>
      </p:sp>
      <p:sp>
        <p:nvSpPr>
          <p:cNvPr id="3" name="Content Placeholder 2"/>
          <p:cNvSpPr>
            <a:spLocks noGrp="1"/>
          </p:cNvSpPr>
          <p:nvPr>
            <p:ph idx="1"/>
          </p:nvPr>
        </p:nvSpPr>
        <p:spPr/>
        <p:txBody>
          <a:bodyPr>
            <a:normAutofit fontScale="85000" lnSpcReduction="10000"/>
          </a:bodyPr>
          <a:lstStyle/>
          <a:p>
            <a:r>
              <a:rPr lang="en-US" dirty="0"/>
              <a:t>Formal complaint means a document filed by a complainant or signed by the Title IX Coordinator alleging sexual harassment against a respondent and requesting that the recipient investigate the allegation of sexual </a:t>
            </a:r>
            <a:r>
              <a:rPr lang="en-US" dirty="0" smtClean="0"/>
              <a:t>harassment… </a:t>
            </a:r>
            <a:r>
              <a:rPr lang="en-US" dirty="0"/>
              <a:t>A formal complaint may be filed with the Title IX Coordinator in person, by mail, or by electronic </a:t>
            </a:r>
            <a:r>
              <a:rPr lang="en-US" dirty="0" smtClean="0"/>
              <a:t>mail…and </a:t>
            </a:r>
            <a:r>
              <a:rPr lang="en-US" dirty="0"/>
              <a:t>by any additional method designated by the </a:t>
            </a:r>
            <a:r>
              <a:rPr lang="en-US" dirty="0" smtClean="0"/>
              <a:t>recipient… </a:t>
            </a:r>
            <a:r>
              <a:rPr lang="en-US" dirty="0"/>
              <a:t>Where the Title IX Coordinator signs a formal complaint, the Title IX Coordinator is not a complainant or otherwise a </a:t>
            </a:r>
            <a:r>
              <a:rPr lang="en-US" dirty="0" smtClean="0"/>
              <a:t>party.</a:t>
            </a:r>
            <a:endParaRPr lang="en-US" dirty="0"/>
          </a:p>
          <a:p>
            <a:r>
              <a:rPr lang="en-US" dirty="0"/>
              <a:t>34 CFR 106.30</a:t>
            </a:r>
          </a:p>
        </p:txBody>
      </p:sp>
    </p:spTree>
    <p:extLst>
      <p:ext uri="{BB962C8B-B14F-4D97-AF65-F5344CB8AC3E}">
        <p14:creationId xmlns:p14="http://schemas.microsoft.com/office/powerpoint/2010/main" val="782497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Formal Complaint from a Complainant</a:t>
            </a:r>
            <a:endParaRPr lang="en-US" dirty="0"/>
          </a:p>
        </p:txBody>
      </p:sp>
      <p:sp>
        <p:nvSpPr>
          <p:cNvPr id="3" name="Content Placeholder 2"/>
          <p:cNvSpPr>
            <a:spLocks noGrp="1"/>
          </p:cNvSpPr>
          <p:nvPr>
            <p:ph idx="1"/>
          </p:nvPr>
        </p:nvSpPr>
        <p:spPr/>
        <p:txBody>
          <a:bodyPr/>
          <a:lstStyle/>
          <a:p>
            <a:r>
              <a:rPr lang="en-US" dirty="0" smtClean="0"/>
              <a:t>Complainants can file when they are participating in the school’s education program or activity, or attempting to do so.</a:t>
            </a:r>
          </a:p>
          <a:p>
            <a:pPr lvl="1"/>
            <a:r>
              <a:rPr lang="en-US" dirty="0" smtClean="0"/>
              <a:t>Allows for a Formal Complaint to be filed by a student who has withdrawn from the school due to harassment, and would re-enroll if alleged harassment is appropriately addressed</a:t>
            </a:r>
            <a:endParaRPr lang="en-US" dirty="0"/>
          </a:p>
        </p:txBody>
      </p:sp>
    </p:spTree>
    <p:extLst>
      <p:ext uri="{BB962C8B-B14F-4D97-AF65-F5344CB8AC3E}">
        <p14:creationId xmlns:p14="http://schemas.microsoft.com/office/powerpoint/2010/main" val="3904639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Formal Complaint from Title IX Coordinator</a:t>
            </a:r>
            <a:endParaRPr lang="en-US" dirty="0"/>
          </a:p>
        </p:txBody>
      </p:sp>
      <p:sp>
        <p:nvSpPr>
          <p:cNvPr id="3" name="Content Placeholder 2"/>
          <p:cNvSpPr>
            <a:spLocks noGrp="1"/>
          </p:cNvSpPr>
          <p:nvPr>
            <p:ph idx="1"/>
          </p:nvPr>
        </p:nvSpPr>
        <p:spPr/>
        <p:txBody>
          <a:bodyPr/>
          <a:lstStyle/>
          <a:p>
            <a:r>
              <a:rPr lang="en-US" dirty="0" smtClean="0"/>
              <a:t>A Title IX Coordinator </a:t>
            </a:r>
            <a:r>
              <a:rPr lang="en-US" i="1" dirty="0" smtClean="0"/>
              <a:t>may</a:t>
            </a:r>
            <a:r>
              <a:rPr lang="en-US" dirty="0" smtClean="0"/>
              <a:t> file a complaint if:</a:t>
            </a:r>
          </a:p>
          <a:p>
            <a:pPr lvl="1"/>
            <a:r>
              <a:rPr lang="en-US" dirty="0" smtClean="0"/>
              <a:t>The Complainant is a student who does not want to file a formal complaint</a:t>
            </a:r>
          </a:p>
          <a:p>
            <a:pPr lvl="1"/>
            <a:r>
              <a:rPr lang="en-US" dirty="0" smtClean="0"/>
              <a:t>The Complainant is not associated with the school in any way</a:t>
            </a:r>
          </a:p>
          <a:p>
            <a:pPr lvl="1"/>
            <a:r>
              <a:rPr lang="en-US" dirty="0" smtClean="0"/>
              <a:t>The school’s Title IX obligation is to provide all students, not just the complainant, with an educational environment that does not discriminate based on </a:t>
            </a:r>
            <a:r>
              <a:rPr lang="en-US" dirty="0" smtClean="0"/>
              <a:t>sex.</a:t>
            </a:r>
            <a:endParaRPr lang="en-US" dirty="0"/>
          </a:p>
        </p:txBody>
      </p:sp>
    </p:spTree>
    <p:extLst>
      <p:ext uri="{BB962C8B-B14F-4D97-AF65-F5344CB8AC3E}">
        <p14:creationId xmlns:p14="http://schemas.microsoft.com/office/powerpoint/2010/main" val="664255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Title IX Personnel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Title IX Coordinator</a:t>
            </a:r>
          </a:p>
          <a:p>
            <a:pPr lvl="1"/>
            <a:r>
              <a:rPr lang="en-US" dirty="0" smtClean="0"/>
              <a:t>Mandatory position and title</a:t>
            </a:r>
            <a:endParaRPr lang="en-US" dirty="0"/>
          </a:p>
          <a:p>
            <a:pPr lvl="1"/>
            <a:r>
              <a:rPr lang="en-US" dirty="0" smtClean="0"/>
              <a:t>Contact to be displayed and published</a:t>
            </a:r>
            <a:endParaRPr lang="en-US" dirty="0"/>
          </a:p>
          <a:p>
            <a:r>
              <a:rPr lang="en-US" dirty="0" smtClean="0"/>
              <a:t>Investigator</a:t>
            </a:r>
          </a:p>
          <a:p>
            <a:pPr lvl="1"/>
            <a:r>
              <a:rPr lang="en-US" dirty="0" smtClean="0"/>
              <a:t>Investigates allegations of sexual harassment</a:t>
            </a:r>
          </a:p>
          <a:p>
            <a:pPr lvl="1"/>
            <a:r>
              <a:rPr lang="en-US" dirty="0" smtClean="0"/>
              <a:t>Can be a third party</a:t>
            </a:r>
          </a:p>
          <a:p>
            <a:pPr lvl="1"/>
            <a:r>
              <a:rPr lang="en-US" dirty="0" smtClean="0"/>
              <a:t>Should not be the Coordinator</a:t>
            </a:r>
          </a:p>
          <a:p>
            <a:r>
              <a:rPr lang="en-US" dirty="0" smtClean="0"/>
              <a:t>Decision-maker</a:t>
            </a:r>
          </a:p>
          <a:p>
            <a:pPr lvl="1"/>
            <a:r>
              <a:rPr lang="en-US" dirty="0"/>
              <a:t> </a:t>
            </a:r>
            <a:r>
              <a:rPr lang="en-US" dirty="0" smtClean="0"/>
              <a:t>Weighs all evidence and makes determination</a:t>
            </a:r>
            <a:endParaRPr lang="en-US" dirty="0"/>
          </a:p>
          <a:p>
            <a:pPr lvl="1"/>
            <a:r>
              <a:rPr lang="en-US" dirty="0"/>
              <a:t>C</a:t>
            </a:r>
            <a:r>
              <a:rPr lang="en-US" dirty="0" smtClean="0"/>
              <a:t>annot </a:t>
            </a:r>
            <a:r>
              <a:rPr lang="en-US" dirty="0"/>
              <a:t>be the investigator or Title IX </a:t>
            </a:r>
            <a:r>
              <a:rPr lang="en-US" dirty="0" smtClean="0"/>
              <a:t>Coordinator</a:t>
            </a:r>
            <a:endParaRPr lang="en-US" dirty="0"/>
          </a:p>
          <a:p>
            <a:pPr lvl="1"/>
            <a:endParaRPr lang="en-US" dirty="0"/>
          </a:p>
        </p:txBody>
      </p:sp>
    </p:spTree>
    <p:extLst>
      <p:ext uri="{BB962C8B-B14F-4D97-AF65-F5344CB8AC3E}">
        <p14:creationId xmlns:p14="http://schemas.microsoft.com/office/powerpoint/2010/main" val="1996371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Responding to Sexual Harassment</a:t>
            </a:r>
            <a:endParaRPr lang="en-US" dirty="0"/>
          </a:p>
        </p:txBody>
      </p:sp>
      <p:sp>
        <p:nvSpPr>
          <p:cNvPr id="3" name="Content Placeholder 2"/>
          <p:cNvSpPr>
            <a:spLocks noGrp="1"/>
          </p:cNvSpPr>
          <p:nvPr>
            <p:ph idx="1"/>
          </p:nvPr>
        </p:nvSpPr>
        <p:spPr/>
        <p:txBody>
          <a:bodyPr>
            <a:normAutofit/>
          </a:bodyPr>
          <a:lstStyle/>
          <a:p>
            <a:r>
              <a:rPr lang="en-US" dirty="0"/>
              <a:t>Title IX requirements must be followed, and a school must appropriately respond, when the school has actual knowledge of sexual harassment that occurs in a school’s education program or activity in the United States. </a:t>
            </a:r>
            <a:endParaRPr lang="en-US" dirty="0" smtClean="0"/>
          </a:p>
          <a:p>
            <a:endParaRPr lang="en-US" dirty="0"/>
          </a:p>
          <a:p>
            <a:r>
              <a:rPr lang="en-US" dirty="0"/>
              <a:t>34 CFR 106.44</a:t>
            </a:r>
          </a:p>
        </p:txBody>
      </p:sp>
    </p:spTree>
    <p:extLst>
      <p:ext uri="{BB962C8B-B14F-4D97-AF65-F5344CB8AC3E}">
        <p14:creationId xmlns:p14="http://schemas.microsoft.com/office/powerpoint/2010/main" val="188092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Off-Campus Harassment</a:t>
            </a:r>
            <a:endParaRPr lang="en-US" dirty="0"/>
          </a:p>
        </p:txBody>
      </p:sp>
      <p:sp>
        <p:nvSpPr>
          <p:cNvPr id="3" name="Content Placeholder 2"/>
          <p:cNvSpPr>
            <a:spLocks noGrp="1"/>
          </p:cNvSpPr>
          <p:nvPr>
            <p:ph idx="1"/>
          </p:nvPr>
        </p:nvSpPr>
        <p:spPr/>
        <p:txBody>
          <a:bodyPr/>
          <a:lstStyle/>
          <a:p>
            <a:r>
              <a:rPr lang="en-US" dirty="0" smtClean="0"/>
              <a:t>Harassment that occurs off-campus is covered under Title IX if the school exercised “substantial control” over the respondent when the harassment occurred</a:t>
            </a:r>
          </a:p>
          <a:p>
            <a:pPr lvl="1"/>
            <a:r>
              <a:rPr lang="en-US" dirty="0" smtClean="0"/>
              <a:t>Harassment on a school sponsored filed trip is covered</a:t>
            </a:r>
          </a:p>
          <a:p>
            <a:pPr lvl="1"/>
            <a:r>
              <a:rPr lang="en-US" dirty="0" smtClean="0"/>
              <a:t>May even cover an incident at a student’s home</a:t>
            </a:r>
          </a:p>
          <a:p>
            <a:pPr lvl="2"/>
            <a:r>
              <a:rPr lang="en-US" dirty="0"/>
              <a:t> </a:t>
            </a:r>
            <a:r>
              <a:rPr lang="en-US" dirty="0" smtClean="0"/>
              <a:t>Teacher visits a home under false pretenses</a:t>
            </a:r>
            <a:endParaRPr lang="en-US" dirty="0"/>
          </a:p>
        </p:txBody>
      </p:sp>
    </p:spTree>
    <p:extLst>
      <p:ext uri="{BB962C8B-B14F-4D97-AF65-F5344CB8AC3E}">
        <p14:creationId xmlns:p14="http://schemas.microsoft.com/office/powerpoint/2010/main" val="1822105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Harassment</a:t>
            </a:r>
            <a:endParaRPr lang="en-US" dirty="0"/>
          </a:p>
        </p:txBody>
      </p:sp>
      <p:sp>
        <p:nvSpPr>
          <p:cNvPr id="3" name="Content Placeholder 2"/>
          <p:cNvSpPr>
            <a:spLocks noGrp="1"/>
          </p:cNvSpPr>
          <p:nvPr>
            <p:ph idx="1"/>
          </p:nvPr>
        </p:nvSpPr>
        <p:spPr/>
        <p:txBody>
          <a:bodyPr>
            <a:normAutofit lnSpcReduction="10000"/>
          </a:bodyPr>
          <a:lstStyle/>
          <a:p>
            <a:r>
              <a:rPr lang="en-US" dirty="0" smtClean="0"/>
              <a:t>Regulations do not create a distinction between sexual harassment occurring in person v. online</a:t>
            </a:r>
          </a:p>
          <a:p>
            <a:r>
              <a:rPr lang="en-US" dirty="0" smtClean="0"/>
              <a:t>Are sexual messages sent using a District device or District program for online learning harassment under Title IX?</a:t>
            </a:r>
          </a:p>
          <a:p>
            <a:r>
              <a:rPr lang="en-US" dirty="0" smtClean="0"/>
              <a:t>Is harassment from a personal device but happening during class harassment under Title IX?</a:t>
            </a:r>
            <a:endParaRPr lang="en-US" dirty="0"/>
          </a:p>
        </p:txBody>
      </p:sp>
    </p:spTree>
    <p:extLst>
      <p:ext uri="{BB962C8B-B14F-4D97-AF65-F5344CB8AC3E}">
        <p14:creationId xmlns:p14="http://schemas.microsoft.com/office/powerpoint/2010/main" val="3960248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When there is a Report of Harassment</a:t>
            </a:r>
            <a:endParaRPr lang="en-US" dirty="0"/>
          </a:p>
        </p:txBody>
      </p:sp>
      <p:sp>
        <p:nvSpPr>
          <p:cNvPr id="5" name="Content Placeholder 4"/>
          <p:cNvSpPr>
            <a:spLocks noGrp="1"/>
          </p:cNvSpPr>
          <p:nvPr>
            <p:ph sz="half" idx="1"/>
          </p:nvPr>
        </p:nvSpPr>
        <p:spPr/>
        <p:txBody>
          <a:bodyPr>
            <a:normAutofit fontScale="77500" lnSpcReduction="20000"/>
          </a:bodyPr>
          <a:lstStyle/>
          <a:p>
            <a:r>
              <a:rPr lang="en-US" dirty="0" smtClean="0"/>
              <a:t>The district response must not be “deliberately indifferent or unreasonable in light of known circumstances”</a:t>
            </a:r>
          </a:p>
          <a:p>
            <a:r>
              <a:rPr lang="en-US" dirty="0" smtClean="0"/>
              <a:t>Supportive Measures- </a:t>
            </a:r>
            <a:r>
              <a:rPr lang="en-US" dirty="0"/>
              <a:t>“individualized services reasonably available that are non-punitive, non-disciplinary, and not unreasonably burdensome to the other party while designed to ensure equal educational access, protect safety, or deter sexual harassment”</a:t>
            </a:r>
            <a:endParaRPr lang="en-US" dirty="0" smtClean="0"/>
          </a:p>
          <a:p>
            <a:endParaRPr lang="en-US" dirty="0"/>
          </a:p>
        </p:txBody>
      </p:sp>
      <p:sp>
        <p:nvSpPr>
          <p:cNvPr id="6" name="Content Placeholder 5"/>
          <p:cNvSpPr>
            <a:spLocks noGrp="1"/>
          </p:cNvSpPr>
          <p:nvPr>
            <p:ph sz="half" idx="2"/>
          </p:nvPr>
        </p:nvSpPr>
        <p:spPr/>
        <p:txBody>
          <a:bodyPr>
            <a:normAutofit fontScale="77500" lnSpcReduction="20000"/>
          </a:bodyPr>
          <a:lstStyle/>
          <a:p>
            <a:pPr marL="0" indent="0">
              <a:buNone/>
            </a:pPr>
            <a:r>
              <a:rPr lang="en-US" dirty="0" smtClean="0"/>
              <a:t>The Title IX Coordinator engages the Complainant to:</a:t>
            </a:r>
          </a:p>
          <a:p>
            <a:r>
              <a:rPr lang="en-US" dirty="0" smtClean="0"/>
              <a:t>discuss </a:t>
            </a:r>
            <a:r>
              <a:rPr lang="en-US" dirty="0"/>
              <a:t>the availability of supportive </a:t>
            </a:r>
            <a:r>
              <a:rPr lang="en-US" dirty="0" smtClean="0"/>
              <a:t>measures;</a:t>
            </a:r>
            <a:endParaRPr lang="en-US" dirty="0"/>
          </a:p>
          <a:p>
            <a:r>
              <a:rPr lang="en-US" dirty="0" smtClean="0"/>
              <a:t>consider </a:t>
            </a:r>
            <a:r>
              <a:rPr lang="en-US" dirty="0"/>
              <a:t>the complainant’s wishes with respect to supportive measures;</a:t>
            </a:r>
          </a:p>
          <a:p>
            <a:r>
              <a:rPr lang="en-US" dirty="0" smtClean="0"/>
              <a:t>inform </a:t>
            </a:r>
            <a:r>
              <a:rPr lang="en-US" dirty="0"/>
              <a:t>of supportive measures with or without filing a formal complaint;</a:t>
            </a:r>
          </a:p>
          <a:p>
            <a:r>
              <a:rPr lang="en-US" dirty="0" smtClean="0"/>
              <a:t>explain </a:t>
            </a:r>
            <a:r>
              <a:rPr lang="en-US" dirty="0"/>
              <a:t>the process for filing a formal complaint </a:t>
            </a:r>
            <a:r>
              <a:rPr lang="en-US" dirty="0" smtClean="0"/>
              <a:t>alleging </a:t>
            </a:r>
            <a:r>
              <a:rPr lang="en-US" dirty="0"/>
              <a:t>sexual harassment </a:t>
            </a:r>
            <a:r>
              <a:rPr lang="en-US" dirty="0" smtClean="0"/>
              <a:t>against a respondent</a:t>
            </a:r>
            <a:endParaRPr lang="en-US" dirty="0"/>
          </a:p>
          <a:p>
            <a:endParaRPr lang="en-US" dirty="0"/>
          </a:p>
        </p:txBody>
      </p:sp>
    </p:spTree>
    <p:extLst>
      <p:ext uri="{BB962C8B-B14F-4D97-AF65-F5344CB8AC3E}">
        <p14:creationId xmlns:p14="http://schemas.microsoft.com/office/powerpoint/2010/main" val="28787016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Can a Respondent be Removed from Campus?</a:t>
            </a:r>
            <a:endParaRPr lang="en-US" dirty="0"/>
          </a:p>
        </p:txBody>
      </p:sp>
      <p:sp>
        <p:nvSpPr>
          <p:cNvPr id="6" name="Content Placeholder 5"/>
          <p:cNvSpPr>
            <a:spLocks noGrp="1"/>
          </p:cNvSpPr>
          <p:nvPr>
            <p:ph idx="1"/>
          </p:nvPr>
        </p:nvSpPr>
        <p:spPr/>
        <p:txBody>
          <a:bodyPr/>
          <a:lstStyle/>
          <a:p>
            <a:r>
              <a:rPr lang="en-US" dirty="0" smtClean="0"/>
              <a:t>If it is determined that there is an immediate threat to the physical health or safety, the Respondent can be removed from campus</a:t>
            </a:r>
          </a:p>
          <a:p>
            <a:pPr lvl="1"/>
            <a:r>
              <a:rPr lang="en-US" dirty="0" smtClean="0"/>
              <a:t>Respondent must be provided with notice and an opportunity challenge the decision</a:t>
            </a:r>
          </a:p>
          <a:p>
            <a:pPr lvl="1"/>
            <a:r>
              <a:rPr lang="en-US" dirty="0" smtClean="0"/>
              <a:t>Employees may be placed on administrative leave while the Title IX grievance process is pending</a:t>
            </a:r>
          </a:p>
          <a:p>
            <a:pPr lvl="1"/>
            <a:endParaRPr lang="en-US" dirty="0"/>
          </a:p>
        </p:txBody>
      </p:sp>
    </p:spTree>
    <p:extLst>
      <p:ext uri="{BB962C8B-B14F-4D97-AF65-F5344CB8AC3E}">
        <p14:creationId xmlns:p14="http://schemas.microsoft.com/office/powerpoint/2010/main" val="3997389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When There is a Formal Complaint	</a:t>
            </a:r>
            <a:endParaRPr lang="en-US" dirty="0"/>
          </a:p>
        </p:txBody>
      </p:sp>
      <p:sp>
        <p:nvSpPr>
          <p:cNvPr id="6" name="Content Placeholder 5"/>
          <p:cNvSpPr>
            <a:spLocks noGrp="1"/>
          </p:cNvSpPr>
          <p:nvPr>
            <p:ph idx="1"/>
          </p:nvPr>
        </p:nvSpPr>
        <p:spPr/>
        <p:txBody>
          <a:bodyPr>
            <a:normAutofit fontScale="77500" lnSpcReduction="20000"/>
          </a:bodyPr>
          <a:lstStyle/>
          <a:p>
            <a:pPr marL="0" indent="0">
              <a:buNone/>
            </a:pPr>
            <a:r>
              <a:rPr lang="en-US" dirty="0"/>
              <a:t>•	A formal complaint triggers the school’s grievance process, </a:t>
            </a:r>
            <a:r>
              <a:rPr lang="en-US" dirty="0" smtClean="0"/>
              <a:t>	which 	must </a:t>
            </a:r>
            <a:r>
              <a:rPr lang="en-US" dirty="0"/>
              <a:t>be made publicly available, be consistent and </a:t>
            </a:r>
            <a:r>
              <a:rPr lang="en-US" dirty="0" smtClean="0"/>
              <a:t>	transparent,</a:t>
            </a:r>
            <a:r>
              <a:rPr lang="en-US" dirty="0"/>
              <a:t> </a:t>
            </a:r>
            <a:r>
              <a:rPr lang="en-US" dirty="0" smtClean="0"/>
              <a:t>and </a:t>
            </a:r>
            <a:r>
              <a:rPr lang="en-US" dirty="0"/>
              <a:t>meet the </a:t>
            </a:r>
            <a:r>
              <a:rPr lang="en-US" dirty="0" smtClean="0"/>
              <a:t>below standards:</a:t>
            </a:r>
          </a:p>
          <a:p>
            <a:pPr lvl="1"/>
            <a:r>
              <a:rPr lang="en-US" dirty="0"/>
              <a:t>P</a:t>
            </a:r>
            <a:r>
              <a:rPr lang="en-US" dirty="0" smtClean="0"/>
              <a:t>rovide remedies </a:t>
            </a:r>
            <a:r>
              <a:rPr lang="en-US" dirty="0"/>
              <a:t>to a </a:t>
            </a:r>
            <a:r>
              <a:rPr lang="en-US" dirty="0" smtClean="0"/>
              <a:t>complainant, </a:t>
            </a:r>
            <a:r>
              <a:rPr lang="en-US" dirty="0"/>
              <a:t>designed to maintain complainant’s equal access to </a:t>
            </a:r>
            <a:r>
              <a:rPr lang="en-US" dirty="0" smtClean="0"/>
              <a:t>education, when </a:t>
            </a:r>
            <a:r>
              <a:rPr lang="en-US" dirty="0"/>
              <a:t>a respondent is found responsible.</a:t>
            </a:r>
          </a:p>
          <a:p>
            <a:pPr lvl="1"/>
            <a:r>
              <a:rPr lang="en-US" dirty="0" smtClean="0"/>
              <a:t>Remedies </a:t>
            </a:r>
            <a:r>
              <a:rPr lang="en-US" dirty="0"/>
              <a:t>can be punitive/disciplinary against the </a:t>
            </a:r>
            <a:r>
              <a:rPr lang="en-US" dirty="0" smtClean="0"/>
              <a:t>respondent.</a:t>
            </a:r>
          </a:p>
          <a:p>
            <a:pPr lvl="1"/>
            <a:r>
              <a:rPr lang="en-US" dirty="0" smtClean="0"/>
              <a:t>The </a:t>
            </a:r>
            <a:r>
              <a:rPr lang="en-US" dirty="0"/>
              <a:t>district cannot impose disciplinary sanctions without following the grievance </a:t>
            </a:r>
            <a:r>
              <a:rPr lang="en-US" dirty="0" smtClean="0"/>
              <a:t>process.</a:t>
            </a:r>
          </a:p>
          <a:p>
            <a:pPr lvl="1"/>
            <a:r>
              <a:rPr lang="en-US" dirty="0" smtClean="0"/>
              <a:t>The </a:t>
            </a:r>
            <a:r>
              <a:rPr lang="en-US" dirty="0"/>
              <a:t>district must provide an objective evaluation of all relevant evidence, inculpatory and exculpatory, and avoids credibility determinations based on a person’s status as a complainant, respondent, or witness. </a:t>
            </a:r>
          </a:p>
          <a:p>
            <a:endParaRPr lang="en-US" dirty="0"/>
          </a:p>
        </p:txBody>
      </p:sp>
    </p:spTree>
    <p:extLst>
      <p:ext uri="{BB962C8B-B14F-4D97-AF65-F5344CB8AC3E}">
        <p14:creationId xmlns:p14="http://schemas.microsoft.com/office/powerpoint/2010/main" val="2762871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Presumption of No Responsibility</a:t>
            </a:r>
            <a:endParaRPr lang="en-US" dirty="0"/>
          </a:p>
        </p:txBody>
      </p:sp>
      <p:sp>
        <p:nvSpPr>
          <p:cNvPr id="3" name="Content Placeholder 2"/>
          <p:cNvSpPr>
            <a:spLocks noGrp="1"/>
          </p:cNvSpPr>
          <p:nvPr>
            <p:ph idx="1"/>
          </p:nvPr>
        </p:nvSpPr>
        <p:spPr/>
        <p:txBody>
          <a:bodyPr/>
          <a:lstStyle/>
          <a:p>
            <a:r>
              <a:rPr lang="en-US" dirty="0" smtClean="0"/>
              <a:t>There is a requirement that the school presume the respondent is not responsible for the alleged misconduct. How does this impact the way the school views the complainant? </a:t>
            </a:r>
            <a:endParaRPr lang="en-US" dirty="0"/>
          </a:p>
        </p:txBody>
      </p:sp>
    </p:spTree>
    <p:extLst>
      <p:ext uri="{BB962C8B-B14F-4D97-AF65-F5344CB8AC3E}">
        <p14:creationId xmlns:p14="http://schemas.microsoft.com/office/powerpoint/2010/main" val="886577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Mandatory Investigation Process</a:t>
            </a:r>
            <a:endParaRPr lang="en-US" dirty="0"/>
          </a:p>
        </p:txBody>
      </p:sp>
      <p:sp>
        <p:nvSpPr>
          <p:cNvPr id="3" name="Content Placeholder 2"/>
          <p:cNvSpPr>
            <a:spLocks noGrp="1"/>
          </p:cNvSpPr>
          <p:nvPr>
            <p:ph idx="1"/>
          </p:nvPr>
        </p:nvSpPr>
        <p:spPr/>
        <p:txBody>
          <a:bodyPr>
            <a:normAutofit fontScale="55000" lnSpcReduction="20000"/>
          </a:bodyPr>
          <a:lstStyle/>
          <a:p>
            <a:r>
              <a:rPr lang="en-US" dirty="0"/>
              <a:t>The district is required to investigate all allegations in any formal </a:t>
            </a:r>
            <a:r>
              <a:rPr lang="en-US" dirty="0" smtClean="0"/>
              <a:t>complaint and upon receipt shall send </a:t>
            </a:r>
            <a:r>
              <a:rPr lang="en-US" dirty="0"/>
              <a:t>the allegations to both the complainant and respondent (the “</a:t>
            </a:r>
            <a:r>
              <a:rPr lang="en-US" dirty="0" smtClean="0"/>
              <a:t>parties”). </a:t>
            </a:r>
            <a:endParaRPr lang="en-US" dirty="0"/>
          </a:p>
          <a:p>
            <a:pPr lvl="0"/>
            <a:r>
              <a:rPr lang="en-US" dirty="0"/>
              <a:t>The district has the burden of gathering evidence and meeting the burden of proof.</a:t>
            </a:r>
          </a:p>
          <a:p>
            <a:pPr lvl="0"/>
            <a:r>
              <a:rPr lang="en-US" dirty="0" smtClean="0"/>
              <a:t>For both parties, the </a:t>
            </a:r>
            <a:r>
              <a:rPr lang="en-US" dirty="0"/>
              <a:t>district must </a:t>
            </a:r>
            <a:endParaRPr lang="en-US" dirty="0" smtClean="0"/>
          </a:p>
          <a:p>
            <a:pPr lvl="1"/>
            <a:r>
              <a:rPr lang="en-US" dirty="0" smtClean="0"/>
              <a:t>allow the presentation of </a:t>
            </a:r>
            <a:r>
              <a:rPr lang="en-US" dirty="0"/>
              <a:t>facts and expert witnesses and other inculpatory and exculpatory evidence</a:t>
            </a:r>
            <a:r>
              <a:rPr lang="en-US" dirty="0" smtClean="0"/>
              <a:t>.</a:t>
            </a:r>
          </a:p>
          <a:p>
            <a:pPr lvl="1"/>
            <a:r>
              <a:rPr lang="en-US" dirty="0"/>
              <a:t>p</a:t>
            </a:r>
            <a:r>
              <a:rPr lang="en-US" dirty="0" smtClean="0"/>
              <a:t>rovide the opportunity </a:t>
            </a:r>
            <a:r>
              <a:rPr lang="en-US" dirty="0"/>
              <a:t>to select an advisor who may be, but need not be, an attorney</a:t>
            </a:r>
            <a:r>
              <a:rPr lang="en-US" dirty="0" smtClean="0"/>
              <a:t>.</a:t>
            </a:r>
          </a:p>
          <a:p>
            <a:pPr lvl="1"/>
            <a:r>
              <a:rPr lang="en-US" dirty="0"/>
              <a:t>send written notice of any investigative interviews, meetings, or </a:t>
            </a:r>
            <a:r>
              <a:rPr lang="en-US" dirty="0" smtClean="0"/>
              <a:t>hearings</a:t>
            </a:r>
          </a:p>
          <a:p>
            <a:pPr lvl="1"/>
            <a:r>
              <a:rPr lang="en-US" dirty="0" smtClean="0"/>
              <a:t>send evidence </a:t>
            </a:r>
            <a:r>
              <a:rPr lang="en-US" dirty="0"/>
              <a:t>directly related to the allegations, in electronic format or hard copy, with at least 10 days for the parties to inspect, review, and respond to the evidence.</a:t>
            </a:r>
            <a:endParaRPr lang="en-US" dirty="0" smtClean="0"/>
          </a:p>
          <a:p>
            <a:pPr lvl="0"/>
            <a:r>
              <a:rPr lang="en-US" dirty="0" smtClean="0"/>
              <a:t>The </a:t>
            </a:r>
            <a:r>
              <a:rPr lang="en-US" dirty="0"/>
              <a:t>district may not restrict the ability of the parties to discuss the allegations or gather evidence (e.g., no “gag orders”).</a:t>
            </a:r>
          </a:p>
          <a:p>
            <a:pPr lvl="0"/>
            <a:r>
              <a:rPr lang="en-US" dirty="0" smtClean="0"/>
              <a:t>The </a:t>
            </a:r>
            <a:r>
              <a:rPr lang="en-US" dirty="0"/>
              <a:t>privacy of a party’s medical, psychological, and similar treatment records must be protected and the district cannot access or use such records unless first obtaining the party’s voluntary, written consent to do so</a:t>
            </a:r>
            <a:r>
              <a:rPr lang="en-US" dirty="0" smtClean="0"/>
              <a:t>.</a:t>
            </a:r>
          </a:p>
          <a:p>
            <a:pPr lvl="0"/>
            <a:r>
              <a:rPr lang="en-US" dirty="0" smtClean="0"/>
              <a:t>The investigator must create an investigative report that fairly summarizes relevant evidence.</a:t>
            </a:r>
            <a:endParaRPr lang="en-US" dirty="0"/>
          </a:p>
        </p:txBody>
      </p:sp>
    </p:spTree>
    <p:extLst>
      <p:ext uri="{BB962C8B-B14F-4D97-AF65-F5344CB8AC3E}">
        <p14:creationId xmlns:p14="http://schemas.microsoft.com/office/powerpoint/2010/main" val="3061735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Long Should an Investigation Last?	</a:t>
            </a:r>
            <a:endParaRPr lang="en-US" dirty="0"/>
          </a:p>
        </p:txBody>
      </p:sp>
      <p:sp>
        <p:nvSpPr>
          <p:cNvPr id="3" name="Content Placeholder 2"/>
          <p:cNvSpPr>
            <a:spLocks noGrp="1"/>
          </p:cNvSpPr>
          <p:nvPr>
            <p:ph idx="1"/>
          </p:nvPr>
        </p:nvSpPr>
        <p:spPr/>
        <p:txBody>
          <a:bodyPr/>
          <a:lstStyle/>
          <a:p>
            <a:r>
              <a:rPr lang="en-US" dirty="0" smtClean="0"/>
              <a:t>The investigation should be “reasonably prompt”</a:t>
            </a:r>
          </a:p>
          <a:p>
            <a:pPr lvl="1"/>
            <a:r>
              <a:rPr lang="en-US" dirty="0" smtClean="0"/>
              <a:t>There is no set time frame, but</a:t>
            </a:r>
            <a:r>
              <a:rPr lang="en-US" dirty="0"/>
              <a:t> </a:t>
            </a:r>
            <a:r>
              <a:rPr lang="en-US" dirty="0" smtClean="0"/>
              <a:t>it cannot be open ended</a:t>
            </a:r>
          </a:p>
          <a:p>
            <a:pPr marL="457200" lvl="1" indent="0">
              <a:buNone/>
            </a:pPr>
            <a:endParaRPr lang="en-US" dirty="0" smtClean="0"/>
          </a:p>
        </p:txBody>
      </p:sp>
    </p:spTree>
    <p:extLst>
      <p:ext uri="{BB962C8B-B14F-4D97-AF65-F5344CB8AC3E}">
        <p14:creationId xmlns:p14="http://schemas.microsoft.com/office/powerpoint/2010/main" val="8783495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a:t>
            </a:r>
            <a:endParaRPr lang="en-US" dirty="0"/>
          </a:p>
        </p:txBody>
      </p:sp>
      <p:sp>
        <p:nvSpPr>
          <p:cNvPr id="3" name="Content Placeholder 2"/>
          <p:cNvSpPr>
            <a:spLocks noGrp="1"/>
          </p:cNvSpPr>
          <p:nvPr>
            <p:ph idx="1"/>
          </p:nvPr>
        </p:nvSpPr>
        <p:spPr/>
        <p:txBody>
          <a:bodyPr/>
          <a:lstStyle/>
          <a:p>
            <a:r>
              <a:rPr lang="en-US" dirty="0" smtClean="0"/>
              <a:t>Students with knowledge of the harassment will talk to the investigator, but are not willing to participate if the respondent knows who they are?</a:t>
            </a:r>
            <a:endParaRPr lang="en-US" dirty="0"/>
          </a:p>
        </p:txBody>
      </p:sp>
    </p:spTree>
    <p:extLst>
      <p:ext uri="{BB962C8B-B14F-4D97-AF65-F5344CB8AC3E}">
        <p14:creationId xmlns:p14="http://schemas.microsoft.com/office/powerpoint/2010/main" val="364260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to Dismiss a Complaint</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smtClean="0"/>
              <a:t>A Complaint Must be Dismissed</a:t>
            </a:r>
            <a:r>
              <a:rPr lang="en-US" dirty="0"/>
              <a:t> </a:t>
            </a:r>
            <a:r>
              <a:rPr lang="en-US" dirty="0" smtClean="0"/>
              <a:t>if…</a:t>
            </a:r>
          </a:p>
          <a:p>
            <a:pPr lvl="0"/>
            <a:r>
              <a:rPr lang="en-US" dirty="0" smtClean="0"/>
              <a:t>the </a:t>
            </a:r>
            <a:r>
              <a:rPr lang="en-US" dirty="0"/>
              <a:t>definition of sexual harassment under Title IX is not met.</a:t>
            </a:r>
          </a:p>
          <a:p>
            <a:pPr lvl="1"/>
            <a:r>
              <a:rPr lang="en-US" dirty="0"/>
              <a:t>If appropriate, the alleged conduct can still be addressed by the district under other disciplinary policies outside of Title IX.</a:t>
            </a:r>
          </a:p>
          <a:p>
            <a:pPr lvl="1"/>
            <a:endParaRPr lang="en-US" dirty="0"/>
          </a:p>
        </p:txBody>
      </p:sp>
      <p:sp>
        <p:nvSpPr>
          <p:cNvPr id="4" name="Content Placeholder 3"/>
          <p:cNvSpPr>
            <a:spLocks noGrp="1"/>
          </p:cNvSpPr>
          <p:nvPr>
            <p:ph sz="half" idx="2"/>
          </p:nvPr>
        </p:nvSpPr>
        <p:spPr/>
        <p:txBody>
          <a:bodyPr>
            <a:normAutofit fontScale="85000" lnSpcReduction="10000"/>
          </a:bodyPr>
          <a:lstStyle/>
          <a:p>
            <a:r>
              <a:rPr lang="en-US" dirty="0" smtClean="0"/>
              <a:t>A Complaint may be dismissed if:</a:t>
            </a:r>
          </a:p>
          <a:p>
            <a:pPr lvl="1"/>
            <a:r>
              <a:rPr lang="en-US" dirty="0"/>
              <a:t>The complainant informs the Title IX Coordinator in writing that the complainant desires to withdraw the formal complaint or allegations.</a:t>
            </a:r>
          </a:p>
          <a:p>
            <a:pPr lvl="1"/>
            <a:r>
              <a:rPr lang="en-US" dirty="0"/>
              <a:t>The respondent is no longer enrolled or employed by the </a:t>
            </a:r>
            <a:r>
              <a:rPr lang="en-US" dirty="0" smtClean="0"/>
              <a:t>school.</a:t>
            </a:r>
            <a:endParaRPr lang="en-US" dirty="0"/>
          </a:p>
          <a:p>
            <a:pPr lvl="1"/>
            <a:r>
              <a:rPr lang="en-US" dirty="0"/>
              <a:t>S</a:t>
            </a:r>
            <a:r>
              <a:rPr lang="en-US" dirty="0" smtClean="0"/>
              <a:t>pecific </a:t>
            </a:r>
            <a:r>
              <a:rPr lang="en-US" dirty="0"/>
              <a:t>circumstances prevent the school from gathering sufficient evidence to reach a determination.</a:t>
            </a:r>
          </a:p>
          <a:p>
            <a:endParaRPr lang="en-US" dirty="0"/>
          </a:p>
        </p:txBody>
      </p:sp>
    </p:spTree>
    <p:extLst>
      <p:ext uri="{BB962C8B-B14F-4D97-AF65-F5344CB8AC3E}">
        <p14:creationId xmlns:p14="http://schemas.microsoft.com/office/powerpoint/2010/main" val="22405004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Dismissing a Complaint</a:t>
            </a:r>
            <a:endParaRPr lang="en-US" dirty="0"/>
          </a:p>
        </p:txBody>
      </p:sp>
      <p:sp>
        <p:nvSpPr>
          <p:cNvPr id="6" name="Content Placeholder 5"/>
          <p:cNvSpPr>
            <a:spLocks noGrp="1"/>
          </p:cNvSpPr>
          <p:nvPr>
            <p:ph idx="1"/>
          </p:nvPr>
        </p:nvSpPr>
        <p:spPr/>
        <p:txBody>
          <a:bodyPr/>
          <a:lstStyle/>
          <a:p>
            <a:r>
              <a:rPr lang="en-US" dirty="0" smtClean="0"/>
              <a:t>The </a:t>
            </a:r>
            <a:r>
              <a:rPr lang="en-US" dirty="0"/>
              <a:t>district must give all parties written notice of any dismissal (mandatory or discretionary) and the reasons for the dismissal, along with the district’s right to appeal the same</a:t>
            </a:r>
            <a:r>
              <a:rPr lang="en-US" dirty="0" smtClean="0"/>
              <a:t>.</a:t>
            </a:r>
          </a:p>
          <a:p>
            <a:r>
              <a:rPr lang="en-US" dirty="0" smtClean="0"/>
              <a:t>The regulations do not set forth who makes the determination to dismiss a complaint, only that the dismissal comes from the district. </a:t>
            </a:r>
            <a:endParaRPr lang="en-US" dirty="0"/>
          </a:p>
        </p:txBody>
      </p:sp>
    </p:spTree>
    <p:extLst>
      <p:ext uri="{BB962C8B-B14F-4D97-AF65-F5344CB8AC3E}">
        <p14:creationId xmlns:p14="http://schemas.microsoft.com/office/powerpoint/2010/main" val="1108123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a Determination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If </a:t>
            </a:r>
            <a:r>
              <a:rPr lang="en-US" dirty="0"/>
              <a:t>a complaint or allegation is not dismissed, </a:t>
            </a:r>
            <a:r>
              <a:rPr lang="en-US" dirty="0" smtClean="0"/>
              <a:t>the appoint decision-maker issues a determination.</a:t>
            </a:r>
            <a:endParaRPr lang="en-US" dirty="0"/>
          </a:p>
          <a:p>
            <a:pPr lvl="1"/>
            <a:r>
              <a:rPr lang="en-US" dirty="0" smtClean="0"/>
              <a:t>The </a:t>
            </a:r>
            <a:r>
              <a:rPr lang="en-US" dirty="0"/>
              <a:t>decision-maker, cannot be the investigator or Title IX Coordinator.</a:t>
            </a:r>
          </a:p>
          <a:p>
            <a:r>
              <a:rPr lang="en-US" dirty="0" smtClean="0"/>
              <a:t>Before issuing the determination, the district must</a:t>
            </a:r>
          </a:p>
          <a:p>
            <a:pPr lvl="1"/>
            <a:r>
              <a:rPr lang="en-US" dirty="0" smtClean="0"/>
              <a:t>send the </a:t>
            </a:r>
            <a:r>
              <a:rPr lang="en-US" dirty="0"/>
              <a:t>investigative report to the parties </a:t>
            </a:r>
            <a:endParaRPr lang="en-US" dirty="0" smtClean="0"/>
          </a:p>
          <a:p>
            <a:pPr lvl="1"/>
            <a:r>
              <a:rPr lang="en-US" dirty="0" smtClean="0"/>
              <a:t>afford </a:t>
            </a:r>
            <a:r>
              <a:rPr lang="en-US" dirty="0"/>
              <a:t>each party the opportunity to submit written, relevant questions </a:t>
            </a:r>
            <a:r>
              <a:rPr lang="en-US" dirty="0" smtClean="0"/>
              <a:t>of </a:t>
            </a:r>
            <a:r>
              <a:rPr lang="en-US" dirty="0"/>
              <a:t>any party or witness, </a:t>
            </a:r>
            <a:endParaRPr lang="en-US" dirty="0" smtClean="0"/>
          </a:p>
          <a:p>
            <a:pPr lvl="1"/>
            <a:r>
              <a:rPr lang="en-US" dirty="0" smtClean="0"/>
              <a:t>provide </a:t>
            </a:r>
            <a:r>
              <a:rPr lang="en-US" dirty="0"/>
              <a:t>each party </a:t>
            </a:r>
            <a:r>
              <a:rPr lang="en-US" dirty="0" smtClean="0"/>
              <a:t>with </a:t>
            </a:r>
            <a:r>
              <a:rPr lang="en-US" dirty="0"/>
              <a:t>answers, and allow for additional, limited follow-up questions from each </a:t>
            </a:r>
            <a:r>
              <a:rPr lang="en-US" dirty="0" smtClean="0"/>
              <a:t>party.</a:t>
            </a:r>
          </a:p>
          <a:p>
            <a:r>
              <a:rPr lang="en-US" dirty="0" smtClean="0"/>
              <a:t>The </a:t>
            </a:r>
            <a:r>
              <a:rPr lang="en-US" dirty="0"/>
              <a:t>decision maker must apply the evidentiary standard the district has previously chose to use for all Title IX </a:t>
            </a:r>
            <a:r>
              <a:rPr lang="en-US" dirty="0" smtClean="0"/>
              <a:t>complaints.</a:t>
            </a:r>
          </a:p>
          <a:p>
            <a:pPr lvl="1"/>
            <a:r>
              <a:rPr lang="en-US" dirty="0" smtClean="0"/>
              <a:t>The </a:t>
            </a:r>
            <a:r>
              <a:rPr lang="en-US" dirty="0"/>
              <a:t>standards are either preponderance of the evidence or clear and convincing evidence.</a:t>
            </a:r>
          </a:p>
          <a:p>
            <a:endParaRPr lang="en-US" dirty="0"/>
          </a:p>
        </p:txBody>
      </p:sp>
    </p:spTree>
    <p:extLst>
      <p:ext uri="{BB962C8B-B14F-4D97-AF65-F5344CB8AC3E}">
        <p14:creationId xmlns:p14="http://schemas.microsoft.com/office/powerpoint/2010/main" val="1817120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 of Evidence</a:t>
            </a:r>
            <a:endParaRPr lang="en-US" dirty="0"/>
          </a:p>
        </p:txBody>
      </p:sp>
      <p:sp>
        <p:nvSpPr>
          <p:cNvPr id="3" name="Content Placeholder 2"/>
          <p:cNvSpPr>
            <a:spLocks noGrp="1"/>
          </p:cNvSpPr>
          <p:nvPr>
            <p:ph idx="1"/>
          </p:nvPr>
        </p:nvSpPr>
        <p:spPr/>
        <p:txBody>
          <a:bodyPr/>
          <a:lstStyle/>
          <a:p>
            <a:r>
              <a:rPr lang="en-US" dirty="0" smtClean="0"/>
              <a:t>Preponderance of the Evidence</a:t>
            </a:r>
          </a:p>
          <a:p>
            <a:pPr lvl="1"/>
            <a:r>
              <a:rPr lang="en-US" dirty="0" smtClean="0"/>
              <a:t>More likely than not to be true</a:t>
            </a:r>
          </a:p>
          <a:p>
            <a:r>
              <a:rPr lang="en-US" dirty="0" smtClean="0"/>
              <a:t>Clear and Convincing </a:t>
            </a:r>
          </a:p>
          <a:p>
            <a:pPr lvl="1"/>
            <a:r>
              <a:rPr lang="en-US" dirty="0" smtClean="0"/>
              <a:t>Highly probable that the alleged facts are true</a:t>
            </a:r>
            <a:endParaRPr lang="en-US" dirty="0"/>
          </a:p>
        </p:txBody>
      </p:sp>
    </p:spTree>
    <p:extLst>
      <p:ext uri="{BB962C8B-B14F-4D97-AF65-F5344CB8AC3E}">
        <p14:creationId xmlns:p14="http://schemas.microsoft.com/office/powerpoint/2010/main" val="3788502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Written Decision</a:t>
            </a:r>
            <a:endParaRPr lang="en-US" dirty="0"/>
          </a:p>
        </p:txBody>
      </p:sp>
      <p:sp>
        <p:nvSpPr>
          <p:cNvPr id="3" name="Content Placeholder 2"/>
          <p:cNvSpPr>
            <a:spLocks noGrp="1"/>
          </p:cNvSpPr>
          <p:nvPr>
            <p:ph idx="1"/>
          </p:nvPr>
        </p:nvSpPr>
        <p:spPr/>
        <p:txBody>
          <a:bodyPr>
            <a:normAutofit lnSpcReduction="10000"/>
          </a:bodyPr>
          <a:lstStyle/>
          <a:p>
            <a:r>
              <a:rPr lang="en-US" dirty="0" smtClean="0"/>
              <a:t>The decision-maker must issue a written determination which includes:</a:t>
            </a:r>
          </a:p>
          <a:p>
            <a:pPr lvl="1"/>
            <a:r>
              <a:rPr lang="en-US" dirty="0"/>
              <a:t>findings of fact</a:t>
            </a:r>
          </a:p>
          <a:p>
            <a:pPr lvl="1"/>
            <a:r>
              <a:rPr lang="en-US" dirty="0"/>
              <a:t>determination as to whether alleged conduct occurred</a:t>
            </a:r>
          </a:p>
          <a:p>
            <a:pPr lvl="1"/>
            <a:r>
              <a:rPr lang="en-US" dirty="0"/>
              <a:t>rationale for determination</a:t>
            </a:r>
          </a:p>
          <a:p>
            <a:pPr lvl="1"/>
            <a:r>
              <a:rPr lang="en-US" dirty="0"/>
              <a:t>disciplinary sanctions</a:t>
            </a:r>
          </a:p>
          <a:p>
            <a:pPr lvl="1"/>
            <a:r>
              <a:rPr lang="en-US" dirty="0"/>
              <a:t>any remedies to be provided to complainant</a:t>
            </a:r>
          </a:p>
          <a:p>
            <a:pPr lvl="1"/>
            <a:r>
              <a:rPr lang="en-US" dirty="0"/>
              <a:t>appeal rights </a:t>
            </a:r>
          </a:p>
          <a:p>
            <a:endParaRPr lang="en-US" dirty="0"/>
          </a:p>
        </p:txBody>
      </p:sp>
    </p:spTree>
    <p:extLst>
      <p:ext uri="{BB962C8B-B14F-4D97-AF65-F5344CB8AC3E}">
        <p14:creationId xmlns:p14="http://schemas.microsoft.com/office/powerpoint/2010/main" val="1618779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Both parties should be provided with the decision simultaneously</a:t>
            </a:r>
          </a:p>
          <a:p>
            <a:r>
              <a:rPr lang="en-US" dirty="0" smtClean="0"/>
              <a:t>Appeals can be limited to the following grounds</a:t>
            </a:r>
          </a:p>
          <a:p>
            <a:pPr lvl="1"/>
            <a:r>
              <a:rPr lang="en-US" dirty="0" smtClean="0"/>
              <a:t>Procedural irregularity</a:t>
            </a:r>
          </a:p>
          <a:p>
            <a:pPr lvl="1"/>
            <a:r>
              <a:rPr lang="en-US" dirty="0" smtClean="0"/>
              <a:t>New evidence not reasonable available at the time of determination</a:t>
            </a:r>
          </a:p>
          <a:p>
            <a:pPr lvl="1"/>
            <a:r>
              <a:rPr lang="en-US" dirty="0" smtClean="0"/>
              <a:t>Conflict of interest from Title IX Coordinator, investigator or decision maker</a:t>
            </a:r>
          </a:p>
          <a:p>
            <a:r>
              <a:rPr lang="en-US" dirty="0" smtClean="0"/>
              <a:t>Submitting an appeal stays any sanctions for the pendency of the appeal</a:t>
            </a:r>
            <a:endParaRPr lang="en-US" dirty="0"/>
          </a:p>
        </p:txBody>
      </p:sp>
    </p:spTree>
    <p:extLst>
      <p:ext uri="{BB962C8B-B14F-4D97-AF65-F5344CB8AC3E}">
        <p14:creationId xmlns:p14="http://schemas.microsoft.com/office/powerpoint/2010/main" val="4015963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GRB is here to help	</a:t>
            </a:r>
            <a:endParaRPr lang="en-US" dirty="0"/>
          </a:p>
        </p:txBody>
      </p:sp>
      <p:sp>
        <p:nvSpPr>
          <p:cNvPr id="3" name="Content Placeholder 2"/>
          <p:cNvSpPr>
            <a:spLocks noGrp="1"/>
          </p:cNvSpPr>
          <p:nvPr>
            <p:ph idx="1"/>
          </p:nvPr>
        </p:nvSpPr>
        <p:spPr/>
        <p:txBody>
          <a:bodyPr>
            <a:normAutofit lnSpcReduction="10000"/>
          </a:bodyPr>
          <a:lstStyle/>
          <a:p>
            <a:r>
              <a:rPr lang="en-US" dirty="0" smtClean="0"/>
              <a:t>Donald Palmer</a:t>
            </a:r>
          </a:p>
          <a:p>
            <a:pPr lvl="1"/>
            <a:r>
              <a:rPr lang="en-US" dirty="0" smtClean="0">
                <a:hlinkClick r:id="rId2"/>
              </a:rPr>
              <a:t>dpalmer@grblaw.com</a:t>
            </a:r>
            <a:endParaRPr lang="en-US" dirty="0" smtClean="0"/>
          </a:p>
          <a:p>
            <a:pPr lvl="1"/>
            <a:r>
              <a:rPr lang="en-US" dirty="0" smtClean="0"/>
              <a:t>724-935-4777</a:t>
            </a:r>
          </a:p>
          <a:p>
            <a:r>
              <a:rPr lang="en-US" dirty="0" smtClean="0"/>
              <a:t>Kate Diersen</a:t>
            </a:r>
          </a:p>
          <a:p>
            <a:pPr lvl="1"/>
            <a:r>
              <a:rPr lang="en-US" dirty="0" smtClean="0">
                <a:hlinkClick r:id="rId3"/>
              </a:rPr>
              <a:t>kdiersen@grblaw.com</a:t>
            </a:r>
            <a:endParaRPr lang="en-US" dirty="0" smtClean="0"/>
          </a:p>
          <a:p>
            <a:pPr lvl="1"/>
            <a:r>
              <a:rPr lang="en-US" dirty="0" smtClean="0"/>
              <a:t>412-281-0587</a:t>
            </a:r>
          </a:p>
          <a:p>
            <a:r>
              <a:rPr lang="en-US" dirty="0" smtClean="0"/>
              <a:t>Emily Mueller</a:t>
            </a:r>
          </a:p>
          <a:p>
            <a:pPr lvl="1"/>
            <a:r>
              <a:rPr lang="en-US" dirty="0" smtClean="0">
                <a:hlinkClick r:id="rId4"/>
              </a:rPr>
              <a:t>emueller@grblaw.com</a:t>
            </a:r>
            <a:endParaRPr lang="en-US" dirty="0" smtClean="0"/>
          </a:p>
          <a:p>
            <a:pPr lvl="1"/>
            <a:r>
              <a:rPr lang="en-US" dirty="0" smtClean="0"/>
              <a:t>412-281-0587</a:t>
            </a:r>
          </a:p>
          <a:p>
            <a:endParaRPr lang="en-US" dirty="0" smtClean="0"/>
          </a:p>
        </p:txBody>
      </p:sp>
    </p:spTree>
    <p:extLst>
      <p:ext uri="{BB962C8B-B14F-4D97-AF65-F5344CB8AC3E}">
        <p14:creationId xmlns:p14="http://schemas.microsoft.com/office/powerpoint/2010/main" val="3249072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1281</TotalTime>
  <Words>2177</Words>
  <Application>Microsoft Office PowerPoint</Application>
  <PresentationFormat>On-screen Show (4:3)</PresentationFormat>
  <Paragraphs>202</Paragraphs>
  <Slides>34</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 Title IX Training An Overview of Regulations on Sexual Harassment</vt:lpstr>
      <vt:lpstr>Title IX</vt:lpstr>
      <vt:lpstr>Title IX Regulations </vt:lpstr>
      <vt:lpstr>What the Regulations do…</vt:lpstr>
      <vt:lpstr>Defined Terms</vt:lpstr>
      <vt:lpstr>Sexual Harassment</vt:lpstr>
      <vt:lpstr>Unwelcome Conduct</vt:lpstr>
      <vt:lpstr>Denial of Equal Access</vt:lpstr>
      <vt:lpstr>Denial of Equal Access</vt:lpstr>
      <vt:lpstr>Not Harassment Under Title IX</vt:lpstr>
      <vt:lpstr>Actual Knowledge</vt:lpstr>
      <vt:lpstr>Actual Knowledge</vt:lpstr>
      <vt:lpstr>Complainant and Respondent</vt:lpstr>
      <vt:lpstr>Formal Complaint </vt:lpstr>
      <vt:lpstr>Formal Complaint from a Complainant</vt:lpstr>
      <vt:lpstr>Formal Complaint from Title IX Coordinator</vt:lpstr>
      <vt:lpstr>Title IX Personnel</vt:lpstr>
      <vt:lpstr>Responding to Sexual Harassment</vt:lpstr>
      <vt:lpstr>Off-Campus Harassment</vt:lpstr>
      <vt:lpstr>Virtual Harassment</vt:lpstr>
      <vt:lpstr>When there is a Report of Harassment</vt:lpstr>
      <vt:lpstr>Can a Respondent be Removed from Campus?</vt:lpstr>
      <vt:lpstr>When There is a Formal Complaint </vt:lpstr>
      <vt:lpstr>Presumption of No Responsibility</vt:lpstr>
      <vt:lpstr> Mandatory Investigation Process</vt:lpstr>
      <vt:lpstr>How Long Should an Investigation Last? </vt:lpstr>
      <vt:lpstr>What if….</vt:lpstr>
      <vt:lpstr>When to Dismiss a Complaint</vt:lpstr>
      <vt:lpstr>Dismissing a Complaint</vt:lpstr>
      <vt:lpstr>Making a Determination</vt:lpstr>
      <vt:lpstr>Standards of Evidence</vt:lpstr>
      <vt:lpstr>The Written Decision</vt:lpstr>
      <vt:lpstr>Appeals</vt:lpstr>
      <vt:lpstr>GRB is here to help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 User</dc:creator>
  <cp:lastModifiedBy>Diersen, Kate M.</cp:lastModifiedBy>
  <cp:revision>89</cp:revision>
  <cp:lastPrinted>2020-08-04T14:10:47Z</cp:lastPrinted>
  <dcterms:created xsi:type="dcterms:W3CDTF">2018-09-25T14:42:35Z</dcterms:created>
  <dcterms:modified xsi:type="dcterms:W3CDTF">2021-09-20T20:15:43Z</dcterms:modified>
</cp:coreProperties>
</file>