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4"/>
  </p:notesMasterIdLst>
  <p:sldIdLst>
    <p:sldId id="256" r:id="rId2"/>
    <p:sldId id="257" r:id="rId3"/>
    <p:sldId id="258" r:id="rId4"/>
    <p:sldId id="293" r:id="rId5"/>
    <p:sldId id="259" r:id="rId6"/>
    <p:sldId id="260" r:id="rId7"/>
    <p:sldId id="261" r:id="rId8"/>
    <p:sldId id="307" r:id="rId9"/>
    <p:sldId id="308" r:id="rId10"/>
    <p:sldId id="294" r:id="rId11"/>
    <p:sldId id="303" r:id="rId12"/>
    <p:sldId id="304" r:id="rId13"/>
    <p:sldId id="262" r:id="rId14"/>
    <p:sldId id="305" r:id="rId15"/>
    <p:sldId id="306" r:id="rId16"/>
    <p:sldId id="330" r:id="rId17"/>
    <p:sldId id="333" r:id="rId18"/>
    <p:sldId id="318" r:id="rId19"/>
    <p:sldId id="317" r:id="rId20"/>
    <p:sldId id="340" r:id="rId21"/>
    <p:sldId id="319" r:id="rId22"/>
    <p:sldId id="328" r:id="rId23"/>
    <p:sldId id="329" r:id="rId24"/>
    <p:sldId id="316" r:id="rId25"/>
    <p:sldId id="310" r:id="rId26"/>
    <p:sldId id="311" r:id="rId27"/>
    <p:sldId id="312" r:id="rId28"/>
    <p:sldId id="313" r:id="rId29"/>
    <p:sldId id="314" r:id="rId30"/>
    <p:sldId id="320" r:id="rId31"/>
    <p:sldId id="339" r:id="rId32"/>
    <p:sldId id="332" r:id="rId33"/>
    <p:sldId id="335" r:id="rId34"/>
    <p:sldId id="324" r:id="rId35"/>
    <p:sldId id="336" r:id="rId36"/>
    <p:sldId id="323" r:id="rId37"/>
    <p:sldId id="334" r:id="rId38"/>
    <p:sldId id="337" r:id="rId39"/>
    <p:sldId id="325" r:id="rId40"/>
    <p:sldId id="327" r:id="rId41"/>
    <p:sldId id="338" r:id="rId42"/>
    <p:sldId id="278" r:id="rId43"/>
  </p:sldIdLst>
  <p:sldSz cx="9144000" cy="5143500" type="screen16x9"/>
  <p:notesSz cx="7315200" cy="9601200"/>
  <p:embeddedFontLst>
    <p:embeddedFont>
      <p:font typeface="Calibri" panose="020F0502020204030204" pitchFamily="34" charset="0"/>
      <p:regular r:id="rId45"/>
      <p:bold r:id="rId46"/>
      <p:italic r:id="rId47"/>
      <p:boldItalic r:id="rId48"/>
    </p:embeddedFont>
    <p:embeddedFont>
      <p:font typeface="Merriweather" panose="020B0604020202020204" charset="0"/>
      <p:regular r:id="rId49"/>
      <p:bold r:id="rId50"/>
      <p:italic r:id="rId51"/>
      <p:boldItalic r:id="rId52"/>
    </p:embeddedFont>
    <p:embeddedFont>
      <p:font typeface="Roboto" panose="02000000000000000000" pitchFamily="2" charset="0"/>
      <p:regular r:id="rId53"/>
      <p:bold r:id="rId54"/>
      <p:italic r:id="rId55"/>
      <p:boldItalic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ad Green" initials="CG" lastIdx="1" clrIdx="0">
    <p:extLst>
      <p:ext uri="{19B8F6BF-5375-455C-9EA6-DF929625EA0E}">
        <p15:presenceInfo xmlns:p15="http://schemas.microsoft.com/office/powerpoint/2012/main" userId="Chad Gree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7" autoAdjust="0"/>
    <p:restoredTop sz="85364" autoAdjust="0"/>
  </p:normalViewPr>
  <p:slideViewPr>
    <p:cSldViewPr snapToGrid="0">
      <p:cViewPr varScale="1">
        <p:scale>
          <a:sx n="129" d="100"/>
          <a:sy n="129" d="100"/>
        </p:scale>
        <p:origin x="1140" y="114"/>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56" Type="http://schemas.openxmlformats.org/officeDocument/2006/relationships/font" Target="fonts/font12.fntdata"/><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spPr>
            <a:solidFill>
              <a:srgbClr val="4F81BD"/>
            </a:solidFill>
            <a:ln w="25400">
              <a:noFill/>
            </a:ln>
          </c:spPr>
          <c:dPt>
            <c:idx val="0"/>
            <c:bubble3D val="0"/>
            <c:extLst>
              <c:ext xmlns:c16="http://schemas.microsoft.com/office/drawing/2014/chart" uri="{C3380CC4-5D6E-409C-BE32-E72D297353CC}">
                <c16:uniqueId val="{00000000-5A8F-41AC-B8CE-E01E2AC450C6}"/>
              </c:ext>
            </c:extLst>
          </c:dPt>
          <c:dPt>
            <c:idx val="1"/>
            <c:bubble3D val="0"/>
            <c:spPr>
              <a:solidFill>
                <a:srgbClr val="C0504D"/>
              </a:solidFill>
              <a:ln w="25400">
                <a:noFill/>
              </a:ln>
            </c:spPr>
            <c:extLst>
              <c:ext xmlns:c16="http://schemas.microsoft.com/office/drawing/2014/chart" uri="{C3380CC4-5D6E-409C-BE32-E72D297353CC}">
                <c16:uniqueId val="{00000002-5A8F-41AC-B8CE-E01E2AC450C6}"/>
              </c:ext>
            </c:extLst>
          </c:dPt>
          <c:dPt>
            <c:idx val="2"/>
            <c:bubble3D val="0"/>
            <c:spPr>
              <a:solidFill>
                <a:srgbClr val="9BBB59"/>
              </a:solidFill>
              <a:ln w="25400">
                <a:noFill/>
              </a:ln>
            </c:spPr>
            <c:extLst>
              <c:ext xmlns:c16="http://schemas.microsoft.com/office/drawing/2014/chart" uri="{C3380CC4-5D6E-409C-BE32-E72D297353CC}">
                <c16:uniqueId val="{00000004-5A8F-41AC-B8CE-E01E2AC450C6}"/>
              </c:ext>
            </c:extLst>
          </c:dPt>
          <c:dPt>
            <c:idx val="3"/>
            <c:bubble3D val="0"/>
            <c:spPr>
              <a:solidFill>
                <a:srgbClr val="8064A2"/>
              </a:solidFill>
              <a:ln w="25400">
                <a:noFill/>
              </a:ln>
            </c:spPr>
            <c:extLst>
              <c:ext xmlns:c16="http://schemas.microsoft.com/office/drawing/2014/chart" uri="{C3380CC4-5D6E-409C-BE32-E72D297353CC}">
                <c16:uniqueId val="{00000006-5A8F-41AC-B8CE-E01E2AC450C6}"/>
              </c:ext>
            </c:extLst>
          </c:dPt>
          <c:dLbls>
            <c:dLbl>
              <c:idx val="0"/>
              <c:layout>
                <c:manualLayout>
                  <c:x val="3.0694029100020948E-2"/>
                  <c:y val="-3.9513389875108801E-2"/>
                </c:manualLayout>
              </c:layout>
              <c:spPr>
                <a:noFill/>
                <a:ln w="25400">
                  <a:noFill/>
                </a:ln>
              </c:spPr>
              <c:txPr>
                <a:bodyPr/>
                <a:lstStyle/>
                <a:p>
                  <a:pPr>
                    <a:defRPr sz="1200" b="1" i="0" u="none" strike="noStrike" baseline="0">
                      <a:solidFill>
                        <a:srgbClr val="000000"/>
                      </a:solidFill>
                      <a:latin typeface="Calibri"/>
                      <a:ea typeface="Calibri"/>
                      <a:cs typeface="Calibri"/>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0-5A8F-41AC-B8CE-E01E2AC450C6}"/>
                </c:ext>
              </c:extLst>
            </c:dLbl>
            <c:dLbl>
              <c:idx val="1"/>
              <c:layout>
                <c:manualLayout>
                  <c:x val="-2.829405470657631E-2"/>
                  <c:y val="-2.2616440297147947E-2"/>
                </c:manualLayout>
              </c:layout>
              <c:spPr>
                <a:noFill/>
                <a:ln w="25400">
                  <a:noFill/>
                </a:ln>
              </c:spPr>
              <c:txPr>
                <a:bodyPr/>
                <a:lstStyle/>
                <a:p>
                  <a:pPr>
                    <a:defRPr sz="1200" b="1" i="0" u="none" strike="noStrike" baseline="0">
                      <a:solidFill>
                        <a:srgbClr val="000000"/>
                      </a:solidFill>
                      <a:latin typeface="Calibri"/>
                      <a:ea typeface="Calibri"/>
                      <a:cs typeface="Calibri"/>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A8F-41AC-B8CE-E01E2AC450C6}"/>
                </c:ext>
              </c:extLst>
            </c:dLbl>
            <c:dLbl>
              <c:idx val="2"/>
              <c:layout>
                <c:manualLayout>
                  <c:x val="-5.610570020210888E-2"/>
                  <c:y val="0.18219730245801538"/>
                </c:manualLayout>
              </c:layout>
              <c:spPr>
                <a:noFill/>
                <a:ln w="25400">
                  <a:noFill/>
                </a:ln>
              </c:spPr>
              <c:txPr>
                <a:bodyPr/>
                <a:lstStyle/>
                <a:p>
                  <a:pPr>
                    <a:defRPr sz="1200" b="1" i="0" u="none" strike="noStrike" baseline="0">
                      <a:solidFill>
                        <a:srgbClr val="000000"/>
                      </a:solidFill>
                      <a:latin typeface="Calibri"/>
                      <a:ea typeface="Calibri"/>
                      <a:cs typeface="Calibri"/>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4-5A8F-41AC-B8CE-E01E2AC450C6}"/>
                </c:ext>
              </c:extLst>
            </c:dLbl>
            <c:dLbl>
              <c:idx val="3"/>
              <c:layout>
                <c:manualLayout>
                  <c:x val="-0.1903972359236544"/>
                  <c:y val="3.9810123734533173E-2"/>
                </c:manualLayout>
              </c:layout>
              <c:spPr>
                <a:noFill/>
                <a:ln w="25400">
                  <a:noFill/>
                </a:ln>
              </c:spPr>
              <c:txPr>
                <a:bodyPr/>
                <a:lstStyle/>
                <a:p>
                  <a:pPr>
                    <a:defRPr sz="1200" b="1" i="0" u="none" strike="noStrike" baseline="0">
                      <a:solidFill>
                        <a:srgbClr val="000000"/>
                      </a:solidFill>
                      <a:latin typeface="Calibri"/>
                      <a:ea typeface="Calibri"/>
                      <a:cs typeface="Calibri"/>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6-5A8F-41AC-B8CE-E01E2AC450C6}"/>
                </c:ext>
              </c:extLst>
            </c:dLbl>
            <c:spPr>
              <a:noFill/>
              <a:ln w="25400">
                <a:noFill/>
              </a:ln>
            </c:spPr>
            <c:txPr>
              <a:bodyPr wrap="square" lIns="38100" tIns="19050" rIns="38100" bIns="19050" anchor="ctr">
                <a:spAutoFit/>
              </a:bodyPr>
              <a:lstStyle/>
              <a:p>
                <a:pPr>
                  <a:defRPr sz="1200" b="1" i="0" u="none" strike="noStrike" baseline="0">
                    <a:solidFill>
                      <a:srgbClr val="000000"/>
                    </a:solidFill>
                    <a:latin typeface="Calibri"/>
                    <a:ea typeface="Calibri"/>
                    <a:cs typeface="Calibri"/>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cat>
            <c:strRef>
              <c:f>'Sheet 1'!$A$39:$A$42</c:f>
              <c:strCache>
                <c:ptCount val="4"/>
                <c:pt idx="0">
                  <c:v>    STATE REVENUES</c:v>
                </c:pt>
                <c:pt idx="1">
                  <c:v>    FEDERAL REVENUES</c:v>
                </c:pt>
                <c:pt idx="2">
                  <c:v>    LOCAL REVENUES</c:v>
                </c:pt>
                <c:pt idx="3">
                  <c:v>    OTHER REVENUES</c:v>
                </c:pt>
              </c:strCache>
            </c:strRef>
          </c:cat>
          <c:val>
            <c:numRef>
              <c:f>'Sheet 1'!$B$39:$B$42</c:f>
              <c:numCache>
                <c:formatCode>#,##0.00_);\(#,##0.00\)</c:formatCode>
                <c:ptCount val="4"/>
                <c:pt idx="0">
                  <c:v>8462685</c:v>
                </c:pt>
                <c:pt idx="1">
                  <c:v>3986136.12</c:v>
                </c:pt>
                <c:pt idx="2">
                  <c:v>15922634</c:v>
                </c:pt>
                <c:pt idx="3">
                  <c:v>97500</c:v>
                </c:pt>
              </c:numCache>
            </c:numRef>
          </c:val>
          <c:extLst>
            <c:ext xmlns:c16="http://schemas.microsoft.com/office/drawing/2014/chart" uri="{C3380CC4-5D6E-409C-BE32-E72D297353CC}">
              <c16:uniqueId val="{00000007-5A8F-41AC-B8CE-E01E2AC450C6}"/>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gap"/>
    <c:showDLblsOverMax val="0"/>
  </c:chart>
  <c:spPr>
    <a:solidFill>
      <a:srgbClr val="FFFFFF"/>
    </a:solidFill>
    <a:ln w="3175">
      <a:solidFill>
        <a:srgbClr val="808080"/>
      </a:solidFill>
      <a:prstDash val="solid"/>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233010599132679"/>
          <c:y val="0.19878103534930477"/>
          <c:w val="0.57533978801734642"/>
          <c:h val="0.73570045233707493"/>
        </c:manualLayout>
      </c:layout>
      <c:pieChart>
        <c:varyColors val="1"/>
        <c:ser>
          <c:idx val="0"/>
          <c:order val="0"/>
          <c:spPr>
            <a:solidFill>
              <a:srgbClr val="4F81BD"/>
            </a:solidFill>
            <a:ln w="25400">
              <a:noFill/>
            </a:ln>
          </c:spPr>
          <c:dPt>
            <c:idx val="0"/>
            <c:bubble3D val="0"/>
            <c:spPr>
              <a:solidFill>
                <a:srgbClr val="4572A7"/>
              </a:solidFill>
              <a:ln w="25400">
                <a:noFill/>
              </a:ln>
            </c:spPr>
            <c:extLst>
              <c:ext xmlns:c16="http://schemas.microsoft.com/office/drawing/2014/chart" uri="{C3380CC4-5D6E-409C-BE32-E72D297353CC}">
                <c16:uniqueId val="{00000001-2CA3-4D8D-B7DD-187C923A1A41}"/>
              </c:ext>
            </c:extLst>
          </c:dPt>
          <c:dPt>
            <c:idx val="1"/>
            <c:bubble3D val="0"/>
            <c:spPr>
              <a:solidFill>
                <a:srgbClr val="AA4643"/>
              </a:solidFill>
              <a:ln w="25400">
                <a:noFill/>
              </a:ln>
            </c:spPr>
            <c:extLst>
              <c:ext xmlns:c16="http://schemas.microsoft.com/office/drawing/2014/chart" uri="{C3380CC4-5D6E-409C-BE32-E72D297353CC}">
                <c16:uniqueId val="{00000003-2CA3-4D8D-B7DD-187C923A1A41}"/>
              </c:ext>
            </c:extLst>
          </c:dPt>
          <c:dPt>
            <c:idx val="2"/>
            <c:bubble3D val="0"/>
            <c:spPr>
              <a:solidFill>
                <a:srgbClr val="89A54E"/>
              </a:solidFill>
              <a:ln w="25400">
                <a:noFill/>
              </a:ln>
            </c:spPr>
            <c:extLst>
              <c:ext xmlns:c16="http://schemas.microsoft.com/office/drawing/2014/chart" uri="{C3380CC4-5D6E-409C-BE32-E72D297353CC}">
                <c16:uniqueId val="{00000005-2CA3-4D8D-B7DD-187C923A1A41}"/>
              </c:ext>
            </c:extLst>
          </c:dPt>
          <c:dPt>
            <c:idx val="3"/>
            <c:bubble3D val="0"/>
            <c:spPr>
              <a:solidFill>
                <a:srgbClr val="71588F"/>
              </a:solidFill>
              <a:ln w="25400">
                <a:noFill/>
              </a:ln>
            </c:spPr>
            <c:extLst>
              <c:ext xmlns:c16="http://schemas.microsoft.com/office/drawing/2014/chart" uri="{C3380CC4-5D6E-409C-BE32-E72D297353CC}">
                <c16:uniqueId val="{00000007-2CA3-4D8D-B7DD-187C923A1A41}"/>
              </c:ext>
            </c:extLst>
          </c:dPt>
          <c:dPt>
            <c:idx val="4"/>
            <c:bubble3D val="0"/>
            <c:spPr>
              <a:solidFill>
                <a:srgbClr val="4198AF"/>
              </a:solidFill>
              <a:ln w="25400">
                <a:noFill/>
              </a:ln>
            </c:spPr>
            <c:extLst>
              <c:ext xmlns:c16="http://schemas.microsoft.com/office/drawing/2014/chart" uri="{C3380CC4-5D6E-409C-BE32-E72D297353CC}">
                <c16:uniqueId val="{00000009-2CA3-4D8D-B7DD-187C923A1A41}"/>
              </c:ext>
            </c:extLst>
          </c:dPt>
          <c:dPt>
            <c:idx val="5"/>
            <c:bubble3D val="0"/>
            <c:spPr>
              <a:solidFill>
                <a:srgbClr val="DB843D"/>
              </a:solidFill>
              <a:ln w="25400">
                <a:noFill/>
              </a:ln>
            </c:spPr>
            <c:extLst>
              <c:ext xmlns:c16="http://schemas.microsoft.com/office/drawing/2014/chart" uri="{C3380CC4-5D6E-409C-BE32-E72D297353CC}">
                <c16:uniqueId val="{0000000B-2CA3-4D8D-B7DD-187C923A1A41}"/>
              </c:ext>
            </c:extLst>
          </c:dPt>
          <c:dPt>
            <c:idx val="6"/>
            <c:bubble3D val="0"/>
            <c:spPr>
              <a:solidFill>
                <a:srgbClr val="93A9CF"/>
              </a:solidFill>
              <a:ln w="25400">
                <a:noFill/>
              </a:ln>
            </c:spPr>
            <c:extLst>
              <c:ext xmlns:c16="http://schemas.microsoft.com/office/drawing/2014/chart" uri="{C3380CC4-5D6E-409C-BE32-E72D297353CC}">
                <c16:uniqueId val="{0000000D-2CA3-4D8D-B7DD-187C923A1A41}"/>
              </c:ext>
            </c:extLst>
          </c:dPt>
          <c:dPt>
            <c:idx val="7"/>
            <c:bubble3D val="0"/>
            <c:spPr>
              <a:solidFill>
                <a:srgbClr val="D19392"/>
              </a:solidFill>
              <a:ln w="25400">
                <a:noFill/>
              </a:ln>
            </c:spPr>
            <c:extLst>
              <c:ext xmlns:c16="http://schemas.microsoft.com/office/drawing/2014/chart" uri="{C3380CC4-5D6E-409C-BE32-E72D297353CC}">
                <c16:uniqueId val="{0000000F-2CA3-4D8D-B7DD-187C923A1A41}"/>
              </c:ext>
            </c:extLst>
          </c:dPt>
          <c:dLbls>
            <c:dLbl>
              <c:idx val="0"/>
              <c:layout>
                <c:manualLayout>
                  <c:x val="-5.3776998805381889E-3"/>
                  <c:y val="-0.2012822938884167"/>
                </c:manualLayout>
              </c:layout>
              <c:spPr>
                <a:noFill/>
                <a:ln w="25400">
                  <a:noFill/>
                </a:ln>
              </c:spPr>
              <c:txPr>
                <a:bodyPr/>
                <a:lstStyle/>
                <a:p>
                  <a:pPr>
                    <a:defRPr sz="1000" b="1" i="0" u="none" strike="noStrike" baseline="0">
                      <a:solidFill>
                        <a:srgbClr val="000000"/>
                      </a:solidFill>
                      <a:latin typeface="Calibri"/>
                      <a:ea typeface="Calibri"/>
                      <a:cs typeface="Calibri"/>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2CA3-4D8D-B7DD-187C923A1A41}"/>
                </c:ext>
              </c:extLst>
            </c:dLbl>
            <c:dLbl>
              <c:idx val="1"/>
              <c:layout>
                <c:manualLayout>
                  <c:x val="-0.2198842139365853"/>
                  <c:y val="-3.7704964298817486E-3"/>
                </c:manualLayout>
              </c:layout>
              <c:spPr>
                <a:noFill/>
                <a:ln w="25400">
                  <a:noFill/>
                </a:ln>
              </c:spPr>
              <c:txPr>
                <a:bodyPr/>
                <a:lstStyle/>
                <a:p>
                  <a:pPr>
                    <a:defRPr sz="1000" b="1" i="0" u="none" strike="noStrike" baseline="0">
                      <a:solidFill>
                        <a:srgbClr val="000000"/>
                      </a:solidFill>
                      <a:latin typeface="Calibri"/>
                      <a:ea typeface="Calibri"/>
                      <a:cs typeface="Calibri"/>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2CA3-4D8D-B7DD-187C923A1A41}"/>
                </c:ext>
              </c:extLst>
            </c:dLbl>
            <c:dLbl>
              <c:idx val="2"/>
              <c:layout>
                <c:manualLayout>
                  <c:x val="-0.116220284629001"/>
                  <c:y val="-0.11432769828502629"/>
                </c:manualLayout>
              </c:layout>
              <c:spPr>
                <a:noFill/>
                <a:ln w="25400">
                  <a:noFill/>
                </a:ln>
              </c:spPr>
              <c:txPr>
                <a:bodyPr/>
                <a:lstStyle/>
                <a:p>
                  <a:pPr>
                    <a:defRPr sz="1000" b="1" i="0" u="none" strike="noStrike" baseline="0">
                      <a:solidFill>
                        <a:srgbClr val="000000"/>
                      </a:solidFill>
                      <a:latin typeface="Calibri"/>
                      <a:ea typeface="Calibri"/>
                      <a:cs typeface="Calibri"/>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2CA3-4D8D-B7DD-187C923A1A41}"/>
                </c:ext>
              </c:extLst>
            </c:dLbl>
            <c:dLbl>
              <c:idx val="3"/>
              <c:layout>
                <c:manualLayout>
                  <c:x val="-3.0150578226022306E-2"/>
                  <c:y val="-9.5807862726836571E-2"/>
                </c:manualLayout>
              </c:layout>
              <c:spPr>
                <a:noFill/>
                <a:ln w="25400">
                  <a:noFill/>
                </a:ln>
              </c:spPr>
              <c:txPr>
                <a:bodyPr/>
                <a:lstStyle/>
                <a:p>
                  <a:pPr>
                    <a:defRPr sz="1000" b="1" i="0" u="none" strike="noStrike" baseline="0">
                      <a:solidFill>
                        <a:srgbClr val="000000"/>
                      </a:solidFill>
                      <a:latin typeface="Calibri"/>
                      <a:ea typeface="Calibri"/>
                      <a:cs typeface="Calibri"/>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2CA3-4D8D-B7DD-187C923A1A41}"/>
                </c:ext>
              </c:extLst>
            </c:dLbl>
            <c:dLbl>
              <c:idx val="4"/>
              <c:layout>
                <c:manualLayout>
                  <c:x val="-9.6221129782748535E-2"/>
                  <c:y val="-0.10658350501886191"/>
                </c:manualLayout>
              </c:layout>
              <c:spPr>
                <a:noFill/>
                <a:ln w="25400">
                  <a:noFill/>
                </a:ln>
              </c:spPr>
              <c:txPr>
                <a:bodyPr/>
                <a:lstStyle/>
                <a:p>
                  <a:pPr>
                    <a:defRPr sz="1000" b="1" i="0" u="none" strike="noStrike" baseline="0">
                      <a:solidFill>
                        <a:srgbClr val="000000"/>
                      </a:solidFill>
                      <a:latin typeface="Calibri"/>
                      <a:ea typeface="Calibri"/>
                      <a:cs typeface="Calibri"/>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2CA3-4D8D-B7DD-187C923A1A41}"/>
                </c:ext>
              </c:extLst>
            </c:dLbl>
            <c:dLbl>
              <c:idx val="5"/>
              <c:delete val="1"/>
              <c:extLst>
                <c:ext xmlns:c15="http://schemas.microsoft.com/office/drawing/2012/chart" uri="{CE6537A1-D6FC-4f65-9D91-7224C49458BB}"/>
                <c:ext xmlns:c16="http://schemas.microsoft.com/office/drawing/2014/chart" uri="{C3380CC4-5D6E-409C-BE32-E72D297353CC}">
                  <c16:uniqueId val="{0000000B-2CA3-4D8D-B7DD-187C923A1A41}"/>
                </c:ext>
              </c:extLst>
            </c:dLbl>
            <c:dLbl>
              <c:idx val="6"/>
              <c:layout>
                <c:manualLayout>
                  <c:x val="4.6948927895640952E-2"/>
                  <c:y val="-1.8708191007692266E-2"/>
                </c:manualLayout>
              </c:layout>
              <c:spPr>
                <a:noFill/>
                <a:ln w="25400">
                  <a:noFill/>
                </a:ln>
              </c:spPr>
              <c:txPr>
                <a:bodyPr/>
                <a:lstStyle/>
                <a:p>
                  <a:pPr>
                    <a:defRPr sz="1000" b="1" i="0" u="none" strike="noStrike" baseline="0">
                      <a:solidFill>
                        <a:srgbClr val="000000"/>
                      </a:solidFill>
                      <a:latin typeface="Calibri"/>
                      <a:ea typeface="Calibri"/>
                      <a:cs typeface="Calibri"/>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2CA3-4D8D-B7DD-187C923A1A41}"/>
                </c:ext>
              </c:extLst>
            </c:dLbl>
            <c:dLbl>
              <c:idx val="7"/>
              <c:layout>
                <c:manualLayout>
                  <c:x val="0.17077249064797134"/>
                  <c:y val="2.9774577566806185E-2"/>
                </c:manualLayout>
              </c:layout>
              <c:spPr>
                <a:noFill/>
                <a:ln w="25400">
                  <a:noFill/>
                </a:ln>
              </c:spPr>
              <c:txPr>
                <a:bodyPr/>
                <a:lstStyle/>
                <a:p>
                  <a:pPr>
                    <a:defRPr sz="1000" b="1" i="0" u="none" strike="noStrike" baseline="0">
                      <a:solidFill>
                        <a:srgbClr val="000000"/>
                      </a:solidFill>
                      <a:latin typeface="Calibri"/>
                      <a:ea typeface="Calibri"/>
                      <a:cs typeface="Calibri"/>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F-2CA3-4D8D-B7DD-187C923A1A41}"/>
                </c:ext>
              </c:extLst>
            </c:dLbl>
            <c:spPr>
              <a:noFill/>
              <a:ln w="25400">
                <a:noFill/>
              </a:ln>
            </c:spPr>
            <c:txPr>
              <a:bodyPr wrap="square" lIns="38100" tIns="19050" rIns="38100" bIns="19050" anchor="ctr">
                <a:spAutoFit/>
              </a:bodyPr>
              <a:lstStyle/>
              <a:p>
                <a:pPr>
                  <a:defRPr sz="1000" b="1" i="0" u="none" strike="noStrike" baseline="0">
                    <a:solidFill>
                      <a:srgbClr val="000000"/>
                    </a:solidFill>
                    <a:latin typeface="Calibri"/>
                    <a:ea typeface="Calibri"/>
                    <a:cs typeface="Calibri"/>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cat>
            <c:strRef>
              <c:f>'Sheet 1'!$I$70:$I$77</c:f>
              <c:strCache>
                <c:ptCount val="8"/>
                <c:pt idx="0">
                  <c:v>    INSTRUCTIONAL SERVICES</c:v>
                </c:pt>
                <c:pt idx="1">
                  <c:v>    INSTRUCTIONAL SUPPORT SERVICES</c:v>
                </c:pt>
                <c:pt idx="2">
                  <c:v>    OPERATIONS &amp; MAINTENANCE</c:v>
                </c:pt>
                <c:pt idx="3">
                  <c:v>    AUXILIARY SERVICES</c:v>
                </c:pt>
                <c:pt idx="4">
                  <c:v>    GENERAL ADMINISTRATIVE SERVICES</c:v>
                </c:pt>
                <c:pt idx="5">
                  <c:v>    CAPITAL OUTLAY</c:v>
                </c:pt>
                <c:pt idx="6">
                  <c:v>    DEBT SERVICES</c:v>
                </c:pt>
                <c:pt idx="7">
                  <c:v>    OTHER EXPENDITURES</c:v>
                </c:pt>
              </c:strCache>
            </c:strRef>
          </c:cat>
          <c:val>
            <c:numRef>
              <c:f>'Sheet 1'!$J$70:$J$77</c:f>
              <c:numCache>
                <c:formatCode>#,##0.00_);\(#,##0.00\)</c:formatCode>
                <c:ptCount val="8"/>
                <c:pt idx="0">
                  <c:v>14203308.5</c:v>
                </c:pt>
                <c:pt idx="1">
                  <c:v>4102595.06</c:v>
                </c:pt>
                <c:pt idx="2">
                  <c:v>2456831</c:v>
                </c:pt>
                <c:pt idx="3">
                  <c:v>1915112.13</c:v>
                </c:pt>
                <c:pt idx="4">
                  <c:v>1932881.3399999999</c:v>
                </c:pt>
                <c:pt idx="5">
                  <c:v>1000000</c:v>
                </c:pt>
                <c:pt idx="6">
                  <c:v>1901480.27</c:v>
                </c:pt>
                <c:pt idx="7">
                  <c:v>1093144.06</c:v>
                </c:pt>
              </c:numCache>
            </c:numRef>
          </c:val>
          <c:extLst>
            <c:ext xmlns:c16="http://schemas.microsoft.com/office/drawing/2014/chart" uri="{C3380CC4-5D6E-409C-BE32-E72D297353CC}">
              <c16:uniqueId val="{00000010-2CA3-4D8D-B7DD-187C923A1A41}"/>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gap"/>
    <c:showDLblsOverMax val="0"/>
  </c:chart>
  <c:spPr>
    <a:solidFill>
      <a:srgbClr val="FFFFFF"/>
    </a:solidFill>
    <a:ln w="3175">
      <a:solidFill>
        <a:srgbClr val="808080"/>
      </a:solidFill>
      <a:prstDash val="solid"/>
    </a:ln>
  </c:spPr>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v>GSCS</c:v>
          </c:tx>
          <c:invertIfNegative val="0"/>
          <c:cat>
            <c:strRef>
              <c:f>'Sheet 1'!$J$87:$J$95</c:f>
              <c:strCache>
                <c:ptCount val="9"/>
                <c:pt idx="0">
                  <c:v>    INSTRUCTIONAL SERVICES</c:v>
                </c:pt>
                <c:pt idx="1">
                  <c:v>    INSTRUCTIONAL SUPPORT SERVICES</c:v>
                </c:pt>
                <c:pt idx="2">
                  <c:v>    OPERATIONS &amp; MAINTENANCE</c:v>
                </c:pt>
                <c:pt idx="3">
                  <c:v>    AUXILIARY SERVICES</c:v>
                </c:pt>
                <c:pt idx="4">
                  <c:v>    GENERAL ADMINISTRATIVE SERVICES</c:v>
                </c:pt>
                <c:pt idx="5">
                  <c:v>    CAPITAL OUTLAY</c:v>
                </c:pt>
                <c:pt idx="6">
                  <c:v>    DEBT SERVICES</c:v>
                </c:pt>
                <c:pt idx="7">
                  <c:v>    OTHER EXPENDITURES</c:v>
                </c:pt>
                <c:pt idx="8">
                  <c:v>TOTAL EXPENDITURES</c:v>
                </c:pt>
              </c:strCache>
            </c:strRef>
          </c:cat>
          <c:val>
            <c:numRef>
              <c:f>'Sheet 1'!$L$87:$L$94</c:f>
              <c:numCache>
                <c:formatCode>0%</c:formatCode>
                <c:ptCount val="8"/>
                <c:pt idx="0">
                  <c:v>0.49652625568986358</c:v>
                </c:pt>
                <c:pt idx="1">
                  <c:v>0.14342053921827658</c:v>
                </c:pt>
                <c:pt idx="2">
                  <c:v>8.5887108436233942E-2</c:v>
                </c:pt>
                <c:pt idx="3">
                  <c:v>6.6949433305285119E-2</c:v>
                </c:pt>
                <c:pt idx="4">
                  <c:v>6.7570618102324967E-2</c:v>
                </c:pt>
                <c:pt idx="5">
                  <c:v>3.4958492642039249E-2</c:v>
                </c:pt>
                <c:pt idx="6">
                  <c:v>6.6472884027777818E-2</c:v>
                </c:pt>
                <c:pt idx="7">
                  <c:v>3.821466857819892E-2</c:v>
                </c:pt>
              </c:numCache>
            </c:numRef>
          </c:val>
          <c:extLst>
            <c:ext xmlns:c16="http://schemas.microsoft.com/office/drawing/2014/chart" uri="{C3380CC4-5D6E-409C-BE32-E72D297353CC}">
              <c16:uniqueId val="{00000000-AC76-48C3-901F-485FCBA80639}"/>
            </c:ext>
          </c:extLst>
        </c:ser>
        <c:ser>
          <c:idx val="1"/>
          <c:order val="1"/>
          <c:tx>
            <c:v>State</c:v>
          </c:tx>
          <c:invertIfNegative val="0"/>
          <c:cat>
            <c:strRef>
              <c:f>'Sheet 1'!$J$87:$J$95</c:f>
              <c:strCache>
                <c:ptCount val="9"/>
                <c:pt idx="0">
                  <c:v>    INSTRUCTIONAL SERVICES</c:v>
                </c:pt>
                <c:pt idx="1">
                  <c:v>    INSTRUCTIONAL SUPPORT SERVICES</c:v>
                </c:pt>
                <c:pt idx="2">
                  <c:v>    OPERATIONS &amp; MAINTENANCE</c:v>
                </c:pt>
                <c:pt idx="3">
                  <c:v>    AUXILIARY SERVICES</c:v>
                </c:pt>
                <c:pt idx="4">
                  <c:v>    GENERAL ADMINISTRATIVE SERVICES</c:v>
                </c:pt>
                <c:pt idx="5">
                  <c:v>    CAPITAL OUTLAY</c:v>
                </c:pt>
                <c:pt idx="6">
                  <c:v>    DEBT SERVICES</c:v>
                </c:pt>
                <c:pt idx="7">
                  <c:v>    OTHER EXPENDITURES</c:v>
                </c:pt>
                <c:pt idx="8">
                  <c:v>TOTAL EXPENDITURES</c:v>
                </c:pt>
              </c:strCache>
            </c:strRef>
          </c:cat>
          <c:val>
            <c:numRef>
              <c:f>'Sheet 1'!$M$87:$M$94</c:f>
              <c:numCache>
                <c:formatCode>0%</c:formatCode>
                <c:ptCount val="8"/>
                <c:pt idx="0">
                  <c:v>0.47</c:v>
                </c:pt>
                <c:pt idx="1">
                  <c:v>0.14000000000000001</c:v>
                </c:pt>
                <c:pt idx="2">
                  <c:v>0.09</c:v>
                </c:pt>
                <c:pt idx="3">
                  <c:v>0.11</c:v>
                </c:pt>
                <c:pt idx="4">
                  <c:v>0.04</c:v>
                </c:pt>
                <c:pt idx="5">
                  <c:v>0.06</c:v>
                </c:pt>
                <c:pt idx="6">
                  <c:v>0.06</c:v>
                </c:pt>
                <c:pt idx="7">
                  <c:v>0.03</c:v>
                </c:pt>
              </c:numCache>
            </c:numRef>
          </c:val>
          <c:extLst>
            <c:ext xmlns:c16="http://schemas.microsoft.com/office/drawing/2014/chart" uri="{C3380CC4-5D6E-409C-BE32-E72D297353CC}">
              <c16:uniqueId val="{00000001-AC76-48C3-901F-485FCBA80639}"/>
            </c:ext>
          </c:extLst>
        </c:ser>
        <c:dLbls>
          <c:showLegendKey val="0"/>
          <c:showVal val="0"/>
          <c:showCatName val="0"/>
          <c:showSerName val="0"/>
          <c:showPercent val="0"/>
          <c:showBubbleSize val="0"/>
        </c:dLbls>
        <c:gapWidth val="150"/>
        <c:axId val="324191768"/>
        <c:axId val="1"/>
      </c:barChart>
      <c:catAx>
        <c:axId val="324191768"/>
        <c:scaling>
          <c:orientation val="minMax"/>
        </c:scaling>
        <c:delete val="0"/>
        <c:axPos val="b"/>
        <c:numFmt formatCode="General" sourceLinked="1"/>
        <c:majorTickMark val="out"/>
        <c:minorTickMark val="none"/>
        <c:tickLblPos val="nextTo"/>
        <c:txPr>
          <a:bodyPr rot="-2700000" vert="horz"/>
          <a:lstStyle/>
          <a:p>
            <a:pPr>
              <a:defRPr sz="1000" b="0"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numFmt formatCode="0%" sourceLinked="1"/>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324191768"/>
        <c:crosses val="autoZero"/>
        <c:crossBetween val="between"/>
      </c:valAx>
    </c:plotArea>
    <c:legend>
      <c:legendPos val="r"/>
      <c:overlay val="0"/>
      <c:txPr>
        <a:bodyPr/>
        <a:lstStyle/>
        <a:p>
          <a:pPr>
            <a:defRPr sz="920" b="0" i="0" u="none" strike="noStrike" baseline="0">
              <a:solidFill>
                <a:srgbClr val="000000"/>
              </a:solidFill>
              <a:latin typeface="Calibri"/>
              <a:ea typeface="Calibri"/>
              <a:cs typeface="Calibri"/>
            </a:defRPr>
          </a:pPr>
          <a:endParaRPr lang="en-US"/>
        </a:p>
      </c:txPr>
    </c:legend>
    <c:plotVisOnly val="1"/>
    <c:dispBlanksAs val="gap"/>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57200" y="720725"/>
            <a:ext cx="6402388" cy="3600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31520" y="4560571"/>
            <a:ext cx="5852160" cy="4320540"/>
          </a:xfrm>
          <a:prstGeom prst="rect">
            <a:avLst/>
          </a:prstGeom>
          <a:noFill/>
          <a:ln>
            <a:noFill/>
          </a:ln>
        </p:spPr>
        <p:txBody>
          <a:bodyPr spcFirstLastPara="1" wrap="square" lIns="96606" tIns="96606" rIns="96606" bIns="96606"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457200" y="720725"/>
            <a:ext cx="6402388"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731520" y="4560571"/>
            <a:ext cx="5852160" cy="4320540"/>
          </a:xfrm>
          <a:prstGeom prst="rect">
            <a:avLst/>
          </a:prstGeom>
        </p:spPr>
        <p:txBody>
          <a:bodyPr spcFirstLastPara="1" wrap="square" lIns="96606" tIns="96606" rIns="96606" bIns="96606" anchor="t" anchorCtr="0">
            <a:noAutofit/>
          </a:bodyPr>
          <a:lstStyle/>
          <a:p>
            <a:pPr marL="0" indent="0">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5e6c961396_0_108:notes"/>
          <p:cNvSpPr>
            <a:spLocks noGrp="1" noRot="1" noChangeAspect="1"/>
          </p:cNvSpPr>
          <p:nvPr>
            <p:ph type="sldImg" idx="2"/>
          </p:nvPr>
        </p:nvSpPr>
        <p:spPr>
          <a:xfrm>
            <a:off x="457200" y="720725"/>
            <a:ext cx="6402388"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5e6c961396_0_108:notes"/>
          <p:cNvSpPr txBox="1">
            <a:spLocks noGrp="1"/>
          </p:cNvSpPr>
          <p:nvPr>
            <p:ph type="body" idx="1"/>
          </p:nvPr>
        </p:nvSpPr>
        <p:spPr>
          <a:xfrm>
            <a:off x="731520" y="4560571"/>
            <a:ext cx="5852160" cy="4320540"/>
          </a:xfrm>
          <a:prstGeom prst="rect">
            <a:avLst/>
          </a:prstGeom>
        </p:spPr>
        <p:txBody>
          <a:bodyPr spcFirstLastPara="1" wrap="square" lIns="96606" tIns="96606" rIns="96606" bIns="96606" anchor="t" anchorCtr="0">
            <a:noAutofit/>
          </a:bodyPr>
          <a:lstStyle/>
          <a:p>
            <a:pPr marL="0" indent="0">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5e6c961396_0_114:notes"/>
          <p:cNvSpPr>
            <a:spLocks noGrp="1" noRot="1" noChangeAspect="1"/>
          </p:cNvSpPr>
          <p:nvPr>
            <p:ph type="sldImg" idx="2"/>
          </p:nvPr>
        </p:nvSpPr>
        <p:spPr>
          <a:xfrm>
            <a:off x="457200" y="720725"/>
            <a:ext cx="6402388"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5e6c961396_0_114:notes"/>
          <p:cNvSpPr txBox="1">
            <a:spLocks noGrp="1"/>
          </p:cNvSpPr>
          <p:nvPr>
            <p:ph type="body" idx="1"/>
          </p:nvPr>
        </p:nvSpPr>
        <p:spPr>
          <a:xfrm>
            <a:off x="731520" y="4560571"/>
            <a:ext cx="5852160" cy="4320540"/>
          </a:xfrm>
          <a:prstGeom prst="rect">
            <a:avLst/>
          </a:prstGeom>
        </p:spPr>
        <p:txBody>
          <a:bodyPr spcFirstLastPara="1" wrap="square" lIns="96606" tIns="96606" rIns="96606" bIns="96606" anchor="t" anchorCtr="0">
            <a:noAutofit/>
          </a:bodyPr>
          <a:lstStyle/>
          <a:p>
            <a:pPr marL="0" indent="0">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5e6c961396_0_120:notes"/>
          <p:cNvSpPr>
            <a:spLocks noGrp="1" noRot="1" noChangeAspect="1"/>
          </p:cNvSpPr>
          <p:nvPr>
            <p:ph type="sldImg" idx="2"/>
          </p:nvPr>
        </p:nvSpPr>
        <p:spPr>
          <a:xfrm>
            <a:off x="457200" y="720725"/>
            <a:ext cx="6402388"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5e6c961396_0_120:notes"/>
          <p:cNvSpPr txBox="1">
            <a:spLocks noGrp="1"/>
          </p:cNvSpPr>
          <p:nvPr>
            <p:ph type="body" idx="1"/>
          </p:nvPr>
        </p:nvSpPr>
        <p:spPr>
          <a:xfrm>
            <a:off x="731520" y="4560571"/>
            <a:ext cx="5852160" cy="4320540"/>
          </a:xfrm>
          <a:prstGeom prst="rect">
            <a:avLst/>
          </a:prstGeom>
        </p:spPr>
        <p:txBody>
          <a:bodyPr spcFirstLastPara="1" wrap="square" lIns="96606" tIns="96606" rIns="96606" bIns="96606" anchor="t" anchorCtr="0">
            <a:noAutofit/>
          </a:bodyPr>
          <a:lstStyle/>
          <a:p>
            <a:pPr marL="0" indent="0">
              <a:buNone/>
            </a:pPr>
            <a:r>
              <a:rPr lang="en-US" dirty="0"/>
              <a:t>Other State- ARI, Other current expense, preschool, English as second language, </a:t>
            </a:r>
            <a:r>
              <a:rPr lang="en-US" dirty="0" err="1"/>
              <a:t>etc</a:t>
            </a:r>
            <a:endParaRPr lang="en-US" dirty="0"/>
          </a:p>
          <a:p>
            <a:pPr marL="0" indent="0">
              <a:buNone/>
            </a:pPr>
            <a:r>
              <a:rPr lang="en-US" dirty="0"/>
              <a:t>Fed- SPED, Title 1, Title 4</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5e6c961396_0_127:notes"/>
          <p:cNvSpPr>
            <a:spLocks noGrp="1" noRot="1" noChangeAspect="1"/>
          </p:cNvSpPr>
          <p:nvPr>
            <p:ph type="sldImg" idx="2"/>
          </p:nvPr>
        </p:nvSpPr>
        <p:spPr>
          <a:xfrm>
            <a:off x="457200" y="720725"/>
            <a:ext cx="6402388"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5e6c961396_0_127:notes"/>
          <p:cNvSpPr txBox="1">
            <a:spLocks noGrp="1"/>
          </p:cNvSpPr>
          <p:nvPr>
            <p:ph type="body" idx="1"/>
          </p:nvPr>
        </p:nvSpPr>
        <p:spPr>
          <a:xfrm>
            <a:off x="731520" y="4560571"/>
            <a:ext cx="5852160" cy="4320540"/>
          </a:xfrm>
          <a:prstGeom prst="rect">
            <a:avLst/>
          </a:prstGeom>
        </p:spPr>
        <p:txBody>
          <a:bodyPr spcFirstLastPara="1" wrap="square" lIns="96606" tIns="96606" rIns="96606" bIns="96606" anchor="t" anchorCtr="0">
            <a:noAutofit/>
          </a:bodyPr>
          <a:lstStyle/>
          <a:p>
            <a:pPr marL="0" indent="0">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5e6c961396_0_311:notes"/>
          <p:cNvSpPr>
            <a:spLocks noGrp="1" noRot="1" noChangeAspect="1"/>
          </p:cNvSpPr>
          <p:nvPr>
            <p:ph type="sldImg" idx="2"/>
          </p:nvPr>
        </p:nvSpPr>
        <p:spPr>
          <a:xfrm>
            <a:off x="457200" y="720725"/>
            <a:ext cx="6402388"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5e6c961396_0_311:notes"/>
          <p:cNvSpPr txBox="1">
            <a:spLocks noGrp="1"/>
          </p:cNvSpPr>
          <p:nvPr>
            <p:ph type="body" idx="1"/>
          </p:nvPr>
        </p:nvSpPr>
        <p:spPr>
          <a:xfrm>
            <a:off x="731520" y="4560571"/>
            <a:ext cx="5852160" cy="4320540"/>
          </a:xfrm>
          <a:prstGeom prst="rect">
            <a:avLst/>
          </a:prstGeom>
        </p:spPr>
        <p:txBody>
          <a:bodyPr spcFirstLastPara="1" wrap="square" lIns="96606" tIns="96606" rIns="96606" bIns="96606" anchor="t" anchorCtr="0">
            <a:noAutofit/>
          </a:bodyPr>
          <a:lstStyle/>
          <a:p>
            <a:pPr marL="0" indent="0">
              <a:lnSpc>
                <a:spcPct val="115000"/>
              </a:lnSpc>
              <a:spcBef>
                <a:spcPts val="1192"/>
              </a:spcBef>
              <a:buNone/>
            </a:pPr>
            <a:r>
              <a:rPr lang="en" b="1"/>
              <a:t>     </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5e6c961396_0_348:notes"/>
          <p:cNvSpPr>
            <a:spLocks noGrp="1" noRot="1" noChangeAspect="1"/>
          </p:cNvSpPr>
          <p:nvPr>
            <p:ph type="sldImg" idx="2"/>
          </p:nvPr>
        </p:nvSpPr>
        <p:spPr>
          <a:xfrm>
            <a:off x="457200" y="720725"/>
            <a:ext cx="6402388"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5e6c961396_0_348:notes"/>
          <p:cNvSpPr txBox="1">
            <a:spLocks noGrp="1"/>
          </p:cNvSpPr>
          <p:nvPr>
            <p:ph type="body" idx="1"/>
          </p:nvPr>
        </p:nvSpPr>
        <p:spPr>
          <a:xfrm>
            <a:off x="731520" y="4560571"/>
            <a:ext cx="5852160" cy="4320540"/>
          </a:xfrm>
          <a:prstGeom prst="rect">
            <a:avLst/>
          </a:prstGeom>
        </p:spPr>
        <p:txBody>
          <a:bodyPr spcFirstLastPara="1" wrap="square" lIns="96606" tIns="96606" rIns="96606" bIns="96606" anchor="t" anchorCtr="0">
            <a:noAutofit/>
          </a:bodyPr>
          <a:lstStyle/>
          <a:p>
            <a:pPr marL="0" indent="0">
              <a:lnSpc>
                <a:spcPct val="115000"/>
              </a:lnSpc>
              <a:spcBef>
                <a:spcPts val="1370"/>
              </a:spcBef>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average is probably closer to 78 to 80%- salary and benefits</a:t>
            </a:r>
          </a:p>
        </p:txBody>
      </p:sp>
    </p:spTree>
    <p:extLst>
      <p:ext uri="{BB962C8B-B14F-4D97-AF65-F5344CB8AC3E}">
        <p14:creationId xmlns:p14="http://schemas.microsoft.com/office/powerpoint/2010/main" val="1338608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Salaries- 2% and the changes to the state salary matrix</a:t>
            </a:r>
          </a:p>
          <a:p>
            <a:r>
              <a:rPr lang="en-US" dirty="0"/>
              <a:t>State funding went down due to increase in 10 mill match</a:t>
            </a:r>
          </a:p>
        </p:txBody>
      </p:sp>
    </p:spTree>
    <p:extLst>
      <p:ext uri="{BB962C8B-B14F-4D97-AF65-F5344CB8AC3E}">
        <p14:creationId xmlns:p14="http://schemas.microsoft.com/office/powerpoint/2010/main" val="18202782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than twice the amount of local contribution per student</a:t>
            </a:r>
          </a:p>
        </p:txBody>
      </p:sp>
    </p:spTree>
    <p:extLst>
      <p:ext uri="{BB962C8B-B14F-4D97-AF65-F5344CB8AC3E}">
        <p14:creationId xmlns:p14="http://schemas.microsoft.com/office/powerpoint/2010/main" val="45049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$140k increase (conservative)</a:t>
            </a:r>
          </a:p>
        </p:txBody>
      </p:sp>
    </p:spTree>
    <p:extLst>
      <p:ext uri="{BB962C8B-B14F-4D97-AF65-F5344CB8AC3E}">
        <p14:creationId xmlns:p14="http://schemas.microsoft.com/office/powerpoint/2010/main" val="3677097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Very conservative estimate based on YTD figures</a:t>
            </a:r>
          </a:p>
        </p:txBody>
      </p:sp>
    </p:spTree>
    <p:extLst>
      <p:ext uri="{BB962C8B-B14F-4D97-AF65-F5344CB8AC3E}">
        <p14:creationId xmlns:p14="http://schemas.microsoft.com/office/powerpoint/2010/main" val="1229427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Salaries increased in this category due to hiring custodians. </a:t>
            </a:r>
            <a:r>
              <a:rPr lang="en-US" dirty="0" err="1"/>
              <a:t>Puchase</a:t>
            </a:r>
            <a:r>
              <a:rPr lang="en-US" dirty="0"/>
              <a:t> services decreased by a similar amount of the increase</a:t>
            </a:r>
          </a:p>
        </p:txBody>
      </p:sp>
    </p:spTree>
    <p:extLst>
      <p:ext uri="{BB962C8B-B14F-4D97-AF65-F5344CB8AC3E}">
        <p14:creationId xmlns:p14="http://schemas.microsoft.com/office/powerpoint/2010/main" val="1890196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Conservative estimate</a:t>
            </a:r>
          </a:p>
        </p:txBody>
      </p:sp>
    </p:spTree>
    <p:extLst>
      <p:ext uri="{BB962C8B-B14F-4D97-AF65-F5344CB8AC3E}">
        <p14:creationId xmlns:p14="http://schemas.microsoft.com/office/powerpoint/2010/main" val="2317354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BCBE debt will be paid until June 2024. At that point we will pay debt of $560k annually until 2037.</a:t>
            </a:r>
          </a:p>
        </p:txBody>
      </p:sp>
    </p:spTree>
    <p:extLst>
      <p:ext uri="{BB962C8B-B14F-4D97-AF65-F5344CB8AC3E}">
        <p14:creationId xmlns:p14="http://schemas.microsoft.com/office/powerpoint/2010/main" val="4953255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5e6c961396_0_366:notes"/>
          <p:cNvSpPr>
            <a:spLocks noGrp="1" noRot="1" noChangeAspect="1"/>
          </p:cNvSpPr>
          <p:nvPr>
            <p:ph type="sldImg" idx="2"/>
          </p:nvPr>
        </p:nvSpPr>
        <p:spPr>
          <a:xfrm>
            <a:off x="457200" y="720725"/>
            <a:ext cx="6402388"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5e6c961396_0_366:notes"/>
          <p:cNvSpPr txBox="1">
            <a:spLocks noGrp="1"/>
          </p:cNvSpPr>
          <p:nvPr>
            <p:ph type="body" idx="1"/>
          </p:nvPr>
        </p:nvSpPr>
        <p:spPr>
          <a:xfrm>
            <a:off x="731520" y="4560571"/>
            <a:ext cx="5852160" cy="4320540"/>
          </a:xfrm>
          <a:prstGeom prst="rect">
            <a:avLst/>
          </a:prstGeom>
        </p:spPr>
        <p:txBody>
          <a:bodyPr spcFirstLastPara="1" wrap="square" lIns="96606" tIns="96606" rIns="96606" bIns="96606" anchor="t" anchorCtr="0">
            <a:noAutofit/>
          </a:bodyPr>
          <a:lstStyle/>
          <a:p>
            <a:pPr marL="0" indent="0">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125" y="0"/>
            <a:ext cx="9144250" cy="4398100"/>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1" name="Google Shape;11;p2"/>
          <p:cNvSpPr txBox="1">
            <a:spLocks noGrp="1"/>
          </p:cNvSpPr>
          <p:nvPr>
            <p:ph type="ctrTitle"/>
          </p:nvPr>
        </p:nvSpPr>
        <p:spPr>
          <a:xfrm>
            <a:off x="311700" y="539725"/>
            <a:ext cx="8520600" cy="12825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12" name="Google Shape;12;p2"/>
          <p:cNvSpPr txBox="1">
            <a:spLocks noGrp="1"/>
          </p:cNvSpPr>
          <p:nvPr>
            <p:ph type="subTitle" idx="1"/>
          </p:nvPr>
        </p:nvSpPr>
        <p:spPr>
          <a:xfrm>
            <a:off x="311700" y="1878560"/>
            <a:ext cx="4242600" cy="738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2"/>
              </a:buClr>
              <a:buSzPts val="1600"/>
              <a:buNone/>
              <a:defRPr sz="1600">
                <a:solidFill>
                  <a:schemeClr val="lt2"/>
                </a:solidFill>
              </a:defRPr>
            </a:lvl1pPr>
            <a:lvl2pPr lvl="1" rtl="0">
              <a:lnSpc>
                <a:spcPct val="100000"/>
              </a:lnSpc>
              <a:spcBef>
                <a:spcPts val="0"/>
              </a:spcBef>
              <a:spcAft>
                <a:spcPts val="0"/>
              </a:spcAft>
              <a:buClr>
                <a:schemeClr val="lt2"/>
              </a:buClr>
              <a:buSzPts val="1600"/>
              <a:buNone/>
              <a:defRPr sz="1600">
                <a:solidFill>
                  <a:schemeClr val="lt2"/>
                </a:solidFill>
              </a:defRPr>
            </a:lvl2pPr>
            <a:lvl3pPr lvl="2" rtl="0">
              <a:lnSpc>
                <a:spcPct val="100000"/>
              </a:lnSpc>
              <a:spcBef>
                <a:spcPts val="0"/>
              </a:spcBef>
              <a:spcAft>
                <a:spcPts val="0"/>
              </a:spcAft>
              <a:buClr>
                <a:schemeClr val="lt2"/>
              </a:buClr>
              <a:buSzPts val="1600"/>
              <a:buNone/>
              <a:defRPr sz="1600">
                <a:solidFill>
                  <a:schemeClr val="lt2"/>
                </a:solidFill>
              </a:defRPr>
            </a:lvl3pPr>
            <a:lvl4pPr lvl="3" rtl="0">
              <a:lnSpc>
                <a:spcPct val="100000"/>
              </a:lnSpc>
              <a:spcBef>
                <a:spcPts val="0"/>
              </a:spcBef>
              <a:spcAft>
                <a:spcPts val="0"/>
              </a:spcAft>
              <a:buClr>
                <a:schemeClr val="lt2"/>
              </a:buClr>
              <a:buSzPts val="1600"/>
              <a:buNone/>
              <a:defRPr sz="1600">
                <a:solidFill>
                  <a:schemeClr val="lt2"/>
                </a:solidFill>
              </a:defRPr>
            </a:lvl4pPr>
            <a:lvl5pPr lvl="4" rtl="0">
              <a:lnSpc>
                <a:spcPct val="100000"/>
              </a:lnSpc>
              <a:spcBef>
                <a:spcPts val="0"/>
              </a:spcBef>
              <a:spcAft>
                <a:spcPts val="0"/>
              </a:spcAft>
              <a:buClr>
                <a:schemeClr val="lt2"/>
              </a:buClr>
              <a:buSzPts val="1600"/>
              <a:buNone/>
              <a:defRPr sz="1600">
                <a:solidFill>
                  <a:schemeClr val="lt2"/>
                </a:solidFill>
              </a:defRPr>
            </a:lvl5pPr>
            <a:lvl6pPr lvl="5" rtl="0">
              <a:lnSpc>
                <a:spcPct val="100000"/>
              </a:lnSpc>
              <a:spcBef>
                <a:spcPts val="0"/>
              </a:spcBef>
              <a:spcAft>
                <a:spcPts val="0"/>
              </a:spcAft>
              <a:buClr>
                <a:schemeClr val="lt2"/>
              </a:buClr>
              <a:buSzPts val="1600"/>
              <a:buNone/>
              <a:defRPr sz="1600">
                <a:solidFill>
                  <a:schemeClr val="lt2"/>
                </a:solidFill>
              </a:defRPr>
            </a:lvl6pPr>
            <a:lvl7pPr lvl="6" rtl="0">
              <a:lnSpc>
                <a:spcPct val="100000"/>
              </a:lnSpc>
              <a:spcBef>
                <a:spcPts val="0"/>
              </a:spcBef>
              <a:spcAft>
                <a:spcPts val="0"/>
              </a:spcAft>
              <a:buClr>
                <a:schemeClr val="lt2"/>
              </a:buClr>
              <a:buSzPts val="1600"/>
              <a:buNone/>
              <a:defRPr sz="1600">
                <a:solidFill>
                  <a:schemeClr val="lt2"/>
                </a:solidFill>
              </a:defRPr>
            </a:lvl7pPr>
            <a:lvl8pPr lvl="7" rtl="0">
              <a:lnSpc>
                <a:spcPct val="100000"/>
              </a:lnSpc>
              <a:spcBef>
                <a:spcPts val="0"/>
              </a:spcBef>
              <a:spcAft>
                <a:spcPts val="0"/>
              </a:spcAft>
              <a:buClr>
                <a:schemeClr val="lt2"/>
              </a:buClr>
              <a:buSzPts val="1600"/>
              <a:buNone/>
              <a:defRPr sz="1600">
                <a:solidFill>
                  <a:schemeClr val="lt2"/>
                </a:solidFill>
              </a:defRPr>
            </a:lvl8pPr>
            <a:lvl9pPr lvl="8" rtl="0">
              <a:lnSpc>
                <a:spcPct val="100000"/>
              </a:lnSpc>
              <a:spcBef>
                <a:spcPts val="0"/>
              </a:spcBef>
              <a:spcAft>
                <a:spcPts val="0"/>
              </a:spcAft>
              <a:buClr>
                <a:schemeClr val="lt2"/>
              </a:buClr>
              <a:buSzPts val="1600"/>
              <a:buNone/>
              <a:defRPr sz="1600">
                <a:solidFill>
                  <a:schemeClr val="lt2"/>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p:nvPr/>
        </p:nvSpPr>
        <p:spPr>
          <a:xfrm>
            <a:off x="0" y="0"/>
            <a:ext cx="4314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21;p4"/>
          <p:cNvSpPr/>
          <p:nvPr/>
        </p:nvSpPr>
        <p:spPr>
          <a:xfrm>
            <a:off x="0" y="44125"/>
            <a:ext cx="4313625" cy="4399375"/>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 name="Google Shape;22;p4"/>
          <p:cNvSpPr/>
          <p:nvPr/>
        </p:nvSpPr>
        <p:spPr>
          <a:xfrm>
            <a:off x="-125" y="0"/>
            <a:ext cx="4316900" cy="4395600"/>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3" name="Google Shape;23;p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24" name="Google Shape;24;p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sp>
        <p:nvSpPr>
          <p:cNvPr id="27" name="Google Shape;27;p5"/>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 name="Google Shape;28;p5"/>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29" name="Google Shape;29;p5"/>
          <p:cNvSpPr txBox="1">
            <a:spLocks noGrp="1"/>
          </p:cNvSpPr>
          <p:nvPr>
            <p:ph type="body" idx="1"/>
          </p:nvPr>
        </p:nvSpPr>
        <p:spPr>
          <a:xfrm>
            <a:off x="311700" y="1505700"/>
            <a:ext cx="3999900" cy="30762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30" name="Google Shape;30;p5"/>
          <p:cNvSpPr txBox="1">
            <a:spLocks noGrp="1"/>
          </p:cNvSpPr>
          <p:nvPr>
            <p:ph type="body" idx="2"/>
          </p:nvPr>
        </p:nvSpPr>
        <p:spPr>
          <a:xfrm>
            <a:off x="4832400" y="1505700"/>
            <a:ext cx="3999900" cy="30762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p:nvPr/>
        </p:nvSpPr>
        <p:spPr>
          <a:xfrm>
            <a:off x="0" y="0"/>
            <a:ext cx="9144000" cy="12771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4" name="Google Shape;34;p6"/>
          <p:cNvSpPr txBox="1">
            <a:spLocks noGrp="1"/>
          </p:cNvSpPr>
          <p:nvPr>
            <p:ph type="title"/>
          </p:nvPr>
        </p:nvSpPr>
        <p:spPr>
          <a:xfrm>
            <a:off x="311725" y="500925"/>
            <a:ext cx="8520600" cy="623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35" name="Google Shape;35;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6"/>
        <p:cNvGrpSpPr/>
        <p:nvPr/>
      </p:nvGrpSpPr>
      <p:grpSpPr>
        <a:xfrm>
          <a:off x="0" y="0"/>
          <a:ext cx="0" cy="0"/>
          <a:chOff x="0" y="0"/>
          <a:chExt cx="0" cy="0"/>
        </a:xfrm>
      </p:grpSpPr>
      <p:sp>
        <p:nvSpPr>
          <p:cNvPr id="37" name="Google Shape;37;p7"/>
          <p:cNvSpPr/>
          <p:nvPr/>
        </p:nvSpPr>
        <p:spPr>
          <a:xfrm>
            <a:off x="0" y="0"/>
            <a:ext cx="37644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 name="Google Shape;38;p7"/>
          <p:cNvSpPr txBox="1">
            <a:spLocks noGrp="1"/>
          </p:cNvSpPr>
          <p:nvPr>
            <p:ph type="title"/>
          </p:nvPr>
        </p:nvSpPr>
        <p:spPr>
          <a:xfrm>
            <a:off x="311725" y="500925"/>
            <a:ext cx="3127500" cy="18291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39" name="Google Shape;39;p7"/>
          <p:cNvSpPr txBox="1">
            <a:spLocks noGrp="1"/>
          </p:cNvSpPr>
          <p:nvPr>
            <p:ph type="body" idx="1"/>
          </p:nvPr>
        </p:nvSpPr>
        <p:spPr>
          <a:xfrm>
            <a:off x="311700" y="2390650"/>
            <a:ext cx="3127500" cy="22980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Clr>
                <a:schemeClr val="accent2"/>
              </a:buClr>
              <a:buSzPts val="1300"/>
              <a:buChar char="●"/>
              <a:defRPr>
                <a:solidFill>
                  <a:schemeClr val="accent2"/>
                </a:solidFill>
              </a:defRPr>
            </a:lvl1pPr>
            <a:lvl2pPr marL="914400" lvl="1" indent="-298450" rtl="0">
              <a:spcBef>
                <a:spcPts val="1600"/>
              </a:spcBef>
              <a:spcAft>
                <a:spcPts val="0"/>
              </a:spcAft>
              <a:buClr>
                <a:schemeClr val="accent2"/>
              </a:buClr>
              <a:buSzPts val="1100"/>
              <a:buChar char="○"/>
              <a:defRPr>
                <a:solidFill>
                  <a:schemeClr val="accent2"/>
                </a:solidFill>
              </a:defRPr>
            </a:lvl2pPr>
            <a:lvl3pPr marL="1371600" lvl="2" indent="-298450" rtl="0">
              <a:spcBef>
                <a:spcPts val="1600"/>
              </a:spcBef>
              <a:spcAft>
                <a:spcPts val="0"/>
              </a:spcAft>
              <a:buClr>
                <a:schemeClr val="accent2"/>
              </a:buClr>
              <a:buSzPts val="1100"/>
              <a:buChar char="■"/>
              <a:defRPr>
                <a:solidFill>
                  <a:schemeClr val="accent2"/>
                </a:solidFill>
              </a:defRPr>
            </a:lvl3pPr>
            <a:lvl4pPr marL="1828800" lvl="3" indent="-298450" rtl="0">
              <a:spcBef>
                <a:spcPts val="1600"/>
              </a:spcBef>
              <a:spcAft>
                <a:spcPts val="0"/>
              </a:spcAft>
              <a:buClr>
                <a:schemeClr val="accent2"/>
              </a:buClr>
              <a:buSzPts val="1100"/>
              <a:buChar char="●"/>
              <a:defRPr>
                <a:solidFill>
                  <a:schemeClr val="accent2"/>
                </a:solidFill>
              </a:defRPr>
            </a:lvl4pPr>
            <a:lvl5pPr marL="2286000" lvl="4" indent="-298450" rtl="0">
              <a:spcBef>
                <a:spcPts val="1600"/>
              </a:spcBef>
              <a:spcAft>
                <a:spcPts val="0"/>
              </a:spcAft>
              <a:buClr>
                <a:schemeClr val="accent2"/>
              </a:buClr>
              <a:buSzPts val="1100"/>
              <a:buChar char="○"/>
              <a:defRPr>
                <a:solidFill>
                  <a:schemeClr val="accent2"/>
                </a:solidFill>
              </a:defRPr>
            </a:lvl5pPr>
            <a:lvl6pPr marL="2743200" lvl="5" indent="-298450" rtl="0">
              <a:spcBef>
                <a:spcPts val="1600"/>
              </a:spcBef>
              <a:spcAft>
                <a:spcPts val="0"/>
              </a:spcAft>
              <a:buClr>
                <a:schemeClr val="accent2"/>
              </a:buClr>
              <a:buSzPts val="1100"/>
              <a:buChar char="■"/>
              <a:defRPr>
                <a:solidFill>
                  <a:schemeClr val="accent2"/>
                </a:solidFill>
              </a:defRPr>
            </a:lvl6pPr>
            <a:lvl7pPr marL="3200400" lvl="6" indent="-298450" rtl="0">
              <a:spcBef>
                <a:spcPts val="1600"/>
              </a:spcBef>
              <a:spcAft>
                <a:spcPts val="0"/>
              </a:spcAft>
              <a:buClr>
                <a:schemeClr val="accent2"/>
              </a:buClr>
              <a:buSzPts val="1100"/>
              <a:buChar char="●"/>
              <a:defRPr>
                <a:solidFill>
                  <a:schemeClr val="accent2"/>
                </a:solidFill>
              </a:defRPr>
            </a:lvl7pPr>
            <a:lvl8pPr marL="3657600" lvl="7" indent="-298450" rtl="0">
              <a:spcBef>
                <a:spcPts val="1600"/>
              </a:spcBef>
              <a:spcAft>
                <a:spcPts val="0"/>
              </a:spcAft>
              <a:buClr>
                <a:schemeClr val="accent2"/>
              </a:buClr>
              <a:buSzPts val="1100"/>
              <a:buChar char="○"/>
              <a:defRPr>
                <a:solidFill>
                  <a:schemeClr val="accent2"/>
                </a:solidFill>
              </a:defRPr>
            </a:lvl8pPr>
            <a:lvl9pPr marL="4114800" lvl="8" indent="-298450" rtl="0">
              <a:spcBef>
                <a:spcPts val="1600"/>
              </a:spcBef>
              <a:spcAft>
                <a:spcPts val="1600"/>
              </a:spcAft>
              <a:buClr>
                <a:schemeClr val="accent2"/>
              </a:buClr>
              <a:buSzPts val="1100"/>
              <a:buChar char="■"/>
              <a:defRPr>
                <a:solidFill>
                  <a:schemeClr val="accent2"/>
                </a:solidFill>
              </a:defRPr>
            </a:lvl9pPr>
          </a:lstStyle>
          <a:p>
            <a:endParaRPr/>
          </a:p>
        </p:txBody>
      </p:sp>
      <p:sp>
        <p:nvSpPr>
          <p:cNvPr id="40" name="Google Shape;40;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41"/>
        <p:cNvGrpSpPr/>
        <p:nvPr/>
      </p:nvGrpSpPr>
      <p:grpSpPr>
        <a:xfrm>
          <a:off x="0" y="0"/>
          <a:ext cx="0" cy="0"/>
          <a:chOff x="0" y="0"/>
          <a:chExt cx="0" cy="0"/>
        </a:xfrm>
      </p:grpSpPr>
      <p:sp>
        <p:nvSpPr>
          <p:cNvPr id="42" name="Google Shape;42;p8"/>
          <p:cNvSpPr txBox="1">
            <a:spLocks noGrp="1"/>
          </p:cNvSpPr>
          <p:nvPr>
            <p:ph type="title"/>
          </p:nvPr>
        </p:nvSpPr>
        <p:spPr>
          <a:xfrm>
            <a:off x="311675" y="798600"/>
            <a:ext cx="6247800" cy="3546300"/>
          </a:xfrm>
          <a:prstGeom prst="rect">
            <a:avLst/>
          </a:prstGeom>
        </p:spPr>
        <p:txBody>
          <a:bodyPr spcFirstLastPara="1" wrap="square" lIns="91425" tIns="91425" rIns="91425" bIns="91425" anchor="ctr" anchorCtr="0">
            <a:noAutofit/>
          </a:bodyPr>
          <a:lstStyle>
            <a:lvl1pPr lvl="0" rtl="0">
              <a:spcBef>
                <a:spcPts val="0"/>
              </a:spcBef>
              <a:spcAft>
                <a:spcPts val="0"/>
              </a:spcAft>
              <a:buSzPts val="3600"/>
              <a:buNone/>
              <a:defRPr sz="36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43" name="Google Shape;43;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4"/>
        <p:cNvGrpSpPr/>
        <p:nvPr/>
      </p:nvGrpSpPr>
      <p:grpSpPr>
        <a:xfrm>
          <a:off x="0" y="0"/>
          <a:ext cx="0" cy="0"/>
          <a:chOff x="0" y="0"/>
          <a:chExt cx="0" cy="0"/>
        </a:xfrm>
      </p:grpSpPr>
      <p:sp>
        <p:nvSpPr>
          <p:cNvPr id="45" name="Google Shape;45;p9"/>
          <p:cNvSpPr/>
          <p:nvPr/>
        </p:nvSpPr>
        <p:spPr>
          <a:xfrm>
            <a:off x="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 name="Google Shape;46;p9"/>
          <p:cNvSpPr txBox="1">
            <a:spLocks noGrp="1"/>
          </p:cNvSpPr>
          <p:nvPr>
            <p:ph type="title"/>
          </p:nvPr>
        </p:nvSpPr>
        <p:spPr>
          <a:xfrm>
            <a:off x="311300" y="500925"/>
            <a:ext cx="3704400" cy="20496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lt1"/>
              </a:buClr>
              <a:buSzPts val="2800"/>
              <a:buNone/>
              <a:defRPr>
                <a:solidFill>
                  <a:schemeClr val="lt1"/>
                </a:solidFill>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a:endParaRPr/>
          </a:p>
        </p:txBody>
      </p:sp>
      <p:sp>
        <p:nvSpPr>
          <p:cNvPr id="47" name="Google Shape;47;p9"/>
          <p:cNvSpPr txBox="1">
            <a:spLocks noGrp="1"/>
          </p:cNvSpPr>
          <p:nvPr>
            <p:ph type="subTitle" idx="1"/>
          </p:nvPr>
        </p:nvSpPr>
        <p:spPr>
          <a:xfrm>
            <a:off x="304800" y="2626725"/>
            <a:ext cx="3704400" cy="926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2"/>
              </a:buClr>
              <a:buSzPts val="1600"/>
              <a:buNone/>
              <a:defRPr sz="1600">
                <a:solidFill>
                  <a:schemeClr val="accent2"/>
                </a:solidFill>
              </a:defRPr>
            </a:lvl1pPr>
            <a:lvl2pPr lvl="1" rtl="0">
              <a:lnSpc>
                <a:spcPct val="100000"/>
              </a:lnSpc>
              <a:spcBef>
                <a:spcPts val="0"/>
              </a:spcBef>
              <a:spcAft>
                <a:spcPts val="0"/>
              </a:spcAft>
              <a:buClr>
                <a:schemeClr val="accent2"/>
              </a:buClr>
              <a:buSzPts val="1600"/>
              <a:buNone/>
              <a:defRPr sz="1600">
                <a:solidFill>
                  <a:schemeClr val="accent2"/>
                </a:solidFill>
              </a:defRPr>
            </a:lvl2pPr>
            <a:lvl3pPr lvl="2" rtl="0">
              <a:lnSpc>
                <a:spcPct val="100000"/>
              </a:lnSpc>
              <a:spcBef>
                <a:spcPts val="0"/>
              </a:spcBef>
              <a:spcAft>
                <a:spcPts val="0"/>
              </a:spcAft>
              <a:buClr>
                <a:schemeClr val="accent2"/>
              </a:buClr>
              <a:buSzPts val="1600"/>
              <a:buNone/>
              <a:defRPr sz="1600">
                <a:solidFill>
                  <a:schemeClr val="accent2"/>
                </a:solidFill>
              </a:defRPr>
            </a:lvl3pPr>
            <a:lvl4pPr lvl="3" rtl="0">
              <a:lnSpc>
                <a:spcPct val="100000"/>
              </a:lnSpc>
              <a:spcBef>
                <a:spcPts val="0"/>
              </a:spcBef>
              <a:spcAft>
                <a:spcPts val="0"/>
              </a:spcAft>
              <a:buClr>
                <a:schemeClr val="accent2"/>
              </a:buClr>
              <a:buSzPts val="1600"/>
              <a:buNone/>
              <a:defRPr sz="1600">
                <a:solidFill>
                  <a:schemeClr val="accent2"/>
                </a:solidFill>
              </a:defRPr>
            </a:lvl4pPr>
            <a:lvl5pPr lvl="4" rtl="0">
              <a:lnSpc>
                <a:spcPct val="100000"/>
              </a:lnSpc>
              <a:spcBef>
                <a:spcPts val="0"/>
              </a:spcBef>
              <a:spcAft>
                <a:spcPts val="0"/>
              </a:spcAft>
              <a:buClr>
                <a:schemeClr val="accent2"/>
              </a:buClr>
              <a:buSzPts val="1600"/>
              <a:buNone/>
              <a:defRPr sz="1600">
                <a:solidFill>
                  <a:schemeClr val="accent2"/>
                </a:solidFill>
              </a:defRPr>
            </a:lvl5pPr>
            <a:lvl6pPr lvl="5" rtl="0">
              <a:lnSpc>
                <a:spcPct val="100000"/>
              </a:lnSpc>
              <a:spcBef>
                <a:spcPts val="0"/>
              </a:spcBef>
              <a:spcAft>
                <a:spcPts val="0"/>
              </a:spcAft>
              <a:buClr>
                <a:schemeClr val="accent2"/>
              </a:buClr>
              <a:buSzPts val="1600"/>
              <a:buNone/>
              <a:defRPr sz="1600">
                <a:solidFill>
                  <a:schemeClr val="accent2"/>
                </a:solidFill>
              </a:defRPr>
            </a:lvl6pPr>
            <a:lvl7pPr lvl="6" rtl="0">
              <a:lnSpc>
                <a:spcPct val="100000"/>
              </a:lnSpc>
              <a:spcBef>
                <a:spcPts val="0"/>
              </a:spcBef>
              <a:spcAft>
                <a:spcPts val="0"/>
              </a:spcAft>
              <a:buClr>
                <a:schemeClr val="accent2"/>
              </a:buClr>
              <a:buSzPts val="1600"/>
              <a:buNone/>
              <a:defRPr sz="1600">
                <a:solidFill>
                  <a:schemeClr val="accent2"/>
                </a:solidFill>
              </a:defRPr>
            </a:lvl7pPr>
            <a:lvl8pPr lvl="7" rtl="0">
              <a:lnSpc>
                <a:spcPct val="100000"/>
              </a:lnSpc>
              <a:spcBef>
                <a:spcPts val="0"/>
              </a:spcBef>
              <a:spcAft>
                <a:spcPts val="0"/>
              </a:spcAft>
              <a:buClr>
                <a:schemeClr val="accent2"/>
              </a:buClr>
              <a:buSzPts val="1600"/>
              <a:buNone/>
              <a:defRPr sz="1600">
                <a:solidFill>
                  <a:schemeClr val="accent2"/>
                </a:solidFill>
              </a:defRPr>
            </a:lvl8pPr>
            <a:lvl9pPr lvl="8" rtl="0">
              <a:lnSpc>
                <a:spcPct val="100000"/>
              </a:lnSpc>
              <a:spcBef>
                <a:spcPts val="0"/>
              </a:spcBef>
              <a:spcAft>
                <a:spcPts val="0"/>
              </a:spcAft>
              <a:buClr>
                <a:schemeClr val="accent2"/>
              </a:buClr>
              <a:buSzPts val="1600"/>
              <a:buNone/>
              <a:defRPr sz="1600">
                <a:solidFill>
                  <a:schemeClr val="accent2"/>
                </a:solidFill>
              </a:defRPr>
            </a:lvl9pPr>
          </a:lstStyle>
          <a:p>
            <a:endParaRPr/>
          </a:p>
        </p:txBody>
      </p:sp>
      <p:sp>
        <p:nvSpPr>
          <p:cNvPr id="48" name="Google Shape;48;p9"/>
          <p:cNvSpPr txBox="1">
            <a:spLocks noGrp="1"/>
          </p:cNvSpPr>
          <p:nvPr>
            <p:ph type="body" idx="2"/>
          </p:nvPr>
        </p:nvSpPr>
        <p:spPr>
          <a:xfrm>
            <a:off x="4879025" y="500925"/>
            <a:ext cx="3954000" cy="41115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p10"/>
          <p:cNvSpPr/>
          <p:nvPr/>
        </p:nvSpPr>
        <p:spPr>
          <a:xfrm>
            <a:off x="0" y="4369000"/>
            <a:ext cx="9144000" cy="774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2" name="Google Shape;52;p10"/>
          <p:cNvSpPr txBox="1">
            <a:spLocks noGrp="1"/>
          </p:cNvSpPr>
          <p:nvPr>
            <p:ph type="body" idx="1"/>
          </p:nvPr>
        </p:nvSpPr>
        <p:spPr>
          <a:xfrm>
            <a:off x="311700" y="4521400"/>
            <a:ext cx="7979400" cy="460500"/>
          </a:xfrm>
          <a:prstGeom prst="rect">
            <a:avLst/>
          </a:prstGeom>
        </p:spPr>
        <p:txBody>
          <a:bodyPr spcFirstLastPara="1" wrap="square" lIns="91425" tIns="91425" rIns="91425" bIns="91425" anchor="ctr" anchorCtr="0">
            <a:noAutofit/>
          </a:bodyPr>
          <a:lstStyle>
            <a:lvl1pPr marL="457200" lvl="0" indent="-228600" rtl="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a:endParaRPr/>
          </a:p>
        </p:txBody>
      </p:sp>
      <p:sp>
        <p:nvSpPr>
          <p:cNvPr id="53" name="Google Shape;5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1"/>
        </a:solidFill>
        <a:effectLst/>
      </p:bgPr>
    </p:bg>
    <p:spTree>
      <p:nvGrpSpPr>
        <p:cNvPr id="1" name="Shape 54"/>
        <p:cNvGrpSpPr/>
        <p:nvPr/>
      </p:nvGrpSpPr>
      <p:grpSpPr>
        <a:xfrm>
          <a:off x="0" y="0"/>
          <a:ext cx="0" cy="0"/>
          <a:chOff x="0" y="0"/>
          <a:chExt cx="0" cy="0"/>
        </a:xfrm>
      </p:grpSpPr>
      <p:sp>
        <p:nvSpPr>
          <p:cNvPr id="55" name="Google Shape;55;p11"/>
          <p:cNvSpPr txBox="1">
            <a:spLocks noGrp="1"/>
          </p:cNvSpPr>
          <p:nvPr>
            <p:ph type="title" hasCustomPrompt="1"/>
          </p:nvPr>
        </p:nvSpPr>
        <p:spPr>
          <a:xfrm>
            <a:off x="311750" y="831175"/>
            <a:ext cx="5334900" cy="12447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lt1"/>
              </a:buClr>
              <a:buSzPts val="10000"/>
              <a:buNone/>
              <a:defRPr sz="10000">
                <a:solidFill>
                  <a:schemeClr val="lt1"/>
                </a:solidFill>
              </a:defRPr>
            </a:lvl1pPr>
            <a:lvl2pPr lvl="1" rtl="0">
              <a:spcBef>
                <a:spcPts val="0"/>
              </a:spcBef>
              <a:spcAft>
                <a:spcPts val="0"/>
              </a:spcAft>
              <a:buClr>
                <a:schemeClr val="lt1"/>
              </a:buClr>
              <a:buSzPts val="10000"/>
              <a:buNone/>
              <a:defRPr sz="10000">
                <a:solidFill>
                  <a:schemeClr val="lt1"/>
                </a:solidFill>
              </a:defRPr>
            </a:lvl2pPr>
            <a:lvl3pPr lvl="2" rtl="0">
              <a:spcBef>
                <a:spcPts val="0"/>
              </a:spcBef>
              <a:spcAft>
                <a:spcPts val="0"/>
              </a:spcAft>
              <a:buClr>
                <a:schemeClr val="lt1"/>
              </a:buClr>
              <a:buSzPts val="10000"/>
              <a:buNone/>
              <a:defRPr sz="10000">
                <a:solidFill>
                  <a:schemeClr val="lt1"/>
                </a:solidFill>
              </a:defRPr>
            </a:lvl3pPr>
            <a:lvl4pPr lvl="3" rtl="0">
              <a:spcBef>
                <a:spcPts val="0"/>
              </a:spcBef>
              <a:spcAft>
                <a:spcPts val="0"/>
              </a:spcAft>
              <a:buClr>
                <a:schemeClr val="lt1"/>
              </a:buClr>
              <a:buSzPts val="10000"/>
              <a:buNone/>
              <a:defRPr sz="10000">
                <a:solidFill>
                  <a:schemeClr val="lt1"/>
                </a:solidFill>
              </a:defRPr>
            </a:lvl4pPr>
            <a:lvl5pPr lvl="4" rtl="0">
              <a:spcBef>
                <a:spcPts val="0"/>
              </a:spcBef>
              <a:spcAft>
                <a:spcPts val="0"/>
              </a:spcAft>
              <a:buClr>
                <a:schemeClr val="lt1"/>
              </a:buClr>
              <a:buSzPts val="10000"/>
              <a:buNone/>
              <a:defRPr sz="10000">
                <a:solidFill>
                  <a:schemeClr val="lt1"/>
                </a:solidFill>
              </a:defRPr>
            </a:lvl5pPr>
            <a:lvl6pPr lvl="5" rtl="0">
              <a:spcBef>
                <a:spcPts val="0"/>
              </a:spcBef>
              <a:spcAft>
                <a:spcPts val="0"/>
              </a:spcAft>
              <a:buClr>
                <a:schemeClr val="lt1"/>
              </a:buClr>
              <a:buSzPts val="10000"/>
              <a:buNone/>
              <a:defRPr sz="10000">
                <a:solidFill>
                  <a:schemeClr val="lt1"/>
                </a:solidFill>
              </a:defRPr>
            </a:lvl6pPr>
            <a:lvl7pPr lvl="6" rtl="0">
              <a:spcBef>
                <a:spcPts val="0"/>
              </a:spcBef>
              <a:spcAft>
                <a:spcPts val="0"/>
              </a:spcAft>
              <a:buClr>
                <a:schemeClr val="lt1"/>
              </a:buClr>
              <a:buSzPts val="10000"/>
              <a:buNone/>
              <a:defRPr sz="10000">
                <a:solidFill>
                  <a:schemeClr val="lt1"/>
                </a:solidFill>
              </a:defRPr>
            </a:lvl7pPr>
            <a:lvl8pPr lvl="7" rtl="0">
              <a:spcBef>
                <a:spcPts val="0"/>
              </a:spcBef>
              <a:spcAft>
                <a:spcPts val="0"/>
              </a:spcAft>
              <a:buClr>
                <a:schemeClr val="lt1"/>
              </a:buClr>
              <a:buSzPts val="10000"/>
              <a:buNone/>
              <a:defRPr sz="10000">
                <a:solidFill>
                  <a:schemeClr val="lt1"/>
                </a:solidFill>
              </a:defRPr>
            </a:lvl8pPr>
            <a:lvl9pPr lvl="8" rtl="0">
              <a:spcBef>
                <a:spcPts val="0"/>
              </a:spcBef>
              <a:spcAft>
                <a:spcPts val="0"/>
              </a:spcAft>
              <a:buClr>
                <a:schemeClr val="lt1"/>
              </a:buClr>
              <a:buSzPts val="10000"/>
              <a:buNone/>
              <a:defRPr sz="10000">
                <a:solidFill>
                  <a:schemeClr val="lt1"/>
                </a:solidFill>
              </a:defRPr>
            </a:lvl9pPr>
          </a:lstStyle>
          <a:p>
            <a:r>
              <a:t>xx%</a:t>
            </a:r>
          </a:p>
        </p:txBody>
      </p:sp>
      <p:sp>
        <p:nvSpPr>
          <p:cNvPr id="56" name="Google Shape;56;p11"/>
          <p:cNvSpPr txBox="1">
            <a:spLocks noGrp="1"/>
          </p:cNvSpPr>
          <p:nvPr>
            <p:ph type="body" idx="1"/>
          </p:nvPr>
        </p:nvSpPr>
        <p:spPr>
          <a:xfrm>
            <a:off x="311700" y="2121425"/>
            <a:ext cx="5334900" cy="9426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Clr>
                <a:schemeClr val="accent2"/>
              </a:buClr>
              <a:buSzPts val="1300"/>
              <a:buChar char="●"/>
              <a:defRPr>
                <a:solidFill>
                  <a:schemeClr val="accent2"/>
                </a:solidFill>
              </a:defRPr>
            </a:lvl1pPr>
            <a:lvl2pPr marL="914400" lvl="1" indent="-298450" rtl="0">
              <a:spcBef>
                <a:spcPts val="1600"/>
              </a:spcBef>
              <a:spcAft>
                <a:spcPts val="0"/>
              </a:spcAft>
              <a:buClr>
                <a:schemeClr val="accent2"/>
              </a:buClr>
              <a:buSzPts val="1100"/>
              <a:buChar char="○"/>
              <a:defRPr>
                <a:solidFill>
                  <a:schemeClr val="accent2"/>
                </a:solidFill>
              </a:defRPr>
            </a:lvl2pPr>
            <a:lvl3pPr marL="1371600" lvl="2" indent="-298450" rtl="0">
              <a:spcBef>
                <a:spcPts val="1600"/>
              </a:spcBef>
              <a:spcAft>
                <a:spcPts val="0"/>
              </a:spcAft>
              <a:buClr>
                <a:schemeClr val="accent2"/>
              </a:buClr>
              <a:buSzPts val="1100"/>
              <a:buChar char="■"/>
              <a:defRPr>
                <a:solidFill>
                  <a:schemeClr val="accent2"/>
                </a:solidFill>
              </a:defRPr>
            </a:lvl3pPr>
            <a:lvl4pPr marL="1828800" lvl="3" indent="-298450" rtl="0">
              <a:spcBef>
                <a:spcPts val="1600"/>
              </a:spcBef>
              <a:spcAft>
                <a:spcPts val="0"/>
              </a:spcAft>
              <a:buClr>
                <a:schemeClr val="accent2"/>
              </a:buClr>
              <a:buSzPts val="1100"/>
              <a:buChar char="●"/>
              <a:defRPr>
                <a:solidFill>
                  <a:schemeClr val="accent2"/>
                </a:solidFill>
              </a:defRPr>
            </a:lvl4pPr>
            <a:lvl5pPr marL="2286000" lvl="4" indent="-298450" rtl="0">
              <a:spcBef>
                <a:spcPts val="1600"/>
              </a:spcBef>
              <a:spcAft>
                <a:spcPts val="0"/>
              </a:spcAft>
              <a:buClr>
                <a:schemeClr val="accent2"/>
              </a:buClr>
              <a:buSzPts val="1100"/>
              <a:buChar char="○"/>
              <a:defRPr>
                <a:solidFill>
                  <a:schemeClr val="accent2"/>
                </a:solidFill>
              </a:defRPr>
            </a:lvl5pPr>
            <a:lvl6pPr marL="2743200" lvl="5" indent="-298450" rtl="0">
              <a:spcBef>
                <a:spcPts val="1600"/>
              </a:spcBef>
              <a:spcAft>
                <a:spcPts val="0"/>
              </a:spcAft>
              <a:buClr>
                <a:schemeClr val="accent2"/>
              </a:buClr>
              <a:buSzPts val="1100"/>
              <a:buChar char="■"/>
              <a:defRPr>
                <a:solidFill>
                  <a:schemeClr val="accent2"/>
                </a:solidFill>
              </a:defRPr>
            </a:lvl6pPr>
            <a:lvl7pPr marL="3200400" lvl="6" indent="-298450" rtl="0">
              <a:spcBef>
                <a:spcPts val="1600"/>
              </a:spcBef>
              <a:spcAft>
                <a:spcPts val="0"/>
              </a:spcAft>
              <a:buClr>
                <a:schemeClr val="accent2"/>
              </a:buClr>
              <a:buSzPts val="1100"/>
              <a:buChar char="●"/>
              <a:defRPr>
                <a:solidFill>
                  <a:schemeClr val="accent2"/>
                </a:solidFill>
              </a:defRPr>
            </a:lvl7pPr>
            <a:lvl8pPr marL="3657600" lvl="7" indent="-298450" rtl="0">
              <a:spcBef>
                <a:spcPts val="1600"/>
              </a:spcBef>
              <a:spcAft>
                <a:spcPts val="0"/>
              </a:spcAft>
              <a:buClr>
                <a:schemeClr val="accent2"/>
              </a:buClr>
              <a:buSzPts val="1100"/>
              <a:buChar char="○"/>
              <a:defRPr>
                <a:solidFill>
                  <a:schemeClr val="accent2"/>
                </a:solidFill>
              </a:defRPr>
            </a:lvl8pPr>
            <a:lvl9pPr marL="4114800" lvl="8" indent="-298450" rtl="0">
              <a:spcBef>
                <a:spcPts val="1600"/>
              </a:spcBef>
              <a:spcAft>
                <a:spcPts val="1600"/>
              </a:spcAft>
              <a:buClr>
                <a:schemeClr val="accent2"/>
              </a:buClr>
              <a:buSzPts val="1100"/>
              <a:buChar char="■"/>
              <a:defRPr>
                <a:solidFill>
                  <a:schemeClr val="accent2"/>
                </a:solidFill>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aradig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rt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rtl="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marL="914400" lvl="1" indent="-29845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marL="1371600" lvl="2" indent="-29845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marL="1828800" lvl="3" indent="-29845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marL="2286000" lvl="4" indent="-29845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marL="2743200" lvl="5" indent="-29845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marL="3200400" lvl="6" indent="-29845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marL="3657600" lvl="7" indent="-298450" rtl="0">
              <a:lnSpc>
                <a:spcPct val="115000"/>
              </a:lnSpc>
              <a:spcBef>
                <a:spcPts val="160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marL="4114800" lvl="8" indent="-298450" rtl="0">
              <a:lnSpc>
                <a:spcPct val="115000"/>
              </a:lnSpc>
              <a:spcBef>
                <a:spcPts val="1600"/>
              </a:spcBef>
              <a:spcAft>
                <a:spcPts val="1600"/>
              </a:spcAft>
              <a:buClr>
                <a:schemeClr val="dk2"/>
              </a:buClr>
              <a:buSzPts val="1100"/>
              <a:buFont typeface="Roboto"/>
              <a:buChar char="■"/>
              <a:defRPr sz="1100">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rtl="0">
              <a:buNone/>
              <a:defRPr sz="1000">
                <a:solidFill>
                  <a:schemeClr val="dk2"/>
                </a:solidFill>
                <a:latin typeface="Roboto"/>
                <a:ea typeface="Roboto"/>
                <a:cs typeface="Roboto"/>
                <a:sym typeface="Roboto"/>
              </a:defRPr>
            </a:lvl1pPr>
            <a:lvl2pPr lvl="1" algn="r" rtl="0">
              <a:buNone/>
              <a:defRPr sz="1000">
                <a:solidFill>
                  <a:schemeClr val="dk2"/>
                </a:solidFill>
                <a:latin typeface="Roboto"/>
                <a:ea typeface="Roboto"/>
                <a:cs typeface="Roboto"/>
                <a:sym typeface="Roboto"/>
              </a:defRPr>
            </a:lvl2pPr>
            <a:lvl3pPr lvl="2" algn="r" rtl="0">
              <a:buNone/>
              <a:defRPr sz="1000">
                <a:solidFill>
                  <a:schemeClr val="dk2"/>
                </a:solidFill>
                <a:latin typeface="Roboto"/>
                <a:ea typeface="Roboto"/>
                <a:cs typeface="Roboto"/>
                <a:sym typeface="Roboto"/>
              </a:defRPr>
            </a:lvl3pPr>
            <a:lvl4pPr lvl="3" algn="r" rtl="0">
              <a:buNone/>
              <a:defRPr sz="1000">
                <a:solidFill>
                  <a:schemeClr val="dk2"/>
                </a:solidFill>
                <a:latin typeface="Roboto"/>
                <a:ea typeface="Roboto"/>
                <a:cs typeface="Roboto"/>
                <a:sym typeface="Roboto"/>
              </a:defRPr>
            </a:lvl4pPr>
            <a:lvl5pPr lvl="4" algn="r" rtl="0">
              <a:buNone/>
              <a:defRPr sz="1000">
                <a:solidFill>
                  <a:schemeClr val="dk2"/>
                </a:solidFill>
                <a:latin typeface="Roboto"/>
                <a:ea typeface="Roboto"/>
                <a:cs typeface="Roboto"/>
                <a:sym typeface="Roboto"/>
              </a:defRPr>
            </a:lvl5pPr>
            <a:lvl6pPr lvl="5" algn="r" rtl="0">
              <a:buNone/>
              <a:defRPr sz="1000">
                <a:solidFill>
                  <a:schemeClr val="dk2"/>
                </a:solidFill>
                <a:latin typeface="Roboto"/>
                <a:ea typeface="Roboto"/>
                <a:cs typeface="Roboto"/>
                <a:sym typeface="Roboto"/>
              </a:defRPr>
            </a:lvl6pPr>
            <a:lvl7pPr lvl="6" algn="r" rtl="0">
              <a:buNone/>
              <a:defRPr sz="1000">
                <a:solidFill>
                  <a:schemeClr val="dk2"/>
                </a:solidFill>
                <a:latin typeface="Roboto"/>
                <a:ea typeface="Roboto"/>
                <a:cs typeface="Roboto"/>
                <a:sym typeface="Roboto"/>
              </a:defRPr>
            </a:lvl7pPr>
            <a:lvl8pPr lvl="7" algn="r" rtl="0">
              <a:buNone/>
              <a:defRPr sz="1000">
                <a:solidFill>
                  <a:schemeClr val="dk2"/>
                </a:solidFill>
                <a:latin typeface="Roboto"/>
                <a:ea typeface="Roboto"/>
                <a:cs typeface="Roboto"/>
                <a:sym typeface="Roboto"/>
              </a:defRPr>
            </a:lvl8pPr>
            <a:lvl9pPr lvl="8" algn="r" rtl="0">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11551"/>
        </a:solidFill>
        <a:effectLst/>
      </p:bgPr>
    </p:bg>
    <p:spTree>
      <p:nvGrpSpPr>
        <p:cNvPr id="1" name="Shape 63"/>
        <p:cNvGrpSpPr/>
        <p:nvPr/>
      </p:nvGrpSpPr>
      <p:grpSpPr>
        <a:xfrm>
          <a:off x="0" y="0"/>
          <a:ext cx="0" cy="0"/>
          <a:chOff x="0" y="0"/>
          <a:chExt cx="0" cy="0"/>
        </a:xfrm>
      </p:grpSpPr>
      <p:sp>
        <p:nvSpPr>
          <p:cNvPr id="64" name="Google Shape;64;p13"/>
          <p:cNvSpPr txBox="1">
            <a:spLocks noGrp="1"/>
          </p:cNvSpPr>
          <p:nvPr>
            <p:ph type="ctrTitle"/>
          </p:nvPr>
        </p:nvSpPr>
        <p:spPr>
          <a:xfrm>
            <a:off x="2513925" y="3830225"/>
            <a:ext cx="6457500" cy="1083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b="1" dirty="0">
                <a:solidFill>
                  <a:schemeClr val="lt1"/>
                </a:solidFill>
              </a:rPr>
              <a:t>FY 2022 1</a:t>
            </a:r>
            <a:r>
              <a:rPr lang="en-US" b="1" baseline="30000" dirty="0">
                <a:solidFill>
                  <a:schemeClr val="lt1"/>
                </a:solidFill>
              </a:rPr>
              <a:t>st</a:t>
            </a:r>
            <a:r>
              <a:rPr lang="en-US" b="1" dirty="0">
                <a:solidFill>
                  <a:schemeClr val="lt1"/>
                </a:solidFill>
              </a:rPr>
              <a:t> Budget Hearing</a:t>
            </a:r>
            <a:endParaRPr b="1" dirty="0">
              <a:solidFill>
                <a:schemeClr val="lt1"/>
              </a:solidFill>
            </a:endParaRPr>
          </a:p>
        </p:txBody>
      </p:sp>
      <p:pic>
        <p:nvPicPr>
          <p:cNvPr id="6" name="Picture 5">
            <a:extLst>
              <a:ext uri="{FF2B5EF4-FFF2-40B4-BE49-F238E27FC236}">
                <a16:creationId xmlns:a16="http://schemas.microsoft.com/office/drawing/2014/main" id="{AA585466-F5D1-4683-BA78-F7D874202D80}"/>
              </a:ext>
            </a:extLst>
          </p:cNvPr>
          <p:cNvPicPr>
            <a:picLocks noChangeAspect="1"/>
          </p:cNvPicPr>
          <p:nvPr/>
        </p:nvPicPr>
        <p:blipFill>
          <a:blip r:embed="rId3"/>
          <a:stretch>
            <a:fillRect/>
          </a:stretch>
        </p:blipFill>
        <p:spPr>
          <a:xfrm>
            <a:off x="734938" y="230275"/>
            <a:ext cx="2881235" cy="288123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1" name="Google Shape;71;p14"/>
          <p:cNvSpPr txBox="1">
            <a:spLocks noGrp="1"/>
          </p:cNvSpPr>
          <p:nvPr>
            <p:ph type="title" idx="4294967295"/>
          </p:nvPr>
        </p:nvSpPr>
        <p:spPr>
          <a:xfrm>
            <a:off x="193964" y="0"/>
            <a:ext cx="8950036" cy="1406769"/>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br>
              <a:rPr lang="en-US" sz="2400" dirty="0">
                <a:solidFill>
                  <a:schemeClr val="tx1"/>
                </a:solidFill>
              </a:rPr>
            </a:br>
            <a:r>
              <a:rPr lang="en-US" sz="1800" dirty="0">
                <a:solidFill>
                  <a:srgbClr val="002060"/>
                </a:solidFill>
              </a:rPr>
              <a:t>Purpose Statement</a:t>
            </a:r>
            <a:br>
              <a:rPr lang="en-US" sz="2400" dirty="0">
                <a:solidFill>
                  <a:srgbClr val="002060"/>
                </a:solidFill>
              </a:rPr>
            </a:br>
            <a:br>
              <a:rPr lang="en-US" sz="2400" dirty="0">
                <a:solidFill>
                  <a:srgbClr val="002060"/>
                </a:solidFill>
              </a:rPr>
            </a:br>
            <a:r>
              <a:rPr lang="en-US" sz="1400" i="1" dirty="0">
                <a:solidFill>
                  <a:srgbClr val="002060"/>
                </a:solidFill>
              </a:rPr>
              <a:t>The purpose of Gulf Shores City Schools is to provide engaging learning environments, rigorous academics, and to incorporate the unique resources of our community to empower all students to achieve success.</a:t>
            </a:r>
            <a:br>
              <a:rPr lang="en-US" sz="2400" dirty="0">
                <a:solidFill>
                  <a:schemeClr val="tx1"/>
                </a:solidFill>
              </a:rPr>
            </a:br>
            <a:endParaRPr sz="2400" dirty="0">
              <a:solidFill>
                <a:schemeClr val="tx1"/>
              </a:solidFill>
            </a:endParaRPr>
          </a:p>
        </p:txBody>
      </p:sp>
      <p:sp>
        <p:nvSpPr>
          <p:cNvPr id="72" name="Google Shape;72;p14"/>
          <p:cNvSpPr txBox="1">
            <a:spLocks noGrp="1"/>
          </p:cNvSpPr>
          <p:nvPr>
            <p:ph type="body" idx="4294967295"/>
          </p:nvPr>
        </p:nvSpPr>
        <p:spPr>
          <a:xfrm>
            <a:off x="193964" y="1306285"/>
            <a:ext cx="8950036" cy="3383407"/>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800" dirty="0">
                <a:solidFill>
                  <a:srgbClr val="002060"/>
                </a:solidFill>
                <a:latin typeface="Merriweather"/>
                <a:ea typeface="Merriweather"/>
                <a:cs typeface="Merriweather"/>
                <a:sym typeface="Merriweather"/>
              </a:rPr>
              <a:t>Core Values</a:t>
            </a:r>
          </a:p>
          <a:p>
            <a:pPr marL="0" lvl="0" indent="0" algn="l" rtl="0">
              <a:lnSpc>
                <a:spcPct val="200000"/>
              </a:lnSpc>
              <a:spcBef>
                <a:spcPts val="0"/>
              </a:spcBef>
              <a:spcAft>
                <a:spcPts val="0"/>
              </a:spcAft>
              <a:buNone/>
            </a:pPr>
            <a:r>
              <a:rPr lang="en-US" sz="1800" dirty="0">
                <a:solidFill>
                  <a:srgbClr val="002060"/>
                </a:solidFill>
                <a:latin typeface="Merriweather"/>
                <a:ea typeface="Merriweather"/>
                <a:cs typeface="Merriweather"/>
                <a:sym typeface="Merriweather"/>
              </a:rPr>
              <a:t>We believe in:</a:t>
            </a:r>
          </a:p>
          <a:p>
            <a:pPr marL="342900" lvl="0" indent="-342900" algn="l" rtl="0">
              <a:lnSpc>
                <a:spcPct val="100000"/>
              </a:lnSpc>
              <a:spcBef>
                <a:spcPts val="0"/>
              </a:spcBef>
              <a:spcAft>
                <a:spcPts val="0"/>
              </a:spcAft>
              <a:buAutoNum type="arabicPeriod"/>
            </a:pPr>
            <a:r>
              <a:rPr lang="en-US" sz="1400" i="1" dirty="0">
                <a:solidFill>
                  <a:srgbClr val="002060"/>
                </a:solidFill>
                <a:latin typeface="Merriweather"/>
                <a:ea typeface="Merriweather"/>
                <a:cs typeface="Merriweather"/>
                <a:sym typeface="Merriweather"/>
              </a:rPr>
              <a:t>Promoting rigorous, comprehensive, and relevant curriculum that prepares students to become productive citizens.</a:t>
            </a:r>
          </a:p>
          <a:p>
            <a:pPr marL="342900" lvl="0" indent="-342900" algn="l" rtl="0">
              <a:lnSpc>
                <a:spcPct val="100000"/>
              </a:lnSpc>
              <a:spcBef>
                <a:spcPts val="0"/>
              </a:spcBef>
              <a:spcAft>
                <a:spcPts val="0"/>
              </a:spcAft>
              <a:buAutoNum type="arabicPeriod"/>
            </a:pPr>
            <a:r>
              <a:rPr lang="en-US" sz="1400" i="1" dirty="0">
                <a:solidFill>
                  <a:srgbClr val="002060"/>
                </a:solidFill>
                <a:latin typeface="Merriweather"/>
                <a:ea typeface="Merriweather"/>
                <a:cs typeface="Merriweather"/>
                <a:sym typeface="Merriweather"/>
              </a:rPr>
              <a:t>Developing self-reliance by incorporating the student’s physical, mental, emotional and social well-being into the teaching/learning environment.</a:t>
            </a:r>
          </a:p>
          <a:p>
            <a:pPr marL="342900" lvl="0" indent="-342900" algn="l" rtl="0">
              <a:lnSpc>
                <a:spcPct val="100000"/>
              </a:lnSpc>
              <a:spcBef>
                <a:spcPts val="0"/>
              </a:spcBef>
              <a:spcAft>
                <a:spcPts val="0"/>
              </a:spcAft>
              <a:buAutoNum type="arabicPeriod"/>
            </a:pPr>
            <a:r>
              <a:rPr lang="en-US" sz="1400" i="1" dirty="0">
                <a:solidFill>
                  <a:srgbClr val="002060"/>
                </a:solidFill>
                <a:latin typeface="Merriweather"/>
                <a:ea typeface="Merriweather"/>
                <a:cs typeface="Merriweather"/>
                <a:sym typeface="Merriweather"/>
              </a:rPr>
              <a:t>Fostering inclusive, engaging members of society, and encouraging critical and creative thinking.</a:t>
            </a:r>
          </a:p>
          <a:p>
            <a:pPr marL="342900" lvl="0" indent="-342900" algn="l" rtl="0">
              <a:lnSpc>
                <a:spcPct val="100000"/>
              </a:lnSpc>
              <a:spcBef>
                <a:spcPts val="0"/>
              </a:spcBef>
              <a:spcAft>
                <a:spcPts val="0"/>
              </a:spcAft>
              <a:buAutoNum type="arabicPeriod"/>
            </a:pPr>
            <a:r>
              <a:rPr lang="en-US" sz="1400" i="1" dirty="0">
                <a:solidFill>
                  <a:srgbClr val="002060"/>
                </a:solidFill>
                <a:latin typeface="Merriweather"/>
                <a:ea typeface="Merriweather"/>
                <a:cs typeface="Merriweather"/>
                <a:sym typeface="Merriweather"/>
              </a:rPr>
              <a:t>Recruiting and emboldening the best and the brightest faculty and staff and rewarding innovation and collaboration.</a:t>
            </a:r>
          </a:p>
          <a:p>
            <a:pPr marL="342900" lvl="0" indent="-342900" algn="l" rtl="0">
              <a:lnSpc>
                <a:spcPct val="100000"/>
              </a:lnSpc>
              <a:spcBef>
                <a:spcPts val="0"/>
              </a:spcBef>
              <a:spcAft>
                <a:spcPts val="0"/>
              </a:spcAft>
              <a:buAutoNum type="arabicPeriod"/>
            </a:pPr>
            <a:r>
              <a:rPr lang="en-US" sz="1400" i="1" dirty="0">
                <a:solidFill>
                  <a:srgbClr val="002060"/>
                </a:solidFill>
                <a:latin typeface="Merriweather"/>
                <a:ea typeface="Merriweather"/>
                <a:cs typeface="Merriweather"/>
                <a:sym typeface="Merriweather"/>
              </a:rPr>
              <a:t>Instilling a sense of pride in our schools by engaging the Gulf Shores community in the education experience.</a:t>
            </a:r>
          </a:p>
          <a:p>
            <a:pPr marL="342900" lvl="0" indent="-342900" algn="l" rtl="0">
              <a:lnSpc>
                <a:spcPct val="100000"/>
              </a:lnSpc>
              <a:spcBef>
                <a:spcPts val="0"/>
              </a:spcBef>
              <a:spcAft>
                <a:spcPts val="0"/>
              </a:spcAft>
              <a:buAutoNum type="arabicPeriod"/>
            </a:pPr>
            <a:endParaRPr lang="en-US" sz="1800" dirty="0">
              <a:solidFill>
                <a:srgbClr val="002060"/>
              </a:solidFill>
              <a:latin typeface="Merriweather"/>
              <a:ea typeface="Merriweather"/>
              <a:cs typeface="Merriweather"/>
              <a:sym typeface="Merriweather"/>
            </a:endParaRPr>
          </a:p>
          <a:p>
            <a:pPr marL="0" lvl="0" indent="0" algn="l" rtl="0">
              <a:lnSpc>
                <a:spcPct val="200000"/>
              </a:lnSpc>
              <a:spcBef>
                <a:spcPts val="0"/>
              </a:spcBef>
              <a:spcAft>
                <a:spcPts val="0"/>
              </a:spcAft>
              <a:buNone/>
            </a:pPr>
            <a:endParaRPr sz="1800" dirty="0">
              <a:solidFill>
                <a:srgbClr val="002060"/>
              </a:solidFill>
              <a:latin typeface="Merriweather"/>
              <a:ea typeface="Merriweather"/>
              <a:cs typeface="Merriweather"/>
              <a:sym typeface="Merriweather"/>
            </a:endParaRPr>
          </a:p>
        </p:txBody>
      </p:sp>
      <p:pic>
        <p:nvPicPr>
          <p:cNvPr id="5" name="Picture 4">
            <a:extLst>
              <a:ext uri="{FF2B5EF4-FFF2-40B4-BE49-F238E27FC236}">
                <a16:creationId xmlns:a16="http://schemas.microsoft.com/office/drawing/2014/main" id="{E03F46B0-C2AD-432D-8CEA-6D34878FA1B3}"/>
              </a:ext>
            </a:extLst>
          </p:cNvPr>
          <p:cNvPicPr>
            <a:picLocks noChangeAspect="1"/>
          </p:cNvPicPr>
          <p:nvPr/>
        </p:nvPicPr>
        <p:blipFill>
          <a:blip r:embed="rId3"/>
          <a:stretch>
            <a:fillRect/>
          </a:stretch>
        </p:blipFill>
        <p:spPr>
          <a:xfrm>
            <a:off x="3873050" y="4035839"/>
            <a:ext cx="955259" cy="95525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8" name="Google Shape;78;p15"/>
          <p:cNvSpPr txBox="1"/>
          <p:nvPr/>
        </p:nvSpPr>
        <p:spPr>
          <a:xfrm>
            <a:off x="0" y="1351675"/>
            <a:ext cx="8832300" cy="3717000"/>
          </a:xfrm>
          <a:prstGeom prst="rect">
            <a:avLst/>
          </a:prstGeom>
          <a:noFill/>
          <a:ln>
            <a:noFill/>
          </a:ln>
        </p:spPr>
        <p:txBody>
          <a:bodyPr spcFirstLastPara="1" wrap="square" lIns="91425" tIns="91425" rIns="91425" bIns="91425" anchor="t" anchorCtr="0">
            <a:noAutofit/>
          </a:bodyPr>
          <a:lstStyle/>
          <a:p>
            <a:pPr marL="457200" lvl="0" indent="-323850" algn="l" rtl="0">
              <a:lnSpc>
                <a:spcPct val="115000"/>
              </a:lnSpc>
              <a:spcBef>
                <a:spcPts val="0"/>
              </a:spcBef>
              <a:spcAft>
                <a:spcPts val="0"/>
              </a:spcAft>
              <a:buClr>
                <a:srgbClr val="211551"/>
              </a:buClr>
              <a:buSzPts val="1500"/>
              <a:buFont typeface="Roboto"/>
              <a:buChar char="●"/>
            </a:pPr>
            <a:r>
              <a:rPr lang="en-US" sz="1800" dirty="0">
                <a:solidFill>
                  <a:srgbClr val="002060"/>
                </a:solidFill>
                <a:latin typeface="Merriweather" panose="020B0604020202020204" charset="0"/>
                <a:ea typeface="Roboto"/>
                <a:cs typeface="Roboto"/>
                <a:sym typeface="Roboto"/>
              </a:rPr>
              <a:t>Each Board Shall-</a:t>
            </a:r>
          </a:p>
          <a:p>
            <a:pPr marL="133350" lvl="2">
              <a:lnSpc>
                <a:spcPct val="115000"/>
              </a:lnSpc>
              <a:buClr>
                <a:srgbClr val="211551"/>
              </a:buClr>
              <a:buSzPts val="1500"/>
            </a:pPr>
            <a:r>
              <a:rPr lang="en-US" sz="1800" dirty="0">
                <a:solidFill>
                  <a:srgbClr val="002060"/>
                </a:solidFill>
                <a:latin typeface="Merriweather" panose="020B0604020202020204" charset="0"/>
                <a:ea typeface="Roboto"/>
                <a:cs typeface="Roboto"/>
                <a:sym typeface="Roboto"/>
              </a:rPr>
              <a:t>	- Hold at least two open public hearings</a:t>
            </a:r>
          </a:p>
          <a:p>
            <a:pPr marL="133350" lvl="2">
              <a:lnSpc>
                <a:spcPct val="115000"/>
              </a:lnSpc>
              <a:buClr>
                <a:srgbClr val="211551"/>
              </a:buClr>
              <a:buSzPts val="1500"/>
            </a:pPr>
            <a:r>
              <a:rPr lang="en-US" sz="1800" dirty="0">
                <a:solidFill>
                  <a:srgbClr val="002060"/>
                </a:solidFill>
                <a:latin typeface="Merriweather" panose="020B0604020202020204" charset="0"/>
                <a:ea typeface="Roboto"/>
                <a:cs typeface="Roboto"/>
                <a:sym typeface="Roboto"/>
              </a:rPr>
              <a:t>	- Hearing held during scheduled meeting</a:t>
            </a:r>
          </a:p>
          <a:p>
            <a:pPr marL="133350" lvl="2">
              <a:lnSpc>
                <a:spcPct val="115000"/>
              </a:lnSpc>
              <a:buClr>
                <a:srgbClr val="211551"/>
              </a:buClr>
              <a:buSzPts val="1500"/>
            </a:pPr>
            <a:r>
              <a:rPr lang="en-US" sz="1800" dirty="0">
                <a:solidFill>
                  <a:srgbClr val="002060"/>
                </a:solidFill>
                <a:latin typeface="Merriweather" panose="020B0604020202020204" charset="0"/>
                <a:ea typeface="Roboto"/>
                <a:cs typeface="Roboto"/>
                <a:sym typeface="Roboto"/>
              </a:rPr>
              <a:t>	- Publicize date/time </a:t>
            </a:r>
          </a:p>
          <a:p>
            <a:pPr marL="133350" lvl="2">
              <a:lnSpc>
                <a:spcPct val="115000"/>
              </a:lnSpc>
              <a:buClr>
                <a:srgbClr val="211551"/>
              </a:buClr>
              <a:buSzPts val="1500"/>
            </a:pPr>
            <a:r>
              <a:rPr lang="en-US" sz="1800" dirty="0">
                <a:solidFill>
                  <a:srgbClr val="002060"/>
                </a:solidFill>
                <a:latin typeface="Merriweather" panose="020B0604020202020204" charset="0"/>
                <a:ea typeface="Roboto"/>
                <a:cs typeface="Roboto"/>
                <a:sym typeface="Roboto"/>
              </a:rPr>
              <a:t>	- Provide question/response form</a:t>
            </a:r>
          </a:p>
          <a:p>
            <a:pPr marL="133350" lvl="2">
              <a:lnSpc>
                <a:spcPct val="115000"/>
              </a:lnSpc>
              <a:buClr>
                <a:srgbClr val="211551"/>
              </a:buClr>
              <a:buSzPts val="1500"/>
            </a:pPr>
            <a:r>
              <a:rPr lang="en-US" sz="1800" dirty="0">
                <a:solidFill>
                  <a:srgbClr val="002060"/>
                </a:solidFill>
                <a:latin typeface="Merriweather" panose="020B0604020202020204" charset="0"/>
                <a:ea typeface="Roboto"/>
                <a:cs typeface="Roboto"/>
                <a:sym typeface="Roboto"/>
              </a:rPr>
              <a:t>	- Provide proposed budget on SDE forms</a:t>
            </a:r>
          </a:p>
          <a:p>
            <a:pPr marL="133350" lvl="2">
              <a:lnSpc>
                <a:spcPct val="115000"/>
              </a:lnSpc>
              <a:buClr>
                <a:srgbClr val="211551"/>
              </a:buClr>
              <a:buSzPts val="1500"/>
            </a:pPr>
            <a:endParaRPr sz="1500" dirty="0">
              <a:solidFill>
                <a:srgbClr val="211551"/>
              </a:solidFill>
              <a:latin typeface="Roboto"/>
              <a:ea typeface="Roboto"/>
              <a:cs typeface="Roboto"/>
              <a:sym typeface="Roboto"/>
            </a:endParaRPr>
          </a:p>
        </p:txBody>
      </p:sp>
      <p:sp>
        <p:nvSpPr>
          <p:cNvPr id="79" name="Google Shape;79;p15"/>
          <p:cNvSpPr txBox="1">
            <a:spLocks noGrp="1"/>
          </p:cNvSpPr>
          <p:nvPr>
            <p:ph type="title" idx="4294967295"/>
          </p:nvPr>
        </p:nvSpPr>
        <p:spPr>
          <a:xfrm>
            <a:off x="311700" y="126853"/>
            <a:ext cx="8520600" cy="623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solidFill>
                  <a:srgbClr val="002060"/>
                </a:solidFill>
              </a:rPr>
              <a:t>Public Hearing</a:t>
            </a:r>
            <a:endParaRPr dirty="0">
              <a:solidFill>
                <a:srgbClr val="00206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31A7FA1-00CC-4E5A-B695-B8860288E912}"/>
              </a:ext>
            </a:extLst>
          </p:cNvPr>
          <p:cNvSpPr txBox="1"/>
          <p:nvPr/>
        </p:nvSpPr>
        <p:spPr>
          <a:xfrm>
            <a:off x="0" y="350378"/>
            <a:ext cx="9144000" cy="461665"/>
          </a:xfrm>
          <a:prstGeom prst="rect">
            <a:avLst/>
          </a:prstGeom>
          <a:noFill/>
        </p:spPr>
        <p:txBody>
          <a:bodyPr wrap="square" rtlCol="0">
            <a:spAutoFit/>
          </a:bodyPr>
          <a:lstStyle/>
          <a:p>
            <a:pPr algn="ctr"/>
            <a:r>
              <a:rPr lang="en-US" sz="2400" dirty="0">
                <a:solidFill>
                  <a:srgbClr val="002060"/>
                </a:solidFill>
                <a:latin typeface="Merriweather" panose="020B0604020202020204" charset="0"/>
              </a:rPr>
              <a:t>Average Daily Membership vs Enrollment</a:t>
            </a:r>
          </a:p>
        </p:txBody>
      </p:sp>
      <p:graphicFrame>
        <p:nvGraphicFramePr>
          <p:cNvPr id="3" name="Table 2">
            <a:extLst>
              <a:ext uri="{FF2B5EF4-FFF2-40B4-BE49-F238E27FC236}">
                <a16:creationId xmlns:a16="http://schemas.microsoft.com/office/drawing/2014/main" id="{07F417B1-7D11-4858-B8CD-49077099A287}"/>
              </a:ext>
            </a:extLst>
          </p:cNvPr>
          <p:cNvGraphicFramePr>
            <a:graphicFrameLocks noGrp="1"/>
          </p:cNvGraphicFramePr>
          <p:nvPr>
            <p:extLst>
              <p:ext uri="{D42A27DB-BD31-4B8C-83A1-F6EECF244321}">
                <p14:modId xmlns:p14="http://schemas.microsoft.com/office/powerpoint/2010/main" val="933877050"/>
              </p:ext>
            </p:extLst>
          </p:nvPr>
        </p:nvGraphicFramePr>
        <p:xfrm>
          <a:off x="1524000" y="936507"/>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731370960"/>
                    </a:ext>
                  </a:extLst>
                </a:gridCol>
                <a:gridCol w="1524000">
                  <a:extLst>
                    <a:ext uri="{9D8B030D-6E8A-4147-A177-3AD203B41FA5}">
                      <a16:colId xmlns:a16="http://schemas.microsoft.com/office/drawing/2014/main" val="2660678837"/>
                    </a:ext>
                  </a:extLst>
                </a:gridCol>
                <a:gridCol w="1524000">
                  <a:extLst>
                    <a:ext uri="{9D8B030D-6E8A-4147-A177-3AD203B41FA5}">
                      <a16:colId xmlns:a16="http://schemas.microsoft.com/office/drawing/2014/main" val="3010412560"/>
                    </a:ext>
                  </a:extLst>
                </a:gridCol>
                <a:gridCol w="1524000">
                  <a:extLst>
                    <a:ext uri="{9D8B030D-6E8A-4147-A177-3AD203B41FA5}">
                      <a16:colId xmlns:a16="http://schemas.microsoft.com/office/drawing/2014/main" val="1472588230"/>
                    </a:ext>
                  </a:extLst>
                </a:gridCol>
              </a:tblGrid>
              <a:tr h="370840">
                <a:tc>
                  <a:txBody>
                    <a:bodyPr/>
                    <a:lstStyle/>
                    <a:p>
                      <a:pPr algn="ctr"/>
                      <a:r>
                        <a:rPr lang="en-US" dirty="0"/>
                        <a:t>School</a:t>
                      </a:r>
                    </a:p>
                  </a:txBody>
                  <a:tcPr>
                    <a:solidFill>
                      <a:srgbClr val="002060"/>
                    </a:solidFill>
                  </a:tcPr>
                </a:tc>
                <a:tc>
                  <a:txBody>
                    <a:bodyPr/>
                    <a:lstStyle/>
                    <a:p>
                      <a:pPr algn="ctr"/>
                      <a:r>
                        <a:rPr lang="en-US" dirty="0"/>
                        <a:t>PY ADM </a:t>
                      </a:r>
                    </a:p>
                  </a:txBody>
                  <a:tcPr>
                    <a:solidFill>
                      <a:srgbClr val="002060"/>
                    </a:solidFill>
                  </a:tcPr>
                </a:tc>
                <a:tc>
                  <a:txBody>
                    <a:bodyPr/>
                    <a:lstStyle/>
                    <a:p>
                      <a:pPr algn="ctr"/>
                      <a:r>
                        <a:rPr lang="en-US" dirty="0"/>
                        <a:t>CY Enrollment</a:t>
                      </a:r>
                    </a:p>
                  </a:txBody>
                  <a:tcPr>
                    <a:solidFill>
                      <a:srgbClr val="002060"/>
                    </a:solidFill>
                  </a:tcPr>
                </a:tc>
                <a:tc>
                  <a:txBody>
                    <a:bodyPr/>
                    <a:lstStyle/>
                    <a:p>
                      <a:pPr algn="ctr"/>
                      <a:r>
                        <a:rPr lang="en-US" dirty="0"/>
                        <a:t>Difference</a:t>
                      </a:r>
                    </a:p>
                  </a:txBody>
                  <a:tcPr>
                    <a:solidFill>
                      <a:srgbClr val="002060"/>
                    </a:solidFill>
                  </a:tcPr>
                </a:tc>
                <a:extLst>
                  <a:ext uri="{0D108BD9-81ED-4DB2-BD59-A6C34878D82A}">
                    <a16:rowId xmlns:a16="http://schemas.microsoft.com/office/drawing/2014/main" val="65420738"/>
                  </a:ext>
                </a:extLst>
              </a:tr>
              <a:tr h="370840">
                <a:tc>
                  <a:txBody>
                    <a:bodyPr/>
                    <a:lstStyle/>
                    <a:p>
                      <a:pPr algn="ctr"/>
                      <a:r>
                        <a:rPr lang="en-US" dirty="0"/>
                        <a:t>GSE</a:t>
                      </a:r>
                    </a:p>
                  </a:txBody>
                  <a:tcPr/>
                </a:tc>
                <a:tc>
                  <a:txBody>
                    <a:bodyPr/>
                    <a:lstStyle/>
                    <a:p>
                      <a:pPr algn="ctr"/>
                      <a:r>
                        <a:rPr lang="en-US" dirty="0"/>
                        <a:t>875.70</a:t>
                      </a:r>
                    </a:p>
                  </a:txBody>
                  <a:tcPr/>
                </a:tc>
                <a:tc>
                  <a:txBody>
                    <a:bodyPr/>
                    <a:lstStyle/>
                    <a:p>
                      <a:pPr algn="ctr"/>
                      <a:r>
                        <a:rPr lang="en-US" dirty="0"/>
                        <a:t>916.00</a:t>
                      </a:r>
                    </a:p>
                  </a:txBody>
                  <a:tcPr/>
                </a:tc>
                <a:tc>
                  <a:txBody>
                    <a:bodyPr/>
                    <a:lstStyle/>
                    <a:p>
                      <a:pPr algn="ctr"/>
                      <a:r>
                        <a:rPr lang="en-US" dirty="0"/>
                        <a:t>40.30</a:t>
                      </a:r>
                    </a:p>
                  </a:txBody>
                  <a:tcPr/>
                </a:tc>
                <a:extLst>
                  <a:ext uri="{0D108BD9-81ED-4DB2-BD59-A6C34878D82A}">
                    <a16:rowId xmlns:a16="http://schemas.microsoft.com/office/drawing/2014/main" val="715295250"/>
                  </a:ext>
                </a:extLst>
              </a:tr>
              <a:tr h="370840">
                <a:tc>
                  <a:txBody>
                    <a:bodyPr/>
                    <a:lstStyle/>
                    <a:p>
                      <a:pPr algn="ctr"/>
                      <a:r>
                        <a:rPr lang="en-US" dirty="0"/>
                        <a:t>GSM</a:t>
                      </a:r>
                    </a:p>
                  </a:txBody>
                  <a:tcPr/>
                </a:tc>
                <a:tc>
                  <a:txBody>
                    <a:bodyPr/>
                    <a:lstStyle/>
                    <a:p>
                      <a:pPr algn="ctr"/>
                      <a:r>
                        <a:rPr lang="en-US" dirty="0"/>
                        <a:t>508.60</a:t>
                      </a:r>
                    </a:p>
                  </a:txBody>
                  <a:tcPr/>
                </a:tc>
                <a:tc>
                  <a:txBody>
                    <a:bodyPr/>
                    <a:lstStyle/>
                    <a:p>
                      <a:pPr algn="ctr"/>
                      <a:r>
                        <a:rPr lang="en-US" dirty="0"/>
                        <a:t>575.00</a:t>
                      </a:r>
                    </a:p>
                  </a:txBody>
                  <a:tcPr/>
                </a:tc>
                <a:tc>
                  <a:txBody>
                    <a:bodyPr/>
                    <a:lstStyle/>
                    <a:p>
                      <a:pPr algn="ctr"/>
                      <a:r>
                        <a:rPr lang="en-US" dirty="0"/>
                        <a:t>66.40</a:t>
                      </a:r>
                    </a:p>
                  </a:txBody>
                  <a:tcPr/>
                </a:tc>
                <a:extLst>
                  <a:ext uri="{0D108BD9-81ED-4DB2-BD59-A6C34878D82A}">
                    <a16:rowId xmlns:a16="http://schemas.microsoft.com/office/drawing/2014/main" val="1112743507"/>
                  </a:ext>
                </a:extLst>
              </a:tr>
              <a:tr h="370840">
                <a:tc>
                  <a:txBody>
                    <a:bodyPr/>
                    <a:lstStyle/>
                    <a:p>
                      <a:pPr algn="ctr"/>
                      <a:r>
                        <a:rPr lang="en-US" dirty="0"/>
                        <a:t>GSH</a:t>
                      </a:r>
                    </a:p>
                  </a:txBody>
                  <a:tcPr/>
                </a:tc>
                <a:tc>
                  <a:txBody>
                    <a:bodyPr/>
                    <a:lstStyle/>
                    <a:p>
                      <a:pPr algn="ctr"/>
                      <a:r>
                        <a:rPr lang="en-US" dirty="0"/>
                        <a:t>772.00</a:t>
                      </a:r>
                    </a:p>
                  </a:txBody>
                  <a:tcPr/>
                </a:tc>
                <a:tc>
                  <a:txBody>
                    <a:bodyPr/>
                    <a:lstStyle/>
                    <a:p>
                      <a:pPr algn="ctr"/>
                      <a:r>
                        <a:rPr lang="en-US" dirty="0"/>
                        <a:t>749.00</a:t>
                      </a:r>
                    </a:p>
                  </a:txBody>
                  <a:tcPr/>
                </a:tc>
                <a:tc>
                  <a:txBody>
                    <a:bodyPr/>
                    <a:lstStyle/>
                    <a:p>
                      <a:pPr algn="ctr"/>
                      <a:r>
                        <a:rPr lang="en-US" dirty="0"/>
                        <a:t>(23.00)</a:t>
                      </a:r>
                    </a:p>
                  </a:txBody>
                  <a:tcPr/>
                </a:tc>
                <a:extLst>
                  <a:ext uri="{0D108BD9-81ED-4DB2-BD59-A6C34878D82A}">
                    <a16:rowId xmlns:a16="http://schemas.microsoft.com/office/drawing/2014/main" val="1686367268"/>
                  </a:ext>
                </a:extLst>
              </a:tr>
              <a:tr h="370840">
                <a:tc>
                  <a:txBody>
                    <a:bodyPr/>
                    <a:lstStyle/>
                    <a:p>
                      <a:pPr algn="ctr"/>
                      <a:r>
                        <a:rPr lang="en-US" dirty="0"/>
                        <a:t>Total</a:t>
                      </a:r>
                    </a:p>
                  </a:txBody>
                  <a:tcPr/>
                </a:tc>
                <a:tc>
                  <a:txBody>
                    <a:bodyPr/>
                    <a:lstStyle/>
                    <a:p>
                      <a:pPr algn="ctr"/>
                      <a:r>
                        <a:rPr lang="en-US" dirty="0"/>
                        <a:t>2,156.30</a:t>
                      </a:r>
                    </a:p>
                  </a:txBody>
                  <a:tcPr/>
                </a:tc>
                <a:tc>
                  <a:txBody>
                    <a:bodyPr/>
                    <a:lstStyle/>
                    <a:p>
                      <a:pPr algn="ctr"/>
                      <a:r>
                        <a:rPr lang="en-US" dirty="0"/>
                        <a:t>2,240.00</a:t>
                      </a:r>
                    </a:p>
                  </a:txBody>
                  <a:tcPr/>
                </a:tc>
                <a:tc>
                  <a:txBody>
                    <a:bodyPr/>
                    <a:lstStyle/>
                    <a:p>
                      <a:pPr algn="ctr"/>
                      <a:r>
                        <a:rPr lang="en-US" dirty="0"/>
                        <a:t>83.70</a:t>
                      </a:r>
                    </a:p>
                  </a:txBody>
                  <a:tcPr/>
                </a:tc>
                <a:extLst>
                  <a:ext uri="{0D108BD9-81ED-4DB2-BD59-A6C34878D82A}">
                    <a16:rowId xmlns:a16="http://schemas.microsoft.com/office/drawing/2014/main" val="2617497955"/>
                  </a:ext>
                </a:extLst>
              </a:tr>
            </a:tbl>
          </a:graphicData>
        </a:graphic>
      </p:graphicFrame>
      <p:sp>
        <p:nvSpPr>
          <p:cNvPr id="5" name="TextBox 4">
            <a:extLst>
              <a:ext uri="{FF2B5EF4-FFF2-40B4-BE49-F238E27FC236}">
                <a16:creationId xmlns:a16="http://schemas.microsoft.com/office/drawing/2014/main" id="{633E55B2-0E81-425D-8917-1EF1B9492300}"/>
              </a:ext>
            </a:extLst>
          </p:cNvPr>
          <p:cNvSpPr txBox="1"/>
          <p:nvPr/>
        </p:nvSpPr>
        <p:spPr>
          <a:xfrm>
            <a:off x="953513" y="2915172"/>
            <a:ext cx="7427986" cy="1384995"/>
          </a:xfrm>
          <a:prstGeom prst="rect">
            <a:avLst/>
          </a:prstGeom>
          <a:noFill/>
        </p:spPr>
        <p:txBody>
          <a:bodyPr wrap="square" rtlCol="0">
            <a:spAutoFit/>
          </a:bodyPr>
          <a:lstStyle/>
          <a:p>
            <a:r>
              <a:rPr lang="en-US" dirty="0">
                <a:solidFill>
                  <a:srgbClr val="002060"/>
                </a:solidFill>
                <a:latin typeface="Merriweather" panose="020B0604020202020204" charset="0"/>
              </a:rPr>
              <a:t>- Enrollment as of 8-23-21</a:t>
            </a:r>
          </a:p>
          <a:p>
            <a:endParaRPr lang="en-US" dirty="0">
              <a:solidFill>
                <a:srgbClr val="002060"/>
              </a:solidFill>
              <a:latin typeface="Merriweather" panose="020B0604020202020204" charset="0"/>
            </a:endParaRPr>
          </a:p>
          <a:p>
            <a:r>
              <a:rPr lang="en-US" dirty="0">
                <a:solidFill>
                  <a:srgbClr val="002060"/>
                </a:solidFill>
                <a:latin typeface="Merriweather" panose="020B0604020202020204" charset="0"/>
              </a:rPr>
              <a:t>- ADM (Average Daily Membership) – represents the total average daily enrollment for your system during the first 20 school days after labor day. </a:t>
            </a:r>
          </a:p>
          <a:p>
            <a:endParaRPr lang="en-US" dirty="0">
              <a:solidFill>
                <a:srgbClr val="002060"/>
              </a:solidFill>
              <a:latin typeface="Merriweather" panose="020B0604020202020204" charset="0"/>
            </a:endParaRPr>
          </a:p>
          <a:p>
            <a:r>
              <a:rPr lang="en-US" dirty="0">
                <a:solidFill>
                  <a:srgbClr val="002060"/>
                </a:solidFill>
                <a:latin typeface="Merriweather" panose="020B0604020202020204" charset="0"/>
              </a:rPr>
              <a:t>*Prek is not included in count (69 students)</a:t>
            </a:r>
          </a:p>
        </p:txBody>
      </p:sp>
    </p:spTree>
    <p:extLst>
      <p:ext uri="{BB962C8B-B14F-4D97-AF65-F5344CB8AC3E}">
        <p14:creationId xmlns:p14="http://schemas.microsoft.com/office/powerpoint/2010/main" val="2159339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6"/>
          <p:cNvSpPr txBox="1">
            <a:spLocks noGrp="1"/>
          </p:cNvSpPr>
          <p:nvPr>
            <p:ph type="title" idx="4294967295"/>
          </p:nvPr>
        </p:nvSpPr>
        <p:spPr>
          <a:xfrm>
            <a:off x="0" y="249238"/>
            <a:ext cx="9144000" cy="128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dirty="0">
                <a:solidFill>
                  <a:srgbClr val="002060"/>
                </a:solidFill>
              </a:rPr>
              <a:t>PERSONNEL</a:t>
            </a:r>
            <a:r>
              <a:rPr lang="en-US" sz="3200" dirty="0">
                <a:solidFill>
                  <a:srgbClr val="211551"/>
                </a:solidFill>
              </a:rPr>
              <a:t> INFORMATION</a:t>
            </a:r>
            <a:endParaRPr sz="3200" dirty="0">
              <a:latin typeface="Roboto"/>
              <a:ea typeface="Roboto"/>
              <a:cs typeface="Roboto"/>
              <a:sym typeface="Roboto"/>
            </a:endParaRPr>
          </a:p>
        </p:txBody>
      </p:sp>
      <p:sp>
        <p:nvSpPr>
          <p:cNvPr id="85" name="Google Shape;85;p16"/>
          <p:cNvSpPr txBox="1"/>
          <p:nvPr/>
        </p:nvSpPr>
        <p:spPr>
          <a:xfrm>
            <a:off x="158850" y="890925"/>
            <a:ext cx="8826300" cy="3282300"/>
          </a:xfrm>
          <a:prstGeom prst="rect">
            <a:avLst/>
          </a:prstGeom>
          <a:noFill/>
          <a:ln>
            <a:noFill/>
          </a:ln>
        </p:spPr>
        <p:txBody>
          <a:bodyPr spcFirstLastPara="1" wrap="square" lIns="91425" tIns="91425" rIns="91425" bIns="91425" anchor="t" anchorCtr="0">
            <a:noAutofit/>
          </a:bodyPr>
          <a:lstStyle/>
          <a:p>
            <a:pPr marL="133350" lvl="0" algn="l" rtl="0">
              <a:lnSpc>
                <a:spcPct val="115000"/>
              </a:lnSpc>
              <a:spcBef>
                <a:spcPts val="0"/>
              </a:spcBef>
              <a:spcAft>
                <a:spcPts val="0"/>
              </a:spcAft>
              <a:buClr>
                <a:srgbClr val="211551"/>
              </a:buClr>
              <a:buSzPts val="1500"/>
            </a:pPr>
            <a:endParaRPr sz="1500" dirty="0">
              <a:solidFill>
                <a:srgbClr val="211551"/>
              </a:solidFill>
              <a:latin typeface="Roboto"/>
              <a:ea typeface="Roboto"/>
              <a:cs typeface="Roboto"/>
              <a:sym typeface="Roboto"/>
            </a:endParaRPr>
          </a:p>
        </p:txBody>
      </p:sp>
      <p:graphicFrame>
        <p:nvGraphicFramePr>
          <p:cNvPr id="2" name="Table 1">
            <a:extLst>
              <a:ext uri="{FF2B5EF4-FFF2-40B4-BE49-F238E27FC236}">
                <a16:creationId xmlns:a16="http://schemas.microsoft.com/office/drawing/2014/main" id="{B656618F-EF5E-4728-9B81-AE0686C1FB6F}"/>
              </a:ext>
            </a:extLst>
          </p:cNvPr>
          <p:cNvGraphicFramePr>
            <a:graphicFrameLocks noGrp="1"/>
          </p:cNvGraphicFramePr>
          <p:nvPr>
            <p:extLst>
              <p:ext uri="{D42A27DB-BD31-4B8C-83A1-F6EECF244321}">
                <p14:modId xmlns:p14="http://schemas.microsoft.com/office/powerpoint/2010/main" val="3976029850"/>
              </p:ext>
            </p:extLst>
          </p:nvPr>
        </p:nvGraphicFramePr>
        <p:xfrm>
          <a:off x="1100573" y="970276"/>
          <a:ext cx="7053947" cy="3309125"/>
        </p:xfrm>
        <a:graphic>
          <a:graphicData uri="http://schemas.openxmlformats.org/drawingml/2006/table">
            <a:tbl>
              <a:tblPr firstRow="1" bandRow="1">
                <a:tableStyleId>{5C22544A-7EE6-4342-B048-85BDC9FD1C3A}</a:tableStyleId>
              </a:tblPr>
              <a:tblGrid>
                <a:gridCol w="1349011">
                  <a:extLst>
                    <a:ext uri="{9D8B030D-6E8A-4147-A177-3AD203B41FA5}">
                      <a16:colId xmlns:a16="http://schemas.microsoft.com/office/drawing/2014/main" val="2170089135"/>
                    </a:ext>
                  </a:extLst>
                </a:gridCol>
                <a:gridCol w="1002304">
                  <a:extLst>
                    <a:ext uri="{9D8B030D-6E8A-4147-A177-3AD203B41FA5}">
                      <a16:colId xmlns:a16="http://schemas.microsoft.com/office/drawing/2014/main" val="887689815"/>
                    </a:ext>
                  </a:extLst>
                </a:gridCol>
                <a:gridCol w="1175658">
                  <a:extLst>
                    <a:ext uri="{9D8B030D-6E8A-4147-A177-3AD203B41FA5}">
                      <a16:colId xmlns:a16="http://schemas.microsoft.com/office/drawing/2014/main" val="105582980"/>
                    </a:ext>
                  </a:extLst>
                </a:gridCol>
                <a:gridCol w="1175658">
                  <a:extLst>
                    <a:ext uri="{9D8B030D-6E8A-4147-A177-3AD203B41FA5}">
                      <a16:colId xmlns:a16="http://schemas.microsoft.com/office/drawing/2014/main" val="357490839"/>
                    </a:ext>
                  </a:extLst>
                </a:gridCol>
                <a:gridCol w="1175658">
                  <a:extLst>
                    <a:ext uri="{9D8B030D-6E8A-4147-A177-3AD203B41FA5}">
                      <a16:colId xmlns:a16="http://schemas.microsoft.com/office/drawing/2014/main" val="1302660834"/>
                    </a:ext>
                  </a:extLst>
                </a:gridCol>
                <a:gridCol w="1175658">
                  <a:extLst>
                    <a:ext uri="{9D8B030D-6E8A-4147-A177-3AD203B41FA5}">
                      <a16:colId xmlns:a16="http://schemas.microsoft.com/office/drawing/2014/main" val="1380367195"/>
                    </a:ext>
                  </a:extLst>
                </a:gridCol>
              </a:tblGrid>
              <a:tr h="509218">
                <a:tc>
                  <a:txBody>
                    <a:bodyPr/>
                    <a:lstStyle/>
                    <a:p>
                      <a:pPr algn="ctr"/>
                      <a:r>
                        <a:rPr lang="en-US" dirty="0"/>
                        <a:t>Type</a:t>
                      </a:r>
                    </a:p>
                  </a:txBody>
                  <a:tcPr/>
                </a:tc>
                <a:tc>
                  <a:txBody>
                    <a:bodyPr/>
                    <a:lstStyle/>
                    <a:p>
                      <a:pPr algn="ctr"/>
                      <a:r>
                        <a:rPr lang="en-US" dirty="0"/>
                        <a:t>State Earned</a:t>
                      </a:r>
                    </a:p>
                  </a:txBody>
                  <a:tcPr/>
                </a:tc>
                <a:tc>
                  <a:txBody>
                    <a:bodyPr/>
                    <a:lstStyle/>
                    <a:p>
                      <a:pPr algn="ctr"/>
                      <a:r>
                        <a:rPr lang="en-US" dirty="0"/>
                        <a:t>Other State</a:t>
                      </a:r>
                    </a:p>
                  </a:txBody>
                  <a:tcPr/>
                </a:tc>
                <a:tc>
                  <a:txBody>
                    <a:bodyPr/>
                    <a:lstStyle/>
                    <a:p>
                      <a:pPr algn="ctr"/>
                      <a:r>
                        <a:rPr lang="en-US" dirty="0"/>
                        <a:t>Federal</a:t>
                      </a:r>
                    </a:p>
                  </a:txBody>
                  <a:tcPr/>
                </a:tc>
                <a:tc>
                  <a:txBody>
                    <a:bodyPr/>
                    <a:lstStyle/>
                    <a:p>
                      <a:pPr algn="ctr"/>
                      <a:r>
                        <a:rPr lang="en-US" dirty="0"/>
                        <a:t>Local</a:t>
                      </a:r>
                    </a:p>
                  </a:txBody>
                  <a:tcPr/>
                </a:tc>
                <a:tc>
                  <a:txBody>
                    <a:bodyPr/>
                    <a:lstStyle/>
                    <a:p>
                      <a:pPr algn="ctr"/>
                      <a:r>
                        <a:rPr lang="en-US" dirty="0"/>
                        <a:t>Total</a:t>
                      </a:r>
                    </a:p>
                  </a:txBody>
                  <a:tcPr/>
                </a:tc>
                <a:extLst>
                  <a:ext uri="{0D108BD9-81ED-4DB2-BD59-A6C34878D82A}">
                    <a16:rowId xmlns:a16="http://schemas.microsoft.com/office/drawing/2014/main" val="1225260154"/>
                  </a:ext>
                </a:extLst>
              </a:tr>
              <a:tr h="350929">
                <a:tc>
                  <a:txBody>
                    <a:bodyPr/>
                    <a:lstStyle/>
                    <a:p>
                      <a:pPr algn="ctr"/>
                      <a:r>
                        <a:rPr lang="en-US" dirty="0"/>
                        <a:t>Teachers</a:t>
                      </a:r>
                    </a:p>
                  </a:txBody>
                  <a:tcPr/>
                </a:tc>
                <a:tc>
                  <a:txBody>
                    <a:bodyPr/>
                    <a:lstStyle/>
                    <a:p>
                      <a:pPr algn="ctr"/>
                      <a:r>
                        <a:rPr lang="en-US" dirty="0"/>
                        <a:t>123.94</a:t>
                      </a:r>
                    </a:p>
                  </a:txBody>
                  <a:tcPr/>
                </a:tc>
                <a:tc>
                  <a:txBody>
                    <a:bodyPr/>
                    <a:lstStyle/>
                    <a:p>
                      <a:pPr algn="ctr"/>
                      <a:r>
                        <a:rPr lang="en-US" dirty="0"/>
                        <a:t>13.44</a:t>
                      </a:r>
                    </a:p>
                  </a:txBody>
                  <a:tcPr/>
                </a:tc>
                <a:tc>
                  <a:txBody>
                    <a:bodyPr/>
                    <a:lstStyle/>
                    <a:p>
                      <a:pPr algn="ctr"/>
                      <a:r>
                        <a:rPr lang="en-US" dirty="0"/>
                        <a:t>4.65</a:t>
                      </a:r>
                    </a:p>
                  </a:txBody>
                  <a:tcPr/>
                </a:tc>
                <a:tc>
                  <a:txBody>
                    <a:bodyPr/>
                    <a:lstStyle/>
                    <a:p>
                      <a:pPr algn="ctr"/>
                      <a:r>
                        <a:rPr lang="en-US" dirty="0"/>
                        <a:t>5.47</a:t>
                      </a:r>
                    </a:p>
                  </a:txBody>
                  <a:tcPr/>
                </a:tc>
                <a:tc>
                  <a:txBody>
                    <a:bodyPr/>
                    <a:lstStyle/>
                    <a:p>
                      <a:pPr algn="ctr"/>
                      <a:r>
                        <a:rPr lang="en-US" dirty="0"/>
                        <a:t>147.50</a:t>
                      </a:r>
                    </a:p>
                  </a:txBody>
                  <a:tcPr/>
                </a:tc>
                <a:extLst>
                  <a:ext uri="{0D108BD9-81ED-4DB2-BD59-A6C34878D82A}">
                    <a16:rowId xmlns:a16="http://schemas.microsoft.com/office/drawing/2014/main" val="940081096"/>
                  </a:ext>
                </a:extLst>
              </a:tr>
              <a:tr h="350929">
                <a:tc>
                  <a:txBody>
                    <a:bodyPr/>
                    <a:lstStyle/>
                    <a:p>
                      <a:pPr algn="ctr"/>
                      <a:r>
                        <a:rPr lang="en-US" dirty="0"/>
                        <a:t>Librarians</a:t>
                      </a:r>
                    </a:p>
                  </a:txBody>
                  <a:tcPr/>
                </a:tc>
                <a:tc>
                  <a:txBody>
                    <a:bodyPr/>
                    <a:lstStyle/>
                    <a:p>
                      <a:pPr algn="ctr"/>
                      <a:r>
                        <a:rPr lang="en-US" dirty="0"/>
                        <a:t>3.00</a:t>
                      </a:r>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3.00</a:t>
                      </a:r>
                    </a:p>
                  </a:txBody>
                  <a:tcPr/>
                </a:tc>
                <a:extLst>
                  <a:ext uri="{0D108BD9-81ED-4DB2-BD59-A6C34878D82A}">
                    <a16:rowId xmlns:a16="http://schemas.microsoft.com/office/drawing/2014/main" val="3502381550"/>
                  </a:ext>
                </a:extLst>
              </a:tr>
              <a:tr h="350929">
                <a:tc>
                  <a:txBody>
                    <a:bodyPr/>
                    <a:lstStyle/>
                    <a:p>
                      <a:pPr algn="ctr"/>
                      <a:r>
                        <a:rPr lang="en-US" dirty="0"/>
                        <a:t>Counselors</a:t>
                      </a:r>
                    </a:p>
                  </a:txBody>
                  <a:tcPr/>
                </a:tc>
                <a:tc>
                  <a:txBody>
                    <a:bodyPr/>
                    <a:lstStyle/>
                    <a:p>
                      <a:pPr algn="ctr"/>
                      <a:r>
                        <a:rPr lang="en-US" dirty="0"/>
                        <a:t>5.00</a:t>
                      </a:r>
                    </a:p>
                  </a:txBody>
                  <a:tcPr/>
                </a:tc>
                <a:tc>
                  <a:txBody>
                    <a:bodyPr/>
                    <a:lstStyle/>
                    <a:p>
                      <a:pPr algn="ctr"/>
                      <a:r>
                        <a:rPr lang="en-US" dirty="0"/>
                        <a:t>0.50</a:t>
                      </a:r>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5.50</a:t>
                      </a:r>
                    </a:p>
                  </a:txBody>
                  <a:tcPr/>
                </a:tc>
                <a:extLst>
                  <a:ext uri="{0D108BD9-81ED-4DB2-BD59-A6C34878D82A}">
                    <a16:rowId xmlns:a16="http://schemas.microsoft.com/office/drawing/2014/main" val="4285114686"/>
                  </a:ext>
                </a:extLst>
              </a:tr>
              <a:tr h="350929">
                <a:tc>
                  <a:txBody>
                    <a:bodyPr/>
                    <a:lstStyle/>
                    <a:p>
                      <a:pPr algn="ctr"/>
                      <a:r>
                        <a:rPr lang="en-US" dirty="0"/>
                        <a:t>Administrators</a:t>
                      </a:r>
                    </a:p>
                  </a:txBody>
                  <a:tcPr/>
                </a:tc>
                <a:tc>
                  <a:txBody>
                    <a:bodyPr/>
                    <a:lstStyle/>
                    <a:p>
                      <a:pPr algn="ctr"/>
                      <a:r>
                        <a:rPr lang="en-US" dirty="0"/>
                        <a:t>7.75</a:t>
                      </a:r>
                    </a:p>
                  </a:txBody>
                  <a:tcPr/>
                </a:tc>
                <a:tc>
                  <a:txBody>
                    <a:bodyPr/>
                    <a:lstStyle/>
                    <a:p>
                      <a:pPr algn="ctr"/>
                      <a:r>
                        <a:rPr lang="en-US" dirty="0"/>
                        <a:t>1.40</a:t>
                      </a:r>
                    </a:p>
                  </a:txBody>
                  <a:tcPr/>
                </a:tc>
                <a:tc>
                  <a:txBody>
                    <a:bodyPr/>
                    <a:lstStyle/>
                    <a:p>
                      <a:pPr algn="ctr"/>
                      <a:r>
                        <a:rPr lang="en-US" dirty="0"/>
                        <a:t>.94</a:t>
                      </a:r>
                    </a:p>
                  </a:txBody>
                  <a:tcPr/>
                </a:tc>
                <a:tc>
                  <a:txBody>
                    <a:bodyPr/>
                    <a:lstStyle/>
                    <a:p>
                      <a:pPr algn="ctr"/>
                      <a:r>
                        <a:rPr lang="en-US" dirty="0"/>
                        <a:t>8.91</a:t>
                      </a:r>
                    </a:p>
                  </a:txBody>
                  <a:tcPr/>
                </a:tc>
                <a:tc>
                  <a:txBody>
                    <a:bodyPr/>
                    <a:lstStyle/>
                    <a:p>
                      <a:pPr algn="ctr"/>
                      <a:r>
                        <a:rPr lang="en-US" dirty="0"/>
                        <a:t>19.00</a:t>
                      </a:r>
                    </a:p>
                  </a:txBody>
                  <a:tcPr/>
                </a:tc>
                <a:extLst>
                  <a:ext uri="{0D108BD9-81ED-4DB2-BD59-A6C34878D82A}">
                    <a16:rowId xmlns:a16="http://schemas.microsoft.com/office/drawing/2014/main" val="3003325633"/>
                  </a:ext>
                </a:extLst>
              </a:tr>
              <a:tr h="509218">
                <a:tc>
                  <a:txBody>
                    <a:bodyPr/>
                    <a:lstStyle/>
                    <a:p>
                      <a:pPr algn="ctr"/>
                      <a:r>
                        <a:rPr lang="en-US" dirty="0"/>
                        <a:t>Certified Support </a:t>
                      </a:r>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641996496"/>
                  </a:ext>
                </a:extLst>
              </a:tr>
              <a:tr h="509218">
                <a:tc>
                  <a:txBody>
                    <a:bodyPr/>
                    <a:lstStyle/>
                    <a:p>
                      <a:pPr algn="ctr"/>
                      <a:r>
                        <a:rPr lang="en-US" dirty="0"/>
                        <a:t>Non. Certified Support</a:t>
                      </a:r>
                    </a:p>
                  </a:txBody>
                  <a:tcPr/>
                </a:tc>
                <a:tc>
                  <a:txBody>
                    <a:bodyPr/>
                    <a:lstStyle/>
                    <a:p>
                      <a:pPr algn="ctr"/>
                      <a:r>
                        <a:rPr lang="en-US" dirty="0"/>
                        <a:t>0</a:t>
                      </a:r>
                    </a:p>
                  </a:txBody>
                  <a:tcPr/>
                </a:tc>
                <a:tc>
                  <a:txBody>
                    <a:bodyPr/>
                    <a:lstStyle/>
                    <a:p>
                      <a:pPr algn="ctr"/>
                      <a:r>
                        <a:rPr lang="en-US" dirty="0"/>
                        <a:t>47.74</a:t>
                      </a:r>
                    </a:p>
                  </a:txBody>
                  <a:tcPr/>
                </a:tc>
                <a:tc>
                  <a:txBody>
                    <a:bodyPr/>
                    <a:lstStyle/>
                    <a:p>
                      <a:pPr algn="ctr"/>
                      <a:r>
                        <a:rPr lang="en-US" dirty="0"/>
                        <a:t>24.61</a:t>
                      </a:r>
                    </a:p>
                  </a:txBody>
                  <a:tcPr/>
                </a:tc>
                <a:tc>
                  <a:txBody>
                    <a:bodyPr/>
                    <a:lstStyle/>
                    <a:p>
                      <a:pPr algn="ctr"/>
                      <a:r>
                        <a:rPr lang="en-US" dirty="0"/>
                        <a:t>9.65</a:t>
                      </a:r>
                    </a:p>
                  </a:txBody>
                  <a:tcPr/>
                </a:tc>
                <a:tc>
                  <a:txBody>
                    <a:bodyPr/>
                    <a:lstStyle/>
                    <a:p>
                      <a:pPr algn="ctr"/>
                      <a:r>
                        <a:rPr lang="en-US" dirty="0"/>
                        <a:t>82.00</a:t>
                      </a:r>
                    </a:p>
                  </a:txBody>
                  <a:tcPr/>
                </a:tc>
                <a:extLst>
                  <a:ext uri="{0D108BD9-81ED-4DB2-BD59-A6C34878D82A}">
                    <a16:rowId xmlns:a16="http://schemas.microsoft.com/office/drawing/2014/main" val="3637959281"/>
                  </a:ext>
                </a:extLst>
              </a:tr>
              <a:tr h="350929">
                <a:tc>
                  <a:txBody>
                    <a:bodyPr/>
                    <a:lstStyle/>
                    <a:p>
                      <a:pPr algn="ctr"/>
                      <a:r>
                        <a:rPr lang="en-US" dirty="0"/>
                        <a:t>Total</a:t>
                      </a:r>
                    </a:p>
                  </a:txBody>
                  <a:tcPr/>
                </a:tc>
                <a:tc>
                  <a:txBody>
                    <a:bodyPr/>
                    <a:lstStyle/>
                    <a:p>
                      <a:pPr algn="ctr"/>
                      <a:r>
                        <a:rPr lang="en-US" dirty="0"/>
                        <a:t>139.69</a:t>
                      </a:r>
                    </a:p>
                  </a:txBody>
                  <a:tcPr/>
                </a:tc>
                <a:tc>
                  <a:txBody>
                    <a:bodyPr/>
                    <a:lstStyle/>
                    <a:p>
                      <a:pPr algn="ctr"/>
                      <a:r>
                        <a:rPr lang="en-US" dirty="0"/>
                        <a:t>63.08</a:t>
                      </a:r>
                    </a:p>
                  </a:txBody>
                  <a:tcPr/>
                </a:tc>
                <a:tc>
                  <a:txBody>
                    <a:bodyPr/>
                    <a:lstStyle/>
                    <a:p>
                      <a:pPr algn="ctr"/>
                      <a:r>
                        <a:rPr lang="en-US" dirty="0"/>
                        <a:t>30.20</a:t>
                      </a:r>
                    </a:p>
                  </a:txBody>
                  <a:tcPr/>
                </a:tc>
                <a:tc>
                  <a:txBody>
                    <a:bodyPr/>
                    <a:lstStyle/>
                    <a:p>
                      <a:pPr algn="ctr"/>
                      <a:r>
                        <a:rPr lang="en-US" dirty="0"/>
                        <a:t>24.03</a:t>
                      </a:r>
                    </a:p>
                  </a:txBody>
                  <a:tcPr/>
                </a:tc>
                <a:tc>
                  <a:txBody>
                    <a:bodyPr/>
                    <a:lstStyle/>
                    <a:p>
                      <a:pPr algn="ctr"/>
                      <a:r>
                        <a:rPr lang="en-US" dirty="0"/>
                        <a:t>257.00</a:t>
                      </a:r>
                    </a:p>
                  </a:txBody>
                  <a:tcPr/>
                </a:tc>
                <a:extLst>
                  <a:ext uri="{0D108BD9-81ED-4DB2-BD59-A6C34878D82A}">
                    <a16:rowId xmlns:a16="http://schemas.microsoft.com/office/drawing/2014/main" val="2783375215"/>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89"/>
        <p:cNvGrpSpPr/>
        <p:nvPr/>
      </p:nvGrpSpPr>
      <p:grpSpPr>
        <a:xfrm>
          <a:off x="0" y="0"/>
          <a:ext cx="0" cy="0"/>
          <a:chOff x="0" y="0"/>
          <a:chExt cx="0" cy="0"/>
        </a:xfrm>
      </p:grpSpPr>
      <p:sp>
        <p:nvSpPr>
          <p:cNvPr id="95" name="Google Shape;95;p17"/>
          <p:cNvSpPr txBox="1">
            <a:spLocks noGrp="1"/>
          </p:cNvSpPr>
          <p:nvPr>
            <p:ph type="title" idx="4294967295"/>
          </p:nvPr>
        </p:nvSpPr>
        <p:spPr>
          <a:xfrm>
            <a:off x="0" y="174171"/>
            <a:ext cx="9144000" cy="623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3200" dirty="0">
                <a:solidFill>
                  <a:srgbClr val="002060"/>
                </a:solidFill>
              </a:rPr>
              <a:t>Staffing by Location </a:t>
            </a:r>
            <a:endParaRPr sz="3200" dirty="0">
              <a:solidFill>
                <a:srgbClr val="002060"/>
              </a:solidFill>
            </a:endParaRPr>
          </a:p>
        </p:txBody>
      </p:sp>
      <p:graphicFrame>
        <p:nvGraphicFramePr>
          <p:cNvPr id="2" name="Table 1">
            <a:extLst>
              <a:ext uri="{FF2B5EF4-FFF2-40B4-BE49-F238E27FC236}">
                <a16:creationId xmlns:a16="http://schemas.microsoft.com/office/drawing/2014/main" id="{26CFE104-F3DC-4D26-9217-EF6DD8A878B4}"/>
              </a:ext>
            </a:extLst>
          </p:cNvPr>
          <p:cNvGraphicFramePr>
            <a:graphicFrameLocks noGrp="1"/>
          </p:cNvGraphicFramePr>
          <p:nvPr>
            <p:extLst>
              <p:ext uri="{D42A27DB-BD31-4B8C-83A1-F6EECF244321}">
                <p14:modId xmlns:p14="http://schemas.microsoft.com/office/powerpoint/2010/main" val="2836824137"/>
              </p:ext>
            </p:extLst>
          </p:nvPr>
        </p:nvGraphicFramePr>
        <p:xfrm>
          <a:off x="1524000" y="931636"/>
          <a:ext cx="6096000" cy="3205466"/>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978842543"/>
                    </a:ext>
                  </a:extLst>
                </a:gridCol>
                <a:gridCol w="1524000">
                  <a:extLst>
                    <a:ext uri="{9D8B030D-6E8A-4147-A177-3AD203B41FA5}">
                      <a16:colId xmlns:a16="http://schemas.microsoft.com/office/drawing/2014/main" val="1817085715"/>
                    </a:ext>
                  </a:extLst>
                </a:gridCol>
                <a:gridCol w="1524000">
                  <a:extLst>
                    <a:ext uri="{9D8B030D-6E8A-4147-A177-3AD203B41FA5}">
                      <a16:colId xmlns:a16="http://schemas.microsoft.com/office/drawing/2014/main" val="3939483973"/>
                    </a:ext>
                  </a:extLst>
                </a:gridCol>
                <a:gridCol w="1524000">
                  <a:extLst>
                    <a:ext uri="{9D8B030D-6E8A-4147-A177-3AD203B41FA5}">
                      <a16:colId xmlns:a16="http://schemas.microsoft.com/office/drawing/2014/main" val="2784491594"/>
                    </a:ext>
                  </a:extLst>
                </a:gridCol>
              </a:tblGrid>
              <a:tr h="462266">
                <a:tc>
                  <a:txBody>
                    <a:bodyPr/>
                    <a:lstStyle/>
                    <a:p>
                      <a:endParaRPr lang="en-US" dirty="0"/>
                    </a:p>
                  </a:txBody>
                  <a:tcPr/>
                </a:tc>
                <a:tc>
                  <a:txBody>
                    <a:bodyPr/>
                    <a:lstStyle/>
                    <a:p>
                      <a:pPr algn="ctr"/>
                      <a:r>
                        <a:rPr lang="en-US" dirty="0"/>
                        <a:t>GSE</a:t>
                      </a:r>
                    </a:p>
                  </a:txBody>
                  <a:tcPr/>
                </a:tc>
                <a:tc>
                  <a:txBody>
                    <a:bodyPr/>
                    <a:lstStyle/>
                    <a:p>
                      <a:pPr algn="ctr"/>
                      <a:r>
                        <a:rPr lang="en-US" dirty="0"/>
                        <a:t>GSM</a:t>
                      </a:r>
                    </a:p>
                  </a:txBody>
                  <a:tcPr/>
                </a:tc>
                <a:tc>
                  <a:txBody>
                    <a:bodyPr/>
                    <a:lstStyle/>
                    <a:p>
                      <a:pPr algn="ctr"/>
                      <a:r>
                        <a:rPr lang="en-US" dirty="0"/>
                        <a:t>GSH</a:t>
                      </a:r>
                    </a:p>
                  </a:txBody>
                  <a:tcPr/>
                </a:tc>
                <a:extLst>
                  <a:ext uri="{0D108BD9-81ED-4DB2-BD59-A6C34878D82A}">
                    <a16:rowId xmlns:a16="http://schemas.microsoft.com/office/drawing/2014/main" val="3853227539"/>
                  </a:ext>
                </a:extLst>
              </a:tr>
              <a:tr h="370840">
                <a:tc>
                  <a:txBody>
                    <a:bodyPr/>
                    <a:lstStyle/>
                    <a:p>
                      <a:r>
                        <a:rPr lang="en-US" dirty="0"/>
                        <a:t>Teachers</a:t>
                      </a:r>
                    </a:p>
                  </a:txBody>
                  <a:tcPr/>
                </a:tc>
                <a:tc>
                  <a:txBody>
                    <a:bodyPr/>
                    <a:lstStyle/>
                    <a:p>
                      <a:pPr algn="ctr"/>
                      <a:r>
                        <a:rPr lang="en-US" dirty="0"/>
                        <a:t>63.33</a:t>
                      </a:r>
                    </a:p>
                  </a:txBody>
                  <a:tcPr/>
                </a:tc>
                <a:tc>
                  <a:txBody>
                    <a:bodyPr/>
                    <a:lstStyle/>
                    <a:p>
                      <a:pPr algn="ctr"/>
                      <a:r>
                        <a:rPr lang="en-US" dirty="0"/>
                        <a:t>29.34</a:t>
                      </a:r>
                    </a:p>
                  </a:txBody>
                  <a:tcPr/>
                </a:tc>
                <a:tc>
                  <a:txBody>
                    <a:bodyPr/>
                    <a:lstStyle/>
                    <a:p>
                      <a:pPr algn="ctr"/>
                      <a:r>
                        <a:rPr lang="en-US" dirty="0"/>
                        <a:t>54.83</a:t>
                      </a:r>
                    </a:p>
                  </a:txBody>
                  <a:tcPr/>
                </a:tc>
                <a:extLst>
                  <a:ext uri="{0D108BD9-81ED-4DB2-BD59-A6C34878D82A}">
                    <a16:rowId xmlns:a16="http://schemas.microsoft.com/office/drawing/2014/main" val="1578988095"/>
                  </a:ext>
                </a:extLst>
              </a:tr>
              <a:tr h="370840">
                <a:tc>
                  <a:txBody>
                    <a:bodyPr/>
                    <a:lstStyle/>
                    <a:p>
                      <a:r>
                        <a:rPr lang="en-US" dirty="0"/>
                        <a:t>Librarians</a:t>
                      </a:r>
                    </a:p>
                  </a:txBody>
                  <a:tcPr/>
                </a:tc>
                <a:tc>
                  <a:txBody>
                    <a:bodyPr/>
                    <a:lstStyle/>
                    <a:p>
                      <a:pPr algn="ctr"/>
                      <a:r>
                        <a:rPr lang="en-US" dirty="0"/>
                        <a:t>1.00</a:t>
                      </a:r>
                    </a:p>
                  </a:txBody>
                  <a:tcPr/>
                </a:tc>
                <a:tc>
                  <a:txBody>
                    <a:bodyPr/>
                    <a:lstStyle/>
                    <a:p>
                      <a:pPr algn="ctr"/>
                      <a:r>
                        <a:rPr lang="en-US" dirty="0"/>
                        <a:t>1.00</a:t>
                      </a:r>
                    </a:p>
                  </a:txBody>
                  <a:tcPr/>
                </a:tc>
                <a:tc>
                  <a:txBody>
                    <a:bodyPr/>
                    <a:lstStyle/>
                    <a:p>
                      <a:pPr algn="ctr"/>
                      <a:r>
                        <a:rPr lang="en-US" dirty="0"/>
                        <a:t>1.00</a:t>
                      </a:r>
                    </a:p>
                  </a:txBody>
                  <a:tcPr/>
                </a:tc>
                <a:extLst>
                  <a:ext uri="{0D108BD9-81ED-4DB2-BD59-A6C34878D82A}">
                    <a16:rowId xmlns:a16="http://schemas.microsoft.com/office/drawing/2014/main" val="941700989"/>
                  </a:ext>
                </a:extLst>
              </a:tr>
              <a:tr h="370840">
                <a:tc>
                  <a:txBody>
                    <a:bodyPr/>
                    <a:lstStyle/>
                    <a:p>
                      <a:r>
                        <a:rPr lang="en-US" dirty="0"/>
                        <a:t>Counselors</a:t>
                      </a:r>
                    </a:p>
                  </a:txBody>
                  <a:tcPr/>
                </a:tc>
                <a:tc>
                  <a:txBody>
                    <a:bodyPr/>
                    <a:lstStyle/>
                    <a:p>
                      <a:pPr algn="ctr"/>
                      <a:r>
                        <a:rPr lang="en-US" dirty="0"/>
                        <a:t>2.00</a:t>
                      </a:r>
                    </a:p>
                  </a:txBody>
                  <a:tcPr/>
                </a:tc>
                <a:tc>
                  <a:txBody>
                    <a:bodyPr/>
                    <a:lstStyle/>
                    <a:p>
                      <a:pPr algn="ctr"/>
                      <a:r>
                        <a:rPr lang="en-US" dirty="0"/>
                        <a:t>1.00</a:t>
                      </a:r>
                    </a:p>
                  </a:txBody>
                  <a:tcPr/>
                </a:tc>
                <a:tc>
                  <a:txBody>
                    <a:bodyPr/>
                    <a:lstStyle/>
                    <a:p>
                      <a:pPr algn="ctr"/>
                      <a:r>
                        <a:rPr lang="en-US" dirty="0"/>
                        <a:t>2.00</a:t>
                      </a:r>
                    </a:p>
                  </a:txBody>
                  <a:tcPr/>
                </a:tc>
                <a:extLst>
                  <a:ext uri="{0D108BD9-81ED-4DB2-BD59-A6C34878D82A}">
                    <a16:rowId xmlns:a16="http://schemas.microsoft.com/office/drawing/2014/main" val="4050826665"/>
                  </a:ext>
                </a:extLst>
              </a:tr>
              <a:tr h="370840">
                <a:tc>
                  <a:txBody>
                    <a:bodyPr/>
                    <a:lstStyle/>
                    <a:p>
                      <a:r>
                        <a:rPr lang="en-US" dirty="0"/>
                        <a:t>Administrators</a:t>
                      </a:r>
                    </a:p>
                  </a:txBody>
                  <a:tcPr/>
                </a:tc>
                <a:tc>
                  <a:txBody>
                    <a:bodyPr/>
                    <a:lstStyle/>
                    <a:p>
                      <a:pPr algn="ctr"/>
                      <a:r>
                        <a:rPr lang="en-US" dirty="0"/>
                        <a:t>3.00</a:t>
                      </a:r>
                    </a:p>
                  </a:txBody>
                  <a:tcPr/>
                </a:tc>
                <a:tc>
                  <a:txBody>
                    <a:bodyPr/>
                    <a:lstStyle/>
                    <a:p>
                      <a:pPr algn="ctr"/>
                      <a:r>
                        <a:rPr lang="en-US" dirty="0"/>
                        <a:t>2.00</a:t>
                      </a:r>
                    </a:p>
                  </a:txBody>
                  <a:tcPr/>
                </a:tc>
                <a:tc>
                  <a:txBody>
                    <a:bodyPr/>
                    <a:lstStyle/>
                    <a:p>
                      <a:pPr algn="ctr"/>
                      <a:r>
                        <a:rPr lang="en-US" dirty="0"/>
                        <a:t>3.00</a:t>
                      </a:r>
                    </a:p>
                  </a:txBody>
                  <a:tcPr/>
                </a:tc>
                <a:extLst>
                  <a:ext uri="{0D108BD9-81ED-4DB2-BD59-A6C34878D82A}">
                    <a16:rowId xmlns:a16="http://schemas.microsoft.com/office/drawing/2014/main" val="779277221"/>
                  </a:ext>
                </a:extLst>
              </a:tr>
              <a:tr h="370840">
                <a:tc>
                  <a:txBody>
                    <a:bodyPr/>
                    <a:lstStyle/>
                    <a:p>
                      <a:r>
                        <a:rPr lang="en-US" dirty="0"/>
                        <a:t>Certified Support</a:t>
                      </a:r>
                    </a:p>
                  </a:txBody>
                  <a:tcPr/>
                </a:tc>
                <a:tc>
                  <a:txBody>
                    <a:bodyPr/>
                    <a:lstStyle/>
                    <a:p>
                      <a:pPr algn="ctr"/>
                      <a:r>
                        <a:rPr lang="en-US" dirty="0"/>
                        <a:t>0.00</a:t>
                      </a:r>
                    </a:p>
                  </a:txBody>
                  <a:tcPr/>
                </a:tc>
                <a:tc>
                  <a:txBody>
                    <a:bodyPr/>
                    <a:lstStyle/>
                    <a:p>
                      <a:pPr algn="ctr"/>
                      <a:r>
                        <a:rPr lang="en-US" dirty="0"/>
                        <a:t>0.00</a:t>
                      </a:r>
                    </a:p>
                  </a:txBody>
                  <a:tcPr/>
                </a:tc>
                <a:tc>
                  <a:txBody>
                    <a:bodyPr/>
                    <a:lstStyle/>
                    <a:p>
                      <a:pPr algn="ctr"/>
                      <a:r>
                        <a:rPr lang="en-US" dirty="0"/>
                        <a:t>0.00</a:t>
                      </a:r>
                    </a:p>
                  </a:txBody>
                  <a:tcPr/>
                </a:tc>
                <a:extLst>
                  <a:ext uri="{0D108BD9-81ED-4DB2-BD59-A6C34878D82A}">
                    <a16:rowId xmlns:a16="http://schemas.microsoft.com/office/drawing/2014/main" val="2735535571"/>
                  </a:ext>
                </a:extLst>
              </a:tr>
              <a:tr h="370840">
                <a:tc>
                  <a:txBody>
                    <a:bodyPr/>
                    <a:lstStyle/>
                    <a:p>
                      <a:r>
                        <a:rPr lang="en-US" dirty="0"/>
                        <a:t>Non-Certified Support</a:t>
                      </a:r>
                    </a:p>
                  </a:txBody>
                  <a:tcPr/>
                </a:tc>
                <a:tc>
                  <a:txBody>
                    <a:bodyPr/>
                    <a:lstStyle/>
                    <a:p>
                      <a:pPr algn="ctr"/>
                      <a:r>
                        <a:rPr lang="en-US" dirty="0"/>
                        <a:t>25.33</a:t>
                      </a:r>
                    </a:p>
                  </a:txBody>
                  <a:tcPr/>
                </a:tc>
                <a:tc>
                  <a:txBody>
                    <a:bodyPr/>
                    <a:lstStyle/>
                    <a:p>
                      <a:pPr algn="ctr"/>
                      <a:r>
                        <a:rPr lang="en-US" dirty="0"/>
                        <a:t>15.33</a:t>
                      </a:r>
                    </a:p>
                  </a:txBody>
                  <a:tcPr/>
                </a:tc>
                <a:tc>
                  <a:txBody>
                    <a:bodyPr/>
                    <a:lstStyle/>
                    <a:p>
                      <a:pPr algn="ctr"/>
                      <a:r>
                        <a:rPr lang="en-US" dirty="0"/>
                        <a:t>21.34</a:t>
                      </a:r>
                    </a:p>
                  </a:txBody>
                  <a:tcPr/>
                </a:tc>
                <a:extLst>
                  <a:ext uri="{0D108BD9-81ED-4DB2-BD59-A6C34878D82A}">
                    <a16:rowId xmlns:a16="http://schemas.microsoft.com/office/drawing/2014/main" val="536143579"/>
                  </a:ext>
                </a:extLst>
              </a:tr>
              <a:tr h="370840">
                <a:tc>
                  <a:txBody>
                    <a:bodyPr/>
                    <a:lstStyle/>
                    <a:p>
                      <a:r>
                        <a:rPr lang="en-US" dirty="0"/>
                        <a:t>Total</a:t>
                      </a:r>
                    </a:p>
                  </a:txBody>
                  <a:tcPr/>
                </a:tc>
                <a:tc>
                  <a:txBody>
                    <a:bodyPr/>
                    <a:lstStyle/>
                    <a:p>
                      <a:pPr algn="ctr"/>
                      <a:r>
                        <a:rPr lang="en-US" dirty="0"/>
                        <a:t>94.66</a:t>
                      </a:r>
                    </a:p>
                  </a:txBody>
                  <a:tcPr/>
                </a:tc>
                <a:tc>
                  <a:txBody>
                    <a:bodyPr/>
                    <a:lstStyle/>
                    <a:p>
                      <a:pPr algn="ctr"/>
                      <a:r>
                        <a:rPr lang="en-US" dirty="0"/>
                        <a:t>48.67</a:t>
                      </a:r>
                    </a:p>
                  </a:txBody>
                  <a:tcPr/>
                </a:tc>
                <a:tc>
                  <a:txBody>
                    <a:bodyPr/>
                    <a:lstStyle/>
                    <a:p>
                      <a:pPr algn="ctr"/>
                      <a:r>
                        <a:rPr lang="en-US" dirty="0"/>
                        <a:t>82.17</a:t>
                      </a:r>
                    </a:p>
                  </a:txBody>
                  <a:tcPr/>
                </a:tc>
                <a:extLst>
                  <a:ext uri="{0D108BD9-81ED-4DB2-BD59-A6C34878D82A}">
                    <a16:rowId xmlns:a16="http://schemas.microsoft.com/office/drawing/2014/main" val="2604548928"/>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8"/>
          <p:cNvSpPr txBox="1"/>
          <p:nvPr/>
        </p:nvSpPr>
        <p:spPr>
          <a:xfrm>
            <a:off x="13825" y="13825"/>
            <a:ext cx="9144000" cy="512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Roboto"/>
              <a:ea typeface="Roboto"/>
              <a:cs typeface="Roboto"/>
              <a:sym typeface="Roboto"/>
            </a:endParaRPr>
          </a:p>
        </p:txBody>
      </p:sp>
      <p:sp>
        <p:nvSpPr>
          <p:cNvPr id="2" name="TextBox 1">
            <a:extLst>
              <a:ext uri="{FF2B5EF4-FFF2-40B4-BE49-F238E27FC236}">
                <a16:creationId xmlns:a16="http://schemas.microsoft.com/office/drawing/2014/main" id="{E1EF36A7-05F0-4CC7-9121-A0581873FF29}"/>
              </a:ext>
            </a:extLst>
          </p:cNvPr>
          <p:cNvSpPr txBox="1"/>
          <p:nvPr/>
        </p:nvSpPr>
        <p:spPr>
          <a:xfrm>
            <a:off x="0" y="201470"/>
            <a:ext cx="9116350" cy="584775"/>
          </a:xfrm>
          <a:prstGeom prst="rect">
            <a:avLst/>
          </a:prstGeom>
          <a:noFill/>
        </p:spPr>
        <p:txBody>
          <a:bodyPr wrap="square" rtlCol="0">
            <a:spAutoFit/>
          </a:bodyPr>
          <a:lstStyle/>
          <a:p>
            <a:pPr algn="ctr"/>
            <a:r>
              <a:rPr lang="en-US" sz="3200" dirty="0">
                <a:solidFill>
                  <a:srgbClr val="002060"/>
                </a:solidFill>
                <a:latin typeface="Merriweather" panose="020B0604020202020204" charset="0"/>
              </a:rPr>
              <a:t>Staff Changes</a:t>
            </a:r>
          </a:p>
        </p:txBody>
      </p:sp>
      <p:graphicFrame>
        <p:nvGraphicFramePr>
          <p:cNvPr id="7" name="Table 6">
            <a:extLst>
              <a:ext uri="{FF2B5EF4-FFF2-40B4-BE49-F238E27FC236}">
                <a16:creationId xmlns:a16="http://schemas.microsoft.com/office/drawing/2014/main" id="{B79B857C-EF82-4357-87C8-F172ADB0FD2D}"/>
              </a:ext>
            </a:extLst>
          </p:cNvPr>
          <p:cNvGraphicFramePr>
            <a:graphicFrameLocks noGrp="1"/>
          </p:cNvGraphicFramePr>
          <p:nvPr>
            <p:extLst>
              <p:ext uri="{D42A27DB-BD31-4B8C-83A1-F6EECF244321}">
                <p14:modId xmlns:p14="http://schemas.microsoft.com/office/powerpoint/2010/main" val="616304200"/>
              </p:ext>
            </p:extLst>
          </p:nvPr>
        </p:nvGraphicFramePr>
        <p:xfrm>
          <a:off x="197370" y="943532"/>
          <a:ext cx="8526905" cy="3835400"/>
        </p:xfrm>
        <a:graphic>
          <a:graphicData uri="http://schemas.openxmlformats.org/drawingml/2006/table">
            <a:tbl>
              <a:tblPr firstRow="1" bandRow="1">
                <a:tableStyleId>{5C22544A-7EE6-4342-B048-85BDC9FD1C3A}</a:tableStyleId>
              </a:tblPr>
              <a:tblGrid>
                <a:gridCol w="1393305">
                  <a:extLst>
                    <a:ext uri="{9D8B030D-6E8A-4147-A177-3AD203B41FA5}">
                      <a16:colId xmlns:a16="http://schemas.microsoft.com/office/drawing/2014/main" val="2978842543"/>
                    </a:ext>
                  </a:extLst>
                </a:gridCol>
                <a:gridCol w="1045095">
                  <a:extLst>
                    <a:ext uri="{9D8B030D-6E8A-4147-A177-3AD203B41FA5}">
                      <a16:colId xmlns:a16="http://schemas.microsoft.com/office/drawing/2014/main" val="1817085715"/>
                    </a:ext>
                  </a:extLst>
                </a:gridCol>
                <a:gridCol w="1219200">
                  <a:extLst>
                    <a:ext uri="{9D8B030D-6E8A-4147-A177-3AD203B41FA5}">
                      <a16:colId xmlns:a16="http://schemas.microsoft.com/office/drawing/2014/main" val="3939483973"/>
                    </a:ext>
                  </a:extLst>
                </a:gridCol>
                <a:gridCol w="1219200">
                  <a:extLst>
                    <a:ext uri="{9D8B030D-6E8A-4147-A177-3AD203B41FA5}">
                      <a16:colId xmlns:a16="http://schemas.microsoft.com/office/drawing/2014/main" val="2784491594"/>
                    </a:ext>
                  </a:extLst>
                </a:gridCol>
                <a:gridCol w="3650105">
                  <a:extLst>
                    <a:ext uri="{9D8B030D-6E8A-4147-A177-3AD203B41FA5}">
                      <a16:colId xmlns:a16="http://schemas.microsoft.com/office/drawing/2014/main" val="2557347444"/>
                    </a:ext>
                  </a:extLst>
                </a:gridCol>
              </a:tblGrid>
              <a:tr h="370840">
                <a:tc>
                  <a:txBody>
                    <a:bodyPr/>
                    <a:lstStyle/>
                    <a:p>
                      <a:endParaRPr lang="en-US" dirty="0"/>
                    </a:p>
                  </a:txBody>
                  <a:tcPr/>
                </a:tc>
                <a:tc>
                  <a:txBody>
                    <a:bodyPr/>
                    <a:lstStyle/>
                    <a:p>
                      <a:pPr algn="ctr"/>
                      <a:r>
                        <a:rPr lang="en-US" dirty="0"/>
                        <a:t>2022</a:t>
                      </a:r>
                    </a:p>
                  </a:txBody>
                  <a:tcPr/>
                </a:tc>
                <a:tc>
                  <a:txBody>
                    <a:bodyPr/>
                    <a:lstStyle/>
                    <a:p>
                      <a:pPr algn="ctr"/>
                      <a:r>
                        <a:rPr lang="en-US" dirty="0"/>
                        <a:t>2021</a:t>
                      </a:r>
                    </a:p>
                  </a:txBody>
                  <a:tcPr/>
                </a:tc>
                <a:tc>
                  <a:txBody>
                    <a:bodyPr/>
                    <a:lstStyle/>
                    <a:p>
                      <a:pPr algn="ctr"/>
                      <a:r>
                        <a:rPr lang="en-US" dirty="0"/>
                        <a:t>Change</a:t>
                      </a:r>
                    </a:p>
                  </a:txBody>
                  <a:tcPr/>
                </a:tc>
                <a:tc>
                  <a:txBody>
                    <a:bodyPr/>
                    <a:lstStyle/>
                    <a:p>
                      <a:pPr algn="ctr"/>
                      <a:r>
                        <a:rPr lang="en-US" dirty="0"/>
                        <a:t>Comment</a:t>
                      </a:r>
                    </a:p>
                  </a:txBody>
                  <a:tcPr/>
                </a:tc>
                <a:extLst>
                  <a:ext uri="{0D108BD9-81ED-4DB2-BD59-A6C34878D82A}">
                    <a16:rowId xmlns:a16="http://schemas.microsoft.com/office/drawing/2014/main" val="3853227539"/>
                  </a:ext>
                </a:extLst>
              </a:tr>
              <a:tr h="370840">
                <a:tc>
                  <a:txBody>
                    <a:bodyPr/>
                    <a:lstStyle/>
                    <a:p>
                      <a:r>
                        <a:rPr lang="en-US" dirty="0"/>
                        <a:t>Teachers</a:t>
                      </a:r>
                    </a:p>
                  </a:txBody>
                  <a:tcPr/>
                </a:tc>
                <a:tc>
                  <a:txBody>
                    <a:bodyPr/>
                    <a:lstStyle/>
                    <a:p>
                      <a:pPr algn="ctr"/>
                      <a:r>
                        <a:rPr lang="en-US" dirty="0"/>
                        <a:t>147.00</a:t>
                      </a:r>
                    </a:p>
                  </a:txBody>
                  <a:tcPr/>
                </a:tc>
                <a:tc>
                  <a:txBody>
                    <a:bodyPr/>
                    <a:lstStyle/>
                    <a:p>
                      <a:pPr algn="ctr"/>
                      <a:r>
                        <a:rPr lang="en-US" dirty="0"/>
                        <a:t>137.00</a:t>
                      </a:r>
                    </a:p>
                  </a:txBody>
                  <a:tcPr/>
                </a:tc>
                <a:tc>
                  <a:txBody>
                    <a:bodyPr/>
                    <a:lstStyle/>
                    <a:p>
                      <a:pPr algn="ctr"/>
                      <a:r>
                        <a:rPr lang="en-US" dirty="0"/>
                        <a:t>10.00</a:t>
                      </a:r>
                    </a:p>
                  </a:txBody>
                  <a:tcPr/>
                </a:tc>
                <a:tc>
                  <a:txBody>
                    <a:bodyPr/>
                    <a:lstStyle/>
                    <a:p>
                      <a:pPr algn="ctr"/>
                      <a:r>
                        <a:rPr lang="en-US" dirty="0"/>
                        <a:t>3 GSE teachers (growth), 1 STEAM teacher, 3 HS coaches, 1 MS teacher(growth), 1 HS/MS intervention, 1 virtual teacher</a:t>
                      </a:r>
                    </a:p>
                  </a:txBody>
                  <a:tcPr/>
                </a:tc>
                <a:extLst>
                  <a:ext uri="{0D108BD9-81ED-4DB2-BD59-A6C34878D82A}">
                    <a16:rowId xmlns:a16="http://schemas.microsoft.com/office/drawing/2014/main" val="1578988095"/>
                  </a:ext>
                </a:extLst>
              </a:tr>
              <a:tr h="370840">
                <a:tc>
                  <a:txBody>
                    <a:bodyPr/>
                    <a:lstStyle/>
                    <a:p>
                      <a:r>
                        <a:rPr lang="en-US" dirty="0"/>
                        <a:t>Librarians</a:t>
                      </a:r>
                    </a:p>
                  </a:txBody>
                  <a:tcPr/>
                </a:tc>
                <a:tc>
                  <a:txBody>
                    <a:bodyPr/>
                    <a:lstStyle/>
                    <a:p>
                      <a:pPr algn="ctr"/>
                      <a:r>
                        <a:rPr lang="en-US" dirty="0"/>
                        <a:t>3.00</a:t>
                      </a:r>
                    </a:p>
                  </a:txBody>
                  <a:tcPr/>
                </a:tc>
                <a:tc>
                  <a:txBody>
                    <a:bodyPr/>
                    <a:lstStyle/>
                    <a:p>
                      <a:pPr algn="ctr"/>
                      <a:r>
                        <a:rPr lang="en-US" dirty="0"/>
                        <a:t>3.00</a:t>
                      </a:r>
                    </a:p>
                  </a:txBody>
                  <a:tcPr/>
                </a:tc>
                <a:tc>
                  <a:txBody>
                    <a:bodyPr/>
                    <a:lstStyle/>
                    <a:p>
                      <a:pPr algn="ctr"/>
                      <a:r>
                        <a:rPr lang="en-US" dirty="0"/>
                        <a:t>0</a:t>
                      </a:r>
                    </a:p>
                  </a:txBody>
                  <a:tcPr/>
                </a:tc>
                <a:tc>
                  <a:txBody>
                    <a:bodyPr/>
                    <a:lstStyle/>
                    <a:p>
                      <a:pPr algn="ctr"/>
                      <a:endParaRPr lang="en-US" dirty="0"/>
                    </a:p>
                  </a:txBody>
                  <a:tcPr/>
                </a:tc>
                <a:extLst>
                  <a:ext uri="{0D108BD9-81ED-4DB2-BD59-A6C34878D82A}">
                    <a16:rowId xmlns:a16="http://schemas.microsoft.com/office/drawing/2014/main" val="941700989"/>
                  </a:ext>
                </a:extLst>
              </a:tr>
              <a:tr h="370840">
                <a:tc>
                  <a:txBody>
                    <a:bodyPr/>
                    <a:lstStyle/>
                    <a:p>
                      <a:r>
                        <a:rPr lang="en-US" dirty="0"/>
                        <a:t>Counselors</a:t>
                      </a:r>
                    </a:p>
                  </a:txBody>
                  <a:tcPr/>
                </a:tc>
                <a:tc>
                  <a:txBody>
                    <a:bodyPr/>
                    <a:lstStyle/>
                    <a:p>
                      <a:pPr algn="ctr"/>
                      <a:r>
                        <a:rPr lang="en-US" dirty="0"/>
                        <a:t>5.00</a:t>
                      </a:r>
                    </a:p>
                  </a:txBody>
                  <a:tcPr/>
                </a:tc>
                <a:tc>
                  <a:txBody>
                    <a:bodyPr/>
                    <a:lstStyle/>
                    <a:p>
                      <a:pPr algn="ctr"/>
                      <a:r>
                        <a:rPr lang="en-US" dirty="0"/>
                        <a:t>5.00</a:t>
                      </a:r>
                    </a:p>
                  </a:txBody>
                  <a:tcPr/>
                </a:tc>
                <a:tc>
                  <a:txBody>
                    <a:bodyPr/>
                    <a:lstStyle/>
                    <a:p>
                      <a:pPr algn="ctr"/>
                      <a:r>
                        <a:rPr lang="en-US" dirty="0"/>
                        <a:t>0</a:t>
                      </a:r>
                    </a:p>
                  </a:txBody>
                  <a:tcPr/>
                </a:tc>
                <a:tc>
                  <a:txBody>
                    <a:bodyPr/>
                    <a:lstStyle/>
                    <a:p>
                      <a:pPr algn="ctr"/>
                      <a:endParaRPr lang="en-US" dirty="0"/>
                    </a:p>
                  </a:txBody>
                  <a:tcPr/>
                </a:tc>
                <a:extLst>
                  <a:ext uri="{0D108BD9-81ED-4DB2-BD59-A6C34878D82A}">
                    <a16:rowId xmlns:a16="http://schemas.microsoft.com/office/drawing/2014/main" val="4050826665"/>
                  </a:ext>
                </a:extLst>
              </a:tr>
              <a:tr h="370840">
                <a:tc>
                  <a:txBody>
                    <a:bodyPr/>
                    <a:lstStyle/>
                    <a:p>
                      <a:r>
                        <a:rPr lang="en-US" dirty="0"/>
                        <a:t>Administrators</a:t>
                      </a:r>
                    </a:p>
                  </a:txBody>
                  <a:tcPr/>
                </a:tc>
                <a:tc>
                  <a:txBody>
                    <a:bodyPr/>
                    <a:lstStyle/>
                    <a:p>
                      <a:pPr algn="ctr"/>
                      <a:r>
                        <a:rPr lang="en-US" dirty="0"/>
                        <a:t>19.00</a:t>
                      </a:r>
                    </a:p>
                  </a:txBody>
                  <a:tcPr/>
                </a:tc>
                <a:tc>
                  <a:txBody>
                    <a:bodyPr/>
                    <a:lstStyle/>
                    <a:p>
                      <a:pPr algn="ctr"/>
                      <a:r>
                        <a:rPr lang="en-US" dirty="0"/>
                        <a:t>19.00</a:t>
                      </a:r>
                    </a:p>
                  </a:txBody>
                  <a:tcPr/>
                </a:tc>
                <a:tc>
                  <a:txBody>
                    <a:bodyPr/>
                    <a:lstStyle/>
                    <a:p>
                      <a:pPr algn="ctr"/>
                      <a:r>
                        <a:rPr lang="en-US" dirty="0"/>
                        <a:t>0</a:t>
                      </a:r>
                    </a:p>
                  </a:txBody>
                  <a:tcPr/>
                </a:tc>
                <a:tc>
                  <a:txBody>
                    <a:bodyPr/>
                    <a:lstStyle/>
                    <a:p>
                      <a:pPr algn="ctr"/>
                      <a:endParaRPr lang="en-US" dirty="0"/>
                    </a:p>
                  </a:txBody>
                  <a:tcPr/>
                </a:tc>
                <a:extLst>
                  <a:ext uri="{0D108BD9-81ED-4DB2-BD59-A6C34878D82A}">
                    <a16:rowId xmlns:a16="http://schemas.microsoft.com/office/drawing/2014/main" val="779277221"/>
                  </a:ext>
                </a:extLst>
              </a:tr>
              <a:tr h="370840">
                <a:tc>
                  <a:txBody>
                    <a:bodyPr/>
                    <a:lstStyle/>
                    <a:p>
                      <a:r>
                        <a:rPr lang="en-US" dirty="0"/>
                        <a:t>Certified Support</a:t>
                      </a:r>
                    </a:p>
                  </a:txBody>
                  <a:tcPr/>
                </a:tc>
                <a:tc>
                  <a:txBody>
                    <a:bodyPr/>
                    <a:lstStyle/>
                    <a:p>
                      <a:pPr algn="ctr"/>
                      <a:r>
                        <a:rPr lang="en-US" dirty="0"/>
                        <a:t>0.00</a:t>
                      </a:r>
                    </a:p>
                  </a:txBody>
                  <a:tcPr/>
                </a:tc>
                <a:tc>
                  <a:txBody>
                    <a:bodyPr/>
                    <a:lstStyle/>
                    <a:p>
                      <a:pPr algn="ctr"/>
                      <a:r>
                        <a:rPr lang="en-US" dirty="0"/>
                        <a:t>0.00</a:t>
                      </a:r>
                    </a:p>
                  </a:txBody>
                  <a:tcPr/>
                </a:tc>
                <a:tc>
                  <a:txBody>
                    <a:bodyPr/>
                    <a:lstStyle/>
                    <a:p>
                      <a:pPr algn="ctr"/>
                      <a:r>
                        <a:rPr lang="en-US" dirty="0"/>
                        <a:t>0</a:t>
                      </a:r>
                    </a:p>
                  </a:txBody>
                  <a:tcPr/>
                </a:tc>
                <a:tc>
                  <a:txBody>
                    <a:bodyPr/>
                    <a:lstStyle/>
                    <a:p>
                      <a:pPr algn="ctr"/>
                      <a:endParaRPr lang="en-US" dirty="0"/>
                    </a:p>
                  </a:txBody>
                  <a:tcPr/>
                </a:tc>
                <a:extLst>
                  <a:ext uri="{0D108BD9-81ED-4DB2-BD59-A6C34878D82A}">
                    <a16:rowId xmlns:a16="http://schemas.microsoft.com/office/drawing/2014/main" val="2735535571"/>
                  </a:ext>
                </a:extLst>
              </a:tr>
              <a:tr h="370840">
                <a:tc>
                  <a:txBody>
                    <a:bodyPr/>
                    <a:lstStyle/>
                    <a:p>
                      <a:r>
                        <a:rPr lang="en-US" dirty="0"/>
                        <a:t>Non-Certified Support</a:t>
                      </a:r>
                    </a:p>
                  </a:txBody>
                  <a:tcPr/>
                </a:tc>
                <a:tc>
                  <a:txBody>
                    <a:bodyPr/>
                    <a:lstStyle/>
                    <a:p>
                      <a:pPr algn="ctr"/>
                      <a:r>
                        <a:rPr lang="en-US" dirty="0"/>
                        <a:t>82.00</a:t>
                      </a:r>
                    </a:p>
                  </a:txBody>
                  <a:tcPr/>
                </a:tc>
                <a:tc>
                  <a:txBody>
                    <a:bodyPr/>
                    <a:lstStyle/>
                    <a:p>
                      <a:pPr algn="ctr"/>
                      <a:r>
                        <a:rPr lang="en-US" dirty="0"/>
                        <a:t>72.00</a:t>
                      </a:r>
                    </a:p>
                  </a:txBody>
                  <a:tcPr/>
                </a:tc>
                <a:tc>
                  <a:txBody>
                    <a:bodyPr/>
                    <a:lstStyle/>
                    <a:p>
                      <a:pPr algn="ctr"/>
                      <a:r>
                        <a:rPr lang="en-US" dirty="0"/>
                        <a:t>10.00</a:t>
                      </a:r>
                    </a:p>
                  </a:txBody>
                  <a:tcPr/>
                </a:tc>
                <a:tc>
                  <a:txBody>
                    <a:bodyPr/>
                    <a:lstStyle/>
                    <a:p>
                      <a:pPr algn="ctr"/>
                      <a:r>
                        <a:rPr lang="en-US" dirty="0"/>
                        <a:t>8 custodians/</a:t>
                      </a:r>
                      <a:r>
                        <a:rPr lang="en-US" dirty="0" err="1"/>
                        <a:t>Maint</a:t>
                      </a:r>
                      <a:r>
                        <a:rPr lang="en-US" dirty="0"/>
                        <a:t>, 1 SPED aide and 1 OCS aide</a:t>
                      </a:r>
                    </a:p>
                  </a:txBody>
                  <a:tcPr/>
                </a:tc>
                <a:extLst>
                  <a:ext uri="{0D108BD9-81ED-4DB2-BD59-A6C34878D82A}">
                    <a16:rowId xmlns:a16="http://schemas.microsoft.com/office/drawing/2014/main" val="536143579"/>
                  </a:ext>
                </a:extLst>
              </a:tr>
              <a:tr h="370840">
                <a:tc>
                  <a:txBody>
                    <a:bodyPr/>
                    <a:lstStyle/>
                    <a:p>
                      <a:r>
                        <a:rPr lang="en-US" dirty="0"/>
                        <a:t>Total</a:t>
                      </a:r>
                    </a:p>
                  </a:txBody>
                  <a:tcPr/>
                </a:tc>
                <a:tc>
                  <a:txBody>
                    <a:bodyPr/>
                    <a:lstStyle/>
                    <a:p>
                      <a:pPr algn="ctr"/>
                      <a:r>
                        <a:rPr lang="en-US" dirty="0"/>
                        <a:t>256.00</a:t>
                      </a:r>
                    </a:p>
                  </a:txBody>
                  <a:tcPr/>
                </a:tc>
                <a:tc>
                  <a:txBody>
                    <a:bodyPr/>
                    <a:lstStyle/>
                    <a:p>
                      <a:pPr algn="ctr"/>
                      <a:r>
                        <a:rPr lang="en-US" dirty="0"/>
                        <a:t>236.00</a:t>
                      </a:r>
                    </a:p>
                  </a:txBody>
                  <a:tcPr/>
                </a:tc>
                <a:tc>
                  <a:txBody>
                    <a:bodyPr/>
                    <a:lstStyle/>
                    <a:p>
                      <a:pPr algn="ctr"/>
                      <a:r>
                        <a:rPr lang="en-US" dirty="0"/>
                        <a:t>20.00</a:t>
                      </a:r>
                    </a:p>
                  </a:txBody>
                  <a:tcPr/>
                </a:tc>
                <a:tc>
                  <a:txBody>
                    <a:bodyPr/>
                    <a:lstStyle/>
                    <a:p>
                      <a:pPr algn="ctr"/>
                      <a:endParaRPr lang="en-US" dirty="0"/>
                    </a:p>
                  </a:txBody>
                  <a:tcPr/>
                </a:tc>
                <a:extLst>
                  <a:ext uri="{0D108BD9-81ED-4DB2-BD59-A6C34878D82A}">
                    <a16:rowId xmlns:a16="http://schemas.microsoft.com/office/drawing/2014/main" val="2604548928"/>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DCAF81-F623-4479-9C32-2ED124A65778}"/>
              </a:ext>
            </a:extLst>
          </p:cNvPr>
          <p:cNvSpPr txBox="1"/>
          <p:nvPr/>
        </p:nvSpPr>
        <p:spPr>
          <a:xfrm>
            <a:off x="0" y="0"/>
            <a:ext cx="9144000" cy="523220"/>
          </a:xfrm>
          <a:prstGeom prst="rect">
            <a:avLst/>
          </a:prstGeom>
          <a:noFill/>
        </p:spPr>
        <p:txBody>
          <a:bodyPr wrap="square" rtlCol="0">
            <a:spAutoFit/>
          </a:bodyPr>
          <a:lstStyle/>
          <a:p>
            <a:pPr algn="ctr"/>
            <a:r>
              <a:rPr lang="en-US" sz="2800" dirty="0">
                <a:latin typeface="Merriweather" panose="020B0604020202020204" charset="0"/>
              </a:rPr>
              <a:t>FY 2022 BUDGET SUMMARY</a:t>
            </a:r>
          </a:p>
        </p:txBody>
      </p:sp>
      <p:graphicFrame>
        <p:nvGraphicFramePr>
          <p:cNvPr id="3" name="Table 2">
            <a:extLst>
              <a:ext uri="{FF2B5EF4-FFF2-40B4-BE49-F238E27FC236}">
                <a16:creationId xmlns:a16="http://schemas.microsoft.com/office/drawing/2014/main" id="{B7590290-452C-48E6-ADB8-AA0F81EB0275}"/>
              </a:ext>
            </a:extLst>
          </p:cNvPr>
          <p:cNvGraphicFramePr>
            <a:graphicFrameLocks noGrp="1"/>
          </p:cNvGraphicFramePr>
          <p:nvPr>
            <p:extLst>
              <p:ext uri="{D42A27DB-BD31-4B8C-83A1-F6EECF244321}">
                <p14:modId xmlns:p14="http://schemas.microsoft.com/office/powerpoint/2010/main" val="1008287892"/>
              </p:ext>
            </p:extLst>
          </p:nvPr>
        </p:nvGraphicFramePr>
        <p:xfrm>
          <a:off x="996177" y="847492"/>
          <a:ext cx="7300329" cy="4044166"/>
        </p:xfrm>
        <a:graphic>
          <a:graphicData uri="http://schemas.openxmlformats.org/drawingml/2006/table">
            <a:tbl>
              <a:tblPr>
                <a:tableStyleId>{5C22544A-7EE6-4342-B048-85BDC9FD1C3A}</a:tableStyleId>
              </a:tblPr>
              <a:tblGrid>
                <a:gridCol w="2360069">
                  <a:extLst>
                    <a:ext uri="{9D8B030D-6E8A-4147-A177-3AD203B41FA5}">
                      <a16:colId xmlns:a16="http://schemas.microsoft.com/office/drawing/2014/main" val="2559218676"/>
                    </a:ext>
                  </a:extLst>
                </a:gridCol>
                <a:gridCol w="844178">
                  <a:extLst>
                    <a:ext uri="{9D8B030D-6E8A-4147-A177-3AD203B41FA5}">
                      <a16:colId xmlns:a16="http://schemas.microsoft.com/office/drawing/2014/main" val="3992979030"/>
                    </a:ext>
                  </a:extLst>
                </a:gridCol>
                <a:gridCol w="953105">
                  <a:extLst>
                    <a:ext uri="{9D8B030D-6E8A-4147-A177-3AD203B41FA5}">
                      <a16:colId xmlns:a16="http://schemas.microsoft.com/office/drawing/2014/main" val="3244873903"/>
                    </a:ext>
                  </a:extLst>
                </a:gridCol>
                <a:gridCol w="771560">
                  <a:extLst>
                    <a:ext uri="{9D8B030D-6E8A-4147-A177-3AD203B41FA5}">
                      <a16:colId xmlns:a16="http://schemas.microsoft.com/office/drawing/2014/main" val="3150223780"/>
                    </a:ext>
                  </a:extLst>
                </a:gridCol>
                <a:gridCol w="835102">
                  <a:extLst>
                    <a:ext uri="{9D8B030D-6E8A-4147-A177-3AD203B41FA5}">
                      <a16:colId xmlns:a16="http://schemas.microsoft.com/office/drawing/2014/main" val="4223120362"/>
                    </a:ext>
                  </a:extLst>
                </a:gridCol>
                <a:gridCol w="835102">
                  <a:extLst>
                    <a:ext uri="{9D8B030D-6E8A-4147-A177-3AD203B41FA5}">
                      <a16:colId xmlns:a16="http://schemas.microsoft.com/office/drawing/2014/main" val="1138531587"/>
                    </a:ext>
                  </a:extLst>
                </a:gridCol>
                <a:gridCol w="701213">
                  <a:extLst>
                    <a:ext uri="{9D8B030D-6E8A-4147-A177-3AD203B41FA5}">
                      <a16:colId xmlns:a16="http://schemas.microsoft.com/office/drawing/2014/main" val="3415983149"/>
                    </a:ext>
                  </a:extLst>
                </a:gridCol>
              </a:tblGrid>
              <a:tr h="127384">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gridSpan="4">
                  <a:txBody>
                    <a:bodyPr/>
                    <a:lstStyle/>
                    <a:p>
                      <a:pPr algn="ctr" fontAlgn="ctr"/>
                      <a:r>
                        <a:rPr lang="en-US" sz="600" u="none" strike="noStrike">
                          <a:effectLst/>
                        </a:rPr>
                        <a:t>GOVERNMENTAL</a:t>
                      </a:r>
                      <a:endParaRPr lang="en-US" sz="600" b="1" i="0" u="none" strike="noStrike">
                        <a:solidFill>
                          <a:srgbClr val="000000"/>
                        </a:solidFill>
                        <a:effectLst/>
                        <a:latin typeface="Calibri" panose="020F0502020204030204" pitchFamily="34" charset="0"/>
                      </a:endParaRPr>
                    </a:p>
                  </a:txBody>
                  <a:tcPr marL="5515" marR="5515" marT="5515" marB="0" anchor="ct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600" u="none" strike="noStrike">
                          <a:effectLst/>
                        </a:rPr>
                        <a:t>FIDUCIARY</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751567435"/>
                  </a:ext>
                </a:extLst>
              </a:tr>
              <a:tr h="127384">
                <a:tc>
                  <a:txBody>
                    <a:bodyPr/>
                    <a:lstStyle/>
                    <a:p>
                      <a:pPr algn="ctr" fontAlgn="ctr"/>
                      <a:r>
                        <a:rPr lang="en-US" sz="600" u="none" strike="noStrike">
                          <a:effectLst/>
                        </a:rPr>
                        <a:t>FUND TYPES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ctr" fontAlgn="ctr"/>
                      <a:r>
                        <a:rPr lang="en-US" sz="600" u="none" strike="noStrike">
                          <a:effectLst/>
                        </a:rPr>
                        <a:t>SPECIAL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ctr" fontAlgn="ctr"/>
                      <a:r>
                        <a:rPr lang="en-US" sz="600" u="none" strike="noStrike">
                          <a:effectLst/>
                        </a:rPr>
                        <a:t>DEBT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ctr" fontAlgn="ctr"/>
                      <a:r>
                        <a:rPr lang="en-US" sz="600" u="none" strike="noStrike">
                          <a:effectLst/>
                        </a:rPr>
                        <a:t>CAPITAL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ctr" fontAlgn="ctr"/>
                      <a:r>
                        <a:rPr lang="en-US" sz="600" u="none" strike="noStrike">
                          <a:effectLst/>
                        </a:rPr>
                        <a:t>EXPENDABLE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ctr" fontAlgn="ctr"/>
                      <a:r>
                        <a:rPr lang="en-US" sz="600" u="none" strike="noStrike">
                          <a:effectLst/>
                        </a:rPr>
                        <a:t>TOTAL</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125286546"/>
                  </a:ext>
                </a:extLst>
              </a:tr>
              <a:tr h="127384">
                <a:tc>
                  <a:txBody>
                    <a:bodyPr/>
                    <a:lstStyle/>
                    <a:p>
                      <a:pPr algn="ctr" fontAlgn="ctr"/>
                      <a:r>
                        <a:rPr lang="en-US" sz="600" u="none" strike="noStrike">
                          <a:effectLst/>
                        </a:rPr>
                        <a:t>DESCRIPTION</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ctr" fontAlgn="ctr"/>
                      <a:r>
                        <a:rPr lang="en-US" sz="600" u="none" strike="noStrike">
                          <a:effectLst/>
                        </a:rPr>
                        <a:t>GENERAL</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ctr" fontAlgn="ctr"/>
                      <a:r>
                        <a:rPr lang="en-US" sz="600" u="none" strike="noStrike">
                          <a:effectLst/>
                        </a:rPr>
                        <a:t>REVENUE</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ctr" fontAlgn="ctr"/>
                      <a:r>
                        <a:rPr lang="en-US" sz="600" u="none" strike="noStrike">
                          <a:effectLst/>
                        </a:rPr>
                        <a:t>SERVICE</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ctr" fontAlgn="ctr"/>
                      <a:r>
                        <a:rPr lang="en-US" sz="600" u="none" strike="noStrike">
                          <a:effectLst/>
                        </a:rPr>
                        <a:t>PROJECTS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ctr" fontAlgn="ctr"/>
                      <a:r>
                        <a:rPr lang="en-US" sz="600" u="none" strike="noStrike">
                          <a:effectLst/>
                        </a:rPr>
                        <a:t>TRUST</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ctr" fontAlgn="ctr"/>
                      <a:r>
                        <a:rPr lang="en-US" sz="600" u="none" strike="noStrike">
                          <a:effectLst/>
                        </a:rPr>
                        <a:t>(Memo Only)</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3283065450"/>
                  </a:ext>
                </a:extLst>
              </a:tr>
              <a:tr h="127384">
                <a:tc>
                  <a:txBody>
                    <a:bodyPr/>
                    <a:lstStyle/>
                    <a:p>
                      <a:pPr algn="ctr" fontAlgn="ctr"/>
                      <a:r>
                        <a:rPr lang="en-US" sz="600" u="none" strike="noStrike">
                          <a:effectLst/>
                        </a:rPr>
                        <a:t>----------------------------------------</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ctr" fontAlgn="ctr"/>
                      <a:r>
                        <a:rPr lang="en-US" sz="600" u="none" strike="noStrike">
                          <a:effectLst/>
                        </a:rPr>
                        <a:t>--------------</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ctr" fontAlgn="ctr"/>
                      <a:r>
                        <a:rPr lang="en-US" sz="600" u="none" strike="noStrike">
                          <a:effectLst/>
                        </a:rPr>
                        <a:t>--------------</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ctr" fontAlgn="ctr"/>
                      <a:r>
                        <a:rPr lang="en-US" sz="600" u="none" strike="noStrike">
                          <a:effectLst/>
                        </a:rPr>
                        <a:t>--------------</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ctr" fontAlgn="ctr"/>
                      <a:r>
                        <a:rPr lang="en-US" sz="600" u="none" strike="noStrike">
                          <a:effectLst/>
                        </a:rPr>
                        <a:t>--------------</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ctr" fontAlgn="ctr"/>
                      <a:r>
                        <a:rPr lang="en-US" sz="600" u="none" strike="noStrike">
                          <a:effectLst/>
                        </a:rPr>
                        <a:t>--------------</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ctr" fontAlgn="ctr"/>
                      <a:r>
                        <a:rPr lang="en-US" sz="600" u="none" strike="noStrike">
                          <a:effectLst/>
                        </a:rPr>
                        <a:t>--------------</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1702572181"/>
                  </a:ext>
                </a:extLst>
              </a:tr>
              <a:tr h="118467">
                <a:tc>
                  <a:txBody>
                    <a:bodyPr/>
                    <a:lstStyle/>
                    <a:p>
                      <a:pPr algn="l" fontAlgn="ctr"/>
                      <a:r>
                        <a:rPr lang="en-US" sz="600" u="none" strike="noStrike">
                          <a:effectLst/>
                        </a:rPr>
                        <a:t>REVENUES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3589531167"/>
                  </a:ext>
                </a:extLst>
              </a:tr>
              <a:tr h="118467">
                <a:tc>
                  <a:txBody>
                    <a:bodyPr/>
                    <a:lstStyle/>
                    <a:p>
                      <a:pPr algn="l" fontAlgn="ctr"/>
                      <a:r>
                        <a:rPr lang="en-US" sz="600" u="none" strike="noStrike">
                          <a:effectLst/>
                        </a:rPr>
                        <a:t>    STATE REVENUES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8,020,504.00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442,181.00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8,462,685.00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3964936983"/>
                  </a:ext>
                </a:extLst>
              </a:tr>
              <a:tr h="118467">
                <a:tc>
                  <a:txBody>
                    <a:bodyPr/>
                    <a:lstStyle/>
                    <a:p>
                      <a:pPr algn="l" fontAlgn="ctr"/>
                      <a:r>
                        <a:rPr lang="en-US" sz="600" u="none" strike="noStrike">
                          <a:effectLst/>
                        </a:rPr>
                        <a:t>    FEDERAL REVENUES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3,986,136.12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3,986,136.12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3778836391"/>
                  </a:ext>
                </a:extLst>
              </a:tr>
              <a:tr h="118467">
                <a:tc>
                  <a:txBody>
                    <a:bodyPr/>
                    <a:lstStyle/>
                    <a:p>
                      <a:pPr algn="l" fontAlgn="ctr"/>
                      <a:r>
                        <a:rPr lang="en-US" sz="600" u="none" strike="noStrike">
                          <a:effectLst/>
                        </a:rPr>
                        <a:t>    LOCAL REVENUES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14,703,205.00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678,872.00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358,790.00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181,767.00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15,922,634.00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3974314280"/>
                  </a:ext>
                </a:extLst>
              </a:tr>
              <a:tr h="118467">
                <a:tc>
                  <a:txBody>
                    <a:bodyPr/>
                    <a:lstStyle/>
                    <a:p>
                      <a:pPr algn="l" fontAlgn="ctr"/>
                      <a:r>
                        <a:rPr lang="en-US" sz="600" u="none" strike="noStrike">
                          <a:effectLst/>
                        </a:rPr>
                        <a:t>    OTHER REVENUES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91,000.00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6,500.00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97,500.00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3434933669"/>
                  </a:ext>
                </a:extLst>
              </a:tr>
              <a:tr h="118467">
                <a:tc>
                  <a:txBody>
                    <a:bodyPr/>
                    <a:lstStyle/>
                    <a:p>
                      <a:pPr algn="l" fontAlgn="ctr"/>
                      <a:r>
                        <a:rPr lang="en-US" sz="600" u="none" strike="noStrike">
                          <a:effectLst/>
                        </a:rPr>
                        <a:t>TOTAL REVENUES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22,814,709.00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4,671,508.12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800,971.00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181,767.00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28,468,955.12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1811272979"/>
                  </a:ext>
                </a:extLst>
              </a:tr>
              <a:tr h="118467">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1746250393"/>
                  </a:ext>
                </a:extLst>
              </a:tr>
              <a:tr h="118467">
                <a:tc>
                  <a:txBody>
                    <a:bodyPr/>
                    <a:lstStyle/>
                    <a:p>
                      <a:pPr algn="l" fontAlgn="ctr"/>
                      <a:r>
                        <a:rPr lang="en-US" sz="600" u="none" strike="noStrike">
                          <a:effectLst/>
                        </a:rPr>
                        <a:t>EXPENDITURES: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4016698734"/>
                  </a:ext>
                </a:extLst>
              </a:tr>
              <a:tr h="118467">
                <a:tc>
                  <a:txBody>
                    <a:bodyPr/>
                    <a:lstStyle/>
                    <a:p>
                      <a:pPr algn="l" fontAlgn="ctr"/>
                      <a:r>
                        <a:rPr lang="en-US" sz="600" u="none" strike="noStrike">
                          <a:effectLst/>
                        </a:rPr>
                        <a:t>    INSTRUCTIONAL SERVICES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12,438,998.75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1,733,079.75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31,230.00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14,203,308.50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337080238"/>
                  </a:ext>
                </a:extLst>
              </a:tr>
              <a:tr h="118467">
                <a:tc>
                  <a:txBody>
                    <a:bodyPr/>
                    <a:lstStyle/>
                    <a:p>
                      <a:pPr algn="l" fontAlgn="ctr"/>
                      <a:r>
                        <a:rPr lang="en-US" sz="600" u="none" strike="noStrike">
                          <a:effectLst/>
                        </a:rPr>
                        <a:t>    INSTRUCTIONAL SUPPORT SERVICES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3,464,349.42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559,571.64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78,674.00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4,102,595.06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1869353640"/>
                  </a:ext>
                </a:extLst>
              </a:tr>
              <a:tr h="118467">
                <a:tc>
                  <a:txBody>
                    <a:bodyPr/>
                    <a:lstStyle/>
                    <a:p>
                      <a:pPr algn="l" fontAlgn="ctr"/>
                      <a:r>
                        <a:rPr lang="en-US" sz="600" u="none" strike="noStrike">
                          <a:effectLst/>
                        </a:rPr>
                        <a:t>    OPERATIONS &amp; MAINTENANCE</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1,979,101.00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27,641.00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450,000.00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89.00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2,456,831.00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986148914"/>
                  </a:ext>
                </a:extLst>
              </a:tr>
              <a:tr h="118467">
                <a:tc>
                  <a:txBody>
                    <a:bodyPr/>
                    <a:lstStyle/>
                    <a:p>
                      <a:pPr algn="l" fontAlgn="ctr"/>
                      <a:r>
                        <a:rPr lang="en-US" sz="600" u="none" strike="noStrike">
                          <a:effectLst/>
                        </a:rPr>
                        <a:t>    AUXILIARY SERVICES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785,616.40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1,029,047.73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99,391.00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1,057.00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1,915,112.13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846708942"/>
                  </a:ext>
                </a:extLst>
              </a:tr>
              <a:tr h="118467">
                <a:tc>
                  <a:txBody>
                    <a:bodyPr/>
                    <a:lstStyle/>
                    <a:p>
                      <a:pPr algn="l" fontAlgn="ctr"/>
                      <a:r>
                        <a:rPr lang="en-US" sz="600" u="none" strike="noStrike">
                          <a:effectLst/>
                        </a:rPr>
                        <a:t>    GENERAL ADMINISTRATIVE SERVICES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1,774,829.67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158,051.67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1,932,881.34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1862552236"/>
                  </a:ext>
                </a:extLst>
              </a:tr>
              <a:tr h="118467">
                <a:tc>
                  <a:txBody>
                    <a:bodyPr/>
                    <a:lstStyle/>
                    <a:p>
                      <a:pPr algn="l" fontAlgn="ctr"/>
                      <a:r>
                        <a:rPr lang="en-US" sz="600" u="none" strike="noStrike">
                          <a:effectLst/>
                        </a:rPr>
                        <a:t>    CAPITAL OUTLAY</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1,000,000.00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1,000,000.00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2317052888"/>
                  </a:ext>
                </a:extLst>
              </a:tr>
              <a:tr h="118467">
                <a:tc>
                  <a:txBody>
                    <a:bodyPr/>
                    <a:lstStyle/>
                    <a:p>
                      <a:pPr algn="l" fontAlgn="ctr"/>
                      <a:r>
                        <a:rPr lang="en-US" sz="600" u="none" strike="noStrike">
                          <a:effectLst/>
                        </a:rPr>
                        <a:t>    DEBT SERVICES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124,850.00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1,043.00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1,630,237.27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145,350.00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1,901,480.27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3293223305"/>
                  </a:ext>
                </a:extLst>
              </a:tr>
              <a:tr h="118467">
                <a:tc>
                  <a:txBody>
                    <a:bodyPr/>
                    <a:lstStyle/>
                    <a:p>
                      <a:pPr algn="l" fontAlgn="ctr"/>
                      <a:r>
                        <a:rPr lang="en-US" sz="600" u="none" strike="noStrike">
                          <a:effectLst/>
                        </a:rPr>
                        <a:t>    OTHER EXPENDITURES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504,979.50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558,559.56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29,605.00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1,093,144.06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97142984"/>
                  </a:ext>
                </a:extLst>
              </a:tr>
              <a:tr h="118467">
                <a:tc>
                  <a:txBody>
                    <a:bodyPr/>
                    <a:lstStyle/>
                    <a:p>
                      <a:pPr algn="l" fontAlgn="ctr"/>
                      <a:r>
                        <a:rPr lang="en-US" sz="600" u="none" strike="noStrike">
                          <a:effectLst/>
                        </a:rPr>
                        <a:t>TOTAL EXPENDITURES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21,072,724.74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5,066,994.35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1,630,237.27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694,741.00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140,655.00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28,605,352.36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3959871557"/>
                  </a:ext>
                </a:extLst>
              </a:tr>
              <a:tr h="118467">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2848712790"/>
                  </a:ext>
                </a:extLst>
              </a:tr>
              <a:tr h="118467">
                <a:tc>
                  <a:txBody>
                    <a:bodyPr/>
                    <a:lstStyle/>
                    <a:p>
                      <a:pPr algn="l" fontAlgn="ctr"/>
                      <a:r>
                        <a:rPr lang="en-US" sz="600" u="none" strike="noStrike">
                          <a:effectLst/>
                        </a:rPr>
                        <a:t>OTHER FUND SOURCES (USES):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1024944646"/>
                  </a:ext>
                </a:extLst>
              </a:tr>
              <a:tr h="118467">
                <a:tc>
                  <a:txBody>
                    <a:bodyPr/>
                    <a:lstStyle/>
                    <a:p>
                      <a:pPr algn="l" fontAlgn="ctr"/>
                      <a:r>
                        <a:rPr lang="en-US" sz="600" u="none" strike="noStrike">
                          <a:effectLst/>
                        </a:rPr>
                        <a:t>    OTHER FUND SOURCES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116,488.82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538,621.85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1,630,237.27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2,285,347.94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3742556330"/>
                  </a:ext>
                </a:extLst>
              </a:tr>
              <a:tr h="118467">
                <a:tc>
                  <a:txBody>
                    <a:bodyPr/>
                    <a:lstStyle/>
                    <a:p>
                      <a:pPr algn="l" fontAlgn="ctr"/>
                      <a:r>
                        <a:rPr lang="en-US" sz="600" u="none" strike="noStrike">
                          <a:effectLst/>
                        </a:rPr>
                        <a:t>    OTHER FUND USES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1,599,469.85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0"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1,599,469.85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1193383764"/>
                  </a:ext>
                </a:extLst>
              </a:tr>
              <a:tr h="118467">
                <a:tc>
                  <a:txBody>
                    <a:bodyPr/>
                    <a:lstStyle/>
                    <a:p>
                      <a:pPr algn="l" fontAlgn="ctr"/>
                      <a:r>
                        <a:rPr lang="en-US" sz="600" u="none" strike="noStrike">
                          <a:effectLst/>
                        </a:rPr>
                        <a:t>TOTAL OTHER FUND SOURCES (USES)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(1,482,981.03)</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538,621.85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1,630,237.27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685,878.09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3531096637"/>
                  </a:ext>
                </a:extLst>
              </a:tr>
              <a:tr h="118467">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57881355"/>
                  </a:ext>
                </a:extLst>
              </a:tr>
              <a:tr h="118467">
                <a:tc>
                  <a:txBody>
                    <a:bodyPr/>
                    <a:lstStyle/>
                    <a:p>
                      <a:pPr algn="l" fontAlgn="ctr"/>
                      <a:r>
                        <a:rPr lang="en-US" sz="600" u="none" strike="noStrike">
                          <a:effectLst/>
                        </a:rPr>
                        <a:t>EXCESS REVENUES &amp; OTHER SOURCES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66137789"/>
                  </a:ext>
                </a:extLst>
              </a:tr>
              <a:tr h="217554">
                <a:tc>
                  <a:txBody>
                    <a:bodyPr/>
                    <a:lstStyle/>
                    <a:p>
                      <a:pPr algn="l" fontAlgn="ctr"/>
                      <a:r>
                        <a:rPr lang="en-US" sz="600" u="none" strike="noStrike">
                          <a:effectLst/>
                        </a:rPr>
                        <a:t>OVER (UNDER) EXPENDITURES &amp; OTHER FUND USES</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259,003.23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143,135.62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0.00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106,230.00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41,112.00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549,480.85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1013673582"/>
                  </a:ext>
                </a:extLst>
              </a:tr>
              <a:tr h="118467">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2563290687"/>
                  </a:ext>
                </a:extLst>
              </a:tr>
              <a:tr h="118467">
                <a:tc>
                  <a:txBody>
                    <a:bodyPr/>
                    <a:lstStyle/>
                    <a:p>
                      <a:pPr algn="l" fontAlgn="ctr"/>
                      <a:r>
                        <a:rPr lang="en-US" sz="600" u="none" strike="noStrike">
                          <a:effectLst/>
                        </a:rPr>
                        <a:t>BEGINNING FUND BALANCE - OCT 1</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2,420,000.00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980,000.00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1,300,000.00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400,000.00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215,000.00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5,315,000.00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464916145"/>
                  </a:ext>
                </a:extLst>
              </a:tr>
              <a:tr h="118467">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l" fontAlgn="ctr"/>
                      <a:r>
                        <a:rPr lang="en-US" sz="600" u="none" strike="noStrike">
                          <a:effectLst/>
                        </a:rPr>
                        <a:t> </a:t>
                      </a:r>
                      <a:endParaRPr lang="en-US" sz="600" b="1" i="0" u="none" strike="noStrike">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2783483163"/>
                  </a:ext>
                </a:extLst>
              </a:tr>
              <a:tr h="118467">
                <a:tc>
                  <a:txBody>
                    <a:bodyPr/>
                    <a:lstStyle/>
                    <a:p>
                      <a:pPr algn="l" fontAlgn="ctr"/>
                      <a:r>
                        <a:rPr lang="en-US" sz="600" u="none" strike="noStrike">
                          <a:effectLst/>
                        </a:rPr>
                        <a:t>ENDING FUND BALANCE - SEP 30</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2,679,003.23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1,123,135.62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1,300,000.00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506,230.00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a:effectLst/>
                        </a:rPr>
                        <a:t>256,112.00 </a:t>
                      </a:r>
                      <a:endParaRPr lang="en-US" sz="600" b="1" i="0" u="none" strike="noStrike">
                        <a:solidFill>
                          <a:srgbClr val="000000"/>
                        </a:solidFill>
                        <a:effectLst/>
                        <a:latin typeface="Calibri" panose="020F0502020204030204" pitchFamily="34" charset="0"/>
                      </a:endParaRPr>
                    </a:p>
                  </a:txBody>
                  <a:tcPr marL="5515" marR="5515" marT="5515" marB="0" anchor="ctr"/>
                </a:tc>
                <a:tc>
                  <a:txBody>
                    <a:bodyPr/>
                    <a:lstStyle/>
                    <a:p>
                      <a:pPr algn="r" fontAlgn="ctr"/>
                      <a:r>
                        <a:rPr lang="en-US" sz="600" u="none" strike="noStrike" dirty="0">
                          <a:effectLst/>
                        </a:rPr>
                        <a:t>5,864,480.85 </a:t>
                      </a:r>
                      <a:endParaRPr lang="en-US" sz="600" b="1" i="0" u="none" strike="noStrike" dirty="0">
                        <a:solidFill>
                          <a:srgbClr val="000000"/>
                        </a:solidFill>
                        <a:effectLst/>
                        <a:latin typeface="Calibri" panose="020F0502020204030204" pitchFamily="34" charset="0"/>
                      </a:endParaRPr>
                    </a:p>
                  </a:txBody>
                  <a:tcPr marL="5515" marR="5515" marT="5515" marB="0" anchor="ctr"/>
                </a:tc>
                <a:extLst>
                  <a:ext uri="{0D108BD9-81ED-4DB2-BD59-A6C34878D82A}">
                    <a16:rowId xmlns:a16="http://schemas.microsoft.com/office/drawing/2014/main" val="631039110"/>
                  </a:ext>
                </a:extLst>
              </a:tr>
            </a:tbl>
          </a:graphicData>
        </a:graphic>
      </p:graphicFrame>
    </p:spTree>
    <p:extLst>
      <p:ext uri="{BB962C8B-B14F-4D97-AF65-F5344CB8AC3E}">
        <p14:creationId xmlns:p14="http://schemas.microsoft.com/office/powerpoint/2010/main" val="3060370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0ECDCB2-B604-4F7A-85B4-B5CAEA71C825}"/>
              </a:ext>
            </a:extLst>
          </p:cNvPr>
          <p:cNvSpPr txBox="1"/>
          <p:nvPr/>
        </p:nvSpPr>
        <p:spPr>
          <a:xfrm>
            <a:off x="0" y="55418"/>
            <a:ext cx="9144000" cy="523220"/>
          </a:xfrm>
          <a:prstGeom prst="rect">
            <a:avLst/>
          </a:prstGeom>
          <a:noFill/>
        </p:spPr>
        <p:txBody>
          <a:bodyPr wrap="square" rtlCol="0">
            <a:spAutoFit/>
          </a:bodyPr>
          <a:lstStyle/>
          <a:p>
            <a:pPr algn="ctr"/>
            <a:r>
              <a:rPr lang="en-US" sz="2800" dirty="0">
                <a:solidFill>
                  <a:srgbClr val="002060"/>
                </a:solidFill>
                <a:latin typeface="Merriweather" panose="020B0604020202020204" charset="0"/>
              </a:rPr>
              <a:t>Governmental Fund Types</a:t>
            </a:r>
          </a:p>
        </p:txBody>
      </p:sp>
      <p:sp>
        <p:nvSpPr>
          <p:cNvPr id="3" name="TextBox 2">
            <a:extLst>
              <a:ext uri="{FF2B5EF4-FFF2-40B4-BE49-F238E27FC236}">
                <a16:creationId xmlns:a16="http://schemas.microsoft.com/office/drawing/2014/main" id="{2C440FE2-59B7-4800-98DC-BB408ABED2B1}"/>
              </a:ext>
            </a:extLst>
          </p:cNvPr>
          <p:cNvSpPr txBox="1"/>
          <p:nvPr/>
        </p:nvSpPr>
        <p:spPr>
          <a:xfrm>
            <a:off x="270164" y="1018310"/>
            <a:ext cx="8735290" cy="3539430"/>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002060"/>
                </a:solidFill>
                <a:latin typeface="Merriweather" panose="020B0604020202020204" charset="0"/>
              </a:rPr>
              <a:t>General Fund- This fund type accounts for all financial resources of the school system except those required to be accounted for in another fund. The primary operating functions of the school system are performed in the general fund.</a:t>
            </a:r>
          </a:p>
          <a:p>
            <a:pPr marL="285750" indent="-285750">
              <a:buFont typeface="Arial" panose="020B0604020202020204" pitchFamily="34" charset="0"/>
              <a:buChar char="•"/>
            </a:pPr>
            <a:endParaRPr lang="en-US" dirty="0">
              <a:solidFill>
                <a:srgbClr val="002060"/>
              </a:solidFill>
              <a:latin typeface="Merriweather" panose="020B0604020202020204" charset="0"/>
            </a:endParaRPr>
          </a:p>
          <a:p>
            <a:pPr marL="285750" indent="-285750">
              <a:buFont typeface="Arial" panose="020B0604020202020204" pitchFamily="34" charset="0"/>
              <a:buChar char="•"/>
            </a:pPr>
            <a:r>
              <a:rPr lang="en-US" dirty="0">
                <a:solidFill>
                  <a:srgbClr val="002060"/>
                </a:solidFill>
                <a:latin typeface="Merriweather" panose="020B0604020202020204" charset="0"/>
              </a:rPr>
              <a:t>Special Revenue- This fund type accounts for the proceeds of specific revenue sources that are legally restricted to expenditures for specific purposes other that state funds.</a:t>
            </a:r>
          </a:p>
          <a:p>
            <a:pPr marL="285750" indent="-285750">
              <a:buFont typeface="Arial" panose="020B0604020202020204" pitchFamily="34" charset="0"/>
              <a:buChar char="•"/>
            </a:pPr>
            <a:endParaRPr lang="en-US" dirty="0">
              <a:solidFill>
                <a:srgbClr val="002060"/>
              </a:solidFill>
              <a:latin typeface="Merriweather" panose="020B0604020202020204" charset="0"/>
            </a:endParaRPr>
          </a:p>
          <a:p>
            <a:pPr marL="285750" indent="-285750">
              <a:buFont typeface="Arial" panose="020B0604020202020204" pitchFamily="34" charset="0"/>
              <a:buChar char="•"/>
            </a:pPr>
            <a:r>
              <a:rPr lang="en-US" dirty="0">
                <a:solidFill>
                  <a:srgbClr val="002060"/>
                </a:solidFill>
                <a:latin typeface="Merriweather" panose="020B0604020202020204" charset="0"/>
              </a:rPr>
              <a:t>Debt Service- This fund type accounts for the accumulation of resources for the payment of general long-term debt, both principal and interest.</a:t>
            </a:r>
          </a:p>
          <a:p>
            <a:pPr marL="285750" indent="-285750">
              <a:buFont typeface="Arial" panose="020B0604020202020204" pitchFamily="34" charset="0"/>
              <a:buChar char="•"/>
            </a:pPr>
            <a:endParaRPr lang="en-US" dirty="0">
              <a:solidFill>
                <a:srgbClr val="002060"/>
              </a:solidFill>
              <a:latin typeface="Merriweather" panose="020B0604020202020204" charset="0"/>
            </a:endParaRPr>
          </a:p>
          <a:p>
            <a:pPr marL="285750" indent="-285750">
              <a:buFont typeface="Arial" panose="020B0604020202020204" pitchFamily="34" charset="0"/>
              <a:buChar char="•"/>
            </a:pPr>
            <a:r>
              <a:rPr lang="en-US" dirty="0">
                <a:solidFill>
                  <a:srgbClr val="002060"/>
                </a:solidFill>
                <a:latin typeface="Merriweather" panose="020B0604020202020204" charset="0"/>
              </a:rPr>
              <a:t>Capital Projects- This fund type accounts for financial resources used to acquire or construct major capital facilities other than this of proprietary and trust fund.</a:t>
            </a:r>
          </a:p>
          <a:p>
            <a:pPr marL="285750" indent="-285750">
              <a:buFont typeface="Arial" panose="020B0604020202020204" pitchFamily="34" charset="0"/>
              <a:buChar char="•"/>
            </a:pPr>
            <a:endParaRPr lang="en-US" dirty="0">
              <a:solidFill>
                <a:srgbClr val="002060"/>
              </a:solidFill>
              <a:latin typeface="Merriweather" panose="020B0604020202020204" charset="0"/>
            </a:endParaRPr>
          </a:p>
          <a:p>
            <a:pPr marL="285750" indent="-285750">
              <a:buFont typeface="Arial" panose="020B0604020202020204" pitchFamily="34" charset="0"/>
              <a:buChar char="•"/>
            </a:pPr>
            <a:r>
              <a:rPr lang="en-US" dirty="0">
                <a:solidFill>
                  <a:srgbClr val="002060"/>
                </a:solidFill>
                <a:latin typeface="Merriweather" panose="020B0604020202020204" charset="0"/>
              </a:rPr>
              <a:t>Fiduciary Expendable Trust Fund- This fund type accounts for financial assets held in trust for some specified purpose where the trust fund is designed to provide stewardship over the expendable asset.</a:t>
            </a:r>
          </a:p>
        </p:txBody>
      </p:sp>
    </p:spTree>
    <p:extLst>
      <p:ext uri="{BB962C8B-B14F-4D97-AF65-F5344CB8AC3E}">
        <p14:creationId xmlns:p14="http://schemas.microsoft.com/office/powerpoint/2010/main" val="3642351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2D7AD4-C65D-4F0B-B66F-ED261335D125}"/>
              </a:ext>
            </a:extLst>
          </p:cNvPr>
          <p:cNvSpPr txBox="1"/>
          <p:nvPr/>
        </p:nvSpPr>
        <p:spPr>
          <a:xfrm>
            <a:off x="0" y="130629"/>
            <a:ext cx="9144000" cy="584775"/>
          </a:xfrm>
          <a:prstGeom prst="rect">
            <a:avLst/>
          </a:prstGeom>
          <a:noFill/>
        </p:spPr>
        <p:txBody>
          <a:bodyPr wrap="square" rtlCol="0">
            <a:spAutoFit/>
          </a:bodyPr>
          <a:lstStyle/>
          <a:p>
            <a:pPr algn="ctr"/>
            <a:r>
              <a:rPr lang="en-US" sz="3200" dirty="0">
                <a:solidFill>
                  <a:srgbClr val="002060"/>
                </a:solidFill>
                <a:latin typeface="Merriweather" panose="020B0604020202020204" charset="0"/>
              </a:rPr>
              <a:t>Revenue Sources</a:t>
            </a:r>
          </a:p>
        </p:txBody>
      </p:sp>
      <p:sp>
        <p:nvSpPr>
          <p:cNvPr id="4" name="TextBox 3">
            <a:extLst>
              <a:ext uri="{FF2B5EF4-FFF2-40B4-BE49-F238E27FC236}">
                <a16:creationId xmlns:a16="http://schemas.microsoft.com/office/drawing/2014/main" id="{61E11543-F978-476F-AFF5-0D3D9D8E81DC}"/>
              </a:ext>
            </a:extLst>
          </p:cNvPr>
          <p:cNvSpPr txBox="1"/>
          <p:nvPr/>
        </p:nvSpPr>
        <p:spPr>
          <a:xfrm>
            <a:off x="61546" y="1148079"/>
            <a:ext cx="9144000" cy="3847207"/>
          </a:xfrm>
          <a:prstGeom prst="rect">
            <a:avLst/>
          </a:prstGeom>
          <a:noFill/>
        </p:spPr>
        <p:txBody>
          <a:bodyPr wrap="square" rtlCol="0">
            <a:spAutoFit/>
          </a:bodyPr>
          <a:lstStyle/>
          <a:p>
            <a:r>
              <a:rPr lang="en-US" sz="1800" dirty="0">
                <a:solidFill>
                  <a:srgbClr val="002060"/>
                </a:solidFill>
                <a:latin typeface="Merriweather" panose="020B0604020202020204" charset="0"/>
              </a:rPr>
              <a:t>STATE REVENUES- Foundation, Nurse, Technology Coordinator, Career Tech O-M, Transportation, AT Risk, Preschool, OSR PreK, Capital Outlay, Fleet Renewal, Gifted, ESL, ARI</a:t>
            </a:r>
          </a:p>
          <a:p>
            <a:endParaRPr lang="en-US" sz="1800" dirty="0">
              <a:solidFill>
                <a:srgbClr val="002060"/>
              </a:solidFill>
              <a:latin typeface="Merriweather" panose="020B0604020202020204" charset="0"/>
            </a:endParaRPr>
          </a:p>
          <a:p>
            <a:r>
              <a:rPr lang="en-US" sz="1800" dirty="0">
                <a:solidFill>
                  <a:srgbClr val="002060"/>
                </a:solidFill>
                <a:latin typeface="Merriweather" panose="020B0604020202020204" charset="0"/>
              </a:rPr>
              <a:t>FEDERAL REVENUES- IDEA, Preschool, Title I, Title II, Title IV, 21</a:t>
            </a:r>
            <a:r>
              <a:rPr lang="en-US" sz="1800" baseline="30000" dirty="0">
                <a:solidFill>
                  <a:srgbClr val="002060"/>
                </a:solidFill>
                <a:latin typeface="Merriweather" panose="020B0604020202020204" charset="0"/>
              </a:rPr>
              <a:t>st</a:t>
            </a:r>
            <a:r>
              <a:rPr lang="en-US" sz="1800" dirty="0">
                <a:solidFill>
                  <a:srgbClr val="002060"/>
                </a:solidFill>
                <a:latin typeface="Merriweather" panose="020B0604020202020204" charset="0"/>
              </a:rPr>
              <a:t> Century Grant, Child Nutrition, JROTC</a:t>
            </a:r>
          </a:p>
          <a:p>
            <a:endParaRPr lang="en-US" sz="1800" dirty="0">
              <a:solidFill>
                <a:srgbClr val="002060"/>
              </a:solidFill>
              <a:latin typeface="Merriweather" panose="020B0604020202020204" charset="0"/>
            </a:endParaRPr>
          </a:p>
          <a:p>
            <a:r>
              <a:rPr lang="en-US" sz="1800" dirty="0">
                <a:solidFill>
                  <a:srgbClr val="002060"/>
                </a:solidFill>
                <a:latin typeface="Merriweather" panose="020B0604020202020204" charset="0"/>
              </a:rPr>
              <a:t>LOCAL REVENUES- Ad Val Tax, Sales Tax, Business Priv Tax, Alcohol Tax, Helping School Tax, Manufactured Homes tax, City Council Appropriations, Tuition</a:t>
            </a:r>
          </a:p>
          <a:p>
            <a:endParaRPr lang="en-US" sz="1800" dirty="0">
              <a:solidFill>
                <a:srgbClr val="002060"/>
              </a:solidFill>
              <a:latin typeface="Merriweather" panose="020B0604020202020204" charset="0"/>
            </a:endParaRPr>
          </a:p>
          <a:p>
            <a:r>
              <a:rPr lang="en-US" sz="1800" dirty="0">
                <a:solidFill>
                  <a:srgbClr val="002060"/>
                </a:solidFill>
                <a:latin typeface="Merriweather" panose="020B0604020202020204" charset="0"/>
              </a:rPr>
              <a:t>OTHER REVENUES- Medicaid Reimbursement, Indirect Cost</a:t>
            </a:r>
          </a:p>
          <a:p>
            <a:endParaRPr lang="en-US" dirty="0"/>
          </a:p>
          <a:p>
            <a:endParaRPr lang="en-US" dirty="0"/>
          </a:p>
        </p:txBody>
      </p:sp>
    </p:spTree>
    <p:extLst>
      <p:ext uri="{BB962C8B-B14F-4D97-AF65-F5344CB8AC3E}">
        <p14:creationId xmlns:p14="http://schemas.microsoft.com/office/powerpoint/2010/main" val="3946220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40173E-CAAA-4107-9A83-C7F688A36B2F}"/>
              </a:ext>
            </a:extLst>
          </p:cNvPr>
          <p:cNvSpPr txBox="1"/>
          <p:nvPr/>
        </p:nvSpPr>
        <p:spPr>
          <a:xfrm>
            <a:off x="0" y="96715"/>
            <a:ext cx="9144000" cy="584775"/>
          </a:xfrm>
          <a:prstGeom prst="rect">
            <a:avLst/>
          </a:prstGeom>
          <a:noFill/>
        </p:spPr>
        <p:txBody>
          <a:bodyPr wrap="square" rtlCol="0">
            <a:spAutoFit/>
          </a:bodyPr>
          <a:lstStyle/>
          <a:p>
            <a:pPr algn="ctr"/>
            <a:r>
              <a:rPr lang="en-US" sz="3200" dirty="0">
                <a:solidFill>
                  <a:srgbClr val="002060"/>
                </a:solidFill>
                <a:latin typeface="Merriweather" panose="020B0604020202020204" charset="0"/>
              </a:rPr>
              <a:t>EXPENDITURES BY FUNCTION </a:t>
            </a:r>
          </a:p>
        </p:txBody>
      </p:sp>
      <p:graphicFrame>
        <p:nvGraphicFramePr>
          <p:cNvPr id="4" name="Table 3">
            <a:extLst>
              <a:ext uri="{FF2B5EF4-FFF2-40B4-BE49-F238E27FC236}">
                <a16:creationId xmlns:a16="http://schemas.microsoft.com/office/drawing/2014/main" id="{318E9E9F-38C6-4037-BBED-AF409F0835CA}"/>
              </a:ext>
            </a:extLst>
          </p:cNvPr>
          <p:cNvGraphicFramePr>
            <a:graphicFrameLocks noGrp="1"/>
          </p:cNvGraphicFramePr>
          <p:nvPr>
            <p:extLst>
              <p:ext uri="{D42A27DB-BD31-4B8C-83A1-F6EECF244321}">
                <p14:modId xmlns:p14="http://schemas.microsoft.com/office/powerpoint/2010/main" val="3019874480"/>
              </p:ext>
            </p:extLst>
          </p:nvPr>
        </p:nvGraphicFramePr>
        <p:xfrm>
          <a:off x="212333" y="858089"/>
          <a:ext cx="8780878" cy="1165035"/>
        </p:xfrm>
        <a:graphic>
          <a:graphicData uri="http://schemas.openxmlformats.org/drawingml/2006/table">
            <a:tbl>
              <a:tblPr/>
              <a:tblGrid>
                <a:gridCol w="3101054">
                  <a:extLst>
                    <a:ext uri="{9D8B030D-6E8A-4147-A177-3AD203B41FA5}">
                      <a16:colId xmlns:a16="http://schemas.microsoft.com/office/drawing/2014/main" val="3056572961"/>
                    </a:ext>
                  </a:extLst>
                </a:gridCol>
                <a:gridCol w="5679824">
                  <a:extLst>
                    <a:ext uri="{9D8B030D-6E8A-4147-A177-3AD203B41FA5}">
                      <a16:colId xmlns:a16="http://schemas.microsoft.com/office/drawing/2014/main" val="3891485760"/>
                    </a:ext>
                  </a:extLst>
                </a:gridCol>
              </a:tblGrid>
              <a:tr h="0">
                <a:tc>
                  <a:txBody>
                    <a:bodyPr/>
                    <a:lstStyle/>
                    <a:p>
                      <a:pPr marL="0" marR="0">
                        <a:lnSpc>
                          <a:spcPct val="107000"/>
                        </a:lnSpc>
                        <a:spcBef>
                          <a:spcPts val="0"/>
                        </a:spcBef>
                        <a:spcAft>
                          <a:spcPts val="0"/>
                        </a:spcAft>
                      </a:pPr>
                      <a:r>
                        <a:rPr lang="en-US" sz="1200" dirty="0">
                          <a:effectLst/>
                          <a:latin typeface="Merriweather" panose="020B0604020202020204" charset="0"/>
                          <a:ea typeface="Times New Roman" panose="02020603050405020304" pitchFamily="18" charset="0"/>
                          <a:cs typeface="Times New Roman" panose="02020603050405020304" pitchFamily="18" charset="0"/>
                        </a:rPr>
                        <a:t>Instructional Services</a:t>
                      </a:r>
                    </a:p>
                  </a:txBody>
                  <a:tcPr marL="68580" marR="68580" marT="0" marB="0">
                    <a:lnL>
                      <a:noFill/>
                    </a:lnL>
                    <a:lnR>
                      <a:noFill/>
                    </a:lnR>
                    <a:lnT>
                      <a:noFill/>
                    </a:lnT>
                    <a:lnB>
                      <a:noFill/>
                    </a:lnB>
                  </a:tcPr>
                </a:tc>
                <a:tc>
                  <a:txBody>
                    <a:bodyPr/>
                    <a:lstStyle/>
                    <a:p>
                      <a:pPr marL="0" marR="0">
                        <a:lnSpc>
                          <a:spcPct val="107000"/>
                        </a:lnSpc>
                        <a:spcBef>
                          <a:spcPts val="0"/>
                        </a:spcBef>
                        <a:spcAft>
                          <a:spcPts val="0"/>
                        </a:spcAft>
                      </a:pPr>
                      <a:r>
                        <a:rPr lang="en-US" sz="1200" dirty="0">
                          <a:effectLst/>
                          <a:latin typeface="Merriweather" panose="020B0604020202020204" charset="0"/>
                          <a:ea typeface="Times New Roman" panose="02020603050405020304" pitchFamily="18" charset="0"/>
                          <a:cs typeface="Times New Roman" panose="02020603050405020304" pitchFamily="18" charset="0"/>
                        </a:rPr>
                        <a:t>Instructional activities dealing directly with the interaction between teachers and students.  Teaching may be provided for pupils in a school classroom, in another location such as a home or hospital and in other learning situations such as those involving co-curricular activities (Co-curricular includes such activities as field trips, athletics, band and school clubs.)  </a:t>
                      </a:r>
                    </a:p>
                  </a:txBody>
                  <a:tcPr marL="68580" marR="68580" marT="0" marB="0">
                    <a:lnL>
                      <a:noFill/>
                    </a:lnL>
                    <a:lnR>
                      <a:noFill/>
                    </a:lnR>
                    <a:lnT>
                      <a:noFill/>
                    </a:lnT>
                    <a:lnB>
                      <a:noFill/>
                    </a:lnB>
                  </a:tcPr>
                </a:tc>
                <a:extLst>
                  <a:ext uri="{0D108BD9-81ED-4DB2-BD59-A6C34878D82A}">
                    <a16:rowId xmlns:a16="http://schemas.microsoft.com/office/drawing/2014/main" val="1259222498"/>
                  </a:ext>
                </a:extLst>
              </a:tr>
            </a:tbl>
          </a:graphicData>
        </a:graphic>
      </p:graphicFrame>
      <p:graphicFrame>
        <p:nvGraphicFramePr>
          <p:cNvPr id="5" name="Table 4">
            <a:extLst>
              <a:ext uri="{FF2B5EF4-FFF2-40B4-BE49-F238E27FC236}">
                <a16:creationId xmlns:a16="http://schemas.microsoft.com/office/drawing/2014/main" id="{837ECF44-7709-47E1-BC9C-1A68D84C5273}"/>
              </a:ext>
            </a:extLst>
          </p:cNvPr>
          <p:cNvGraphicFramePr>
            <a:graphicFrameLocks noGrp="1"/>
          </p:cNvGraphicFramePr>
          <p:nvPr>
            <p:extLst>
              <p:ext uri="{D42A27DB-BD31-4B8C-83A1-F6EECF244321}">
                <p14:modId xmlns:p14="http://schemas.microsoft.com/office/powerpoint/2010/main" val="1794834813"/>
              </p:ext>
            </p:extLst>
          </p:nvPr>
        </p:nvGraphicFramePr>
        <p:xfrm>
          <a:off x="212333" y="2236167"/>
          <a:ext cx="8719332" cy="773621"/>
        </p:xfrm>
        <a:graphic>
          <a:graphicData uri="http://schemas.openxmlformats.org/drawingml/2006/table">
            <a:tbl>
              <a:tblPr/>
              <a:tblGrid>
                <a:gridCol w="3079318">
                  <a:extLst>
                    <a:ext uri="{9D8B030D-6E8A-4147-A177-3AD203B41FA5}">
                      <a16:colId xmlns:a16="http://schemas.microsoft.com/office/drawing/2014/main" val="1680909625"/>
                    </a:ext>
                  </a:extLst>
                </a:gridCol>
                <a:gridCol w="5640014">
                  <a:extLst>
                    <a:ext uri="{9D8B030D-6E8A-4147-A177-3AD203B41FA5}">
                      <a16:colId xmlns:a16="http://schemas.microsoft.com/office/drawing/2014/main" val="2714910635"/>
                    </a:ext>
                  </a:extLst>
                </a:gridCol>
              </a:tblGrid>
              <a:tr h="0">
                <a:tc>
                  <a:txBody>
                    <a:bodyPr/>
                    <a:lstStyle/>
                    <a:p>
                      <a:pPr marL="388620" marR="0" indent="-388620">
                        <a:lnSpc>
                          <a:spcPct val="107000"/>
                        </a:lnSpc>
                        <a:spcBef>
                          <a:spcPts val="0"/>
                        </a:spcBef>
                        <a:spcAft>
                          <a:spcPts val="0"/>
                        </a:spcAft>
                      </a:pPr>
                      <a:r>
                        <a:rPr lang="en-US" sz="1200" dirty="0">
                          <a:effectLst/>
                          <a:latin typeface="Merriweather" panose="020B0604020202020204" charset="0"/>
                          <a:ea typeface="Times New Roman" panose="02020603050405020304" pitchFamily="18" charset="0"/>
                          <a:cs typeface="Times New Roman" panose="02020603050405020304" pitchFamily="18" charset="0"/>
                        </a:rPr>
                        <a:t>Instructional Support Services</a:t>
                      </a:r>
                    </a:p>
                  </a:txBody>
                  <a:tcPr marL="68580" marR="68580" marT="0" marB="0">
                    <a:lnL>
                      <a:noFill/>
                    </a:lnL>
                    <a:lnR>
                      <a:noFill/>
                    </a:lnR>
                    <a:lnT>
                      <a:noFill/>
                    </a:lnT>
                    <a:lnB>
                      <a:noFill/>
                    </a:lnB>
                  </a:tcPr>
                </a:tc>
                <a:tc>
                  <a:txBody>
                    <a:bodyPr/>
                    <a:lstStyle/>
                    <a:p>
                      <a:pPr marL="0" marR="0">
                        <a:lnSpc>
                          <a:spcPct val="107000"/>
                        </a:lnSpc>
                        <a:spcBef>
                          <a:spcPts val="0"/>
                        </a:spcBef>
                        <a:spcAft>
                          <a:spcPts val="0"/>
                        </a:spcAft>
                      </a:pPr>
                      <a:r>
                        <a:rPr lang="en-US" sz="1200" dirty="0">
                          <a:effectLst/>
                          <a:latin typeface="Merriweather" panose="020B0604020202020204" charset="0"/>
                          <a:ea typeface="Times New Roman" panose="02020603050405020304" pitchFamily="18" charset="0"/>
                          <a:cs typeface="Times New Roman" panose="02020603050405020304" pitchFamily="18" charset="0"/>
                        </a:rPr>
                        <a:t>Those services or activities providing supervision and/or technical and logistical support to facilitate and enhance instruction.  Such services will include student support, instructional staff support, educational media and local school administration.  </a:t>
                      </a:r>
                    </a:p>
                  </a:txBody>
                  <a:tcPr marL="68580" marR="68580" marT="0" marB="0">
                    <a:lnL>
                      <a:noFill/>
                    </a:lnL>
                    <a:lnR>
                      <a:noFill/>
                    </a:lnR>
                    <a:lnT>
                      <a:noFill/>
                    </a:lnT>
                    <a:lnB>
                      <a:noFill/>
                    </a:lnB>
                  </a:tcPr>
                </a:tc>
                <a:extLst>
                  <a:ext uri="{0D108BD9-81ED-4DB2-BD59-A6C34878D82A}">
                    <a16:rowId xmlns:a16="http://schemas.microsoft.com/office/drawing/2014/main" val="3116162527"/>
                  </a:ext>
                </a:extLst>
              </a:tr>
            </a:tbl>
          </a:graphicData>
        </a:graphic>
      </p:graphicFrame>
      <p:graphicFrame>
        <p:nvGraphicFramePr>
          <p:cNvPr id="7" name="Table 6">
            <a:extLst>
              <a:ext uri="{FF2B5EF4-FFF2-40B4-BE49-F238E27FC236}">
                <a16:creationId xmlns:a16="http://schemas.microsoft.com/office/drawing/2014/main" id="{FCBD047D-12CE-48A8-87A9-D1B1EDA6BF37}"/>
              </a:ext>
            </a:extLst>
          </p:cNvPr>
          <p:cNvGraphicFramePr>
            <a:graphicFrameLocks noGrp="1"/>
          </p:cNvGraphicFramePr>
          <p:nvPr>
            <p:extLst>
              <p:ext uri="{D42A27DB-BD31-4B8C-83A1-F6EECF244321}">
                <p14:modId xmlns:p14="http://schemas.microsoft.com/office/powerpoint/2010/main" val="1162056556"/>
              </p:ext>
            </p:extLst>
          </p:nvPr>
        </p:nvGraphicFramePr>
        <p:xfrm>
          <a:off x="212333" y="3267796"/>
          <a:ext cx="8719331" cy="577914"/>
        </p:xfrm>
        <a:graphic>
          <a:graphicData uri="http://schemas.openxmlformats.org/drawingml/2006/table">
            <a:tbl>
              <a:tblPr/>
              <a:tblGrid>
                <a:gridCol w="3079318">
                  <a:extLst>
                    <a:ext uri="{9D8B030D-6E8A-4147-A177-3AD203B41FA5}">
                      <a16:colId xmlns:a16="http://schemas.microsoft.com/office/drawing/2014/main" val="4162943420"/>
                    </a:ext>
                  </a:extLst>
                </a:gridCol>
                <a:gridCol w="5640013">
                  <a:extLst>
                    <a:ext uri="{9D8B030D-6E8A-4147-A177-3AD203B41FA5}">
                      <a16:colId xmlns:a16="http://schemas.microsoft.com/office/drawing/2014/main" val="123335225"/>
                    </a:ext>
                  </a:extLst>
                </a:gridCol>
              </a:tblGrid>
              <a:tr h="0">
                <a:tc>
                  <a:txBody>
                    <a:bodyPr/>
                    <a:lstStyle/>
                    <a:p>
                      <a:pPr marL="445770" marR="0" indent="-445770">
                        <a:lnSpc>
                          <a:spcPct val="107000"/>
                        </a:lnSpc>
                        <a:spcBef>
                          <a:spcPts val="0"/>
                        </a:spcBef>
                        <a:spcAft>
                          <a:spcPts val="0"/>
                        </a:spcAft>
                      </a:pPr>
                      <a:r>
                        <a:rPr lang="en-US" sz="1200" dirty="0">
                          <a:effectLst/>
                          <a:latin typeface="Merriweather" panose="020B0604020202020204" charset="0"/>
                          <a:ea typeface="Times New Roman" panose="02020603050405020304" pitchFamily="18" charset="0"/>
                          <a:cs typeface="Times New Roman" panose="02020603050405020304" pitchFamily="18" charset="0"/>
                        </a:rPr>
                        <a:t>Operation &amp; Maintenance Services</a:t>
                      </a:r>
                    </a:p>
                  </a:txBody>
                  <a:tcPr marL="68580" marR="68580" marT="0" marB="0">
                    <a:lnL>
                      <a:noFill/>
                    </a:lnL>
                    <a:lnR>
                      <a:noFill/>
                    </a:lnR>
                    <a:lnT>
                      <a:noFill/>
                    </a:lnT>
                    <a:lnB>
                      <a:noFill/>
                    </a:lnB>
                  </a:tcPr>
                </a:tc>
                <a:tc>
                  <a:txBody>
                    <a:bodyPr/>
                    <a:lstStyle/>
                    <a:p>
                      <a:pPr marL="0" marR="0">
                        <a:lnSpc>
                          <a:spcPct val="107000"/>
                        </a:lnSpc>
                        <a:spcBef>
                          <a:spcPts val="0"/>
                        </a:spcBef>
                        <a:spcAft>
                          <a:spcPts val="0"/>
                        </a:spcAft>
                      </a:pPr>
                      <a:r>
                        <a:rPr lang="en-US" sz="1200" dirty="0">
                          <a:effectLst/>
                          <a:latin typeface="Merriweather" panose="020B0604020202020204" charset="0"/>
                          <a:ea typeface="Times New Roman" panose="02020603050405020304" pitchFamily="18" charset="0"/>
                          <a:cs typeface="Times New Roman" panose="02020603050405020304" pitchFamily="18" charset="0"/>
                        </a:rPr>
                        <a:t>Activities concerned with keeping the physical plant open, comfortable and safe for use and keeping the grounds, building and equipment in effective working condition and good state of repair.  </a:t>
                      </a:r>
                    </a:p>
                  </a:txBody>
                  <a:tcPr marL="68580" marR="68580" marT="0" marB="0">
                    <a:lnL>
                      <a:noFill/>
                    </a:lnL>
                    <a:lnR>
                      <a:noFill/>
                    </a:lnR>
                    <a:lnT>
                      <a:noFill/>
                    </a:lnT>
                    <a:lnB>
                      <a:noFill/>
                    </a:lnB>
                  </a:tcPr>
                </a:tc>
                <a:extLst>
                  <a:ext uri="{0D108BD9-81ED-4DB2-BD59-A6C34878D82A}">
                    <a16:rowId xmlns:a16="http://schemas.microsoft.com/office/drawing/2014/main" val="1959009165"/>
                  </a:ext>
                </a:extLst>
              </a:tr>
            </a:tbl>
          </a:graphicData>
        </a:graphic>
      </p:graphicFrame>
      <p:graphicFrame>
        <p:nvGraphicFramePr>
          <p:cNvPr id="8" name="Table 7">
            <a:extLst>
              <a:ext uri="{FF2B5EF4-FFF2-40B4-BE49-F238E27FC236}">
                <a16:creationId xmlns:a16="http://schemas.microsoft.com/office/drawing/2014/main" id="{38E2F8DE-3EF1-4F20-BC9D-3017A67BED1D}"/>
              </a:ext>
            </a:extLst>
          </p:cNvPr>
          <p:cNvGraphicFramePr>
            <a:graphicFrameLocks noGrp="1"/>
          </p:cNvGraphicFramePr>
          <p:nvPr>
            <p:extLst>
              <p:ext uri="{D42A27DB-BD31-4B8C-83A1-F6EECF244321}">
                <p14:modId xmlns:p14="http://schemas.microsoft.com/office/powerpoint/2010/main" val="1759566132"/>
              </p:ext>
            </p:extLst>
          </p:nvPr>
        </p:nvGraphicFramePr>
        <p:xfrm>
          <a:off x="212334" y="4058753"/>
          <a:ext cx="8719331" cy="577914"/>
        </p:xfrm>
        <a:graphic>
          <a:graphicData uri="http://schemas.openxmlformats.org/drawingml/2006/table">
            <a:tbl>
              <a:tblPr/>
              <a:tblGrid>
                <a:gridCol w="3079318">
                  <a:extLst>
                    <a:ext uri="{9D8B030D-6E8A-4147-A177-3AD203B41FA5}">
                      <a16:colId xmlns:a16="http://schemas.microsoft.com/office/drawing/2014/main" val="2611920101"/>
                    </a:ext>
                  </a:extLst>
                </a:gridCol>
                <a:gridCol w="5640013">
                  <a:extLst>
                    <a:ext uri="{9D8B030D-6E8A-4147-A177-3AD203B41FA5}">
                      <a16:colId xmlns:a16="http://schemas.microsoft.com/office/drawing/2014/main" val="878233492"/>
                    </a:ext>
                  </a:extLst>
                </a:gridCol>
              </a:tblGrid>
              <a:tr h="0">
                <a:tc>
                  <a:txBody>
                    <a:bodyPr/>
                    <a:lstStyle/>
                    <a:p>
                      <a:pPr marL="0" marR="0">
                        <a:lnSpc>
                          <a:spcPct val="107000"/>
                        </a:lnSpc>
                        <a:spcBef>
                          <a:spcPts val="0"/>
                        </a:spcBef>
                        <a:spcAft>
                          <a:spcPts val="0"/>
                        </a:spcAft>
                      </a:pPr>
                      <a:r>
                        <a:rPr lang="en-US" sz="1200" dirty="0">
                          <a:effectLst/>
                          <a:latin typeface="Merriweather" panose="020B0604020202020204" charset="0"/>
                          <a:ea typeface="Times New Roman" panose="02020603050405020304" pitchFamily="18" charset="0"/>
                          <a:cs typeface="Times New Roman" panose="02020603050405020304" pitchFamily="18" charset="0"/>
                        </a:rPr>
                        <a:t>Auxiliary Services</a:t>
                      </a:r>
                    </a:p>
                  </a:txBody>
                  <a:tcPr marL="68580" marR="68580" marT="0" marB="0">
                    <a:lnL>
                      <a:noFill/>
                    </a:lnL>
                    <a:lnR>
                      <a:noFill/>
                    </a:lnR>
                    <a:lnT>
                      <a:noFill/>
                    </a:lnT>
                    <a:lnB>
                      <a:noFill/>
                    </a:lnB>
                  </a:tcPr>
                </a:tc>
                <a:tc>
                  <a:txBody>
                    <a:bodyPr/>
                    <a:lstStyle/>
                    <a:p>
                      <a:pPr marL="0" marR="0">
                        <a:lnSpc>
                          <a:spcPct val="107000"/>
                        </a:lnSpc>
                        <a:spcBef>
                          <a:spcPts val="0"/>
                        </a:spcBef>
                        <a:spcAft>
                          <a:spcPts val="0"/>
                        </a:spcAft>
                      </a:pPr>
                      <a:r>
                        <a:rPr lang="en-US" sz="1200" dirty="0">
                          <a:effectLst/>
                          <a:latin typeface="Merriweather" panose="020B0604020202020204" charset="0"/>
                          <a:ea typeface="Times New Roman" panose="02020603050405020304" pitchFamily="18" charset="0"/>
                          <a:cs typeface="Times New Roman" panose="02020603050405020304" pitchFamily="18" charset="0"/>
                        </a:rPr>
                        <a:t>Those activities or services functioning in a subsidiary capacity and lending assistance to the educational process.  Included in this function are student transportation services and food service operations.  </a:t>
                      </a:r>
                    </a:p>
                  </a:txBody>
                  <a:tcPr marL="68580" marR="68580" marT="0" marB="0">
                    <a:lnL>
                      <a:noFill/>
                    </a:lnL>
                    <a:lnR>
                      <a:noFill/>
                    </a:lnR>
                    <a:lnT>
                      <a:noFill/>
                    </a:lnT>
                    <a:lnB>
                      <a:noFill/>
                    </a:lnB>
                  </a:tcPr>
                </a:tc>
                <a:extLst>
                  <a:ext uri="{0D108BD9-81ED-4DB2-BD59-A6C34878D82A}">
                    <a16:rowId xmlns:a16="http://schemas.microsoft.com/office/drawing/2014/main" val="143697871"/>
                  </a:ext>
                </a:extLst>
              </a:tr>
            </a:tbl>
          </a:graphicData>
        </a:graphic>
      </p:graphicFrame>
    </p:spTree>
    <p:extLst>
      <p:ext uri="{BB962C8B-B14F-4D97-AF65-F5344CB8AC3E}">
        <p14:creationId xmlns:p14="http://schemas.microsoft.com/office/powerpoint/2010/main" val="2578036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CB2516F-1353-4152-996F-64FC1B20B3C0}"/>
              </a:ext>
            </a:extLst>
          </p:cNvPr>
          <p:cNvSpPr txBox="1"/>
          <p:nvPr/>
        </p:nvSpPr>
        <p:spPr>
          <a:xfrm>
            <a:off x="0" y="96715"/>
            <a:ext cx="9144000" cy="584775"/>
          </a:xfrm>
          <a:prstGeom prst="rect">
            <a:avLst/>
          </a:prstGeom>
          <a:noFill/>
        </p:spPr>
        <p:txBody>
          <a:bodyPr wrap="square" rtlCol="0">
            <a:spAutoFit/>
          </a:bodyPr>
          <a:lstStyle/>
          <a:p>
            <a:pPr algn="ctr"/>
            <a:r>
              <a:rPr lang="en-US" sz="3200" dirty="0">
                <a:solidFill>
                  <a:srgbClr val="002060"/>
                </a:solidFill>
                <a:latin typeface="Merriweather" panose="020B0604020202020204" charset="0"/>
              </a:rPr>
              <a:t>EXPENDITURES BY FUNCTION </a:t>
            </a:r>
          </a:p>
        </p:txBody>
      </p:sp>
      <p:graphicFrame>
        <p:nvGraphicFramePr>
          <p:cNvPr id="3" name="Table 2">
            <a:extLst>
              <a:ext uri="{FF2B5EF4-FFF2-40B4-BE49-F238E27FC236}">
                <a16:creationId xmlns:a16="http://schemas.microsoft.com/office/drawing/2014/main" id="{9140B965-C1E3-4620-B2BB-E25304F93280}"/>
              </a:ext>
            </a:extLst>
          </p:cNvPr>
          <p:cNvGraphicFramePr>
            <a:graphicFrameLocks noGrp="1"/>
          </p:cNvGraphicFramePr>
          <p:nvPr>
            <p:extLst>
              <p:ext uri="{D42A27DB-BD31-4B8C-83A1-F6EECF244321}">
                <p14:modId xmlns:p14="http://schemas.microsoft.com/office/powerpoint/2010/main" val="1996637708"/>
              </p:ext>
            </p:extLst>
          </p:nvPr>
        </p:nvGraphicFramePr>
        <p:xfrm>
          <a:off x="309051" y="909507"/>
          <a:ext cx="8525900" cy="382207"/>
        </p:xfrm>
        <a:graphic>
          <a:graphicData uri="http://schemas.openxmlformats.org/drawingml/2006/table">
            <a:tbl>
              <a:tblPr/>
              <a:tblGrid>
                <a:gridCol w="3011006">
                  <a:extLst>
                    <a:ext uri="{9D8B030D-6E8A-4147-A177-3AD203B41FA5}">
                      <a16:colId xmlns:a16="http://schemas.microsoft.com/office/drawing/2014/main" val="448266221"/>
                    </a:ext>
                  </a:extLst>
                </a:gridCol>
                <a:gridCol w="5514894">
                  <a:extLst>
                    <a:ext uri="{9D8B030D-6E8A-4147-A177-3AD203B41FA5}">
                      <a16:colId xmlns:a16="http://schemas.microsoft.com/office/drawing/2014/main" val="1485736669"/>
                    </a:ext>
                  </a:extLst>
                </a:gridCol>
              </a:tblGrid>
              <a:tr h="0">
                <a:tc>
                  <a:txBody>
                    <a:bodyPr/>
                    <a:lstStyle/>
                    <a:p>
                      <a:pPr marL="388620" marR="0" indent="-388620">
                        <a:lnSpc>
                          <a:spcPct val="107000"/>
                        </a:lnSpc>
                        <a:spcBef>
                          <a:spcPts val="0"/>
                        </a:spcBef>
                        <a:spcAft>
                          <a:spcPts val="0"/>
                        </a:spcAft>
                      </a:pPr>
                      <a:r>
                        <a:rPr lang="en-US" sz="1200" dirty="0">
                          <a:effectLst/>
                          <a:latin typeface="Merriweather" panose="020B0604020202020204" charset="0"/>
                          <a:ea typeface="Times New Roman" panose="02020603050405020304" pitchFamily="18" charset="0"/>
                          <a:cs typeface="Times New Roman" panose="02020603050405020304" pitchFamily="18" charset="0"/>
                        </a:rPr>
                        <a:t>General Administrative Services</a:t>
                      </a:r>
                    </a:p>
                  </a:txBody>
                  <a:tcPr marL="68580" marR="68580" marT="0" marB="0">
                    <a:lnL>
                      <a:noFill/>
                    </a:lnL>
                    <a:lnR>
                      <a:noFill/>
                    </a:lnR>
                    <a:lnT>
                      <a:noFill/>
                    </a:lnT>
                    <a:lnB>
                      <a:noFill/>
                    </a:lnB>
                  </a:tcPr>
                </a:tc>
                <a:tc>
                  <a:txBody>
                    <a:bodyPr/>
                    <a:lstStyle/>
                    <a:p>
                      <a:pPr marL="0" marR="0">
                        <a:lnSpc>
                          <a:spcPct val="107000"/>
                        </a:lnSpc>
                        <a:spcBef>
                          <a:spcPts val="0"/>
                        </a:spcBef>
                        <a:spcAft>
                          <a:spcPts val="0"/>
                        </a:spcAft>
                      </a:pPr>
                      <a:r>
                        <a:rPr lang="en-US" sz="1200" dirty="0">
                          <a:effectLst/>
                          <a:latin typeface="Merriweather" panose="020B0604020202020204" charset="0"/>
                          <a:ea typeface="Times New Roman" panose="02020603050405020304" pitchFamily="18" charset="0"/>
                          <a:cs typeface="Times New Roman" panose="02020603050405020304" pitchFamily="18" charset="0"/>
                        </a:rPr>
                        <a:t>Activities concerned with establishing and administering policy for operating the school system.</a:t>
                      </a:r>
                    </a:p>
                  </a:txBody>
                  <a:tcPr marL="68580" marR="68580" marT="0" marB="0">
                    <a:lnL>
                      <a:noFill/>
                    </a:lnL>
                    <a:lnR>
                      <a:noFill/>
                    </a:lnR>
                    <a:lnT>
                      <a:noFill/>
                    </a:lnT>
                    <a:lnB>
                      <a:noFill/>
                    </a:lnB>
                  </a:tcPr>
                </a:tc>
                <a:extLst>
                  <a:ext uri="{0D108BD9-81ED-4DB2-BD59-A6C34878D82A}">
                    <a16:rowId xmlns:a16="http://schemas.microsoft.com/office/drawing/2014/main" val="3303234293"/>
                  </a:ext>
                </a:extLst>
              </a:tr>
            </a:tbl>
          </a:graphicData>
        </a:graphic>
      </p:graphicFrame>
      <p:graphicFrame>
        <p:nvGraphicFramePr>
          <p:cNvPr id="4" name="Table 3">
            <a:extLst>
              <a:ext uri="{FF2B5EF4-FFF2-40B4-BE49-F238E27FC236}">
                <a16:creationId xmlns:a16="http://schemas.microsoft.com/office/drawing/2014/main" id="{DCBFFBDB-F5F2-4F69-853B-813682348D5B}"/>
              </a:ext>
            </a:extLst>
          </p:cNvPr>
          <p:cNvGraphicFramePr>
            <a:graphicFrameLocks noGrp="1"/>
          </p:cNvGraphicFramePr>
          <p:nvPr>
            <p:extLst>
              <p:ext uri="{D42A27DB-BD31-4B8C-83A1-F6EECF244321}">
                <p14:modId xmlns:p14="http://schemas.microsoft.com/office/powerpoint/2010/main" val="1643959957"/>
              </p:ext>
            </p:extLst>
          </p:nvPr>
        </p:nvGraphicFramePr>
        <p:xfrm>
          <a:off x="309051" y="1517138"/>
          <a:ext cx="8525899" cy="577914"/>
        </p:xfrm>
        <a:graphic>
          <a:graphicData uri="http://schemas.openxmlformats.org/drawingml/2006/table">
            <a:tbl>
              <a:tblPr/>
              <a:tblGrid>
                <a:gridCol w="3011005">
                  <a:extLst>
                    <a:ext uri="{9D8B030D-6E8A-4147-A177-3AD203B41FA5}">
                      <a16:colId xmlns:a16="http://schemas.microsoft.com/office/drawing/2014/main" val="3394700188"/>
                    </a:ext>
                  </a:extLst>
                </a:gridCol>
                <a:gridCol w="5514894">
                  <a:extLst>
                    <a:ext uri="{9D8B030D-6E8A-4147-A177-3AD203B41FA5}">
                      <a16:colId xmlns:a16="http://schemas.microsoft.com/office/drawing/2014/main" val="3174961437"/>
                    </a:ext>
                  </a:extLst>
                </a:gridCol>
              </a:tblGrid>
              <a:tr h="0">
                <a:tc>
                  <a:txBody>
                    <a:bodyPr/>
                    <a:lstStyle/>
                    <a:p>
                      <a:pPr marL="388620" marR="0" indent="-388620">
                        <a:lnSpc>
                          <a:spcPct val="107000"/>
                        </a:lnSpc>
                        <a:spcBef>
                          <a:spcPts val="0"/>
                        </a:spcBef>
                        <a:spcAft>
                          <a:spcPts val="0"/>
                        </a:spcAft>
                      </a:pPr>
                      <a:r>
                        <a:rPr lang="en-US" sz="1200" dirty="0">
                          <a:effectLst/>
                          <a:latin typeface="Merriweather" panose="020B0604020202020204" charset="0"/>
                          <a:ea typeface="Times New Roman" panose="02020603050405020304" pitchFamily="18" charset="0"/>
                          <a:cs typeface="Times New Roman" panose="02020603050405020304" pitchFamily="18" charset="0"/>
                        </a:rPr>
                        <a:t>Capital Outlay - Real Property</a:t>
                      </a:r>
                    </a:p>
                  </a:txBody>
                  <a:tcPr marL="68580" marR="68580" marT="0" marB="0">
                    <a:lnL>
                      <a:noFill/>
                    </a:lnL>
                    <a:lnR>
                      <a:noFill/>
                    </a:lnR>
                    <a:lnT>
                      <a:noFill/>
                    </a:lnT>
                    <a:lnB>
                      <a:noFill/>
                    </a:lnB>
                  </a:tcPr>
                </a:tc>
                <a:tc>
                  <a:txBody>
                    <a:bodyPr/>
                    <a:lstStyle/>
                    <a:p>
                      <a:pPr marL="0" marR="0">
                        <a:lnSpc>
                          <a:spcPct val="107000"/>
                        </a:lnSpc>
                        <a:spcBef>
                          <a:spcPts val="0"/>
                        </a:spcBef>
                        <a:spcAft>
                          <a:spcPts val="0"/>
                        </a:spcAft>
                      </a:pPr>
                      <a:r>
                        <a:rPr lang="en-US" sz="1200" dirty="0">
                          <a:effectLst/>
                          <a:latin typeface="Merriweather" panose="020B0604020202020204" charset="0"/>
                          <a:ea typeface="Times New Roman" panose="02020603050405020304" pitchFamily="18" charset="0"/>
                          <a:cs typeface="Times New Roman" panose="02020603050405020304" pitchFamily="18" charset="0"/>
                        </a:rPr>
                        <a:t>Activities concerned with acquiring land and buildings, land and building improvements, building additions, and construction and architecture and engineering services.  </a:t>
                      </a:r>
                    </a:p>
                  </a:txBody>
                  <a:tcPr marL="68580" marR="68580" marT="0" marB="0">
                    <a:lnL>
                      <a:noFill/>
                    </a:lnL>
                    <a:lnR>
                      <a:noFill/>
                    </a:lnR>
                    <a:lnT>
                      <a:noFill/>
                    </a:lnT>
                    <a:lnB>
                      <a:noFill/>
                    </a:lnB>
                  </a:tcPr>
                </a:tc>
                <a:extLst>
                  <a:ext uri="{0D108BD9-81ED-4DB2-BD59-A6C34878D82A}">
                    <a16:rowId xmlns:a16="http://schemas.microsoft.com/office/drawing/2014/main" val="1913945980"/>
                  </a:ext>
                </a:extLst>
              </a:tr>
            </a:tbl>
          </a:graphicData>
        </a:graphic>
      </p:graphicFrame>
      <p:graphicFrame>
        <p:nvGraphicFramePr>
          <p:cNvPr id="5" name="Table 4">
            <a:extLst>
              <a:ext uri="{FF2B5EF4-FFF2-40B4-BE49-F238E27FC236}">
                <a16:creationId xmlns:a16="http://schemas.microsoft.com/office/drawing/2014/main" id="{DFC9EA6B-4766-4E88-A2DC-0E12DC161499}"/>
              </a:ext>
            </a:extLst>
          </p:cNvPr>
          <p:cNvGraphicFramePr>
            <a:graphicFrameLocks noGrp="1"/>
          </p:cNvGraphicFramePr>
          <p:nvPr>
            <p:extLst>
              <p:ext uri="{D42A27DB-BD31-4B8C-83A1-F6EECF244321}">
                <p14:modId xmlns:p14="http://schemas.microsoft.com/office/powerpoint/2010/main" val="1886471492"/>
              </p:ext>
            </p:extLst>
          </p:nvPr>
        </p:nvGraphicFramePr>
        <p:xfrm>
          <a:off x="309051" y="2350585"/>
          <a:ext cx="8525899" cy="969328"/>
        </p:xfrm>
        <a:graphic>
          <a:graphicData uri="http://schemas.openxmlformats.org/drawingml/2006/table">
            <a:tbl>
              <a:tblPr/>
              <a:tblGrid>
                <a:gridCol w="3011005">
                  <a:extLst>
                    <a:ext uri="{9D8B030D-6E8A-4147-A177-3AD203B41FA5}">
                      <a16:colId xmlns:a16="http://schemas.microsoft.com/office/drawing/2014/main" val="446240634"/>
                    </a:ext>
                  </a:extLst>
                </a:gridCol>
                <a:gridCol w="5514894">
                  <a:extLst>
                    <a:ext uri="{9D8B030D-6E8A-4147-A177-3AD203B41FA5}">
                      <a16:colId xmlns:a16="http://schemas.microsoft.com/office/drawing/2014/main" val="3379755730"/>
                    </a:ext>
                  </a:extLst>
                </a:gridCol>
              </a:tblGrid>
              <a:tr h="0">
                <a:tc>
                  <a:txBody>
                    <a:bodyPr/>
                    <a:lstStyle/>
                    <a:p>
                      <a:pPr marL="388620" marR="0" indent="-445770">
                        <a:lnSpc>
                          <a:spcPct val="107000"/>
                        </a:lnSpc>
                        <a:spcBef>
                          <a:spcPts val="0"/>
                        </a:spcBef>
                        <a:spcAft>
                          <a:spcPts val="0"/>
                        </a:spcAft>
                      </a:pPr>
                      <a:r>
                        <a:rPr lang="en-US" sz="1200" dirty="0">
                          <a:effectLst/>
                          <a:latin typeface="Merriweather" panose="020B0604020202020204" charset="0"/>
                          <a:ea typeface="Times New Roman" panose="02020603050405020304" pitchFamily="18" charset="0"/>
                          <a:cs typeface="Times New Roman" panose="02020603050405020304" pitchFamily="18" charset="0"/>
                        </a:rPr>
                        <a:t>Debt Services - Long Term</a:t>
                      </a:r>
                    </a:p>
                  </a:txBody>
                  <a:tcPr marL="68580" marR="68580" marT="0" marB="0">
                    <a:lnL>
                      <a:noFill/>
                    </a:lnL>
                    <a:lnR>
                      <a:noFill/>
                    </a:lnR>
                    <a:lnT>
                      <a:noFill/>
                    </a:lnT>
                    <a:lnB>
                      <a:noFill/>
                    </a:lnB>
                  </a:tcPr>
                </a:tc>
                <a:tc>
                  <a:txBody>
                    <a:bodyPr/>
                    <a:lstStyle/>
                    <a:p>
                      <a:pPr marL="0" marR="0">
                        <a:lnSpc>
                          <a:spcPct val="107000"/>
                        </a:lnSpc>
                        <a:spcBef>
                          <a:spcPts val="0"/>
                        </a:spcBef>
                        <a:spcAft>
                          <a:spcPts val="0"/>
                        </a:spcAft>
                      </a:pPr>
                      <a:r>
                        <a:rPr lang="en-US" sz="1200" dirty="0">
                          <a:effectLst/>
                          <a:latin typeface="Merriweather" panose="020B0604020202020204" charset="0"/>
                          <a:ea typeface="Times New Roman" panose="02020603050405020304" pitchFamily="18" charset="0"/>
                          <a:cs typeface="Times New Roman" panose="02020603050405020304" pitchFamily="18" charset="0"/>
                        </a:rPr>
                        <a:t>Activities involved in servicing the long term debt(s) of the school system.  These include payments of principal and interest on bond and warrant obligations, payments of principal and interest on lease-purchase agreements and payments of other related debt service charges incurred such as handling charges from lending institutions.  </a:t>
                      </a:r>
                    </a:p>
                  </a:txBody>
                  <a:tcPr marL="68580" marR="68580" marT="0" marB="0">
                    <a:lnL>
                      <a:noFill/>
                    </a:lnL>
                    <a:lnR>
                      <a:noFill/>
                    </a:lnR>
                    <a:lnT>
                      <a:noFill/>
                    </a:lnT>
                    <a:lnB>
                      <a:noFill/>
                    </a:lnB>
                  </a:tcPr>
                </a:tc>
                <a:extLst>
                  <a:ext uri="{0D108BD9-81ED-4DB2-BD59-A6C34878D82A}">
                    <a16:rowId xmlns:a16="http://schemas.microsoft.com/office/drawing/2014/main" val="3473024914"/>
                  </a:ext>
                </a:extLst>
              </a:tr>
            </a:tbl>
          </a:graphicData>
        </a:graphic>
      </p:graphicFrame>
      <p:graphicFrame>
        <p:nvGraphicFramePr>
          <p:cNvPr id="6" name="Table 5">
            <a:extLst>
              <a:ext uri="{FF2B5EF4-FFF2-40B4-BE49-F238E27FC236}">
                <a16:creationId xmlns:a16="http://schemas.microsoft.com/office/drawing/2014/main" id="{9AA67D47-9BE4-4141-84AF-DB42946E6271}"/>
              </a:ext>
            </a:extLst>
          </p:cNvPr>
          <p:cNvGraphicFramePr>
            <a:graphicFrameLocks noGrp="1"/>
          </p:cNvGraphicFramePr>
          <p:nvPr>
            <p:extLst>
              <p:ext uri="{D42A27DB-BD31-4B8C-83A1-F6EECF244321}">
                <p14:modId xmlns:p14="http://schemas.microsoft.com/office/powerpoint/2010/main" val="863121318"/>
              </p:ext>
            </p:extLst>
          </p:nvPr>
        </p:nvGraphicFramePr>
        <p:xfrm>
          <a:off x="309052" y="3579447"/>
          <a:ext cx="8525898" cy="773621"/>
        </p:xfrm>
        <a:graphic>
          <a:graphicData uri="http://schemas.openxmlformats.org/drawingml/2006/table">
            <a:tbl>
              <a:tblPr/>
              <a:tblGrid>
                <a:gridCol w="3011005">
                  <a:extLst>
                    <a:ext uri="{9D8B030D-6E8A-4147-A177-3AD203B41FA5}">
                      <a16:colId xmlns:a16="http://schemas.microsoft.com/office/drawing/2014/main" val="1225491273"/>
                    </a:ext>
                  </a:extLst>
                </a:gridCol>
                <a:gridCol w="5514893">
                  <a:extLst>
                    <a:ext uri="{9D8B030D-6E8A-4147-A177-3AD203B41FA5}">
                      <a16:colId xmlns:a16="http://schemas.microsoft.com/office/drawing/2014/main" val="578258308"/>
                    </a:ext>
                  </a:extLst>
                </a:gridCol>
              </a:tblGrid>
              <a:tr h="0">
                <a:tc>
                  <a:txBody>
                    <a:bodyPr/>
                    <a:lstStyle/>
                    <a:p>
                      <a:pPr marL="0" marR="0">
                        <a:lnSpc>
                          <a:spcPct val="107000"/>
                        </a:lnSpc>
                        <a:spcBef>
                          <a:spcPts val="0"/>
                        </a:spcBef>
                        <a:spcAft>
                          <a:spcPts val="0"/>
                        </a:spcAft>
                      </a:pPr>
                      <a:r>
                        <a:rPr lang="en-US" sz="1200" dirty="0">
                          <a:effectLst/>
                          <a:latin typeface="Merriweather" panose="020B0604020202020204" charset="0"/>
                          <a:ea typeface="Times New Roman" panose="02020603050405020304" pitchFamily="18" charset="0"/>
                          <a:cs typeface="Times New Roman" panose="02020603050405020304" pitchFamily="18" charset="0"/>
                        </a:rPr>
                        <a:t>Other Expenditures</a:t>
                      </a:r>
                    </a:p>
                  </a:txBody>
                  <a:tcPr marL="68580" marR="68580" marT="0" marB="0">
                    <a:lnL>
                      <a:noFill/>
                    </a:lnL>
                    <a:lnR>
                      <a:noFill/>
                    </a:lnR>
                    <a:lnT>
                      <a:noFill/>
                    </a:lnT>
                    <a:lnB>
                      <a:noFill/>
                    </a:lnB>
                  </a:tcPr>
                </a:tc>
                <a:tc>
                  <a:txBody>
                    <a:bodyPr/>
                    <a:lstStyle/>
                    <a:p>
                      <a:pPr marL="0" marR="0">
                        <a:lnSpc>
                          <a:spcPct val="107000"/>
                        </a:lnSpc>
                        <a:spcBef>
                          <a:spcPts val="0"/>
                        </a:spcBef>
                        <a:spcAft>
                          <a:spcPts val="0"/>
                        </a:spcAft>
                      </a:pPr>
                      <a:r>
                        <a:rPr lang="en-US" sz="1200" dirty="0">
                          <a:effectLst/>
                          <a:latin typeface="Merriweather" panose="020B0604020202020204" charset="0"/>
                          <a:ea typeface="Times New Roman" panose="02020603050405020304" pitchFamily="18" charset="0"/>
                          <a:cs typeface="Times New Roman" panose="02020603050405020304" pitchFamily="18" charset="0"/>
                        </a:rPr>
                        <a:t>Activities involving the operations of programs other than those normally considered “day school”.  These include activities dealing with Adult/Continuing education programs, nonpublic school programs and services, and community services.  </a:t>
                      </a:r>
                    </a:p>
                  </a:txBody>
                  <a:tcPr marL="68580" marR="68580" marT="0" marB="0">
                    <a:lnL>
                      <a:noFill/>
                    </a:lnL>
                    <a:lnR>
                      <a:noFill/>
                    </a:lnR>
                    <a:lnT>
                      <a:noFill/>
                    </a:lnT>
                    <a:lnB>
                      <a:noFill/>
                    </a:lnB>
                  </a:tcPr>
                </a:tc>
                <a:extLst>
                  <a:ext uri="{0D108BD9-81ED-4DB2-BD59-A6C34878D82A}">
                    <a16:rowId xmlns:a16="http://schemas.microsoft.com/office/drawing/2014/main" val="3791707276"/>
                  </a:ext>
                </a:extLst>
              </a:tr>
            </a:tbl>
          </a:graphicData>
        </a:graphic>
      </p:graphicFrame>
    </p:spTree>
    <p:extLst>
      <p:ext uri="{BB962C8B-B14F-4D97-AF65-F5344CB8AC3E}">
        <p14:creationId xmlns:p14="http://schemas.microsoft.com/office/powerpoint/2010/main" val="20105156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106"/>
        <p:cNvGrpSpPr/>
        <p:nvPr/>
      </p:nvGrpSpPr>
      <p:grpSpPr>
        <a:xfrm>
          <a:off x="0" y="0"/>
          <a:ext cx="0" cy="0"/>
          <a:chOff x="0" y="0"/>
          <a:chExt cx="0" cy="0"/>
        </a:xfrm>
      </p:grpSpPr>
      <p:sp>
        <p:nvSpPr>
          <p:cNvPr id="110" name="Google Shape;110;p19"/>
          <p:cNvSpPr txBox="1">
            <a:spLocks noGrp="1"/>
          </p:cNvSpPr>
          <p:nvPr>
            <p:ph type="title" idx="4294967295"/>
          </p:nvPr>
        </p:nvSpPr>
        <p:spPr>
          <a:xfrm>
            <a:off x="0" y="100423"/>
            <a:ext cx="9144000" cy="623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dirty="0">
                <a:solidFill>
                  <a:srgbClr val="002060"/>
                </a:solidFill>
              </a:rPr>
              <a:t>FY 2022 Total Budgeted Revenues</a:t>
            </a:r>
            <a:endParaRPr dirty="0">
              <a:solidFill>
                <a:srgbClr val="002060"/>
              </a:solidFill>
            </a:endParaRPr>
          </a:p>
        </p:txBody>
      </p:sp>
      <p:graphicFrame>
        <p:nvGraphicFramePr>
          <p:cNvPr id="5" name="Table 4">
            <a:extLst>
              <a:ext uri="{FF2B5EF4-FFF2-40B4-BE49-F238E27FC236}">
                <a16:creationId xmlns:a16="http://schemas.microsoft.com/office/drawing/2014/main" id="{CFC93C25-1AFA-4924-93D9-0CE6F715098E}"/>
              </a:ext>
            </a:extLst>
          </p:cNvPr>
          <p:cNvGraphicFramePr>
            <a:graphicFrameLocks noGrp="1"/>
          </p:cNvGraphicFramePr>
          <p:nvPr>
            <p:extLst>
              <p:ext uri="{D42A27DB-BD31-4B8C-83A1-F6EECF244321}">
                <p14:modId xmlns:p14="http://schemas.microsoft.com/office/powerpoint/2010/main" val="1367041886"/>
              </p:ext>
            </p:extLst>
          </p:nvPr>
        </p:nvGraphicFramePr>
        <p:xfrm>
          <a:off x="311150" y="787889"/>
          <a:ext cx="8521700" cy="1523096"/>
        </p:xfrm>
        <a:graphic>
          <a:graphicData uri="http://schemas.openxmlformats.org/drawingml/2006/table">
            <a:tbl>
              <a:tblPr>
                <a:tableStyleId>{5C22544A-7EE6-4342-B048-85BDC9FD1C3A}</a:tableStyleId>
              </a:tblPr>
              <a:tblGrid>
                <a:gridCol w="2754917">
                  <a:extLst>
                    <a:ext uri="{9D8B030D-6E8A-4147-A177-3AD203B41FA5}">
                      <a16:colId xmlns:a16="http://schemas.microsoft.com/office/drawing/2014/main" val="4102338510"/>
                    </a:ext>
                  </a:extLst>
                </a:gridCol>
                <a:gridCol w="985413">
                  <a:extLst>
                    <a:ext uri="{9D8B030D-6E8A-4147-A177-3AD203B41FA5}">
                      <a16:colId xmlns:a16="http://schemas.microsoft.com/office/drawing/2014/main" val="3773103876"/>
                    </a:ext>
                  </a:extLst>
                </a:gridCol>
                <a:gridCol w="1112562">
                  <a:extLst>
                    <a:ext uri="{9D8B030D-6E8A-4147-A177-3AD203B41FA5}">
                      <a16:colId xmlns:a16="http://schemas.microsoft.com/office/drawing/2014/main" val="2908261706"/>
                    </a:ext>
                  </a:extLst>
                </a:gridCol>
                <a:gridCol w="900646">
                  <a:extLst>
                    <a:ext uri="{9D8B030D-6E8A-4147-A177-3AD203B41FA5}">
                      <a16:colId xmlns:a16="http://schemas.microsoft.com/office/drawing/2014/main" val="3061519826"/>
                    </a:ext>
                  </a:extLst>
                </a:gridCol>
                <a:gridCol w="974817">
                  <a:extLst>
                    <a:ext uri="{9D8B030D-6E8A-4147-A177-3AD203B41FA5}">
                      <a16:colId xmlns:a16="http://schemas.microsoft.com/office/drawing/2014/main" val="1031636061"/>
                    </a:ext>
                  </a:extLst>
                </a:gridCol>
                <a:gridCol w="974817">
                  <a:extLst>
                    <a:ext uri="{9D8B030D-6E8A-4147-A177-3AD203B41FA5}">
                      <a16:colId xmlns:a16="http://schemas.microsoft.com/office/drawing/2014/main" val="46787966"/>
                    </a:ext>
                  </a:extLst>
                </a:gridCol>
                <a:gridCol w="818528">
                  <a:extLst>
                    <a:ext uri="{9D8B030D-6E8A-4147-A177-3AD203B41FA5}">
                      <a16:colId xmlns:a16="http://schemas.microsoft.com/office/drawing/2014/main" val="2570026920"/>
                    </a:ext>
                  </a:extLst>
                </a:gridCol>
              </a:tblGrid>
              <a:tr h="158987">
                <a:tc>
                  <a:txBody>
                    <a:bodyPr/>
                    <a:lstStyle/>
                    <a:p>
                      <a:pPr algn="l" fontAlgn="ctr"/>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7949" marR="7949" marT="7949" marB="0" anchor="ctr"/>
                </a:tc>
                <a:tc gridSpan="4">
                  <a:txBody>
                    <a:bodyPr/>
                    <a:lstStyle/>
                    <a:p>
                      <a:pPr algn="ctr" fontAlgn="ctr"/>
                      <a:r>
                        <a:rPr lang="en-US" sz="900" u="none" strike="noStrike">
                          <a:effectLst/>
                        </a:rPr>
                        <a:t>GOVERNMENTAL</a:t>
                      </a:r>
                      <a:endParaRPr lang="en-US" sz="900" b="1" i="0" u="none" strike="noStrike">
                        <a:solidFill>
                          <a:srgbClr val="000000"/>
                        </a:solidFill>
                        <a:effectLst/>
                        <a:latin typeface="Calibri" panose="020F0502020204030204" pitchFamily="34" charset="0"/>
                      </a:endParaRPr>
                    </a:p>
                  </a:txBody>
                  <a:tcPr marL="7949" marR="7949" marT="7949" marB="0" anchor="ct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900" u="none" strike="noStrike">
                          <a:effectLst/>
                        </a:rPr>
                        <a:t>FIDUCIARY</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l" fontAlgn="ctr"/>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1388461451"/>
                  </a:ext>
                </a:extLst>
              </a:tr>
              <a:tr h="158987">
                <a:tc>
                  <a:txBody>
                    <a:bodyPr/>
                    <a:lstStyle/>
                    <a:p>
                      <a:pPr algn="ctr" fontAlgn="ctr"/>
                      <a:r>
                        <a:rPr lang="en-US" sz="900" u="none" strike="noStrike">
                          <a:effectLst/>
                        </a:rPr>
                        <a:t>FUND TYPES</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l" fontAlgn="ctr"/>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ctr" fontAlgn="ctr"/>
                      <a:r>
                        <a:rPr lang="en-US" sz="900" u="none" strike="noStrike">
                          <a:effectLst/>
                        </a:rPr>
                        <a:t>SPECIAL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ctr" fontAlgn="ctr"/>
                      <a:r>
                        <a:rPr lang="en-US" sz="900" u="none" strike="noStrike">
                          <a:effectLst/>
                        </a:rPr>
                        <a:t>DEBT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ctr" fontAlgn="ctr"/>
                      <a:r>
                        <a:rPr lang="en-US" sz="900" u="none" strike="noStrike">
                          <a:effectLst/>
                        </a:rPr>
                        <a:t>CAPITAL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ctr" fontAlgn="ctr"/>
                      <a:r>
                        <a:rPr lang="en-US" sz="900" u="none" strike="noStrike">
                          <a:effectLst/>
                        </a:rPr>
                        <a:t>EXPENDABLE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ctr" fontAlgn="ctr"/>
                      <a:r>
                        <a:rPr lang="en-US" sz="900" u="none" strike="noStrike">
                          <a:effectLst/>
                        </a:rPr>
                        <a:t>TOTAL</a:t>
                      </a:r>
                      <a:endParaRPr lang="en-US" sz="900" b="1" i="0" u="none" strike="noStrike">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1317070802"/>
                  </a:ext>
                </a:extLst>
              </a:tr>
              <a:tr h="158987">
                <a:tc>
                  <a:txBody>
                    <a:bodyPr/>
                    <a:lstStyle/>
                    <a:p>
                      <a:pPr algn="ctr" fontAlgn="ctr"/>
                      <a:r>
                        <a:rPr lang="en-US" sz="900" u="none" strike="noStrike">
                          <a:effectLst/>
                        </a:rPr>
                        <a:t>DESCRIPTION</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ctr" fontAlgn="ctr"/>
                      <a:r>
                        <a:rPr lang="en-US" sz="900" u="none" strike="noStrike">
                          <a:effectLst/>
                        </a:rPr>
                        <a:t>GENERAL</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ctr" fontAlgn="ctr"/>
                      <a:r>
                        <a:rPr lang="en-US" sz="900" u="none" strike="noStrike">
                          <a:effectLst/>
                        </a:rPr>
                        <a:t>REVENUE</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ctr" fontAlgn="ctr"/>
                      <a:r>
                        <a:rPr lang="en-US" sz="900" u="none" strike="noStrike">
                          <a:effectLst/>
                        </a:rPr>
                        <a:t>SERVICE</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ctr" fontAlgn="ctr"/>
                      <a:r>
                        <a:rPr lang="en-US" sz="900" u="none" strike="noStrike">
                          <a:effectLst/>
                        </a:rPr>
                        <a:t>PROJECTS</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ctr" fontAlgn="ctr"/>
                      <a:r>
                        <a:rPr lang="en-US" sz="900" u="none" strike="noStrike">
                          <a:effectLst/>
                        </a:rPr>
                        <a:t>TRUST</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ctr" fontAlgn="ctr"/>
                      <a:r>
                        <a:rPr lang="en-US" sz="900" u="none" strike="noStrike">
                          <a:effectLst/>
                        </a:rPr>
                        <a:t>(Memo Only)</a:t>
                      </a:r>
                      <a:endParaRPr lang="en-US" sz="900" b="1" i="0" u="none" strike="noStrike">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3838625623"/>
                  </a:ext>
                </a:extLst>
              </a:tr>
              <a:tr h="158987">
                <a:tc>
                  <a:txBody>
                    <a:bodyPr/>
                    <a:lstStyle/>
                    <a:p>
                      <a:pPr algn="ctr" fontAlgn="ctr"/>
                      <a:r>
                        <a:rPr lang="en-US" sz="900" u="none" strike="noStrike">
                          <a:effectLst/>
                        </a:rPr>
                        <a:t>----------------------------------------</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ctr" fontAlgn="ctr"/>
                      <a:r>
                        <a:rPr lang="en-US" sz="900" u="none" strike="noStrike">
                          <a:effectLst/>
                        </a:rPr>
                        <a:t>--------------</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ctr" fontAlgn="ctr"/>
                      <a:r>
                        <a:rPr lang="en-US" sz="900" u="none" strike="noStrike">
                          <a:effectLst/>
                        </a:rPr>
                        <a:t>--------------</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ctr" fontAlgn="ctr"/>
                      <a:r>
                        <a:rPr lang="en-US" sz="900" u="none" strike="noStrike">
                          <a:effectLst/>
                        </a:rPr>
                        <a:t>--------------</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ctr" fontAlgn="ctr"/>
                      <a:r>
                        <a:rPr lang="en-US" sz="900" u="none" strike="noStrike">
                          <a:effectLst/>
                        </a:rPr>
                        <a:t>--------------</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ctr" fontAlgn="ctr"/>
                      <a:r>
                        <a:rPr lang="en-US" sz="900" u="none" strike="noStrike">
                          <a:effectLst/>
                        </a:rPr>
                        <a:t>--------------</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ctr" fontAlgn="ctr"/>
                      <a:r>
                        <a:rPr lang="en-US" sz="900" u="none" strike="noStrike">
                          <a:effectLst/>
                        </a:rPr>
                        <a:t>--------------</a:t>
                      </a:r>
                      <a:endParaRPr lang="en-US" sz="900" b="1" i="0" u="none" strike="noStrike">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3271469673"/>
                  </a:ext>
                </a:extLst>
              </a:tr>
              <a:tr h="147858">
                <a:tc>
                  <a:txBody>
                    <a:bodyPr/>
                    <a:lstStyle/>
                    <a:p>
                      <a:pPr algn="l" fontAlgn="ctr"/>
                      <a:r>
                        <a:rPr lang="en-US" sz="900" u="none" strike="noStrike">
                          <a:effectLst/>
                        </a:rPr>
                        <a:t>REVENUES</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l" fontAlgn="ctr"/>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l" fontAlgn="ctr"/>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l" fontAlgn="ctr"/>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l" fontAlgn="ctr"/>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l" fontAlgn="ctr"/>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l" fontAlgn="ctr"/>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221022675"/>
                  </a:ext>
                </a:extLst>
              </a:tr>
              <a:tr h="147858">
                <a:tc>
                  <a:txBody>
                    <a:bodyPr/>
                    <a:lstStyle/>
                    <a:p>
                      <a:pPr algn="l" fontAlgn="ctr"/>
                      <a:r>
                        <a:rPr lang="en-US" sz="900" u="none" strike="noStrike">
                          <a:effectLst/>
                        </a:rPr>
                        <a:t>    STATE REVENUES</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8,020,504.00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442,181.00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8,462,685.00 </a:t>
                      </a:r>
                      <a:endParaRPr lang="en-US" sz="900" b="1" i="0" u="none" strike="noStrike">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1059249760"/>
                  </a:ext>
                </a:extLst>
              </a:tr>
              <a:tr h="147858">
                <a:tc>
                  <a:txBody>
                    <a:bodyPr/>
                    <a:lstStyle/>
                    <a:p>
                      <a:pPr algn="l" fontAlgn="ctr"/>
                      <a:r>
                        <a:rPr lang="en-US" sz="900" u="none" strike="noStrike">
                          <a:effectLst/>
                        </a:rPr>
                        <a:t>    FEDERAL REVENUES</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3,986,136.12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3,986,136.12 </a:t>
                      </a:r>
                      <a:endParaRPr lang="en-US" sz="900" b="1" i="0" u="none" strike="noStrike">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1513461211"/>
                  </a:ext>
                </a:extLst>
              </a:tr>
              <a:tr h="147858">
                <a:tc>
                  <a:txBody>
                    <a:bodyPr/>
                    <a:lstStyle/>
                    <a:p>
                      <a:pPr algn="l" fontAlgn="ctr"/>
                      <a:r>
                        <a:rPr lang="en-US" sz="900" u="none" strike="noStrike">
                          <a:effectLst/>
                        </a:rPr>
                        <a:t>    LOCAL REVENUES</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14,703,205.00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678,872.00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358,790.00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181,767.00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15,922,634.00 </a:t>
                      </a:r>
                      <a:endParaRPr lang="en-US" sz="900" b="1" i="0" u="none" strike="noStrike">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2279298551"/>
                  </a:ext>
                </a:extLst>
              </a:tr>
              <a:tr h="147858">
                <a:tc>
                  <a:txBody>
                    <a:bodyPr/>
                    <a:lstStyle/>
                    <a:p>
                      <a:pPr algn="l" fontAlgn="ctr"/>
                      <a:r>
                        <a:rPr lang="en-US" sz="900" u="none" strike="noStrike">
                          <a:effectLst/>
                        </a:rPr>
                        <a:t>    OTHER REVENUES</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91,000.00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6,500.00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97,500.00 </a:t>
                      </a:r>
                      <a:endParaRPr lang="en-US" sz="900" b="1" i="0" u="none" strike="noStrike">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1253358499"/>
                  </a:ext>
                </a:extLst>
              </a:tr>
              <a:tr h="147858">
                <a:tc>
                  <a:txBody>
                    <a:bodyPr/>
                    <a:lstStyle/>
                    <a:p>
                      <a:pPr algn="l" fontAlgn="ctr"/>
                      <a:r>
                        <a:rPr lang="en-US" sz="900" u="none" strike="noStrike">
                          <a:effectLst/>
                        </a:rPr>
                        <a:t>TOTAL REVENUES</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22,814,709.00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4,671,508.12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800,971.00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181,767.00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dirty="0">
                          <a:effectLst/>
                        </a:rPr>
                        <a:t>28,468,955.12 </a:t>
                      </a:r>
                      <a:endParaRPr lang="en-US" sz="900" b="1" i="0" u="none" strike="noStrike" dirty="0">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2545148141"/>
                  </a:ext>
                </a:extLst>
              </a:tr>
            </a:tbl>
          </a:graphicData>
        </a:graphic>
      </p:graphicFrame>
      <p:graphicFrame>
        <p:nvGraphicFramePr>
          <p:cNvPr id="8" name="Chart 7">
            <a:extLst>
              <a:ext uri="{FF2B5EF4-FFF2-40B4-BE49-F238E27FC236}">
                <a16:creationId xmlns:a16="http://schemas.microsoft.com/office/drawing/2014/main" id="{1BAC2932-A4BB-445A-939E-0CD36E632948}"/>
              </a:ext>
            </a:extLst>
          </p:cNvPr>
          <p:cNvGraphicFramePr>
            <a:graphicFrameLocks/>
          </p:cNvGraphicFramePr>
          <p:nvPr>
            <p:extLst>
              <p:ext uri="{D42A27DB-BD31-4B8C-83A1-F6EECF244321}">
                <p14:modId xmlns:p14="http://schemas.microsoft.com/office/powerpoint/2010/main" val="1769122540"/>
              </p:ext>
            </p:extLst>
          </p:nvPr>
        </p:nvGraphicFramePr>
        <p:xfrm>
          <a:off x="1284830" y="2456917"/>
          <a:ext cx="7071152" cy="258616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8B1FFA-F569-4E6B-9958-5FF1A132A784}"/>
              </a:ext>
            </a:extLst>
          </p:cNvPr>
          <p:cNvSpPr txBox="1"/>
          <p:nvPr/>
        </p:nvSpPr>
        <p:spPr>
          <a:xfrm>
            <a:off x="0" y="59821"/>
            <a:ext cx="9144000" cy="523220"/>
          </a:xfrm>
          <a:prstGeom prst="rect">
            <a:avLst/>
          </a:prstGeom>
          <a:noFill/>
        </p:spPr>
        <p:txBody>
          <a:bodyPr wrap="square" rtlCol="0">
            <a:spAutoFit/>
          </a:bodyPr>
          <a:lstStyle/>
          <a:p>
            <a:pPr algn="ctr"/>
            <a:r>
              <a:rPr lang="en-US" sz="2800" dirty="0">
                <a:solidFill>
                  <a:srgbClr val="002060"/>
                </a:solidFill>
                <a:latin typeface="Merriweather" panose="020B0604020202020204" charset="0"/>
              </a:rPr>
              <a:t>FY 2022 Total of Budgeted Expenditures</a:t>
            </a:r>
          </a:p>
        </p:txBody>
      </p:sp>
      <p:sp>
        <p:nvSpPr>
          <p:cNvPr id="7" name="TextBox 6">
            <a:extLst>
              <a:ext uri="{FF2B5EF4-FFF2-40B4-BE49-F238E27FC236}">
                <a16:creationId xmlns:a16="http://schemas.microsoft.com/office/drawing/2014/main" id="{28F65E3C-2A9F-4F57-ACE4-FBF84DA7AD24}"/>
              </a:ext>
            </a:extLst>
          </p:cNvPr>
          <p:cNvSpPr txBox="1"/>
          <p:nvPr/>
        </p:nvSpPr>
        <p:spPr>
          <a:xfrm>
            <a:off x="7346120" y="2840279"/>
            <a:ext cx="1419497" cy="1600438"/>
          </a:xfrm>
          <a:prstGeom prst="rect">
            <a:avLst/>
          </a:prstGeom>
          <a:noFill/>
        </p:spPr>
        <p:txBody>
          <a:bodyPr wrap="square" rtlCol="0">
            <a:spAutoFit/>
          </a:bodyPr>
          <a:lstStyle/>
          <a:p>
            <a:r>
              <a:rPr lang="en-US" dirty="0"/>
              <a:t>Salaries &amp; benefits represent 74% of budget (not including schools and capital budget)</a:t>
            </a:r>
          </a:p>
        </p:txBody>
      </p:sp>
      <p:graphicFrame>
        <p:nvGraphicFramePr>
          <p:cNvPr id="3" name="Table 2">
            <a:extLst>
              <a:ext uri="{FF2B5EF4-FFF2-40B4-BE49-F238E27FC236}">
                <a16:creationId xmlns:a16="http://schemas.microsoft.com/office/drawing/2014/main" id="{46472484-2FFA-4BC1-A7E3-7E823A06BC6D}"/>
              </a:ext>
            </a:extLst>
          </p:cNvPr>
          <p:cNvGraphicFramePr>
            <a:graphicFrameLocks noGrp="1"/>
          </p:cNvGraphicFramePr>
          <p:nvPr>
            <p:extLst>
              <p:ext uri="{D42A27DB-BD31-4B8C-83A1-F6EECF244321}">
                <p14:modId xmlns:p14="http://schemas.microsoft.com/office/powerpoint/2010/main" val="564815813"/>
              </p:ext>
            </p:extLst>
          </p:nvPr>
        </p:nvGraphicFramePr>
        <p:xfrm>
          <a:off x="363189" y="702783"/>
          <a:ext cx="8521700" cy="1478580"/>
        </p:xfrm>
        <a:graphic>
          <a:graphicData uri="http://schemas.openxmlformats.org/drawingml/2006/table">
            <a:tbl>
              <a:tblPr>
                <a:tableStyleId>{5C22544A-7EE6-4342-B048-85BDC9FD1C3A}</a:tableStyleId>
              </a:tblPr>
              <a:tblGrid>
                <a:gridCol w="2754917">
                  <a:extLst>
                    <a:ext uri="{9D8B030D-6E8A-4147-A177-3AD203B41FA5}">
                      <a16:colId xmlns:a16="http://schemas.microsoft.com/office/drawing/2014/main" val="1799302184"/>
                    </a:ext>
                  </a:extLst>
                </a:gridCol>
                <a:gridCol w="985413">
                  <a:extLst>
                    <a:ext uri="{9D8B030D-6E8A-4147-A177-3AD203B41FA5}">
                      <a16:colId xmlns:a16="http://schemas.microsoft.com/office/drawing/2014/main" val="3536481808"/>
                    </a:ext>
                  </a:extLst>
                </a:gridCol>
                <a:gridCol w="1112562">
                  <a:extLst>
                    <a:ext uri="{9D8B030D-6E8A-4147-A177-3AD203B41FA5}">
                      <a16:colId xmlns:a16="http://schemas.microsoft.com/office/drawing/2014/main" val="3672330195"/>
                    </a:ext>
                  </a:extLst>
                </a:gridCol>
                <a:gridCol w="900646">
                  <a:extLst>
                    <a:ext uri="{9D8B030D-6E8A-4147-A177-3AD203B41FA5}">
                      <a16:colId xmlns:a16="http://schemas.microsoft.com/office/drawing/2014/main" val="3745326798"/>
                    </a:ext>
                  </a:extLst>
                </a:gridCol>
                <a:gridCol w="974817">
                  <a:extLst>
                    <a:ext uri="{9D8B030D-6E8A-4147-A177-3AD203B41FA5}">
                      <a16:colId xmlns:a16="http://schemas.microsoft.com/office/drawing/2014/main" val="3423754211"/>
                    </a:ext>
                  </a:extLst>
                </a:gridCol>
                <a:gridCol w="974817">
                  <a:extLst>
                    <a:ext uri="{9D8B030D-6E8A-4147-A177-3AD203B41FA5}">
                      <a16:colId xmlns:a16="http://schemas.microsoft.com/office/drawing/2014/main" val="1406801167"/>
                    </a:ext>
                  </a:extLst>
                </a:gridCol>
                <a:gridCol w="818528">
                  <a:extLst>
                    <a:ext uri="{9D8B030D-6E8A-4147-A177-3AD203B41FA5}">
                      <a16:colId xmlns:a16="http://schemas.microsoft.com/office/drawing/2014/main" val="2235972624"/>
                    </a:ext>
                  </a:extLst>
                </a:gridCol>
              </a:tblGrid>
              <a:tr h="147858">
                <a:tc>
                  <a:txBody>
                    <a:bodyPr/>
                    <a:lstStyle/>
                    <a:p>
                      <a:pPr algn="l" fontAlgn="ctr"/>
                      <a:r>
                        <a:rPr lang="en-US" sz="900" u="none" strike="noStrike">
                          <a:effectLst/>
                        </a:rPr>
                        <a:t>EXPENDITURES:</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l" fontAlgn="ctr"/>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l" fontAlgn="ctr"/>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l" fontAlgn="ctr"/>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l" fontAlgn="ctr"/>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l" fontAlgn="ctr"/>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l" fontAlgn="ctr"/>
                      <a:r>
                        <a:rPr lang="en-US" sz="900" u="none" strike="noStrike">
                          <a:effectLst/>
                        </a:rPr>
                        <a:t> </a:t>
                      </a:r>
                      <a:endParaRPr lang="en-US" sz="900" b="1" i="0" u="none" strike="noStrike">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3948373109"/>
                  </a:ext>
                </a:extLst>
              </a:tr>
              <a:tr h="147858">
                <a:tc>
                  <a:txBody>
                    <a:bodyPr/>
                    <a:lstStyle/>
                    <a:p>
                      <a:pPr algn="l" fontAlgn="ctr"/>
                      <a:r>
                        <a:rPr lang="en-US" sz="900" u="none" strike="noStrike">
                          <a:effectLst/>
                        </a:rPr>
                        <a:t>    INSTRUCTIONAL SERVICES</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12,438,998.75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1,733,079.75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31,230.00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14,203,308.50 </a:t>
                      </a:r>
                      <a:endParaRPr lang="en-US" sz="900" b="1" i="0" u="none" strike="noStrike">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2949927419"/>
                  </a:ext>
                </a:extLst>
              </a:tr>
              <a:tr h="147858">
                <a:tc>
                  <a:txBody>
                    <a:bodyPr/>
                    <a:lstStyle/>
                    <a:p>
                      <a:pPr algn="l" fontAlgn="ctr"/>
                      <a:r>
                        <a:rPr lang="en-US" sz="900" u="none" strike="noStrike">
                          <a:effectLst/>
                        </a:rPr>
                        <a:t>    INSTRUCTIONAL SUPPORT SERVICES</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3,464,349.42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559,571.64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78,674.00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4,102,595.06 </a:t>
                      </a:r>
                      <a:endParaRPr lang="en-US" sz="900" b="1" i="0" u="none" strike="noStrike">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852338460"/>
                  </a:ext>
                </a:extLst>
              </a:tr>
              <a:tr h="147858">
                <a:tc>
                  <a:txBody>
                    <a:bodyPr/>
                    <a:lstStyle/>
                    <a:p>
                      <a:pPr algn="l" fontAlgn="ctr"/>
                      <a:r>
                        <a:rPr lang="en-US" sz="900" u="none" strike="noStrike">
                          <a:effectLst/>
                        </a:rPr>
                        <a:t>    OPERATIONS &amp; MAINTENANCE</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1,979,101.00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27,641.00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450,000.00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89.00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2,456,831.00 </a:t>
                      </a:r>
                      <a:endParaRPr lang="en-US" sz="900" b="1" i="0" u="none" strike="noStrike">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2210595859"/>
                  </a:ext>
                </a:extLst>
              </a:tr>
              <a:tr h="147858">
                <a:tc>
                  <a:txBody>
                    <a:bodyPr/>
                    <a:lstStyle/>
                    <a:p>
                      <a:pPr algn="l" fontAlgn="ctr"/>
                      <a:r>
                        <a:rPr lang="en-US" sz="900" u="none" strike="noStrike">
                          <a:effectLst/>
                        </a:rPr>
                        <a:t>    AUXILIARY SERVICES</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785,616.40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1,029,047.73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99,391.00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1,057.00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1,915,112.13 </a:t>
                      </a:r>
                      <a:endParaRPr lang="en-US" sz="900" b="1" i="0" u="none" strike="noStrike">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552431892"/>
                  </a:ext>
                </a:extLst>
              </a:tr>
              <a:tr h="147858">
                <a:tc>
                  <a:txBody>
                    <a:bodyPr/>
                    <a:lstStyle/>
                    <a:p>
                      <a:pPr algn="l" fontAlgn="ctr"/>
                      <a:r>
                        <a:rPr lang="en-US" sz="900" u="none" strike="noStrike">
                          <a:effectLst/>
                        </a:rPr>
                        <a:t>    GENERAL ADMINISTRATIVE SERVICES</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1,774,829.67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158,051.67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1,932,881.34 </a:t>
                      </a:r>
                      <a:endParaRPr lang="en-US" sz="900" b="1" i="0" u="none" strike="noStrike">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550632046"/>
                  </a:ext>
                </a:extLst>
              </a:tr>
              <a:tr h="147858">
                <a:tc>
                  <a:txBody>
                    <a:bodyPr/>
                    <a:lstStyle/>
                    <a:p>
                      <a:pPr algn="l" fontAlgn="ctr"/>
                      <a:r>
                        <a:rPr lang="en-US" sz="900" u="none" strike="noStrike">
                          <a:effectLst/>
                        </a:rPr>
                        <a:t>    CAPITAL OUTLAY</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1,000,000.00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1,000,000.00 </a:t>
                      </a:r>
                      <a:endParaRPr lang="en-US" sz="900" b="1" i="0" u="none" strike="noStrike">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308841686"/>
                  </a:ext>
                </a:extLst>
              </a:tr>
              <a:tr h="147858">
                <a:tc>
                  <a:txBody>
                    <a:bodyPr/>
                    <a:lstStyle/>
                    <a:p>
                      <a:pPr algn="l" fontAlgn="ctr"/>
                      <a:r>
                        <a:rPr lang="en-US" sz="900" u="none" strike="noStrike">
                          <a:effectLst/>
                        </a:rPr>
                        <a:t>    DEBT SERVICES</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124,850.00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1,043.00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1,630,237.27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145,350.00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1,901,480.27 </a:t>
                      </a:r>
                      <a:endParaRPr lang="en-US" sz="900" b="1" i="0" u="none" strike="noStrike">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1048221451"/>
                  </a:ext>
                </a:extLst>
              </a:tr>
              <a:tr h="147858">
                <a:tc>
                  <a:txBody>
                    <a:bodyPr/>
                    <a:lstStyle/>
                    <a:p>
                      <a:pPr algn="l" fontAlgn="ctr"/>
                      <a:r>
                        <a:rPr lang="en-US" sz="900" u="none" strike="noStrike">
                          <a:effectLst/>
                        </a:rPr>
                        <a:t>    OTHER EXPENDITURES</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504,979.50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558,559.56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0.00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29,605.00 </a:t>
                      </a:r>
                      <a:endParaRPr lang="en-US" sz="900" b="0"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1,093,144.06 </a:t>
                      </a:r>
                      <a:endParaRPr lang="en-US" sz="900" b="1" i="0" u="none" strike="noStrike">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467910443"/>
                  </a:ext>
                </a:extLst>
              </a:tr>
              <a:tr h="147858">
                <a:tc>
                  <a:txBody>
                    <a:bodyPr/>
                    <a:lstStyle/>
                    <a:p>
                      <a:pPr algn="l" fontAlgn="ctr"/>
                      <a:r>
                        <a:rPr lang="en-US" sz="900" u="none" strike="noStrike">
                          <a:effectLst/>
                        </a:rPr>
                        <a:t>TOTAL EXPENDITURES</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21,072,724.74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5,066,994.35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1,630,237.27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694,741.00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a:effectLst/>
                        </a:rPr>
                        <a:t>140,655.00 </a:t>
                      </a:r>
                      <a:endParaRPr lang="en-US" sz="900" b="1" i="0" u="none" strike="noStrike">
                        <a:solidFill>
                          <a:srgbClr val="000000"/>
                        </a:solidFill>
                        <a:effectLst/>
                        <a:latin typeface="Calibri" panose="020F0502020204030204" pitchFamily="34" charset="0"/>
                      </a:endParaRPr>
                    </a:p>
                  </a:txBody>
                  <a:tcPr marL="7949" marR="7949" marT="7949" marB="0" anchor="ctr"/>
                </a:tc>
                <a:tc>
                  <a:txBody>
                    <a:bodyPr/>
                    <a:lstStyle/>
                    <a:p>
                      <a:pPr algn="r" fontAlgn="ctr"/>
                      <a:r>
                        <a:rPr lang="en-US" sz="900" u="none" strike="noStrike" dirty="0">
                          <a:effectLst/>
                        </a:rPr>
                        <a:t>28,605,352.36 </a:t>
                      </a:r>
                      <a:endParaRPr lang="en-US" sz="900" b="1" i="0" u="none" strike="noStrike" dirty="0">
                        <a:solidFill>
                          <a:srgbClr val="000000"/>
                        </a:solidFill>
                        <a:effectLst/>
                        <a:latin typeface="Calibri" panose="020F0502020204030204" pitchFamily="34" charset="0"/>
                      </a:endParaRPr>
                    </a:p>
                  </a:txBody>
                  <a:tcPr marL="7949" marR="7949" marT="7949" marB="0" anchor="ctr"/>
                </a:tc>
                <a:extLst>
                  <a:ext uri="{0D108BD9-81ED-4DB2-BD59-A6C34878D82A}">
                    <a16:rowId xmlns:a16="http://schemas.microsoft.com/office/drawing/2014/main" val="1386332443"/>
                  </a:ext>
                </a:extLst>
              </a:tr>
            </a:tbl>
          </a:graphicData>
        </a:graphic>
      </p:graphicFrame>
      <p:graphicFrame>
        <p:nvGraphicFramePr>
          <p:cNvPr id="8" name="Chart 7">
            <a:extLst>
              <a:ext uri="{FF2B5EF4-FFF2-40B4-BE49-F238E27FC236}">
                <a16:creationId xmlns:a16="http://schemas.microsoft.com/office/drawing/2014/main" id="{20830700-AA6C-4CAF-A56B-1EA5F09BC532}"/>
              </a:ext>
            </a:extLst>
          </p:cNvPr>
          <p:cNvGraphicFramePr>
            <a:graphicFrameLocks/>
          </p:cNvGraphicFramePr>
          <p:nvPr>
            <p:extLst>
              <p:ext uri="{D42A27DB-BD31-4B8C-83A1-F6EECF244321}">
                <p14:modId xmlns:p14="http://schemas.microsoft.com/office/powerpoint/2010/main" val="199939147"/>
              </p:ext>
            </p:extLst>
          </p:nvPr>
        </p:nvGraphicFramePr>
        <p:xfrm>
          <a:off x="1805684" y="2301105"/>
          <a:ext cx="5108073" cy="24755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5690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5F188B-22BE-4D18-AFA2-743BC1975D99}"/>
              </a:ext>
            </a:extLst>
          </p:cNvPr>
          <p:cNvSpPr txBox="1"/>
          <p:nvPr/>
        </p:nvSpPr>
        <p:spPr>
          <a:xfrm>
            <a:off x="0" y="113211"/>
            <a:ext cx="9144000" cy="523220"/>
          </a:xfrm>
          <a:prstGeom prst="rect">
            <a:avLst/>
          </a:prstGeom>
          <a:noFill/>
        </p:spPr>
        <p:txBody>
          <a:bodyPr wrap="square" rtlCol="0">
            <a:spAutoFit/>
          </a:bodyPr>
          <a:lstStyle/>
          <a:p>
            <a:pPr algn="ctr"/>
            <a:r>
              <a:rPr lang="en-US" sz="2800" dirty="0">
                <a:solidFill>
                  <a:srgbClr val="002060"/>
                </a:solidFill>
                <a:latin typeface="Merriweather" panose="020B0604020202020204" charset="0"/>
              </a:rPr>
              <a:t>Budgeted Expenditures vs State Averages</a:t>
            </a:r>
          </a:p>
        </p:txBody>
      </p:sp>
      <p:graphicFrame>
        <p:nvGraphicFramePr>
          <p:cNvPr id="5" name="Chart 4">
            <a:extLst>
              <a:ext uri="{FF2B5EF4-FFF2-40B4-BE49-F238E27FC236}">
                <a16:creationId xmlns:a16="http://schemas.microsoft.com/office/drawing/2014/main" id="{BDF36F91-B46E-449B-8420-E463ACCC5F2B}"/>
              </a:ext>
            </a:extLst>
          </p:cNvPr>
          <p:cNvGraphicFramePr>
            <a:graphicFrameLocks/>
          </p:cNvGraphicFramePr>
          <p:nvPr>
            <p:extLst>
              <p:ext uri="{D42A27DB-BD31-4B8C-83A1-F6EECF244321}">
                <p14:modId xmlns:p14="http://schemas.microsoft.com/office/powerpoint/2010/main" val="2080974079"/>
              </p:ext>
            </p:extLst>
          </p:nvPr>
        </p:nvGraphicFramePr>
        <p:xfrm>
          <a:off x="1824037" y="922182"/>
          <a:ext cx="5495925" cy="38195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21639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2513DBD-3D42-429A-B4B4-F07BA2401588}"/>
              </a:ext>
            </a:extLst>
          </p:cNvPr>
          <p:cNvSpPr txBox="1"/>
          <p:nvPr/>
        </p:nvSpPr>
        <p:spPr>
          <a:xfrm>
            <a:off x="0" y="113211"/>
            <a:ext cx="9144000" cy="523220"/>
          </a:xfrm>
          <a:prstGeom prst="rect">
            <a:avLst/>
          </a:prstGeom>
          <a:noFill/>
        </p:spPr>
        <p:txBody>
          <a:bodyPr wrap="square" rtlCol="0">
            <a:spAutoFit/>
          </a:bodyPr>
          <a:lstStyle/>
          <a:p>
            <a:pPr algn="ctr"/>
            <a:r>
              <a:rPr lang="en-US" sz="2800" dirty="0">
                <a:solidFill>
                  <a:srgbClr val="002060"/>
                </a:solidFill>
                <a:latin typeface="Merriweather" panose="020B0604020202020204" charset="0"/>
              </a:rPr>
              <a:t>Equitable Services by School</a:t>
            </a:r>
          </a:p>
        </p:txBody>
      </p:sp>
      <p:graphicFrame>
        <p:nvGraphicFramePr>
          <p:cNvPr id="4" name="Table 3">
            <a:extLst>
              <a:ext uri="{FF2B5EF4-FFF2-40B4-BE49-F238E27FC236}">
                <a16:creationId xmlns:a16="http://schemas.microsoft.com/office/drawing/2014/main" id="{4C7C71DF-5CEE-4CF9-B61F-4FADE93E6E43}"/>
              </a:ext>
            </a:extLst>
          </p:cNvPr>
          <p:cNvGraphicFramePr>
            <a:graphicFrameLocks noGrp="1"/>
          </p:cNvGraphicFramePr>
          <p:nvPr>
            <p:extLst>
              <p:ext uri="{D42A27DB-BD31-4B8C-83A1-F6EECF244321}">
                <p14:modId xmlns:p14="http://schemas.microsoft.com/office/powerpoint/2010/main" val="1050185986"/>
              </p:ext>
            </p:extLst>
          </p:nvPr>
        </p:nvGraphicFramePr>
        <p:xfrm>
          <a:off x="2351313" y="914401"/>
          <a:ext cx="4676505" cy="1797770"/>
        </p:xfrm>
        <a:graphic>
          <a:graphicData uri="http://schemas.openxmlformats.org/drawingml/2006/table">
            <a:tbl>
              <a:tblPr firstRow="1" bandRow="1">
                <a:tableStyleId>{5C22544A-7EE6-4342-B048-85BDC9FD1C3A}</a:tableStyleId>
              </a:tblPr>
              <a:tblGrid>
                <a:gridCol w="1684485">
                  <a:extLst>
                    <a:ext uri="{9D8B030D-6E8A-4147-A177-3AD203B41FA5}">
                      <a16:colId xmlns:a16="http://schemas.microsoft.com/office/drawing/2014/main" val="760171386"/>
                    </a:ext>
                  </a:extLst>
                </a:gridCol>
                <a:gridCol w="1496010">
                  <a:extLst>
                    <a:ext uri="{9D8B030D-6E8A-4147-A177-3AD203B41FA5}">
                      <a16:colId xmlns:a16="http://schemas.microsoft.com/office/drawing/2014/main" val="1208517492"/>
                    </a:ext>
                  </a:extLst>
                </a:gridCol>
                <a:gridCol w="1496010">
                  <a:extLst>
                    <a:ext uri="{9D8B030D-6E8A-4147-A177-3AD203B41FA5}">
                      <a16:colId xmlns:a16="http://schemas.microsoft.com/office/drawing/2014/main" val="2941717573"/>
                    </a:ext>
                  </a:extLst>
                </a:gridCol>
              </a:tblGrid>
              <a:tr h="408830">
                <a:tc>
                  <a:txBody>
                    <a:bodyPr/>
                    <a:lstStyle/>
                    <a:p>
                      <a:pPr algn="ctr"/>
                      <a:r>
                        <a:rPr lang="en-US" dirty="0"/>
                        <a:t>School</a:t>
                      </a:r>
                    </a:p>
                  </a:txBody>
                  <a:tcPr/>
                </a:tc>
                <a:tc>
                  <a:txBody>
                    <a:bodyPr/>
                    <a:lstStyle/>
                    <a:p>
                      <a:pPr algn="ctr"/>
                      <a:r>
                        <a:rPr lang="en-US" dirty="0"/>
                        <a:t>% of expenses</a:t>
                      </a:r>
                    </a:p>
                  </a:txBody>
                  <a:tcPr/>
                </a:tc>
                <a:tc>
                  <a:txBody>
                    <a:bodyPr/>
                    <a:lstStyle/>
                    <a:p>
                      <a:pPr algn="ctr"/>
                      <a:r>
                        <a:rPr lang="en-US" dirty="0"/>
                        <a:t>% of ADM</a:t>
                      </a:r>
                    </a:p>
                  </a:txBody>
                  <a:tcPr/>
                </a:tc>
                <a:extLst>
                  <a:ext uri="{0D108BD9-81ED-4DB2-BD59-A6C34878D82A}">
                    <a16:rowId xmlns:a16="http://schemas.microsoft.com/office/drawing/2014/main" val="300020449"/>
                  </a:ext>
                </a:extLst>
              </a:tr>
              <a:tr h="571280">
                <a:tc>
                  <a:txBody>
                    <a:bodyPr/>
                    <a:lstStyle/>
                    <a:p>
                      <a:pPr algn="ctr"/>
                      <a:r>
                        <a:rPr lang="en-US" dirty="0"/>
                        <a:t>GSE</a:t>
                      </a:r>
                    </a:p>
                  </a:txBody>
                  <a:tcPr/>
                </a:tc>
                <a:tc>
                  <a:txBody>
                    <a:bodyPr/>
                    <a:lstStyle/>
                    <a:p>
                      <a:pPr algn="ctr"/>
                      <a:r>
                        <a:rPr lang="en-US" dirty="0"/>
                        <a:t>38%</a:t>
                      </a:r>
                    </a:p>
                  </a:txBody>
                  <a:tcPr/>
                </a:tc>
                <a:tc>
                  <a:txBody>
                    <a:bodyPr/>
                    <a:lstStyle/>
                    <a:p>
                      <a:pPr algn="ctr"/>
                      <a:r>
                        <a:rPr lang="en-US" dirty="0"/>
                        <a:t>40%</a:t>
                      </a:r>
                    </a:p>
                  </a:txBody>
                  <a:tcPr/>
                </a:tc>
                <a:extLst>
                  <a:ext uri="{0D108BD9-81ED-4DB2-BD59-A6C34878D82A}">
                    <a16:rowId xmlns:a16="http://schemas.microsoft.com/office/drawing/2014/main" val="4284602748"/>
                  </a:ext>
                </a:extLst>
              </a:tr>
              <a:tr h="408830">
                <a:tc>
                  <a:txBody>
                    <a:bodyPr/>
                    <a:lstStyle/>
                    <a:p>
                      <a:pPr algn="ctr"/>
                      <a:r>
                        <a:rPr lang="en-US" dirty="0"/>
                        <a:t>GSM</a:t>
                      </a:r>
                    </a:p>
                  </a:txBody>
                  <a:tcPr/>
                </a:tc>
                <a:tc>
                  <a:txBody>
                    <a:bodyPr/>
                    <a:lstStyle/>
                    <a:p>
                      <a:pPr algn="ctr"/>
                      <a:r>
                        <a:rPr lang="en-US" dirty="0"/>
                        <a:t>20%</a:t>
                      </a:r>
                    </a:p>
                  </a:txBody>
                  <a:tcPr/>
                </a:tc>
                <a:tc>
                  <a:txBody>
                    <a:bodyPr/>
                    <a:lstStyle/>
                    <a:p>
                      <a:pPr algn="ctr"/>
                      <a:r>
                        <a:rPr lang="en-US" dirty="0"/>
                        <a:t>23%</a:t>
                      </a:r>
                    </a:p>
                  </a:txBody>
                  <a:tcPr/>
                </a:tc>
                <a:extLst>
                  <a:ext uri="{0D108BD9-81ED-4DB2-BD59-A6C34878D82A}">
                    <a16:rowId xmlns:a16="http://schemas.microsoft.com/office/drawing/2014/main" val="4009891819"/>
                  </a:ext>
                </a:extLst>
              </a:tr>
              <a:tr h="408830">
                <a:tc>
                  <a:txBody>
                    <a:bodyPr/>
                    <a:lstStyle/>
                    <a:p>
                      <a:pPr algn="ctr"/>
                      <a:r>
                        <a:rPr lang="en-US" dirty="0"/>
                        <a:t>GSH</a:t>
                      </a:r>
                    </a:p>
                  </a:txBody>
                  <a:tcPr/>
                </a:tc>
                <a:tc>
                  <a:txBody>
                    <a:bodyPr/>
                    <a:lstStyle/>
                    <a:p>
                      <a:pPr algn="ctr"/>
                      <a:r>
                        <a:rPr lang="en-US" dirty="0"/>
                        <a:t>42%</a:t>
                      </a:r>
                    </a:p>
                  </a:txBody>
                  <a:tcPr/>
                </a:tc>
                <a:tc>
                  <a:txBody>
                    <a:bodyPr/>
                    <a:lstStyle/>
                    <a:p>
                      <a:pPr algn="ctr"/>
                      <a:r>
                        <a:rPr lang="en-US" dirty="0"/>
                        <a:t>37%</a:t>
                      </a:r>
                    </a:p>
                  </a:txBody>
                  <a:tcPr/>
                </a:tc>
                <a:extLst>
                  <a:ext uri="{0D108BD9-81ED-4DB2-BD59-A6C34878D82A}">
                    <a16:rowId xmlns:a16="http://schemas.microsoft.com/office/drawing/2014/main" val="3676732840"/>
                  </a:ext>
                </a:extLst>
              </a:tr>
            </a:tbl>
          </a:graphicData>
        </a:graphic>
      </p:graphicFrame>
      <p:sp>
        <p:nvSpPr>
          <p:cNvPr id="5" name="TextBox 4">
            <a:extLst>
              <a:ext uri="{FF2B5EF4-FFF2-40B4-BE49-F238E27FC236}">
                <a16:creationId xmlns:a16="http://schemas.microsoft.com/office/drawing/2014/main" id="{F5BCD8BC-15E6-4090-B3B8-1850A762CA4C}"/>
              </a:ext>
            </a:extLst>
          </p:cNvPr>
          <p:cNvSpPr txBox="1"/>
          <p:nvPr/>
        </p:nvSpPr>
        <p:spPr>
          <a:xfrm>
            <a:off x="387350" y="3168650"/>
            <a:ext cx="8083550" cy="523220"/>
          </a:xfrm>
          <a:prstGeom prst="rect">
            <a:avLst/>
          </a:prstGeom>
          <a:noFill/>
        </p:spPr>
        <p:txBody>
          <a:bodyPr wrap="square" rtlCol="0">
            <a:spAutoFit/>
          </a:bodyPr>
          <a:lstStyle/>
          <a:p>
            <a:r>
              <a:rPr lang="en-US" dirty="0">
                <a:solidFill>
                  <a:srgbClr val="002060"/>
                </a:solidFill>
              </a:rPr>
              <a:t>Total general fund expenses by school. %’s reflect that we are providing equitable services between the schools based on ADM</a:t>
            </a:r>
          </a:p>
        </p:txBody>
      </p:sp>
    </p:spTree>
    <p:extLst>
      <p:ext uri="{BB962C8B-B14F-4D97-AF65-F5344CB8AC3E}">
        <p14:creationId xmlns:p14="http://schemas.microsoft.com/office/powerpoint/2010/main" val="6256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CF932-BAA3-4BE1-9630-9766AD22FE87}"/>
              </a:ext>
            </a:extLst>
          </p:cNvPr>
          <p:cNvSpPr txBox="1">
            <a:spLocks/>
          </p:cNvSpPr>
          <p:nvPr/>
        </p:nvSpPr>
        <p:spPr>
          <a:xfrm>
            <a:off x="0" y="7874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General Fund Budget</a:t>
            </a:r>
          </a:p>
        </p:txBody>
      </p:sp>
      <p:graphicFrame>
        <p:nvGraphicFramePr>
          <p:cNvPr id="3" name="Table 2">
            <a:extLst>
              <a:ext uri="{FF2B5EF4-FFF2-40B4-BE49-F238E27FC236}">
                <a16:creationId xmlns:a16="http://schemas.microsoft.com/office/drawing/2014/main" id="{30D4BFAA-1FD5-4605-83A1-DA858C68D844}"/>
              </a:ext>
            </a:extLst>
          </p:cNvPr>
          <p:cNvGraphicFramePr>
            <a:graphicFrameLocks noGrp="1"/>
          </p:cNvGraphicFramePr>
          <p:nvPr>
            <p:extLst>
              <p:ext uri="{D42A27DB-BD31-4B8C-83A1-F6EECF244321}">
                <p14:modId xmlns:p14="http://schemas.microsoft.com/office/powerpoint/2010/main" val="429878997"/>
              </p:ext>
            </p:extLst>
          </p:nvPr>
        </p:nvGraphicFramePr>
        <p:xfrm>
          <a:off x="2230243" y="766128"/>
          <a:ext cx="4519961" cy="4001730"/>
        </p:xfrm>
        <a:graphic>
          <a:graphicData uri="http://schemas.openxmlformats.org/drawingml/2006/table">
            <a:tbl>
              <a:tblPr>
                <a:tableStyleId>{5C22544A-7EE6-4342-B048-85BDC9FD1C3A}</a:tableStyleId>
              </a:tblPr>
              <a:tblGrid>
                <a:gridCol w="3329150">
                  <a:extLst>
                    <a:ext uri="{9D8B030D-6E8A-4147-A177-3AD203B41FA5}">
                      <a16:colId xmlns:a16="http://schemas.microsoft.com/office/drawing/2014/main" val="1940964378"/>
                    </a:ext>
                  </a:extLst>
                </a:gridCol>
                <a:gridCol w="1190811">
                  <a:extLst>
                    <a:ext uri="{9D8B030D-6E8A-4147-A177-3AD203B41FA5}">
                      <a16:colId xmlns:a16="http://schemas.microsoft.com/office/drawing/2014/main" val="3411725188"/>
                    </a:ext>
                  </a:extLst>
                </a:gridCol>
              </a:tblGrid>
              <a:tr h="123031">
                <a:tc>
                  <a:txBody>
                    <a:bodyPr/>
                    <a:lstStyle/>
                    <a:p>
                      <a:pPr algn="ctr" fontAlgn="ctr"/>
                      <a:r>
                        <a:rPr lang="en-US" sz="700" u="none" strike="noStrike">
                          <a:effectLst/>
                        </a:rPr>
                        <a:t>FUND TYPES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l" fontAlgn="ctr"/>
                      <a:r>
                        <a:rPr lang="en-US" sz="700" u="none" strike="noStrike">
                          <a:effectLst/>
                        </a:rPr>
                        <a:t> </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2119690459"/>
                  </a:ext>
                </a:extLst>
              </a:tr>
              <a:tr h="123031">
                <a:tc>
                  <a:txBody>
                    <a:bodyPr/>
                    <a:lstStyle/>
                    <a:p>
                      <a:pPr algn="ctr" fontAlgn="ctr"/>
                      <a:r>
                        <a:rPr lang="en-US" sz="700" u="none" strike="noStrike">
                          <a:effectLst/>
                        </a:rPr>
                        <a:t>DESCRIPTION</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ctr" fontAlgn="ctr"/>
                      <a:r>
                        <a:rPr lang="en-US" sz="700" u="none" strike="noStrike">
                          <a:effectLst/>
                        </a:rPr>
                        <a:t>GENERAL</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4064947407"/>
                  </a:ext>
                </a:extLst>
              </a:tr>
              <a:tr h="123031">
                <a:tc>
                  <a:txBody>
                    <a:bodyPr/>
                    <a:lstStyle/>
                    <a:p>
                      <a:pPr algn="ctr" fontAlgn="ctr"/>
                      <a:r>
                        <a:rPr lang="en-US" sz="700" u="none" strike="noStrike">
                          <a:effectLst/>
                        </a:rPr>
                        <a:t>----------------------------------------</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ctr" fontAlgn="ctr"/>
                      <a:r>
                        <a:rPr lang="en-US" sz="700" u="none" strike="noStrike">
                          <a:effectLst/>
                        </a:rPr>
                        <a:t>--------------</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1169541273"/>
                  </a:ext>
                </a:extLst>
              </a:tr>
              <a:tr h="121293">
                <a:tc>
                  <a:txBody>
                    <a:bodyPr/>
                    <a:lstStyle/>
                    <a:p>
                      <a:pPr algn="l" fontAlgn="ctr"/>
                      <a:r>
                        <a:rPr lang="en-US" sz="700" u="none" strike="noStrike">
                          <a:effectLst/>
                        </a:rPr>
                        <a:t>REVENUES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l" fontAlgn="ctr"/>
                      <a:r>
                        <a:rPr lang="en-US" sz="700" u="none" strike="noStrike">
                          <a:effectLst/>
                        </a:rPr>
                        <a:t> </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703161095"/>
                  </a:ext>
                </a:extLst>
              </a:tr>
              <a:tr h="121293">
                <a:tc>
                  <a:txBody>
                    <a:bodyPr/>
                    <a:lstStyle/>
                    <a:p>
                      <a:pPr algn="l" fontAlgn="ctr"/>
                      <a:r>
                        <a:rPr lang="en-US" sz="700" u="none" strike="noStrike">
                          <a:effectLst/>
                        </a:rPr>
                        <a:t>    STATE REVENUES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a:effectLst/>
                        </a:rPr>
                        <a:t>8,020,504.00 </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715583214"/>
                  </a:ext>
                </a:extLst>
              </a:tr>
              <a:tr h="121293">
                <a:tc>
                  <a:txBody>
                    <a:bodyPr/>
                    <a:lstStyle/>
                    <a:p>
                      <a:pPr algn="l" fontAlgn="ctr"/>
                      <a:r>
                        <a:rPr lang="en-US" sz="700" u="none" strike="noStrike">
                          <a:effectLst/>
                        </a:rPr>
                        <a:t>    FEDERAL REVENUES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a:effectLst/>
                        </a:rPr>
                        <a:t>0.00 </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3061309886"/>
                  </a:ext>
                </a:extLst>
              </a:tr>
              <a:tr h="121293">
                <a:tc>
                  <a:txBody>
                    <a:bodyPr/>
                    <a:lstStyle/>
                    <a:p>
                      <a:pPr algn="l" fontAlgn="ctr"/>
                      <a:r>
                        <a:rPr lang="en-US" sz="700" u="none" strike="noStrike">
                          <a:effectLst/>
                        </a:rPr>
                        <a:t>    LOCAL REVENUES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a:effectLst/>
                        </a:rPr>
                        <a:t>14,703,205.00 </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3867182636"/>
                  </a:ext>
                </a:extLst>
              </a:tr>
              <a:tr h="121293">
                <a:tc>
                  <a:txBody>
                    <a:bodyPr/>
                    <a:lstStyle/>
                    <a:p>
                      <a:pPr algn="l" fontAlgn="ctr"/>
                      <a:r>
                        <a:rPr lang="en-US" sz="700" u="none" strike="noStrike">
                          <a:effectLst/>
                        </a:rPr>
                        <a:t>    OTHER REVENUES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a:effectLst/>
                        </a:rPr>
                        <a:t>91,000.00 </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3379962482"/>
                  </a:ext>
                </a:extLst>
              </a:tr>
              <a:tr h="121293">
                <a:tc>
                  <a:txBody>
                    <a:bodyPr/>
                    <a:lstStyle/>
                    <a:p>
                      <a:pPr algn="l" fontAlgn="ctr"/>
                      <a:r>
                        <a:rPr lang="en-US" sz="700" u="none" strike="noStrike">
                          <a:effectLst/>
                        </a:rPr>
                        <a:t>TOTAL REVENUES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a:effectLst/>
                        </a:rPr>
                        <a:t>22,814,709.00 </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2472678412"/>
                  </a:ext>
                </a:extLst>
              </a:tr>
              <a:tr h="121293">
                <a:tc>
                  <a:txBody>
                    <a:bodyPr/>
                    <a:lstStyle/>
                    <a:p>
                      <a:pPr algn="l" fontAlgn="ctr"/>
                      <a:r>
                        <a:rPr lang="en-US" sz="700" u="none" strike="noStrike">
                          <a:effectLst/>
                        </a:rPr>
                        <a:t> </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l" fontAlgn="ctr"/>
                      <a:r>
                        <a:rPr lang="en-US" sz="700" u="none" strike="noStrike">
                          <a:effectLst/>
                        </a:rPr>
                        <a:t> </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477832501"/>
                  </a:ext>
                </a:extLst>
              </a:tr>
              <a:tr h="121293">
                <a:tc>
                  <a:txBody>
                    <a:bodyPr/>
                    <a:lstStyle/>
                    <a:p>
                      <a:pPr algn="l" fontAlgn="ctr"/>
                      <a:r>
                        <a:rPr lang="en-US" sz="700" u="none" strike="noStrike">
                          <a:effectLst/>
                        </a:rPr>
                        <a:t>EXPENDITURES: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l" fontAlgn="ctr"/>
                      <a:r>
                        <a:rPr lang="en-US" sz="700" u="none" strike="noStrike">
                          <a:effectLst/>
                        </a:rPr>
                        <a:t> </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4106859670"/>
                  </a:ext>
                </a:extLst>
              </a:tr>
              <a:tr h="121293">
                <a:tc>
                  <a:txBody>
                    <a:bodyPr/>
                    <a:lstStyle/>
                    <a:p>
                      <a:pPr algn="l" fontAlgn="ctr"/>
                      <a:r>
                        <a:rPr lang="en-US" sz="700" u="none" strike="noStrike">
                          <a:effectLst/>
                        </a:rPr>
                        <a:t>    INSTRUCTIONAL SERVICES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a:effectLst/>
                        </a:rPr>
                        <a:t>12,438,998.75 </a:t>
                      </a:r>
                      <a:endParaRPr lang="en-US" sz="700" b="0"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1572709874"/>
                  </a:ext>
                </a:extLst>
              </a:tr>
              <a:tr h="121293">
                <a:tc>
                  <a:txBody>
                    <a:bodyPr/>
                    <a:lstStyle/>
                    <a:p>
                      <a:pPr algn="l" fontAlgn="ctr"/>
                      <a:r>
                        <a:rPr lang="en-US" sz="700" u="none" strike="noStrike">
                          <a:effectLst/>
                        </a:rPr>
                        <a:t>    INSTRUCTIONAL SUPPORT SERVICES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a:effectLst/>
                        </a:rPr>
                        <a:t>3,464,349.42 </a:t>
                      </a:r>
                      <a:endParaRPr lang="en-US" sz="700" b="0"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4063405359"/>
                  </a:ext>
                </a:extLst>
              </a:tr>
              <a:tr h="121293">
                <a:tc>
                  <a:txBody>
                    <a:bodyPr/>
                    <a:lstStyle/>
                    <a:p>
                      <a:pPr algn="l" fontAlgn="ctr"/>
                      <a:r>
                        <a:rPr lang="en-US" sz="700" u="none" strike="noStrike">
                          <a:effectLst/>
                        </a:rPr>
                        <a:t>    OPERATIONS &amp; MAINTENANCE</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a:effectLst/>
                        </a:rPr>
                        <a:t>1,979,101.00 </a:t>
                      </a:r>
                      <a:endParaRPr lang="en-US" sz="700" b="0"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388780363"/>
                  </a:ext>
                </a:extLst>
              </a:tr>
              <a:tr h="121293">
                <a:tc>
                  <a:txBody>
                    <a:bodyPr/>
                    <a:lstStyle/>
                    <a:p>
                      <a:pPr algn="l" fontAlgn="ctr"/>
                      <a:r>
                        <a:rPr lang="en-US" sz="700" u="none" strike="noStrike">
                          <a:effectLst/>
                        </a:rPr>
                        <a:t>    AUXILIARY SERVICES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a:effectLst/>
                        </a:rPr>
                        <a:t>785,616.40 </a:t>
                      </a:r>
                      <a:endParaRPr lang="en-US" sz="700" b="0"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1599557015"/>
                  </a:ext>
                </a:extLst>
              </a:tr>
              <a:tr h="121293">
                <a:tc>
                  <a:txBody>
                    <a:bodyPr/>
                    <a:lstStyle/>
                    <a:p>
                      <a:pPr algn="l" fontAlgn="ctr"/>
                      <a:r>
                        <a:rPr lang="en-US" sz="700" u="none" strike="noStrike">
                          <a:effectLst/>
                        </a:rPr>
                        <a:t>    GENERAL ADMINISTRATIVE SERVICES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a:effectLst/>
                        </a:rPr>
                        <a:t>1,774,829.67 </a:t>
                      </a:r>
                      <a:endParaRPr lang="en-US" sz="700" b="0"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3816156862"/>
                  </a:ext>
                </a:extLst>
              </a:tr>
              <a:tr h="121293">
                <a:tc>
                  <a:txBody>
                    <a:bodyPr/>
                    <a:lstStyle/>
                    <a:p>
                      <a:pPr algn="l" fontAlgn="ctr"/>
                      <a:r>
                        <a:rPr lang="en-US" sz="700" u="none" strike="noStrike">
                          <a:effectLst/>
                        </a:rPr>
                        <a:t>    CAPITAL OUTLAY</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a:effectLst/>
                        </a:rPr>
                        <a:t>0.00 </a:t>
                      </a:r>
                      <a:endParaRPr lang="en-US" sz="700" b="0"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1366629534"/>
                  </a:ext>
                </a:extLst>
              </a:tr>
              <a:tr h="121293">
                <a:tc>
                  <a:txBody>
                    <a:bodyPr/>
                    <a:lstStyle/>
                    <a:p>
                      <a:pPr algn="l" fontAlgn="ctr"/>
                      <a:r>
                        <a:rPr lang="en-US" sz="700" u="none" strike="noStrike">
                          <a:effectLst/>
                        </a:rPr>
                        <a:t>    DEBT SERVICES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a:effectLst/>
                        </a:rPr>
                        <a:t>124,850.00 </a:t>
                      </a:r>
                      <a:endParaRPr lang="en-US" sz="700" b="0"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1760757332"/>
                  </a:ext>
                </a:extLst>
              </a:tr>
              <a:tr h="121293">
                <a:tc>
                  <a:txBody>
                    <a:bodyPr/>
                    <a:lstStyle/>
                    <a:p>
                      <a:pPr algn="l" fontAlgn="ctr"/>
                      <a:r>
                        <a:rPr lang="en-US" sz="700" u="none" strike="noStrike">
                          <a:effectLst/>
                        </a:rPr>
                        <a:t>    OTHER EXPENDITURES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a:effectLst/>
                        </a:rPr>
                        <a:t>504,979.50 </a:t>
                      </a:r>
                      <a:endParaRPr lang="en-US" sz="700" b="0"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2130228470"/>
                  </a:ext>
                </a:extLst>
              </a:tr>
              <a:tr h="121293">
                <a:tc>
                  <a:txBody>
                    <a:bodyPr/>
                    <a:lstStyle/>
                    <a:p>
                      <a:pPr algn="l" fontAlgn="ctr"/>
                      <a:r>
                        <a:rPr lang="en-US" sz="700" u="none" strike="noStrike">
                          <a:effectLst/>
                        </a:rPr>
                        <a:t>TOTAL EXPENDITURES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a:effectLst/>
                        </a:rPr>
                        <a:t>21,072,724.74 </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3814540349"/>
                  </a:ext>
                </a:extLst>
              </a:tr>
              <a:tr h="121293">
                <a:tc>
                  <a:txBody>
                    <a:bodyPr/>
                    <a:lstStyle/>
                    <a:p>
                      <a:pPr algn="l" fontAlgn="ctr"/>
                      <a:r>
                        <a:rPr lang="en-US" sz="700" u="none" strike="noStrike">
                          <a:effectLst/>
                        </a:rPr>
                        <a:t> </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l" fontAlgn="ctr"/>
                      <a:r>
                        <a:rPr lang="en-US" sz="700" u="none" strike="noStrike">
                          <a:effectLst/>
                        </a:rPr>
                        <a:t> </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3678785558"/>
                  </a:ext>
                </a:extLst>
              </a:tr>
              <a:tr h="121293">
                <a:tc>
                  <a:txBody>
                    <a:bodyPr/>
                    <a:lstStyle/>
                    <a:p>
                      <a:pPr algn="l" fontAlgn="ctr"/>
                      <a:r>
                        <a:rPr lang="en-US" sz="700" u="none" strike="noStrike">
                          <a:effectLst/>
                        </a:rPr>
                        <a:t>OTHER FUND SOURCES (USES):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l" fontAlgn="ctr"/>
                      <a:r>
                        <a:rPr lang="en-US" sz="700" u="none" strike="noStrike">
                          <a:effectLst/>
                        </a:rPr>
                        <a:t> </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3373588055"/>
                  </a:ext>
                </a:extLst>
              </a:tr>
              <a:tr h="121293">
                <a:tc>
                  <a:txBody>
                    <a:bodyPr/>
                    <a:lstStyle/>
                    <a:p>
                      <a:pPr algn="l" fontAlgn="ctr"/>
                      <a:r>
                        <a:rPr lang="en-US" sz="700" u="none" strike="noStrike">
                          <a:effectLst/>
                        </a:rPr>
                        <a:t>    OTHER FUND SOURCES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a:effectLst/>
                        </a:rPr>
                        <a:t>116,488.82 </a:t>
                      </a:r>
                      <a:endParaRPr lang="en-US" sz="700" b="0"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4217035120"/>
                  </a:ext>
                </a:extLst>
              </a:tr>
              <a:tr h="121293">
                <a:tc>
                  <a:txBody>
                    <a:bodyPr/>
                    <a:lstStyle/>
                    <a:p>
                      <a:pPr algn="l" fontAlgn="ctr"/>
                      <a:r>
                        <a:rPr lang="en-US" sz="700" u="none" strike="noStrike">
                          <a:effectLst/>
                        </a:rPr>
                        <a:t>    OTHER FUND USES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a:effectLst/>
                        </a:rPr>
                        <a:t>1,599,469.85 </a:t>
                      </a:r>
                      <a:endParaRPr lang="en-US" sz="700" b="0"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3661917092"/>
                  </a:ext>
                </a:extLst>
              </a:tr>
              <a:tr h="121293">
                <a:tc>
                  <a:txBody>
                    <a:bodyPr/>
                    <a:lstStyle/>
                    <a:p>
                      <a:pPr algn="l" fontAlgn="ctr"/>
                      <a:r>
                        <a:rPr lang="en-US" sz="700" u="none" strike="noStrike">
                          <a:effectLst/>
                        </a:rPr>
                        <a:t>TOTAL OTHER FUND SOURCES (USES)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a:effectLst/>
                        </a:rPr>
                        <a:t>(1,482,981.03)</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3106481277"/>
                  </a:ext>
                </a:extLst>
              </a:tr>
              <a:tr h="121293">
                <a:tc>
                  <a:txBody>
                    <a:bodyPr/>
                    <a:lstStyle/>
                    <a:p>
                      <a:pPr algn="l" fontAlgn="ctr"/>
                      <a:r>
                        <a:rPr lang="en-US" sz="700" u="none" strike="noStrike">
                          <a:effectLst/>
                        </a:rPr>
                        <a:t> </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l" fontAlgn="ctr"/>
                      <a:r>
                        <a:rPr lang="en-US" sz="700" u="none" strike="noStrike">
                          <a:effectLst/>
                        </a:rPr>
                        <a:t> </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3403446842"/>
                  </a:ext>
                </a:extLst>
              </a:tr>
              <a:tr h="121293">
                <a:tc>
                  <a:txBody>
                    <a:bodyPr/>
                    <a:lstStyle/>
                    <a:p>
                      <a:pPr algn="l" fontAlgn="ctr"/>
                      <a:r>
                        <a:rPr lang="en-US" sz="700" u="none" strike="noStrike">
                          <a:effectLst/>
                        </a:rPr>
                        <a:t>EXCESS REVENUES &amp; OTHER SOURCES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l" fontAlgn="ctr"/>
                      <a:r>
                        <a:rPr lang="en-US" sz="700" u="none" strike="noStrike">
                          <a:effectLst/>
                        </a:rPr>
                        <a:t> </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289549697"/>
                  </a:ext>
                </a:extLst>
              </a:tr>
              <a:tr h="236433">
                <a:tc>
                  <a:txBody>
                    <a:bodyPr/>
                    <a:lstStyle/>
                    <a:p>
                      <a:pPr algn="l" fontAlgn="ctr"/>
                      <a:r>
                        <a:rPr lang="en-US" sz="700" u="none" strike="noStrike">
                          <a:effectLst/>
                        </a:rPr>
                        <a:t>OVER (UNDER) EXPENDITURES &amp; OTHER FUND USES</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a:effectLst/>
                        </a:rPr>
                        <a:t>259,003.23 </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1211891173"/>
                  </a:ext>
                </a:extLst>
              </a:tr>
              <a:tr h="121293">
                <a:tc>
                  <a:txBody>
                    <a:bodyPr/>
                    <a:lstStyle/>
                    <a:p>
                      <a:pPr algn="l" fontAlgn="ctr"/>
                      <a:r>
                        <a:rPr lang="en-US" sz="700" u="none" strike="noStrike">
                          <a:effectLst/>
                        </a:rPr>
                        <a:t> </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l" fontAlgn="ctr"/>
                      <a:r>
                        <a:rPr lang="en-US" sz="700" u="none" strike="noStrike">
                          <a:effectLst/>
                        </a:rPr>
                        <a:t> </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1797116209"/>
                  </a:ext>
                </a:extLst>
              </a:tr>
              <a:tr h="121293">
                <a:tc>
                  <a:txBody>
                    <a:bodyPr/>
                    <a:lstStyle/>
                    <a:p>
                      <a:pPr algn="l" fontAlgn="ctr"/>
                      <a:r>
                        <a:rPr lang="en-US" sz="700" u="none" strike="noStrike">
                          <a:effectLst/>
                        </a:rPr>
                        <a:t>BEGINNING FUND BALANCE - OCT 1</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a:effectLst/>
                        </a:rPr>
                        <a:t>2,420,000.00 </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3122470576"/>
                  </a:ext>
                </a:extLst>
              </a:tr>
              <a:tr h="121293">
                <a:tc>
                  <a:txBody>
                    <a:bodyPr/>
                    <a:lstStyle/>
                    <a:p>
                      <a:pPr algn="l" fontAlgn="ctr"/>
                      <a:r>
                        <a:rPr lang="en-US" sz="700" u="none" strike="noStrike">
                          <a:effectLst/>
                        </a:rPr>
                        <a:t> </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l" fontAlgn="ctr"/>
                      <a:r>
                        <a:rPr lang="en-US" sz="700" u="none" strike="noStrike">
                          <a:effectLst/>
                        </a:rPr>
                        <a:t> </a:t>
                      </a:r>
                      <a:endParaRPr lang="en-US" sz="700" b="1" i="0" u="none" strike="noStrike">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2387641672"/>
                  </a:ext>
                </a:extLst>
              </a:tr>
              <a:tr h="121293">
                <a:tc>
                  <a:txBody>
                    <a:bodyPr/>
                    <a:lstStyle/>
                    <a:p>
                      <a:pPr algn="l" fontAlgn="ctr"/>
                      <a:r>
                        <a:rPr lang="en-US" sz="700" u="none" strike="noStrike">
                          <a:effectLst/>
                        </a:rPr>
                        <a:t>ENDING FUND BALANCE - SEP 30</a:t>
                      </a:r>
                      <a:endParaRPr lang="en-US" sz="700" b="1" i="0" u="none" strike="noStrike">
                        <a:solidFill>
                          <a:srgbClr val="000000"/>
                        </a:solidFill>
                        <a:effectLst/>
                        <a:latin typeface="Calibri" panose="020F0502020204030204" pitchFamily="34" charset="0"/>
                      </a:endParaRPr>
                    </a:p>
                  </a:txBody>
                  <a:tcPr marL="5700" marR="5700" marT="5700" marB="0" anchor="ctr"/>
                </a:tc>
                <a:tc>
                  <a:txBody>
                    <a:bodyPr/>
                    <a:lstStyle/>
                    <a:p>
                      <a:pPr algn="r" fontAlgn="ctr"/>
                      <a:r>
                        <a:rPr lang="en-US" sz="700" u="none" strike="noStrike" dirty="0">
                          <a:effectLst/>
                        </a:rPr>
                        <a:t>2,679,003.23 </a:t>
                      </a:r>
                      <a:endParaRPr lang="en-US" sz="700" b="1" i="0" u="none" strike="noStrike" dirty="0">
                        <a:solidFill>
                          <a:srgbClr val="000000"/>
                        </a:solidFill>
                        <a:effectLst/>
                        <a:latin typeface="Calibri" panose="020F0502020204030204" pitchFamily="34" charset="0"/>
                      </a:endParaRPr>
                    </a:p>
                  </a:txBody>
                  <a:tcPr marL="5700" marR="5700" marT="5700" marB="0" anchor="ctr"/>
                </a:tc>
                <a:extLst>
                  <a:ext uri="{0D108BD9-81ED-4DB2-BD59-A6C34878D82A}">
                    <a16:rowId xmlns:a16="http://schemas.microsoft.com/office/drawing/2014/main" val="3577784977"/>
                  </a:ext>
                </a:extLst>
              </a:tr>
            </a:tbl>
          </a:graphicData>
        </a:graphic>
      </p:graphicFrame>
    </p:spTree>
    <p:extLst>
      <p:ext uri="{BB962C8B-B14F-4D97-AF65-F5344CB8AC3E}">
        <p14:creationId xmlns:p14="http://schemas.microsoft.com/office/powerpoint/2010/main" val="4244233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46D87-C337-4A9C-85FF-FD07022CE30B}"/>
              </a:ext>
            </a:extLst>
          </p:cNvPr>
          <p:cNvSpPr txBox="1">
            <a:spLocks/>
          </p:cNvSpPr>
          <p:nvPr/>
        </p:nvSpPr>
        <p:spPr>
          <a:xfrm>
            <a:off x="0" y="7874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Foundation Report from State</a:t>
            </a:r>
          </a:p>
        </p:txBody>
      </p:sp>
      <p:graphicFrame>
        <p:nvGraphicFramePr>
          <p:cNvPr id="3" name="Table 2">
            <a:extLst>
              <a:ext uri="{FF2B5EF4-FFF2-40B4-BE49-F238E27FC236}">
                <a16:creationId xmlns:a16="http://schemas.microsoft.com/office/drawing/2014/main" id="{AAB32770-35F5-4E8E-8A84-093CED34C52C}"/>
              </a:ext>
            </a:extLst>
          </p:cNvPr>
          <p:cNvGraphicFramePr>
            <a:graphicFrameLocks noGrp="1"/>
          </p:cNvGraphicFramePr>
          <p:nvPr>
            <p:extLst>
              <p:ext uri="{D42A27DB-BD31-4B8C-83A1-F6EECF244321}">
                <p14:modId xmlns:p14="http://schemas.microsoft.com/office/powerpoint/2010/main" val="3486247842"/>
              </p:ext>
            </p:extLst>
          </p:nvPr>
        </p:nvGraphicFramePr>
        <p:xfrm>
          <a:off x="550719" y="710709"/>
          <a:ext cx="7665026" cy="3613765"/>
        </p:xfrm>
        <a:graphic>
          <a:graphicData uri="http://schemas.openxmlformats.org/drawingml/2006/table">
            <a:tbl>
              <a:tblPr firstRow="1" bandRow="1">
                <a:tableStyleId>{5C22544A-7EE6-4342-B048-85BDC9FD1C3A}</a:tableStyleId>
              </a:tblPr>
              <a:tblGrid>
                <a:gridCol w="3659929">
                  <a:extLst>
                    <a:ext uri="{9D8B030D-6E8A-4147-A177-3AD203B41FA5}">
                      <a16:colId xmlns:a16="http://schemas.microsoft.com/office/drawing/2014/main" val="3882508873"/>
                    </a:ext>
                  </a:extLst>
                </a:gridCol>
                <a:gridCol w="1300801">
                  <a:extLst>
                    <a:ext uri="{9D8B030D-6E8A-4147-A177-3AD203B41FA5}">
                      <a16:colId xmlns:a16="http://schemas.microsoft.com/office/drawing/2014/main" val="4005819048"/>
                    </a:ext>
                  </a:extLst>
                </a:gridCol>
                <a:gridCol w="1352148">
                  <a:extLst>
                    <a:ext uri="{9D8B030D-6E8A-4147-A177-3AD203B41FA5}">
                      <a16:colId xmlns:a16="http://schemas.microsoft.com/office/drawing/2014/main" val="753958980"/>
                    </a:ext>
                  </a:extLst>
                </a:gridCol>
                <a:gridCol w="1352148">
                  <a:extLst>
                    <a:ext uri="{9D8B030D-6E8A-4147-A177-3AD203B41FA5}">
                      <a16:colId xmlns:a16="http://schemas.microsoft.com/office/drawing/2014/main" val="1527818973"/>
                    </a:ext>
                  </a:extLst>
                </a:gridCol>
              </a:tblGrid>
              <a:tr h="301734">
                <a:tc>
                  <a:txBody>
                    <a:bodyPr/>
                    <a:lstStyle/>
                    <a:p>
                      <a:pPr algn="ctr"/>
                      <a:r>
                        <a:rPr lang="en-US" dirty="0"/>
                        <a:t>Foundation Program</a:t>
                      </a:r>
                    </a:p>
                  </a:txBody>
                  <a:tcPr/>
                </a:tc>
                <a:tc>
                  <a:txBody>
                    <a:bodyPr/>
                    <a:lstStyle/>
                    <a:p>
                      <a:pPr algn="ctr"/>
                      <a:r>
                        <a:rPr lang="en-US" dirty="0"/>
                        <a:t>FY2022</a:t>
                      </a:r>
                    </a:p>
                  </a:txBody>
                  <a:tcPr/>
                </a:tc>
                <a:tc>
                  <a:txBody>
                    <a:bodyPr/>
                    <a:lstStyle/>
                    <a:p>
                      <a:pPr algn="ctr"/>
                      <a:r>
                        <a:rPr lang="en-US" dirty="0"/>
                        <a:t>FY 2021</a:t>
                      </a:r>
                    </a:p>
                  </a:txBody>
                  <a:tcPr/>
                </a:tc>
                <a:tc>
                  <a:txBody>
                    <a:bodyPr/>
                    <a:lstStyle/>
                    <a:p>
                      <a:pPr algn="ctr"/>
                      <a:r>
                        <a:rPr lang="en-US" dirty="0"/>
                        <a:t>Change</a:t>
                      </a:r>
                    </a:p>
                  </a:txBody>
                  <a:tcPr/>
                </a:tc>
                <a:extLst>
                  <a:ext uri="{0D108BD9-81ED-4DB2-BD59-A6C34878D82A}">
                    <a16:rowId xmlns:a16="http://schemas.microsoft.com/office/drawing/2014/main" val="2455590454"/>
                  </a:ext>
                </a:extLst>
              </a:tr>
              <a:tr h="301734">
                <a:tc>
                  <a:txBody>
                    <a:bodyPr/>
                    <a:lstStyle/>
                    <a:p>
                      <a:pPr algn="ctr"/>
                      <a:r>
                        <a:rPr lang="en-US" sz="1200" dirty="0"/>
                        <a:t>Salaries and Fringe Benefits</a:t>
                      </a:r>
                    </a:p>
                  </a:txBody>
                  <a:tcPr/>
                </a:tc>
                <a:tc>
                  <a:txBody>
                    <a:bodyPr/>
                    <a:lstStyle/>
                    <a:p>
                      <a:pPr algn="ctr"/>
                      <a:r>
                        <a:rPr lang="en-US" sz="1200" dirty="0"/>
                        <a:t>$10,656,317</a:t>
                      </a:r>
                    </a:p>
                  </a:txBody>
                  <a:tcPr/>
                </a:tc>
                <a:tc>
                  <a:txBody>
                    <a:bodyPr/>
                    <a:lstStyle/>
                    <a:p>
                      <a:pPr algn="ctr"/>
                      <a:r>
                        <a:rPr lang="en-US" sz="1200" dirty="0"/>
                        <a:t>$10,299,059</a:t>
                      </a:r>
                    </a:p>
                  </a:txBody>
                  <a:tcPr/>
                </a:tc>
                <a:tc>
                  <a:txBody>
                    <a:bodyPr/>
                    <a:lstStyle/>
                    <a:p>
                      <a:pPr algn="ctr"/>
                      <a:r>
                        <a:rPr lang="en-US" sz="1200" dirty="0"/>
                        <a:t>$357,258</a:t>
                      </a:r>
                    </a:p>
                  </a:txBody>
                  <a:tcPr/>
                </a:tc>
                <a:extLst>
                  <a:ext uri="{0D108BD9-81ED-4DB2-BD59-A6C34878D82A}">
                    <a16:rowId xmlns:a16="http://schemas.microsoft.com/office/drawing/2014/main" val="273702692"/>
                  </a:ext>
                </a:extLst>
              </a:tr>
              <a:tr h="276030">
                <a:tc>
                  <a:txBody>
                    <a:bodyPr/>
                    <a:lstStyle/>
                    <a:p>
                      <a:pPr algn="ctr"/>
                      <a:r>
                        <a:rPr lang="en-US" sz="1200" dirty="0"/>
                        <a:t>Other Current Expense ($20,702 from $19,808/unit)</a:t>
                      </a:r>
                    </a:p>
                  </a:txBody>
                  <a:tcPr/>
                </a:tc>
                <a:tc>
                  <a:txBody>
                    <a:bodyPr/>
                    <a:lstStyle/>
                    <a:p>
                      <a:pPr algn="ctr"/>
                      <a:r>
                        <a:rPr lang="en-US" sz="1200" dirty="0"/>
                        <a:t>2,891,830</a:t>
                      </a:r>
                    </a:p>
                  </a:txBody>
                  <a:tcPr/>
                </a:tc>
                <a:tc>
                  <a:txBody>
                    <a:bodyPr/>
                    <a:lstStyle/>
                    <a:p>
                      <a:pPr algn="ctr"/>
                      <a:r>
                        <a:rPr lang="en-US" sz="1200" dirty="0"/>
                        <a:t>2,743,168</a:t>
                      </a:r>
                    </a:p>
                  </a:txBody>
                  <a:tcPr/>
                </a:tc>
                <a:tc>
                  <a:txBody>
                    <a:bodyPr/>
                    <a:lstStyle/>
                    <a:p>
                      <a:pPr algn="ctr"/>
                      <a:r>
                        <a:rPr lang="en-US" sz="1200" dirty="0"/>
                        <a:t>148,662</a:t>
                      </a:r>
                    </a:p>
                  </a:txBody>
                  <a:tcPr/>
                </a:tc>
                <a:extLst>
                  <a:ext uri="{0D108BD9-81ED-4DB2-BD59-A6C34878D82A}">
                    <a16:rowId xmlns:a16="http://schemas.microsoft.com/office/drawing/2014/main" val="4275385915"/>
                  </a:ext>
                </a:extLst>
              </a:tr>
              <a:tr h="346363">
                <a:tc>
                  <a:txBody>
                    <a:bodyPr/>
                    <a:lstStyle/>
                    <a:p>
                      <a:pPr algn="ctr"/>
                      <a:r>
                        <a:rPr lang="en-US" sz="1200" dirty="0"/>
                        <a:t>Student Materials ($700/unit from $600/unit)</a:t>
                      </a:r>
                    </a:p>
                  </a:txBody>
                  <a:tcPr/>
                </a:tc>
                <a:tc>
                  <a:txBody>
                    <a:bodyPr/>
                    <a:lstStyle/>
                    <a:p>
                      <a:pPr algn="ctr"/>
                      <a:r>
                        <a:rPr lang="en-US" sz="1200" dirty="0"/>
                        <a:t>97,783</a:t>
                      </a:r>
                    </a:p>
                  </a:txBody>
                  <a:tcPr/>
                </a:tc>
                <a:tc>
                  <a:txBody>
                    <a:bodyPr/>
                    <a:lstStyle/>
                    <a:p>
                      <a:pPr algn="ctr"/>
                      <a:r>
                        <a:rPr lang="en-US" sz="1200" dirty="0"/>
                        <a:t>83,094</a:t>
                      </a:r>
                    </a:p>
                  </a:txBody>
                  <a:tcPr/>
                </a:tc>
                <a:tc>
                  <a:txBody>
                    <a:bodyPr/>
                    <a:lstStyle/>
                    <a:p>
                      <a:pPr algn="ctr"/>
                      <a:r>
                        <a:rPr lang="en-US" sz="1200" dirty="0"/>
                        <a:t>14,689</a:t>
                      </a:r>
                    </a:p>
                  </a:txBody>
                  <a:tcPr/>
                </a:tc>
                <a:extLst>
                  <a:ext uri="{0D108BD9-81ED-4DB2-BD59-A6C34878D82A}">
                    <a16:rowId xmlns:a16="http://schemas.microsoft.com/office/drawing/2014/main" val="4045062243"/>
                  </a:ext>
                </a:extLst>
              </a:tr>
              <a:tr h="311728">
                <a:tc>
                  <a:txBody>
                    <a:bodyPr/>
                    <a:lstStyle/>
                    <a:p>
                      <a:pPr algn="ctr"/>
                      <a:r>
                        <a:rPr lang="en-US" sz="1200" dirty="0"/>
                        <a:t>Technology ($500/unit from $350/unit)</a:t>
                      </a:r>
                    </a:p>
                  </a:txBody>
                  <a:tcPr/>
                </a:tc>
                <a:tc>
                  <a:txBody>
                    <a:bodyPr/>
                    <a:lstStyle/>
                    <a:p>
                      <a:pPr algn="ctr"/>
                      <a:r>
                        <a:rPr lang="en-US" sz="1200" dirty="0"/>
                        <a:t>69,845</a:t>
                      </a:r>
                    </a:p>
                  </a:txBody>
                  <a:tcPr/>
                </a:tc>
                <a:tc>
                  <a:txBody>
                    <a:bodyPr/>
                    <a:lstStyle/>
                    <a:p>
                      <a:pPr algn="ctr"/>
                      <a:r>
                        <a:rPr lang="en-US" sz="1200" dirty="0"/>
                        <a:t>48,472</a:t>
                      </a:r>
                    </a:p>
                  </a:txBody>
                  <a:tcPr/>
                </a:tc>
                <a:tc>
                  <a:txBody>
                    <a:bodyPr/>
                    <a:lstStyle/>
                    <a:p>
                      <a:pPr algn="ctr"/>
                      <a:r>
                        <a:rPr lang="en-US" sz="1200" dirty="0"/>
                        <a:t>21,373</a:t>
                      </a:r>
                    </a:p>
                  </a:txBody>
                  <a:tcPr/>
                </a:tc>
                <a:extLst>
                  <a:ext uri="{0D108BD9-81ED-4DB2-BD59-A6C34878D82A}">
                    <a16:rowId xmlns:a16="http://schemas.microsoft.com/office/drawing/2014/main" val="373729715"/>
                  </a:ext>
                </a:extLst>
              </a:tr>
              <a:tr h="346363">
                <a:tc>
                  <a:txBody>
                    <a:bodyPr/>
                    <a:lstStyle/>
                    <a:p>
                      <a:pPr algn="ctr"/>
                      <a:r>
                        <a:rPr lang="en-US" sz="1200" dirty="0"/>
                        <a:t>Library Enhancement ($157.72/unit- no change)</a:t>
                      </a:r>
                    </a:p>
                  </a:txBody>
                  <a:tcPr/>
                </a:tc>
                <a:tc>
                  <a:txBody>
                    <a:bodyPr/>
                    <a:lstStyle/>
                    <a:p>
                      <a:pPr algn="ctr"/>
                      <a:r>
                        <a:rPr lang="en-US" sz="1200" dirty="0"/>
                        <a:t>22,031</a:t>
                      </a:r>
                    </a:p>
                  </a:txBody>
                  <a:tcPr/>
                </a:tc>
                <a:tc>
                  <a:txBody>
                    <a:bodyPr/>
                    <a:lstStyle/>
                    <a:p>
                      <a:pPr algn="ctr"/>
                      <a:r>
                        <a:rPr lang="en-US" sz="1200" dirty="0"/>
                        <a:t>21,843</a:t>
                      </a:r>
                    </a:p>
                  </a:txBody>
                  <a:tcPr/>
                </a:tc>
                <a:tc>
                  <a:txBody>
                    <a:bodyPr/>
                    <a:lstStyle/>
                    <a:p>
                      <a:pPr algn="ctr"/>
                      <a:r>
                        <a:rPr lang="en-US" sz="1200" dirty="0"/>
                        <a:t>188</a:t>
                      </a:r>
                    </a:p>
                  </a:txBody>
                  <a:tcPr/>
                </a:tc>
                <a:extLst>
                  <a:ext uri="{0D108BD9-81ED-4DB2-BD59-A6C34878D82A}">
                    <a16:rowId xmlns:a16="http://schemas.microsoft.com/office/drawing/2014/main" val="2692701224"/>
                  </a:ext>
                </a:extLst>
              </a:tr>
              <a:tr h="297873">
                <a:tc>
                  <a:txBody>
                    <a:bodyPr/>
                    <a:lstStyle/>
                    <a:p>
                      <a:pPr algn="ctr"/>
                      <a:r>
                        <a:rPr lang="en-US" sz="1200" dirty="0"/>
                        <a:t>Professional Development ($100/unit- no change)</a:t>
                      </a:r>
                    </a:p>
                  </a:txBody>
                  <a:tcPr/>
                </a:tc>
                <a:tc>
                  <a:txBody>
                    <a:bodyPr/>
                    <a:lstStyle/>
                    <a:p>
                      <a:pPr algn="ctr"/>
                      <a:r>
                        <a:rPr lang="en-US" sz="1200" dirty="0"/>
                        <a:t>13,969</a:t>
                      </a:r>
                    </a:p>
                  </a:txBody>
                  <a:tcPr/>
                </a:tc>
                <a:tc>
                  <a:txBody>
                    <a:bodyPr/>
                    <a:lstStyle/>
                    <a:p>
                      <a:pPr algn="ctr"/>
                      <a:r>
                        <a:rPr lang="en-US" sz="1200" dirty="0"/>
                        <a:t>13,849</a:t>
                      </a:r>
                    </a:p>
                  </a:txBody>
                  <a:tcPr/>
                </a:tc>
                <a:tc>
                  <a:txBody>
                    <a:bodyPr/>
                    <a:lstStyle/>
                    <a:p>
                      <a:pPr algn="ctr"/>
                      <a:r>
                        <a:rPr lang="en-US" sz="1200" dirty="0"/>
                        <a:t>120</a:t>
                      </a:r>
                    </a:p>
                  </a:txBody>
                  <a:tcPr/>
                </a:tc>
                <a:extLst>
                  <a:ext uri="{0D108BD9-81ED-4DB2-BD59-A6C34878D82A}">
                    <a16:rowId xmlns:a16="http://schemas.microsoft.com/office/drawing/2014/main" val="2341257158"/>
                  </a:ext>
                </a:extLst>
              </a:tr>
              <a:tr h="339436">
                <a:tc>
                  <a:txBody>
                    <a:bodyPr/>
                    <a:lstStyle/>
                    <a:p>
                      <a:pPr algn="ctr"/>
                      <a:r>
                        <a:rPr lang="en-US" sz="1200" dirty="0"/>
                        <a:t>Textbooks ($75/ADM- no change)</a:t>
                      </a:r>
                    </a:p>
                  </a:txBody>
                  <a:tcPr/>
                </a:tc>
                <a:tc>
                  <a:txBody>
                    <a:bodyPr/>
                    <a:lstStyle/>
                    <a:p>
                      <a:pPr algn="ctr"/>
                      <a:r>
                        <a:rPr lang="en-US" sz="1200" dirty="0"/>
                        <a:t>161,723</a:t>
                      </a:r>
                    </a:p>
                  </a:txBody>
                  <a:tcPr/>
                </a:tc>
                <a:tc>
                  <a:txBody>
                    <a:bodyPr/>
                    <a:lstStyle/>
                    <a:p>
                      <a:pPr algn="ctr"/>
                      <a:r>
                        <a:rPr lang="en-US" sz="1200" dirty="0"/>
                        <a:t>161,839</a:t>
                      </a:r>
                    </a:p>
                  </a:txBody>
                  <a:tcPr/>
                </a:tc>
                <a:tc>
                  <a:txBody>
                    <a:bodyPr/>
                    <a:lstStyle/>
                    <a:p>
                      <a:pPr algn="ctr"/>
                      <a:r>
                        <a:rPr lang="en-US" sz="1200" dirty="0"/>
                        <a:t>(116)</a:t>
                      </a:r>
                    </a:p>
                  </a:txBody>
                  <a:tcPr/>
                </a:tc>
                <a:extLst>
                  <a:ext uri="{0D108BD9-81ED-4DB2-BD59-A6C34878D82A}">
                    <a16:rowId xmlns:a16="http://schemas.microsoft.com/office/drawing/2014/main" val="171357583"/>
                  </a:ext>
                </a:extLst>
              </a:tr>
              <a:tr h="304800">
                <a:tc>
                  <a:txBody>
                    <a:bodyPr/>
                    <a:lstStyle/>
                    <a:p>
                      <a:pPr algn="ctr"/>
                      <a:r>
                        <a:rPr lang="en-US" sz="1200" dirty="0"/>
                        <a:t>Total Foundation</a:t>
                      </a:r>
                    </a:p>
                  </a:txBody>
                  <a:tcPr/>
                </a:tc>
                <a:tc>
                  <a:txBody>
                    <a:bodyPr/>
                    <a:lstStyle/>
                    <a:p>
                      <a:pPr algn="ctr"/>
                      <a:r>
                        <a:rPr lang="en-US" sz="1200" dirty="0"/>
                        <a:t>13,913,498</a:t>
                      </a:r>
                    </a:p>
                  </a:txBody>
                  <a:tcPr/>
                </a:tc>
                <a:tc>
                  <a:txBody>
                    <a:bodyPr/>
                    <a:lstStyle/>
                    <a:p>
                      <a:pPr algn="ctr"/>
                      <a:r>
                        <a:rPr lang="en-US" sz="1200" dirty="0"/>
                        <a:t>13,371,324</a:t>
                      </a:r>
                    </a:p>
                  </a:txBody>
                  <a:tcPr/>
                </a:tc>
                <a:tc>
                  <a:txBody>
                    <a:bodyPr/>
                    <a:lstStyle/>
                    <a:p>
                      <a:pPr algn="ctr"/>
                      <a:r>
                        <a:rPr lang="en-US" sz="1200" dirty="0"/>
                        <a:t>542,174</a:t>
                      </a:r>
                    </a:p>
                  </a:txBody>
                  <a:tcPr/>
                </a:tc>
                <a:extLst>
                  <a:ext uri="{0D108BD9-81ED-4DB2-BD59-A6C34878D82A}">
                    <a16:rowId xmlns:a16="http://schemas.microsoft.com/office/drawing/2014/main" val="2746218033"/>
                  </a:ext>
                </a:extLst>
              </a:tr>
              <a:tr h="301734">
                <a:tc>
                  <a:txBody>
                    <a:bodyPr/>
                    <a:lstStyle/>
                    <a:p>
                      <a:pPr algn="ctr"/>
                      <a:r>
                        <a:rPr lang="en-US" sz="1200" dirty="0">
                          <a:solidFill>
                            <a:srgbClr val="FF0000"/>
                          </a:solidFill>
                        </a:rPr>
                        <a:t>10 Mill Match</a:t>
                      </a:r>
                    </a:p>
                  </a:txBody>
                  <a:tcPr/>
                </a:tc>
                <a:tc>
                  <a:txBody>
                    <a:bodyPr/>
                    <a:lstStyle/>
                    <a:p>
                      <a:pPr algn="ctr"/>
                      <a:r>
                        <a:rPr lang="en-US" sz="1200" dirty="0">
                          <a:solidFill>
                            <a:srgbClr val="FF0000"/>
                          </a:solidFill>
                        </a:rPr>
                        <a:t>&lt;7,296,604&gt;</a:t>
                      </a:r>
                    </a:p>
                  </a:txBody>
                  <a:tcPr/>
                </a:tc>
                <a:tc>
                  <a:txBody>
                    <a:bodyPr/>
                    <a:lstStyle/>
                    <a:p>
                      <a:pPr algn="ctr"/>
                      <a:r>
                        <a:rPr lang="en-US" sz="1200" dirty="0">
                          <a:solidFill>
                            <a:srgbClr val="FF0000"/>
                          </a:solidFill>
                        </a:rPr>
                        <a:t>&lt;6,731,630&gt;</a:t>
                      </a:r>
                    </a:p>
                  </a:txBody>
                  <a:tcPr/>
                </a:tc>
                <a:tc>
                  <a:txBody>
                    <a:bodyPr/>
                    <a:lstStyle/>
                    <a:p>
                      <a:pPr algn="ctr"/>
                      <a:r>
                        <a:rPr lang="en-US" sz="1200" dirty="0">
                          <a:solidFill>
                            <a:srgbClr val="FF0000"/>
                          </a:solidFill>
                        </a:rPr>
                        <a:t>564,974</a:t>
                      </a:r>
                    </a:p>
                  </a:txBody>
                  <a:tcPr/>
                </a:tc>
                <a:extLst>
                  <a:ext uri="{0D108BD9-81ED-4DB2-BD59-A6C34878D82A}">
                    <a16:rowId xmlns:a16="http://schemas.microsoft.com/office/drawing/2014/main" val="4008724580"/>
                  </a:ext>
                </a:extLst>
              </a:tr>
              <a:tr h="301734">
                <a:tc>
                  <a:txBody>
                    <a:bodyPr/>
                    <a:lstStyle/>
                    <a:p>
                      <a:pPr algn="ctr"/>
                      <a:r>
                        <a:rPr lang="en-US" sz="1200" dirty="0"/>
                        <a:t>Total state funded foundation</a:t>
                      </a:r>
                    </a:p>
                  </a:txBody>
                  <a:tcPr/>
                </a:tc>
                <a:tc>
                  <a:txBody>
                    <a:bodyPr/>
                    <a:lstStyle/>
                    <a:p>
                      <a:pPr algn="ctr"/>
                      <a:r>
                        <a:rPr lang="en-US" sz="1200" dirty="0"/>
                        <a:t>$6,616,894</a:t>
                      </a:r>
                    </a:p>
                  </a:txBody>
                  <a:tcPr/>
                </a:tc>
                <a:tc>
                  <a:txBody>
                    <a:bodyPr/>
                    <a:lstStyle/>
                    <a:p>
                      <a:pPr algn="ctr"/>
                      <a:r>
                        <a:rPr lang="en-US" sz="1200" dirty="0"/>
                        <a:t>$6,639,694</a:t>
                      </a:r>
                    </a:p>
                  </a:txBody>
                  <a:tcPr/>
                </a:tc>
                <a:tc>
                  <a:txBody>
                    <a:bodyPr/>
                    <a:lstStyle/>
                    <a:p>
                      <a:pPr algn="ctr"/>
                      <a:r>
                        <a:rPr lang="en-US" sz="1200" dirty="0"/>
                        <a:t>(22,800)</a:t>
                      </a:r>
                    </a:p>
                  </a:txBody>
                  <a:tcPr/>
                </a:tc>
                <a:extLst>
                  <a:ext uri="{0D108BD9-81ED-4DB2-BD59-A6C34878D82A}">
                    <a16:rowId xmlns:a16="http://schemas.microsoft.com/office/drawing/2014/main" val="2180272662"/>
                  </a:ext>
                </a:extLst>
              </a:tr>
            </a:tbl>
          </a:graphicData>
        </a:graphic>
      </p:graphicFrame>
    </p:spTree>
    <p:extLst>
      <p:ext uri="{BB962C8B-B14F-4D97-AF65-F5344CB8AC3E}">
        <p14:creationId xmlns:p14="http://schemas.microsoft.com/office/powerpoint/2010/main" val="2001452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D20F7-9AFA-4D6C-ACEE-08F20E6D5C88}"/>
              </a:ext>
            </a:extLst>
          </p:cNvPr>
          <p:cNvSpPr txBox="1">
            <a:spLocks/>
          </p:cNvSpPr>
          <p:nvPr/>
        </p:nvSpPr>
        <p:spPr>
          <a:xfrm>
            <a:off x="0" y="7874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10 Mill Match Calculation</a:t>
            </a:r>
          </a:p>
        </p:txBody>
      </p:sp>
      <p:graphicFrame>
        <p:nvGraphicFramePr>
          <p:cNvPr id="3" name="Table 2">
            <a:extLst>
              <a:ext uri="{FF2B5EF4-FFF2-40B4-BE49-F238E27FC236}">
                <a16:creationId xmlns:a16="http://schemas.microsoft.com/office/drawing/2014/main" id="{E130C015-7643-4BBA-A4C0-3EC22F6F188A}"/>
              </a:ext>
            </a:extLst>
          </p:cNvPr>
          <p:cNvGraphicFramePr>
            <a:graphicFrameLocks noGrp="1"/>
          </p:cNvGraphicFramePr>
          <p:nvPr>
            <p:extLst>
              <p:ext uri="{D42A27DB-BD31-4B8C-83A1-F6EECF244321}">
                <p14:modId xmlns:p14="http://schemas.microsoft.com/office/powerpoint/2010/main" val="3549850529"/>
              </p:ext>
            </p:extLst>
          </p:nvPr>
        </p:nvGraphicFramePr>
        <p:xfrm>
          <a:off x="1423553" y="766128"/>
          <a:ext cx="6889174" cy="1733550"/>
        </p:xfrm>
        <a:graphic>
          <a:graphicData uri="http://schemas.openxmlformats.org/drawingml/2006/table">
            <a:tbl>
              <a:tblPr>
                <a:tableStyleId>{5C22544A-7EE6-4342-B048-85BDC9FD1C3A}</a:tableStyleId>
              </a:tblPr>
              <a:tblGrid>
                <a:gridCol w="839451">
                  <a:extLst>
                    <a:ext uri="{9D8B030D-6E8A-4147-A177-3AD203B41FA5}">
                      <a16:colId xmlns:a16="http://schemas.microsoft.com/office/drawing/2014/main" val="3480071025"/>
                    </a:ext>
                  </a:extLst>
                </a:gridCol>
                <a:gridCol w="4091001">
                  <a:extLst>
                    <a:ext uri="{9D8B030D-6E8A-4147-A177-3AD203B41FA5}">
                      <a16:colId xmlns:a16="http://schemas.microsoft.com/office/drawing/2014/main" val="767437767"/>
                    </a:ext>
                  </a:extLst>
                </a:gridCol>
                <a:gridCol w="906750">
                  <a:extLst>
                    <a:ext uri="{9D8B030D-6E8A-4147-A177-3AD203B41FA5}">
                      <a16:colId xmlns:a16="http://schemas.microsoft.com/office/drawing/2014/main" val="1006170623"/>
                    </a:ext>
                  </a:extLst>
                </a:gridCol>
                <a:gridCol w="107013">
                  <a:extLst>
                    <a:ext uri="{9D8B030D-6E8A-4147-A177-3AD203B41FA5}">
                      <a16:colId xmlns:a16="http://schemas.microsoft.com/office/drawing/2014/main" val="4211743687"/>
                    </a:ext>
                  </a:extLst>
                </a:gridCol>
                <a:gridCol w="944959">
                  <a:extLst>
                    <a:ext uri="{9D8B030D-6E8A-4147-A177-3AD203B41FA5}">
                      <a16:colId xmlns:a16="http://schemas.microsoft.com/office/drawing/2014/main" val="141655656"/>
                    </a:ext>
                  </a:extLst>
                </a:gridCol>
              </a:tblGrid>
              <a:tr h="161925">
                <a:tc gridSpan="2">
                  <a:txBody>
                    <a:bodyPr/>
                    <a:lstStyle/>
                    <a:p>
                      <a:pPr algn="l" fontAlgn="b"/>
                      <a:r>
                        <a:rPr lang="en-US" sz="1000" u="none" strike="noStrike" dirty="0">
                          <a:effectLst/>
                        </a:rPr>
                        <a:t>A.  LOCAL FUNDS EQUIVALENT TO 10 MILLS</a:t>
                      </a:r>
                      <a:endParaRPr lang="en-US" sz="1000" b="1" i="0" u="none" strike="noStrike" dirty="0">
                        <a:effectLst/>
                        <a:latin typeface="Calibri" panose="020F0502020204030204" pitchFamily="34" charset="0"/>
                      </a:endParaRPr>
                    </a:p>
                  </a:txBody>
                  <a:tcPr marL="9525" marR="9525" marT="9525" marB="0" anchor="b"/>
                </a:tc>
                <a:tc hMerge="1">
                  <a:txBody>
                    <a:bodyPr/>
                    <a:lstStyle/>
                    <a:p>
                      <a:endParaRPr lang="en-US"/>
                    </a:p>
                  </a:txBody>
                  <a:tcPr/>
                </a:tc>
                <a:tc gridSpan="2">
                  <a:txBody>
                    <a:bodyPr/>
                    <a:lstStyle/>
                    <a:p>
                      <a:pPr algn="l" fontAlgn="b"/>
                      <a:endParaRPr lang="en-US" sz="1000" b="1" i="0" u="none" strike="noStrike" dirty="0">
                        <a:effectLst/>
                        <a:latin typeface="Calibri" panose="020F0502020204030204" pitchFamily="34" charset="0"/>
                      </a:endParaRPr>
                    </a:p>
                  </a:txBody>
                  <a:tcPr marL="9525" marR="9525" marT="9525" marB="0" anchor="b"/>
                </a:tc>
                <a:tc hMerge="1">
                  <a:txBody>
                    <a:bodyPr/>
                    <a:lstStyle/>
                    <a:p>
                      <a:pPr algn="l" fontAlgn="b"/>
                      <a:endParaRPr lang="en-US" sz="1000" b="1" i="0" u="none" strike="noStrike" dirty="0">
                        <a:effectLst/>
                        <a:latin typeface="Calibri" panose="020F0502020204030204" pitchFamily="34" charset="0"/>
                      </a:endParaRPr>
                    </a:p>
                  </a:txBody>
                  <a:tcPr marL="9525" marR="9525" marT="9525" marB="0" anchor="b"/>
                </a:tc>
                <a:tc>
                  <a:txBody>
                    <a:bodyPr/>
                    <a:lstStyle/>
                    <a:p>
                      <a:pPr algn="l" fontAlgn="b"/>
                      <a:endParaRPr lang="en-US" sz="1000" b="1"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1779797489"/>
                  </a:ext>
                </a:extLst>
              </a:tr>
              <a:tr h="161925">
                <a:tc gridSpan="5">
                  <a:txBody>
                    <a:bodyPr/>
                    <a:lstStyle/>
                    <a:p>
                      <a:pPr algn="l" fontAlgn="b"/>
                      <a:r>
                        <a:rPr lang="en-US" sz="800" u="none" strike="noStrike" dirty="0">
                          <a:effectLst/>
                        </a:rPr>
                        <a:t>Act 95-314, Section 16-13-231 of Code of Alabama requires that local support for schools must be funded at an amount equivalent to</a:t>
                      </a:r>
                      <a:endParaRPr lang="en-US" sz="800" b="0" i="0" u="none" strike="noStrike" dirty="0">
                        <a:effectLst/>
                        <a:latin typeface="Calibri" panose="020F0502020204030204" pitchFamily="34" charset="0"/>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endParaRPr lang="en-US" sz="8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2922451328"/>
                  </a:ext>
                </a:extLst>
              </a:tr>
              <a:tr h="161925">
                <a:tc gridSpan="3">
                  <a:txBody>
                    <a:bodyPr/>
                    <a:lstStyle/>
                    <a:p>
                      <a:pPr algn="l" fontAlgn="b"/>
                      <a:r>
                        <a:rPr lang="en-US" sz="800" u="none" strike="noStrike" dirty="0">
                          <a:effectLst/>
                        </a:rPr>
                        <a:t>10 mills of ad valorem tax.  In order to review the condition of local funding, the following outline should be used.</a:t>
                      </a:r>
                      <a:endParaRPr lang="en-US" sz="800" b="0" i="0" u="none" strike="noStrike" dirty="0">
                        <a:effectLst/>
                        <a:latin typeface="Calibri" panose="020F0502020204030204" pitchFamily="34" charset="0"/>
                      </a:endParaRPr>
                    </a:p>
                  </a:txBody>
                  <a:tcPr marL="9525" marR="9525" marT="9525" marB="0" anchor="b"/>
                </a:tc>
                <a:tc hMerge="1">
                  <a:txBody>
                    <a:bodyPr/>
                    <a:lstStyle/>
                    <a:p>
                      <a:endParaRPr lang="en-US"/>
                    </a:p>
                  </a:txBody>
                  <a:tcPr/>
                </a:tc>
                <a:tc hMerge="1">
                  <a:txBody>
                    <a:bodyPr/>
                    <a:lstStyle/>
                    <a:p>
                      <a:endParaRPr lang="en-US"/>
                    </a:p>
                  </a:txBody>
                  <a:tcPr/>
                </a:tc>
                <a:tc gridSpan="2">
                  <a:txBody>
                    <a:bodyPr/>
                    <a:lstStyle/>
                    <a:p>
                      <a:pPr algn="l" fontAlgn="b"/>
                      <a:endParaRPr lang="en-US" sz="1000" b="0" i="0" u="none" strike="noStrike" dirty="0">
                        <a:effectLst/>
                        <a:latin typeface="Calibri" panose="020F0502020204030204" pitchFamily="34" charset="0"/>
                      </a:endParaRPr>
                    </a:p>
                  </a:txBody>
                  <a:tcPr marL="9525" marR="9525" marT="9525" marB="0" anchor="b"/>
                </a:tc>
                <a:tc hMerge="1">
                  <a:txBody>
                    <a:bodyPr/>
                    <a:lstStyle/>
                    <a:p>
                      <a:pPr algn="l" fontAlgn="b"/>
                      <a:endParaRPr lang="en-US" sz="1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2475679077"/>
                  </a:ext>
                </a:extLst>
              </a:tr>
              <a:tr h="161925">
                <a:tc>
                  <a:txBody>
                    <a:bodyPr/>
                    <a:lstStyle/>
                    <a:p>
                      <a:pPr algn="l" fontAlgn="b"/>
                      <a:endParaRPr lang="en-US" sz="1000" b="0" i="0" u="none" strike="noStrike" dirty="0">
                        <a:effectLst/>
                        <a:latin typeface="Calibri" panose="020F0502020204030204" pitchFamily="34" charset="0"/>
                      </a:endParaRPr>
                    </a:p>
                  </a:txBody>
                  <a:tcPr marL="9525" marR="9525" marT="9525" marB="0" anchor="b"/>
                </a:tc>
                <a:tc>
                  <a:txBody>
                    <a:bodyPr/>
                    <a:lstStyle/>
                    <a:p>
                      <a:pPr algn="l" fontAlgn="b"/>
                      <a:endParaRPr lang="en-US" sz="1000" b="0" i="0" u="none" strike="noStrike" dirty="0">
                        <a:effectLst/>
                        <a:latin typeface="Calibri" panose="020F0502020204030204" pitchFamily="34" charset="0"/>
                      </a:endParaRPr>
                    </a:p>
                  </a:txBody>
                  <a:tcPr marL="9525" marR="9525" marT="9525" marB="0" anchor="b"/>
                </a:tc>
                <a:tc>
                  <a:txBody>
                    <a:bodyPr/>
                    <a:lstStyle/>
                    <a:p>
                      <a:pPr algn="l" fontAlgn="b"/>
                      <a:endParaRPr lang="en-US" sz="1000" b="0" i="0" u="none" strike="noStrike" dirty="0">
                        <a:effectLst/>
                        <a:latin typeface="Calibri" panose="020F0502020204030204" pitchFamily="34" charset="0"/>
                      </a:endParaRPr>
                    </a:p>
                  </a:txBody>
                  <a:tcPr marL="9525" marR="9525" marT="9525" marB="0" anchor="b"/>
                </a:tc>
                <a:tc gridSpan="2">
                  <a:txBody>
                    <a:bodyPr/>
                    <a:lstStyle/>
                    <a:p>
                      <a:pPr algn="l" fontAlgn="b"/>
                      <a:endParaRPr lang="en-US" sz="1000" b="0" i="0" u="none" strike="noStrike" dirty="0">
                        <a:effectLst/>
                        <a:latin typeface="Calibri" panose="020F0502020204030204" pitchFamily="34" charset="0"/>
                      </a:endParaRPr>
                    </a:p>
                  </a:txBody>
                  <a:tcPr marL="9525" marR="9525" marT="9525" marB="0" anchor="b"/>
                </a:tc>
                <a:tc hMerge="1">
                  <a:txBody>
                    <a:bodyPr/>
                    <a:lstStyle/>
                    <a:p>
                      <a:pPr algn="l" fontAlgn="b"/>
                      <a:endParaRPr lang="en-US" sz="1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1027652635"/>
                  </a:ext>
                </a:extLst>
              </a:tr>
              <a:tr h="161925">
                <a:tc gridSpan="5">
                  <a:txBody>
                    <a:bodyPr/>
                    <a:lstStyle/>
                    <a:p>
                      <a:pPr algn="l" fontAlgn="b"/>
                      <a:r>
                        <a:rPr lang="en-US" sz="1000" u="none" strike="noStrike" dirty="0">
                          <a:effectLst/>
                        </a:rPr>
                        <a:t>Data from 2019-2020 General Purpose Financial Statement must be used in completing this section.</a:t>
                      </a:r>
                      <a:endParaRPr lang="en-US" sz="1000" b="0" i="0" u="none" strike="noStrike" dirty="0">
                        <a:effectLst/>
                        <a:latin typeface="Calibri" panose="020F0502020204030204" pitchFamily="34" charset="0"/>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endParaRPr lang="en-US" sz="1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3754860311"/>
                  </a:ext>
                </a:extLst>
              </a:tr>
              <a:tr h="161925">
                <a:tc>
                  <a:txBody>
                    <a:bodyPr/>
                    <a:lstStyle/>
                    <a:p>
                      <a:pPr algn="l" fontAlgn="b"/>
                      <a:endParaRPr lang="en-US" sz="1000" b="0" i="0" u="none" strike="noStrike" dirty="0">
                        <a:effectLst/>
                        <a:latin typeface="Calibri" panose="020F0502020204030204" pitchFamily="34" charset="0"/>
                      </a:endParaRPr>
                    </a:p>
                  </a:txBody>
                  <a:tcPr marL="9525" marR="9525" marT="9525" marB="0" anchor="b"/>
                </a:tc>
                <a:tc>
                  <a:txBody>
                    <a:bodyPr/>
                    <a:lstStyle/>
                    <a:p>
                      <a:pPr algn="l" fontAlgn="b"/>
                      <a:endParaRPr lang="en-US" sz="1000" b="0" i="0" u="none" strike="noStrike" dirty="0">
                        <a:effectLst/>
                        <a:latin typeface="Calibri" panose="020F0502020204030204" pitchFamily="34" charset="0"/>
                      </a:endParaRPr>
                    </a:p>
                  </a:txBody>
                  <a:tcPr marL="9525" marR="9525" marT="9525" marB="0" anchor="b"/>
                </a:tc>
                <a:tc>
                  <a:txBody>
                    <a:bodyPr/>
                    <a:lstStyle/>
                    <a:p>
                      <a:pPr algn="ctr" fontAlgn="b"/>
                      <a:r>
                        <a:rPr lang="en-US" sz="1000" b="1" i="0" u="none" strike="noStrike" dirty="0">
                          <a:effectLst/>
                          <a:latin typeface="Calibri" panose="020F0502020204030204" pitchFamily="34" charset="0"/>
                        </a:rPr>
                        <a:t>FY 2021</a:t>
                      </a:r>
                    </a:p>
                  </a:txBody>
                  <a:tcPr marL="9525" marR="9525" marT="9525" marB="0" anchor="b"/>
                </a:tc>
                <a:tc gridSpan="2">
                  <a:txBody>
                    <a:bodyPr/>
                    <a:lstStyle/>
                    <a:p>
                      <a:pPr algn="ctr" fontAlgn="b"/>
                      <a:r>
                        <a:rPr lang="en-US" sz="1000" b="1" i="0" u="none" strike="noStrike" dirty="0">
                          <a:effectLst/>
                          <a:latin typeface="Calibri" panose="020F0502020204030204" pitchFamily="34" charset="0"/>
                        </a:rPr>
                        <a:t>FY 2020</a:t>
                      </a:r>
                    </a:p>
                  </a:txBody>
                  <a:tcPr marL="9525" marR="9525" marT="9525" marB="0" anchor="b"/>
                </a:tc>
                <a:tc hMerge="1">
                  <a:txBody>
                    <a:bodyPr/>
                    <a:lstStyle/>
                    <a:p>
                      <a:pPr algn="l" fontAlgn="b"/>
                      <a:endParaRPr lang="en-US" sz="1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641061893"/>
                  </a:ext>
                </a:extLst>
              </a:tr>
              <a:tr h="190500">
                <a:tc gridSpan="2">
                  <a:txBody>
                    <a:bodyPr/>
                    <a:lstStyle/>
                    <a:p>
                      <a:pPr algn="l" fontAlgn="b"/>
                      <a:r>
                        <a:rPr lang="en-US" sz="1000" u="none" strike="noStrike" dirty="0">
                          <a:effectLst/>
                        </a:rPr>
                        <a:t>1.  Amount of Regular District Ad Valorem Tax (code 6210)</a:t>
                      </a:r>
                      <a:endParaRPr lang="en-US" sz="1000" b="0" i="0" u="none" strike="noStrike" dirty="0">
                        <a:effectLst/>
                        <a:latin typeface="Calibri" panose="020F0502020204030204" pitchFamily="34" charset="0"/>
                      </a:endParaRPr>
                    </a:p>
                  </a:txBody>
                  <a:tcPr marL="9525" marR="9525" marT="9525" marB="0" anchor="b"/>
                </a:tc>
                <a:tc hMerge="1">
                  <a:txBody>
                    <a:bodyPr/>
                    <a:lstStyle/>
                    <a:p>
                      <a:endParaRPr lang="en-US"/>
                    </a:p>
                  </a:txBody>
                  <a:tcPr/>
                </a:tc>
                <a:tc>
                  <a:txBody>
                    <a:bodyPr/>
                    <a:lstStyle/>
                    <a:p>
                      <a:pPr algn="r" fontAlgn="b"/>
                      <a:r>
                        <a:rPr lang="en-US" sz="1000" b="0" i="0" u="none" strike="noStrike" dirty="0">
                          <a:effectLst/>
                          <a:latin typeface="Calibri" panose="020F0502020204030204" pitchFamily="34" charset="0"/>
                          <a:cs typeface="Calibri" panose="020F0502020204030204" pitchFamily="34" charset="0"/>
                        </a:rPr>
                        <a:t>2,188,981.47</a:t>
                      </a:r>
                    </a:p>
                  </a:txBody>
                  <a:tcPr marL="9525" marR="9525" marT="9525" marB="0" anchor="b"/>
                </a:tc>
                <a:tc gridSpan="2">
                  <a:txBody>
                    <a:bodyPr/>
                    <a:lstStyle/>
                    <a:p>
                      <a:pPr algn="r" fontAlgn="b"/>
                      <a:r>
                        <a:rPr lang="en-US" sz="1000" b="0" i="0" u="none" strike="noStrike" dirty="0">
                          <a:effectLst/>
                          <a:latin typeface="Calibri" panose="020F0502020204030204" pitchFamily="34" charset="0"/>
                          <a:cs typeface="Calibri" panose="020F0502020204030204" pitchFamily="34" charset="0"/>
                        </a:rPr>
                        <a:t>2,019,489.00</a:t>
                      </a:r>
                    </a:p>
                  </a:txBody>
                  <a:tcPr marL="9525" marR="9525" marT="9525" marB="0" anchor="b"/>
                </a:tc>
                <a:tc hMerge="1">
                  <a:txBody>
                    <a:bodyPr/>
                    <a:lstStyle/>
                    <a:p>
                      <a:pPr algn="l" fontAlgn="b"/>
                      <a:endParaRPr lang="en-US" sz="1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2508164612"/>
                  </a:ext>
                </a:extLst>
              </a:tr>
              <a:tr h="190500">
                <a:tc gridSpan="2">
                  <a:txBody>
                    <a:bodyPr/>
                    <a:lstStyle/>
                    <a:p>
                      <a:pPr algn="l" fontAlgn="b"/>
                      <a:r>
                        <a:rPr lang="en-US" sz="1000" u="none" strike="noStrike" dirty="0">
                          <a:effectLst/>
                        </a:rPr>
                        <a:t>2.  Number of Mills of Regular District Ad Valorem Tax</a:t>
                      </a:r>
                      <a:endParaRPr lang="en-US" sz="1000" b="0" i="0" u="none" strike="noStrike" dirty="0">
                        <a:effectLst/>
                        <a:latin typeface="Calibri" panose="020F0502020204030204" pitchFamily="34" charset="0"/>
                      </a:endParaRPr>
                    </a:p>
                  </a:txBody>
                  <a:tcPr marL="9525" marR="9525" marT="9525" marB="0" anchor="b"/>
                </a:tc>
                <a:tc hMerge="1">
                  <a:txBody>
                    <a:bodyPr/>
                    <a:lstStyle/>
                    <a:p>
                      <a:endParaRPr lang="en-US"/>
                    </a:p>
                  </a:txBody>
                  <a:tcPr/>
                </a:tc>
                <a:tc>
                  <a:txBody>
                    <a:bodyPr/>
                    <a:lstStyle/>
                    <a:p>
                      <a:pPr algn="r" fontAlgn="b"/>
                      <a:r>
                        <a:rPr lang="en-US" sz="1000" b="0" i="0" u="none" strike="noStrike" dirty="0">
                          <a:effectLst/>
                          <a:latin typeface="Calibri" panose="020F0502020204030204" pitchFamily="34" charset="0"/>
                          <a:cs typeface="Calibri" panose="020F0502020204030204" pitchFamily="34" charset="0"/>
                        </a:rPr>
                        <a:t>3.00</a:t>
                      </a:r>
                    </a:p>
                  </a:txBody>
                  <a:tcPr marL="9525" marR="9525" marT="9525" marB="0" anchor="b"/>
                </a:tc>
                <a:tc gridSpan="2">
                  <a:txBody>
                    <a:bodyPr/>
                    <a:lstStyle/>
                    <a:p>
                      <a:pPr algn="ctr" fontAlgn="b"/>
                      <a:r>
                        <a:rPr lang="en-US" sz="1000" u="none" strike="noStrike" dirty="0">
                          <a:effectLst/>
                          <a:latin typeface="Calibri" panose="020F0502020204030204" pitchFamily="34" charset="0"/>
                          <a:cs typeface="Calibri" panose="020F0502020204030204" pitchFamily="34" charset="0"/>
                        </a:rPr>
                        <a:t>                            3.00 </a:t>
                      </a:r>
                      <a:endParaRPr lang="en-US" sz="1000" b="0" i="0" u="none" strike="noStrike" dirty="0">
                        <a:effectLst/>
                        <a:latin typeface="Calibri" panose="020F0502020204030204" pitchFamily="34" charset="0"/>
                        <a:cs typeface="Calibri" panose="020F0502020204030204" pitchFamily="34" charset="0"/>
                      </a:endParaRPr>
                    </a:p>
                  </a:txBody>
                  <a:tcPr marL="9525" marR="9525" marT="9525" marB="0" anchor="b"/>
                </a:tc>
                <a:tc hMerge="1">
                  <a:txBody>
                    <a:bodyPr/>
                    <a:lstStyle/>
                    <a:p>
                      <a:pPr algn="ctr" fontAlgn="b"/>
                      <a:endParaRPr lang="en-US" sz="1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3191585627"/>
                  </a:ext>
                </a:extLst>
              </a:tr>
              <a:tr h="190500">
                <a:tc gridSpan="2">
                  <a:txBody>
                    <a:bodyPr/>
                    <a:lstStyle/>
                    <a:p>
                      <a:pPr algn="l" fontAlgn="b"/>
                      <a:r>
                        <a:rPr lang="en-US" sz="1000" u="none" strike="noStrike" dirty="0">
                          <a:effectLst/>
                        </a:rPr>
                        <a:t>3.  Value of 1 Mill (Divide Item 1 by item 2)</a:t>
                      </a:r>
                      <a:endParaRPr lang="en-US" sz="1000" b="0" i="0" u="none" strike="noStrike" dirty="0">
                        <a:effectLst/>
                        <a:latin typeface="Calibri" panose="020F0502020204030204" pitchFamily="34" charset="0"/>
                      </a:endParaRPr>
                    </a:p>
                  </a:txBody>
                  <a:tcPr marL="9525" marR="9525" marT="9525" marB="0" anchor="b"/>
                </a:tc>
                <a:tc hMerge="1">
                  <a:txBody>
                    <a:bodyPr/>
                    <a:lstStyle/>
                    <a:p>
                      <a:endParaRPr lang="en-US"/>
                    </a:p>
                  </a:txBody>
                  <a:tcPr/>
                </a:tc>
                <a:tc>
                  <a:txBody>
                    <a:bodyPr/>
                    <a:lstStyle/>
                    <a:p>
                      <a:pPr algn="r" fontAlgn="b"/>
                      <a:r>
                        <a:rPr lang="en-US" sz="1000" b="0" i="0" u="none" strike="noStrike" dirty="0">
                          <a:effectLst/>
                          <a:latin typeface="Calibri" panose="020F0502020204030204" pitchFamily="34" charset="0"/>
                          <a:cs typeface="Calibri" panose="020F0502020204030204" pitchFamily="34" charset="0"/>
                        </a:rPr>
                        <a:t>729,660.49</a:t>
                      </a:r>
                    </a:p>
                  </a:txBody>
                  <a:tcPr marL="9525" marR="9525" marT="9525" marB="0" anchor="b"/>
                </a:tc>
                <a:tc gridSpan="2">
                  <a:txBody>
                    <a:bodyPr/>
                    <a:lstStyle/>
                    <a:p>
                      <a:pPr algn="r" fontAlgn="b"/>
                      <a:r>
                        <a:rPr lang="en-US" sz="1000" b="0" i="0" u="none" strike="noStrike" dirty="0">
                          <a:effectLst/>
                          <a:latin typeface="Calibri" panose="020F0502020204030204" pitchFamily="34" charset="0"/>
                          <a:cs typeface="Calibri" panose="020F0502020204030204" pitchFamily="34" charset="0"/>
                        </a:rPr>
                        <a:t>673,163.00</a:t>
                      </a:r>
                    </a:p>
                  </a:txBody>
                  <a:tcPr marL="9525" marR="9525" marT="9525" marB="0" anchor="b"/>
                </a:tc>
                <a:tc hMerge="1">
                  <a:txBody>
                    <a:bodyPr/>
                    <a:lstStyle/>
                    <a:p>
                      <a:pPr algn="l" fontAlgn="b"/>
                      <a:endParaRPr lang="en-US" sz="1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1569989577"/>
                  </a:ext>
                </a:extLst>
              </a:tr>
              <a:tr h="190500">
                <a:tc gridSpan="2">
                  <a:txBody>
                    <a:bodyPr/>
                    <a:lstStyle/>
                    <a:p>
                      <a:pPr algn="l" fontAlgn="b"/>
                      <a:r>
                        <a:rPr lang="en-US" sz="1000" u="none" strike="noStrike" dirty="0">
                          <a:effectLst/>
                        </a:rPr>
                        <a:t>4.  Value of 10 Mills (Item 3 times 10)</a:t>
                      </a:r>
                      <a:endParaRPr lang="en-US" sz="1000" b="0" i="0" u="none" strike="noStrike" dirty="0">
                        <a:effectLst/>
                        <a:latin typeface="Calibri" panose="020F0502020204030204" pitchFamily="34" charset="0"/>
                      </a:endParaRPr>
                    </a:p>
                  </a:txBody>
                  <a:tcPr marL="9525" marR="9525" marT="9525" marB="0" anchor="b"/>
                </a:tc>
                <a:tc hMerge="1">
                  <a:txBody>
                    <a:bodyPr/>
                    <a:lstStyle/>
                    <a:p>
                      <a:endParaRPr lang="en-US"/>
                    </a:p>
                  </a:txBody>
                  <a:tcPr/>
                </a:tc>
                <a:tc>
                  <a:txBody>
                    <a:bodyPr/>
                    <a:lstStyle/>
                    <a:p>
                      <a:pPr algn="r" fontAlgn="b"/>
                      <a:r>
                        <a:rPr lang="en-US" sz="1000" b="0" i="0" u="none" strike="noStrike" dirty="0">
                          <a:effectLst/>
                          <a:latin typeface="Calibri" panose="020F0502020204030204" pitchFamily="34" charset="0"/>
                          <a:cs typeface="Calibri" panose="020F0502020204030204" pitchFamily="34" charset="0"/>
                        </a:rPr>
                        <a:t>7,296,604.90</a:t>
                      </a:r>
                    </a:p>
                  </a:txBody>
                  <a:tcPr marL="9525" marR="9525" marT="9525" marB="0" anchor="b"/>
                </a:tc>
                <a:tc gridSpan="2">
                  <a:txBody>
                    <a:bodyPr/>
                    <a:lstStyle/>
                    <a:p>
                      <a:pPr algn="r" fontAlgn="b"/>
                      <a:r>
                        <a:rPr lang="en-US" sz="1000" b="0" i="0" u="none" strike="noStrike" dirty="0">
                          <a:effectLst/>
                          <a:latin typeface="Calibri" panose="020F0502020204030204" pitchFamily="34" charset="0"/>
                          <a:cs typeface="Calibri" panose="020F0502020204030204" pitchFamily="34" charset="0"/>
                        </a:rPr>
                        <a:t>6,731,630.00</a:t>
                      </a:r>
                    </a:p>
                  </a:txBody>
                  <a:tcPr marL="9525" marR="9525" marT="9525" marB="0" anchor="b"/>
                </a:tc>
                <a:tc hMerge="1">
                  <a:txBody>
                    <a:bodyPr/>
                    <a:lstStyle/>
                    <a:p>
                      <a:pPr algn="l" fontAlgn="b"/>
                      <a:endParaRPr lang="en-US" sz="1000" b="0" i="0" u="none" strike="noStrike" dirty="0">
                        <a:effectLst/>
                        <a:latin typeface="Calibri" panose="020F0502020204030204" pitchFamily="34" charset="0"/>
                      </a:endParaRPr>
                    </a:p>
                  </a:txBody>
                  <a:tcPr marL="9525" marR="9525" marT="9525" marB="0" anchor="b"/>
                </a:tc>
                <a:extLst>
                  <a:ext uri="{0D108BD9-81ED-4DB2-BD59-A6C34878D82A}">
                    <a16:rowId xmlns:a16="http://schemas.microsoft.com/office/drawing/2014/main" val="3734378735"/>
                  </a:ext>
                </a:extLst>
              </a:tr>
            </a:tbl>
          </a:graphicData>
        </a:graphic>
      </p:graphicFrame>
      <p:sp>
        <p:nvSpPr>
          <p:cNvPr id="5" name="TextBox 4">
            <a:extLst>
              <a:ext uri="{FF2B5EF4-FFF2-40B4-BE49-F238E27FC236}">
                <a16:creationId xmlns:a16="http://schemas.microsoft.com/office/drawing/2014/main" id="{53340293-36B2-4A48-B105-E83536B98E33}"/>
              </a:ext>
            </a:extLst>
          </p:cNvPr>
          <p:cNvSpPr txBox="1"/>
          <p:nvPr/>
        </p:nvSpPr>
        <p:spPr>
          <a:xfrm>
            <a:off x="1076325" y="3019425"/>
            <a:ext cx="7236402" cy="307777"/>
          </a:xfrm>
          <a:prstGeom prst="rect">
            <a:avLst/>
          </a:prstGeom>
          <a:noFill/>
        </p:spPr>
        <p:txBody>
          <a:bodyPr wrap="square" rtlCol="0">
            <a:spAutoFit/>
          </a:bodyPr>
          <a:lstStyle/>
          <a:p>
            <a:r>
              <a:rPr lang="en-US" dirty="0">
                <a:solidFill>
                  <a:srgbClr val="002060"/>
                </a:solidFill>
              </a:rPr>
              <a:t>NOTE: 10 Mill match increased $564,974 from FY 2021. </a:t>
            </a:r>
          </a:p>
        </p:txBody>
      </p:sp>
    </p:spTree>
    <p:extLst>
      <p:ext uri="{BB962C8B-B14F-4D97-AF65-F5344CB8AC3E}">
        <p14:creationId xmlns:p14="http://schemas.microsoft.com/office/powerpoint/2010/main" val="564905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AB5AA-55F0-48A0-BFC3-4C6E8067F93F}"/>
              </a:ext>
            </a:extLst>
          </p:cNvPr>
          <p:cNvSpPr txBox="1">
            <a:spLocks/>
          </p:cNvSpPr>
          <p:nvPr/>
        </p:nvSpPr>
        <p:spPr>
          <a:xfrm>
            <a:off x="0" y="7874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10 Mill Match Comparison</a:t>
            </a:r>
          </a:p>
        </p:txBody>
      </p:sp>
      <p:graphicFrame>
        <p:nvGraphicFramePr>
          <p:cNvPr id="4" name="Table 3">
            <a:extLst>
              <a:ext uri="{FF2B5EF4-FFF2-40B4-BE49-F238E27FC236}">
                <a16:creationId xmlns:a16="http://schemas.microsoft.com/office/drawing/2014/main" id="{59B857B9-73DD-4BD7-99A4-6B153653C436}"/>
              </a:ext>
            </a:extLst>
          </p:cNvPr>
          <p:cNvGraphicFramePr>
            <a:graphicFrameLocks noGrp="1"/>
          </p:cNvGraphicFramePr>
          <p:nvPr>
            <p:extLst>
              <p:ext uri="{D42A27DB-BD31-4B8C-83A1-F6EECF244321}">
                <p14:modId xmlns:p14="http://schemas.microsoft.com/office/powerpoint/2010/main" val="4188477216"/>
              </p:ext>
            </p:extLst>
          </p:nvPr>
        </p:nvGraphicFramePr>
        <p:xfrm>
          <a:off x="906966" y="966439"/>
          <a:ext cx="7672039" cy="3365722"/>
        </p:xfrm>
        <a:graphic>
          <a:graphicData uri="http://schemas.openxmlformats.org/drawingml/2006/table">
            <a:tbl>
              <a:tblPr firstRow="1" bandRow="1">
                <a:tableStyleId>{5C22544A-7EE6-4342-B048-85BDC9FD1C3A}</a:tableStyleId>
              </a:tblPr>
              <a:tblGrid>
                <a:gridCol w="2531857">
                  <a:extLst>
                    <a:ext uri="{9D8B030D-6E8A-4147-A177-3AD203B41FA5}">
                      <a16:colId xmlns:a16="http://schemas.microsoft.com/office/drawing/2014/main" val="2978842543"/>
                    </a:ext>
                  </a:extLst>
                </a:gridCol>
                <a:gridCol w="1724722">
                  <a:extLst>
                    <a:ext uri="{9D8B030D-6E8A-4147-A177-3AD203B41FA5}">
                      <a16:colId xmlns:a16="http://schemas.microsoft.com/office/drawing/2014/main" val="1817085715"/>
                    </a:ext>
                  </a:extLst>
                </a:gridCol>
                <a:gridCol w="1497450">
                  <a:extLst>
                    <a:ext uri="{9D8B030D-6E8A-4147-A177-3AD203B41FA5}">
                      <a16:colId xmlns:a16="http://schemas.microsoft.com/office/drawing/2014/main" val="3939483973"/>
                    </a:ext>
                  </a:extLst>
                </a:gridCol>
                <a:gridCol w="1918010">
                  <a:extLst>
                    <a:ext uri="{9D8B030D-6E8A-4147-A177-3AD203B41FA5}">
                      <a16:colId xmlns:a16="http://schemas.microsoft.com/office/drawing/2014/main" val="2784491594"/>
                    </a:ext>
                  </a:extLst>
                </a:gridCol>
              </a:tblGrid>
              <a:tr h="519253">
                <a:tc>
                  <a:txBody>
                    <a:bodyPr/>
                    <a:lstStyle/>
                    <a:p>
                      <a:endParaRPr lang="en-US" dirty="0"/>
                    </a:p>
                  </a:txBody>
                  <a:tcPr/>
                </a:tc>
                <a:tc>
                  <a:txBody>
                    <a:bodyPr/>
                    <a:lstStyle/>
                    <a:p>
                      <a:pPr algn="ctr"/>
                      <a:r>
                        <a:rPr lang="en-US" dirty="0"/>
                        <a:t>ADM</a:t>
                      </a:r>
                    </a:p>
                  </a:txBody>
                  <a:tcPr/>
                </a:tc>
                <a:tc>
                  <a:txBody>
                    <a:bodyPr/>
                    <a:lstStyle/>
                    <a:p>
                      <a:pPr algn="ctr"/>
                      <a:r>
                        <a:rPr lang="en-US" dirty="0"/>
                        <a:t>10 Mill Match</a:t>
                      </a:r>
                    </a:p>
                  </a:txBody>
                  <a:tcPr/>
                </a:tc>
                <a:tc>
                  <a:txBody>
                    <a:bodyPr/>
                    <a:lstStyle/>
                    <a:p>
                      <a:pPr algn="ctr"/>
                      <a:r>
                        <a:rPr lang="en-US" dirty="0"/>
                        <a:t>10 Mill per Student</a:t>
                      </a:r>
                    </a:p>
                  </a:txBody>
                  <a:tcPr/>
                </a:tc>
                <a:extLst>
                  <a:ext uri="{0D108BD9-81ED-4DB2-BD59-A6C34878D82A}">
                    <a16:rowId xmlns:a16="http://schemas.microsoft.com/office/drawing/2014/main" val="3853227539"/>
                  </a:ext>
                </a:extLst>
              </a:tr>
              <a:tr h="357976">
                <a:tc>
                  <a:txBody>
                    <a:bodyPr/>
                    <a:lstStyle/>
                    <a:p>
                      <a:r>
                        <a:rPr lang="en-US" dirty="0"/>
                        <a:t>Gulf Shores City Schools</a:t>
                      </a:r>
                    </a:p>
                  </a:txBody>
                  <a:tcPr/>
                </a:tc>
                <a:tc>
                  <a:txBody>
                    <a:bodyPr/>
                    <a:lstStyle/>
                    <a:p>
                      <a:pPr algn="ctr"/>
                      <a:r>
                        <a:rPr lang="en-US" dirty="0"/>
                        <a:t>2,156.30</a:t>
                      </a:r>
                    </a:p>
                  </a:txBody>
                  <a:tcPr/>
                </a:tc>
                <a:tc>
                  <a:txBody>
                    <a:bodyPr/>
                    <a:lstStyle/>
                    <a:p>
                      <a:pPr algn="ctr"/>
                      <a:r>
                        <a:rPr lang="en-US" dirty="0"/>
                        <a:t>7,296,605</a:t>
                      </a:r>
                    </a:p>
                  </a:txBody>
                  <a:tcPr/>
                </a:tc>
                <a:tc>
                  <a:txBody>
                    <a:bodyPr/>
                    <a:lstStyle/>
                    <a:p>
                      <a:pPr algn="ctr"/>
                      <a:r>
                        <a:rPr lang="en-US" dirty="0"/>
                        <a:t>3,383.85</a:t>
                      </a:r>
                    </a:p>
                  </a:txBody>
                  <a:tcPr/>
                </a:tc>
                <a:extLst>
                  <a:ext uri="{0D108BD9-81ED-4DB2-BD59-A6C34878D82A}">
                    <a16:rowId xmlns:a16="http://schemas.microsoft.com/office/drawing/2014/main" val="1578988095"/>
                  </a:ext>
                </a:extLst>
              </a:tr>
              <a:tr h="367017">
                <a:tc>
                  <a:txBody>
                    <a:bodyPr/>
                    <a:lstStyle/>
                    <a:p>
                      <a:r>
                        <a:rPr lang="en-US" dirty="0"/>
                        <a:t>Homewood City Schools</a:t>
                      </a:r>
                    </a:p>
                  </a:txBody>
                  <a:tcPr/>
                </a:tc>
                <a:tc>
                  <a:txBody>
                    <a:bodyPr/>
                    <a:lstStyle/>
                    <a:p>
                      <a:pPr algn="ctr"/>
                      <a:r>
                        <a:rPr lang="en-US" dirty="0"/>
                        <a:t>4,177.15</a:t>
                      </a:r>
                    </a:p>
                  </a:txBody>
                  <a:tcPr/>
                </a:tc>
                <a:tc>
                  <a:txBody>
                    <a:bodyPr/>
                    <a:lstStyle/>
                    <a:p>
                      <a:pPr algn="ctr"/>
                      <a:r>
                        <a:rPr lang="en-US" dirty="0"/>
                        <a:t>6,962,300</a:t>
                      </a:r>
                    </a:p>
                  </a:txBody>
                  <a:tcPr/>
                </a:tc>
                <a:tc>
                  <a:txBody>
                    <a:bodyPr/>
                    <a:lstStyle/>
                    <a:p>
                      <a:pPr algn="ctr"/>
                      <a:r>
                        <a:rPr lang="en-US" dirty="0"/>
                        <a:t>1,666.76</a:t>
                      </a:r>
                    </a:p>
                  </a:txBody>
                  <a:tcPr/>
                </a:tc>
                <a:extLst>
                  <a:ext uri="{0D108BD9-81ED-4DB2-BD59-A6C34878D82A}">
                    <a16:rowId xmlns:a16="http://schemas.microsoft.com/office/drawing/2014/main" val="941700989"/>
                  </a:ext>
                </a:extLst>
              </a:tr>
              <a:tr h="309491">
                <a:tc>
                  <a:txBody>
                    <a:bodyPr/>
                    <a:lstStyle/>
                    <a:p>
                      <a:r>
                        <a:rPr lang="en-US" dirty="0"/>
                        <a:t>Mountain Brook City Schools</a:t>
                      </a:r>
                    </a:p>
                  </a:txBody>
                  <a:tcPr/>
                </a:tc>
                <a:tc>
                  <a:txBody>
                    <a:bodyPr/>
                    <a:lstStyle/>
                    <a:p>
                      <a:pPr algn="ctr"/>
                      <a:r>
                        <a:rPr lang="en-US" dirty="0"/>
                        <a:t>4,375.60</a:t>
                      </a:r>
                    </a:p>
                  </a:txBody>
                  <a:tcPr/>
                </a:tc>
                <a:tc>
                  <a:txBody>
                    <a:bodyPr/>
                    <a:lstStyle/>
                    <a:p>
                      <a:pPr algn="ctr"/>
                      <a:r>
                        <a:rPr lang="en-US" dirty="0"/>
                        <a:t>6,852,890</a:t>
                      </a:r>
                    </a:p>
                  </a:txBody>
                  <a:tcPr/>
                </a:tc>
                <a:tc>
                  <a:txBody>
                    <a:bodyPr/>
                    <a:lstStyle/>
                    <a:p>
                      <a:pPr algn="ctr"/>
                      <a:r>
                        <a:rPr lang="en-US" dirty="0"/>
                        <a:t>1,566.16</a:t>
                      </a:r>
                    </a:p>
                  </a:txBody>
                  <a:tcPr/>
                </a:tc>
                <a:extLst>
                  <a:ext uri="{0D108BD9-81ED-4DB2-BD59-A6C34878D82A}">
                    <a16:rowId xmlns:a16="http://schemas.microsoft.com/office/drawing/2014/main" val="4050826665"/>
                  </a:ext>
                </a:extLst>
              </a:tr>
              <a:tr h="367017">
                <a:tc>
                  <a:txBody>
                    <a:bodyPr/>
                    <a:lstStyle/>
                    <a:p>
                      <a:r>
                        <a:rPr lang="en-US" dirty="0"/>
                        <a:t>Baldwin County Schools</a:t>
                      </a:r>
                    </a:p>
                  </a:txBody>
                  <a:tcPr/>
                </a:tc>
                <a:tc>
                  <a:txBody>
                    <a:bodyPr/>
                    <a:lstStyle/>
                    <a:p>
                      <a:pPr algn="ctr"/>
                      <a:r>
                        <a:rPr lang="en-US" dirty="0"/>
                        <a:t>29,554.95</a:t>
                      </a:r>
                    </a:p>
                  </a:txBody>
                  <a:tcPr/>
                </a:tc>
                <a:tc>
                  <a:txBody>
                    <a:bodyPr/>
                    <a:lstStyle/>
                    <a:p>
                      <a:pPr algn="ctr"/>
                      <a:r>
                        <a:rPr lang="en-US" dirty="0"/>
                        <a:t>42,782,360</a:t>
                      </a:r>
                    </a:p>
                  </a:txBody>
                  <a:tcPr/>
                </a:tc>
                <a:tc>
                  <a:txBody>
                    <a:bodyPr/>
                    <a:lstStyle/>
                    <a:p>
                      <a:pPr algn="ctr"/>
                      <a:r>
                        <a:rPr lang="en-US" dirty="0"/>
                        <a:t>1,447.55</a:t>
                      </a:r>
                    </a:p>
                  </a:txBody>
                  <a:tcPr/>
                </a:tc>
                <a:extLst>
                  <a:ext uri="{0D108BD9-81ED-4DB2-BD59-A6C34878D82A}">
                    <a16:rowId xmlns:a16="http://schemas.microsoft.com/office/drawing/2014/main" val="779277221"/>
                  </a:ext>
                </a:extLst>
              </a:tr>
              <a:tr h="367017">
                <a:tc>
                  <a:txBody>
                    <a:bodyPr/>
                    <a:lstStyle/>
                    <a:p>
                      <a:r>
                        <a:rPr lang="en-US" dirty="0"/>
                        <a:t>Auburn City Schools</a:t>
                      </a:r>
                    </a:p>
                  </a:txBody>
                  <a:tcPr/>
                </a:tc>
                <a:tc>
                  <a:txBody>
                    <a:bodyPr/>
                    <a:lstStyle/>
                    <a:p>
                      <a:pPr algn="ctr"/>
                      <a:r>
                        <a:rPr lang="en-US" dirty="0"/>
                        <a:t>8,953.55</a:t>
                      </a:r>
                    </a:p>
                  </a:txBody>
                  <a:tcPr/>
                </a:tc>
                <a:tc>
                  <a:txBody>
                    <a:bodyPr/>
                    <a:lstStyle/>
                    <a:p>
                      <a:pPr algn="ctr"/>
                      <a:r>
                        <a:rPr lang="en-US" dirty="0"/>
                        <a:t>11,698,970</a:t>
                      </a:r>
                    </a:p>
                  </a:txBody>
                  <a:tcPr/>
                </a:tc>
                <a:tc>
                  <a:txBody>
                    <a:bodyPr/>
                    <a:lstStyle/>
                    <a:p>
                      <a:pPr algn="ctr"/>
                      <a:r>
                        <a:rPr lang="en-US" dirty="0"/>
                        <a:t>1,306.63</a:t>
                      </a:r>
                    </a:p>
                  </a:txBody>
                  <a:tcPr/>
                </a:tc>
                <a:extLst>
                  <a:ext uri="{0D108BD9-81ED-4DB2-BD59-A6C34878D82A}">
                    <a16:rowId xmlns:a16="http://schemas.microsoft.com/office/drawing/2014/main" val="2735535571"/>
                  </a:ext>
                </a:extLst>
              </a:tr>
              <a:tr h="343917">
                <a:tc>
                  <a:txBody>
                    <a:bodyPr/>
                    <a:lstStyle/>
                    <a:p>
                      <a:r>
                        <a:rPr lang="en-US" dirty="0"/>
                        <a:t>Vestavia City Schools</a:t>
                      </a:r>
                    </a:p>
                  </a:txBody>
                  <a:tcPr/>
                </a:tc>
                <a:tc>
                  <a:txBody>
                    <a:bodyPr/>
                    <a:lstStyle/>
                    <a:p>
                      <a:pPr algn="ctr"/>
                      <a:r>
                        <a:rPr lang="en-US" dirty="0"/>
                        <a:t>7,027.65</a:t>
                      </a:r>
                    </a:p>
                  </a:txBody>
                  <a:tcPr/>
                </a:tc>
                <a:tc>
                  <a:txBody>
                    <a:bodyPr/>
                    <a:lstStyle/>
                    <a:p>
                      <a:pPr algn="ctr"/>
                      <a:r>
                        <a:rPr lang="en-US" dirty="0"/>
                        <a:t>7,541,300</a:t>
                      </a:r>
                    </a:p>
                  </a:txBody>
                  <a:tcPr/>
                </a:tc>
                <a:tc>
                  <a:txBody>
                    <a:bodyPr/>
                    <a:lstStyle/>
                    <a:p>
                      <a:pPr algn="ctr"/>
                      <a:r>
                        <a:rPr lang="en-US" dirty="0"/>
                        <a:t>1,073.09</a:t>
                      </a:r>
                    </a:p>
                  </a:txBody>
                  <a:tcPr/>
                </a:tc>
                <a:extLst>
                  <a:ext uri="{0D108BD9-81ED-4DB2-BD59-A6C34878D82A}">
                    <a16:rowId xmlns:a16="http://schemas.microsoft.com/office/drawing/2014/main" val="536143579"/>
                  </a:ext>
                </a:extLst>
              </a:tr>
              <a:tr h="367017">
                <a:tc>
                  <a:txBody>
                    <a:bodyPr/>
                    <a:lstStyle/>
                    <a:p>
                      <a:r>
                        <a:rPr lang="en-US" dirty="0"/>
                        <a:t>Madison City Schools</a:t>
                      </a:r>
                    </a:p>
                  </a:txBody>
                  <a:tcPr/>
                </a:tc>
                <a:tc>
                  <a:txBody>
                    <a:bodyPr/>
                    <a:lstStyle/>
                    <a:p>
                      <a:pPr algn="ctr"/>
                      <a:r>
                        <a:rPr lang="en-US" dirty="0"/>
                        <a:t>11,512.95</a:t>
                      </a:r>
                    </a:p>
                  </a:txBody>
                  <a:tcPr/>
                </a:tc>
                <a:tc>
                  <a:txBody>
                    <a:bodyPr/>
                    <a:lstStyle/>
                    <a:p>
                      <a:pPr algn="ctr"/>
                      <a:r>
                        <a:rPr lang="en-US" dirty="0"/>
                        <a:t>7,914,110</a:t>
                      </a:r>
                    </a:p>
                  </a:txBody>
                  <a:tcPr/>
                </a:tc>
                <a:tc>
                  <a:txBody>
                    <a:bodyPr/>
                    <a:lstStyle/>
                    <a:p>
                      <a:pPr algn="ctr"/>
                      <a:r>
                        <a:rPr lang="en-US" dirty="0"/>
                        <a:t>687.41</a:t>
                      </a:r>
                    </a:p>
                  </a:txBody>
                  <a:tcPr/>
                </a:tc>
                <a:extLst>
                  <a:ext uri="{0D108BD9-81ED-4DB2-BD59-A6C34878D82A}">
                    <a16:rowId xmlns:a16="http://schemas.microsoft.com/office/drawing/2014/main" val="2604548928"/>
                  </a:ext>
                </a:extLst>
              </a:tr>
              <a:tr h="367017">
                <a:tc>
                  <a:txBody>
                    <a:bodyPr/>
                    <a:lstStyle/>
                    <a:p>
                      <a:r>
                        <a:rPr lang="en-US" dirty="0"/>
                        <a:t>Saraland City Schools</a:t>
                      </a:r>
                    </a:p>
                  </a:txBody>
                  <a:tcPr/>
                </a:tc>
                <a:tc>
                  <a:txBody>
                    <a:bodyPr/>
                    <a:lstStyle/>
                    <a:p>
                      <a:pPr algn="ctr"/>
                      <a:r>
                        <a:rPr lang="en-US" dirty="0"/>
                        <a:t>3,117.55</a:t>
                      </a:r>
                    </a:p>
                  </a:txBody>
                  <a:tcPr/>
                </a:tc>
                <a:tc>
                  <a:txBody>
                    <a:bodyPr/>
                    <a:lstStyle/>
                    <a:p>
                      <a:pPr algn="ctr"/>
                      <a:r>
                        <a:rPr lang="en-US" dirty="0"/>
                        <a:t>1,583,420</a:t>
                      </a:r>
                    </a:p>
                  </a:txBody>
                  <a:tcPr/>
                </a:tc>
                <a:tc>
                  <a:txBody>
                    <a:bodyPr/>
                    <a:lstStyle/>
                    <a:p>
                      <a:pPr algn="ctr"/>
                      <a:r>
                        <a:rPr lang="en-US" dirty="0"/>
                        <a:t>507.91</a:t>
                      </a:r>
                    </a:p>
                  </a:txBody>
                  <a:tcPr/>
                </a:tc>
                <a:extLst>
                  <a:ext uri="{0D108BD9-81ED-4DB2-BD59-A6C34878D82A}">
                    <a16:rowId xmlns:a16="http://schemas.microsoft.com/office/drawing/2014/main" val="449987533"/>
                  </a:ext>
                </a:extLst>
              </a:tr>
            </a:tbl>
          </a:graphicData>
        </a:graphic>
      </p:graphicFrame>
    </p:spTree>
    <p:extLst>
      <p:ext uri="{BB962C8B-B14F-4D97-AF65-F5344CB8AC3E}">
        <p14:creationId xmlns:p14="http://schemas.microsoft.com/office/powerpoint/2010/main" val="536853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B86E-9AC4-4029-B8EB-A3161BDDD85F}"/>
              </a:ext>
            </a:extLst>
          </p:cNvPr>
          <p:cNvSpPr txBox="1">
            <a:spLocks/>
          </p:cNvSpPr>
          <p:nvPr/>
        </p:nvSpPr>
        <p:spPr>
          <a:xfrm>
            <a:off x="0" y="7874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State Revenues (GF)</a:t>
            </a:r>
          </a:p>
        </p:txBody>
      </p:sp>
      <p:graphicFrame>
        <p:nvGraphicFramePr>
          <p:cNvPr id="3" name="Table 2">
            <a:extLst>
              <a:ext uri="{FF2B5EF4-FFF2-40B4-BE49-F238E27FC236}">
                <a16:creationId xmlns:a16="http://schemas.microsoft.com/office/drawing/2014/main" id="{39EB0E54-B1DF-45F2-B783-72E299649DCA}"/>
              </a:ext>
            </a:extLst>
          </p:cNvPr>
          <p:cNvGraphicFramePr>
            <a:graphicFrameLocks noGrp="1"/>
          </p:cNvGraphicFramePr>
          <p:nvPr>
            <p:extLst>
              <p:ext uri="{D42A27DB-BD31-4B8C-83A1-F6EECF244321}">
                <p14:modId xmlns:p14="http://schemas.microsoft.com/office/powerpoint/2010/main" val="3737315397"/>
              </p:ext>
            </p:extLst>
          </p:nvPr>
        </p:nvGraphicFramePr>
        <p:xfrm>
          <a:off x="365760" y="651044"/>
          <a:ext cx="8499566" cy="4353391"/>
        </p:xfrm>
        <a:graphic>
          <a:graphicData uri="http://schemas.openxmlformats.org/drawingml/2006/table">
            <a:tbl>
              <a:tblPr firstRow="1" bandRow="1">
                <a:tableStyleId>{5C22544A-7EE6-4342-B048-85BDC9FD1C3A}</a:tableStyleId>
              </a:tblPr>
              <a:tblGrid>
                <a:gridCol w="2386965">
                  <a:extLst>
                    <a:ext uri="{9D8B030D-6E8A-4147-A177-3AD203B41FA5}">
                      <a16:colId xmlns:a16="http://schemas.microsoft.com/office/drawing/2014/main" val="3882508873"/>
                    </a:ext>
                  </a:extLst>
                </a:gridCol>
                <a:gridCol w="1076325">
                  <a:extLst>
                    <a:ext uri="{9D8B030D-6E8A-4147-A177-3AD203B41FA5}">
                      <a16:colId xmlns:a16="http://schemas.microsoft.com/office/drawing/2014/main" val="1709371254"/>
                    </a:ext>
                  </a:extLst>
                </a:gridCol>
                <a:gridCol w="1114425">
                  <a:extLst>
                    <a:ext uri="{9D8B030D-6E8A-4147-A177-3AD203B41FA5}">
                      <a16:colId xmlns:a16="http://schemas.microsoft.com/office/drawing/2014/main" val="753958980"/>
                    </a:ext>
                  </a:extLst>
                </a:gridCol>
                <a:gridCol w="1200150">
                  <a:extLst>
                    <a:ext uri="{9D8B030D-6E8A-4147-A177-3AD203B41FA5}">
                      <a16:colId xmlns:a16="http://schemas.microsoft.com/office/drawing/2014/main" val="1227529128"/>
                    </a:ext>
                  </a:extLst>
                </a:gridCol>
                <a:gridCol w="2721701">
                  <a:extLst>
                    <a:ext uri="{9D8B030D-6E8A-4147-A177-3AD203B41FA5}">
                      <a16:colId xmlns:a16="http://schemas.microsoft.com/office/drawing/2014/main" val="3033524600"/>
                    </a:ext>
                  </a:extLst>
                </a:gridCol>
              </a:tblGrid>
              <a:tr h="430104">
                <a:tc>
                  <a:txBody>
                    <a:bodyPr/>
                    <a:lstStyle/>
                    <a:p>
                      <a:pPr algn="ctr"/>
                      <a:r>
                        <a:rPr lang="en-US" dirty="0"/>
                        <a:t>Foundation Program</a:t>
                      </a:r>
                    </a:p>
                  </a:txBody>
                  <a:tcPr/>
                </a:tc>
                <a:tc>
                  <a:txBody>
                    <a:bodyPr/>
                    <a:lstStyle/>
                    <a:p>
                      <a:pPr algn="ctr"/>
                      <a:r>
                        <a:rPr lang="en-US" dirty="0"/>
                        <a:t>FY 2022</a:t>
                      </a:r>
                    </a:p>
                  </a:txBody>
                  <a:tcPr/>
                </a:tc>
                <a:tc>
                  <a:txBody>
                    <a:bodyPr/>
                    <a:lstStyle/>
                    <a:p>
                      <a:pPr algn="ctr"/>
                      <a:r>
                        <a:rPr lang="en-US" dirty="0"/>
                        <a:t>FY 2021 Amended</a:t>
                      </a:r>
                    </a:p>
                  </a:txBody>
                  <a:tcPr/>
                </a:tc>
                <a:tc>
                  <a:txBody>
                    <a:bodyPr/>
                    <a:lstStyle/>
                    <a:p>
                      <a:pPr algn="ctr"/>
                      <a:r>
                        <a:rPr lang="en-US" dirty="0"/>
                        <a:t>Change</a:t>
                      </a:r>
                    </a:p>
                  </a:txBody>
                  <a:tcPr/>
                </a:tc>
                <a:tc>
                  <a:txBody>
                    <a:bodyPr/>
                    <a:lstStyle/>
                    <a:p>
                      <a:pPr algn="ctr"/>
                      <a:r>
                        <a:rPr lang="en-US" dirty="0"/>
                        <a:t>Comment</a:t>
                      </a:r>
                    </a:p>
                  </a:txBody>
                  <a:tcPr/>
                </a:tc>
                <a:extLst>
                  <a:ext uri="{0D108BD9-81ED-4DB2-BD59-A6C34878D82A}">
                    <a16:rowId xmlns:a16="http://schemas.microsoft.com/office/drawing/2014/main" val="2455590454"/>
                  </a:ext>
                </a:extLst>
              </a:tr>
              <a:tr h="191432">
                <a:tc>
                  <a:txBody>
                    <a:bodyPr/>
                    <a:lstStyle/>
                    <a:p>
                      <a:pPr algn="ctr"/>
                      <a:r>
                        <a:rPr lang="en-US" dirty="0"/>
                        <a:t>Foundation</a:t>
                      </a:r>
                    </a:p>
                  </a:txBody>
                  <a:tcPr/>
                </a:tc>
                <a:tc>
                  <a:txBody>
                    <a:bodyPr/>
                    <a:lstStyle/>
                    <a:p>
                      <a:pPr algn="ctr"/>
                      <a:r>
                        <a:rPr lang="en-US" dirty="0"/>
                        <a:t>$6,616,894</a:t>
                      </a:r>
                    </a:p>
                  </a:txBody>
                  <a:tcPr/>
                </a:tc>
                <a:tc>
                  <a:txBody>
                    <a:bodyPr/>
                    <a:lstStyle/>
                    <a:p>
                      <a:pPr algn="ctr"/>
                      <a:r>
                        <a:rPr lang="en-US" dirty="0"/>
                        <a:t>$6,639,694</a:t>
                      </a:r>
                    </a:p>
                  </a:txBody>
                  <a:tcPr/>
                </a:tc>
                <a:tc>
                  <a:txBody>
                    <a:bodyPr/>
                    <a:lstStyle/>
                    <a:p>
                      <a:pPr algn="ctr"/>
                      <a:r>
                        <a:rPr lang="en-US" dirty="0"/>
                        <a:t>$(22,800)</a:t>
                      </a:r>
                    </a:p>
                  </a:txBody>
                  <a:tcPr/>
                </a:tc>
                <a:tc>
                  <a:txBody>
                    <a:bodyPr/>
                    <a:lstStyle/>
                    <a:p>
                      <a:pPr algn="ctr"/>
                      <a:r>
                        <a:rPr lang="en-US" dirty="0"/>
                        <a:t>Increase 10 mill match</a:t>
                      </a:r>
                    </a:p>
                  </a:txBody>
                  <a:tcPr/>
                </a:tc>
                <a:extLst>
                  <a:ext uri="{0D108BD9-81ED-4DB2-BD59-A6C34878D82A}">
                    <a16:rowId xmlns:a16="http://schemas.microsoft.com/office/drawing/2014/main" val="273702692"/>
                  </a:ext>
                </a:extLst>
              </a:tr>
              <a:tr h="319027">
                <a:tc>
                  <a:txBody>
                    <a:bodyPr/>
                    <a:lstStyle/>
                    <a:p>
                      <a:pPr algn="ctr"/>
                      <a:r>
                        <a:rPr lang="en-US" dirty="0"/>
                        <a:t>School Nurse Program</a:t>
                      </a:r>
                    </a:p>
                  </a:txBody>
                  <a:tcPr/>
                </a:tc>
                <a:tc>
                  <a:txBody>
                    <a:bodyPr/>
                    <a:lstStyle/>
                    <a:p>
                      <a:pPr algn="ctr"/>
                      <a:r>
                        <a:rPr lang="en-US" dirty="0"/>
                        <a:t>161,074</a:t>
                      </a:r>
                    </a:p>
                  </a:txBody>
                  <a:tcPr/>
                </a:tc>
                <a:tc>
                  <a:txBody>
                    <a:bodyPr/>
                    <a:lstStyle/>
                    <a:p>
                      <a:pPr algn="ctr"/>
                      <a:r>
                        <a:rPr lang="en-US" dirty="0"/>
                        <a:t>140,340</a:t>
                      </a:r>
                    </a:p>
                  </a:txBody>
                  <a:tcPr/>
                </a:tc>
                <a:tc>
                  <a:txBody>
                    <a:bodyPr/>
                    <a:lstStyle/>
                    <a:p>
                      <a:pPr algn="ctr"/>
                      <a:r>
                        <a:rPr lang="en-US" dirty="0"/>
                        <a:t>20,734</a:t>
                      </a:r>
                    </a:p>
                  </a:txBody>
                  <a:tcPr/>
                </a:tc>
                <a:tc>
                  <a:txBody>
                    <a:bodyPr/>
                    <a:lstStyle/>
                    <a:p>
                      <a:pPr algn="ctr"/>
                      <a:r>
                        <a:rPr lang="en-US" dirty="0"/>
                        <a:t>State increase</a:t>
                      </a:r>
                    </a:p>
                  </a:txBody>
                  <a:tcPr/>
                </a:tc>
                <a:extLst>
                  <a:ext uri="{0D108BD9-81ED-4DB2-BD59-A6C34878D82A}">
                    <a16:rowId xmlns:a16="http://schemas.microsoft.com/office/drawing/2014/main" val="4275385915"/>
                  </a:ext>
                </a:extLst>
              </a:tr>
              <a:tr h="342900">
                <a:tc>
                  <a:txBody>
                    <a:bodyPr/>
                    <a:lstStyle/>
                    <a:p>
                      <a:pPr algn="ctr"/>
                      <a:r>
                        <a:rPr lang="en-US" dirty="0"/>
                        <a:t>Technology Coordinator</a:t>
                      </a:r>
                    </a:p>
                  </a:txBody>
                  <a:tcPr/>
                </a:tc>
                <a:tc>
                  <a:txBody>
                    <a:bodyPr/>
                    <a:lstStyle/>
                    <a:p>
                      <a:pPr algn="ctr"/>
                      <a:r>
                        <a:rPr lang="en-US" dirty="0"/>
                        <a:t>60,966</a:t>
                      </a:r>
                    </a:p>
                  </a:txBody>
                  <a:tcPr/>
                </a:tc>
                <a:tc>
                  <a:txBody>
                    <a:bodyPr/>
                    <a:lstStyle/>
                    <a:p>
                      <a:pPr algn="ctr"/>
                      <a:r>
                        <a:rPr lang="en-US" dirty="0"/>
                        <a:t>61,368</a:t>
                      </a:r>
                    </a:p>
                  </a:txBody>
                  <a:tcPr/>
                </a:tc>
                <a:tc>
                  <a:txBody>
                    <a:bodyPr/>
                    <a:lstStyle/>
                    <a:p>
                      <a:pPr algn="ctr"/>
                      <a:r>
                        <a:rPr lang="en-US" dirty="0"/>
                        <a:t>(402)</a:t>
                      </a:r>
                    </a:p>
                  </a:txBody>
                  <a:tcPr/>
                </a:tc>
                <a:tc>
                  <a:txBody>
                    <a:bodyPr/>
                    <a:lstStyle/>
                    <a:p>
                      <a:pPr algn="ctr"/>
                      <a:r>
                        <a:rPr lang="en-US" dirty="0"/>
                        <a:t>minor</a:t>
                      </a:r>
                    </a:p>
                  </a:txBody>
                  <a:tcPr/>
                </a:tc>
                <a:extLst>
                  <a:ext uri="{0D108BD9-81ED-4DB2-BD59-A6C34878D82A}">
                    <a16:rowId xmlns:a16="http://schemas.microsoft.com/office/drawing/2014/main" val="4045062243"/>
                  </a:ext>
                </a:extLst>
              </a:tr>
              <a:tr h="269202">
                <a:tc>
                  <a:txBody>
                    <a:bodyPr/>
                    <a:lstStyle/>
                    <a:p>
                      <a:pPr algn="ctr"/>
                      <a:r>
                        <a:rPr lang="en-US" dirty="0"/>
                        <a:t>Career Tech O-M</a:t>
                      </a:r>
                    </a:p>
                  </a:txBody>
                  <a:tcPr/>
                </a:tc>
                <a:tc>
                  <a:txBody>
                    <a:bodyPr/>
                    <a:lstStyle/>
                    <a:p>
                      <a:pPr algn="ctr"/>
                      <a:r>
                        <a:rPr lang="en-US" dirty="0"/>
                        <a:t>25,425</a:t>
                      </a:r>
                    </a:p>
                  </a:txBody>
                  <a:tcPr/>
                </a:tc>
                <a:tc>
                  <a:txBody>
                    <a:bodyPr/>
                    <a:lstStyle/>
                    <a:p>
                      <a:pPr algn="ctr"/>
                      <a:r>
                        <a:rPr lang="en-US" dirty="0"/>
                        <a:t>17,958</a:t>
                      </a:r>
                    </a:p>
                  </a:txBody>
                  <a:tcPr/>
                </a:tc>
                <a:tc>
                  <a:txBody>
                    <a:bodyPr/>
                    <a:lstStyle/>
                    <a:p>
                      <a:pPr algn="ctr"/>
                      <a:r>
                        <a:rPr lang="en-US" dirty="0"/>
                        <a:t>7,467</a:t>
                      </a:r>
                    </a:p>
                  </a:txBody>
                  <a:tcPr/>
                </a:tc>
                <a:tc>
                  <a:txBody>
                    <a:bodyPr/>
                    <a:lstStyle/>
                    <a:p>
                      <a:pPr algn="ctr"/>
                      <a:r>
                        <a:rPr lang="en-US" dirty="0"/>
                        <a:t>State increase</a:t>
                      </a:r>
                    </a:p>
                  </a:txBody>
                  <a:tcPr/>
                </a:tc>
                <a:extLst>
                  <a:ext uri="{0D108BD9-81ED-4DB2-BD59-A6C34878D82A}">
                    <a16:rowId xmlns:a16="http://schemas.microsoft.com/office/drawing/2014/main" val="373729715"/>
                  </a:ext>
                </a:extLst>
              </a:tr>
              <a:tr h="269202">
                <a:tc>
                  <a:txBody>
                    <a:bodyPr/>
                    <a:lstStyle/>
                    <a:p>
                      <a:pPr algn="ctr"/>
                      <a:r>
                        <a:rPr lang="en-US" dirty="0"/>
                        <a:t>Alabama Reading </a:t>
                      </a:r>
                    </a:p>
                  </a:txBody>
                  <a:tcPr/>
                </a:tc>
                <a:tc>
                  <a:txBody>
                    <a:bodyPr/>
                    <a:lstStyle/>
                    <a:p>
                      <a:pPr algn="ctr"/>
                      <a:r>
                        <a:rPr lang="en-US" dirty="0"/>
                        <a:t>80,000</a:t>
                      </a:r>
                    </a:p>
                  </a:txBody>
                  <a:tcPr/>
                </a:tc>
                <a:tc>
                  <a:txBody>
                    <a:bodyPr/>
                    <a:lstStyle/>
                    <a:p>
                      <a:pPr algn="ctr"/>
                      <a:r>
                        <a:rPr lang="en-US" dirty="0"/>
                        <a:t>80,000</a:t>
                      </a:r>
                    </a:p>
                  </a:txBody>
                  <a:tcPr/>
                </a:tc>
                <a:tc>
                  <a:txBody>
                    <a:bodyPr/>
                    <a:lstStyle/>
                    <a:p>
                      <a:pPr algn="ctr"/>
                      <a:r>
                        <a:rPr lang="en-US" dirty="0"/>
                        <a:t>0</a:t>
                      </a:r>
                    </a:p>
                  </a:txBody>
                  <a:tcPr/>
                </a:tc>
                <a:tc>
                  <a:txBody>
                    <a:bodyPr/>
                    <a:lstStyle/>
                    <a:p>
                      <a:pPr algn="ctr"/>
                      <a:r>
                        <a:rPr lang="en-US" dirty="0"/>
                        <a:t>No change</a:t>
                      </a:r>
                    </a:p>
                  </a:txBody>
                  <a:tcPr/>
                </a:tc>
                <a:extLst>
                  <a:ext uri="{0D108BD9-81ED-4DB2-BD59-A6C34878D82A}">
                    <a16:rowId xmlns:a16="http://schemas.microsoft.com/office/drawing/2014/main" val="1858649257"/>
                  </a:ext>
                </a:extLst>
              </a:tr>
              <a:tr h="269202">
                <a:tc>
                  <a:txBody>
                    <a:bodyPr/>
                    <a:lstStyle/>
                    <a:p>
                      <a:pPr algn="ctr"/>
                      <a:r>
                        <a:rPr lang="en-US" dirty="0"/>
                        <a:t>ESL</a:t>
                      </a:r>
                    </a:p>
                  </a:txBody>
                  <a:tcPr/>
                </a:tc>
                <a:tc>
                  <a:txBody>
                    <a:bodyPr/>
                    <a:lstStyle/>
                    <a:p>
                      <a:pPr algn="ctr"/>
                      <a:r>
                        <a:rPr lang="en-US" dirty="0"/>
                        <a:t>21,828</a:t>
                      </a:r>
                    </a:p>
                  </a:txBody>
                  <a:tcPr/>
                </a:tc>
                <a:tc>
                  <a:txBody>
                    <a:bodyPr/>
                    <a:lstStyle/>
                    <a:p>
                      <a:pPr algn="ctr"/>
                      <a:r>
                        <a:rPr lang="en-US" dirty="0"/>
                        <a:t>23,385</a:t>
                      </a:r>
                    </a:p>
                  </a:txBody>
                  <a:tcPr/>
                </a:tc>
                <a:tc>
                  <a:txBody>
                    <a:bodyPr/>
                    <a:lstStyle/>
                    <a:p>
                      <a:pPr algn="ctr"/>
                      <a:r>
                        <a:rPr lang="en-US" dirty="0"/>
                        <a:t>(1,557)</a:t>
                      </a:r>
                    </a:p>
                  </a:txBody>
                  <a:tcPr/>
                </a:tc>
                <a:tc>
                  <a:txBody>
                    <a:bodyPr/>
                    <a:lstStyle/>
                    <a:p>
                      <a:pPr algn="ctr"/>
                      <a:r>
                        <a:rPr lang="en-US" dirty="0"/>
                        <a:t>minor</a:t>
                      </a:r>
                    </a:p>
                  </a:txBody>
                  <a:tcPr/>
                </a:tc>
                <a:extLst>
                  <a:ext uri="{0D108BD9-81ED-4DB2-BD59-A6C34878D82A}">
                    <a16:rowId xmlns:a16="http://schemas.microsoft.com/office/drawing/2014/main" val="2038310576"/>
                  </a:ext>
                </a:extLst>
              </a:tr>
              <a:tr h="269202">
                <a:tc>
                  <a:txBody>
                    <a:bodyPr/>
                    <a:lstStyle/>
                    <a:p>
                      <a:pPr algn="ctr"/>
                      <a:r>
                        <a:rPr lang="en-US" dirty="0"/>
                        <a:t>Gifted</a:t>
                      </a:r>
                    </a:p>
                  </a:txBody>
                  <a:tcPr/>
                </a:tc>
                <a:tc>
                  <a:txBody>
                    <a:bodyPr/>
                    <a:lstStyle/>
                    <a:p>
                      <a:pPr algn="ctr"/>
                      <a:r>
                        <a:rPr lang="en-US" dirty="0"/>
                        <a:t>0</a:t>
                      </a:r>
                    </a:p>
                  </a:txBody>
                  <a:tcPr/>
                </a:tc>
                <a:tc>
                  <a:txBody>
                    <a:bodyPr/>
                    <a:lstStyle/>
                    <a:p>
                      <a:pPr algn="ctr"/>
                      <a:r>
                        <a:rPr lang="en-US" dirty="0"/>
                        <a:t>9,138</a:t>
                      </a:r>
                    </a:p>
                  </a:txBody>
                  <a:tcPr/>
                </a:tc>
                <a:tc>
                  <a:txBody>
                    <a:bodyPr/>
                    <a:lstStyle/>
                    <a:p>
                      <a:pPr algn="ctr"/>
                      <a:r>
                        <a:rPr lang="en-US" dirty="0"/>
                        <a:t>(9,138)</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dirty="0"/>
                        <a:t>Allocation not received yet</a:t>
                      </a:r>
                    </a:p>
                  </a:txBody>
                  <a:tcPr/>
                </a:tc>
                <a:extLst>
                  <a:ext uri="{0D108BD9-81ED-4DB2-BD59-A6C34878D82A}">
                    <a16:rowId xmlns:a16="http://schemas.microsoft.com/office/drawing/2014/main" val="3636293651"/>
                  </a:ext>
                </a:extLst>
              </a:tr>
              <a:tr h="269202">
                <a:tc>
                  <a:txBody>
                    <a:bodyPr/>
                    <a:lstStyle/>
                    <a:p>
                      <a:pPr algn="ctr"/>
                      <a:r>
                        <a:rPr lang="en-US" dirty="0"/>
                        <a:t>Transportation</a:t>
                      </a:r>
                    </a:p>
                  </a:txBody>
                  <a:tcPr/>
                </a:tc>
                <a:tc>
                  <a:txBody>
                    <a:bodyPr/>
                    <a:lstStyle/>
                    <a:p>
                      <a:pPr algn="ctr"/>
                      <a:r>
                        <a:rPr lang="en-US" dirty="0"/>
                        <a:t>671,827</a:t>
                      </a:r>
                    </a:p>
                  </a:txBody>
                  <a:tcPr/>
                </a:tc>
                <a:tc>
                  <a:txBody>
                    <a:bodyPr/>
                    <a:lstStyle/>
                    <a:p>
                      <a:pPr algn="ctr"/>
                      <a:r>
                        <a:rPr lang="en-US" dirty="0"/>
                        <a:t>587,278</a:t>
                      </a:r>
                    </a:p>
                  </a:txBody>
                  <a:tcPr/>
                </a:tc>
                <a:tc>
                  <a:txBody>
                    <a:bodyPr/>
                    <a:lstStyle/>
                    <a:p>
                      <a:pPr algn="ctr"/>
                      <a:r>
                        <a:rPr lang="en-US" dirty="0"/>
                        <a:t>84,549</a:t>
                      </a:r>
                    </a:p>
                  </a:txBody>
                  <a:tcPr/>
                </a:tc>
                <a:tc>
                  <a:txBody>
                    <a:bodyPr/>
                    <a:lstStyle/>
                    <a:p>
                      <a:pPr algn="ctr"/>
                      <a:r>
                        <a:rPr lang="en-US" dirty="0"/>
                        <a:t>Add additional routes</a:t>
                      </a:r>
                    </a:p>
                  </a:txBody>
                  <a:tcPr/>
                </a:tc>
                <a:extLst>
                  <a:ext uri="{0D108BD9-81ED-4DB2-BD59-A6C34878D82A}">
                    <a16:rowId xmlns:a16="http://schemas.microsoft.com/office/drawing/2014/main" val="2692701224"/>
                  </a:ext>
                </a:extLst>
              </a:tr>
              <a:tr h="269202">
                <a:tc>
                  <a:txBody>
                    <a:bodyPr/>
                    <a:lstStyle/>
                    <a:p>
                      <a:pPr algn="ctr"/>
                      <a:r>
                        <a:rPr lang="en-US" dirty="0"/>
                        <a:t>At-Risk</a:t>
                      </a:r>
                    </a:p>
                  </a:txBody>
                  <a:tcPr/>
                </a:tc>
                <a:tc>
                  <a:txBody>
                    <a:bodyPr/>
                    <a:lstStyle/>
                    <a:p>
                      <a:pPr algn="ctr"/>
                      <a:r>
                        <a:rPr lang="en-US" dirty="0"/>
                        <a:t>42,771</a:t>
                      </a:r>
                    </a:p>
                  </a:txBody>
                  <a:tcPr/>
                </a:tc>
                <a:tc>
                  <a:txBody>
                    <a:bodyPr/>
                    <a:lstStyle/>
                    <a:p>
                      <a:pPr algn="ctr"/>
                      <a:r>
                        <a:rPr lang="en-US" dirty="0"/>
                        <a:t>43,948</a:t>
                      </a:r>
                    </a:p>
                  </a:txBody>
                  <a:tcPr/>
                </a:tc>
                <a:tc>
                  <a:txBody>
                    <a:bodyPr/>
                    <a:lstStyle/>
                    <a:p>
                      <a:pPr algn="ctr"/>
                      <a:r>
                        <a:rPr lang="en-US" dirty="0"/>
                        <a:t>(1,177)</a:t>
                      </a:r>
                    </a:p>
                  </a:txBody>
                  <a:tcPr/>
                </a:tc>
                <a:tc>
                  <a:txBody>
                    <a:bodyPr/>
                    <a:lstStyle/>
                    <a:p>
                      <a:pPr algn="ctr"/>
                      <a:r>
                        <a:rPr lang="en-US" dirty="0"/>
                        <a:t>minor</a:t>
                      </a:r>
                    </a:p>
                  </a:txBody>
                  <a:tcPr/>
                </a:tc>
                <a:extLst>
                  <a:ext uri="{0D108BD9-81ED-4DB2-BD59-A6C34878D82A}">
                    <a16:rowId xmlns:a16="http://schemas.microsoft.com/office/drawing/2014/main" val="171357583"/>
                  </a:ext>
                </a:extLst>
              </a:tr>
              <a:tr h="269202">
                <a:tc>
                  <a:txBody>
                    <a:bodyPr/>
                    <a:lstStyle/>
                    <a:p>
                      <a:pPr algn="ctr"/>
                      <a:r>
                        <a:rPr lang="en-US" dirty="0"/>
                        <a:t>PreSchool</a:t>
                      </a:r>
                    </a:p>
                  </a:txBody>
                  <a:tcPr/>
                </a:tc>
                <a:tc>
                  <a:txBody>
                    <a:bodyPr/>
                    <a:lstStyle/>
                    <a:p>
                      <a:pPr algn="ctr"/>
                      <a:r>
                        <a:rPr lang="en-US" dirty="0"/>
                        <a:t>50,496</a:t>
                      </a:r>
                    </a:p>
                  </a:txBody>
                  <a:tcPr/>
                </a:tc>
                <a:tc>
                  <a:txBody>
                    <a:bodyPr/>
                    <a:lstStyle/>
                    <a:p>
                      <a:pPr algn="ctr"/>
                      <a:r>
                        <a:rPr lang="en-US" dirty="0"/>
                        <a:t>10,622</a:t>
                      </a:r>
                    </a:p>
                  </a:txBody>
                  <a:tcPr/>
                </a:tc>
                <a:tc>
                  <a:txBody>
                    <a:bodyPr/>
                    <a:lstStyle/>
                    <a:p>
                      <a:pPr algn="ctr"/>
                      <a:r>
                        <a:rPr lang="en-US" dirty="0"/>
                        <a:t>39,874</a:t>
                      </a:r>
                    </a:p>
                  </a:txBody>
                  <a:tcPr/>
                </a:tc>
                <a:tc>
                  <a:txBody>
                    <a:bodyPr/>
                    <a:lstStyle/>
                    <a:p>
                      <a:pPr algn="ctr"/>
                      <a:r>
                        <a:rPr lang="en-US" dirty="0"/>
                        <a:t>State increase </a:t>
                      </a:r>
                    </a:p>
                  </a:txBody>
                  <a:tcPr/>
                </a:tc>
                <a:extLst>
                  <a:ext uri="{0D108BD9-81ED-4DB2-BD59-A6C34878D82A}">
                    <a16:rowId xmlns:a16="http://schemas.microsoft.com/office/drawing/2014/main" val="2746218033"/>
                  </a:ext>
                </a:extLst>
              </a:tr>
              <a:tr h="269202">
                <a:tc>
                  <a:txBody>
                    <a:bodyPr/>
                    <a:lstStyle/>
                    <a:p>
                      <a:pPr algn="ctr"/>
                      <a:r>
                        <a:rPr lang="en-US" dirty="0"/>
                        <a:t>OSR</a:t>
                      </a:r>
                    </a:p>
                  </a:txBody>
                  <a:tcPr/>
                </a:tc>
                <a:tc>
                  <a:txBody>
                    <a:bodyPr/>
                    <a:lstStyle/>
                    <a:p>
                      <a:pPr algn="ctr"/>
                      <a:r>
                        <a:rPr lang="en-US" dirty="0"/>
                        <a:t>289,224</a:t>
                      </a:r>
                    </a:p>
                  </a:txBody>
                  <a:tcPr/>
                </a:tc>
                <a:tc>
                  <a:txBody>
                    <a:bodyPr/>
                    <a:lstStyle/>
                    <a:p>
                      <a:pPr algn="ctr"/>
                      <a:r>
                        <a:rPr lang="en-US" dirty="0"/>
                        <a:t>289,224</a:t>
                      </a:r>
                    </a:p>
                  </a:txBody>
                  <a:tcPr/>
                </a:tc>
                <a:tc>
                  <a:txBody>
                    <a:bodyPr/>
                    <a:lstStyle/>
                    <a:p>
                      <a:pPr algn="ctr"/>
                      <a:r>
                        <a:rPr lang="en-US" dirty="0"/>
                        <a:t>0</a:t>
                      </a:r>
                    </a:p>
                  </a:txBody>
                  <a:tcPr/>
                </a:tc>
                <a:tc>
                  <a:txBody>
                    <a:bodyPr/>
                    <a:lstStyle/>
                    <a:p>
                      <a:pPr algn="ctr"/>
                      <a:r>
                        <a:rPr lang="en-US" dirty="0"/>
                        <a:t>No Change</a:t>
                      </a:r>
                    </a:p>
                  </a:txBody>
                  <a:tcPr/>
                </a:tc>
                <a:extLst>
                  <a:ext uri="{0D108BD9-81ED-4DB2-BD59-A6C34878D82A}">
                    <a16:rowId xmlns:a16="http://schemas.microsoft.com/office/drawing/2014/main" val="4008724580"/>
                  </a:ext>
                </a:extLst>
              </a:tr>
              <a:tr h="430104">
                <a:tc>
                  <a:txBody>
                    <a:bodyPr/>
                    <a:lstStyle/>
                    <a:p>
                      <a:pPr algn="ctr"/>
                      <a:r>
                        <a:rPr lang="en-US" dirty="0"/>
                        <a:t>Total state revenues</a:t>
                      </a:r>
                    </a:p>
                  </a:txBody>
                  <a:tcPr/>
                </a:tc>
                <a:tc>
                  <a:txBody>
                    <a:bodyPr/>
                    <a:lstStyle/>
                    <a:p>
                      <a:pPr algn="ctr"/>
                      <a:r>
                        <a:rPr lang="en-US" dirty="0"/>
                        <a:t>$8,020,505</a:t>
                      </a:r>
                    </a:p>
                  </a:txBody>
                  <a:tcPr/>
                </a:tc>
                <a:tc>
                  <a:txBody>
                    <a:bodyPr/>
                    <a:lstStyle/>
                    <a:p>
                      <a:pPr algn="ctr"/>
                      <a:r>
                        <a:rPr lang="en-US" dirty="0"/>
                        <a:t>$7,902,955</a:t>
                      </a:r>
                    </a:p>
                  </a:txBody>
                  <a:tcPr/>
                </a:tc>
                <a:tc>
                  <a:txBody>
                    <a:bodyPr/>
                    <a:lstStyle/>
                    <a:p>
                      <a:pPr algn="ctr"/>
                      <a:r>
                        <a:rPr lang="en-US" dirty="0"/>
                        <a:t>117,550</a:t>
                      </a:r>
                    </a:p>
                  </a:txBody>
                  <a:tcPr/>
                </a:tc>
                <a:tc>
                  <a:txBody>
                    <a:bodyPr/>
                    <a:lstStyle/>
                    <a:p>
                      <a:pPr algn="ctr"/>
                      <a:endParaRPr lang="en-US" dirty="0"/>
                    </a:p>
                  </a:txBody>
                  <a:tcPr/>
                </a:tc>
                <a:extLst>
                  <a:ext uri="{0D108BD9-81ED-4DB2-BD59-A6C34878D82A}">
                    <a16:rowId xmlns:a16="http://schemas.microsoft.com/office/drawing/2014/main" val="2180272662"/>
                  </a:ext>
                </a:extLst>
              </a:tr>
            </a:tbl>
          </a:graphicData>
        </a:graphic>
      </p:graphicFrame>
    </p:spTree>
    <p:extLst>
      <p:ext uri="{BB962C8B-B14F-4D97-AF65-F5344CB8AC3E}">
        <p14:creationId xmlns:p14="http://schemas.microsoft.com/office/powerpoint/2010/main" val="3662002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E136B-3301-4211-AF80-857A97060335}"/>
              </a:ext>
            </a:extLst>
          </p:cNvPr>
          <p:cNvSpPr txBox="1">
            <a:spLocks/>
          </p:cNvSpPr>
          <p:nvPr/>
        </p:nvSpPr>
        <p:spPr>
          <a:xfrm>
            <a:off x="0" y="7874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Ad Val Tax Revenues</a:t>
            </a:r>
          </a:p>
        </p:txBody>
      </p:sp>
      <p:graphicFrame>
        <p:nvGraphicFramePr>
          <p:cNvPr id="3" name="Table 2">
            <a:extLst>
              <a:ext uri="{FF2B5EF4-FFF2-40B4-BE49-F238E27FC236}">
                <a16:creationId xmlns:a16="http://schemas.microsoft.com/office/drawing/2014/main" id="{2FCE2BD8-B032-4D60-B81A-53E580D07A7F}"/>
              </a:ext>
            </a:extLst>
          </p:cNvPr>
          <p:cNvGraphicFramePr>
            <a:graphicFrameLocks noGrp="1"/>
          </p:cNvGraphicFramePr>
          <p:nvPr>
            <p:extLst>
              <p:ext uri="{D42A27DB-BD31-4B8C-83A1-F6EECF244321}">
                <p14:modId xmlns:p14="http://schemas.microsoft.com/office/powerpoint/2010/main" val="1345503627"/>
              </p:ext>
            </p:extLst>
          </p:nvPr>
        </p:nvGraphicFramePr>
        <p:xfrm>
          <a:off x="990600" y="1095752"/>
          <a:ext cx="7162800" cy="2148840"/>
        </p:xfrm>
        <a:graphic>
          <a:graphicData uri="http://schemas.openxmlformats.org/drawingml/2006/table">
            <a:tbl>
              <a:tblPr firstRow="1" bandRow="1">
                <a:tableStyleId>{5C22544A-7EE6-4342-B048-85BDC9FD1C3A}</a:tableStyleId>
              </a:tblPr>
              <a:tblGrid>
                <a:gridCol w="1790700">
                  <a:extLst>
                    <a:ext uri="{9D8B030D-6E8A-4147-A177-3AD203B41FA5}">
                      <a16:colId xmlns:a16="http://schemas.microsoft.com/office/drawing/2014/main" val="3921670478"/>
                    </a:ext>
                  </a:extLst>
                </a:gridCol>
                <a:gridCol w="1790700">
                  <a:extLst>
                    <a:ext uri="{9D8B030D-6E8A-4147-A177-3AD203B41FA5}">
                      <a16:colId xmlns:a16="http://schemas.microsoft.com/office/drawing/2014/main" val="3237271551"/>
                    </a:ext>
                  </a:extLst>
                </a:gridCol>
                <a:gridCol w="1790700">
                  <a:extLst>
                    <a:ext uri="{9D8B030D-6E8A-4147-A177-3AD203B41FA5}">
                      <a16:colId xmlns:a16="http://schemas.microsoft.com/office/drawing/2014/main" val="2543224061"/>
                    </a:ext>
                  </a:extLst>
                </a:gridCol>
                <a:gridCol w="1790700">
                  <a:extLst>
                    <a:ext uri="{9D8B030D-6E8A-4147-A177-3AD203B41FA5}">
                      <a16:colId xmlns:a16="http://schemas.microsoft.com/office/drawing/2014/main" val="3131530230"/>
                    </a:ext>
                  </a:extLst>
                </a:gridCol>
              </a:tblGrid>
              <a:tr h="370840">
                <a:tc>
                  <a:txBody>
                    <a:bodyPr/>
                    <a:lstStyle/>
                    <a:p>
                      <a:pPr algn="ctr"/>
                      <a:r>
                        <a:rPr lang="en-US" dirty="0"/>
                        <a:t>Tax</a:t>
                      </a:r>
                    </a:p>
                  </a:txBody>
                  <a:tcPr/>
                </a:tc>
                <a:tc>
                  <a:txBody>
                    <a:bodyPr/>
                    <a:lstStyle/>
                    <a:p>
                      <a:pPr algn="ctr"/>
                      <a:r>
                        <a:rPr lang="en-US" dirty="0"/>
                        <a:t>Mills</a:t>
                      </a:r>
                    </a:p>
                  </a:txBody>
                  <a:tcPr/>
                </a:tc>
                <a:tc>
                  <a:txBody>
                    <a:bodyPr/>
                    <a:lstStyle/>
                    <a:p>
                      <a:pPr algn="ctr"/>
                      <a:r>
                        <a:rPr lang="en-US" dirty="0"/>
                        <a:t>FY 2022</a:t>
                      </a:r>
                    </a:p>
                  </a:txBody>
                  <a:tcPr/>
                </a:tc>
                <a:tc>
                  <a:txBody>
                    <a:bodyPr/>
                    <a:lstStyle/>
                    <a:p>
                      <a:pPr algn="ctr"/>
                      <a:r>
                        <a:rPr lang="en-US" dirty="0"/>
                        <a:t>FY 2021 (amended)</a:t>
                      </a:r>
                    </a:p>
                  </a:txBody>
                  <a:tcPr/>
                </a:tc>
                <a:extLst>
                  <a:ext uri="{0D108BD9-81ED-4DB2-BD59-A6C34878D82A}">
                    <a16:rowId xmlns:a16="http://schemas.microsoft.com/office/drawing/2014/main" val="773974674"/>
                  </a:ext>
                </a:extLst>
              </a:tr>
              <a:tr h="370840">
                <a:tc>
                  <a:txBody>
                    <a:bodyPr/>
                    <a:lstStyle/>
                    <a:p>
                      <a:pPr algn="ctr"/>
                      <a:r>
                        <a:rPr lang="en-US" dirty="0"/>
                        <a:t>Countywide Ad Val*</a:t>
                      </a:r>
                    </a:p>
                  </a:txBody>
                  <a:tcPr/>
                </a:tc>
                <a:tc>
                  <a:txBody>
                    <a:bodyPr/>
                    <a:lstStyle/>
                    <a:p>
                      <a:pPr algn="ctr"/>
                      <a:r>
                        <a:rPr lang="en-US" dirty="0"/>
                        <a:t>4 Mills</a:t>
                      </a:r>
                    </a:p>
                  </a:txBody>
                  <a:tcPr/>
                </a:tc>
                <a:tc>
                  <a:txBody>
                    <a:bodyPr/>
                    <a:lstStyle/>
                    <a:p>
                      <a:pPr algn="ctr"/>
                      <a:r>
                        <a:rPr lang="en-US" dirty="0"/>
                        <a:t>$1,420,000</a:t>
                      </a:r>
                    </a:p>
                  </a:txBody>
                  <a:tcPr/>
                </a:tc>
                <a:tc>
                  <a:txBody>
                    <a:bodyPr/>
                    <a:lstStyle/>
                    <a:p>
                      <a:pPr algn="ctr"/>
                      <a:r>
                        <a:rPr lang="en-US" dirty="0"/>
                        <a:t>$1,400,000</a:t>
                      </a:r>
                    </a:p>
                  </a:txBody>
                  <a:tcPr/>
                </a:tc>
                <a:extLst>
                  <a:ext uri="{0D108BD9-81ED-4DB2-BD59-A6C34878D82A}">
                    <a16:rowId xmlns:a16="http://schemas.microsoft.com/office/drawing/2014/main" val="3778249857"/>
                  </a:ext>
                </a:extLst>
              </a:tr>
              <a:tr h="370840">
                <a:tc>
                  <a:txBody>
                    <a:bodyPr/>
                    <a:lstStyle/>
                    <a:p>
                      <a:pPr algn="ctr"/>
                      <a:r>
                        <a:rPr lang="en-US" dirty="0"/>
                        <a:t>Special Countywide Ad Val*</a:t>
                      </a:r>
                    </a:p>
                  </a:txBody>
                  <a:tcPr/>
                </a:tc>
                <a:tc>
                  <a:txBody>
                    <a:bodyPr/>
                    <a:lstStyle/>
                    <a:p>
                      <a:pPr algn="ctr"/>
                      <a:r>
                        <a:rPr lang="en-US" dirty="0"/>
                        <a:t>5 Mills</a:t>
                      </a:r>
                    </a:p>
                  </a:txBody>
                  <a:tcPr/>
                </a:tc>
                <a:tc>
                  <a:txBody>
                    <a:bodyPr/>
                    <a:lstStyle/>
                    <a:p>
                      <a:pPr algn="ctr"/>
                      <a:r>
                        <a:rPr lang="en-US" dirty="0"/>
                        <a:t>1,780,000</a:t>
                      </a:r>
                    </a:p>
                  </a:txBody>
                  <a:tcPr/>
                </a:tc>
                <a:tc>
                  <a:txBody>
                    <a:bodyPr/>
                    <a:lstStyle/>
                    <a:p>
                      <a:pPr algn="ctr"/>
                      <a:r>
                        <a:rPr lang="en-US" dirty="0"/>
                        <a:t>1,760,000</a:t>
                      </a:r>
                    </a:p>
                  </a:txBody>
                  <a:tcPr/>
                </a:tc>
                <a:extLst>
                  <a:ext uri="{0D108BD9-81ED-4DB2-BD59-A6C34878D82A}">
                    <a16:rowId xmlns:a16="http://schemas.microsoft.com/office/drawing/2014/main" val="865017641"/>
                  </a:ext>
                </a:extLst>
              </a:tr>
              <a:tr h="370840">
                <a:tc>
                  <a:txBody>
                    <a:bodyPr/>
                    <a:lstStyle/>
                    <a:p>
                      <a:pPr algn="ctr"/>
                      <a:r>
                        <a:rPr lang="en-US" dirty="0"/>
                        <a:t>District Ad Val ^</a:t>
                      </a:r>
                    </a:p>
                  </a:txBody>
                  <a:tcPr/>
                </a:tc>
                <a:tc>
                  <a:txBody>
                    <a:bodyPr/>
                    <a:lstStyle/>
                    <a:p>
                      <a:pPr algn="ctr"/>
                      <a:r>
                        <a:rPr lang="en-US" dirty="0"/>
                        <a:t>4 Mills</a:t>
                      </a:r>
                    </a:p>
                  </a:txBody>
                  <a:tcPr/>
                </a:tc>
                <a:tc>
                  <a:txBody>
                    <a:bodyPr/>
                    <a:lstStyle/>
                    <a:p>
                      <a:pPr algn="ctr"/>
                      <a:r>
                        <a:rPr lang="en-US" dirty="0"/>
                        <a:t>2,300,000</a:t>
                      </a:r>
                    </a:p>
                  </a:txBody>
                  <a:tcPr/>
                </a:tc>
                <a:tc>
                  <a:txBody>
                    <a:bodyPr/>
                    <a:lstStyle/>
                    <a:p>
                      <a:pPr algn="ctr"/>
                      <a:r>
                        <a:rPr lang="en-US" dirty="0"/>
                        <a:t>2,200,000</a:t>
                      </a:r>
                    </a:p>
                  </a:txBody>
                  <a:tcPr/>
                </a:tc>
                <a:extLst>
                  <a:ext uri="{0D108BD9-81ED-4DB2-BD59-A6C34878D82A}">
                    <a16:rowId xmlns:a16="http://schemas.microsoft.com/office/drawing/2014/main" val="2146244763"/>
                  </a:ext>
                </a:extLst>
              </a:tr>
              <a:tr h="370840">
                <a:tc>
                  <a:txBody>
                    <a:bodyPr/>
                    <a:lstStyle/>
                    <a:p>
                      <a:pPr algn="ctr"/>
                      <a:r>
                        <a:rPr lang="en-US" dirty="0"/>
                        <a:t>Total Mills</a:t>
                      </a:r>
                    </a:p>
                  </a:txBody>
                  <a:tcPr/>
                </a:tc>
                <a:tc>
                  <a:txBody>
                    <a:bodyPr/>
                    <a:lstStyle/>
                    <a:p>
                      <a:pPr algn="ctr"/>
                      <a:r>
                        <a:rPr lang="en-US" dirty="0"/>
                        <a:t>13 Mills</a:t>
                      </a:r>
                    </a:p>
                  </a:txBody>
                  <a:tcPr/>
                </a:tc>
                <a:tc>
                  <a:txBody>
                    <a:bodyPr/>
                    <a:lstStyle/>
                    <a:p>
                      <a:pPr algn="ctr"/>
                      <a:r>
                        <a:rPr lang="en-US" dirty="0"/>
                        <a:t>$5,500,000</a:t>
                      </a:r>
                    </a:p>
                  </a:txBody>
                  <a:tcPr/>
                </a:tc>
                <a:tc>
                  <a:txBody>
                    <a:bodyPr/>
                    <a:lstStyle/>
                    <a:p>
                      <a:pPr algn="ctr"/>
                      <a:r>
                        <a:rPr lang="en-US" dirty="0"/>
                        <a:t>$5,360,000</a:t>
                      </a:r>
                    </a:p>
                  </a:txBody>
                  <a:tcPr/>
                </a:tc>
                <a:extLst>
                  <a:ext uri="{0D108BD9-81ED-4DB2-BD59-A6C34878D82A}">
                    <a16:rowId xmlns:a16="http://schemas.microsoft.com/office/drawing/2014/main" val="68885383"/>
                  </a:ext>
                </a:extLst>
              </a:tr>
            </a:tbl>
          </a:graphicData>
        </a:graphic>
      </p:graphicFrame>
      <p:sp>
        <p:nvSpPr>
          <p:cNvPr id="4" name="TextBox 3">
            <a:extLst>
              <a:ext uri="{FF2B5EF4-FFF2-40B4-BE49-F238E27FC236}">
                <a16:creationId xmlns:a16="http://schemas.microsoft.com/office/drawing/2014/main" id="{223AB14A-5779-4A78-BB31-58CD5DFA9EB4}"/>
              </a:ext>
            </a:extLst>
          </p:cNvPr>
          <p:cNvSpPr txBox="1"/>
          <p:nvPr/>
        </p:nvSpPr>
        <p:spPr>
          <a:xfrm>
            <a:off x="1066800" y="3244592"/>
            <a:ext cx="6978651" cy="923330"/>
          </a:xfrm>
          <a:prstGeom prst="rect">
            <a:avLst/>
          </a:prstGeom>
          <a:noFill/>
        </p:spPr>
        <p:txBody>
          <a:bodyPr wrap="square" rtlCol="0">
            <a:spAutoFit/>
          </a:bodyPr>
          <a:lstStyle/>
          <a:p>
            <a:r>
              <a:rPr lang="en-US" sz="1000" dirty="0">
                <a:solidFill>
                  <a:srgbClr val="002060"/>
                </a:solidFill>
                <a:latin typeface="Merriweather" panose="020B0604020202020204" charset="0"/>
              </a:rPr>
              <a:t>* Received the county abstracts for tax year 2021. Reduced the taxes due by 4% (conservative) and multiplied the taxes due by 6.8%(share based on ADM). Reduction is based on discussions with Baldwin County Commission on property reevaluations and errors and omissions.</a:t>
            </a:r>
          </a:p>
          <a:p>
            <a:endParaRPr lang="en-US" sz="1000" dirty="0">
              <a:solidFill>
                <a:srgbClr val="002060"/>
              </a:solidFill>
              <a:latin typeface="Merriweather" panose="020B0604020202020204" charset="0"/>
            </a:endParaRPr>
          </a:p>
          <a:p>
            <a:endParaRPr lang="en-US" dirty="0"/>
          </a:p>
        </p:txBody>
      </p:sp>
      <p:sp>
        <p:nvSpPr>
          <p:cNvPr id="5" name="TextBox 4">
            <a:extLst>
              <a:ext uri="{FF2B5EF4-FFF2-40B4-BE49-F238E27FC236}">
                <a16:creationId xmlns:a16="http://schemas.microsoft.com/office/drawing/2014/main" id="{8E8D7EED-B92A-4FCC-8F52-7EE9CFFC73F4}"/>
              </a:ext>
            </a:extLst>
          </p:cNvPr>
          <p:cNvSpPr txBox="1"/>
          <p:nvPr/>
        </p:nvSpPr>
        <p:spPr>
          <a:xfrm>
            <a:off x="1066800" y="3813979"/>
            <a:ext cx="6635750" cy="707886"/>
          </a:xfrm>
          <a:prstGeom prst="rect">
            <a:avLst/>
          </a:prstGeom>
          <a:noFill/>
        </p:spPr>
        <p:txBody>
          <a:bodyPr wrap="square" rtlCol="0">
            <a:spAutoFit/>
          </a:bodyPr>
          <a:lstStyle/>
          <a:p>
            <a:r>
              <a:rPr lang="en-US" sz="1000" dirty="0">
                <a:solidFill>
                  <a:srgbClr val="002060"/>
                </a:solidFill>
                <a:latin typeface="Merriweather" panose="020B0604020202020204" charset="0"/>
              </a:rPr>
              <a:t>^ Pulled the county abstract taxes due for City of Gulf Shores. Divided by the total number of mills (5) and multiplied the value per 1 mill by 3 (school system’s per mill share). Reduced that calculation by 4% to remain conservative. There is also 1 additional mill that is minor (less than 1k). Those two make up the 4 mills.</a:t>
            </a:r>
          </a:p>
        </p:txBody>
      </p:sp>
    </p:spTree>
    <p:extLst>
      <p:ext uri="{BB962C8B-B14F-4D97-AF65-F5344CB8AC3E}">
        <p14:creationId xmlns:p14="http://schemas.microsoft.com/office/powerpoint/2010/main" val="3002258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FB40E-88C1-4E7F-B8AB-5D8D49BA1A63}"/>
              </a:ext>
            </a:extLst>
          </p:cNvPr>
          <p:cNvSpPr txBox="1">
            <a:spLocks/>
          </p:cNvSpPr>
          <p:nvPr/>
        </p:nvSpPr>
        <p:spPr>
          <a:xfrm>
            <a:off x="0" y="7874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Sales Tax Revenue</a:t>
            </a:r>
          </a:p>
        </p:txBody>
      </p:sp>
      <p:graphicFrame>
        <p:nvGraphicFramePr>
          <p:cNvPr id="3" name="Table 2">
            <a:extLst>
              <a:ext uri="{FF2B5EF4-FFF2-40B4-BE49-F238E27FC236}">
                <a16:creationId xmlns:a16="http://schemas.microsoft.com/office/drawing/2014/main" id="{1B01BDE7-54B9-4811-AEB0-8E43B8F464CC}"/>
              </a:ext>
            </a:extLst>
          </p:cNvPr>
          <p:cNvGraphicFramePr>
            <a:graphicFrameLocks noGrp="1"/>
          </p:cNvGraphicFramePr>
          <p:nvPr>
            <p:extLst>
              <p:ext uri="{D42A27DB-BD31-4B8C-83A1-F6EECF244321}">
                <p14:modId xmlns:p14="http://schemas.microsoft.com/office/powerpoint/2010/main" val="616155430"/>
              </p:ext>
            </p:extLst>
          </p:nvPr>
        </p:nvGraphicFramePr>
        <p:xfrm>
          <a:off x="749508" y="1390650"/>
          <a:ext cx="7674960" cy="889000"/>
        </p:xfrm>
        <a:graphic>
          <a:graphicData uri="http://schemas.openxmlformats.org/drawingml/2006/table">
            <a:tbl>
              <a:tblPr firstRow="1" bandRow="1">
                <a:tableStyleId>{5C22544A-7EE6-4342-B048-85BDC9FD1C3A}</a:tableStyleId>
              </a:tblPr>
              <a:tblGrid>
                <a:gridCol w="2038662">
                  <a:extLst>
                    <a:ext uri="{9D8B030D-6E8A-4147-A177-3AD203B41FA5}">
                      <a16:colId xmlns:a16="http://schemas.microsoft.com/office/drawing/2014/main" val="2699822323"/>
                    </a:ext>
                  </a:extLst>
                </a:gridCol>
                <a:gridCol w="1031322">
                  <a:extLst>
                    <a:ext uri="{9D8B030D-6E8A-4147-A177-3AD203B41FA5}">
                      <a16:colId xmlns:a16="http://schemas.microsoft.com/office/drawing/2014/main" val="3942902120"/>
                    </a:ext>
                  </a:extLst>
                </a:gridCol>
                <a:gridCol w="1657383">
                  <a:extLst>
                    <a:ext uri="{9D8B030D-6E8A-4147-A177-3AD203B41FA5}">
                      <a16:colId xmlns:a16="http://schemas.microsoft.com/office/drawing/2014/main" val="3697100965"/>
                    </a:ext>
                  </a:extLst>
                </a:gridCol>
                <a:gridCol w="1412601">
                  <a:extLst>
                    <a:ext uri="{9D8B030D-6E8A-4147-A177-3AD203B41FA5}">
                      <a16:colId xmlns:a16="http://schemas.microsoft.com/office/drawing/2014/main" val="2755940136"/>
                    </a:ext>
                  </a:extLst>
                </a:gridCol>
                <a:gridCol w="1534992">
                  <a:extLst>
                    <a:ext uri="{9D8B030D-6E8A-4147-A177-3AD203B41FA5}">
                      <a16:colId xmlns:a16="http://schemas.microsoft.com/office/drawing/2014/main" val="946963456"/>
                    </a:ext>
                  </a:extLst>
                </a:gridCol>
              </a:tblGrid>
              <a:tr h="370840">
                <a:tc>
                  <a:txBody>
                    <a:bodyPr/>
                    <a:lstStyle/>
                    <a:p>
                      <a:pPr algn="ctr"/>
                      <a:r>
                        <a:rPr lang="en-US" dirty="0"/>
                        <a:t>Tax</a:t>
                      </a:r>
                    </a:p>
                  </a:txBody>
                  <a:tcPr/>
                </a:tc>
                <a:tc>
                  <a:txBody>
                    <a:bodyPr/>
                    <a:lstStyle/>
                    <a:p>
                      <a:pPr algn="ctr"/>
                      <a:r>
                        <a:rPr lang="en-US" dirty="0"/>
                        <a:t>Rate</a:t>
                      </a:r>
                    </a:p>
                  </a:txBody>
                  <a:tcPr/>
                </a:tc>
                <a:tc>
                  <a:txBody>
                    <a:bodyPr/>
                    <a:lstStyle/>
                    <a:p>
                      <a:pPr algn="ctr"/>
                      <a:r>
                        <a:rPr lang="en-US" dirty="0"/>
                        <a:t>FY 2022</a:t>
                      </a:r>
                    </a:p>
                  </a:txBody>
                  <a:tcPr/>
                </a:tc>
                <a:tc>
                  <a:txBody>
                    <a:bodyPr/>
                    <a:lstStyle/>
                    <a:p>
                      <a:pPr algn="ctr"/>
                      <a:r>
                        <a:rPr lang="en-US" dirty="0"/>
                        <a:t>FY 2021 (amended)</a:t>
                      </a:r>
                    </a:p>
                  </a:txBody>
                  <a:tcPr/>
                </a:tc>
                <a:tc>
                  <a:txBody>
                    <a:bodyPr/>
                    <a:lstStyle/>
                    <a:p>
                      <a:pPr algn="ctr"/>
                      <a:r>
                        <a:rPr lang="en-US" dirty="0"/>
                        <a:t>Change</a:t>
                      </a:r>
                    </a:p>
                  </a:txBody>
                  <a:tcPr/>
                </a:tc>
                <a:extLst>
                  <a:ext uri="{0D108BD9-81ED-4DB2-BD59-A6C34878D82A}">
                    <a16:rowId xmlns:a16="http://schemas.microsoft.com/office/drawing/2014/main" val="1260243764"/>
                  </a:ext>
                </a:extLst>
              </a:tr>
              <a:tr h="370840">
                <a:tc>
                  <a:txBody>
                    <a:bodyPr/>
                    <a:lstStyle/>
                    <a:p>
                      <a:pPr algn="ctr"/>
                      <a:r>
                        <a:rPr lang="en-US" dirty="0"/>
                        <a:t>Sales Tax Revenue</a:t>
                      </a:r>
                    </a:p>
                  </a:txBody>
                  <a:tcPr/>
                </a:tc>
                <a:tc>
                  <a:txBody>
                    <a:bodyPr/>
                    <a:lstStyle/>
                    <a:p>
                      <a:pPr algn="ctr"/>
                      <a:r>
                        <a:rPr lang="en-US" dirty="0"/>
                        <a:t>2.0 cents</a:t>
                      </a:r>
                    </a:p>
                  </a:txBody>
                  <a:tcPr/>
                </a:tc>
                <a:tc>
                  <a:txBody>
                    <a:bodyPr/>
                    <a:lstStyle/>
                    <a:p>
                      <a:pPr algn="ctr"/>
                      <a:r>
                        <a:rPr lang="en-US" dirty="0"/>
                        <a:t>7,450,000</a:t>
                      </a:r>
                    </a:p>
                  </a:txBody>
                  <a:tcPr/>
                </a:tc>
                <a:tc>
                  <a:txBody>
                    <a:bodyPr/>
                    <a:lstStyle/>
                    <a:p>
                      <a:pPr algn="ctr"/>
                      <a:r>
                        <a:rPr lang="en-US" dirty="0"/>
                        <a:t>$6,900,000</a:t>
                      </a:r>
                    </a:p>
                  </a:txBody>
                  <a:tcPr/>
                </a:tc>
                <a:tc>
                  <a:txBody>
                    <a:bodyPr/>
                    <a:lstStyle/>
                    <a:p>
                      <a:pPr algn="ctr"/>
                      <a:r>
                        <a:rPr lang="en-US" dirty="0"/>
                        <a:t>550,000</a:t>
                      </a:r>
                    </a:p>
                  </a:txBody>
                  <a:tcPr/>
                </a:tc>
                <a:extLst>
                  <a:ext uri="{0D108BD9-81ED-4DB2-BD59-A6C34878D82A}">
                    <a16:rowId xmlns:a16="http://schemas.microsoft.com/office/drawing/2014/main" val="2922140263"/>
                  </a:ext>
                </a:extLst>
              </a:tr>
            </a:tbl>
          </a:graphicData>
        </a:graphic>
      </p:graphicFrame>
      <p:sp>
        <p:nvSpPr>
          <p:cNvPr id="4" name="Rectangle 3">
            <a:extLst>
              <a:ext uri="{FF2B5EF4-FFF2-40B4-BE49-F238E27FC236}">
                <a16:creationId xmlns:a16="http://schemas.microsoft.com/office/drawing/2014/main" id="{30C6CD41-E543-42B4-B73C-D46DA72C199A}"/>
              </a:ext>
            </a:extLst>
          </p:cNvPr>
          <p:cNvSpPr/>
          <p:nvPr/>
        </p:nvSpPr>
        <p:spPr>
          <a:xfrm>
            <a:off x="599604" y="2582546"/>
            <a:ext cx="7974767" cy="461665"/>
          </a:xfrm>
          <a:prstGeom prst="rect">
            <a:avLst/>
          </a:prstGeom>
        </p:spPr>
        <p:txBody>
          <a:bodyPr wrap="square">
            <a:spAutoFit/>
          </a:bodyPr>
          <a:lstStyle/>
          <a:p>
            <a:r>
              <a:rPr lang="en-US" sz="1200" dirty="0">
                <a:solidFill>
                  <a:srgbClr val="002060"/>
                </a:solidFill>
                <a:latin typeface="Merriweather" panose="020B0604020202020204" charset="0"/>
              </a:rPr>
              <a:t>Based on projected collections from 2021 and reduced by 1% to remain conservative. Sales tax has averaged increases of 5.25% per year (prior to covid).</a:t>
            </a:r>
          </a:p>
        </p:txBody>
      </p:sp>
      <p:sp>
        <p:nvSpPr>
          <p:cNvPr id="5" name="Rectangle 4">
            <a:extLst>
              <a:ext uri="{FF2B5EF4-FFF2-40B4-BE49-F238E27FC236}">
                <a16:creationId xmlns:a16="http://schemas.microsoft.com/office/drawing/2014/main" id="{FCB1A48C-E6F6-4C13-8ED7-F66C1DAB3F83}"/>
              </a:ext>
            </a:extLst>
          </p:cNvPr>
          <p:cNvSpPr/>
          <p:nvPr/>
        </p:nvSpPr>
        <p:spPr>
          <a:xfrm>
            <a:off x="599604" y="3116274"/>
            <a:ext cx="7974767" cy="276999"/>
          </a:xfrm>
          <a:prstGeom prst="rect">
            <a:avLst/>
          </a:prstGeom>
        </p:spPr>
        <p:txBody>
          <a:bodyPr wrap="square">
            <a:spAutoFit/>
          </a:bodyPr>
          <a:lstStyle/>
          <a:p>
            <a:r>
              <a:rPr lang="en-US" sz="1200" dirty="0">
                <a:solidFill>
                  <a:srgbClr val="002060"/>
                </a:solidFill>
                <a:latin typeface="Merriweather" panose="020B0604020202020204" charset="0"/>
              </a:rPr>
              <a:t>$358,790 of the sales tax revenue is restricted for state capital match.</a:t>
            </a:r>
          </a:p>
        </p:txBody>
      </p:sp>
    </p:spTree>
    <p:extLst>
      <p:ext uri="{BB962C8B-B14F-4D97-AF65-F5344CB8AC3E}">
        <p14:creationId xmlns:p14="http://schemas.microsoft.com/office/powerpoint/2010/main" val="26880269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CE898-DA28-41D7-A916-BE9025BE436B}"/>
              </a:ext>
            </a:extLst>
          </p:cNvPr>
          <p:cNvSpPr txBox="1">
            <a:spLocks/>
          </p:cNvSpPr>
          <p:nvPr/>
        </p:nvSpPr>
        <p:spPr>
          <a:xfrm>
            <a:off x="0" y="7874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ALL Local Revenues</a:t>
            </a:r>
          </a:p>
        </p:txBody>
      </p:sp>
      <p:graphicFrame>
        <p:nvGraphicFramePr>
          <p:cNvPr id="3" name="Table 2">
            <a:extLst>
              <a:ext uri="{FF2B5EF4-FFF2-40B4-BE49-F238E27FC236}">
                <a16:creationId xmlns:a16="http://schemas.microsoft.com/office/drawing/2014/main" id="{43D9DF3C-8BF3-46B3-A4B9-BE688783C329}"/>
              </a:ext>
            </a:extLst>
          </p:cNvPr>
          <p:cNvGraphicFramePr>
            <a:graphicFrameLocks noGrp="1"/>
          </p:cNvGraphicFramePr>
          <p:nvPr>
            <p:extLst>
              <p:ext uri="{D42A27DB-BD31-4B8C-83A1-F6EECF244321}">
                <p14:modId xmlns:p14="http://schemas.microsoft.com/office/powerpoint/2010/main" val="730074096"/>
              </p:ext>
            </p:extLst>
          </p:nvPr>
        </p:nvGraphicFramePr>
        <p:xfrm>
          <a:off x="419032" y="651828"/>
          <a:ext cx="8427602" cy="4363355"/>
        </p:xfrm>
        <a:graphic>
          <a:graphicData uri="http://schemas.openxmlformats.org/drawingml/2006/table">
            <a:tbl>
              <a:tblPr firstRow="1" bandRow="1">
                <a:tableStyleId>{5C22544A-7EE6-4342-B048-85BDC9FD1C3A}</a:tableStyleId>
              </a:tblPr>
              <a:tblGrid>
                <a:gridCol w="2838518">
                  <a:extLst>
                    <a:ext uri="{9D8B030D-6E8A-4147-A177-3AD203B41FA5}">
                      <a16:colId xmlns:a16="http://schemas.microsoft.com/office/drawing/2014/main" val="2856123171"/>
                    </a:ext>
                  </a:extLst>
                </a:gridCol>
                <a:gridCol w="1133543">
                  <a:extLst>
                    <a:ext uri="{9D8B030D-6E8A-4147-A177-3AD203B41FA5}">
                      <a16:colId xmlns:a16="http://schemas.microsoft.com/office/drawing/2014/main" val="2930624248"/>
                    </a:ext>
                  </a:extLst>
                </a:gridCol>
                <a:gridCol w="1314450">
                  <a:extLst>
                    <a:ext uri="{9D8B030D-6E8A-4147-A177-3AD203B41FA5}">
                      <a16:colId xmlns:a16="http://schemas.microsoft.com/office/drawing/2014/main" val="1045196463"/>
                    </a:ext>
                  </a:extLst>
                </a:gridCol>
                <a:gridCol w="1038225">
                  <a:extLst>
                    <a:ext uri="{9D8B030D-6E8A-4147-A177-3AD203B41FA5}">
                      <a16:colId xmlns:a16="http://schemas.microsoft.com/office/drawing/2014/main" val="2532271454"/>
                    </a:ext>
                  </a:extLst>
                </a:gridCol>
                <a:gridCol w="2102866">
                  <a:extLst>
                    <a:ext uri="{9D8B030D-6E8A-4147-A177-3AD203B41FA5}">
                      <a16:colId xmlns:a16="http://schemas.microsoft.com/office/drawing/2014/main" val="2720535444"/>
                    </a:ext>
                  </a:extLst>
                </a:gridCol>
              </a:tblGrid>
              <a:tr h="466068">
                <a:tc>
                  <a:txBody>
                    <a:bodyPr/>
                    <a:lstStyle/>
                    <a:p>
                      <a:pPr algn="ctr"/>
                      <a:r>
                        <a:rPr lang="en-US" sz="1200" dirty="0"/>
                        <a:t>Local Revenue</a:t>
                      </a:r>
                    </a:p>
                  </a:txBody>
                  <a:tcPr/>
                </a:tc>
                <a:tc>
                  <a:txBody>
                    <a:bodyPr/>
                    <a:lstStyle/>
                    <a:p>
                      <a:pPr algn="ctr"/>
                      <a:r>
                        <a:rPr lang="en-US" sz="1200" dirty="0"/>
                        <a:t>FY 2022</a:t>
                      </a:r>
                    </a:p>
                  </a:txBody>
                  <a:tcPr/>
                </a:tc>
                <a:tc>
                  <a:txBody>
                    <a:bodyPr/>
                    <a:lstStyle/>
                    <a:p>
                      <a:pPr algn="ctr"/>
                      <a:r>
                        <a:rPr lang="en-US" sz="1200" dirty="0"/>
                        <a:t>FY 2021 (amended)</a:t>
                      </a:r>
                    </a:p>
                  </a:txBody>
                  <a:tcPr/>
                </a:tc>
                <a:tc>
                  <a:txBody>
                    <a:bodyPr/>
                    <a:lstStyle/>
                    <a:p>
                      <a:pPr algn="ctr"/>
                      <a:r>
                        <a:rPr lang="en-US" sz="1200" dirty="0"/>
                        <a:t>Change</a:t>
                      </a:r>
                    </a:p>
                  </a:txBody>
                  <a:tcPr/>
                </a:tc>
                <a:tc>
                  <a:txBody>
                    <a:bodyPr/>
                    <a:lstStyle/>
                    <a:p>
                      <a:pPr algn="ctr"/>
                      <a:r>
                        <a:rPr lang="en-US" sz="1200" dirty="0"/>
                        <a:t>Comment</a:t>
                      </a:r>
                    </a:p>
                  </a:txBody>
                  <a:tcPr/>
                </a:tc>
                <a:extLst>
                  <a:ext uri="{0D108BD9-81ED-4DB2-BD59-A6C34878D82A}">
                    <a16:rowId xmlns:a16="http://schemas.microsoft.com/office/drawing/2014/main" val="2342361919"/>
                  </a:ext>
                </a:extLst>
              </a:tr>
              <a:tr h="301329">
                <a:tc>
                  <a:txBody>
                    <a:bodyPr/>
                    <a:lstStyle/>
                    <a:p>
                      <a:r>
                        <a:rPr lang="en-US" sz="1200" dirty="0"/>
                        <a:t>Ad Valorem Taxes (includes probate)</a:t>
                      </a:r>
                    </a:p>
                  </a:txBody>
                  <a:tcPr/>
                </a:tc>
                <a:tc>
                  <a:txBody>
                    <a:bodyPr/>
                    <a:lstStyle/>
                    <a:p>
                      <a:pPr algn="ctr"/>
                      <a:r>
                        <a:rPr lang="en-US" sz="1200" dirty="0"/>
                        <a:t>$5,500,000</a:t>
                      </a:r>
                    </a:p>
                  </a:txBody>
                  <a:tcPr/>
                </a:tc>
                <a:tc>
                  <a:txBody>
                    <a:bodyPr/>
                    <a:lstStyle/>
                    <a:p>
                      <a:pPr algn="ctr"/>
                      <a:r>
                        <a:rPr lang="en-US" sz="1200" dirty="0"/>
                        <a:t>$5,360,000</a:t>
                      </a:r>
                    </a:p>
                  </a:txBody>
                  <a:tcPr/>
                </a:tc>
                <a:tc>
                  <a:txBody>
                    <a:bodyPr/>
                    <a:lstStyle/>
                    <a:p>
                      <a:pPr algn="ctr"/>
                      <a:r>
                        <a:rPr lang="en-US" sz="1200" dirty="0"/>
                        <a:t>$140,000</a:t>
                      </a:r>
                    </a:p>
                  </a:txBody>
                  <a:tcPr/>
                </a:tc>
                <a:tc>
                  <a:txBody>
                    <a:bodyPr/>
                    <a:lstStyle/>
                    <a:p>
                      <a:pPr algn="ctr"/>
                      <a:r>
                        <a:rPr lang="en-US" sz="1200" dirty="0"/>
                        <a:t>Based on abstracts</a:t>
                      </a:r>
                    </a:p>
                  </a:txBody>
                  <a:tcPr/>
                </a:tc>
                <a:extLst>
                  <a:ext uri="{0D108BD9-81ED-4DB2-BD59-A6C34878D82A}">
                    <a16:rowId xmlns:a16="http://schemas.microsoft.com/office/drawing/2014/main" val="2765957882"/>
                  </a:ext>
                </a:extLst>
              </a:tr>
              <a:tr h="314085">
                <a:tc>
                  <a:txBody>
                    <a:bodyPr/>
                    <a:lstStyle/>
                    <a:p>
                      <a:r>
                        <a:rPr lang="en-US" sz="1200" dirty="0"/>
                        <a:t>Business Privilege Tax</a:t>
                      </a:r>
                    </a:p>
                  </a:txBody>
                  <a:tcPr/>
                </a:tc>
                <a:tc>
                  <a:txBody>
                    <a:bodyPr/>
                    <a:lstStyle/>
                    <a:p>
                      <a:pPr algn="ctr"/>
                      <a:r>
                        <a:rPr lang="en-US" sz="1200" dirty="0"/>
                        <a:t>75,000</a:t>
                      </a:r>
                    </a:p>
                  </a:txBody>
                  <a:tcPr/>
                </a:tc>
                <a:tc>
                  <a:txBody>
                    <a:bodyPr/>
                    <a:lstStyle/>
                    <a:p>
                      <a:pPr algn="ctr"/>
                      <a:r>
                        <a:rPr lang="en-US" sz="1200" dirty="0"/>
                        <a:t>70,000</a:t>
                      </a:r>
                    </a:p>
                  </a:txBody>
                  <a:tcPr/>
                </a:tc>
                <a:tc>
                  <a:txBody>
                    <a:bodyPr/>
                    <a:lstStyle/>
                    <a:p>
                      <a:pPr algn="ctr"/>
                      <a:r>
                        <a:rPr lang="en-US" sz="1200" dirty="0"/>
                        <a:t>5,000</a:t>
                      </a:r>
                    </a:p>
                  </a:txBody>
                  <a:tcPr/>
                </a:tc>
                <a:tc>
                  <a:txBody>
                    <a:bodyPr/>
                    <a:lstStyle/>
                    <a:p>
                      <a:pPr algn="ctr"/>
                      <a:r>
                        <a:rPr lang="en-US" sz="1200" dirty="0"/>
                        <a:t>minor</a:t>
                      </a:r>
                    </a:p>
                  </a:txBody>
                  <a:tcPr/>
                </a:tc>
                <a:extLst>
                  <a:ext uri="{0D108BD9-81ED-4DB2-BD59-A6C34878D82A}">
                    <a16:rowId xmlns:a16="http://schemas.microsoft.com/office/drawing/2014/main" val="2017083467"/>
                  </a:ext>
                </a:extLst>
              </a:tr>
              <a:tr h="314085">
                <a:tc>
                  <a:txBody>
                    <a:bodyPr/>
                    <a:lstStyle/>
                    <a:p>
                      <a:r>
                        <a:rPr lang="en-US" sz="1200" dirty="0"/>
                        <a:t>Sales Tax (less capital match)</a:t>
                      </a:r>
                    </a:p>
                  </a:txBody>
                  <a:tcPr/>
                </a:tc>
                <a:tc>
                  <a:txBody>
                    <a:bodyPr/>
                    <a:lstStyle/>
                    <a:p>
                      <a:pPr algn="ctr"/>
                      <a:r>
                        <a:rPr lang="en-US" sz="1200" dirty="0"/>
                        <a:t>7,450,000</a:t>
                      </a:r>
                    </a:p>
                  </a:txBody>
                  <a:tcPr/>
                </a:tc>
                <a:tc>
                  <a:txBody>
                    <a:bodyPr/>
                    <a:lstStyle/>
                    <a:p>
                      <a:pPr algn="ctr"/>
                      <a:r>
                        <a:rPr lang="en-US" sz="1200" dirty="0"/>
                        <a:t>6,900,000</a:t>
                      </a:r>
                    </a:p>
                  </a:txBody>
                  <a:tcPr/>
                </a:tc>
                <a:tc>
                  <a:txBody>
                    <a:bodyPr/>
                    <a:lstStyle/>
                    <a:p>
                      <a:pPr algn="ctr"/>
                      <a:r>
                        <a:rPr lang="en-US" sz="1200" dirty="0"/>
                        <a:t>550,000</a:t>
                      </a:r>
                    </a:p>
                  </a:txBody>
                  <a:tcPr/>
                </a:tc>
                <a:tc>
                  <a:txBody>
                    <a:bodyPr/>
                    <a:lstStyle/>
                    <a:p>
                      <a:pPr algn="ctr"/>
                      <a:r>
                        <a:rPr lang="en-US" sz="1200" dirty="0"/>
                        <a:t>Based on FY21 projections</a:t>
                      </a:r>
                    </a:p>
                  </a:txBody>
                  <a:tcPr/>
                </a:tc>
                <a:extLst>
                  <a:ext uri="{0D108BD9-81ED-4DB2-BD59-A6C34878D82A}">
                    <a16:rowId xmlns:a16="http://schemas.microsoft.com/office/drawing/2014/main" val="2197842109"/>
                  </a:ext>
                </a:extLst>
              </a:tr>
              <a:tr h="314085">
                <a:tc>
                  <a:txBody>
                    <a:bodyPr/>
                    <a:lstStyle/>
                    <a:p>
                      <a:r>
                        <a:rPr lang="en-US" sz="1200" dirty="0"/>
                        <a:t>Other County Tax</a:t>
                      </a:r>
                    </a:p>
                  </a:txBody>
                  <a:tcPr/>
                </a:tc>
                <a:tc>
                  <a:txBody>
                    <a:bodyPr/>
                    <a:lstStyle/>
                    <a:p>
                      <a:pPr algn="ctr"/>
                      <a:r>
                        <a:rPr lang="en-US" sz="1200" dirty="0"/>
                        <a:t>21,900</a:t>
                      </a:r>
                    </a:p>
                  </a:txBody>
                  <a:tcPr/>
                </a:tc>
                <a:tc>
                  <a:txBody>
                    <a:bodyPr/>
                    <a:lstStyle/>
                    <a:p>
                      <a:pPr algn="ctr"/>
                      <a:r>
                        <a:rPr lang="en-US" sz="1200" dirty="0"/>
                        <a:t>21,900</a:t>
                      </a:r>
                    </a:p>
                  </a:txBody>
                  <a:tcPr/>
                </a:tc>
                <a:tc>
                  <a:txBody>
                    <a:bodyPr/>
                    <a:lstStyle/>
                    <a:p>
                      <a:pPr algn="ctr"/>
                      <a:r>
                        <a:rPr lang="en-US" sz="1200" dirty="0"/>
                        <a:t>0</a:t>
                      </a:r>
                    </a:p>
                  </a:txBody>
                  <a:tcPr/>
                </a:tc>
                <a:tc>
                  <a:txBody>
                    <a:bodyPr/>
                    <a:lstStyle/>
                    <a:p>
                      <a:pPr algn="ctr"/>
                      <a:r>
                        <a:rPr lang="en-US" sz="1200" dirty="0"/>
                        <a:t>No change</a:t>
                      </a:r>
                    </a:p>
                  </a:txBody>
                  <a:tcPr/>
                </a:tc>
                <a:extLst>
                  <a:ext uri="{0D108BD9-81ED-4DB2-BD59-A6C34878D82A}">
                    <a16:rowId xmlns:a16="http://schemas.microsoft.com/office/drawing/2014/main" val="2970534431"/>
                  </a:ext>
                </a:extLst>
              </a:tr>
              <a:tr h="314085">
                <a:tc>
                  <a:txBody>
                    <a:bodyPr/>
                    <a:lstStyle/>
                    <a:p>
                      <a:r>
                        <a:rPr lang="en-US" sz="1200" dirty="0"/>
                        <a:t>City Appropriation</a:t>
                      </a:r>
                    </a:p>
                  </a:txBody>
                  <a:tcPr/>
                </a:tc>
                <a:tc>
                  <a:txBody>
                    <a:bodyPr/>
                    <a:lstStyle/>
                    <a:p>
                      <a:pPr algn="ctr"/>
                      <a:r>
                        <a:rPr lang="en-US" sz="1200" dirty="0"/>
                        <a:t>1,800,000</a:t>
                      </a:r>
                    </a:p>
                  </a:txBody>
                  <a:tcPr/>
                </a:tc>
                <a:tc>
                  <a:txBody>
                    <a:bodyPr/>
                    <a:lstStyle/>
                    <a:p>
                      <a:pPr algn="ctr"/>
                      <a:r>
                        <a:rPr lang="en-US" sz="1200" dirty="0"/>
                        <a:t>1,800,000</a:t>
                      </a:r>
                    </a:p>
                  </a:txBody>
                  <a:tcPr/>
                </a:tc>
                <a:tc>
                  <a:txBody>
                    <a:bodyPr/>
                    <a:lstStyle/>
                    <a:p>
                      <a:pPr algn="ctr"/>
                      <a:r>
                        <a:rPr lang="en-US" sz="1200" dirty="0"/>
                        <a:t>0</a:t>
                      </a:r>
                    </a:p>
                  </a:txBody>
                  <a:tcPr/>
                </a:tc>
                <a:tc>
                  <a:txBody>
                    <a:bodyPr/>
                    <a:lstStyle/>
                    <a:p>
                      <a:pPr algn="ctr"/>
                      <a:r>
                        <a:rPr lang="en-US" sz="1200" dirty="0"/>
                        <a:t>No change</a:t>
                      </a:r>
                    </a:p>
                  </a:txBody>
                  <a:tcPr/>
                </a:tc>
                <a:extLst>
                  <a:ext uri="{0D108BD9-81ED-4DB2-BD59-A6C34878D82A}">
                    <a16:rowId xmlns:a16="http://schemas.microsoft.com/office/drawing/2014/main" val="2447312927"/>
                  </a:ext>
                </a:extLst>
              </a:tr>
              <a:tr h="314085">
                <a:tc>
                  <a:txBody>
                    <a:bodyPr/>
                    <a:lstStyle/>
                    <a:p>
                      <a:r>
                        <a:rPr lang="en-US" sz="1200" dirty="0"/>
                        <a:t>Tuition</a:t>
                      </a:r>
                    </a:p>
                  </a:txBody>
                  <a:tcPr/>
                </a:tc>
                <a:tc>
                  <a:txBody>
                    <a:bodyPr/>
                    <a:lstStyle/>
                    <a:p>
                      <a:pPr algn="ctr"/>
                      <a:r>
                        <a:rPr lang="en-US" sz="1200" dirty="0"/>
                        <a:t>83,000</a:t>
                      </a:r>
                    </a:p>
                  </a:txBody>
                  <a:tcPr/>
                </a:tc>
                <a:tc>
                  <a:txBody>
                    <a:bodyPr/>
                    <a:lstStyle/>
                    <a:p>
                      <a:pPr algn="ctr"/>
                      <a:r>
                        <a:rPr lang="en-US" sz="1200" dirty="0"/>
                        <a:t>75,000</a:t>
                      </a:r>
                    </a:p>
                  </a:txBody>
                  <a:tcPr/>
                </a:tc>
                <a:tc>
                  <a:txBody>
                    <a:bodyPr/>
                    <a:lstStyle/>
                    <a:p>
                      <a:pPr algn="ctr"/>
                      <a:r>
                        <a:rPr lang="en-US" sz="1200" dirty="0"/>
                        <a:t>8,000</a:t>
                      </a:r>
                    </a:p>
                  </a:txBody>
                  <a:tcPr/>
                </a:tc>
                <a:tc>
                  <a:txBody>
                    <a:bodyPr/>
                    <a:lstStyle/>
                    <a:p>
                      <a:pPr algn="ctr"/>
                      <a:r>
                        <a:rPr lang="en-US" sz="1200" dirty="0"/>
                        <a:t>Increase in out of district</a:t>
                      </a:r>
                    </a:p>
                  </a:txBody>
                  <a:tcPr/>
                </a:tc>
                <a:extLst>
                  <a:ext uri="{0D108BD9-81ED-4DB2-BD59-A6C34878D82A}">
                    <a16:rowId xmlns:a16="http://schemas.microsoft.com/office/drawing/2014/main" val="3262083597"/>
                  </a:ext>
                </a:extLst>
              </a:tr>
              <a:tr h="314085">
                <a:tc>
                  <a:txBody>
                    <a:bodyPr/>
                    <a:lstStyle/>
                    <a:p>
                      <a:r>
                        <a:rPr lang="en-US" sz="1200" dirty="0"/>
                        <a:t>Sale of Surplus</a:t>
                      </a:r>
                    </a:p>
                  </a:txBody>
                  <a:tcPr/>
                </a:tc>
                <a:tc>
                  <a:txBody>
                    <a:bodyPr/>
                    <a:lstStyle/>
                    <a:p>
                      <a:pPr algn="ctr"/>
                      <a:r>
                        <a:rPr lang="en-US" sz="1200" dirty="0"/>
                        <a:t>4,000</a:t>
                      </a:r>
                    </a:p>
                  </a:txBody>
                  <a:tcPr/>
                </a:tc>
                <a:tc>
                  <a:txBody>
                    <a:bodyPr/>
                    <a:lstStyle/>
                    <a:p>
                      <a:pPr algn="ctr"/>
                      <a:r>
                        <a:rPr lang="en-US" sz="1200" dirty="0"/>
                        <a:t>4,000</a:t>
                      </a:r>
                    </a:p>
                  </a:txBody>
                  <a:tcPr/>
                </a:tc>
                <a:tc>
                  <a:txBody>
                    <a:bodyPr/>
                    <a:lstStyle/>
                    <a:p>
                      <a:pPr algn="ctr"/>
                      <a:r>
                        <a:rPr lang="en-US" sz="1200" dirty="0"/>
                        <a:t>0</a:t>
                      </a:r>
                    </a:p>
                  </a:txBody>
                  <a:tcPr/>
                </a:tc>
                <a:tc>
                  <a:txBody>
                    <a:bodyPr/>
                    <a:lstStyle/>
                    <a:p>
                      <a:pPr algn="ctr"/>
                      <a:r>
                        <a:rPr lang="en-US" sz="1200" dirty="0"/>
                        <a:t>No change</a:t>
                      </a:r>
                    </a:p>
                  </a:txBody>
                  <a:tcPr/>
                </a:tc>
                <a:extLst>
                  <a:ext uri="{0D108BD9-81ED-4DB2-BD59-A6C34878D82A}">
                    <a16:rowId xmlns:a16="http://schemas.microsoft.com/office/drawing/2014/main" val="957018903"/>
                  </a:ext>
                </a:extLst>
              </a:tr>
              <a:tr h="314085">
                <a:tc>
                  <a:txBody>
                    <a:bodyPr/>
                    <a:lstStyle/>
                    <a:p>
                      <a:r>
                        <a:rPr lang="en-US" sz="1200" dirty="0"/>
                        <a:t>Donation/Other</a:t>
                      </a:r>
                    </a:p>
                  </a:txBody>
                  <a:tcPr/>
                </a:tc>
                <a:tc>
                  <a:txBody>
                    <a:bodyPr/>
                    <a:lstStyle/>
                    <a:p>
                      <a:pPr algn="ctr"/>
                      <a:r>
                        <a:rPr lang="en-US" sz="1200" dirty="0"/>
                        <a:t>128,095</a:t>
                      </a:r>
                    </a:p>
                  </a:txBody>
                  <a:tcPr/>
                </a:tc>
                <a:tc>
                  <a:txBody>
                    <a:bodyPr/>
                    <a:lstStyle/>
                    <a:p>
                      <a:pPr algn="ctr"/>
                      <a:r>
                        <a:rPr lang="en-US" sz="1200" dirty="0"/>
                        <a:t>116,845</a:t>
                      </a:r>
                    </a:p>
                  </a:txBody>
                  <a:tcPr/>
                </a:tc>
                <a:tc>
                  <a:txBody>
                    <a:bodyPr/>
                    <a:lstStyle/>
                    <a:p>
                      <a:pPr algn="ctr"/>
                      <a:r>
                        <a:rPr lang="en-US" sz="1200" dirty="0"/>
                        <a:t>11,250</a:t>
                      </a:r>
                    </a:p>
                  </a:txBody>
                  <a:tcPr/>
                </a:tc>
                <a:tc>
                  <a:txBody>
                    <a:bodyPr/>
                    <a:lstStyle/>
                    <a:p>
                      <a:pPr algn="ctr"/>
                      <a:r>
                        <a:rPr lang="en-US" sz="1200" dirty="0"/>
                        <a:t>Rec fees paid</a:t>
                      </a:r>
                    </a:p>
                  </a:txBody>
                  <a:tcPr/>
                </a:tc>
                <a:extLst>
                  <a:ext uri="{0D108BD9-81ED-4DB2-BD59-A6C34878D82A}">
                    <a16:rowId xmlns:a16="http://schemas.microsoft.com/office/drawing/2014/main" val="902725498"/>
                  </a:ext>
                </a:extLst>
              </a:tr>
              <a:tr h="314085">
                <a:tc>
                  <a:txBody>
                    <a:bodyPr/>
                    <a:lstStyle/>
                    <a:p>
                      <a:r>
                        <a:rPr lang="en-US" sz="1200" dirty="0"/>
                        <a:t>Total Local Revenue</a:t>
                      </a:r>
                    </a:p>
                  </a:txBody>
                  <a:tcPr/>
                </a:tc>
                <a:tc>
                  <a:txBody>
                    <a:bodyPr/>
                    <a:lstStyle/>
                    <a:p>
                      <a:pPr algn="ctr"/>
                      <a:r>
                        <a:rPr lang="en-US" sz="1200" dirty="0"/>
                        <a:t>$15,061,995</a:t>
                      </a:r>
                    </a:p>
                  </a:txBody>
                  <a:tcPr/>
                </a:tc>
                <a:tc>
                  <a:txBody>
                    <a:bodyPr/>
                    <a:lstStyle/>
                    <a:p>
                      <a:pPr algn="ctr"/>
                      <a:r>
                        <a:rPr lang="en-US" sz="1200" dirty="0"/>
                        <a:t>$14,347,745</a:t>
                      </a:r>
                    </a:p>
                  </a:txBody>
                  <a:tcPr/>
                </a:tc>
                <a:tc>
                  <a:txBody>
                    <a:bodyPr/>
                    <a:lstStyle/>
                    <a:p>
                      <a:pPr algn="ctr"/>
                      <a:r>
                        <a:rPr lang="en-US" sz="1200" dirty="0"/>
                        <a:t>714,250</a:t>
                      </a:r>
                    </a:p>
                  </a:txBody>
                  <a:tcPr/>
                </a:tc>
                <a:tc>
                  <a:txBody>
                    <a:bodyPr/>
                    <a:lstStyle/>
                    <a:p>
                      <a:pPr algn="ctr"/>
                      <a:endParaRPr lang="en-US" sz="1200" dirty="0"/>
                    </a:p>
                  </a:txBody>
                  <a:tcPr/>
                </a:tc>
                <a:extLst>
                  <a:ext uri="{0D108BD9-81ED-4DB2-BD59-A6C34878D82A}">
                    <a16:rowId xmlns:a16="http://schemas.microsoft.com/office/drawing/2014/main" val="1456034902"/>
                  </a:ext>
                </a:extLst>
              </a:tr>
              <a:tr h="311993">
                <a:tc>
                  <a:txBody>
                    <a:bodyPr/>
                    <a:lstStyle/>
                    <a:p>
                      <a:r>
                        <a:rPr lang="en-US" sz="1200" dirty="0">
                          <a:solidFill>
                            <a:srgbClr val="FF0000"/>
                          </a:solidFill>
                        </a:rPr>
                        <a:t>Less State 10 Mill Match</a:t>
                      </a:r>
                    </a:p>
                  </a:txBody>
                  <a:tcPr/>
                </a:tc>
                <a:tc>
                  <a:txBody>
                    <a:bodyPr/>
                    <a:lstStyle/>
                    <a:p>
                      <a:pPr algn="ctr"/>
                      <a:r>
                        <a:rPr lang="en-US" sz="1200" dirty="0">
                          <a:solidFill>
                            <a:srgbClr val="FF0000"/>
                          </a:solidFill>
                        </a:rPr>
                        <a:t>&lt;7,296,604&gt;</a:t>
                      </a:r>
                    </a:p>
                  </a:txBody>
                  <a:tcPr/>
                </a:tc>
                <a:tc>
                  <a:txBody>
                    <a:bodyPr/>
                    <a:lstStyle/>
                    <a:p>
                      <a:pPr algn="ctr"/>
                      <a:r>
                        <a:rPr lang="en-US" sz="1200" dirty="0">
                          <a:solidFill>
                            <a:srgbClr val="FF0000"/>
                          </a:solidFill>
                        </a:rPr>
                        <a:t>&lt;6,731,630&gt;</a:t>
                      </a:r>
                    </a:p>
                  </a:txBody>
                  <a:tcPr/>
                </a:tc>
                <a:tc>
                  <a:txBody>
                    <a:bodyPr/>
                    <a:lstStyle/>
                    <a:p>
                      <a:pPr algn="ctr"/>
                      <a:r>
                        <a:rPr lang="en-US" sz="1200" dirty="0">
                          <a:solidFill>
                            <a:srgbClr val="FF0000"/>
                          </a:solidFill>
                        </a:rPr>
                        <a:t>564,974</a:t>
                      </a:r>
                    </a:p>
                  </a:txBody>
                  <a:tcPr/>
                </a:tc>
                <a:tc>
                  <a:txBody>
                    <a:bodyPr/>
                    <a:lstStyle/>
                    <a:p>
                      <a:pPr algn="ctr"/>
                      <a:r>
                        <a:rPr lang="en-US" sz="1200" dirty="0">
                          <a:solidFill>
                            <a:srgbClr val="FF0000"/>
                          </a:solidFill>
                        </a:rPr>
                        <a:t>Property Value increase</a:t>
                      </a:r>
                    </a:p>
                  </a:txBody>
                  <a:tcPr/>
                </a:tc>
                <a:extLst>
                  <a:ext uri="{0D108BD9-81ED-4DB2-BD59-A6C34878D82A}">
                    <a16:rowId xmlns:a16="http://schemas.microsoft.com/office/drawing/2014/main" val="1013169287"/>
                  </a:ext>
                </a:extLst>
              </a:tr>
              <a:tr h="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200" dirty="0">
                          <a:solidFill>
                            <a:srgbClr val="FF0000"/>
                          </a:solidFill>
                        </a:rPr>
                        <a:t>Less State Capital Mill Match</a:t>
                      </a:r>
                    </a:p>
                    <a:p>
                      <a:endParaRPr lang="en-US" sz="1200" dirty="0">
                        <a:solidFill>
                          <a:srgbClr val="FF0000"/>
                        </a:solidFill>
                      </a:endParaRPr>
                    </a:p>
                  </a:txBody>
                  <a:tcPr/>
                </a:tc>
                <a:tc>
                  <a:txBody>
                    <a:bodyPr/>
                    <a:lstStyle/>
                    <a:p>
                      <a:pPr algn="ctr"/>
                      <a:r>
                        <a:rPr lang="en-US" sz="1200" dirty="0">
                          <a:solidFill>
                            <a:srgbClr val="FF0000"/>
                          </a:solidFill>
                        </a:rPr>
                        <a:t>&lt;358,790&gt;</a:t>
                      </a:r>
                    </a:p>
                  </a:txBody>
                  <a:tcPr/>
                </a:tc>
                <a:tc>
                  <a:txBody>
                    <a:bodyPr/>
                    <a:lstStyle/>
                    <a:p>
                      <a:pPr algn="ctr"/>
                      <a:r>
                        <a:rPr lang="en-US" sz="1200" dirty="0">
                          <a:solidFill>
                            <a:srgbClr val="FF0000"/>
                          </a:solidFill>
                        </a:rPr>
                        <a:t>&lt;334,383)</a:t>
                      </a:r>
                    </a:p>
                  </a:txBody>
                  <a:tcPr/>
                </a:tc>
                <a:tc>
                  <a:txBody>
                    <a:bodyPr/>
                    <a:lstStyle/>
                    <a:p>
                      <a:pPr algn="ctr"/>
                      <a:r>
                        <a:rPr lang="en-US" sz="1200" dirty="0">
                          <a:solidFill>
                            <a:srgbClr val="FF0000"/>
                          </a:solidFill>
                        </a:rPr>
                        <a:t>24,407</a:t>
                      </a:r>
                    </a:p>
                  </a:txBody>
                  <a:tcPr/>
                </a:tc>
                <a:tc>
                  <a:txBody>
                    <a:bodyPr/>
                    <a:lstStyle/>
                    <a:p>
                      <a:pPr algn="ctr"/>
                      <a:r>
                        <a:rPr lang="en-US" sz="1200" dirty="0">
                          <a:solidFill>
                            <a:srgbClr val="FF0000"/>
                          </a:solidFill>
                        </a:rPr>
                        <a:t>Property Value increase</a:t>
                      </a:r>
                    </a:p>
                  </a:txBody>
                  <a:tcPr/>
                </a:tc>
                <a:extLst>
                  <a:ext uri="{0D108BD9-81ED-4DB2-BD59-A6C34878D82A}">
                    <a16:rowId xmlns:a16="http://schemas.microsoft.com/office/drawing/2014/main" val="708431422"/>
                  </a:ext>
                </a:extLst>
              </a:tr>
              <a:tr h="314085">
                <a:tc>
                  <a:txBody>
                    <a:bodyPr/>
                    <a:lstStyle/>
                    <a:p>
                      <a:r>
                        <a:rPr lang="en-US" sz="1200" dirty="0"/>
                        <a:t>Local Use</a:t>
                      </a:r>
                    </a:p>
                  </a:txBody>
                  <a:tcPr/>
                </a:tc>
                <a:tc>
                  <a:txBody>
                    <a:bodyPr/>
                    <a:lstStyle/>
                    <a:p>
                      <a:pPr algn="ctr"/>
                      <a:r>
                        <a:rPr lang="en-US" sz="1200" dirty="0"/>
                        <a:t>$7,406,601</a:t>
                      </a:r>
                    </a:p>
                  </a:txBody>
                  <a:tcPr/>
                </a:tc>
                <a:tc>
                  <a:txBody>
                    <a:bodyPr/>
                    <a:lstStyle/>
                    <a:p>
                      <a:pPr algn="ctr"/>
                      <a:r>
                        <a:rPr lang="en-US" sz="1200" dirty="0"/>
                        <a:t>$7,281,732</a:t>
                      </a:r>
                    </a:p>
                  </a:txBody>
                  <a:tcPr/>
                </a:tc>
                <a:tc>
                  <a:txBody>
                    <a:bodyPr/>
                    <a:lstStyle/>
                    <a:p>
                      <a:pPr algn="ctr"/>
                      <a:r>
                        <a:rPr lang="en-US" sz="1200" dirty="0"/>
                        <a:t>124,869</a:t>
                      </a:r>
                    </a:p>
                  </a:txBody>
                  <a:tcPr/>
                </a:tc>
                <a:tc>
                  <a:txBody>
                    <a:bodyPr/>
                    <a:lstStyle/>
                    <a:p>
                      <a:pPr algn="ctr"/>
                      <a:r>
                        <a:rPr lang="en-US" sz="1200" dirty="0"/>
                        <a:t>Increase in local budget </a:t>
                      </a:r>
                    </a:p>
                  </a:txBody>
                  <a:tcPr/>
                </a:tc>
                <a:extLst>
                  <a:ext uri="{0D108BD9-81ED-4DB2-BD59-A6C34878D82A}">
                    <a16:rowId xmlns:a16="http://schemas.microsoft.com/office/drawing/2014/main" val="1469622728"/>
                  </a:ext>
                </a:extLst>
              </a:tr>
            </a:tbl>
          </a:graphicData>
        </a:graphic>
      </p:graphicFrame>
    </p:spTree>
    <p:extLst>
      <p:ext uri="{BB962C8B-B14F-4D97-AF65-F5344CB8AC3E}">
        <p14:creationId xmlns:p14="http://schemas.microsoft.com/office/powerpoint/2010/main" val="35094175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0FB232E-B805-4914-9EA0-9105C45609F4}"/>
              </a:ext>
            </a:extLst>
          </p:cNvPr>
          <p:cNvSpPr txBox="1"/>
          <p:nvPr/>
        </p:nvSpPr>
        <p:spPr>
          <a:xfrm>
            <a:off x="0" y="0"/>
            <a:ext cx="9144000" cy="954107"/>
          </a:xfrm>
          <a:prstGeom prst="rect">
            <a:avLst/>
          </a:prstGeom>
          <a:noFill/>
        </p:spPr>
        <p:txBody>
          <a:bodyPr wrap="square" rtlCol="0">
            <a:spAutoFit/>
          </a:bodyPr>
          <a:lstStyle/>
          <a:p>
            <a:pPr algn="ctr"/>
            <a:r>
              <a:rPr lang="en-US" sz="2800" dirty="0">
                <a:solidFill>
                  <a:srgbClr val="002060"/>
                </a:solidFill>
                <a:latin typeface="Merriweather" panose="020B0604020202020204" charset="0"/>
              </a:rPr>
              <a:t>Instructional Services and Instructional Support (GF)</a:t>
            </a:r>
          </a:p>
        </p:txBody>
      </p:sp>
      <p:graphicFrame>
        <p:nvGraphicFramePr>
          <p:cNvPr id="3" name="Table 2">
            <a:extLst>
              <a:ext uri="{FF2B5EF4-FFF2-40B4-BE49-F238E27FC236}">
                <a16:creationId xmlns:a16="http://schemas.microsoft.com/office/drawing/2014/main" id="{A65CA31C-BECB-4AE8-B05B-24411C9DA76A}"/>
              </a:ext>
            </a:extLst>
          </p:cNvPr>
          <p:cNvGraphicFramePr>
            <a:graphicFrameLocks noGrp="1"/>
          </p:cNvGraphicFramePr>
          <p:nvPr>
            <p:extLst>
              <p:ext uri="{D42A27DB-BD31-4B8C-83A1-F6EECF244321}">
                <p14:modId xmlns:p14="http://schemas.microsoft.com/office/powerpoint/2010/main" val="3984156045"/>
              </p:ext>
            </p:extLst>
          </p:nvPr>
        </p:nvGraphicFramePr>
        <p:xfrm>
          <a:off x="2351313" y="914401"/>
          <a:ext cx="4676505" cy="3072049"/>
        </p:xfrm>
        <a:graphic>
          <a:graphicData uri="http://schemas.openxmlformats.org/drawingml/2006/table">
            <a:tbl>
              <a:tblPr firstRow="1" bandRow="1">
                <a:tableStyleId>{5C22544A-7EE6-4342-B048-85BDC9FD1C3A}</a:tableStyleId>
              </a:tblPr>
              <a:tblGrid>
                <a:gridCol w="1684485">
                  <a:extLst>
                    <a:ext uri="{9D8B030D-6E8A-4147-A177-3AD203B41FA5}">
                      <a16:colId xmlns:a16="http://schemas.microsoft.com/office/drawing/2014/main" val="760171386"/>
                    </a:ext>
                  </a:extLst>
                </a:gridCol>
                <a:gridCol w="1496010">
                  <a:extLst>
                    <a:ext uri="{9D8B030D-6E8A-4147-A177-3AD203B41FA5}">
                      <a16:colId xmlns:a16="http://schemas.microsoft.com/office/drawing/2014/main" val="1208517492"/>
                    </a:ext>
                  </a:extLst>
                </a:gridCol>
                <a:gridCol w="1496010">
                  <a:extLst>
                    <a:ext uri="{9D8B030D-6E8A-4147-A177-3AD203B41FA5}">
                      <a16:colId xmlns:a16="http://schemas.microsoft.com/office/drawing/2014/main" val="2941717573"/>
                    </a:ext>
                  </a:extLst>
                </a:gridCol>
              </a:tblGrid>
              <a:tr h="408830">
                <a:tc>
                  <a:txBody>
                    <a:bodyPr/>
                    <a:lstStyle/>
                    <a:p>
                      <a:pPr algn="ctr"/>
                      <a:r>
                        <a:rPr lang="en-US" dirty="0"/>
                        <a:t>Expense Category</a:t>
                      </a:r>
                    </a:p>
                  </a:txBody>
                  <a:tcPr/>
                </a:tc>
                <a:tc>
                  <a:txBody>
                    <a:bodyPr/>
                    <a:lstStyle/>
                    <a:p>
                      <a:pPr algn="ctr"/>
                      <a:r>
                        <a:rPr lang="en-US" dirty="0"/>
                        <a:t>FY 2022</a:t>
                      </a:r>
                    </a:p>
                    <a:p>
                      <a:pPr algn="ctr"/>
                      <a:r>
                        <a:rPr lang="en-US" dirty="0"/>
                        <a:t>Budget</a:t>
                      </a:r>
                    </a:p>
                  </a:txBody>
                  <a:tcPr/>
                </a:tc>
                <a:tc>
                  <a:txBody>
                    <a:bodyPr/>
                    <a:lstStyle/>
                    <a:p>
                      <a:pPr algn="ctr"/>
                      <a:r>
                        <a:rPr lang="en-US" dirty="0"/>
                        <a:t>% of Budget</a:t>
                      </a:r>
                    </a:p>
                  </a:txBody>
                  <a:tcPr/>
                </a:tc>
                <a:extLst>
                  <a:ext uri="{0D108BD9-81ED-4DB2-BD59-A6C34878D82A}">
                    <a16:rowId xmlns:a16="http://schemas.microsoft.com/office/drawing/2014/main" val="300020449"/>
                  </a:ext>
                </a:extLst>
              </a:tr>
              <a:tr h="571280">
                <a:tc>
                  <a:txBody>
                    <a:bodyPr/>
                    <a:lstStyle/>
                    <a:p>
                      <a:pPr algn="ctr"/>
                      <a:r>
                        <a:rPr lang="en-US" dirty="0"/>
                        <a:t>Salaries &amp; Benefits</a:t>
                      </a:r>
                    </a:p>
                  </a:txBody>
                  <a:tcPr/>
                </a:tc>
                <a:tc>
                  <a:txBody>
                    <a:bodyPr/>
                    <a:lstStyle/>
                    <a:p>
                      <a:pPr algn="ctr"/>
                      <a:r>
                        <a:rPr lang="en-US" dirty="0"/>
                        <a:t>$14,869,239</a:t>
                      </a:r>
                    </a:p>
                  </a:txBody>
                  <a:tcPr/>
                </a:tc>
                <a:tc>
                  <a:txBody>
                    <a:bodyPr/>
                    <a:lstStyle/>
                    <a:p>
                      <a:pPr algn="ctr"/>
                      <a:r>
                        <a:rPr lang="en-US" dirty="0"/>
                        <a:t>93.50%</a:t>
                      </a:r>
                    </a:p>
                  </a:txBody>
                  <a:tcPr/>
                </a:tc>
                <a:extLst>
                  <a:ext uri="{0D108BD9-81ED-4DB2-BD59-A6C34878D82A}">
                    <a16:rowId xmlns:a16="http://schemas.microsoft.com/office/drawing/2014/main" val="4284602748"/>
                  </a:ext>
                </a:extLst>
              </a:tr>
              <a:tr h="408830">
                <a:tc>
                  <a:txBody>
                    <a:bodyPr/>
                    <a:lstStyle/>
                    <a:p>
                      <a:pPr algn="ctr"/>
                      <a:r>
                        <a:rPr lang="en-US" dirty="0"/>
                        <a:t>Purchased Services*</a:t>
                      </a:r>
                    </a:p>
                  </a:txBody>
                  <a:tcPr/>
                </a:tc>
                <a:tc>
                  <a:txBody>
                    <a:bodyPr/>
                    <a:lstStyle/>
                    <a:p>
                      <a:pPr algn="ctr"/>
                      <a:r>
                        <a:rPr lang="en-US" dirty="0"/>
                        <a:t>371,500</a:t>
                      </a:r>
                    </a:p>
                  </a:txBody>
                  <a:tcPr/>
                </a:tc>
                <a:tc>
                  <a:txBody>
                    <a:bodyPr/>
                    <a:lstStyle/>
                    <a:p>
                      <a:pPr algn="ctr"/>
                      <a:r>
                        <a:rPr lang="en-US" dirty="0"/>
                        <a:t>2.34%</a:t>
                      </a:r>
                    </a:p>
                  </a:txBody>
                  <a:tcPr/>
                </a:tc>
                <a:extLst>
                  <a:ext uri="{0D108BD9-81ED-4DB2-BD59-A6C34878D82A}">
                    <a16:rowId xmlns:a16="http://schemas.microsoft.com/office/drawing/2014/main" val="4009891819"/>
                  </a:ext>
                </a:extLst>
              </a:tr>
              <a:tr h="408830">
                <a:tc>
                  <a:txBody>
                    <a:bodyPr/>
                    <a:lstStyle/>
                    <a:p>
                      <a:pPr algn="ctr"/>
                      <a:r>
                        <a:rPr lang="en-US" dirty="0"/>
                        <a:t>Materials and Supplies</a:t>
                      </a:r>
                    </a:p>
                  </a:txBody>
                  <a:tcPr/>
                </a:tc>
                <a:tc>
                  <a:txBody>
                    <a:bodyPr/>
                    <a:lstStyle/>
                    <a:p>
                      <a:pPr algn="ctr"/>
                      <a:r>
                        <a:rPr lang="en-US" dirty="0"/>
                        <a:t>648,709</a:t>
                      </a:r>
                    </a:p>
                  </a:txBody>
                  <a:tcPr/>
                </a:tc>
                <a:tc>
                  <a:txBody>
                    <a:bodyPr/>
                    <a:lstStyle/>
                    <a:p>
                      <a:pPr algn="ctr"/>
                      <a:r>
                        <a:rPr lang="en-US" dirty="0"/>
                        <a:t>4.08%</a:t>
                      </a:r>
                    </a:p>
                  </a:txBody>
                  <a:tcPr/>
                </a:tc>
                <a:extLst>
                  <a:ext uri="{0D108BD9-81ED-4DB2-BD59-A6C34878D82A}">
                    <a16:rowId xmlns:a16="http://schemas.microsoft.com/office/drawing/2014/main" val="3676732840"/>
                  </a:ext>
                </a:extLst>
              </a:tr>
              <a:tr h="537459">
                <a:tc>
                  <a:txBody>
                    <a:bodyPr/>
                    <a:lstStyle/>
                    <a:p>
                      <a:pPr algn="ctr"/>
                      <a:r>
                        <a:rPr lang="en-US" dirty="0"/>
                        <a:t>Registration fees and dues</a:t>
                      </a:r>
                    </a:p>
                  </a:txBody>
                  <a:tcPr/>
                </a:tc>
                <a:tc>
                  <a:txBody>
                    <a:bodyPr/>
                    <a:lstStyle/>
                    <a:p>
                      <a:pPr algn="ctr"/>
                      <a:r>
                        <a:rPr lang="en-US" dirty="0"/>
                        <a:t>13,900</a:t>
                      </a:r>
                    </a:p>
                  </a:txBody>
                  <a:tcPr/>
                </a:tc>
                <a:tc>
                  <a:txBody>
                    <a:bodyPr/>
                    <a:lstStyle/>
                    <a:p>
                      <a:pPr algn="ctr"/>
                      <a:r>
                        <a:rPr lang="en-US" dirty="0"/>
                        <a:t>.09%</a:t>
                      </a:r>
                    </a:p>
                  </a:txBody>
                  <a:tcPr/>
                </a:tc>
                <a:extLst>
                  <a:ext uri="{0D108BD9-81ED-4DB2-BD59-A6C34878D82A}">
                    <a16:rowId xmlns:a16="http://schemas.microsoft.com/office/drawing/2014/main" val="432396855"/>
                  </a:ext>
                </a:extLst>
              </a:tr>
              <a:tr h="408830">
                <a:tc>
                  <a:txBody>
                    <a:bodyPr/>
                    <a:lstStyle/>
                    <a:p>
                      <a:pPr algn="ctr"/>
                      <a:r>
                        <a:rPr lang="en-US" dirty="0"/>
                        <a:t>Total</a:t>
                      </a:r>
                    </a:p>
                  </a:txBody>
                  <a:tcPr/>
                </a:tc>
                <a:tc>
                  <a:txBody>
                    <a:bodyPr/>
                    <a:lstStyle/>
                    <a:p>
                      <a:pPr algn="ctr"/>
                      <a:r>
                        <a:rPr lang="en-US" dirty="0"/>
                        <a:t>$15,903,348</a:t>
                      </a:r>
                    </a:p>
                  </a:txBody>
                  <a:tcPr/>
                </a:tc>
                <a:tc>
                  <a:txBody>
                    <a:bodyPr/>
                    <a:lstStyle/>
                    <a:p>
                      <a:pPr algn="ctr"/>
                      <a:endParaRPr lang="en-US" dirty="0"/>
                    </a:p>
                  </a:txBody>
                  <a:tcPr/>
                </a:tc>
                <a:extLst>
                  <a:ext uri="{0D108BD9-81ED-4DB2-BD59-A6C34878D82A}">
                    <a16:rowId xmlns:a16="http://schemas.microsoft.com/office/drawing/2014/main" val="4062475506"/>
                  </a:ext>
                </a:extLst>
              </a:tr>
            </a:tbl>
          </a:graphicData>
        </a:graphic>
      </p:graphicFrame>
      <p:sp>
        <p:nvSpPr>
          <p:cNvPr id="4" name="TextBox 3">
            <a:extLst>
              <a:ext uri="{FF2B5EF4-FFF2-40B4-BE49-F238E27FC236}">
                <a16:creationId xmlns:a16="http://schemas.microsoft.com/office/drawing/2014/main" id="{5FE2E91C-730C-404D-961D-7C1EEC3D781B}"/>
              </a:ext>
            </a:extLst>
          </p:cNvPr>
          <p:cNvSpPr txBox="1"/>
          <p:nvPr/>
        </p:nvSpPr>
        <p:spPr>
          <a:xfrm>
            <a:off x="0" y="4100513"/>
            <a:ext cx="8915400" cy="523220"/>
          </a:xfrm>
          <a:prstGeom prst="rect">
            <a:avLst/>
          </a:prstGeom>
          <a:noFill/>
        </p:spPr>
        <p:txBody>
          <a:bodyPr wrap="square" rtlCol="0">
            <a:spAutoFit/>
          </a:bodyPr>
          <a:lstStyle/>
          <a:p>
            <a:r>
              <a:rPr lang="en-US" dirty="0">
                <a:solidFill>
                  <a:srgbClr val="002060"/>
                </a:solidFill>
              </a:rPr>
              <a:t>* Purchased Services consist of several categories: professional development, professional services, rental equipment (copiers), printing and postage, other purchased services (testing, SPED contracts, etc…)</a:t>
            </a:r>
          </a:p>
        </p:txBody>
      </p:sp>
    </p:spTree>
    <p:extLst>
      <p:ext uri="{BB962C8B-B14F-4D97-AF65-F5344CB8AC3E}">
        <p14:creationId xmlns:p14="http://schemas.microsoft.com/office/powerpoint/2010/main" val="3008327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893888-E807-4E8F-B947-E3E352EB48D9}"/>
              </a:ext>
            </a:extLst>
          </p:cNvPr>
          <p:cNvSpPr txBox="1"/>
          <p:nvPr/>
        </p:nvSpPr>
        <p:spPr>
          <a:xfrm>
            <a:off x="0" y="0"/>
            <a:ext cx="9144000" cy="523220"/>
          </a:xfrm>
          <a:prstGeom prst="rect">
            <a:avLst/>
          </a:prstGeom>
          <a:noFill/>
        </p:spPr>
        <p:txBody>
          <a:bodyPr wrap="square" rtlCol="0">
            <a:spAutoFit/>
          </a:bodyPr>
          <a:lstStyle/>
          <a:p>
            <a:pPr algn="ctr"/>
            <a:r>
              <a:rPr lang="en-US" sz="2800" dirty="0">
                <a:solidFill>
                  <a:srgbClr val="002060"/>
                </a:solidFill>
                <a:latin typeface="Merriweather" panose="020B0604020202020204" charset="0"/>
              </a:rPr>
              <a:t>Operations and Maintenance (GF)</a:t>
            </a:r>
          </a:p>
        </p:txBody>
      </p:sp>
      <p:graphicFrame>
        <p:nvGraphicFramePr>
          <p:cNvPr id="4" name="Table 3">
            <a:extLst>
              <a:ext uri="{FF2B5EF4-FFF2-40B4-BE49-F238E27FC236}">
                <a16:creationId xmlns:a16="http://schemas.microsoft.com/office/drawing/2014/main" id="{AA1E2DEC-9ED0-4859-BDC5-455113FC45EA}"/>
              </a:ext>
            </a:extLst>
          </p:cNvPr>
          <p:cNvGraphicFramePr>
            <a:graphicFrameLocks noGrp="1"/>
          </p:cNvGraphicFramePr>
          <p:nvPr>
            <p:extLst>
              <p:ext uri="{D42A27DB-BD31-4B8C-83A1-F6EECF244321}">
                <p14:modId xmlns:p14="http://schemas.microsoft.com/office/powerpoint/2010/main" val="2696500055"/>
              </p:ext>
            </p:extLst>
          </p:nvPr>
        </p:nvGraphicFramePr>
        <p:xfrm>
          <a:off x="2333896" y="740229"/>
          <a:ext cx="4676505" cy="3052750"/>
        </p:xfrm>
        <a:graphic>
          <a:graphicData uri="http://schemas.openxmlformats.org/drawingml/2006/table">
            <a:tbl>
              <a:tblPr firstRow="1" bandRow="1">
                <a:tableStyleId>{5C22544A-7EE6-4342-B048-85BDC9FD1C3A}</a:tableStyleId>
              </a:tblPr>
              <a:tblGrid>
                <a:gridCol w="1684485">
                  <a:extLst>
                    <a:ext uri="{9D8B030D-6E8A-4147-A177-3AD203B41FA5}">
                      <a16:colId xmlns:a16="http://schemas.microsoft.com/office/drawing/2014/main" val="760171386"/>
                    </a:ext>
                  </a:extLst>
                </a:gridCol>
                <a:gridCol w="1496010">
                  <a:extLst>
                    <a:ext uri="{9D8B030D-6E8A-4147-A177-3AD203B41FA5}">
                      <a16:colId xmlns:a16="http://schemas.microsoft.com/office/drawing/2014/main" val="1208517492"/>
                    </a:ext>
                  </a:extLst>
                </a:gridCol>
                <a:gridCol w="1496010">
                  <a:extLst>
                    <a:ext uri="{9D8B030D-6E8A-4147-A177-3AD203B41FA5}">
                      <a16:colId xmlns:a16="http://schemas.microsoft.com/office/drawing/2014/main" val="1740112480"/>
                    </a:ext>
                  </a:extLst>
                </a:gridCol>
              </a:tblGrid>
              <a:tr h="408830">
                <a:tc>
                  <a:txBody>
                    <a:bodyPr/>
                    <a:lstStyle/>
                    <a:p>
                      <a:pPr algn="ctr"/>
                      <a:r>
                        <a:rPr lang="en-US" dirty="0"/>
                        <a:t>Expense Category</a:t>
                      </a:r>
                    </a:p>
                  </a:txBody>
                  <a:tcPr/>
                </a:tc>
                <a:tc>
                  <a:txBody>
                    <a:bodyPr/>
                    <a:lstStyle/>
                    <a:p>
                      <a:pPr algn="ctr"/>
                      <a:r>
                        <a:rPr lang="en-US" dirty="0"/>
                        <a:t>FY 2022</a:t>
                      </a:r>
                    </a:p>
                    <a:p>
                      <a:pPr algn="ctr"/>
                      <a:r>
                        <a:rPr lang="en-US" dirty="0"/>
                        <a:t>Budget</a:t>
                      </a:r>
                    </a:p>
                  </a:txBody>
                  <a:tcPr/>
                </a:tc>
                <a:tc>
                  <a:txBody>
                    <a:bodyPr/>
                    <a:lstStyle/>
                    <a:p>
                      <a:pPr algn="ctr"/>
                      <a:r>
                        <a:rPr lang="en-US" dirty="0"/>
                        <a:t>% of Budget</a:t>
                      </a:r>
                    </a:p>
                  </a:txBody>
                  <a:tcPr/>
                </a:tc>
                <a:extLst>
                  <a:ext uri="{0D108BD9-81ED-4DB2-BD59-A6C34878D82A}">
                    <a16:rowId xmlns:a16="http://schemas.microsoft.com/office/drawing/2014/main" val="300020449"/>
                  </a:ext>
                </a:extLst>
              </a:tr>
              <a:tr h="571280">
                <a:tc>
                  <a:txBody>
                    <a:bodyPr/>
                    <a:lstStyle/>
                    <a:p>
                      <a:pPr algn="ctr"/>
                      <a:r>
                        <a:rPr lang="en-US" dirty="0"/>
                        <a:t>Salaries &amp; Benefits</a:t>
                      </a:r>
                    </a:p>
                  </a:txBody>
                  <a:tcPr/>
                </a:tc>
                <a:tc>
                  <a:txBody>
                    <a:bodyPr/>
                    <a:lstStyle/>
                    <a:p>
                      <a:pPr algn="ctr"/>
                      <a:r>
                        <a:rPr lang="en-US" dirty="0"/>
                        <a:t>$879,644</a:t>
                      </a:r>
                    </a:p>
                  </a:txBody>
                  <a:tcPr/>
                </a:tc>
                <a:tc>
                  <a:txBody>
                    <a:bodyPr/>
                    <a:lstStyle/>
                    <a:p>
                      <a:pPr algn="ctr"/>
                      <a:r>
                        <a:rPr lang="en-US" dirty="0"/>
                        <a:t>44.45%</a:t>
                      </a:r>
                    </a:p>
                  </a:txBody>
                  <a:tcPr/>
                </a:tc>
                <a:extLst>
                  <a:ext uri="{0D108BD9-81ED-4DB2-BD59-A6C34878D82A}">
                    <a16:rowId xmlns:a16="http://schemas.microsoft.com/office/drawing/2014/main" val="4284602748"/>
                  </a:ext>
                </a:extLst>
              </a:tr>
              <a:tr h="408830">
                <a:tc>
                  <a:txBody>
                    <a:bodyPr/>
                    <a:lstStyle/>
                    <a:p>
                      <a:pPr algn="ctr"/>
                      <a:r>
                        <a:rPr lang="en-US" dirty="0"/>
                        <a:t>Purchased Services*</a:t>
                      </a:r>
                    </a:p>
                  </a:txBody>
                  <a:tcPr/>
                </a:tc>
                <a:tc>
                  <a:txBody>
                    <a:bodyPr/>
                    <a:lstStyle/>
                    <a:p>
                      <a:pPr algn="ctr"/>
                      <a:r>
                        <a:rPr lang="en-US" dirty="0"/>
                        <a:t>921,957</a:t>
                      </a:r>
                    </a:p>
                  </a:txBody>
                  <a:tcPr/>
                </a:tc>
                <a:tc>
                  <a:txBody>
                    <a:bodyPr/>
                    <a:lstStyle/>
                    <a:p>
                      <a:pPr algn="ctr"/>
                      <a:r>
                        <a:rPr lang="en-US" dirty="0"/>
                        <a:t>46.58%</a:t>
                      </a:r>
                    </a:p>
                  </a:txBody>
                  <a:tcPr/>
                </a:tc>
                <a:extLst>
                  <a:ext uri="{0D108BD9-81ED-4DB2-BD59-A6C34878D82A}">
                    <a16:rowId xmlns:a16="http://schemas.microsoft.com/office/drawing/2014/main" val="4009891819"/>
                  </a:ext>
                </a:extLst>
              </a:tr>
              <a:tr h="408830">
                <a:tc>
                  <a:txBody>
                    <a:bodyPr/>
                    <a:lstStyle/>
                    <a:p>
                      <a:pPr algn="ctr"/>
                      <a:r>
                        <a:rPr lang="en-US" dirty="0"/>
                        <a:t>Materials and Supplies</a:t>
                      </a:r>
                    </a:p>
                  </a:txBody>
                  <a:tcPr/>
                </a:tc>
                <a:tc>
                  <a:txBody>
                    <a:bodyPr/>
                    <a:lstStyle/>
                    <a:p>
                      <a:pPr algn="ctr"/>
                      <a:r>
                        <a:rPr lang="en-US" dirty="0"/>
                        <a:t>122,500</a:t>
                      </a:r>
                    </a:p>
                  </a:txBody>
                  <a:tcPr/>
                </a:tc>
                <a:tc>
                  <a:txBody>
                    <a:bodyPr/>
                    <a:lstStyle/>
                    <a:p>
                      <a:pPr algn="ctr"/>
                      <a:r>
                        <a:rPr lang="en-US" dirty="0"/>
                        <a:t>6.19%</a:t>
                      </a:r>
                    </a:p>
                  </a:txBody>
                  <a:tcPr/>
                </a:tc>
                <a:extLst>
                  <a:ext uri="{0D108BD9-81ED-4DB2-BD59-A6C34878D82A}">
                    <a16:rowId xmlns:a16="http://schemas.microsoft.com/office/drawing/2014/main" val="3676732840"/>
                  </a:ext>
                </a:extLst>
              </a:tr>
              <a:tr h="408830">
                <a:tc>
                  <a:txBody>
                    <a:bodyPr/>
                    <a:lstStyle/>
                    <a:p>
                      <a:pPr algn="ctr"/>
                      <a:r>
                        <a:rPr lang="en-US" dirty="0"/>
                        <a:t>Building Improvements</a:t>
                      </a:r>
                    </a:p>
                  </a:txBody>
                  <a:tcPr/>
                </a:tc>
                <a:tc>
                  <a:txBody>
                    <a:bodyPr/>
                    <a:lstStyle/>
                    <a:p>
                      <a:pPr algn="ctr"/>
                      <a:r>
                        <a:rPr lang="en-US" dirty="0"/>
                        <a:t>55,000</a:t>
                      </a:r>
                    </a:p>
                  </a:txBody>
                  <a:tcPr/>
                </a:tc>
                <a:tc>
                  <a:txBody>
                    <a:bodyPr/>
                    <a:lstStyle/>
                    <a:p>
                      <a:pPr algn="ctr"/>
                      <a:r>
                        <a:rPr lang="en-US" dirty="0"/>
                        <a:t>2.78%</a:t>
                      </a:r>
                    </a:p>
                  </a:txBody>
                  <a:tcPr/>
                </a:tc>
                <a:extLst>
                  <a:ext uri="{0D108BD9-81ED-4DB2-BD59-A6C34878D82A}">
                    <a16:rowId xmlns:a16="http://schemas.microsoft.com/office/drawing/2014/main" val="2529311161"/>
                  </a:ext>
                </a:extLst>
              </a:tr>
              <a:tr h="408830">
                <a:tc>
                  <a:txBody>
                    <a:bodyPr/>
                    <a:lstStyle/>
                    <a:p>
                      <a:pPr algn="ctr"/>
                      <a:r>
                        <a:rPr lang="en-US" dirty="0"/>
                        <a:t>Total</a:t>
                      </a:r>
                    </a:p>
                  </a:txBody>
                  <a:tcPr/>
                </a:tc>
                <a:tc>
                  <a:txBody>
                    <a:bodyPr/>
                    <a:lstStyle/>
                    <a:p>
                      <a:pPr algn="ctr"/>
                      <a:r>
                        <a:rPr lang="en-US" dirty="0"/>
                        <a:t>$1,979,101</a:t>
                      </a:r>
                    </a:p>
                  </a:txBody>
                  <a:tcPr/>
                </a:tc>
                <a:tc>
                  <a:txBody>
                    <a:bodyPr/>
                    <a:lstStyle/>
                    <a:p>
                      <a:pPr algn="ctr"/>
                      <a:endParaRPr lang="en-US" dirty="0"/>
                    </a:p>
                  </a:txBody>
                  <a:tcPr/>
                </a:tc>
                <a:extLst>
                  <a:ext uri="{0D108BD9-81ED-4DB2-BD59-A6C34878D82A}">
                    <a16:rowId xmlns:a16="http://schemas.microsoft.com/office/drawing/2014/main" val="4062475506"/>
                  </a:ext>
                </a:extLst>
              </a:tr>
            </a:tbl>
          </a:graphicData>
        </a:graphic>
      </p:graphicFrame>
      <p:sp>
        <p:nvSpPr>
          <p:cNvPr id="5" name="TextBox 4">
            <a:extLst>
              <a:ext uri="{FF2B5EF4-FFF2-40B4-BE49-F238E27FC236}">
                <a16:creationId xmlns:a16="http://schemas.microsoft.com/office/drawing/2014/main" id="{34264CB6-7625-4D16-A670-D90EBE239379}"/>
              </a:ext>
            </a:extLst>
          </p:cNvPr>
          <p:cNvSpPr txBox="1"/>
          <p:nvPr/>
        </p:nvSpPr>
        <p:spPr>
          <a:xfrm>
            <a:off x="214448" y="3880051"/>
            <a:ext cx="8915400" cy="307777"/>
          </a:xfrm>
          <a:prstGeom prst="rect">
            <a:avLst/>
          </a:prstGeom>
          <a:noFill/>
        </p:spPr>
        <p:txBody>
          <a:bodyPr wrap="square" rtlCol="0">
            <a:spAutoFit/>
          </a:bodyPr>
          <a:lstStyle/>
          <a:p>
            <a:r>
              <a:rPr lang="en-US" dirty="0">
                <a:solidFill>
                  <a:srgbClr val="002060"/>
                </a:solidFill>
              </a:rPr>
              <a:t>* Purchased Services consist of several categories: repair and maintenance, garbage services, phones, utilities</a:t>
            </a:r>
          </a:p>
        </p:txBody>
      </p:sp>
    </p:spTree>
    <p:extLst>
      <p:ext uri="{BB962C8B-B14F-4D97-AF65-F5344CB8AC3E}">
        <p14:creationId xmlns:p14="http://schemas.microsoft.com/office/powerpoint/2010/main" val="34167505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E0229D0-9A99-45FE-942A-BFA215F8F634}"/>
              </a:ext>
            </a:extLst>
          </p:cNvPr>
          <p:cNvSpPr txBox="1"/>
          <p:nvPr/>
        </p:nvSpPr>
        <p:spPr>
          <a:xfrm>
            <a:off x="0" y="0"/>
            <a:ext cx="9144000" cy="523220"/>
          </a:xfrm>
          <a:prstGeom prst="rect">
            <a:avLst/>
          </a:prstGeom>
          <a:noFill/>
        </p:spPr>
        <p:txBody>
          <a:bodyPr wrap="square" rtlCol="0">
            <a:spAutoFit/>
          </a:bodyPr>
          <a:lstStyle/>
          <a:p>
            <a:pPr algn="ctr"/>
            <a:r>
              <a:rPr lang="en-US" sz="2800" dirty="0">
                <a:solidFill>
                  <a:srgbClr val="002060"/>
                </a:solidFill>
                <a:latin typeface="Merriweather" panose="020B0604020202020204" charset="0"/>
              </a:rPr>
              <a:t>Auxiliary Services (GF)-Transportation</a:t>
            </a:r>
          </a:p>
        </p:txBody>
      </p:sp>
      <p:graphicFrame>
        <p:nvGraphicFramePr>
          <p:cNvPr id="4" name="Table 3">
            <a:extLst>
              <a:ext uri="{FF2B5EF4-FFF2-40B4-BE49-F238E27FC236}">
                <a16:creationId xmlns:a16="http://schemas.microsoft.com/office/drawing/2014/main" id="{892F2079-5776-419F-A375-7EFD369AF138}"/>
              </a:ext>
            </a:extLst>
          </p:cNvPr>
          <p:cNvGraphicFramePr>
            <a:graphicFrameLocks noGrp="1"/>
          </p:cNvGraphicFramePr>
          <p:nvPr>
            <p:extLst>
              <p:ext uri="{D42A27DB-BD31-4B8C-83A1-F6EECF244321}">
                <p14:modId xmlns:p14="http://schemas.microsoft.com/office/powerpoint/2010/main" val="1705587555"/>
              </p:ext>
            </p:extLst>
          </p:nvPr>
        </p:nvGraphicFramePr>
        <p:xfrm>
          <a:off x="2029393" y="680324"/>
          <a:ext cx="5334297" cy="3103732"/>
        </p:xfrm>
        <a:graphic>
          <a:graphicData uri="http://schemas.openxmlformats.org/drawingml/2006/table">
            <a:tbl>
              <a:tblPr firstRow="1" bandRow="1">
                <a:tableStyleId>{5C22544A-7EE6-4342-B048-85BDC9FD1C3A}</a:tableStyleId>
              </a:tblPr>
              <a:tblGrid>
                <a:gridCol w="1921423">
                  <a:extLst>
                    <a:ext uri="{9D8B030D-6E8A-4147-A177-3AD203B41FA5}">
                      <a16:colId xmlns:a16="http://schemas.microsoft.com/office/drawing/2014/main" val="760171386"/>
                    </a:ext>
                  </a:extLst>
                </a:gridCol>
                <a:gridCol w="1706437">
                  <a:extLst>
                    <a:ext uri="{9D8B030D-6E8A-4147-A177-3AD203B41FA5}">
                      <a16:colId xmlns:a16="http://schemas.microsoft.com/office/drawing/2014/main" val="1208517492"/>
                    </a:ext>
                  </a:extLst>
                </a:gridCol>
                <a:gridCol w="1706437">
                  <a:extLst>
                    <a:ext uri="{9D8B030D-6E8A-4147-A177-3AD203B41FA5}">
                      <a16:colId xmlns:a16="http://schemas.microsoft.com/office/drawing/2014/main" val="1431064426"/>
                    </a:ext>
                  </a:extLst>
                </a:gridCol>
              </a:tblGrid>
              <a:tr h="408830">
                <a:tc>
                  <a:txBody>
                    <a:bodyPr/>
                    <a:lstStyle/>
                    <a:p>
                      <a:pPr algn="ctr"/>
                      <a:r>
                        <a:rPr lang="en-US" dirty="0"/>
                        <a:t>Expense Category</a:t>
                      </a:r>
                    </a:p>
                  </a:txBody>
                  <a:tcPr/>
                </a:tc>
                <a:tc>
                  <a:txBody>
                    <a:bodyPr/>
                    <a:lstStyle/>
                    <a:p>
                      <a:pPr algn="ctr"/>
                      <a:r>
                        <a:rPr lang="en-US" dirty="0"/>
                        <a:t>FY 2022 Budget</a:t>
                      </a:r>
                    </a:p>
                  </a:txBody>
                  <a:tcPr/>
                </a:tc>
                <a:tc>
                  <a:txBody>
                    <a:bodyPr/>
                    <a:lstStyle/>
                    <a:p>
                      <a:pPr algn="ctr"/>
                      <a:r>
                        <a:rPr lang="en-US" dirty="0"/>
                        <a:t>% of Budget</a:t>
                      </a:r>
                    </a:p>
                  </a:txBody>
                  <a:tcPr/>
                </a:tc>
                <a:extLst>
                  <a:ext uri="{0D108BD9-81ED-4DB2-BD59-A6C34878D82A}">
                    <a16:rowId xmlns:a16="http://schemas.microsoft.com/office/drawing/2014/main" val="300020449"/>
                  </a:ext>
                </a:extLst>
              </a:tr>
              <a:tr h="571280">
                <a:tc>
                  <a:txBody>
                    <a:bodyPr/>
                    <a:lstStyle/>
                    <a:p>
                      <a:pPr algn="ctr"/>
                      <a:r>
                        <a:rPr lang="en-US" dirty="0"/>
                        <a:t>Salaries &amp; Benefits</a:t>
                      </a:r>
                    </a:p>
                  </a:txBody>
                  <a:tcPr/>
                </a:tc>
                <a:tc>
                  <a:txBody>
                    <a:bodyPr/>
                    <a:lstStyle/>
                    <a:p>
                      <a:pPr algn="ctr"/>
                      <a:r>
                        <a:rPr lang="en-US" dirty="0"/>
                        <a:t>$627,680</a:t>
                      </a:r>
                    </a:p>
                  </a:txBody>
                  <a:tcPr/>
                </a:tc>
                <a:tc>
                  <a:txBody>
                    <a:bodyPr/>
                    <a:lstStyle/>
                    <a:p>
                      <a:pPr algn="ctr"/>
                      <a:r>
                        <a:rPr lang="en-US" dirty="0"/>
                        <a:t>79.90%</a:t>
                      </a:r>
                    </a:p>
                  </a:txBody>
                  <a:tcPr/>
                </a:tc>
                <a:extLst>
                  <a:ext uri="{0D108BD9-81ED-4DB2-BD59-A6C34878D82A}">
                    <a16:rowId xmlns:a16="http://schemas.microsoft.com/office/drawing/2014/main" val="4284602748"/>
                  </a:ext>
                </a:extLst>
              </a:tr>
              <a:tr h="408830">
                <a:tc>
                  <a:txBody>
                    <a:bodyPr/>
                    <a:lstStyle/>
                    <a:p>
                      <a:pPr algn="ctr"/>
                      <a:r>
                        <a:rPr lang="en-US" dirty="0"/>
                        <a:t>Purchased Services*</a:t>
                      </a:r>
                    </a:p>
                  </a:txBody>
                  <a:tcPr/>
                </a:tc>
                <a:tc>
                  <a:txBody>
                    <a:bodyPr/>
                    <a:lstStyle/>
                    <a:p>
                      <a:pPr algn="ctr"/>
                      <a:r>
                        <a:rPr lang="en-US" dirty="0"/>
                        <a:t>60,400</a:t>
                      </a:r>
                    </a:p>
                  </a:txBody>
                  <a:tcPr/>
                </a:tc>
                <a:tc>
                  <a:txBody>
                    <a:bodyPr/>
                    <a:lstStyle/>
                    <a:p>
                      <a:pPr algn="ctr"/>
                      <a:r>
                        <a:rPr lang="en-US" dirty="0"/>
                        <a:t>7.69%</a:t>
                      </a:r>
                    </a:p>
                  </a:txBody>
                  <a:tcPr/>
                </a:tc>
                <a:extLst>
                  <a:ext uri="{0D108BD9-81ED-4DB2-BD59-A6C34878D82A}">
                    <a16:rowId xmlns:a16="http://schemas.microsoft.com/office/drawing/2014/main" val="4009891819"/>
                  </a:ext>
                </a:extLst>
              </a:tr>
              <a:tr h="408830">
                <a:tc>
                  <a:txBody>
                    <a:bodyPr/>
                    <a:lstStyle/>
                    <a:p>
                      <a:pPr algn="ctr"/>
                      <a:r>
                        <a:rPr lang="en-US" dirty="0"/>
                        <a:t>Materials and Supplies*</a:t>
                      </a:r>
                    </a:p>
                  </a:txBody>
                  <a:tcPr/>
                </a:tc>
                <a:tc>
                  <a:txBody>
                    <a:bodyPr/>
                    <a:lstStyle/>
                    <a:p>
                      <a:pPr algn="ctr"/>
                      <a:r>
                        <a:rPr lang="en-US" dirty="0"/>
                        <a:t>87,850</a:t>
                      </a:r>
                    </a:p>
                  </a:txBody>
                  <a:tcPr/>
                </a:tc>
                <a:tc>
                  <a:txBody>
                    <a:bodyPr/>
                    <a:lstStyle/>
                    <a:p>
                      <a:pPr algn="ctr"/>
                      <a:r>
                        <a:rPr lang="en-US" dirty="0"/>
                        <a:t>11.18%</a:t>
                      </a:r>
                    </a:p>
                  </a:txBody>
                  <a:tcPr/>
                </a:tc>
                <a:extLst>
                  <a:ext uri="{0D108BD9-81ED-4DB2-BD59-A6C34878D82A}">
                    <a16:rowId xmlns:a16="http://schemas.microsoft.com/office/drawing/2014/main" val="3676732840"/>
                  </a:ext>
                </a:extLst>
              </a:tr>
              <a:tr h="393901">
                <a:tc>
                  <a:txBody>
                    <a:bodyPr/>
                    <a:lstStyle/>
                    <a:p>
                      <a:pPr algn="ctr"/>
                      <a:r>
                        <a:rPr lang="en-US" dirty="0"/>
                        <a:t>Vehicles</a:t>
                      </a:r>
                    </a:p>
                  </a:txBody>
                  <a:tcPr/>
                </a:tc>
                <a:tc>
                  <a:txBody>
                    <a:bodyPr/>
                    <a:lstStyle/>
                    <a:p>
                      <a:pPr algn="ctr"/>
                      <a:r>
                        <a:rPr lang="en-US" dirty="0"/>
                        <a:t>7,000</a:t>
                      </a:r>
                    </a:p>
                  </a:txBody>
                  <a:tcPr/>
                </a:tc>
                <a:tc>
                  <a:txBody>
                    <a:bodyPr/>
                    <a:lstStyle/>
                    <a:p>
                      <a:pPr algn="ctr"/>
                      <a:r>
                        <a:rPr lang="en-US" dirty="0"/>
                        <a:t>0.89%</a:t>
                      </a:r>
                    </a:p>
                  </a:txBody>
                  <a:tcPr/>
                </a:tc>
                <a:extLst>
                  <a:ext uri="{0D108BD9-81ED-4DB2-BD59-A6C34878D82A}">
                    <a16:rowId xmlns:a16="http://schemas.microsoft.com/office/drawing/2014/main" val="432396855"/>
                  </a:ext>
                </a:extLst>
              </a:tr>
              <a:tr h="393901">
                <a:tc>
                  <a:txBody>
                    <a:bodyPr/>
                    <a:lstStyle/>
                    <a:p>
                      <a:pPr algn="ctr"/>
                      <a:r>
                        <a:rPr lang="en-US" dirty="0"/>
                        <a:t>Registration Fees</a:t>
                      </a:r>
                    </a:p>
                  </a:txBody>
                  <a:tcPr/>
                </a:tc>
                <a:tc>
                  <a:txBody>
                    <a:bodyPr/>
                    <a:lstStyle/>
                    <a:p>
                      <a:pPr algn="ctr"/>
                      <a:r>
                        <a:rPr lang="en-US" dirty="0"/>
                        <a:t>2,686</a:t>
                      </a:r>
                    </a:p>
                  </a:txBody>
                  <a:tcPr/>
                </a:tc>
                <a:tc>
                  <a:txBody>
                    <a:bodyPr/>
                    <a:lstStyle/>
                    <a:p>
                      <a:pPr algn="ctr"/>
                      <a:r>
                        <a:rPr lang="en-US" dirty="0"/>
                        <a:t>0.34%</a:t>
                      </a:r>
                    </a:p>
                  </a:txBody>
                  <a:tcPr/>
                </a:tc>
                <a:extLst>
                  <a:ext uri="{0D108BD9-81ED-4DB2-BD59-A6C34878D82A}">
                    <a16:rowId xmlns:a16="http://schemas.microsoft.com/office/drawing/2014/main" val="2569190441"/>
                  </a:ext>
                </a:extLst>
              </a:tr>
              <a:tr h="408830">
                <a:tc>
                  <a:txBody>
                    <a:bodyPr/>
                    <a:lstStyle/>
                    <a:p>
                      <a:pPr algn="ctr"/>
                      <a:r>
                        <a:rPr lang="en-US" dirty="0"/>
                        <a:t>Total</a:t>
                      </a:r>
                    </a:p>
                  </a:txBody>
                  <a:tcPr/>
                </a:tc>
                <a:tc>
                  <a:txBody>
                    <a:bodyPr/>
                    <a:lstStyle/>
                    <a:p>
                      <a:pPr algn="ctr"/>
                      <a:r>
                        <a:rPr lang="en-US" dirty="0"/>
                        <a:t>$785,616</a:t>
                      </a:r>
                    </a:p>
                  </a:txBody>
                  <a:tcPr/>
                </a:tc>
                <a:tc>
                  <a:txBody>
                    <a:bodyPr/>
                    <a:lstStyle/>
                    <a:p>
                      <a:pPr algn="ctr"/>
                      <a:endParaRPr lang="en-US" dirty="0"/>
                    </a:p>
                  </a:txBody>
                  <a:tcPr/>
                </a:tc>
                <a:extLst>
                  <a:ext uri="{0D108BD9-81ED-4DB2-BD59-A6C34878D82A}">
                    <a16:rowId xmlns:a16="http://schemas.microsoft.com/office/drawing/2014/main" val="4062475506"/>
                  </a:ext>
                </a:extLst>
              </a:tr>
            </a:tbl>
          </a:graphicData>
        </a:graphic>
      </p:graphicFrame>
      <p:sp>
        <p:nvSpPr>
          <p:cNvPr id="6" name="TextBox 5">
            <a:extLst>
              <a:ext uri="{FF2B5EF4-FFF2-40B4-BE49-F238E27FC236}">
                <a16:creationId xmlns:a16="http://schemas.microsoft.com/office/drawing/2014/main" id="{19A9FB2A-C43B-463D-9C99-14F18D90E54B}"/>
              </a:ext>
            </a:extLst>
          </p:cNvPr>
          <p:cNvSpPr txBox="1"/>
          <p:nvPr/>
        </p:nvSpPr>
        <p:spPr>
          <a:xfrm>
            <a:off x="152400" y="4071172"/>
            <a:ext cx="8915400" cy="738664"/>
          </a:xfrm>
          <a:prstGeom prst="rect">
            <a:avLst/>
          </a:prstGeom>
          <a:noFill/>
        </p:spPr>
        <p:txBody>
          <a:bodyPr wrap="square" rtlCol="0">
            <a:spAutoFit/>
          </a:bodyPr>
          <a:lstStyle/>
          <a:p>
            <a:r>
              <a:rPr lang="en-US" dirty="0">
                <a:solidFill>
                  <a:srgbClr val="002060"/>
                </a:solidFill>
              </a:rPr>
              <a:t>* Purchased Services consist of several categories: drug testing, bus repair and maintenance, transportation phones, travel, transportation insurance.</a:t>
            </a:r>
          </a:p>
          <a:p>
            <a:endParaRPr lang="en-US" dirty="0">
              <a:solidFill>
                <a:srgbClr val="002060"/>
              </a:solidFill>
            </a:endParaRPr>
          </a:p>
        </p:txBody>
      </p:sp>
      <p:sp>
        <p:nvSpPr>
          <p:cNvPr id="7" name="TextBox 6">
            <a:extLst>
              <a:ext uri="{FF2B5EF4-FFF2-40B4-BE49-F238E27FC236}">
                <a16:creationId xmlns:a16="http://schemas.microsoft.com/office/drawing/2014/main" id="{FD6C71E2-F7E5-4EE0-B8D4-834839E964C7}"/>
              </a:ext>
            </a:extLst>
          </p:cNvPr>
          <p:cNvSpPr txBox="1"/>
          <p:nvPr/>
        </p:nvSpPr>
        <p:spPr>
          <a:xfrm>
            <a:off x="152400" y="4620280"/>
            <a:ext cx="8915400" cy="523220"/>
          </a:xfrm>
          <a:prstGeom prst="rect">
            <a:avLst/>
          </a:prstGeom>
          <a:noFill/>
        </p:spPr>
        <p:txBody>
          <a:bodyPr wrap="square" rtlCol="0">
            <a:spAutoFit/>
          </a:bodyPr>
          <a:lstStyle/>
          <a:p>
            <a:r>
              <a:rPr lang="en-US" dirty="0">
                <a:solidFill>
                  <a:srgbClr val="002060"/>
                </a:solidFill>
              </a:rPr>
              <a:t>* Materials and supplies- fuel, tires, non-capitalized equipment</a:t>
            </a:r>
          </a:p>
          <a:p>
            <a:endParaRPr lang="en-US" dirty="0">
              <a:solidFill>
                <a:srgbClr val="002060"/>
              </a:solidFill>
            </a:endParaRPr>
          </a:p>
        </p:txBody>
      </p:sp>
    </p:spTree>
    <p:extLst>
      <p:ext uri="{BB962C8B-B14F-4D97-AF65-F5344CB8AC3E}">
        <p14:creationId xmlns:p14="http://schemas.microsoft.com/office/powerpoint/2010/main" val="1316038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FB50D0-FD3E-44D2-A3F3-DDDF2734A177}"/>
              </a:ext>
            </a:extLst>
          </p:cNvPr>
          <p:cNvSpPr txBox="1"/>
          <p:nvPr/>
        </p:nvSpPr>
        <p:spPr>
          <a:xfrm>
            <a:off x="0" y="0"/>
            <a:ext cx="9144000" cy="523220"/>
          </a:xfrm>
          <a:prstGeom prst="rect">
            <a:avLst/>
          </a:prstGeom>
          <a:noFill/>
        </p:spPr>
        <p:txBody>
          <a:bodyPr wrap="square" rtlCol="0">
            <a:spAutoFit/>
          </a:bodyPr>
          <a:lstStyle/>
          <a:p>
            <a:pPr algn="ctr"/>
            <a:r>
              <a:rPr lang="en-US" sz="2800" dirty="0">
                <a:solidFill>
                  <a:srgbClr val="002060"/>
                </a:solidFill>
                <a:latin typeface="Merriweather" panose="020B0604020202020204" charset="0"/>
              </a:rPr>
              <a:t>General Administrative Services (GF)</a:t>
            </a:r>
          </a:p>
        </p:txBody>
      </p:sp>
      <p:graphicFrame>
        <p:nvGraphicFramePr>
          <p:cNvPr id="5" name="Table 4">
            <a:extLst>
              <a:ext uri="{FF2B5EF4-FFF2-40B4-BE49-F238E27FC236}">
                <a16:creationId xmlns:a16="http://schemas.microsoft.com/office/drawing/2014/main" id="{4B56A6E5-F21E-4001-9A33-70C4B6B73EF7}"/>
              </a:ext>
            </a:extLst>
          </p:cNvPr>
          <p:cNvGraphicFramePr>
            <a:graphicFrameLocks noGrp="1"/>
          </p:cNvGraphicFramePr>
          <p:nvPr>
            <p:extLst>
              <p:ext uri="{D42A27DB-BD31-4B8C-83A1-F6EECF244321}">
                <p14:modId xmlns:p14="http://schemas.microsoft.com/office/powerpoint/2010/main" val="3875895230"/>
              </p:ext>
            </p:extLst>
          </p:nvPr>
        </p:nvGraphicFramePr>
        <p:xfrm>
          <a:off x="2271848" y="677108"/>
          <a:ext cx="4676505" cy="3072049"/>
        </p:xfrm>
        <a:graphic>
          <a:graphicData uri="http://schemas.openxmlformats.org/drawingml/2006/table">
            <a:tbl>
              <a:tblPr firstRow="1" bandRow="1">
                <a:tableStyleId>{5C22544A-7EE6-4342-B048-85BDC9FD1C3A}</a:tableStyleId>
              </a:tblPr>
              <a:tblGrid>
                <a:gridCol w="1684485">
                  <a:extLst>
                    <a:ext uri="{9D8B030D-6E8A-4147-A177-3AD203B41FA5}">
                      <a16:colId xmlns:a16="http://schemas.microsoft.com/office/drawing/2014/main" val="760171386"/>
                    </a:ext>
                  </a:extLst>
                </a:gridCol>
                <a:gridCol w="1496010">
                  <a:extLst>
                    <a:ext uri="{9D8B030D-6E8A-4147-A177-3AD203B41FA5}">
                      <a16:colId xmlns:a16="http://schemas.microsoft.com/office/drawing/2014/main" val="1208517492"/>
                    </a:ext>
                  </a:extLst>
                </a:gridCol>
                <a:gridCol w="1496010">
                  <a:extLst>
                    <a:ext uri="{9D8B030D-6E8A-4147-A177-3AD203B41FA5}">
                      <a16:colId xmlns:a16="http://schemas.microsoft.com/office/drawing/2014/main" val="2701912846"/>
                    </a:ext>
                  </a:extLst>
                </a:gridCol>
              </a:tblGrid>
              <a:tr h="408830">
                <a:tc>
                  <a:txBody>
                    <a:bodyPr/>
                    <a:lstStyle/>
                    <a:p>
                      <a:pPr algn="ctr"/>
                      <a:r>
                        <a:rPr lang="en-US" dirty="0"/>
                        <a:t>Expense Category</a:t>
                      </a:r>
                    </a:p>
                  </a:txBody>
                  <a:tcPr/>
                </a:tc>
                <a:tc>
                  <a:txBody>
                    <a:bodyPr/>
                    <a:lstStyle/>
                    <a:p>
                      <a:pPr algn="ctr"/>
                      <a:r>
                        <a:rPr lang="en-US" dirty="0"/>
                        <a:t>FY 2022</a:t>
                      </a:r>
                    </a:p>
                    <a:p>
                      <a:pPr algn="ctr"/>
                      <a:r>
                        <a:rPr lang="en-US" dirty="0"/>
                        <a:t>Budget</a:t>
                      </a:r>
                    </a:p>
                  </a:txBody>
                  <a:tcPr/>
                </a:tc>
                <a:tc>
                  <a:txBody>
                    <a:bodyPr/>
                    <a:lstStyle/>
                    <a:p>
                      <a:pPr algn="ctr"/>
                      <a:r>
                        <a:rPr lang="en-US" dirty="0"/>
                        <a:t>% of Budget</a:t>
                      </a:r>
                    </a:p>
                  </a:txBody>
                  <a:tcPr/>
                </a:tc>
                <a:extLst>
                  <a:ext uri="{0D108BD9-81ED-4DB2-BD59-A6C34878D82A}">
                    <a16:rowId xmlns:a16="http://schemas.microsoft.com/office/drawing/2014/main" val="300020449"/>
                  </a:ext>
                </a:extLst>
              </a:tr>
              <a:tr h="571280">
                <a:tc>
                  <a:txBody>
                    <a:bodyPr/>
                    <a:lstStyle/>
                    <a:p>
                      <a:pPr algn="ctr"/>
                      <a:r>
                        <a:rPr lang="en-US" dirty="0"/>
                        <a:t>Salaries &amp; Benefits</a:t>
                      </a:r>
                    </a:p>
                  </a:txBody>
                  <a:tcPr/>
                </a:tc>
                <a:tc>
                  <a:txBody>
                    <a:bodyPr/>
                    <a:lstStyle/>
                    <a:p>
                      <a:pPr algn="ctr"/>
                      <a:r>
                        <a:rPr lang="en-US" dirty="0"/>
                        <a:t>$1,148,980</a:t>
                      </a:r>
                    </a:p>
                  </a:txBody>
                  <a:tcPr/>
                </a:tc>
                <a:tc>
                  <a:txBody>
                    <a:bodyPr/>
                    <a:lstStyle/>
                    <a:p>
                      <a:pPr algn="ctr"/>
                      <a:r>
                        <a:rPr lang="en-US" dirty="0"/>
                        <a:t>64.74%</a:t>
                      </a:r>
                    </a:p>
                  </a:txBody>
                  <a:tcPr/>
                </a:tc>
                <a:extLst>
                  <a:ext uri="{0D108BD9-81ED-4DB2-BD59-A6C34878D82A}">
                    <a16:rowId xmlns:a16="http://schemas.microsoft.com/office/drawing/2014/main" val="4284602748"/>
                  </a:ext>
                </a:extLst>
              </a:tr>
              <a:tr h="408830">
                <a:tc>
                  <a:txBody>
                    <a:bodyPr/>
                    <a:lstStyle/>
                    <a:p>
                      <a:pPr algn="ctr"/>
                      <a:r>
                        <a:rPr lang="en-US" dirty="0"/>
                        <a:t>Purchased Services*</a:t>
                      </a:r>
                    </a:p>
                  </a:txBody>
                  <a:tcPr/>
                </a:tc>
                <a:tc>
                  <a:txBody>
                    <a:bodyPr/>
                    <a:lstStyle/>
                    <a:p>
                      <a:pPr algn="ctr"/>
                      <a:r>
                        <a:rPr lang="en-US" dirty="0"/>
                        <a:t>436,700</a:t>
                      </a:r>
                    </a:p>
                  </a:txBody>
                  <a:tcPr/>
                </a:tc>
                <a:tc>
                  <a:txBody>
                    <a:bodyPr/>
                    <a:lstStyle/>
                    <a:p>
                      <a:pPr algn="ctr"/>
                      <a:r>
                        <a:rPr lang="en-US" dirty="0"/>
                        <a:t>24.61%</a:t>
                      </a:r>
                    </a:p>
                  </a:txBody>
                  <a:tcPr/>
                </a:tc>
                <a:extLst>
                  <a:ext uri="{0D108BD9-81ED-4DB2-BD59-A6C34878D82A}">
                    <a16:rowId xmlns:a16="http://schemas.microsoft.com/office/drawing/2014/main" val="4009891819"/>
                  </a:ext>
                </a:extLst>
              </a:tr>
              <a:tr h="408830">
                <a:tc>
                  <a:txBody>
                    <a:bodyPr/>
                    <a:lstStyle/>
                    <a:p>
                      <a:pPr algn="ctr"/>
                      <a:r>
                        <a:rPr lang="en-US" dirty="0"/>
                        <a:t>Supplies and non-capital equipment</a:t>
                      </a:r>
                    </a:p>
                  </a:txBody>
                  <a:tcPr/>
                </a:tc>
                <a:tc>
                  <a:txBody>
                    <a:bodyPr/>
                    <a:lstStyle/>
                    <a:p>
                      <a:pPr algn="ctr"/>
                      <a:r>
                        <a:rPr lang="en-US" dirty="0"/>
                        <a:t>154,700</a:t>
                      </a:r>
                    </a:p>
                  </a:txBody>
                  <a:tcPr/>
                </a:tc>
                <a:tc>
                  <a:txBody>
                    <a:bodyPr/>
                    <a:lstStyle/>
                    <a:p>
                      <a:pPr algn="ctr"/>
                      <a:r>
                        <a:rPr lang="en-US" dirty="0"/>
                        <a:t>8.72%</a:t>
                      </a:r>
                    </a:p>
                  </a:txBody>
                  <a:tcPr/>
                </a:tc>
                <a:extLst>
                  <a:ext uri="{0D108BD9-81ED-4DB2-BD59-A6C34878D82A}">
                    <a16:rowId xmlns:a16="http://schemas.microsoft.com/office/drawing/2014/main" val="3676732840"/>
                  </a:ext>
                </a:extLst>
              </a:tr>
              <a:tr h="537459">
                <a:tc>
                  <a:txBody>
                    <a:bodyPr/>
                    <a:lstStyle/>
                    <a:p>
                      <a:pPr algn="ctr"/>
                      <a:r>
                        <a:rPr lang="en-US" dirty="0"/>
                        <a:t>Registration fees and dues</a:t>
                      </a:r>
                    </a:p>
                  </a:txBody>
                  <a:tcPr/>
                </a:tc>
                <a:tc>
                  <a:txBody>
                    <a:bodyPr/>
                    <a:lstStyle/>
                    <a:p>
                      <a:pPr algn="ctr"/>
                      <a:r>
                        <a:rPr lang="en-US" dirty="0"/>
                        <a:t>34,450</a:t>
                      </a:r>
                    </a:p>
                  </a:txBody>
                  <a:tcPr/>
                </a:tc>
                <a:tc>
                  <a:txBody>
                    <a:bodyPr/>
                    <a:lstStyle/>
                    <a:p>
                      <a:pPr algn="ctr"/>
                      <a:r>
                        <a:rPr lang="en-US" dirty="0"/>
                        <a:t>1.94%</a:t>
                      </a:r>
                    </a:p>
                  </a:txBody>
                  <a:tcPr/>
                </a:tc>
                <a:extLst>
                  <a:ext uri="{0D108BD9-81ED-4DB2-BD59-A6C34878D82A}">
                    <a16:rowId xmlns:a16="http://schemas.microsoft.com/office/drawing/2014/main" val="432396855"/>
                  </a:ext>
                </a:extLst>
              </a:tr>
              <a:tr h="408830">
                <a:tc>
                  <a:txBody>
                    <a:bodyPr/>
                    <a:lstStyle/>
                    <a:p>
                      <a:pPr algn="ctr"/>
                      <a:r>
                        <a:rPr lang="en-US" dirty="0"/>
                        <a:t>Total</a:t>
                      </a:r>
                    </a:p>
                  </a:txBody>
                  <a:tcPr/>
                </a:tc>
                <a:tc>
                  <a:txBody>
                    <a:bodyPr/>
                    <a:lstStyle/>
                    <a:p>
                      <a:pPr algn="ctr"/>
                      <a:r>
                        <a:rPr lang="en-US" dirty="0"/>
                        <a:t>$1,774,830</a:t>
                      </a:r>
                    </a:p>
                  </a:txBody>
                  <a:tcPr/>
                </a:tc>
                <a:tc>
                  <a:txBody>
                    <a:bodyPr/>
                    <a:lstStyle/>
                    <a:p>
                      <a:pPr algn="ctr"/>
                      <a:endParaRPr lang="en-US" dirty="0"/>
                    </a:p>
                  </a:txBody>
                  <a:tcPr/>
                </a:tc>
                <a:extLst>
                  <a:ext uri="{0D108BD9-81ED-4DB2-BD59-A6C34878D82A}">
                    <a16:rowId xmlns:a16="http://schemas.microsoft.com/office/drawing/2014/main" val="4062475506"/>
                  </a:ext>
                </a:extLst>
              </a:tr>
            </a:tbl>
          </a:graphicData>
        </a:graphic>
      </p:graphicFrame>
      <p:sp>
        <p:nvSpPr>
          <p:cNvPr id="6" name="TextBox 5">
            <a:extLst>
              <a:ext uri="{FF2B5EF4-FFF2-40B4-BE49-F238E27FC236}">
                <a16:creationId xmlns:a16="http://schemas.microsoft.com/office/drawing/2014/main" id="{28D65B7D-D4D5-40AB-89D8-E826ABF5D91B}"/>
              </a:ext>
            </a:extLst>
          </p:cNvPr>
          <p:cNvSpPr txBox="1"/>
          <p:nvPr/>
        </p:nvSpPr>
        <p:spPr>
          <a:xfrm>
            <a:off x="114300" y="4185761"/>
            <a:ext cx="8915400" cy="738664"/>
          </a:xfrm>
          <a:prstGeom prst="rect">
            <a:avLst/>
          </a:prstGeom>
          <a:noFill/>
        </p:spPr>
        <p:txBody>
          <a:bodyPr wrap="square" rtlCol="0">
            <a:spAutoFit/>
          </a:bodyPr>
          <a:lstStyle/>
          <a:p>
            <a:r>
              <a:rPr lang="en-US" dirty="0">
                <a:solidFill>
                  <a:srgbClr val="002060"/>
                </a:solidFill>
              </a:rPr>
              <a:t>* Purchased Services consist of several categories: auditing, legal fees, accounting and payroll software, advertising, travel, IT Services</a:t>
            </a:r>
          </a:p>
          <a:p>
            <a:endParaRPr lang="en-US" dirty="0">
              <a:solidFill>
                <a:srgbClr val="002060"/>
              </a:solidFill>
            </a:endParaRPr>
          </a:p>
        </p:txBody>
      </p:sp>
    </p:spTree>
    <p:extLst>
      <p:ext uri="{BB962C8B-B14F-4D97-AF65-F5344CB8AC3E}">
        <p14:creationId xmlns:p14="http://schemas.microsoft.com/office/powerpoint/2010/main" val="11738608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21F7292-56F2-46FC-8D79-3F0FFFDAFBEB}"/>
              </a:ext>
            </a:extLst>
          </p:cNvPr>
          <p:cNvSpPr txBox="1"/>
          <p:nvPr/>
        </p:nvSpPr>
        <p:spPr>
          <a:xfrm>
            <a:off x="0" y="0"/>
            <a:ext cx="9144000" cy="523220"/>
          </a:xfrm>
          <a:prstGeom prst="rect">
            <a:avLst/>
          </a:prstGeom>
          <a:noFill/>
        </p:spPr>
        <p:txBody>
          <a:bodyPr wrap="square" rtlCol="0">
            <a:spAutoFit/>
          </a:bodyPr>
          <a:lstStyle/>
          <a:p>
            <a:pPr algn="ctr"/>
            <a:r>
              <a:rPr lang="en-US" sz="2800" dirty="0">
                <a:solidFill>
                  <a:srgbClr val="002060"/>
                </a:solidFill>
                <a:latin typeface="Merriweather" panose="020B0604020202020204" charset="0"/>
              </a:rPr>
              <a:t>Other Expenditures (GF)</a:t>
            </a:r>
          </a:p>
        </p:txBody>
      </p:sp>
      <p:graphicFrame>
        <p:nvGraphicFramePr>
          <p:cNvPr id="4" name="Table 3">
            <a:extLst>
              <a:ext uri="{FF2B5EF4-FFF2-40B4-BE49-F238E27FC236}">
                <a16:creationId xmlns:a16="http://schemas.microsoft.com/office/drawing/2014/main" id="{D2AB8A7E-6FEB-4F09-A010-87025E2C5AAC}"/>
              </a:ext>
            </a:extLst>
          </p:cNvPr>
          <p:cNvGraphicFramePr>
            <a:graphicFrameLocks noGrp="1"/>
          </p:cNvGraphicFramePr>
          <p:nvPr>
            <p:extLst>
              <p:ext uri="{D42A27DB-BD31-4B8C-83A1-F6EECF244321}">
                <p14:modId xmlns:p14="http://schemas.microsoft.com/office/powerpoint/2010/main" val="497800356"/>
              </p:ext>
            </p:extLst>
          </p:nvPr>
        </p:nvGraphicFramePr>
        <p:xfrm>
          <a:off x="2271848" y="867714"/>
          <a:ext cx="4676505" cy="2801070"/>
        </p:xfrm>
        <a:graphic>
          <a:graphicData uri="http://schemas.openxmlformats.org/drawingml/2006/table">
            <a:tbl>
              <a:tblPr firstRow="1" bandRow="1">
                <a:tableStyleId>{5C22544A-7EE6-4342-B048-85BDC9FD1C3A}</a:tableStyleId>
              </a:tblPr>
              <a:tblGrid>
                <a:gridCol w="1684485">
                  <a:extLst>
                    <a:ext uri="{9D8B030D-6E8A-4147-A177-3AD203B41FA5}">
                      <a16:colId xmlns:a16="http://schemas.microsoft.com/office/drawing/2014/main" val="760171386"/>
                    </a:ext>
                  </a:extLst>
                </a:gridCol>
                <a:gridCol w="1496010">
                  <a:extLst>
                    <a:ext uri="{9D8B030D-6E8A-4147-A177-3AD203B41FA5}">
                      <a16:colId xmlns:a16="http://schemas.microsoft.com/office/drawing/2014/main" val="1208517492"/>
                    </a:ext>
                  </a:extLst>
                </a:gridCol>
                <a:gridCol w="1496010">
                  <a:extLst>
                    <a:ext uri="{9D8B030D-6E8A-4147-A177-3AD203B41FA5}">
                      <a16:colId xmlns:a16="http://schemas.microsoft.com/office/drawing/2014/main" val="2185288176"/>
                    </a:ext>
                  </a:extLst>
                </a:gridCol>
              </a:tblGrid>
              <a:tr h="408830">
                <a:tc>
                  <a:txBody>
                    <a:bodyPr/>
                    <a:lstStyle/>
                    <a:p>
                      <a:pPr algn="ctr"/>
                      <a:r>
                        <a:rPr lang="en-US" dirty="0"/>
                        <a:t>Expense Category</a:t>
                      </a:r>
                    </a:p>
                  </a:txBody>
                  <a:tcPr/>
                </a:tc>
                <a:tc>
                  <a:txBody>
                    <a:bodyPr/>
                    <a:lstStyle/>
                    <a:p>
                      <a:pPr algn="ctr"/>
                      <a:r>
                        <a:rPr lang="en-US" dirty="0"/>
                        <a:t>FY 2022 Budget</a:t>
                      </a:r>
                    </a:p>
                  </a:txBody>
                  <a:tcPr/>
                </a:tc>
                <a:tc>
                  <a:txBody>
                    <a:bodyPr/>
                    <a:lstStyle/>
                    <a:p>
                      <a:pPr algn="ctr"/>
                      <a:r>
                        <a:rPr lang="en-US" dirty="0"/>
                        <a:t>% of Budget</a:t>
                      </a:r>
                    </a:p>
                  </a:txBody>
                  <a:tcPr/>
                </a:tc>
                <a:extLst>
                  <a:ext uri="{0D108BD9-81ED-4DB2-BD59-A6C34878D82A}">
                    <a16:rowId xmlns:a16="http://schemas.microsoft.com/office/drawing/2014/main" val="300020449"/>
                  </a:ext>
                </a:extLst>
              </a:tr>
              <a:tr h="571280">
                <a:tc>
                  <a:txBody>
                    <a:bodyPr/>
                    <a:lstStyle/>
                    <a:p>
                      <a:pPr algn="ctr"/>
                      <a:r>
                        <a:rPr lang="en-US" dirty="0"/>
                        <a:t>Salaries &amp; Benefits (prek and extended day)</a:t>
                      </a:r>
                    </a:p>
                  </a:txBody>
                  <a:tcPr/>
                </a:tc>
                <a:tc>
                  <a:txBody>
                    <a:bodyPr/>
                    <a:lstStyle/>
                    <a:p>
                      <a:pPr algn="ctr"/>
                      <a:r>
                        <a:rPr lang="en-US" dirty="0"/>
                        <a:t>$504,980</a:t>
                      </a:r>
                    </a:p>
                  </a:txBody>
                  <a:tcPr/>
                </a:tc>
                <a:tc>
                  <a:txBody>
                    <a:bodyPr/>
                    <a:lstStyle/>
                    <a:p>
                      <a:pPr algn="ctr"/>
                      <a:r>
                        <a:rPr lang="en-US" dirty="0"/>
                        <a:t>22.65%</a:t>
                      </a:r>
                    </a:p>
                  </a:txBody>
                  <a:tcPr/>
                </a:tc>
                <a:extLst>
                  <a:ext uri="{0D108BD9-81ED-4DB2-BD59-A6C34878D82A}">
                    <a16:rowId xmlns:a16="http://schemas.microsoft.com/office/drawing/2014/main" val="4284602748"/>
                  </a:ext>
                </a:extLst>
              </a:tr>
              <a:tr h="571280">
                <a:tc>
                  <a:txBody>
                    <a:bodyPr/>
                    <a:lstStyle/>
                    <a:p>
                      <a:pPr algn="ctr"/>
                      <a:r>
                        <a:rPr lang="en-US" dirty="0"/>
                        <a:t>*Transfers out</a:t>
                      </a:r>
                    </a:p>
                  </a:txBody>
                  <a:tcPr/>
                </a:tc>
                <a:tc>
                  <a:txBody>
                    <a:bodyPr/>
                    <a:lstStyle/>
                    <a:p>
                      <a:pPr algn="ctr"/>
                      <a:r>
                        <a:rPr lang="en-US" dirty="0"/>
                        <a:t>538,622</a:t>
                      </a:r>
                    </a:p>
                  </a:txBody>
                  <a:tcPr/>
                </a:tc>
                <a:tc>
                  <a:txBody>
                    <a:bodyPr/>
                    <a:lstStyle/>
                    <a:p>
                      <a:pPr algn="ctr"/>
                      <a:r>
                        <a:rPr lang="en-US" dirty="0"/>
                        <a:t>24.16%</a:t>
                      </a:r>
                    </a:p>
                  </a:txBody>
                  <a:tcPr/>
                </a:tc>
                <a:extLst>
                  <a:ext uri="{0D108BD9-81ED-4DB2-BD59-A6C34878D82A}">
                    <a16:rowId xmlns:a16="http://schemas.microsoft.com/office/drawing/2014/main" val="2068233466"/>
                  </a:ext>
                </a:extLst>
              </a:tr>
              <a:tr h="571280">
                <a:tc>
                  <a:txBody>
                    <a:bodyPr/>
                    <a:lstStyle/>
                    <a:p>
                      <a:pPr algn="ctr"/>
                      <a:r>
                        <a:rPr lang="en-US" dirty="0"/>
                        <a:t>Debt Payments</a:t>
                      </a:r>
                    </a:p>
                  </a:txBody>
                  <a:tcPr/>
                </a:tc>
                <a:tc>
                  <a:txBody>
                    <a:bodyPr/>
                    <a:lstStyle/>
                    <a:p>
                      <a:pPr algn="ctr"/>
                      <a:r>
                        <a:rPr lang="en-US" dirty="0"/>
                        <a:t>1,185,698</a:t>
                      </a:r>
                    </a:p>
                  </a:txBody>
                  <a:tcPr/>
                </a:tc>
                <a:tc>
                  <a:txBody>
                    <a:bodyPr/>
                    <a:lstStyle/>
                    <a:p>
                      <a:pPr algn="ctr"/>
                      <a:r>
                        <a:rPr lang="en-US" dirty="0"/>
                        <a:t>53.19%</a:t>
                      </a:r>
                    </a:p>
                  </a:txBody>
                  <a:tcPr/>
                </a:tc>
                <a:extLst>
                  <a:ext uri="{0D108BD9-81ED-4DB2-BD59-A6C34878D82A}">
                    <a16:rowId xmlns:a16="http://schemas.microsoft.com/office/drawing/2014/main" val="3054747613"/>
                  </a:ext>
                </a:extLst>
              </a:tr>
              <a:tr h="408830">
                <a:tc>
                  <a:txBody>
                    <a:bodyPr/>
                    <a:lstStyle/>
                    <a:p>
                      <a:pPr algn="ctr"/>
                      <a:r>
                        <a:rPr lang="en-US" dirty="0"/>
                        <a:t>Total</a:t>
                      </a:r>
                    </a:p>
                  </a:txBody>
                  <a:tcPr/>
                </a:tc>
                <a:tc>
                  <a:txBody>
                    <a:bodyPr/>
                    <a:lstStyle/>
                    <a:p>
                      <a:pPr algn="ctr"/>
                      <a:r>
                        <a:rPr lang="en-US" dirty="0"/>
                        <a:t>$2,229,300</a:t>
                      </a:r>
                    </a:p>
                  </a:txBody>
                  <a:tcPr/>
                </a:tc>
                <a:tc>
                  <a:txBody>
                    <a:bodyPr/>
                    <a:lstStyle/>
                    <a:p>
                      <a:pPr algn="ctr"/>
                      <a:endParaRPr lang="en-US" dirty="0"/>
                    </a:p>
                  </a:txBody>
                  <a:tcPr/>
                </a:tc>
                <a:extLst>
                  <a:ext uri="{0D108BD9-81ED-4DB2-BD59-A6C34878D82A}">
                    <a16:rowId xmlns:a16="http://schemas.microsoft.com/office/drawing/2014/main" val="4062475506"/>
                  </a:ext>
                </a:extLst>
              </a:tr>
            </a:tbl>
          </a:graphicData>
        </a:graphic>
      </p:graphicFrame>
      <p:sp>
        <p:nvSpPr>
          <p:cNvPr id="6" name="TextBox 5">
            <a:extLst>
              <a:ext uri="{FF2B5EF4-FFF2-40B4-BE49-F238E27FC236}">
                <a16:creationId xmlns:a16="http://schemas.microsoft.com/office/drawing/2014/main" id="{45D72A16-79E6-473A-985A-B53A8E043E41}"/>
              </a:ext>
            </a:extLst>
          </p:cNvPr>
          <p:cNvSpPr txBox="1"/>
          <p:nvPr/>
        </p:nvSpPr>
        <p:spPr>
          <a:xfrm>
            <a:off x="114300" y="4185761"/>
            <a:ext cx="8915400" cy="523220"/>
          </a:xfrm>
          <a:prstGeom prst="rect">
            <a:avLst/>
          </a:prstGeom>
          <a:noFill/>
        </p:spPr>
        <p:txBody>
          <a:bodyPr wrap="square" rtlCol="0">
            <a:spAutoFit/>
          </a:bodyPr>
          <a:lstStyle/>
          <a:p>
            <a:r>
              <a:rPr lang="en-US" dirty="0">
                <a:solidFill>
                  <a:srgbClr val="002060"/>
                </a:solidFill>
              </a:rPr>
              <a:t>* Transfers out consist of band and athletic transfers, CNP pass-thru and local school allocations</a:t>
            </a:r>
          </a:p>
          <a:p>
            <a:endParaRPr lang="en-US" dirty="0">
              <a:solidFill>
                <a:srgbClr val="002060"/>
              </a:solidFill>
            </a:endParaRPr>
          </a:p>
        </p:txBody>
      </p:sp>
    </p:spTree>
    <p:extLst>
      <p:ext uri="{BB962C8B-B14F-4D97-AF65-F5344CB8AC3E}">
        <p14:creationId xmlns:p14="http://schemas.microsoft.com/office/powerpoint/2010/main" val="38683813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3DE99-80D3-4B16-B7F3-8EBC4EFC04D6}"/>
              </a:ext>
            </a:extLst>
          </p:cNvPr>
          <p:cNvSpPr txBox="1">
            <a:spLocks/>
          </p:cNvSpPr>
          <p:nvPr/>
        </p:nvSpPr>
        <p:spPr>
          <a:xfrm>
            <a:off x="0" y="7874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How is Local Revenue being Spent??</a:t>
            </a:r>
          </a:p>
        </p:txBody>
      </p:sp>
      <p:graphicFrame>
        <p:nvGraphicFramePr>
          <p:cNvPr id="3" name="Table 2">
            <a:extLst>
              <a:ext uri="{FF2B5EF4-FFF2-40B4-BE49-F238E27FC236}">
                <a16:creationId xmlns:a16="http://schemas.microsoft.com/office/drawing/2014/main" id="{F4254491-1317-4209-BFDE-A38DDC4A4440}"/>
              </a:ext>
            </a:extLst>
          </p:cNvPr>
          <p:cNvGraphicFramePr>
            <a:graphicFrameLocks noGrp="1"/>
          </p:cNvGraphicFramePr>
          <p:nvPr>
            <p:extLst>
              <p:ext uri="{D42A27DB-BD31-4B8C-83A1-F6EECF244321}">
                <p14:modId xmlns:p14="http://schemas.microsoft.com/office/powerpoint/2010/main" val="4098260794"/>
              </p:ext>
            </p:extLst>
          </p:nvPr>
        </p:nvGraphicFramePr>
        <p:xfrm>
          <a:off x="1427356" y="626653"/>
          <a:ext cx="6096000" cy="36322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725069779"/>
                    </a:ext>
                  </a:extLst>
                </a:gridCol>
                <a:gridCol w="2032000">
                  <a:extLst>
                    <a:ext uri="{9D8B030D-6E8A-4147-A177-3AD203B41FA5}">
                      <a16:colId xmlns:a16="http://schemas.microsoft.com/office/drawing/2014/main" val="1097838009"/>
                    </a:ext>
                  </a:extLst>
                </a:gridCol>
                <a:gridCol w="2032000">
                  <a:extLst>
                    <a:ext uri="{9D8B030D-6E8A-4147-A177-3AD203B41FA5}">
                      <a16:colId xmlns:a16="http://schemas.microsoft.com/office/drawing/2014/main" val="31651373"/>
                    </a:ext>
                  </a:extLst>
                </a:gridCol>
              </a:tblGrid>
              <a:tr h="370840">
                <a:tc>
                  <a:txBody>
                    <a:bodyPr/>
                    <a:lstStyle/>
                    <a:p>
                      <a:r>
                        <a:rPr lang="en-US" dirty="0"/>
                        <a:t>Expense Category</a:t>
                      </a:r>
                    </a:p>
                  </a:txBody>
                  <a:tcPr/>
                </a:tc>
                <a:tc>
                  <a:txBody>
                    <a:bodyPr/>
                    <a:lstStyle/>
                    <a:p>
                      <a:pPr algn="ctr"/>
                      <a:r>
                        <a:rPr lang="en-US" dirty="0"/>
                        <a:t>FY 2022 Budget</a:t>
                      </a:r>
                    </a:p>
                  </a:txBody>
                  <a:tcPr/>
                </a:tc>
                <a:tc>
                  <a:txBody>
                    <a:bodyPr/>
                    <a:lstStyle/>
                    <a:p>
                      <a:pPr algn="ctr"/>
                      <a:r>
                        <a:rPr lang="en-US" dirty="0"/>
                        <a:t>% of Budget</a:t>
                      </a:r>
                    </a:p>
                  </a:txBody>
                  <a:tcPr/>
                </a:tc>
                <a:extLst>
                  <a:ext uri="{0D108BD9-81ED-4DB2-BD59-A6C34878D82A}">
                    <a16:rowId xmlns:a16="http://schemas.microsoft.com/office/drawing/2014/main" val="2595596929"/>
                  </a:ext>
                </a:extLst>
              </a:tr>
              <a:tr h="370840">
                <a:tc>
                  <a:txBody>
                    <a:bodyPr/>
                    <a:lstStyle/>
                    <a:p>
                      <a:r>
                        <a:rPr lang="en-US" dirty="0"/>
                        <a:t>Salaries and Benefits</a:t>
                      </a:r>
                    </a:p>
                  </a:txBody>
                  <a:tcPr/>
                </a:tc>
                <a:tc>
                  <a:txBody>
                    <a:bodyPr/>
                    <a:lstStyle/>
                    <a:p>
                      <a:pPr algn="ctr"/>
                      <a:r>
                        <a:rPr lang="en-US" dirty="0"/>
                        <a:t>$3,467,148</a:t>
                      </a:r>
                    </a:p>
                  </a:txBody>
                  <a:tcPr/>
                </a:tc>
                <a:tc>
                  <a:txBody>
                    <a:bodyPr/>
                    <a:lstStyle/>
                    <a:p>
                      <a:pPr algn="ctr"/>
                      <a:r>
                        <a:rPr lang="en-US" dirty="0"/>
                        <a:t>47.42%</a:t>
                      </a:r>
                    </a:p>
                  </a:txBody>
                  <a:tcPr/>
                </a:tc>
                <a:extLst>
                  <a:ext uri="{0D108BD9-81ED-4DB2-BD59-A6C34878D82A}">
                    <a16:rowId xmlns:a16="http://schemas.microsoft.com/office/drawing/2014/main" val="2625720023"/>
                  </a:ext>
                </a:extLst>
              </a:tr>
              <a:tr h="370840">
                <a:tc>
                  <a:txBody>
                    <a:bodyPr/>
                    <a:lstStyle/>
                    <a:p>
                      <a:r>
                        <a:rPr lang="en-US" dirty="0"/>
                        <a:t>Purchased Services*</a:t>
                      </a:r>
                    </a:p>
                  </a:txBody>
                  <a:tcPr/>
                </a:tc>
                <a:tc>
                  <a:txBody>
                    <a:bodyPr/>
                    <a:lstStyle/>
                    <a:p>
                      <a:pPr algn="ctr"/>
                      <a:r>
                        <a:rPr lang="en-US" dirty="0"/>
                        <a:t>1,689,657</a:t>
                      </a:r>
                    </a:p>
                  </a:txBody>
                  <a:tcPr/>
                </a:tc>
                <a:tc>
                  <a:txBody>
                    <a:bodyPr/>
                    <a:lstStyle/>
                    <a:p>
                      <a:pPr algn="ctr"/>
                      <a:r>
                        <a:rPr lang="en-US" dirty="0"/>
                        <a:t>23.11%</a:t>
                      </a:r>
                    </a:p>
                  </a:txBody>
                  <a:tcPr/>
                </a:tc>
                <a:extLst>
                  <a:ext uri="{0D108BD9-81ED-4DB2-BD59-A6C34878D82A}">
                    <a16:rowId xmlns:a16="http://schemas.microsoft.com/office/drawing/2014/main" val="1567039119"/>
                  </a:ext>
                </a:extLst>
              </a:tr>
              <a:tr h="370840">
                <a:tc>
                  <a:txBody>
                    <a:bodyPr/>
                    <a:lstStyle/>
                    <a:p>
                      <a:r>
                        <a:rPr lang="en-US" dirty="0"/>
                        <a:t>Non-cap Equip and Supplies</a:t>
                      </a:r>
                    </a:p>
                  </a:txBody>
                  <a:tcPr/>
                </a:tc>
                <a:tc>
                  <a:txBody>
                    <a:bodyPr/>
                    <a:lstStyle/>
                    <a:p>
                      <a:pPr algn="ctr"/>
                      <a:r>
                        <a:rPr lang="en-US" dirty="0"/>
                        <a:t>537,633</a:t>
                      </a:r>
                    </a:p>
                  </a:txBody>
                  <a:tcPr/>
                </a:tc>
                <a:tc>
                  <a:txBody>
                    <a:bodyPr/>
                    <a:lstStyle/>
                    <a:p>
                      <a:pPr algn="ctr"/>
                      <a:r>
                        <a:rPr lang="en-US" dirty="0"/>
                        <a:t>7.35%</a:t>
                      </a:r>
                    </a:p>
                  </a:txBody>
                  <a:tcPr/>
                </a:tc>
                <a:extLst>
                  <a:ext uri="{0D108BD9-81ED-4DB2-BD59-A6C34878D82A}">
                    <a16:rowId xmlns:a16="http://schemas.microsoft.com/office/drawing/2014/main" val="236088830"/>
                  </a:ext>
                </a:extLst>
              </a:tr>
              <a:tr h="370840">
                <a:tc>
                  <a:txBody>
                    <a:bodyPr/>
                    <a:lstStyle/>
                    <a:p>
                      <a:r>
                        <a:rPr lang="en-US" dirty="0"/>
                        <a:t>Dues and Registration</a:t>
                      </a:r>
                    </a:p>
                  </a:txBody>
                  <a:tcPr/>
                </a:tc>
                <a:tc>
                  <a:txBody>
                    <a:bodyPr/>
                    <a:lstStyle/>
                    <a:p>
                      <a:pPr algn="ctr"/>
                      <a:r>
                        <a:rPr lang="en-US" dirty="0"/>
                        <a:t>43,350</a:t>
                      </a:r>
                    </a:p>
                  </a:txBody>
                  <a:tcPr/>
                </a:tc>
                <a:tc>
                  <a:txBody>
                    <a:bodyPr/>
                    <a:lstStyle/>
                    <a:p>
                      <a:pPr algn="ctr"/>
                      <a:r>
                        <a:rPr lang="en-US" dirty="0"/>
                        <a:t>0.59%</a:t>
                      </a:r>
                    </a:p>
                  </a:txBody>
                  <a:tcPr/>
                </a:tc>
                <a:extLst>
                  <a:ext uri="{0D108BD9-81ED-4DB2-BD59-A6C34878D82A}">
                    <a16:rowId xmlns:a16="http://schemas.microsoft.com/office/drawing/2014/main" val="3506612795"/>
                  </a:ext>
                </a:extLst>
              </a:tr>
              <a:tr h="370840">
                <a:tc>
                  <a:txBody>
                    <a:bodyPr/>
                    <a:lstStyle/>
                    <a:p>
                      <a:r>
                        <a:rPr lang="en-US" dirty="0"/>
                        <a:t>Building Improvements</a:t>
                      </a:r>
                    </a:p>
                  </a:txBody>
                  <a:tcPr/>
                </a:tc>
                <a:tc>
                  <a:txBody>
                    <a:bodyPr/>
                    <a:lstStyle/>
                    <a:p>
                      <a:pPr algn="ctr"/>
                      <a:r>
                        <a:rPr lang="en-US" dirty="0"/>
                        <a:t>55,000</a:t>
                      </a:r>
                    </a:p>
                  </a:txBody>
                  <a:tcPr/>
                </a:tc>
                <a:tc>
                  <a:txBody>
                    <a:bodyPr/>
                    <a:lstStyle/>
                    <a:p>
                      <a:pPr algn="ctr"/>
                      <a:r>
                        <a:rPr lang="en-US" dirty="0"/>
                        <a:t>0.75%</a:t>
                      </a:r>
                    </a:p>
                  </a:txBody>
                  <a:tcPr/>
                </a:tc>
                <a:extLst>
                  <a:ext uri="{0D108BD9-81ED-4DB2-BD59-A6C34878D82A}">
                    <a16:rowId xmlns:a16="http://schemas.microsoft.com/office/drawing/2014/main" val="1467052493"/>
                  </a:ext>
                </a:extLst>
              </a:tr>
              <a:tr h="370840">
                <a:tc>
                  <a:txBody>
                    <a:bodyPr/>
                    <a:lstStyle/>
                    <a:p>
                      <a:r>
                        <a:rPr lang="en-US" dirty="0"/>
                        <a:t>Debt Service</a:t>
                      </a:r>
                    </a:p>
                  </a:txBody>
                  <a:tcPr/>
                </a:tc>
                <a:tc>
                  <a:txBody>
                    <a:bodyPr/>
                    <a:lstStyle/>
                    <a:p>
                      <a:pPr algn="ctr"/>
                      <a:r>
                        <a:rPr lang="en-US" dirty="0"/>
                        <a:t>1,185,698</a:t>
                      </a:r>
                    </a:p>
                  </a:txBody>
                  <a:tcPr/>
                </a:tc>
                <a:tc>
                  <a:txBody>
                    <a:bodyPr/>
                    <a:lstStyle/>
                    <a:p>
                      <a:pPr algn="ctr"/>
                      <a:r>
                        <a:rPr lang="en-US" dirty="0"/>
                        <a:t>16.22%</a:t>
                      </a:r>
                    </a:p>
                  </a:txBody>
                  <a:tcPr/>
                </a:tc>
                <a:extLst>
                  <a:ext uri="{0D108BD9-81ED-4DB2-BD59-A6C34878D82A}">
                    <a16:rowId xmlns:a16="http://schemas.microsoft.com/office/drawing/2014/main" val="3546889001"/>
                  </a:ext>
                </a:extLst>
              </a:tr>
              <a:tr h="370840">
                <a:tc>
                  <a:txBody>
                    <a:bodyPr/>
                    <a:lstStyle/>
                    <a:p>
                      <a:r>
                        <a:rPr lang="en-US" dirty="0"/>
                        <a:t>Transfer out- Athletics, school allocations</a:t>
                      </a:r>
                    </a:p>
                  </a:txBody>
                  <a:tcPr/>
                </a:tc>
                <a:tc>
                  <a:txBody>
                    <a:bodyPr/>
                    <a:lstStyle/>
                    <a:p>
                      <a:pPr algn="ctr"/>
                      <a:r>
                        <a:rPr lang="en-US" dirty="0"/>
                        <a:t>333,600</a:t>
                      </a:r>
                    </a:p>
                  </a:txBody>
                  <a:tcPr/>
                </a:tc>
                <a:tc>
                  <a:txBody>
                    <a:bodyPr/>
                    <a:lstStyle/>
                    <a:p>
                      <a:pPr algn="ctr"/>
                      <a:r>
                        <a:rPr lang="en-US" dirty="0"/>
                        <a:t>4.56%</a:t>
                      </a:r>
                    </a:p>
                  </a:txBody>
                  <a:tcPr/>
                </a:tc>
                <a:extLst>
                  <a:ext uri="{0D108BD9-81ED-4DB2-BD59-A6C34878D82A}">
                    <a16:rowId xmlns:a16="http://schemas.microsoft.com/office/drawing/2014/main" val="3193246845"/>
                  </a:ext>
                </a:extLst>
              </a:tr>
              <a:tr h="370840">
                <a:tc>
                  <a:txBody>
                    <a:bodyPr/>
                    <a:lstStyle/>
                    <a:p>
                      <a:r>
                        <a:rPr lang="en-US" dirty="0"/>
                        <a:t>Total</a:t>
                      </a:r>
                    </a:p>
                  </a:txBody>
                  <a:tcPr/>
                </a:tc>
                <a:tc>
                  <a:txBody>
                    <a:bodyPr/>
                    <a:lstStyle/>
                    <a:p>
                      <a:pPr algn="ctr"/>
                      <a:r>
                        <a:rPr lang="en-US" dirty="0"/>
                        <a:t>$7,312,086</a:t>
                      </a:r>
                    </a:p>
                  </a:txBody>
                  <a:tcPr/>
                </a:tc>
                <a:tc>
                  <a:txBody>
                    <a:bodyPr/>
                    <a:lstStyle/>
                    <a:p>
                      <a:pPr algn="ctr"/>
                      <a:endParaRPr lang="en-US" dirty="0"/>
                    </a:p>
                  </a:txBody>
                  <a:tcPr/>
                </a:tc>
                <a:extLst>
                  <a:ext uri="{0D108BD9-81ED-4DB2-BD59-A6C34878D82A}">
                    <a16:rowId xmlns:a16="http://schemas.microsoft.com/office/drawing/2014/main" val="2437638807"/>
                  </a:ext>
                </a:extLst>
              </a:tr>
            </a:tbl>
          </a:graphicData>
        </a:graphic>
      </p:graphicFrame>
      <p:sp>
        <p:nvSpPr>
          <p:cNvPr id="4" name="TextBox 3">
            <a:extLst>
              <a:ext uri="{FF2B5EF4-FFF2-40B4-BE49-F238E27FC236}">
                <a16:creationId xmlns:a16="http://schemas.microsoft.com/office/drawing/2014/main" id="{A41AA03F-10C0-4A5E-84D0-E29905C4CB74}"/>
              </a:ext>
            </a:extLst>
          </p:cNvPr>
          <p:cNvSpPr txBox="1"/>
          <p:nvPr/>
        </p:nvSpPr>
        <p:spPr>
          <a:xfrm>
            <a:off x="228600" y="4251008"/>
            <a:ext cx="8915400" cy="523220"/>
          </a:xfrm>
          <a:prstGeom prst="rect">
            <a:avLst/>
          </a:prstGeom>
          <a:noFill/>
        </p:spPr>
        <p:txBody>
          <a:bodyPr wrap="square" rtlCol="0">
            <a:spAutoFit/>
          </a:bodyPr>
          <a:lstStyle/>
          <a:p>
            <a:r>
              <a:rPr lang="en-US" dirty="0">
                <a:solidFill>
                  <a:srgbClr val="002060"/>
                </a:solidFill>
              </a:rPr>
              <a:t>* Purchased Services consist of several categories: audit services, legal fees, IT software, repair and maintenance, custodian services, utilities, phones, travel, technology services</a:t>
            </a:r>
          </a:p>
        </p:txBody>
      </p:sp>
    </p:spTree>
    <p:extLst>
      <p:ext uri="{BB962C8B-B14F-4D97-AF65-F5344CB8AC3E}">
        <p14:creationId xmlns:p14="http://schemas.microsoft.com/office/powerpoint/2010/main" val="42114613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8384B-5C92-4DF6-9043-01B14DBB622D}"/>
              </a:ext>
            </a:extLst>
          </p:cNvPr>
          <p:cNvSpPr txBox="1">
            <a:spLocks/>
          </p:cNvSpPr>
          <p:nvPr/>
        </p:nvSpPr>
        <p:spPr>
          <a:xfrm>
            <a:off x="0" y="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Programs and Projects Funded Locally</a:t>
            </a:r>
          </a:p>
        </p:txBody>
      </p:sp>
      <p:sp>
        <p:nvSpPr>
          <p:cNvPr id="3" name="TextBox 2">
            <a:extLst>
              <a:ext uri="{FF2B5EF4-FFF2-40B4-BE49-F238E27FC236}">
                <a16:creationId xmlns:a16="http://schemas.microsoft.com/office/drawing/2014/main" id="{56C62BDD-24F3-EA4C-B194-A99D74461118}"/>
              </a:ext>
            </a:extLst>
          </p:cNvPr>
          <p:cNvSpPr txBox="1"/>
          <p:nvPr/>
        </p:nvSpPr>
        <p:spPr>
          <a:xfrm>
            <a:off x="908948" y="622402"/>
            <a:ext cx="7132320" cy="3970318"/>
          </a:xfrm>
          <a:prstGeom prst="rect">
            <a:avLst/>
          </a:prstGeom>
          <a:noFill/>
        </p:spPr>
        <p:txBody>
          <a:bodyPr wrap="square" rtlCol="0">
            <a:spAutoFit/>
          </a:bodyPr>
          <a:lstStyle/>
          <a:p>
            <a:r>
              <a:rPr lang="en-US" b="1" dirty="0">
                <a:solidFill>
                  <a:schemeClr val="accent1">
                    <a:lumMod val="90000"/>
                    <a:lumOff val="10000"/>
                  </a:schemeClr>
                </a:solidFill>
              </a:rPr>
              <a:t>Salaries and Benefits</a:t>
            </a:r>
          </a:p>
          <a:p>
            <a:pPr marL="342900" indent="-342900">
              <a:buAutoNum type="arabicPeriod"/>
            </a:pPr>
            <a:r>
              <a:rPr lang="en-US" dirty="0">
                <a:solidFill>
                  <a:schemeClr val="accent1">
                    <a:lumMod val="90000"/>
                    <a:lumOff val="10000"/>
                  </a:schemeClr>
                </a:solidFill>
              </a:rPr>
              <a:t>STEAM Teacher (GSE)</a:t>
            </a:r>
          </a:p>
          <a:p>
            <a:pPr marL="342900" indent="-342900">
              <a:buAutoNum type="arabicPeriod"/>
            </a:pPr>
            <a:r>
              <a:rPr lang="en-US" dirty="0">
                <a:solidFill>
                  <a:schemeClr val="accent1">
                    <a:lumMod val="90000"/>
                    <a:lumOff val="10000"/>
                  </a:schemeClr>
                </a:solidFill>
              </a:rPr>
              <a:t>Spanish Teacher (GSE)</a:t>
            </a:r>
          </a:p>
          <a:p>
            <a:pPr marL="342900" indent="-342900">
              <a:buAutoNum type="arabicPeriod"/>
            </a:pPr>
            <a:r>
              <a:rPr lang="en-US" dirty="0">
                <a:solidFill>
                  <a:schemeClr val="accent1">
                    <a:lumMod val="90000"/>
                    <a:lumOff val="10000"/>
                  </a:schemeClr>
                </a:solidFill>
              </a:rPr>
              <a:t>STEAM Teacher (GSM)</a:t>
            </a:r>
          </a:p>
          <a:p>
            <a:pPr marL="342900" indent="-342900">
              <a:buAutoNum type="arabicPeriod"/>
            </a:pPr>
            <a:r>
              <a:rPr lang="en-US" dirty="0">
                <a:solidFill>
                  <a:schemeClr val="accent1">
                    <a:lumMod val="90000"/>
                    <a:lumOff val="10000"/>
                  </a:schemeClr>
                </a:solidFill>
              </a:rPr>
              <a:t>Aviation Teacher (GSH)</a:t>
            </a:r>
          </a:p>
          <a:p>
            <a:pPr marL="342900" indent="-342900">
              <a:buAutoNum type="arabicPeriod"/>
            </a:pPr>
            <a:r>
              <a:rPr lang="en-US" dirty="0">
                <a:solidFill>
                  <a:schemeClr val="accent1">
                    <a:lumMod val="90000"/>
                    <a:lumOff val="10000"/>
                  </a:schemeClr>
                </a:solidFill>
              </a:rPr>
              <a:t>Finance Teacher (GSH) </a:t>
            </a:r>
          </a:p>
          <a:p>
            <a:pPr marL="342900" indent="-342900">
              <a:buAutoNum type="arabicPeriod"/>
            </a:pPr>
            <a:r>
              <a:rPr lang="en-US" dirty="0">
                <a:solidFill>
                  <a:schemeClr val="accent1">
                    <a:lumMod val="90000"/>
                    <a:lumOff val="10000"/>
                  </a:schemeClr>
                </a:solidFill>
              </a:rPr>
              <a:t>Virtual Teacher (GSH)</a:t>
            </a:r>
          </a:p>
          <a:p>
            <a:pPr marL="342900" indent="-342900">
              <a:buAutoNum type="arabicPeriod"/>
            </a:pPr>
            <a:r>
              <a:rPr lang="en-US" dirty="0">
                <a:solidFill>
                  <a:schemeClr val="accent1">
                    <a:lumMod val="90000"/>
                    <a:lumOff val="10000"/>
                  </a:schemeClr>
                </a:solidFill>
              </a:rPr>
              <a:t>Assistant Principal (GSE)</a:t>
            </a:r>
          </a:p>
          <a:p>
            <a:pPr marL="342900" indent="-342900">
              <a:buAutoNum type="arabicPeriod"/>
            </a:pPr>
            <a:r>
              <a:rPr lang="en-US" dirty="0">
                <a:solidFill>
                  <a:schemeClr val="accent1">
                    <a:lumMod val="90000"/>
                    <a:lumOff val="10000"/>
                  </a:schemeClr>
                </a:solidFill>
              </a:rPr>
              <a:t>Athletic Director (District)</a:t>
            </a:r>
          </a:p>
          <a:p>
            <a:pPr marL="342900" indent="-342900">
              <a:buAutoNum type="arabicPeriod"/>
            </a:pPr>
            <a:r>
              <a:rPr lang="en-US" dirty="0">
                <a:solidFill>
                  <a:schemeClr val="accent1">
                    <a:lumMod val="90000"/>
                    <a:lumOff val="10000"/>
                  </a:schemeClr>
                </a:solidFill>
              </a:rPr>
              <a:t>Coaches (GSH)</a:t>
            </a:r>
          </a:p>
          <a:p>
            <a:endParaRPr lang="en-US" dirty="0">
              <a:solidFill>
                <a:schemeClr val="accent1">
                  <a:lumMod val="90000"/>
                  <a:lumOff val="10000"/>
                </a:schemeClr>
              </a:solidFill>
            </a:endParaRPr>
          </a:p>
          <a:p>
            <a:r>
              <a:rPr lang="en-US" b="1" dirty="0">
                <a:solidFill>
                  <a:schemeClr val="accent1">
                    <a:lumMod val="90000"/>
                    <a:lumOff val="10000"/>
                  </a:schemeClr>
                </a:solidFill>
              </a:rPr>
              <a:t>Supplies and Services</a:t>
            </a:r>
          </a:p>
          <a:p>
            <a:pPr marL="342900" indent="-342900">
              <a:buAutoNum type="arabicPeriod"/>
            </a:pPr>
            <a:r>
              <a:rPr lang="en-US" dirty="0">
                <a:solidFill>
                  <a:schemeClr val="accent1">
                    <a:lumMod val="90000"/>
                    <a:lumOff val="10000"/>
                  </a:schemeClr>
                </a:solidFill>
              </a:rPr>
              <a:t>STEAM lab equipment and supplies</a:t>
            </a:r>
          </a:p>
          <a:p>
            <a:pPr marL="342900" indent="-342900">
              <a:buAutoNum type="arabicPeriod"/>
            </a:pPr>
            <a:r>
              <a:rPr lang="en-US" dirty="0">
                <a:solidFill>
                  <a:schemeClr val="accent1">
                    <a:lumMod val="90000"/>
                    <a:lumOff val="10000"/>
                  </a:schemeClr>
                </a:solidFill>
              </a:rPr>
              <a:t>Aviation Supplies and contract services</a:t>
            </a:r>
          </a:p>
          <a:p>
            <a:pPr marL="342900" indent="-342900">
              <a:buAutoNum type="arabicPeriod"/>
            </a:pPr>
            <a:r>
              <a:rPr lang="en-US" dirty="0">
                <a:solidFill>
                  <a:schemeClr val="accent1">
                    <a:lumMod val="90000"/>
                    <a:lumOff val="10000"/>
                  </a:schemeClr>
                </a:solidFill>
              </a:rPr>
              <a:t>Athletic Support</a:t>
            </a:r>
          </a:p>
          <a:p>
            <a:pPr marL="342900" indent="-342900">
              <a:buAutoNum type="arabicPeriod"/>
            </a:pPr>
            <a:r>
              <a:rPr lang="en-US" dirty="0">
                <a:solidFill>
                  <a:schemeClr val="accent1">
                    <a:lumMod val="90000"/>
                    <a:lumOff val="10000"/>
                  </a:schemeClr>
                </a:solidFill>
              </a:rPr>
              <a:t>Local School Support</a:t>
            </a:r>
          </a:p>
          <a:p>
            <a:endParaRPr lang="en-US" dirty="0">
              <a:solidFill>
                <a:schemeClr val="accent1">
                  <a:lumMod val="90000"/>
                  <a:lumOff val="10000"/>
                </a:schemeClr>
              </a:solidFill>
            </a:endParaRPr>
          </a:p>
          <a:p>
            <a:endParaRPr lang="en-US" dirty="0">
              <a:solidFill>
                <a:schemeClr val="accent1">
                  <a:lumMod val="90000"/>
                  <a:lumOff val="10000"/>
                </a:schemeClr>
              </a:solidFill>
            </a:endParaRPr>
          </a:p>
        </p:txBody>
      </p:sp>
    </p:spTree>
    <p:extLst>
      <p:ext uri="{BB962C8B-B14F-4D97-AF65-F5344CB8AC3E}">
        <p14:creationId xmlns:p14="http://schemas.microsoft.com/office/powerpoint/2010/main" val="767980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127B0-F8D1-4EED-8D98-EA7E1B2B84BF}"/>
              </a:ext>
            </a:extLst>
          </p:cNvPr>
          <p:cNvSpPr txBox="1">
            <a:spLocks/>
          </p:cNvSpPr>
          <p:nvPr/>
        </p:nvSpPr>
        <p:spPr>
          <a:xfrm>
            <a:off x="0" y="7874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General Fund Excess Revenues Over Expenses (GF)</a:t>
            </a:r>
          </a:p>
        </p:txBody>
      </p:sp>
      <p:graphicFrame>
        <p:nvGraphicFramePr>
          <p:cNvPr id="4" name="Table 3">
            <a:extLst>
              <a:ext uri="{FF2B5EF4-FFF2-40B4-BE49-F238E27FC236}">
                <a16:creationId xmlns:a16="http://schemas.microsoft.com/office/drawing/2014/main" id="{8C7A7115-0E23-4875-8DE7-B9E951EF8B8F}"/>
              </a:ext>
            </a:extLst>
          </p:cNvPr>
          <p:cNvGraphicFramePr>
            <a:graphicFrameLocks noGrp="1"/>
          </p:cNvGraphicFramePr>
          <p:nvPr>
            <p:extLst>
              <p:ext uri="{D42A27DB-BD31-4B8C-83A1-F6EECF244321}">
                <p14:modId xmlns:p14="http://schemas.microsoft.com/office/powerpoint/2010/main" val="1414922829"/>
              </p:ext>
            </p:extLst>
          </p:nvPr>
        </p:nvGraphicFramePr>
        <p:xfrm>
          <a:off x="1786073" y="896289"/>
          <a:ext cx="5380355" cy="1559671"/>
        </p:xfrm>
        <a:graphic>
          <a:graphicData uri="http://schemas.openxmlformats.org/drawingml/2006/table">
            <a:tbl>
              <a:tblPr firstRow="1" bandRow="1">
                <a:tableStyleId>{5C22544A-7EE6-4342-B048-85BDC9FD1C3A}</a:tableStyleId>
              </a:tblPr>
              <a:tblGrid>
                <a:gridCol w="3157402">
                  <a:extLst>
                    <a:ext uri="{9D8B030D-6E8A-4147-A177-3AD203B41FA5}">
                      <a16:colId xmlns:a16="http://schemas.microsoft.com/office/drawing/2014/main" val="760171386"/>
                    </a:ext>
                  </a:extLst>
                </a:gridCol>
                <a:gridCol w="2222953">
                  <a:extLst>
                    <a:ext uri="{9D8B030D-6E8A-4147-A177-3AD203B41FA5}">
                      <a16:colId xmlns:a16="http://schemas.microsoft.com/office/drawing/2014/main" val="1208517492"/>
                    </a:ext>
                  </a:extLst>
                </a:gridCol>
              </a:tblGrid>
              <a:tr h="408830">
                <a:tc>
                  <a:txBody>
                    <a:bodyPr/>
                    <a:lstStyle/>
                    <a:p>
                      <a:pPr algn="ctr"/>
                      <a:endParaRPr lang="en-US" dirty="0"/>
                    </a:p>
                  </a:txBody>
                  <a:tcPr/>
                </a:tc>
                <a:tc>
                  <a:txBody>
                    <a:bodyPr/>
                    <a:lstStyle/>
                    <a:p>
                      <a:pPr algn="ctr"/>
                      <a:r>
                        <a:rPr lang="en-US" dirty="0"/>
                        <a:t>FY 2022 Budget</a:t>
                      </a:r>
                    </a:p>
                  </a:txBody>
                  <a:tcPr/>
                </a:tc>
                <a:extLst>
                  <a:ext uri="{0D108BD9-81ED-4DB2-BD59-A6C34878D82A}">
                    <a16:rowId xmlns:a16="http://schemas.microsoft.com/office/drawing/2014/main" val="300020449"/>
                  </a:ext>
                </a:extLst>
              </a:tr>
              <a:tr h="333181">
                <a:tc>
                  <a:txBody>
                    <a:bodyPr/>
                    <a:lstStyle/>
                    <a:p>
                      <a:pPr algn="ctr"/>
                      <a:r>
                        <a:rPr lang="en-US" dirty="0"/>
                        <a:t>Total Revenues and Fund Sources</a:t>
                      </a:r>
                    </a:p>
                  </a:txBody>
                  <a:tcPr/>
                </a:tc>
                <a:tc>
                  <a:txBody>
                    <a:bodyPr/>
                    <a:lstStyle/>
                    <a:p>
                      <a:pPr algn="ctr"/>
                      <a:r>
                        <a:rPr lang="en-US" dirty="0"/>
                        <a:t>$22,931,198</a:t>
                      </a:r>
                    </a:p>
                  </a:txBody>
                  <a:tcPr/>
                </a:tc>
                <a:extLst>
                  <a:ext uri="{0D108BD9-81ED-4DB2-BD59-A6C34878D82A}">
                    <a16:rowId xmlns:a16="http://schemas.microsoft.com/office/drawing/2014/main" val="4284602748"/>
                  </a:ext>
                </a:extLst>
              </a:tr>
              <a:tr h="408830">
                <a:tc>
                  <a:txBody>
                    <a:bodyPr/>
                    <a:lstStyle/>
                    <a:p>
                      <a:pPr algn="ctr"/>
                      <a:r>
                        <a:rPr lang="en-US" dirty="0"/>
                        <a:t>Total Expenditures and Fund Uses</a:t>
                      </a:r>
                    </a:p>
                  </a:txBody>
                  <a:tcPr/>
                </a:tc>
                <a:tc>
                  <a:txBody>
                    <a:bodyPr/>
                    <a:lstStyle/>
                    <a:p>
                      <a:pPr algn="ctr"/>
                      <a:r>
                        <a:rPr lang="en-US" dirty="0"/>
                        <a:t>&lt;22,672,195)</a:t>
                      </a:r>
                    </a:p>
                  </a:txBody>
                  <a:tcPr/>
                </a:tc>
                <a:extLst>
                  <a:ext uri="{0D108BD9-81ED-4DB2-BD59-A6C34878D82A}">
                    <a16:rowId xmlns:a16="http://schemas.microsoft.com/office/drawing/2014/main" val="4062475506"/>
                  </a:ext>
                </a:extLst>
              </a:tr>
              <a:tr h="408830">
                <a:tc>
                  <a:txBody>
                    <a:bodyPr/>
                    <a:lstStyle/>
                    <a:p>
                      <a:pPr algn="ctr"/>
                      <a:r>
                        <a:rPr lang="en-US" dirty="0"/>
                        <a:t>Excess Revenues over Expenses</a:t>
                      </a:r>
                    </a:p>
                  </a:txBody>
                  <a:tcPr/>
                </a:tc>
                <a:tc>
                  <a:txBody>
                    <a:bodyPr/>
                    <a:lstStyle/>
                    <a:p>
                      <a:pPr algn="ctr"/>
                      <a:r>
                        <a:rPr lang="en-US" dirty="0"/>
                        <a:t>259,003</a:t>
                      </a:r>
                    </a:p>
                  </a:txBody>
                  <a:tcPr/>
                </a:tc>
                <a:extLst>
                  <a:ext uri="{0D108BD9-81ED-4DB2-BD59-A6C34878D82A}">
                    <a16:rowId xmlns:a16="http://schemas.microsoft.com/office/drawing/2014/main" val="3103857704"/>
                  </a:ext>
                </a:extLst>
              </a:tr>
            </a:tbl>
          </a:graphicData>
        </a:graphic>
      </p:graphicFrame>
      <p:graphicFrame>
        <p:nvGraphicFramePr>
          <p:cNvPr id="5" name="Table 4">
            <a:extLst>
              <a:ext uri="{FF2B5EF4-FFF2-40B4-BE49-F238E27FC236}">
                <a16:creationId xmlns:a16="http://schemas.microsoft.com/office/drawing/2014/main" id="{71379B4E-FF3D-44C2-A500-C638ACCBD617}"/>
              </a:ext>
            </a:extLst>
          </p:cNvPr>
          <p:cNvGraphicFramePr>
            <a:graphicFrameLocks noGrp="1"/>
          </p:cNvGraphicFramePr>
          <p:nvPr>
            <p:extLst>
              <p:ext uri="{D42A27DB-BD31-4B8C-83A1-F6EECF244321}">
                <p14:modId xmlns:p14="http://schemas.microsoft.com/office/powerpoint/2010/main" val="3613395863"/>
              </p:ext>
            </p:extLst>
          </p:nvPr>
        </p:nvGraphicFramePr>
        <p:xfrm>
          <a:off x="1786072" y="2571750"/>
          <a:ext cx="5380355" cy="1817203"/>
        </p:xfrm>
        <a:graphic>
          <a:graphicData uri="http://schemas.openxmlformats.org/drawingml/2006/table">
            <a:tbl>
              <a:tblPr firstRow="1" bandRow="1">
                <a:tableStyleId>{5C22544A-7EE6-4342-B048-85BDC9FD1C3A}</a:tableStyleId>
              </a:tblPr>
              <a:tblGrid>
                <a:gridCol w="3157402">
                  <a:extLst>
                    <a:ext uri="{9D8B030D-6E8A-4147-A177-3AD203B41FA5}">
                      <a16:colId xmlns:a16="http://schemas.microsoft.com/office/drawing/2014/main" val="760171386"/>
                    </a:ext>
                  </a:extLst>
                </a:gridCol>
                <a:gridCol w="2222953">
                  <a:extLst>
                    <a:ext uri="{9D8B030D-6E8A-4147-A177-3AD203B41FA5}">
                      <a16:colId xmlns:a16="http://schemas.microsoft.com/office/drawing/2014/main" val="1208517492"/>
                    </a:ext>
                  </a:extLst>
                </a:gridCol>
              </a:tblGrid>
              <a:tr h="408830">
                <a:tc>
                  <a:txBody>
                    <a:bodyPr/>
                    <a:lstStyle/>
                    <a:p>
                      <a:pPr algn="ctr"/>
                      <a:endParaRPr lang="en-US" dirty="0"/>
                    </a:p>
                  </a:txBody>
                  <a:tcPr/>
                </a:tc>
                <a:tc>
                  <a:txBody>
                    <a:bodyPr/>
                    <a:lstStyle/>
                    <a:p>
                      <a:pPr algn="ctr"/>
                      <a:r>
                        <a:rPr lang="en-US" dirty="0"/>
                        <a:t>FY 2022 Budget</a:t>
                      </a:r>
                    </a:p>
                  </a:txBody>
                  <a:tcPr/>
                </a:tc>
                <a:extLst>
                  <a:ext uri="{0D108BD9-81ED-4DB2-BD59-A6C34878D82A}">
                    <a16:rowId xmlns:a16="http://schemas.microsoft.com/office/drawing/2014/main" val="300020449"/>
                  </a:ext>
                </a:extLst>
              </a:tr>
              <a:tr h="333181">
                <a:tc>
                  <a:txBody>
                    <a:bodyPr/>
                    <a:lstStyle/>
                    <a:p>
                      <a:pPr algn="ctr"/>
                      <a:r>
                        <a:rPr lang="en-US" dirty="0"/>
                        <a:t>2021 Fund Balance (estimate)</a:t>
                      </a:r>
                    </a:p>
                  </a:txBody>
                  <a:tcPr/>
                </a:tc>
                <a:tc>
                  <a:txBody>
                    <a:bodyPr/>
                    <a:lstStyle/>
                    <a:p>
                      <a:pPr algn="ctr"/>
                      <a:r>
                        <a:rPr lang="en-US" dirty="0"/>
                        <a:t>$2,420,000</a:t>
                      </a:r>
                    </a:p>
                  </a:txBody>
                  <a:tcPr/>
                </a:tc>
                <a:extLst>
                  <a:ext uri="{0D108BD9-81ED-4DB2-BD59-A6C34878D82A}">
                    <a16:rowId xmlns:a16="http://schemas.microsoft.com/office/drawing/2014/main" val="1664560443"/>
                  </a:ext>
                </a:extLst>
              </a:tr>
              <a:tr h="333181">
                <a:tc>
                  <a:txBody>
                    <a:bodyPr/>
                    <a:lstStyle/>
                    <a:p>
                      <a:pPr algn="ctr"/>
                      <a:r>
                        <a:rPr lang="en-US" dirty="0"/>
                        <a:t>FY 2022 Excess revenues over exp</a:t>
                      </a:r>
                    </a:p>
                  </a:txBody>
                  <a:tcPr/>
                </a:tc>
                <a:tc>
                  <a:txBody>
                    <a:bodyPr/>
                    <a:lstStyle/>
                    <a:p>
                      <a:pPr algn="ctr"/>
                      <a:r>
                        <a:rPr lang="en-US" dirty="0"/>
                        <a:t>259,003</a:t>
                      </a:r>
                    </a:p>
                  </a:txBody>
                  <a:tcPr/>
                </a:tc>
                <a:extLst>
                  <a:ext uri="{0D108BD9-81ED-4DB2-BD59-A6C34878D82A}">
                    <a16:rowId xmlns:a16="http://schemas.microsoft.com/office/drawing/2014/main" val="3158692621"/>
                  </a:ext>
                </a:extLst>
              </a:tr>
              <a:tr h="333181">
                <a:tc>
                  <a:txBody>
                    <a:bodyPr/>
                    <a:lstStyle/>
                    <a:p>
                      <a:pPr algn="ctr"/>
                      <a:r>
                        <a:rPr lang="en-US" dirty="0"/>
                        <a:t>2022 Fund Balance (estimate)</a:t>
                      </a:r>
                    </a:p>
                  </a:txBody>
                  <a:tcPr/>
                </a:tc>
                <a:tc>
                  <a:txBody>
                    <a:bodyPr/>
                    <a:lstStyle/>
                    <a:p>
                      <a:pPr algn="ctr"/>
                      <a:r>
                        <a:rPr lang="en-US" dirty="0"/>
                        <a:t>2,679,003</a:t>
                      </a:r>
                    </a:p>
                  </a:txBody>
                  <a:tcPr/>
                </a:tc>
                <a:extLst>
                  <a:ext uri="{0D108BD9-81ED-4DB2-BD59-A6C34878D82A}">
                    <a16:rowId xmlns:a16="http://schemas.microsoft.com/office/drawing/2014/main" val="4284602748"/>
                  </a:ext>
                </a:extLst>
              </a:tr>
              <a:tr h="408830">
                <a:tc>
                  <a:txBody>
                    <a:bodyPr/>
                    <a:lstStyle/>
                    <a:p>
                      <a:pPr algn="ctr"/>
                      <a:r>
                        <a:rPr lang="en-US" dirty="0"/>
                        <a:t># of months reserve</a:t>
                      </a:r>
                    </a:p>
                  </a:txBody>
                  <a:tcPr/>
                </a:tc>
                <a:tc>
                  <a:txBody>
                    <a:bodyPr/>
                    <a:lstStyle/>
                    <a:p>
                      <a:pPr algn="ctr"/>
                      <a:r>
                        <a:rPr lang="en-US" dirty="0"/>
                        <a:t>1.42</a:t>
                      </a:r>
                    </a:p>
                  </a:txBody>
                  <a:tcPr/>
                </a:tc>
                <a:extLst>
                  <a:ext uri="{0D108BD9-81ED-4DB2-BD59-A6C34878D82A}">
                    <a16:rowId xmlns:a16="http://schemas.microsoft.com/office/drawing/2014/main" val="4062475506"/>
                  </a:ext>
                </a:extLst>
              </a:tr>
            </a:tbl>
          </a:graphicData>
        </a:graphic>
      </p:graphicFrame>
      <p:sp>
        <p:nvSpPr>
          <p:cNvPr id="6" name="TextBox 5">
            <a:extLst>
              <a:ext uri="{FF2B5EF4-FFF2-40B4-BE49-F238E27FC236}">
                <a16:creationId xmlns:a16="http://schemas.microsoft.com/office/drawing/2014/main" id="{F46AAEF0-803F-493D-9162-6C472DAB52F8}"/>
              </a:ext>
            </a:extLst>
          </p:cNvPr>
          <p:cNvSpPr txBox="1"/>
          <p:nvPr/>
        </p:nvSpPr>
        <p:spPr>
          <a:xfrm>
            <a:off x="7357927" y="3598600"/>
            <a:ext cx="1619250" cy="523220"/>
          </a:xfrm>
          <a:prstGeom prst="rect">
            <a:avLst/>
          </a:prstGeom>
          <a:noFill/>
        </p:spPr>
        <p:txBody>
          <a:bodyPr wrap="square" rtlCol="0">
            <a:spAutoFit/>
          </a:bodyPr>
          <a:lstStyle/>
          <a:p>
            <a:r>
              <a:rPr lang="en-US" dirty="0">
                <a:solidFill>
                  <a:srgbClr val="002060"/>
                </a:solidFill>
              </a:rPr>
              <a:t>$1,889,350 = 1-month reserve</a:t>
            </a:r>
          </a:p>
        </p:txBody>
      </p:sp>
      <p:sp>
        <p:nvSpPr>
          <p:cNvPr id="7" name="TextBox 6">
            <a:extLst>
              <a:ext uri="{FF2B5EF4-FFF2-40B4-BE49-F238E27FC236}">
                <a16:creationId xmlns:a16="http://schemas.microsoft.com/office/drawing/2014/main" id="{8C1DEE0F-AA37-46FF-8875-09B900799B83}"/>
              </a:ext>
            </a:extLst>
          </p:cNvPr>
          <p:cNvSpPr txBox="1"/>
          <p:nvPr/>
        </p:nvSpPr>
        <p:spPr>
          <a:xfrm>
            <a:off x="7357927" y="2844035"/>
            <a:ext cx="1619250" cy="523220"/>
          </a:xfrm>
          <a:prstGeom prst="rect">
            <a:avLst/>
          </a:prstGeom>
          <a:noFill/>
        </p:spPr>
        <p:txBody>
          <a:bodyPr wrap="square" rtlCol="0">
            <a:spAutoFit/>
          </a:bodyPr>
          <a:lstStyle/>
          <a:p>
            <a:r>
              <a:rPr lang="en-US" dirty="0">
                <a:solidFill>
                  <a:srgbClr val="002060"/>
                </a:solidFill>
              </a:rPr>
              <a:t>Conservative estimates</a:t>
            </a:r>
          </a:p>
        </p:txBody>
      </p:sp>
    </p:spTree>
    <p:extLst>
      <p:ext uri="{BB962C8B-B14F-4D97-AF65-F5344CB8AC3E}">
        <p14:creationId xmlns:p14="http://schemas.microsoft.com/office/powerpoint/2010/main" val="9955883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A737D-6CB0-4D3C-9F44-1807BB6F06BE}"/>
              </a:ext>
            </a:extLst>
          </p:cNvPr>
          <p:cNvSpPr txBox="1">
            <a:spLocks/>
          </p:cNvSpPr>
          <p:nvPr/>
        </p:nvSpPr>
        <p:spPr>
          <a:xfrm>
            <a:off x="0" y="7874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Debt Service</a:t>
            </a:r>
          </a:p>
        </p:txBody>
      </p:sp>
      <p:graphicFrame>
        <p:nvGraphicFramePr>
          <p:cNvPr id="3" name="Table 2">
            <a:extLst>
              <a:ext uri="{FF2B5EF4-FFF2-40B4-BE49-F238E27FC236}">
                <a16:creationId xmlns:a16="http://schemas.microsoft.com/office/drawing/2014/main" id="{DFF356E7-69BD-4F65-8969-7824D84EE348}"/>
              </a:ext>
            </a:extLst>
          </p:cNvPr>
          <p:cNvGraphicFramePr>
            <a:graphicFrameLocks noGrp="1"/>
          </p:cNvGraphicFramePr>
          <p:nvPr>
            <p:extLst>
              <p:ext uri="{D42A27DB-BD31-4B8C-83A1-F6EECF244321}">
                <p14:modId xmlns:p14="http://schemas.microsoft.com/office/powerpoint/2010/main" val="217618489"/>
              </p:ext>
            </p:extLst>
          </p:nvPr>
        </p:nvGraphicFramePr>
        <p:xfrm>
          <a:off x="1524000" y="975179"/>
          <a:ext cx="6096000" cy="3114040"/>
        </p:xfrm>
        <a:graphic>
          <a:graphicData uri="http://schemas.openxmlformats.org/drawingml/2006/table">
            <a:tbl>
              <a:tblPr firstRow="1" bandRow="1">
                <a:tableStyleId>{5C22544A-7EE6-4342-B048-85BDC9FD1C3A}</a:tableStyleId>
              </a:tblPr>
              <a:tblGrid>
                <a:gridCol w="2314575">
                  <a:extLst>
                    <a:ext uri="{9D8B030D-6E8A-4147-A177-3AD203B41FA5}">
                      <a16:colId xmlns:a16="http://schemas.microsoft.com/office/drawing/2014/main" val="3725069779"/>
                    </a:ext>
                  </a:extLst>
                </a:gridCol>
                <a:gridCol w="1749425">
                  <a:extLst>
                    <a:ext uri="{9D8B030D-6E8A-4147-A177-3AD203B41FA5}">
                      <a16:colId xmlns:a16="http://schemas.microsoft.com/office/drawing/2014/main" val="1097838009"/>
                    </a:ext>
                  </a:extLst>
                </a:gridCol>
                <a:gridCol w="2032000">
                  <a:extLst>
                    <a:ext uri="{9D8B030D-6E8A-4147-A177-3AD203B41FA5}">
                      <a16:colId xmlns:a16="http://schemas.microsoft.com/office/drawing/2014/main" val="31651373"/>
                    </a:ext>
                  </a:extLst>
                </a:gridCol>
              </a:tblGrid>
              <a:tr h="370840">
                <a:tc>
                  <a:txBody>
                    <a:bodyPr/>
                    <a:lstStyle/>
                    <a:p>
                      <a:endParaRPr lang="en-US" dirty="0"/>
                    </a:p>
                  </a:txBody>
                  <a:tcPr/>
                </a:tc>
                <a:tc>
                  <a:txBody>
                    <a:bodyPr/>
                    <a:lstStyle/>
                    <a:p>
                      <a:pPr algn="ctr"/>
                      <a:r>
                        <a:rPr lang="en-US" dirty="0"/>
                        <a:t>FY 2022 Budget</a:t>
                      </a:r>
                    </a:p>
                  </a:txBody>
                  <a:tcPr/>
                </a:tc>
                <a:tc>
                  <a:txBody>
                    <a:bodyPr/>
                    <a:lstStyle/>
                    <a:p>
                      <a:pPr algn="ctr"/>
                      <a:r>
                        <a:rPr lang="en-US" dirty="0"/>
                        <a:t>Funding Source</a:t>
                      </a:r>
                    </a:p>
                  </a:txBody>
                  <a:tcPr/>
                </a:tc>
                <a:extLst>
                  <a:ext uri="{0D108BD9-81ED-4DB2-BD59-A6C34878D82A}">
                    <a16:rowId xmlns:a16="http://schemas.microsoft.com/office/drawing/2014/main" val="2595596929"/>
                  </a:ext>
                </a:extLst>
              </a:tr>
              <a:tr h="370840">
                <a:tc>
                  <a:txBody>
                    <a:bodyPr/>
                    <a:lstStyle/>
                    <a:p>
                      <a:r>
                        <a:rPr lang="en-US" dirty="0"/>
                        <a:t>Apple Lease (</a:t>
                      </a:r>
                      <a:r>
                        <a:rPr lang="en-US" dirty="0" err="1"/>
                        <a:t>macbooks</a:t>
                      </a:r>
                      <a:r>
                        <a:rPr lang="en-US" dirty="0"/>
                        <a:t>)</a:t>
                      </a:r>
                    </a:p>
                  </a:txBody>
                  <a:tcPr/>
                </a:tc>
                <a:tc>
                  <a:txBody>
                    <a:bodyPr/>
                    <a:lstStyle/>
                    <a:p>
                      <a:pPr algn="ctr"/>
                      <a:r>
                        <a:rPr lang="en-US" dirty="0"/>
                        <a:t>$104,850</a:t>
                      </a:r>
                    </a:p>
                  </a:txBody>
                  <a:tcPr/>
                </a:tc>
                <a:tc>
                  <a:txBody>
                    <a:bodyPr/>
                    <a:lstStyle/>
                    <a:p>
                      <a:pPr algn="ctr"/>
                      <a:r>
                        <a:rPr lang="en-US" dirty="0"/>
                        <a:t>Donation</a:t>
                      </a:r>
                    </a:p>
                  </a:txBody>
                  <a:tcPr/>
                </a:tc>
                <a:extLst>
                  <a:ext uri="{0D108BD9-81ED-4DB2-BD59-A6C34878D82A}">
                    <a16:rowId xmlns:a16="http://schemas.microsoft.com/office/drawing/2014/main" val="2625720023"/>
                  </a:ext>
                </a:extLst>
              </a:tr>
              <a:tr h="370840">
                <a:tc>
                  <a:txBody>
                    <a:bodyPr/>
                    <a:lstStyle/>
                    <a:p>
                      <a:r>
                        <a:rPr lang="en-US" dirty="0"/>
                        <a:t>Apple Lease (</a:t>
                      </a:r>
                      <a:r>
                        <a:rPr lang="en-US" dirty="0" err="1"/>
                        <a:t>macbooks</a:t>
                      </a:r>
                      <a:r>
                        <a:rPr lang="en-US" dirty="0"/>
                        <a:t>)</a:t>
                      </a:r>
                    </a:p>
                  </a:txBody>
                  <a:tcPr/>
                </a:tc>
                <a:tc>
                  <a:txBody>
                    <a:bodyPr/>
                    <a:lstStyle/>
                    <a:p>
                      <a:pPr algn="ctr"/>
                      <a:r>
                        <a:rPr lang="en-US" dirty="0"/>
                        <a:t>104,850</a:t>
                      </a:r>
                    </a:p>
                  </a:txBody>
                  <a:tcPr/>
                </a:tc>
                <a:tc>
                  <a:txBody>
                    <a:bodyPr/>
                    <a:lstStyle/>
                    <a:p>
                      <a:pPr algn="ctr"/>
                      <a:r>
                        <a:rPr lang="en-US" dirty="0"/>
                        <a:t>Capital</a:t>
                      </a:r>
                    </a:p>
                  </a:txBody>
                  <a:tcPr/>
                </a:tc>
                <a:extLst>
                  <a:ext uri="{0D108BD9-81ED-4DB2-BD59-A6C34878D82A}">
                    <a16:rowId xmlns:a16="http://schemas.microsoft.com/office/drawing/2014/main" val="1567039119"/>
                  </a:ext>
                </a:extLst>
              </a:tr>
              <a:tr h="370840">
                <a:tc>
                  <a:txBody>
                    <a:bodyPr/>
                    <a:lstStyle/>
                    <a:p>
                      <a:r>
                        <a:rPr lang="en-US" dirty="0"/>
                        <a:t>Apple Lease (iPads)</a:t>
                      </a:r>
                    </a:p>
                  </a:txBody>
                  <a:tcPr/>
                </a:tc>
                <a:tc>
                  <a:txBody>
                    <a:bodyPr/>
                    <a:lstStyle/>
                    <a:p>
                      <a:pPr algn="ctr"/>
                      <a:r>
                        <a:rPr lang="en-US" dirty="0"/>
                        <a:t>41,500</a:t>
                      </a:r>
                    </a:p>
                  </a:txBody>
                  <a:tcPr/>
                </a:tc>
                <a:tc>
                  <a:txBody>
                    <a:bodyPr/>
                    <a:lstStyle/>
                    <a:p>
                      <a:pPr algn="ctr"/>
                      <a:r>
                        <a:rPr lang="en-US" dirty="0"/>
                        <a:t>Capital</a:t>
                      </a:r>
                    </a:p>
                  </a:txBody>
                  <a:tcPr/>
                </a:tc>
                <a:extLst>
                  <a:ext uri="{0D108BD9-81ED-4DB2-BD59-A6C34878D82A}">
                    <a16:rowId xmlns:a16="http://schemas.microsoft.com/office/drawing/2014/main" val="236088830"/>
                  </a:ext>
                </a:extLst>
              </a:tr>
              <a:tr h="370840">
                <a:tc>
                  <a:txBody>
                    <a:bodyPr/>
                    <a:lstStyle/>
                    <a:p>
                      <a:r>
                        <a:rPr lang="en-US" dirty="0"/>
                        <a:t>2 Buses</a:t>
                      </a:r>
                    </a:p>
                  </a:txBody>
                  <a:tcPr/>
                </a:tc>
                <a:tc>
                  <a:txBody>
                    <a:bodyPr/>
                    <a:lstStyle/>
                    <a:p>
                      <a:pPr algn="ctr"/>
                      <a:r>
                        <a:rPr lang="en-US" dirty="0"/>
                        <a:t>19,000</a:t>
                      </a:r>
                    </a:p>
                  </a:txBody>
                  <a:tcPr/>
                </a:tc>
                <a:tc>
                  <a:txBody>
                    <a:bodyPr/>
                    <a:lstStyle/>
                    <a:p>
                      <a:pPr algn="ctr"/>
                      <a:r>
                        <a:rPr lang="en-US" dirty="0"/>
                        <a:t>Capital</a:t>
                      </a:r>
                    </a:p>
                  </a:txBody>
                  <a:tcPr/>
                </a:tc>
                <a:extLst>
                  <a:ext uri="{0D108BD9-81ED-4DB2-BD59-A6C34878D82A}">
                    <a16:rowId xmlns:a16="http://schemas.microsoft.com/office/drawing/2014/main" val="3506612795"/>
                  </a:ext>
                </a:extLst>
              </a:tr>
              <a:tr h="370840">
                <a:tc>
                  <a:txBody>
                    <a:bodyPr/>
                    <a:lstStyle/>
                    <a:p>
                      <a:r>
                        <a:rPr lang="en-US" dirty="0"/>
                        <a:t>City payment</a:t>
                      </a:r>
                    </a:p>
                  </a:txBody>
                  <a:tcPr/>
                </a:tc>
                <a:tc>
                  <a:txBody>
                    <a:bodyPr/>
                    <a:lstStyle/>
                    <a:p>
                      <a:pPr algn="ctr"/>
                      <a:r>
                        <a:rPr lang="en-US" dirty="0"/>
                        <a:t>1,060,848</a:t>
                      </a:r>
                    </a:p>
                  </a:txBody>
                  <a:tcPr/>
                </a:tc>
                <a:tc>
                  <a:txBody>
                    <a:bodyPr/>
                    <a:lstStyle/>
                    <a:p>
                      <a:pPr algn="ctr"/>
                      <a:r>
                        <a:rPr lang="en-US" dirty="0"/>
                        <a:t>Local</a:t>
                      </a:r>
                    </a:p>
                  </a:txBody>
                  <a:tcPr/>
                </a:tc>
                <a:extLst>
                  <a:ext uri="{0D108BD9-81ED-4DB2-BD59-A6C34878D82A}">
                    <a16:rowId xmlns:a16="http://schemas.microsoft.com/office/drawing/2014/main" val="2601800786"/>
                  </a:ext>
                </a:extLst>
              </a:tr>
              <a:tr h="370840">
                <a:tc>
                  <a:txBody>
                    <a:bodyPr/>
                    <a:lstStyle/>
                    <a:p>
                      <a:r>
                        <a:rPr lang="en-US" dirty="0"/>
                        <a:t>Building Debt</a:t>
                      </a:r>
                    </a:p>
                  </a:txBody>
                  <a:tcPr/>
                </a:tc>
                <a:tc>
                  <a:txBody>
                    <a:bodyPr/>
                    <a:lstStyle/>
                    <a:p>
                      <a:pPr algn="ctr"/>
                      <a:r>
                        <a:rPr lang="en-US" dirty="0"/>
                        <a:t>569,389</a:t>
                      </a:r>
                    </a:p>
                  </a:txBody>
                  <a:tcPr/>
                </a:tc>
                <a:tc>
                  <a:txBody>
                    <a:bodyPr/>
                    <a:lstStyle/>
                    <a:p>
                      <a:pPr algn="ctr"/>
                      <a:r>
                        <a:rPr lang="en-US" dirty="0"/>
                        <a:t>Paid by BCBE until 2024</a:t>
                      </a:r>
                    </a:p>
                  </a:txBody>
                  <a:tcPr/>
                </a:tc>
                <a:extLst>
                  <a:ext uri="{0D108BD9-81ED-4DB2-BD59-A6C34878D82A}">
                    <a16:rowId xmlns:a16="http://schemas.microsoft.com/office/drawing/2014/main" val="1918514014"/>
                  </a:ext>
                </a:extLst>
              </a:tr>
              <a:tr h="370840">
                <a:tc>
                  <a:txBody>
                    <a:bodyPr/>
                    <a:lstStyle/>
                    <a:p>
                      <a:r>
                        <a:rPr lang="en-US" dirty="0"/>
                        <a:t>Total</a:t>
                      </a:r>
                    </a:p>
                  </a:txBody>
                  <a:tcPr/>
                </a:tc>
                <a:tc>
                  <a:txBody>
                    <a:bodyPr/>
                    <a:lstStyle/>
                    <a:p>
                      <a:pPr algn="ctr"/>
                      <a:r>
                        <a:rPr lang="en-US" dirty="0"/>
                        <a:t>$1,900,437</a:t>
                      </a:r>
                    </a:p>
                  </a:txBody>
                  <a:tcPr/>
                </a:tc>
                <a:tc>
                  <a:txBody>
                    <a:bodyPr/>
                    <a:lstStyle/>
                    <a:p>
                      <a:pPr algn="ctr"/>
                      <a:endParaRPr lang="en-US" dirty="0"/>
                    </a:p>
                  </a:txBody>
                  <a:tcPr/>
                </a:tc>
                <a:extLst>
                  <a:ext uri="{0D108BD9-81ED-4DB2-BD59-A6C34878D82A}">
                    <a16:rowId xmlns:a16="http://schemas.microsoft.com/office/drawing/2014/main" val="2437638807"/>
                  </a:ext>
                </a:extLst>
              </a:tr>
            </a:tbl>
          </a:graphicData>
        </a:graphic>
      </p:graphicFrame>
    </p:spTree>
    <p:extLst>
      <p:ext uri="{BB962C8B-B14F-4D97-AF65-F5344CB8AC3E}">
        <p14:creationId xmlns:p14="http://schemas.microsoft.com/office/powerpoint/2010/main" val="14426512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870F-B6FC-44A5-BAD2-2A81C7BEB179}"/>
              </a:ext>
            </a:extLst>
          </p:cNvPr>
          <p:cNvSpPr txBox="1">
            <a:spLocks/>
          </p:cNvSpPr>
          <p:nvPr/>
        </p:nvSpPr>
        <p:spPr>
          <a:xfrm>
            <a:off x="0" y="7874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Special Revenue Funding Descriptions</a:t>
            </a:r>
          </a:p>
        </p:txBody>
      </p:sp>
      <p:sp>
        <p:nvSpPr>
          <p:cNvPr id="3" name="TextBox 2">
            <a:extLst>
              <a:ext uri="{FF2B5EF4-FFF2-40B4-BE49-F238E27FC236}">
                <a16:creationId xmlns:a16="http://schemas.microsoft.com/office/drawing/2014/main" id="{D0F5F538-D58F-4218-8DE3-9B72710860C9}"/>
              </a:ext>
            </a:extLst>
          </p:cNvPr>
          <p:cNvSpPr txBox="1"/>
          <p:nvPr/>
        </p:nvSpPr>
        <p:spPr>
          <a:xfrm>
            <a:off x="145473" y="824345"/>
            <a:ext cx="8859982" cy="4001095"/>
          </a:xfrm>
          <a:prstGeom prst="rect">
            <a:avLst/>
          </a:prstGeom>
          <a:noFill/>
        </p:spPr>
        <p:txBody>
          <a:bodyPr wrap="square" rtlCol="0">
            <a:spAutoFit/>
          </a:bodyPr>
          <a:lstStyle/>
          <a:p>
            <a:pPr marL="285750" indent="-285750">
              <a:buFont typeface="Arial" panose="020B0604020202020204" pitchFamily="34" charset="0"/>
              <a:buChar char="•"/>
            </a:pPr>
            <a:r>
              <a:rPr lang="en-US" sz="1200" dirty="0">
                <a:solidFill>
                  <a:srgbClr val="002060"/>
                </a:solidFill>
                <a:latin typeface="Merriweather" panose="020B0604020202020204" charset="0"/>
              </a:rPr>
              <a:t>Title I, Part A- provides financial assistance to local educational agencies (LEAs) and schools with high numbers or high percentages of children from low-income families to help ensure that all children meet challenging state academic standards.</a:t>
            </a:r>
          </a:p>
          <a:p>
            <a:endParaRPr lang="en-US" sz="1200" dirty="0">
              <a:solidFill>
                <a:srgbClr val="002060"/>
              </a:solidFill>
              <a:latin typeface="Merriweather" panose="020B0604020202020204" charset="0"/>
            </a:endParaRPr>
          </a:p>
          <a:p>
            <a:pPr marL="285750" indent="-285750">
              <a:buFont typeface="Arial" panose="020B0604020202020204" pitchFamily="34" charset="0"/>
              <a:buChar char="•"/>
            </a:pPr>
            <a:r>
              <a:rPr lang="en-US" sz="1200" dirty="0">
                <a:solidFill>
                  <a:srgbClr val="002060"/>
                </a:solidFill>
                <a:latin typeface="Merriweather" panose="020B0604020202020204" charset="0"/>
              </a:rPr>
              <a:t>Title II, Part A- The purpose of this part is to provide grants to State educational agencies, local educational agencies, State agencies for higher education, and eligible partnerships in order to —</a:t>
            </a:r>
          </a:p>
          <a:p>
            <a:r>
              <a:rPr lang="en-US" sz="1200" dirty="0">
                <a:solidFill>
                  <a:srgbClr val="002060"/>
                </a:solidFill>
                <a:latin typeface="Merriweather" panose="020B0604020202020204" charset="0"/>
              </a:rPr>
              <a:t>	(1) increase student academic achievement through strategies such as improving teacher and 	principal quality and increasing the number of highly qualified teachers in the classroom and highly 	qualified principals and assistant principals in schools; and</a:t>
            </a:r>
          </a:p>
          <a:p>
            <a:r>
              <a:rPr lang="en-US" sz="1200" dirty="0">
                <a:solidFill>
                  <a:srgbClr val="002060"/>
                </a:solidFill>
                <a:latin typeface="Merriweather" panose="020B0604020202020204" charset="0"/>
              </a:rPr>
              <a:t>	(2) hold local educational agencies and schools accountable for improvements in student 	academic achievement.</a:t>
            </a:r>
          </a:p>
          <a:p>
            <a:endParaRPr lang="en-US" sz="1200" dirty="0">
              <a:solidFill>
                <a:srgbClr val="002060"/>
              </a:solidFill>
              <a:latin typeface="Merriweather" panose="020B0604020202020204" charset="0"/>
            </a:endParaRPr>
          </a:p>
          <a:p>
            <a:pPr marL="285750" indent="-285750">
              <a:buFont typeface="Arial" panose="020B0604020202020204" pitchFamily="34" charset="0"/>
              <a:buChar char="•"/>
            </a:pPr>
            <a:r>
              <a:rPr lang="en-US" sz="1200" dirty="0">
                <a:solidFill>
                  <a:srgbClr val="002060"/>
                </a:solidFill>
                <a:latin typeface="Merriweather" panose="020B0604020202020204" charset="0"/>
              </a:rPr>
              <a:t>Title IV- The SSAE program is intended to improve students’ academic achievement by increasing the capacity of State educational agencies (SEAs), local educational agencies (LEAs), and local communities to provide all students with access to a well-rounded education; improve school conditions for student learning; and improve the use of technology to improve the academic achievement and digital literacy of all students.</a:t>
            </a:r>
          </a:p>
          <a:p>
            <a:r>
              <a:rPr lang="en-US" sz="1200" dirty="0">
                <a:solidFill>
                  <a:srgbClr val="002060"/>
                </a:solidFill>
                <a:latin typeface="Merriweather" panose="020B0604020202020204" charset="0"/>
              </a:rPr>
              <a:t> </a:t>
            </a:r>
          </a:p>
          <a:p>
            <a:pPr marL="285750" indent="-285750">
              <a:buFont typeface="Arial" panose="020B0604020202020204" pitchFamily="34" charset="0"/>
              <a:buChar char="•"/>
            </a:pPr>
            <a:r>
              <a:rPr lang="en-US" sz="1200" dirty="0">
                <a:solidFill>
                  <a:srgbClr val="002060"/>
                </a:solidFill>
                <a:latin typeface="Merriweather" panose="020B0604020202020204" charset="0"/>
              </a:rPr>
              <a:t>IDEA Part B- The purpose is to assist States, outlying areas, freely associated States, and the Secretary of the Interior to provide special education and related services to children with disabilities, including that children with disabilities have access to a free appropriate public education (FAPE).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1347061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870F-B6FC-44A5-BAD2-2A81C7BEB179}"/>
              </a:ext>
            </a:extLst>
          </p:cNvPr>
          <p:cNvSpPr txBox="1">
            <a:spLocks/>
          </p:cNvSpPr>
          <p:nvPr/>
        </p:nvSpPr>
        <p:spPr>
          <a:xfrm>
            <a:off x="0" y="7874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Special Revenue Funding Descriptions (cont’d)</a:t>
            </a:r>
          </a:p>
        </p:txBody>
      </p:sp>
      <p:sp>
        <p:nvSpPr>
          <p:cNvPr id="4" name="TextBox 3">
            <a:extLst>
              <a:ext uri="{FF2B5EF4-FFF2-40B4-BE49-F238E27FC236}">
                <a16:creationId xmlns:a16="http://schemas.microsoft.com/office/drawing/2014/main" id="{99150515-0508-44B1-AD13-DDA921DB0012}"/>
              </a:ext>
            </a:extLst>
          </p:cNvPr>
          <p:cNvSpPr txBox="1"/>
          <p:nvPr/>
        </p:nvSpPr>
        <p:spPr>
          <a:xfrm>
            <a:off x="145473" y="824345"/>
            <a:ext cx="8859982" cy="3816429"/>
          </a:xfrm>
          <a:prstGeom prst="rect">
            <a:avLst/>
          </a:prstGeom>
          <a:noFill/>
        </p:spPr>
        <p:txBody>
          <a:bodyPr wrap="square" rtlCol="0">
            <a:spAutoFit/>
          </a:bodyPr>
          <a:lstStyle/>
          <a:p>
            <a:r>
              <a:rPr lang="en-US" sz="1200" dirty="0">
                <a:solidFill>
                  <a:srgbClr val="002060"/>
                </a:solidFill>
                <a:latin typeface="Merriweather" panose="020B0604020202020204" charset="0"/>
              </a:rPr>
              <a:t> </a:t>
            </a:r>
          </a:p>
          <a:p>
            <a:pPr marL="285750" indent="-285750">
              <a:buFont typeface="Arial" panose="020B0604020202020204" pitchFamily="34" charset="0"/>
              <a:buChar char="•"/>
            </a:pPr>
            <a:r>
              <a:rPr lang="en-US" sz="1200" dirty="0">
                <a:solidFill>
                  <a:srgbClr val="002060"/>
                </a:solidFill>
                <a:latin typeface="Merriweather" panose="020B0604020202020204" charset="0"/>
              </a:rPr>
              <a:t>IDEA Preschool Part B- the preschool section of IDEA Part B. Applies to children 3 through 5 years old</a:t>
            </a:r>
          </a:p>
          <a:p>
            <a:endParaRPr lang="en-US" sz="1200" dirty="0">
              <a:solidFill>
                <a:srgbClr val="002060"/>
              </a:solidFill>
              <a:latin typeface="Merriweather" panose="020B0604020202020204" charset="0"/>
            </a:endParaRPr>
          </a:p>
          <a:p>
            <a:pPr marL="285750" indent="-285750">
              <a:buFont typeface="Arial" panose="020B0604020202020204" pitchFamily="34" charset="0"/>
              <a:buChar char="•"/>
            </a:pPr>
            <a:r>
              <a:rPr lang="en-US" sz="1200" dirty="0">
                <a:solidFill>
                  <a:srgbClr val="002060"/>
                </a:solidFill>
                <a:latin typeface="Merriweather" panose="020B0604020202020204" charset="0"/>
              </a:rPr>
              <a:t>Carl Perkins- improvement of secondary and postsecondary career and technical education programs across the nation</a:t>
            </a:r>
          </a:p>
          <a:p>
            <a:pPr marL="285750" indent="-285750">
              <a:buFont typeface="Arial" panose="020B0604020202020204" pitchFamily="34" charset="0"/>
              <a:buChar char="•"/>
            </a:pPr>
            <a:endParaRPr lang="en-US" sz="1200" dirty="0">
              <a:solidFill>
                <a:srgbClr val="002060"/>
              </a:solidFill>
              <a:latin typeface="Merriweather" panose="020B0604020202020204" charset="0"/>
            </a:endParaRPr>
          </a:p>
          <a:p>
            <a:pPr marL="285750" indent="-285750">
              <a:buFont typeface="Arial" panose="020B0604020202020204" pitchFamily="34" charset="0"/>
              <a:buChar char="•"/>
            </a:pPr>
            <a:r>
              <a:rPr lang="en-US" sz="1200" dirty="0">
                <a:solidFill>
                  <a:srgbClr val="002060"/>
                </a:solidFill>
                <a:latin typeface="Merriweather" panose="020B0604020202020204" charset="0"/>
              </a:rPr>
              <a:t>Title III- is to help ensure that English learners attain English language proficiency and meet state academic standards.</a:t>
            </a:r>
          </a:p>
          <a:p>
            <a:r>
              <a:rPr lang="en-US" sz="1200" dirty="0">
                <a:solidFill>
                  <a:srgbClr val="002060"/>
                </a:solidFill>
                <a:latin typeface="Merriweather" panose="020B0604020202020204" charset="0"/>
              </a:rPr>
              <a:t>	</a:t>
            </a:r>
          </a:p>
          <a:p>
            <a:pPr marL="285750" indent="-285750">
              <a:buFont typeface="Arial" panose="020B0604020202020204" pitchFamily="34" charset="0"/>
              <a:buChar char="•"/>
            </a:pPr>
            <a:r>
              <a:rPr lang="en-US" sz="1200" dirty="0">
                <a:solidFill>
                  <a:srgbClr val="002060"/>
                </a:solidFill>
                <a:latin typeface="Merriweather" panose="020B0604020202020204" charset="0"/>
              </a:rPr>
              <a:t>21</a:t>
            </a:r>
            <a:r>
              <a:rPr lang="en-US" sz="1200" baseline="30000" dirty="0">
                <a:solidFill>
                  <a:srgbClr val="002060"/>
                </a:solidFill>
                <a:latin typeface="Merriweather" panose="020B0604020202020204" charset="0"/>
              </a:rPr>
              <a:t>st</a:t>
            </a:r>
            <a:r>
              <a:rPr lang="en-US" sz="1200" dirty="0">
                <a:solidFill>
                  <a:srgbClr val="002060"/>
                </a:solidFill>
                <a:latin typeface="Merriweather" panose="020B0604020202020204" charset="0"/>
              </a:rPr>
              <a:t> Century Learning- grants to schools, community and faith-based organizations, and youth development agencies, to provide high quality, expanded learning opportunities outside of regular school hours for children in a safe and secure educational environment.</a:t>
            </a:r>
          </a:p>
          <a:p>
            <a:endParaRPr lang="en-US" sz="1200" dirty="0">
              <a:solidFill>
                <a:srgbClr val="002060"/>
              </a:solidFill>
              <a:latin typeface="Merriweather" panose="020B0604020202020204" charset="0"/>
            </a:endParaRPr>
          </a:p>
          <a:p>
            <a:pPr marL="285750" indent="-285750">
              <a:buFont typeface="Arial" panose="020B0604020202020204" pitchFamily="34" charset="0"/>
              <a:buChar char="•"/>
            </a:pPr>
            <a:r>
              <a:rPr lang="en-US" sz="1200" dirty="0">
                <a:solidFill>
                  <a:srgbClr val="002060"/>
                </a:solidFill>
                <a:latin typeface="Merriweather" panose="020B0604020202020204" charset="0"/>
              </a:rPr>
              <a:t>Child Nutrition Program- federally funded assisted meal program operating in public and nonprofit private schools. It provides a nutritionally balanced, low-cost or free lunches to children each school day.</a:t>
            </a:r>
          </a:p>
          <a:p>
            <a:endParaRPr lang="en-US" sz="1200" dirty="0">
              <a:solidFill>
                <a:srgbClr val="002060"/>
              </a:solidFill>
              <a:latin typeface="Merriweather" panose="020B0604020202020204" charset="0"/>
            </a:endParaRPr>
          </a:p>
          <a:p>
            <a:pPr marL="285750" indent="-285750">
              <a:buFont typeface="Arial" panose="020B0604020202020204" pitchFamily="34" charset="0"/>
              <a:buChar char="•"/>
            </a:pPr>
            <a:r>
              <a:rPr lang="en-US" sz="1200" dirty="0">
                <a:solidFill>
                  <a:srgbClr val="002060"/>
                </a:solidFill>
                <a:latin typeface="Merriweather" panose="020B0604020202020204" charset="0"/>
              </a:rPr>
              <a:t>Public Funds at Local School- Funds received from public (tax) sources or used for public purpose</a:t>
            </a:r>
          </a:p>
          <a:p>
            <a:endParaRPr lang="en-US" sz="1200" dirty="0">
              <a:solidFill>
                <a:srgbClr val="002060"/>
              </a:solidFill>
              <a:latin typeface="Merriweather" panose="020B0604020202020204" charset="0"/>
            </a:endParaRPr>
          </a:p>
          <a:p>
            <a:pPr marL="285750" indent="-285750">
              <a:buFont typeface="Arial" panose="020B0604020202020204" pitchFamily="34" charset="0"/>
              <a:buChar char="•"/>
            </a:pPr>
            <a:endParaRPr lang="en-US" sz="1200" dirty="0">
              <a:solidFill>
                <a:srgbClr val="002060"/>
              </a:solidFill>
              <a:latin typeface="Merriweather" panose="020B0604020202020204" charset="0"/>
            </a:endParaRP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1064812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4D3CD-B53F-4823-AEF8-04082C51D3B4}"/>
              </a:ext>
            </a:extLst>
          </p:cNvPr>
          <p:cNvSpPr txBox="1">
            <a:spLocks/>
          </p:cNvSpPr>
          <p:nvPr/>
        </p:nvSpPr>
        <p:spPr>
          <a:xfrm>
            <a:off x="0" y="7874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Special Revenue Fund Revenue</a:t>
            </a:r>
          </a:p>
        </p:txBody>
      </p:sp>
      <p:graphicFrame>
        <p:nvGraphicFramePr>
          <p:cNvPr id="3" name="Table 2">
            <a:extLst>
              <a:ext uri="{FF2B5EF4-FFF2-40B4-BE49-F238E27FC236}">
                <a16:creationId xmlns:a16="http://schemas.microsoft.com/office/drawing/2014/main" id="{8523B8E3-CFCF-42C2-ADD9-73AFD8044131}"/>
              </a:ext>
            </a:extLst>
          </p:cNvPr>
          <p:cNvGraphicFramePr>
            <a:graphicFrameLocks noGrp="1"/>
          </p:cNvGraphicFramePr>
          <p:nvPr>
            <p:extLst>
              <p:ext uri="{D42A27DB-BD31-4B8C-83A1-F6EECF244321}">
                <p14:modId xmlns:p14="http://schemas.microsoft.com/office/powerpoint/2010/main" val="3824796762"/>
              </p:ext>
            </p:extLst>
          </p:nvPr>
        </p:nvGraphicFramePr>
        <p:xfrm>
          <a:off x="723899" y="698500"/>
          <a:ext cx="7162801" cy="4366260"/>
        </p:xfrm>
        <a:graphic>
          <a:graphicData uri="http://schemas.openxmlformats.org/drawingml/2006/table">
            <a:tbl>
              <a:tblPr firstRow="1" bandRow="1">
                <a:tableStyleId>{5C22544A-7EE6-4342-B048-85BDC9FD1C3A}</a:tableStyleId>
              </a:tblPr>
              <a:tblGrid>
                <a:gridCol w="2419351">
                  <a:extLst>
                    <a:ext uri="{9D8B030D-6E8A-4147-A177-3AD203B41FA5}">
                      <a16:colId xmlns:a16="http://schemas.microsoft.com/office/drawing/2014/main" val="3882508873"/>
                    </a:ext>
                  </a:extLst>
                </a:gridCol>
                <a:gridCol w="1400175">
                  <a:extLst>
                    <a:ext uri="{9D8B030D-6E8A-4147-A177-3AD203B41FA5}">
                      <a16:colId xmlns:a16="http://schemas.microsoft.com/office/drawing/2014/main" val="1498927724"/>
                    </a:ext>
                  </a:extLst>
                </a:gridCol>
                <a:gridCol w="1209675">
                  <a:extLst>
                    <a:ext uri="{9D8B030D-6E8A-4147-A177-3AD203B41FA5}">
                      <a16:colId xmlns:a16="http://schemas.microsoft.com/office/drawing/2014/main" val="753958980"/>
                    </a:ext>
                  </a:extLst>
                </a:gridCol>
                <a:gridCol w="2133600">
                  <a:extLst>
                    <a:ext uri="{9D8B030D-6E8A-4147-A177-3AD203B41FA5}">
                      <a16:colId xmlns:a16="http://schemas.microsoft.com/office/drawing/2014/main" val="665798046"/>
                    </a:ext>
                  </a:extLst>
                </a:gridCol>
              </a:tblGrid>
              <a:tr h="370840">
                <a:tc>
                  <a:txBody>
                    <a:bodyPr/>
                    <a:lstStyle/>
                    <a:p>
                      <a:pPr algn="ctr"/>
                      <a:r>
                        <a:rPr lang="en-US" sz="1200" dirty="0"/>
                        <a:t>Special Revenue Fund</a:t>
                      </a:r>
                    </a:p>
                  </a:txBody>
                  <a:tcPr/>
                </a:tc>
                <a:tc>
                  <a:txBody>
                    <a:bodyPr/>
                    <a:lstStyle/>
                    <a:p>
                      <a:pPr algn="ctr"/>
                      <a:r>
                        <a:rPr lang="en-US" sz="1200" dirty="0"/>
                        <a:t>FY 2022</a:t>
                      </a:r>
                    </a:p>
                  </a:txBody>
                  <a:tcPr/>
                </a:tc>
                <a:tc>
                  <a:txBody>
                    <a:bodyPr/>
                    <a:lstStyle/>
                    <a:p>
                      <a:pPr algn="ctr"/>
                      <a:r>
                        <a:rPr lang="en-US" sz="1200" dirty="0"/>
                        <a:t>FY 2021 </a:t>
                      </a:r>
                    </a:p>
                  </a:txBody>
                  <a:tcPr/>
                </a:tc>
                <a:tc>
                  <a:txBody>
                    <a:bodyPr/>
                    <a:lstStyle/>
                    <a:p>
                      <a:pPr algn="ctr"/>
                      <a:r>
                        <a:rPr lang="en-US" sz="1200" dirty="0"/>
                        <a:t>Change</a:t>
                      </a:r>
                    </a:p>
                  </a:txBody>
                  <a:tcPr/>
                </a:tc>
                <a:extLst>
                  <a:ext uri="{0D108BD9-81ED-4DB2-BD59-A6C34878D82A}">
                    <a16:rowId xmlns:a16="http://schemas.microsoft.com/office/drawing/2014/main" val="2455590454"/>
                  </a:ext>
                </a:extLst>
              </a:tr>
              <a:tr h="309880">
                <a:tc>
                  <a:txBody>
                    <a:bodyPr/>
                    <a:lstStyle/>
                    <a:p>
                      <a:pPr algn="ctr"/>
                      <a:r>
                        <a:rPr lang="en-US" sz="1200" dirty="0"/>
                        <a:t>IDEA-Part B</a:t>
                      </a:r>
                    </a:p>
                  </a:txBody>
                  <a:tcPr/>
                </a:tc>
                <a:tc>
                  <a:txBody>
                    <a:bodyPr/>
                    <a:lstStyle/>
                    <a:p>
                      <a:pPr algn="ctr"/>
                      <a:r>
                        <a:rPr lang="en-US" sz="1200" dirty="0"/>
                        <a:t>$464,204</a:t>
                      </a:r>
                    </a:p>
                  </a:txBody>
                  <a:tcPr/>
                </a:tc>
                <a:tc>
                  <a:txBody>
                    <a:bodyPr/>
                    <a:lstStyle/>
                    <a:p>
                      <a:pPr algn="ctr"/>
                      <a:r>
                        <a:rPr lang="en-US" sz="1200" dirty="0"/>
                        <a:t>$458,238</a:t>
                      </a:r>
                    </a:p>
                  </a:txBody>
                  <a:tcPr/>
                </a:tc>
                <a:tc>
                  <a:txBody>
                    <a:bodyPr/>
                    <a:lstStyle/>
                    <a:p>
                      <a:pPr algn="ctr"/>
                      <a:r>
                        <a:rPr lang="en-US" sz="1200" dirty="0"/>
                        <a:t>$5,966</a:t>
                      </a:r>
                    </a:p>
                  </a:txBody>
                  <a:tcPr/>
                </a:tc>
                <a:extLst>
                  <a:ext uri="{0D108BD9-81ED-4DB2-BD59-A6C34878D82A}">
                    <a16:rowId xmlns:a16="http://schemas.microsoft.com/office/drawing/2014/main" val="273702692"/>
                  </a:ext>
                </a:extLst>
              </a:tr>
              <a:tr h="295275">
                <a:tc>
                  <a:txBody>
                    <a:bodyPr/>
                    <a:lstStyle/>
                    <a:p>
                      <a:pPr algn="ctr"/>
                      <a:r>
                        <a:rPr lang="en-US" sz="1200" dirty="0"/>
                        <a:t>Preschool</a:t>
                      </a:r>
                    </a:p>
                  </a:txBody>
                  <a:tcPr/>
                </a:tc>
                <a:tc>
                  <a:txBody>
                    <a:bodyPr/>
                    <a:lstStyle/>
                    <a:p>
                      <a:pPr algn="ctr"/>
                      <a:r>
                        <a:rPr lang="en-US" sz="1200" dirty="0"/>
                        <a:t>9,645</a:t>
                      </a:r>
                    </a:p>
                  </a:txBody>
                  <a:tcPr/>
                </a:tc>
                <a:tc>
                  <a:txBody>
                    <a:bodyPr/>
                    <a:lstStyle/>
                    <a:p>
                      <a:pPr algn="ctr"/>
                      <a:r>
                        <a:rPr lang="en-US" sz="1200" dirty="0"/>
                        <a:t>11,609</a:t>
                      </a:r>
                    </a:p>
                  </a:txBody>
                  <a:tcPr/>
                </a:tc>
                <a:tc>
                  <a:txBody>
                    <a:bodyPr/>
                    <a:lstStyle/>
                    <a:p>
                      <a:pPr algn="ctr"/>
                      <a:r>
                        <a:rPr lang="en-US" sz="1200" dirty="0"/>
                        <a:t>(1,964)</a:t>
                      </a:r>
                    </a:p>
                  </a:txBody>
                  <a:tcPr/>
                </a:tc>
                <a:extLst>
                  <a:ext uri="{0D108BD9-81ED-4DB2-BD59-A6C34878D82A}">
                    <a16:rowId xmlns:a16="http://schemas.microsoft.com/office/drawing/2014/main" val="4275385915"/>
                  </a:ext>
                </a:extLst>
              </a:tr>
              <a:tr h="295275">
                <a:tc>
                  <a:txBody>
                    <a:bodyPr/>
                    <a:lstStyle/>
                    <a:p>
                      <a:pPr algn="ctr"/>
                      <a:r>
                        <a:rPr lang="en-US" sz="1200" dirty="0"/>
                        <a:t>Carl Perkins</a:t>
                      </a:r>
                    </a:p>
                  </a:txBody>
                  <a:tcPr/>
                </a:tc>
                <a:tc>
                  <a:txBody>
                    <a:bodyPr/>
                    <a:lstStyle/>
                    <a:p>
                      <a:pPr algn="ctr"/>
                      <a:r>
                        <a:rPr lang="en-US" sz="1200" dirty="0"/>
                        <a:t>23,028</a:t>
                      </a:r>
                    </a:p>
                  </a:txBody>
                  <a:tcPr/>
                </a:tc>
                <a:tc>
                  <a:txBody>
                    <a:bodyPr/>
                    <a:lstStyle/>
                    <a:p>
                      <a:pPr algn="ctr"/>
                      <a:r>
                        <a:rPr lang="en-US" sz="1200" dirty="0"/>
                        <a:t>21,883</a:t>
                      </a:r>
                    </a:p>
                  </a:txBody>
                  <a:tcPr/>
                </a:tc>
                <a:tc>
                  <a:txBody>
                    <a:bodyPr/>
                    <a:lstStyle/>
                    <a:p>
                      <a:pPr algn="ctr"/>
                      <a:r>
                        <a:rPr lang="en-US" sz="1200" dirty="0"/>
                        <a:t>1,145</a:t>
                      </a:r>
                    </a:p>
                  </a:txBody>
                  <a:tcPr/>
                </a:tc>
                <a:extLst>
                  <a:ext uri="{0D108BD9-81ED-4DB2-BD59-A6C34878D82A}">
                    <a16:rowId xmlns:a16="http://schemas.microsoft.com/office/drawing/2014/main" val="2265207675"/>
                  </a:ext>
                </a:extLst>
              </a:tr>
              <a:tr h="304800">
                <a:tc>
                  <a:txBody>
                    <a:bodyPr/>
                    <a:lstStyle/>
                    <a:p>
                      <a:pPr algn="ctr"/>
                      <a:r>
                        <a:rPr lang="en-US" sz="1200" dirty="0"/>
                        <a:t>Title I, Part A</a:t>
                      </a:r>
                    </a:p>
                  </a:txBody>
                  <a:tcPr/>
                </a:tc>
                <a:tc>
                  <a:txBody>
                    <a:bodyPr/>
                    <a:lstStyle/>
                    <a:p>
                      <a:pPr algn="ctr"/>
                      <a:r>
                        <a:rPr lang="en-US" sz="1200" dirty="0"/>
                        <a:t>338,890</a:t>
                      </a:r>
                    </a:p>
                  </a:txBody>
                  <a:tcPr/>
                </a:tc>
                <a:tc>
                  <a:txBody>
                    <a:bodyPr/>
                    <a:lstStyle/>
                    <a:p>
                      <a:pPr algn="ctr"/>
                      <a:r>
                        <a:rPr lang="en-US" sz="1200" dirty="0"/>
                        <a:t>336,520</a:t>
                      </a:r>
                    </a:p>
                  </a:txBody>
                  <a:tcPr/>
                </a:tc>
                <a:tc>
                  <a:txBody>
                    <a:bodyPr/>
                    <a:lstStyle/>
                    <a:p>
                      <a:pPr algn="ctr"/>
                      <a:r>
                        <a:rPr lang="en-US" sz="1200" dirty="0"/>
                        <a:t>2,370</a:t>
                      </a:r>
                    </a:p>
                  </a:txBody>
                  <a:tcPr/>
                </a:tc>
                <a:extLst>
                  <a:ext uri="{0D108BD9-81ED-4DB2-BD59-A6C34878D82A}">
                    <a16:rowId xmlns:a16="http://schemas.microsoft.com/office/drawing/2014/main" val="4045062243"/>
                  </a:ext>
                </a:extLst>
              </a:tr>
              <a:tr h="314325">
                <a:tc>
                  <a:txBody>
                    <a:bodyPr/>
                    <a:lstStyle/>
                    <a:p>
                      <a:pPr algn="ctr"/>
                      <a:r>
                        <a:rPr lang="en-US" sz="1200" dirty="0"/>
                        <a:t>Title II, Training</a:t>
                      </a:r>
                    </a:p>
                  </a:txBody>
                  <a:tcPr/>
                </a:tc>
                <a:tc>
                  <a:txBody>
                    <a:bodyPr/>
                    <a:lstStyle/>
                    <a:p>
                      <a:pPr algn="ctr"/>
                      <a:r>
                        <a:rPr lang="en-US" sz="1200" dirty="0"/>
                        <a:t>59,707</a:t>
                      </a:r>
                    </a:p>
                  </a:txBody>
                  <a:tcPr/>
                </a:tc>
                <a:tc>
                  <a:txBody>
                    <a:bodyPr/>
                    <a:lstStyle/>
                    <a:p>
                      <a:pPr algn="ctr"/>
                      <a:r>
                        <a:rPr lang="en-US" sz="1200" dirty="0"/>
                        <a:t>56,007</a:t>
                      </a:r>
                    </a:p>
                  </a:txBody>
                  <a:tcPr/>
                </a:tc>
                <a:tc>
                  <a:txBody>
                    <a:bodyPr/>
                    <a:lstStyle/>
                    <a:p>
                      <a:pPr algn="ctr"/>
                      <a:r>
                        <a:rPr lang="en-US" sz="1200" dirty="0"/>
                        <a:t>3,700</a:t>
                      </a:r>
                    </a:p>
                  </a:txBody>
                  <a:tcPr/>
                </a:tc>
                <a:extLst>
                  <a:ext uri="{0D108BD9-81ED-4DB2-BD59-A6C34878D82A}">
                    <a16:rowId xmlns:a16="http://schemas.microsoft.com/office/drawing/2014/main" val="373729715"/>
                  </a:ext>
                </a:extLst>
              </a:tr>
              <a:tr h="285750">
                <a:tc>
                  <a:txBody>
                    <a:bodyPr/>
                    <a:lstStyle/>
                    <a:p>
                      <a:pPr algn="ctr"/>
                      <a:r>
                        <a:rPr lang="en-US" sz="1200" dirty="0"/>
                        <a:t>Title III, ELL</a:t>
                      </a:r>
                    </a:p>
                  </a:txBody>
                  <a:tcPr/>
                </a:tc>
                <a:tc>
                  <a:txBody>
                    <a:bodyPr/>
                    <a:lstStyle/>
                    <a:p>
                      <a:pPr algn="ctr"/>
                      <a:r>
                        <a:rPr lang="en-US" sz="1200" dirty="0"/>
                        <a:t>0</a:t>
                      </a:r>
                    </a:p>
                  </a:txBody>
                  <a:tcPr/>
                </a:tc>
                <a:tc>
                  <a:txBody>
                    <a:bodyPr/>
                    <a:lstStyle/>
                    <a:p>
                      <a:pPr algn="ctr"/>
                      <a:r>
                        <a:rPr lang="en-US" sz="1200" dirty="0"/>
                        <a:t>6,689</a:t>
                      </a:r>
                    </a:p>
                  </a:txBody>
                  <a:tcPr/>
                </a:tc>
                <a:tc>
                  <a:txBody>
                    <a:bodyPr/>
                    <a:lstStyle/>
                    <a:p>
                      <a:pPr algn="ctr"/>
                      <a:r>
                        <a:rPr lang="en-US" sz="1200" dirty="0"/>
                        <a:t>(6,689)</a:t>
                      </a:r>
                    </a:p>
                  </a:txBody>
                  <a:tcPr/>
                </a:tc>
                <a:extLst>
                  <a:ext uri="{0D108BD9-81ED-4DB2-BD59-A6C34878D82A}">
                    <a16:rowId xmlns:a16="http://schemas.microsoft.com/office/drawing/2014/main" val="2146997064"/>
                  </a:ext>
                </a:extLst>
              </a:tr>
              <a:tr h="304800">
                <a:tc>
                  <a:txBody>
                    <a:bodyPr/>
                    <a:lstStyle/>
                    <a:p>
                      <a:pPr algn="ctr"/>
                      <a:r>
                        <a:rPr lang="en-US" sz="1200" dirty="0"/>
                        <a:t>Title IV</a:t>
                      </a:r>
                    </a:p>
                  </a:txBody>
                  <a:tcPr/>
                </a:tc>
                <a:tc>
                  <a:txBody>
                    <a:bodyPr/>
                    <a:lstStyle/>
                    <a:p>
                      <a:pPr algn="ctr"/>
                      <a:r>
                        <a:rPr lang="en-US" sz="1200" dirty="0"/>
                        <a:t>25,062</a:t>
                      </a:r>
                    </a:p>
                  </a:txBody>
                  <a:tcPr/>
                </a:tc>
                <a:tc>
                  <a:txBody>
                    <a:bodyPr/>
                    <a:lstStyle/>
                    <a:p>
                      <a:pPr algn="ctr"/>
                      <a:r>
                        <a:rPr lang="en-US" sz="1200" dirty="0"/>
                        <a:t>25,609</a:t>
                      </a:r>
                    </a:p>
                  </a:txBody>
                  <a:tcPr/>
                </a:tc>
                <a:tc>
                  <a:txBody>
                    <a:bodyPr/>
                    <a:lstStyle/>
                    <a:p>
                      <a:pPr algn="ctr"/>
                      <a:r>
                        <a:rPr lang="en-US" sz="1200" dirty="0"/>
                        <a:t>(547)</a:t>
                      </a:r>
                    </a:p>
                  </a:txBody>
                  <a:tcPr/>
                </a:tc>
                <a:extLst>
                  <a:ext uri="{0D108BD9-81ED-4DB2-BD59-A6C34878D82A}">
                    <a16:rowId xmlns:a16="http://schemas.microsoft.com/office/drawing/2014/main" val="2692701224"/>
                  </a:ext>
                </a:extLst>
              </a:tr>
              <a:tr h="304800">
                <a:tc>
                  <a:txBody>
                    <a:bodyPr/>
                    <a:lstStyle/>
                    <a:p>
                      <a:pPr algn="ctr"/>
                      <a:r>
                        <a:rPr lang="en-US" sz="1200" dirty="0"/>
                        <a:t>21</a:t>
                      </a:r>
                      <a:r>
                        <a:rPr lang="en-US" sz="1200" baseline="30000" dirty="0"/>
                        <a:t>st</a:t>
                      </a:r>
                      <a:r>
                        <a:rPr lang="en-US" sz="1200" dirty="0"/>
                        <a:t> Century</a:t>
                      </a:r>
                    </a:p>
                  </a:txBody>
                  <a:tcPr/>
                </a:tc>
                <a:tc>
                  <a:txBody>
                    <a:bodyPr/>
                    <a:lstStyle/>
                    <a:p>
                      <a:pPr algn="ctr"/>
                      <a:r>
                        <a:rPr lang="en-US" sz="1200" dirty="0"/>
                        <a:t>350,000</a:t>
                      </a:r>
                    </a:p>
                  </a:txBody>
                  <a:tcPr/>
                </a:tc>
                <a:tc>
                  <a:txBody>
                    <a:bodyPr/>
                    <a:lstStyle/>
                    <a:p>
                      <a:pPr algn="ctr"/>
                      <a:r>
                        <a:rPr lang="en-US" sz="1200" dirty="0"/>
                        <a:t>350,000</a:t>
                      </a:r>
                    </a:p>
                  </a:txBody>
                  <a:tcPr/>
                </a:tc>
                <a:tc>
                  <a:txBody>
                    <a:bodyPr/>
                    <a:lstStyle/>
                    <a:p>
                      <a:pPr algn="ctr"/>
                      <a:r>
                        <a:rPr lang="en-US" sz="1200" dirty="0"/>
                        <a:t>0</a:t>
                      </a:r>
                    </a:p>
                  </a:txBody>
                  <a:tcPr/>
                </a:tc>
                <a:extLst>
                  <a:ext uri="{0D108BD9-81ED-4DB2-BD59-A6C34878D82A}">
                    <a16:rowId xmlns:a16="http://schemas.microsoft.com/office/drawing/2014/main" val="2341257158"/>
                  </a:ext>
                </a:extLst>
              </a:tr>
              <a:tr h="304800">
                <a:tc>
                  <a:txBody>
                    <a:bodyPr/>
                    <a:lstStyle/>
                    <a:p>
                      <a:pPr algn="ctr"/>
                      <a:r>
                        <a:rPr lang="en-US" sz="1200" dirty="0"/>
                        <a:t>COVID</a:t>
                      </a:r>
                    </a:p>
                  </a:txBody>
                  <a:tcPr/>
                </a:tc>
                <a:tc>
                  <a:txBody>
                    <a:bodyPr/>
                    <a:lstStyle/>
                    <a:p>
                      <a:pPr algn="ctr"/>
                      <a:r>
                        <a:rPr lang="en-US" sz="1200" dirty="0"/>
                        <a:t>1,846,595</a:t>
                      </a:r>
                    </a:p>
                  </a:txBody>
                  <a:tcPr/>
                </a:tc>
                <a:tc>
                  <a:txBody>
                    <a:bodyPr/>
                    <a:lstStyle/>
                    <a:p>
                      <a:pPr algn="ctr"/>
                      <a:r>
                        <a:rPr lang="en-US" sz="1200" dirty="0"/>
                        <a:t>1,498,501</a:t>
                      </a:r>
                    </a:p>
                  </a:txBody>
                  <a:tcPr/>
                </a:tc>
                <a:tc>
                  <a:txBody>
                    <a:bodyPr/>
                    <a:lstStyle/>
                    <a:p>
                      <a:pPr algn="ctr"/>
                      <a:r>
                        <a:rPr lang="en-US" sz="1200" dirty="0"/>
                        <a:t>348,094</a:t>
                      </a:r>
                    </a:p>
                  </a:txBody>
                  <a:tcPr/>
                </a:tc>
                <a:extLst>
                  <a:ext uri="{0D108BD9-81ED-4DB2-BD59-A6C34878D82A}">
                    <a16:rowId xmlns:a16="http://schemas.microsoft.com/office/drawing/2014/main" val="2059323747"/>
                  </a:ext>
                </a:extLst>
              </a:tr>
              <a:tr h="314325">
                <a:tc>
                  <a:txBody>
                    <a:bodyPr/>
                    <a:lstStyle/>
                    <a:p>
                      <a:pPr algn="ctr"/>
                      <a:r>
                        <a:rPr lang="en-US" sz="1200" dirty="0"/>
                        <a:t>Child Nutrition Program</a:t>
                      </a:r>
                    </a:p>
                  </a:txBody>
                  <a:tcPr/>
                </a:tc>
                <a:tc>
                  <a:txBody>
                    <a:bodyPr/>
                    <a:lstStyle/>
                    <a:p>
                      <a:pPr algn="ctr"/>
                      <a:r>
                        <a:rPr lang="en-US" sz="1200" dirty="0"/>
                        <a:t>1,031,622</a:t>
                      </a:r>
                    </a:p>
                  </a:txBody>
                  <a:tcPr/>
                </a:tc>
                <a:tc>
                  <a:txBody>
                    <a:bodyPr/>
                    <a:lstStyle/>
                    <a:p>
                      <a:pPr algn="ctr"/>
                      <a:r>
                        <a:rPr lang="en-US" sz="1200" dirty="0"/>
                        <a:t>1,040,991</a:t>
                      </a:r>
                    </a:p>
                  </a:txBody>
                  <a:tcPr/>
                </a:tc>
                <a:tc>
                  <a:txBody>
                    <a:bodyPr/>
                    <a:lstStyle/>
                    <a:p>
                      <a:pPr algn="ctr"/>
                      <a:r>
                        <a:rPr lang="en-US" sz="1200" dirty="0"/>
                        <a:t>(9,369)</a:t>
                      </a:r>
                    </a:p>
                  </a:txBody>
                  <a:tcPr/>
                </a:tc>
                <a:extLst>
                  <a:ext uri="{0D108BD9-81ED-4DB2-BD59-A6C34878D82A}">
                    <a16:rowId xmlns:a16="http://schemas.microsoft.com/office/drawing/2014/main" val="171357583"/>
                  </a:ext>
                </a:extLst>
              </a:tr>
              <a:tr h="295275">
                <a:tc>
                  <a:txBody>
                    <a:bodyPr/>
                    <a:lstStyle/>
                    <a:p>
                      <a:pPr algn="ctr"/>
                      <a:r>
                        <a:rPr lang="en-US" sz="1200" dirty="0"/>
                        <a:t>JROTC</a:t>
                      </a:r>
                    </a:p>
                  </a:txBody>
                  <a:tcPr/>
                </a:tc>
                <a:tc>
                  <a:txBody>
                    <a:bodyPr/>
                    <a:lstStyle/>
                    <a:p>
                      <a:pPr algn="ctr"/>
                      <a:r>
                        <a:rPr lang="en-US" sz="1200" dirty="0"/>
                        <a:t>53,905</a:t>
                      </a:r>
                    </a:p>
                  </a:txBody>
                  <a:tcPr/>
                </a:tc>
                <a:tc>
                  <a:txBody>
                    <a:bodyPr/>
                    <a:lstStyle/>
                    <a:p>
                      <a:pPr algn="ctr"/>
                      <a:r>
                        <a:rPr lang="en-US" sz="1200" dirty="0"/>
                        <a:t>69,987</a:t>
                      </a:r>
                    </a:p>
                  </a:txBody>
                  <a:tcPr/>
                </a:tc>
                <a:tc>
                  <a:txBody>
                    <a:bodyPr/>
                    <a:lstStyle/>
                    <a:p>
                      <a:pPr algn="ctr"/>
                      <a:r>
                        <a:rPr lang="en-US" sz="1200" dirty="0"/>
                        <a:t>(16,082)</a:t>
                      </a:r>
                    </a:p>
                  </a:txBody>
                  <a:tcPr/>
                </a:tc>
                <a:extLst>
                  <a:ext uri="{0D108BD9-81ED-4DB2-BD59-A6C34878D82A}">
                    <a16:rowId xmlns:a16="http://schemas.microsoft.com/office/drawing/2014/main" val="2746218033"/>
                  </a:ext>
                </a:extLst>
              </a:tr>
              <a:tr h="295275">
                <a:tc>
                  <a:txBody>
                    <a:bodyPr/>
                    <a:lstStyle/>
                    <a:p>
                      <a:pPr algn="ctr"/>
                      <a:r>
                        <a:rPr lang="en-US" sz="1200" dirty="0"/>
                        <a:t>Public Funds at Schools</a:t>
                      </a:r>
                    </a:p>
                  </a:txBody>
                  <a:tcPr/>
                </a:tc>
                <a:tc>
                  <a:txBody>
                    <a:bodyPr/>
                    <a:lstStyle/>
                    <a:p>
                      <a:pPr algn="ctr"/>
                      <a:r>
                        <a:rPr lang="en-US" sz="1200" dirty="0"/>
                        <a:t>1,007,472</a:t>
                      </a:r>
                    </a:p>
                  </a:txBody>
                  <a:tcPr/>
                </a:tc>
                <a:tc>
                  <a:txBody>
                    <a:bodyPr/>
                    <a:lstStyle/>
                    <a:p>
                      <a:pPr algn="ctr"/>
                      <a:r>
                        <a:rPr lang="en-US" sz="1200" dirty="0"/>
                        <a:t>706,872</a:t>
                      </a:r>
                    </a:p>
                  </a:txBody>
                  <a:tcPr/>
                </a:tc>
                <a:tc>
                  <a:txBody>
                    <a:bodyPr/>
                    <a:lstStyle/>
                    <a:p>
                      <a:pPr algn="ctr"/>
                      <a:r>
                        <a:rPr lang="en-US" sz="1200" dirty="0"/>
                        <a:t>300,600</a:t>
                      </a:r>
                    </a:p>
                  </a:txBody>
                  <a:tcPr/>
                </a:tc>
                <a:extLst>
                  <a:ext uri="{0D108BD9-81ED-4DB2-BD59-A6C34878D82A}">
                    <a16:rowId xmlns:a16="http://schemas.microsoft.com/office/drawing/2014/main" val="4008724580"/>
                  </a:ext>
                </a:extLst>
              </a:tr>
              <a:tr h="370840">
                <a:tc>
                  <a:txBody>
                    <a:bodyPr/>
                    <a:lstStyle/>
                    <a:p>
                      <a:pPr algn="ctr"/>
                      <a:r>
                        <a:rPr lang="en-US" sz="1200" dirty="0"/>
                        <a:t>Total Special Revenue</a:t>
                      </a:r>
                    </a:p>
                  </a:txBody>
                  <a:tcPr/>
                </a:tc>
                <a:tc>
                  <a:txBody>
                    <a:bodyPr/>
                    <a:lstStyle/>
                    <a:p>
                      <a:pPr algn="ctr"/>
                      <a:r>
                        <a:rPr lang="en-US" sz="1200" dirty="0"/>
                        <a:t>$5,210,130</a:t>
                      </a:r>
                    </a:p>
                  </a:txBody>
                  <a:tcPr/>
                </a:tc>
                <a:tc>
                  <a:txBody>
                    <a:bodyPr/>
                    <a:lstStyle/>
                    <a:p>
                      <a:pPr algn="ctr"/>
                      <a:r>
                        <a:rPr lang="en-US" sz="1200" dirty="0"/>
                        <a:t>$4,582,906</a:t>
                      </a:r>
                    </a:p>
                  </a:txBody>
                  <a:tcPr/>
                </a:tc>
                <a:tc>
                  <a:txBody>
                    <a:bodyPr/>
                    <a:lstStyle/>
                    <a:p>
                      <a:pPr algn="ctr"/>
                      <a:r>
                        <a:rPr lang="en-US" sz="1200" dirty="0"/>
                        <a:t>$627,224</a:t>
                      </a:r>
                    </a:p>
                  </a:txBody>
                  <a:tcPr/>
                </a:tc>
                <a:extLst>
                  <a:ext uri="{0D108BD9-81ED-4DB2-BD59-A6C34878D82A}">
                    <a16:rowId xmlns:a16="http://schemas.microsoft.com/office/drawing/2014/main" val="2180272662"/>
                  </a:ext>
                </a:extLst>
              </a:tr>
            </a:tbl>
          </a:graphicData>
        </a:graphic>
      </p:graphicFrame>
    </p:spTree>
    <p:extLst>
      <p:ext uri="{BB962C8B-B14F-4D97-AF65-F5344CB8AC3E}">
        <p14:creationId xmlns:p14="http://schemas.microsoft.com/office/powerpoint/2010/main" val="26274107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942A61B-0E0C-4698-912C-49A9F6BE6596}"/>
              </a:ext>
            </a:extLst>
          </p:cNvPr>
          <p:cNvSpPr txBox="1">
            <a:spLocks/>
          </p:cNvSpPr>
          <p:nvPr/>
        </p:nvSpPr>
        <p:spPr>
          <a:xfrm>
            <a:off x="0" y="7874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Special Revenue Fund Revenue</a:t>
            </a:r>
          </a:p>
        </p:txBody>
      </p:sp>
      <p:graphicFrame>
        <p:nvGraphicFramePr>
          <p:cNvPr id="4" name="Table 3">
            <a:extLst>
              <a:ext uri="{FF2B5EF4-FFF2-40B4-BE49-F238E27FC236}">
                <a16:creationId xmlns:a16="http://schemas.microsoft.com/office/drawing/2014/main" id="{C4A9D399-0EEB-4221-854F-810F032545D9}"/>
              </a:ext>
            </a:extLst>
          </p:cNvPr>
          <p:cNvGraphicFramePr>
            <a:graphicFrameLocks noGrp="1"/>
          </p:cNvGraphicFramePr>
          <p:nvPr>
            <p:extLst>
              <p:ext uri="{D42A27DB-BD31-4B8C-83A1-F6EECF244321}">
                <p14:modId xmlns:p14="http://schemas.microsoft.com/office/powerpoint/2010/main" val="1726000172"/>
              </p:ext>
            </p:extLst>
          </p:nvPr>
        </p:nvGraphicFramePr>
        <p:xfrm>
          <a:off x="1524000" y="766128"/>
          <a:ext cx="6096000" cy="29667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725069779"/>
                    </a:ext>
                  </a:extLst>
                </a:gridCol>
                <a:gridCol w="2032000">
                  <a:extLst>
                    <a:ext uri="{9D8B030D-6E8A-4147-A177-3AD203B41FA5}">
                      <a16:colId xmlns:a16="http://schemas.microsoft.com/office/drawing/2014/main" val="1097838009"/>
                    </a:ext>
                  </a:extLst>
                </a:gridCol>
                <a:gridCol w="2032000">
                  <a:extLst>
                    <a:ext uri="{9D8B030D-6E8A-4147-A177-3AD203B41FA5}">
                      <a16:colId xmlns:a16="http://schemas.microsoft.com/office/drawing/2014/main" val="31651373"/>
                    </a:ext>
                  </a:extLst>
                </a:gridCol>
              </a:tblGrid>
              <a:tr h="370840">
                <a:tc>
                  <a:txBody>
                    <a:bodyPr/>
                    <a:lstStyle/>
                    <a:p>
                      <a:r>
                        <a:rPr lang="en-US" dirty="0"/>
                        <a:t>Expense Category</a:t>
                      </a:r>
                    </a:p>
                  </a:txBody>
                  <a:tcPr/>
                </a:tc>
                <a:tc>
                  <a:txBody>
                    <a:bodyPr/>
                    <a:lstStyle/>
                    <a:p>
                      <a:pPr algn="ctr"/>
                      <a:r>
                        <a:rPr lang="en-US" dirty="0"/>
                        <a:t>FY 2022 Budget</a:t>
                      </a:r>
                    </a:p>
                  </a:txBody>
                  <a:tcPr/>
                </a:tc>
                <a:tc>
                  <a:txBody>
                    <a:bodyPr/>
                    <a:lstStyle/>
                    <a:p>
                      <a:pPr algn="ctr"/>
                      <a:r>
                        <a:rPr lang="en-US" dirty="0"/>
                        <a:t>% of Budget</a:t>
                      </a:r>
                    </a:p>
                  </a:txBody>
                  <a:tcPr/>
                </a:tc>
                <a:extLst>
                  <a:ext uri="{0D108BD9-81ED-4DB2-BD59-A6C34878D82A}">
                    <a16:rowId xmlns:a16="http://schemas.microsoft.com/office/drawing/2014/main" val="2595596929"/>
                  </a:ext>
                </a:extLst>
              </a:tr>
              <a:tr h="370840">
                <a:tc>
                  <a:txBody>
                    <a:bodyPr/>
                    <a:lstStyle/>
                    <a:p>
                      <a:r>
                        <a:rPr lang="en-US" dirty="0"/>
                        <a:t>Salaries and Benefits</a:t>
                      </a:r>
                    </a:p>
                  </a:txBody>
                  <a:tcPr/>
                </a:tc>
                <a:tc>
                  <a:txBody>
                    <a:bodyPr/>
                    <a:lstStyle/>
                    <a:p>
                      <a:pPr algn="ctr"/>
                      <a:r>
                        <a:rPr lang="en-US" dirty="0"/>
                        <a:t>$2,262,582</a:t>
                      </a:r>
                    </a:p>
                  </a:txBody>
                  <a:tcPr/>
                </a:tc>
                <a:tc>
                  <a:txBody>
                    <a:bodyPr/>
                    <a:lstStyle/>
                    <a:p>
                      <a:pPr algn="ctr"/>
                      <a:r>
                        <a:rPr lang="en-US" dirty="0"/>
                        <a:t>57.37%</a:t>
                      </a:r>
                    </a:p>
                  </a:txBody>
                  <a:tcPr/>
                </a:tc>
                <a:extLst>
                  <a:ext uri="{0D108BD9-81ED-4DB2-BD59-A6C34878D82A}">
                    <a16:rowId xmlns:a16="http://schemas.microsoft.com/office/drawing/2014/main" val="2625720023"/>
                  </a:ext>
                </a:extLst>
              </a:tr>
              <a:tr h="370840">
                <a:tc>
                  <a:txBody>
                    <a:bodyPr/>
                    <a:lstStyle/>
                    <a:p>
                      <a:r>
                        <a:rPr lang="en-US" dirty="0"/>
                        <a:t>Purchased Services*</a:t>
                      </a:r>
                    </a:p>
                  </a:txBody>
                  <a:tcPr/>
                </a:tc>
                <a:tc>
                  <a:txBody>
                    <a:bodyPr/>
                    <a:lstStyle/>
                    <a:p>
                      <a:pPr algn="ctr"/>
                      <a:r>
                        <a:rPr lang="en-US" dirty="0"/>
                        <a:t>337,531</a:t>
                      </a:r>
                    </a:p>
                  </a:txBody>
                  <a:tcPr/>
                </a:tc>
                <a:tc>
                  <a:txBody>
                    <a:bodyPr/>
                    <a:lstStyle/>
                    <a:p>
                      <a:pPr algn="ctr"/>
                      <a:r>
                        <a:rPr lang="en-US" dirty="0"/>
                        <a:t>8.11%</a:t>
                      </a:r>
                    </a:p>
                  </a:txBody>
                  <a:tcPr/>
                </a:tc>
                <a:extLst>
                  <a:ext uri="{0D108BD9-81ED-4DB2-BD59-A6C34878D82A}">
                    <a16:rowId xmlns:a16="http://schemas.microsoft.com/office/drawing/2014/main" val="1567039119"/>
                  </a:ext>
                </a:extLst>
              </a:tr>
              <a:tr h="370840">
                <a:tc>
                  <a:txBody>
                    <a:bodyPr/>
                    <a:lstStyle/>
                    <a:p>
                      <a:r>
                        <a:rPr lang="en-US" dirty="0"/>
                        <a:t>Materials and Supplies</a:t>
                      </a:r>
                    </a:p>
                  </a:txBody>
                  <a:tcPr/>
                </a:tc>
                <a:tc>
                  <a:txBody>
                    <a:bodyPr/>
                    <a:lstStyle/>
                    <a:p>
                      <a:pPr algn="ctr"/>
                      <a:r>
                        <a:rPr lang="en-US" dirty="0"/>
                        <a:t>374,123</a:t>
                      </a:r>
                    </a:p>
                  </a:txBody>
                  <a:tcPr/>
                </a:tc>
                <a:tc>
                  <a:txBody>
                    <a:bodyPr/>
                    <a:lstStyle/>
                    <a:p>
                      <a:pPr algn="ctr"/>
                      <a:r>
                        <a:rPr lang="en-US" dirty="0"/>
                        <a:t>8.99%</a:t>
                      </a:r>
                    </a:p>
                  </a:txBody>
                  <a:tcPr/>
                </a:tc>
                <a:extLst>
                  <a:ext uri="{0D108BD9-81ED-4DB2-BD59-A6C34878D82A}">
                    <a16:rowId xmlns:a16="http://schemas.microsoft.com/office/drawing/2014/main" val="236088830"/>
                  </a:ext>
                </a:extLst>
              </a:tr>
              <a:tr h="370840">
                <a:tc>
                  <a:txBody>
                    <a:bodyPr/>
                    <a:lstStyle/>
                    <a:p>
                      <a:r>
                        <a:rPr lang="en-US" dirty="0"/>
                        <a:t>Capital Outlay</a:t>
                      </a:r>
                    </a:p>
                  </a:txBody>
                  <a:tcPr/>
                </a:tc>
                <a:tc>
                  <a:txBody>
                    <a:bodyPr/>
                    <a:lstStyle/>
                    <a:p>
                      <a:pPr algn="ctr"/>
                      <a:r>
                        <a:rPr lang="en-US" dirty="0"/>
                        <a:t>1,000,000</a:t>
                      </a:r>
                    </a:p>
                  </a:txBody>
                  <a:tcPr/>
                </a:tc>
                <a:tc>
                  <a:txBody>
                    <a:bodyPr/>
                    <a:lstStyle/>
                    <a:p>
                      <a:pPr algn="ctr"/>
                      <a:r>
                        <a:rPr lang="en-US" dirty="0"/>
                        <a:t>24.03%</a:t>
                      </a:r>
                    </a:p>
                  </a:txBody>
                  <a:tcPr/>
                </a:tc>
                <a:extLst>
                  <a:ext uri="{0D108BD9-81ED-4DB2-BD59-A6C34878D82A}">
                    <a16:rowId xmlns:a16="http://schemas.microsoft.com/office/drawing/2014/main" val="3744665425"/>
                  </a:ext>
                </a:extLst>
              </a:tr>
              <a:tr h="370840">
                <a:tc>
                  <a:txBody>
                    <a:bodyPr/>
                    <a:lstStyle/>
                    <a:p>
                      <a:r>
                        <a:rPr lang="en-US" dirty="0"/>
                        <a:t>Dues and Registration</a:t>
                      </a:r>
                    </a:p>
                  </a:txBody>
                  <a:tcPr/>
                </a:tc>
                <a:tc>
                  <a:txBody>
                    <a:bodyPr/>
                    <a:lstStyle/>
                    <a:p>
                      <a:pPr algn="ctr"/>
                      <a:r>
                        <a:rPr lang="en-US" dirty="0"/>
                        <a:t>70,407</a:t>
                      </a:r>
                    </a:p>
                  </a:txBody>
                  <a:tcPr/>
                </a:tc>
                <a:tc>
                  <a:txBody>
                    <a:bodyPr/>
                    <a:lstStyle/>
                    <a:p>
                      <a:pPr algn="ctr"/>
                      <a:r>
                        <a:rPr lang="en-US" dirty="0"/>
                        <a:t>1.69%</a:t>
                      </a:r>
                    </a:p>
                  </a:txBody>
                  <a:tcPr/>
                </a:tc>
                <a:extLst>
                  <a:ext uri="{0D108BD9-81ED-4DB2-BD59-A6C34878D82A}">
                    <a16:rowId xmlns:a16="http://schemas.microsoft.com/office/drawing/2014/main" val="3506612795"/>
                  </a:ext>
                </a:extLst>
              </a:tr>
              <a:tr h="370840">
                <a:tc>
                  <a:txBody>
                    <a:bodyPr/>
                    <a:lstStyle/>
                    <a:p>
                      <a:r>
                        <a:rPr lang="en-US" dirty="0"/>
                        <a:t>Indirect Cost</a:t>
                      </a:r>
                    </a:p>
                  </a:txBody>
                  <a:tcPr/>
                </a:tc>
                <a:tc>
                  <a:txBody>
                    <a:bodyPr/>
                    <a:lstStyle/>
                    <a:p>
                      <a:pPr algn="ctr"/>
                      <a:r>
                        <a:rPr lang="en-US" dirty="0"/>
                        <a:t>116,489</a:t>
                      </a:r>
                    </a:p>
                  </a:txBody>
                  <a:tcPr/>
                </a:tc>
                <a:tc>
                  <a:txBody>
                    <a:bodyPr/>
                    <a:lstStyle/>
                    <a:p>
                      <a:pPr algn="ctr"/>
                      <a:r>
                        <a:rPr lang="en-US" dirty="0"/>
                        <a:t>2.80%</a:t>
                      </a:r>
                    </a:p>
                  </a:txBody>
                  <a:tcPr/>
                </a:tc>
                <a:extLst>
                  <a:ext uri="{0D108BD9-81ED-4DB2-BD59-A6C34878D82A}">
                    <a16:rowId xmlns:a16="http://schemas.microsoft.com/office/drawing/2014/main" val="3546889001"/>
                  </a:ext>
                </a:extLst>
              </a:tr>
              <a:tr h="370840">
                <a:tc>
                  <a:txBody>
                    <a:bodyPr/>
                    <a:lstStyle/>
                    <a:p>
                      <a:r>
                        <a:rPr lang="en-US" dirty="0"/>
                        <a:t>Total</a:t>
                      </a:r>
                    </a:p>
                  </a:txBody>
                  <a:tcPr/>
                </a:tc>
                <a:tc>
                  <a:txBody>
                    <a:bodyPr/>
                    <a:lstStyle/>
                    <a:p>
                      <a:pPr algn="ctr"/>
                      <a:r>
                        <a:rPr lang="en-US" dirty="0"/>
                        <a:t>$4,161,132</a:t>
                      </a:r>
                    </a:p>
                  </a:txBody>
                  <a:tcPr/>
                </a:tc>
                <a:tc>
                  <a:txBody>
                    <a:bodyPr/>
                    <a:lstStyle/>
                    <a:p>
                      <a:pPr algn="ctr"/>
                      <a:endParaRPr lang="en-US" dirty="0"/>
                    </a:p>
                  </a:txBody>
                  <a:tcPr/>
                </a:tc>
                <a:extLst>
                  <a:ext uri="{0D108BD9-81ED-4DB2-BD59-A6C34878D82A}">
                    <a16:rowId xmlns:a16="http://schemas.microsoft.com/office/drawing/2014/main" val="2437638807"/>
                  </a:ext>
                </a:extLst>
              </a:tr>
            </a:tbl>
          </a:graphicData>
        </a:graphic>
      </p:graphicFrame>
      <p:sp>
        <p:nvSpPr>
          <p:cNvPr id="5" name="TextBox 4">
            <a:extLst>
              <a:ext uri="{FF2B5EF4-FFF2-40B4-BE49-F238E27FC236}">
                <a16:creationId xmlns:a16="http://schemas.microsoft.com/office/drawing/2014/main" id="{4B9AEBBF-9045-487A-B0DA-0511CD5C8E0C}"/>
              </a:ext>
            </a:extLst>
          </p:cNvPr>
          <p:cNvSpPr txBox="1"/>
          <p:nvPr/>
        </p:nvSpPr>
        <p:spPr>
          <a:xfrm>
            <a:off x="228600" y="3787786"/>
            <a:ext cx="8915400" cy="523220"/>
          </a:xfrm>
          <a:prstGeom prst="rect">
            <a:avLst/>
          </a:prstGeom>
          <a:noFill/>
        </p:spPr>
        <p:txBody>
          <a:bodyPr wrap="square" rtlCol="0">
            <a:spAutoFit/>
          </a:bodyPr>
          <a:lstStyle/>
          <a:p>
            <a:r>
              <a:rPr lang="en-US" dirty="0">
                <a:solidFill>
                  <a:srgbClr val="002060"/>
                </a:solidFill>
              </a:rPr>
              <a:t>* Purchased Services consist of several categories: travel, printing, insurance, officials, software, repairs and maintenance, 21</a:t>
            </a:r>
            <a:r>
              <a:rPr lang="en-US" baseline="30000" dirty="0">
                <a:solidFill>
                  <a:srgbClr val="002060"/>
                </a:solidFill>
              </a:rPr>
              <a:t>st</a:t>
            </a:r>
            <a:r>
              <a:rPr lang="en-US" dirty="0">
                <a:solidFill>
                  <a:srgbClr val="002060"/>
                </a:solidFill>
              </a:rPr>
              <a:t> century contracts</a:t>
            </a:r>
          </a:p>
        </p:txBody>
      </p:sp>
      <p:sp>
        <p:nvSpPr>
          <p:cNvPr id="6" name="TextBox 5">
            <a:extLst>
              <a:ext uri="{FF2B5EF4-FFF2-40B4-BE49-F238E27FC236}">
                <a16:creationId xmlns:a16="http://schemas.microsoft.com/office/drawing/2014/main" id="{815C02F9-9C04-4739-A822-5BF3D714C6F3}"/>
              </a:ext>
            </a:extLst>
          </p:cNvPr>
          <p:cNvSpPr txBox="1"/>
          <p:nvPr/>
        </p:nvSpPr>
        <p:spPr>
          <a:xfrm>
            <a:off x="228600" y="4377372"/>
            <a:ext cx="8915400" cy="307777"/>
          </a:xfrm>
          <a:prstGeom prst="rect">
            <a:avLst/>
          </a:prstGeom>
          <a:noFill/>
        </p:spPr>
        <p:txBody>
          <a:bodyPr wrap="square" rtlCol="0">
            <a:spAutoFit/>
          </a:bodyPr>
          <a:lstStyle/>
          <a:p>
            <a:r>
              <a:rPr lang="en-US" dirty="0">
                <a:solidFill>
                  <a:srgbClr val="002060"/>
                </a:solidFill>
              </a:rPr>
              <a:t>Materials and supplies consist of supplies and purchased food.</a:t>
            </a:r>
          </a:p>
        </p:txBody>
      </p:sp>
    </p:spTree>
    <p:extLst>
      <p:ext uri="{BB962C8B-B14F-4D97-AF65-F5344CB8AC3E}">
        <p14:creationId xmlns:p14="http://schemas.microsoft.com/office/powerpoint/2010/main" val="13301719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1173D-D071-4976-82DF-2653C41634A8}"/>
              </a:ext>
            </a:extLst>
          </p:cNvPr>
          <p:cNvSpPr txBox="1">
            <a:spLocks/>
          </p:cNvSpPr>
          <p:nvPr/>
        </p:nvSpPr>
        <p:spPr>
          <a:xfrm>
            <a:off x="0" y="7874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CNP Analysis- SY 2020-2021</a:t>
            </a:r>
          </a:p>
        </p:txBody>
      </p:sp>
      <p:sp>
        <p:nvSpPr>
          <p:cNvPr id="3" name="TextBox 2">
            <a:extLst>
              <a:ext uri="{FF2B5EF4-FFF2-40B4-BE49-F238E27FC236}">
                <a16:creationId xmlns:a16="http://schemas.microsoft.com/office/drawing/2014/main" id="{B1026B20-C3EC-4B4A-A26A-6FA059383438}"/>
              </a:ext>
            </a:extLst>
          </p:cNvPr>
          <p:cNvSpPr txBox="1"/>
          <p:nvPr/>
        </p:nvSpPr>
        <p:spPr>
          <a:xfrm>
            <a:off x="590550" y="1085850"/>
            <a:ext cx="8143875" cy="224676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002060"/>
                </a:solidFill>
              </a:rPr>
              <a:t>46,617 Breakfast served</a:t>
            </a:r>
          </a:p>
          <a:p>
            <a:pPr marL="285750" indent="-285750">
              <a:buFont typeface="Arial" panose="020B0604020202020204" pitchFamily="34" charset="0"/>
              <a:buChar char="•"/>
            </a:pPr>
            <a:r>
              <a:rPr lang="en-US" dirty="0">
                <a:solidFill>
                  <a:srgbClr val="002060"/>
                </a:solidFill>
              </a:rPr>
              <a:t>154,979 Lunches served</a:t>
            </a:r>
          </a:p>
          <a:p>
            <a:pPr marL="285750" indent="-285750">
              <a:buFont typeface="Arial" panose="020B0604020202020204" pitchFamily="34" charset="0"/>
              <a:buChar char="•"/>
            </a:pPr>
            <a:r>
              <a:rPr lang="en-US" dirty="0">
                <a:solidFill>
                  <a:srgbClr val="002060"/>
                </a:solidFill>
              </a:rPr>
              <a:t>5,547 Snacks served</a:t>
            </a:r>
          </a:p>
          <a:p>
            <a:pPr marL="285750" indent="-285750">
              <a:buFont typeface="Arial" panose="020B0604020202020204" pitchFamily="34" charset="0"/>
              <a:buChar char="•"/>
            </a:pPr>
            <a:r>
              <a:rPr lang="en-US" dirty="0">
                <a:solidFill>
                  <a:srgbClr val="002060"/>
                </a:solidFill>
              </a:rPr>
              <a:t>20,367 Supper served</a:t>
            </a:r>
          </a:p>
          <a:p>
            <a:pPr marL="285750" indent="-285750">
              <a:buFont typeface="Arial" panose="020B0604020202020204" pitchFamily="34" charset="0"/>
              <a:buChar char="•"/>
            </a:pPr>
            <a:r>
              <a:rPr lang="en-US" dirty="0">
                <a:solidFill>
                  <a:srgbClr val="FF0000"/>
                </a:solidFill>
              </a:rPr>
              <a:t>227,510 TOTAL MEALS SERVED</a:t>
            </a:r>
          </a:p>
          <a:p>
            <a:pPr marL="285750" indent="-285750">
              <a:buFont typeface="Arial" panose="020B0604020202020204" pitchFamily="34" charset="0"/>
              <a:buChar char="•"/>
            </a:pPr>
            <a:endParaRPr lang="en-US" dirty="0">
              <a:solidFill>
                <a:srgbClr val="FF0000"/>
              </a:solidFill>
            </a:endParaRPr>
          </a:p>
          <a:p>
            <a:pPr marL="285750" indent="-285750">
              <a:buFont typeface="Arial" panose="020B0604020202020204" pitchFamily="34" charset="0"/>
              <a:buChar char="•"/>
            </a:pPr>
            <a:r>
              <a:rPr lang="en-US" dirty="0">
                <a:solidFill>
                  <a:srgbClr val="FF0000"/>
                </a:solidFill>
              </a:rPr>
              <a:t>$12,389 in Sales </a:t>
            </a:r>
          </a:p>
          <a:p>
            <a:pPr marL="285750" indent="-285750">
              <a:buFont typeface="Arial" panose="020B0604020202020204" pitchFamily="34" charset="0"/>
              <a:buChar char="•"/>
            </a:pPr>
            <a:r>
              <a:rPr lang="en-US">
                <a:solidFill>
                  <a:srgbClr val="FF0000"/>
                </a:solidFill>
              </a:rPr>
              <a:t>$834,065 </a:t>
            </a:r>
            <a:r>
              <a:rPr lang="en-US" dirty="0">
                <a:solidFill>
                  <a:srgbClr val="FF0000"/>
                </a:solidFill>
              </a:rPr>
              <a:t>in USDA Reimbursement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9847230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53085-9B08-4370-A638-AA372476FB99}"/>
              </a:ext>
            </a:extLst>
          </p:cNvPr>
          <p:cNvSpPr txBox="1">
            <a:spLocks/>
          </p:cNvSpPr>
          <p:nvPr/>
        </p:nvSpPr>
        <p:spPr>
          <a:xfrm>
            <a:off x="0" y="7874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Capital Fund Revenue</a:t>
            </a:r>
          </a:p>
        </p:txBody>
      </p:sp>
      <p:graphicFrame>
        <p:nvGraphicFramePr>
          <p:cNvPr id="3" name="Table 2">
            <a:extLst>
              <a:ext uri="{FF2B5EF4-FFF2-40B4-BE49-F238E27FC236}">
                <a16:creationId xmlns:a16="http://schemas.microsoft.com/office/drawing/2014/main" id="{A4D74B8A-4305-4E58-8DFB-7F02720C0D5C}"/>
              </a:ext>
            </a:extLst>
          </p:cNvPr>
          <p:cNvGraphicFramePr>
            <a:graphicFrameLocks noGrp="1"/>
          </p:cNvGraphicFramePr>
          <p:nvPr>
            <p:extLst>
              <p:ext uri="{D42A27DB-BD31-4B8C-83A1-F6EECF244321}">
                <p14:modId xmlns:p14="http://schemas.microsoft.com/office/powerpoint/2010/main" val="3366577355"/>
              </p:ext>
            </p:extLst>
          </p:nvPr>
        </p:nvGraphicFramePr>
        <p:xfrm>
          <a:off x="485775" y="1402080"/>
          <a:ext cx="7467599" cy="2443480"/>
        </p:xfrm>
        <a:graphic>
          <a:graphicData uri="http://schemas.openxmlformats.org/drawingml/2006/table">
            <a:tbl>
              <a:tblPr firstRow="1" bandRow="1">
                <a:tableStyleId>{5C22544A-7EE6-4342-B048-85BDC9FD1C3A}</a:tableStyleId>
              </a:tblPr>
              <a:tblGrid>
                <a:gridCol w="1659154">
                  <a:extLst>
                    <a:ext uri="{9D8B030D-6E8A-4147-A177-3AD203B41FA5}">
                      <a16:colId xmlns:a16="http://schemas.microsoft.com/office/drawing/2014/main" val="2251235892"/>
                    </a:ext>
                  </a:extLst>
                </a:gridCol>
                <a:gridCol w="879267">
                  <a:extLst>
                    <a:ext uri="{9D8B030D-6E8A-4147-A177-3AD203B41FA5}">
                      <a16:colId xmlns:a16="http://schemas.microsoft.com/office/drawing/2014/main" val="985722770"/>
                    </a:ext>
                  </a:extLst>
                </a:gridCol>
                <a:gridCol w="1019588">
                  <a:extLst>
                    <a:ext uri="{9D8B030D-6E8A-4147-A177-3AD203B41FA5}">
                      <a16:colId xmlns:a16="http://schemas.microsoft.com/office/drawing/2014/main" val="3300044355"/>
                    </a:ext>
                  </a:extLst>
                </a:gridCol>
                <a:gridCol w="1366416">
                  <a:extLst>
                    <a:ext uri="{9D8B030D-6E8A-4147-A177-3AD203B41FA5}">
                      <a16:colId xmlns:a16="http://schemas.microsoft.com/office/drawing/2014/main" val="1363763826"/>
                    </a:ext>
                  </a:extLst>
                </a:gridCol>
                <a:gridCol w="2543174">
                  <a:extLst>
                    <a:ext uri="{9D8B030D-6E8A-4147-A177-3AD203B41FA5}">
                      <a16:colId xmlns:a16="http://schemas.microsoft.com/office/drawing/2014/main" val="3087469984"/>
                    </a:ext>
                  </a:extLst>
                </a:gridCol>
              </a:tblGrid>
              <a:tr h="370840">
                <a:tc>
                  <a:txBody>
                    <a:bodyPr/>
                    <a:lstStyle/>
                    <a:p>
                      <a:r>
                        <a:rPr lang="en-US" dirty="0"/>
                        <a:t>Funding Source</a:t>
                      </a:r>
                    </a:p>
                  </a:txBody>
                  <a:tcPr/>
                </a:tc>
                <a:tc>
                  <a:txBody>
                    <a:bodyPr/>
                    <a:lstStyle/>
                    <a:p>
                      <a:pPr algn="ctr"/>
                      <a:r>
                        <a:rPr lang="en-US" dirty="0"/>
                        <a:t>FY 2022 </a:t>
                      </a:r>
                    </a:p>
                  </a:txBody>
                  <a:tcPr/>
                </a:tc>
                <a:tc>
                  <a:txBody>
                    <a:bodyPr/>
                    <a:lstStyle/>
                    <a:p>
                      <a:pPr algn="ctr"/>
                      <a:r>
                        <a:rPr lang="en-US" dirty="0"/>
                        <a:t>FY 2021</a:t>
                      </a:r>
                    </a:p>
                  </a:txBody>
                  <a:tcPr/>
                </a:tc>
                <a:tc>
                  <a:txBody>
                    <a:bodyPr/>
                    <a:lstStyle/>
                    <a:p>
                      <a:pPr algn="ctr"/>
                      <a:r>
                        <a:rPr lang="en-US" dirty="0"/>
                        <a:t>Change</a:t>
                      </a:r>
                    </a:p>
                  </a:txBody>
                  <a:tcPr/>
                </a:tc>
                <a:tc>
                  <a:txBody>
                    <a:bodyPr/>
                    <a:lstStyle/>
                    <a:p>
                      <a:pPr algn="ctr"/>
                      <a:r>
                        <a:rPr lang="en-US" dirty="0"/>
                        <a:t>Comment</a:t>
                      </a:r>
                    </a:p>
                  </a:txBody>
                  <a:tcPr/>
                </a:tc>
                <a:extLst>
                  <a:ext uri="{0D108BD9-81ED-4DB2-BD59-A6C34878D82A}">
                    <a16:rowId xmlns:a16="http://schemas.microsoft.com/office/drawing/2014/main" val="4163701319"/>
                  </a:ext>
                </a:extLst>
              </a:tr>
              <a:tr h="370840">
                <a:tc>
                  <a:txBody>
                    <a:bodyPr/>
                    <a:lstStyle/>
                    <a:p>
                      <a:r>
                        <a:rPr lang="en-US" dirty="0"/>
                        <a:t>State Capital Purchase</a:t>
                      </a:r>
                    </a:p>
                  </a:txBody>
                  <a:tcPr/>
                </a:tc>
                <a:tc>
                  <a:txBody>
                    <a:bodyPr/>
                    <a:lstStyle/>
                    <a:p>
                      <a:pPr algn="ctr"/>
                      <a:r>
                        <a:rPr lang="en-US" dirty="0"/>
                        <a:t>358,790</a:t>
                      </a:r>
                    </a:p>
                  </a:txBody>
                  <a:tcPr/>
                </a:tc>
                <a:tc>
                  <a:txBody>
                    <a:bodyPr/>
                    <a:lstStyle/>
                    <a:p>
                      <a:pPr algn="ctr"/>
                      <a:r>
                        <a:rPr lang="en-US" dirty="0"/>
                        <a:t>334,383</a:t>
                      </a:r>
                    </a:p>
                  </a:txBody>
                  <a:tcPr/>
                </a:tc>
                <a:tc>
                  <a:txBody>
                    <a:bodyPr/>
                    <a:lstStyle/>
                    <a:p>
                      <a:pPr algn="ctr"/>
                      <a:r>
                        <a:rPr lang="en-US" dirty="0"/>
                        <a:t>24,407</a:t>
                      </a:r>
                    </a:p>
                  </a:txBody>
                  <a:tcPr/>
                </a:tc>
                <a:tc>
                  <a:txBody>
                    <a:bodyPr/>
                    <a:lstStyle/>
                    <a:p>
                      <a:pPr algn="ctr"/>
                      <a:r>
                        <a:rPr lang="en-US" dirty="0"/>
                        <a:t>Increase due to property values increasing</a:t>
                      </a:r>
                    </a:p>
                  </a:txBody>
                  <a:tcPr/>
                </a:tc>
                <a:extLst>
                  <a:ext uri="{0D108BD9-81ED-4DB2-BD59-A6C34878D82A}">
                    <a16:rowId xmlns:a16="http://schemas.microsoft.com/office/drawing/2014/main" val="2338688282"/>
                  </a:ext>
                </a:extLst>
              </a:tr>
              <a:tr h="370840">
                <a:tc>
                  <a:txBody>
                    <a:bodyPr/>
                    <a:lstStyle/>
                    <a:p>
                      <a:r>
                        <a:rPr lang="en-US" dirty="0"/>
                        <a:t>Local Match (0.496671 Mills)</a:t>
                      </a:r>
                    </a:p>
                  </a:txBody>
                  <a:tcPr/>
                </a:tc>
                <a:tc>
                  <a:txBody>
                    <a:bodyPr/>
                    <a:lstStyle/>
                    <a:p>
                      <a:pPr algn="ctr"/>
                      <a:r>
                        <a:rPr lang="en-US" dirty="0"/>
                        <a:t>358,790</a:t>
                      </a:r>
                    </a:p>
                  </a:txBody>
                  <a:tcPr/>
                </a:tc>
                <a:tc>
                  <a:txBody>
                    <a:bodyPr/>
                    <a:lstStyle/>
                    <a:p>
                      <a:pPr algn="ctr"/>
                      <a:r>
                        <a:rPr lang="en-US" dirty="0"/>
                        <a:t>334,383</a:t>
                      </a:r>
                    </a:p>
                  </a:txBody>
                  <a:tcPr/>
                </a:tc>
                <a:tc>
                  <a:txBody>
                    <a:bodyPr/>
                    <a:lstStyle/>
                    <a:p>
                      <a:pPr algn="ctr"/>
                      <a:r>
                        <a:rPr lang="en-US" dirty="0"/>
                        <a:t>24,407</a:t>
                      </a:r>
                    </a:p>
                  </a:txBody>
                  <a:tcPr/>
                </a:tc>
                <a:tc>
                  <a:txBody>
                    <a:bodyPr/>
                    <a:lstStyle/>
                    <a:p>
                      <a:pPr algn="ctr"/>
                      <a:r>
                        <a:rPr lang="en-US" dirty="0"/>
                        <a:t>Increase due to property values increasing</a:t>
                      </a:r>
                    </a:p>
                  </a:txBody>
                  <a:tcPr/>
                </a:tc>
                <a:extLst>
                  <a:ext uri="{0D108BD9-81ED-4DB2-BD59-A6C34878D82A}">
                    <a16:rowId xmlns:a16="http://schemas.microsoft.com/office/drawing/2014/main" val="57975237"/>
                  </a:ext>
                </a:extLst>
              </a:tr>
              <a:tr h="370840">
                <a:tc>
                  <a:txBody>
                    <a:bodyPr/>
                    <a:lstStyle/>
                    <a:p>
                      <a:r>
                        <a:rPr lang="en-US" dirty="0"/>
                        <a:t>Fleet Renewal</a:t>
                      </a:r>
                    </a:p>
                  </a:txBody>
                  <a:tcPr/>
                </a:tc>
                <a:tc>
                  <a:txBody>
                    <a:bodyPr/>
                    <a:lstStyle/>
                    <a:p>
                      <a:pPr algn="ctr"/>
                      <a:r>
                        <a:rPr lang="en-US" dirty="0"/>
                        <a:t>83,391</a:t>
                      </a:r>
                    </a:p>
                  </a:txBody>
                  <a:tcPr/>
                </a:tc>
                <a:tc>
                  <a:txBody>
                    <a:bodyPr/>
                    <a:lstStyle/>
                    <a:p>
                      <a:pPr algn="ctr"/>
                      <a:r>
                        <a:rPr lang="en-US" dirty="0"/>
                        <a:t>77,389</a:t>
                      </a:r>
                    </a:p>
                  </a:txBody>
                  <a:tcPr/>
                </a:tc>
                <a:tc>
                  <a:txBody>
                    <a:bodyPr/>
                    <a:lstStyle/>
                    <a:p>
                      <a:pPr algn="ctr"/>
                      <a:r>
                        <a:rPr lang="en-US" dirty="0"/>
                        <a:t>6,002</a:t>
                      </a:r>
                    </a:p>
                  </a:txBody>
                  <a:tcPr/>
                </a:tc>
                <a:tc>
                  <a:txBody>
                    <a:bodyPr/>
                    <a:lstStyle/>
                    <a:p>
                      <a:pPr algn="ctr"/>
                      <a:r>
                        <a:rPr lang="en-US" dirty="0"/>
                        <a:t>Add additional bus to fleet renewal</a:t>
                      </a:r>
                    </a:p>
                  </a:txBody>
                  <a:tcPr/>
                </a:tc>
                <a:extLst>
                  <a:ext uri="{0D108BD9-81ED-4DB2-BD59-A6C34878D82A}">
                    <a16:rowId xmlns:a16="http://schemas.microsoft.com/office/drawing/2014/main" val="213905399"/>
                  </a:ext>
                </a:extLst>
              </a:tr>
              <a:tr h="370840">
                <a:tc>
                  <a:txBody>
                    <a:bodyPr/>
                    <a:lstStyle/>
                    <a:p>
                      <a:r>
                        <a:rPr lang="en-US" dirty="0"/>
                        <a:t>Total Capital Revenues</a:t>
                      </a:r>
                    </a:p>
                  </a:txBody>
                  <a:tcPr/>
                </a:tc>
                <a:tc>
                  <a:txBody>
                    <a:bodyPr/>
                    <a:lstStyle/>
                    <a:p>
                      <a:pPr algn="ctr"/>
                      <a:r>
                        <a:rPr lang="en-US" dirty="0"/>
                        <a:t>800,971</a:t>
                      </a:r>
                    </a:p>
                  </a:txBody>
                  <a:tcPr/>
                </a:tc>
                <a:tc>
                  <a:txBody>
                    <a:bodyPr/>
                    <a:lstStyle/>
                    <a:p>
                      <a:pPr algn="ctr"/>
                      <a:r>
                        <a:rPr lang="en-US" dirty="0"/>
                        <a:t>746,155</a:t>
                      </a:r>
                    </a:p>
                  </a:txBody>
                  <a:tcPr/>
                </a:tc>
                <a:tc>
                  <a:txBody>
                    <a:bodyPr/>
                    <a:lstStyle/>
                    <a:p>
                      <a:pPr algn="ctr"/>
                      <a:r>
                        <a:rPr lang="en-US" dirty="0"/>
                        <a:t>54,816</a:t>
                      </a:r>
                    </a:p>
                  </a:txBody>
                  <a:tcPr/>
                </a:tc>
                <a:tc>
                  <a:txBody>
                    <a:bodyPr/>
                    <a:lstStyle/>
                    <a:p>
                      <a:pPr algn="ctr"/>
                      <a:endParaRPr lang="en-US" dirty="0"/>
                    </a:p>
                  </a:txBody>
                  <a:tcPr/>
                </a:tc>
                <a:extLst>
                  <a:ext uri="{0D108BD9-81ED-4DB2-BD59-A6C34878D82A}">
                    <a16:rowId xmlns:a16="http://schemas.microsoft.com/office/drawing/2014/main" val="2436096279"/>
                  </a:ext>
                </a:extLst>
              </a:tr>
            </a:tbl>
          </a:graphicData>
        </a:graphic>
      </p:graphicFrame>
    </p:spTree>
    <p:extLst>
      <p:ext uri="{BB962C8B-B14F-4D97-AF65-F5344CB8AC3E}">
        <p14:creationId xmlns:p14="http://schemas.microsoft.com/office/powerpoint/2010/main" val="37046312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7BB24-D038-42B9-87A8-7B02B1FA5375}"/>
              </a:ext>
            </a:extLst>
          </p:cNvPr>
          <p:cNvSpPr txBox="1">
            <a:spLocks/>
          </p:cNvSpPr>
          <p:nvPr/>
        </p:nvSpPr>
        <p:spPr>
          <a:xfrm>
            <a:off x="0" y="7874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Capital Fund Expenditures</a:t>
            </a:r>
          </a:p>
        </p:txBody>
      </p:sp>
      <p:graphicFrame>
        <p:nvGraphicFramePr>
          <p:cNvPr id="3" name="Table 2">
            <a:extLst>
              <a:ext uri="{FF2B5EF4-FFF2-40B4-BE49-F238E27FC236}">
                <a16:creationId xmlns:a16="http://schemas.microsoft.com/office/drawing/2014/main" id="{679FAB8D-AF41-43CC-BAFD-B0BE763AE7D1}"/>
              </a:ext>
            </a:extLst>
          </p:cNvPr>
          <p:cNvGraphicFramePr>
            <a:graphicFrameLocks noGrp="1"/>
          </p:cNvGraphicFramePr>
          <p:nvPr>
            <p:extLst>
              <p:ext uri="{D42A27DB-BD31-4B8C-83A1-F6EECF244321}">
                <p14:modId xmlns:p14="http://schemas.microsoft.com/office/powerpoint/2010/main" val="396124674"/>
              </p:ext>
            </p:extLst>
          </p:nvPr>
        </p:nvGraphicFramePr>
        <p:xfrm>
          <a:off x="1375063" y="1050108"/>
          <a:ext cx="6393873" cy="3114040"/>
        </p:xfrm>
        <a:graphic>
          <a:graphicData uri="http://schemas.openxmlformats.org/drawingml/2006/table">
            <a:tbl>
              <a:tblPr firstRow="1" bandRow="1">
                <a:tableStyleId>{5C22544A-7EE6-4342-B048-85BDC9FD1C3A}</a:tableStyleId>
              </a:tblPr>
              <a:tblGrid>
                <a:gridCol w="2131291">
                  <a:extLst>
                    <a:ext uri="{9D8B030D-6E8A-4147-A177-3AD203B41FA5}">
                      <a16:colId xmlns:a16="http://schemas.microsoft.com/office/drawing/2014/main" val="3882508873"/>
                    </a:ext>
                  </a:extLst>
                </a:gridCol>
                <a:gridCol w="2131291">
                  <a:extLst>
                    <a:ext uri="{9D8B030D-6E8A-4147-A177-3AD203B41FA5}">
                      <a16:colId xmlns:a16="http://schemas.microsoft.com/office/drawing/2014/main" val="753958980"/>
                    </a:ext>
                  </a:extLst>
                </a:gridCol>
                <a:gridCol w="2131291">
                  <a:extLst>
                    <a:ext uri="{9D8B030D-6E8A-4147-A177-3AD203B41FA5}">
                      <a16:colId xmlns:a16="http://schemas.microsoft.com/office/drawing/2014/main" val="4060423428"/>
                    </a:ext>
                  </a:extLst>
                </a:gridCol>
              </a:tblGrid>
              <a:tr h="370840">
                <a:tc>
                  <a:txBody>
                    <a:bodyPr/>
                    <a:lstStyle/>
                    <a:p>
                      <a:pPr algn="ctr"/>
                      <a:r>
                        <a:rPr lang="en-US" dirty="0"/>
                        <a:t>Capital Exp</a:t>
                      </a:r>
                    </a:p>
                  </a:txBody>
                  <a:tcPr/>
                </a:tc>
                <a:tc>
                  <a:txBody>
                    <a:bodyPr/>
                    <a:lstStyle/>
                    <a:p>
                      <a:pPr algn="ctr"/>
                      <a:r>
                        <a:rPr lang="en-US" dirty="0"/>
                        <a:t>FY 2022 Budget</a:t>
                      </a:r>
                    </a:p>
                  </a:txBody>
                  <a:tcPr/>
                </a:tc>
                <a:tc>
                  <a:txBody>
                    <a:bodyPr/>
                    <a:lstStyle/>
                    <a:p>
                      <a:pPr algn="ctr"/>
                      <a:r>
                        <a:rPr lang="en-US" dirty="0"/>
                        <a:t>% of Budget</a:t>
                      </a:r>
                    </a:p>
                  </a:txBody>
                  <a:tcPr/>
                </a:tc>
                <a:extLst>
                  <a:ext uri="{0D108BD9-81ED-4DB2-BD59-A6C34878D82A}">
                    <a16:rowId xmlns:a16="http://schemas.microsoft.com/office/drawing/2014/main" val="2455590454"/>
                  </a:ext>
                </a:extLst>
              </a:tr>
              <a:tr h="370840">
                <a:tc>
                  <a:txBody>
                    <a:bodyPr/>
                    <a:lstStyle/>
                    <a:p>
                      <a:pPr algn="ctr"/>
                      <a:r>
                        <a:rPr lang="en-US" dirty="0"/>
                        <a:t>Building Insurance</a:t>
                      </a:r>
                    </a:p>
                  </a:txBody>
                  <a:tcPr/>
                </a:tc>
                <a:tc>
                  <a:txBody>
                    <a:bodyPr/>
                    <a:lstStyle/>
                    <a:p>
                      <a:pPr algn="ctr"/>
                      <a:r>
                        <a:rPr lang="en-US" dirty="0"/>
                        <a:t>$130,000</a:t>
                      </a:r>
                    </a:p>
                  </a:txBody>
                  <a:tcPr/>
                </a:tc>
                <a:tc>
                  <a:txBody>
                    <a:bodyPr/>
                    <a:lstStyle/>
                    <a:p>
                      <a:pPr algn="ctr"/>
                      <a:r>
                        <a:rPr lang="en-US" dirty="0"/>
                        <a:t>18.82%</a:t>
                      </a:r>
                    </a:p>
                  </a:txBody>
                  <a:tcPr/>
                </a:tc>
                <a:extLst>
                  <a:ext uri="{0D108BD9-81ED-4DB2-BD59-A6C34878D82A}">
                    <a16:rowId xmlns:a16="http://schemas.microsoft.com/office/drawing/2014/main" val="273702692"/>
                  </a:ext>
                </a:extLst>
              </a:tr>
              <a:tr h="370840">
                <a:tc>
                  <a:txBody>
                    <a:bodyPr/>
                    <a:lstStyle/>
                    <a:p>
                      <a:pPr algn="ctr"/>
                      <a:r>
                        <a:rPr lang="en-US" dirty="0"/>
                        <a:t>Non-Capital Equipment</a:t>
                      </a:r>
                    </a:p>
                  </a:txBody>
                  <a:tcPr/>
                </a:tc>
                <a:tc>
                  <a:txBody>
                    <a:bodyPr/>
                    <a:lstStyle/>
                    <a:p>
                      <a:pPr algn="ctr"/>
                      <a:r>
                        <a:rPr lang="en-US" dirty="0"/>
                        <a:t>90,000</a:t>
                      </a:r>
                    </a:p>
                  </a:txBody>
                  <a:tcPr/>
                </a:tc>
                <a:tc>
                  <a:txBody>
                    <a:bodyPr/>
                    <a:lstStyle/>
                    <a:p>
                      <a:pPr algn="ctr"/>
                      <a:r>
                        <a:rPr lang="en-US" dirty="0"/>
                        <a:t>13.03%</a:t>
                      </a:r>
                    </a:p>
                  </a:txBody>
                  <a:tcPr/>
                </a:tc>
                <a:extLst>
                  <a:ext uri="{0D108BD9-81ED-4DB2-BD59-A6C34878D82A}">
                    <a16:rowId xmlns:a16="http://schemas.microsoft.com/office/drawing/2014/main" val="4045062243"/>
                  </a:ext>
                </a:extLst>
              </a:tr>
              <a:tr h="370840">
                <a:tc>
                  <a:txBody>
                    <a:bodyPr/>
                    <a:lstStyle/>
                    <a:p>
                      <a:pPr algn="ctr"/>
                      <a:r>
                        <a:rPr lang="en-US" dirty="0"/>
                        <a:t>School Bus</a:t>
                      </a:r>
                    </a:p>
                  </a:txBody>
                  <a:tcPr/>
                </a:tc>
                <a:tc>
                  <a:txBody>
                    <a:bodyPr/>
                    <a:lstStyle/>
                    <a:p>
                      <a:pPr algn="ctr"/>
                      <a:r>
                        <a:rPr lang="en-US" dirty="0"/>
                        <a:t>99,391</a:t>
                      </a:r>
                    </a:p>
                  </a:txBody>
                  <a:tcPr/>
                </a:tc>
                <a:tc>
                  <a:txBody>
                    <a:bodyPr/>
                    <a:lstStyle/>
                    <a:p>
                      <a:pPr algn="ctr"/>
                      <a:r>
                        <a:rPr lang="en-US" dirty="0"/>
                        <a:t>14.39%</a:t>
                      </a:r>
                    </a:p>
                  </a:txBody>
                  <a:tcPr/>
                </a:tc>
                <a:extLst>
                  <a:ext uri="{0D108BD9-81ED-4DB2-BD59-A6C34878D82A}">
                    <a16:rowId xmlns:a16="http://schemas.microsoft.com/office/drawing/2014/main" val="3303965437"/>
                  </a:ext>
                </a:extLst>
              </a:tr>
              <a:tr h="370840">
                <a:tc>
                  <a:txBody>
                    <a:bodyPr/>
                    <a:lstStyle/>
                    <a:p>
                      <a:pPr algn="ctr"/>
                      <a:r>
                        <a:rPr lang="en-US" dirty="0"/>
                        <a:t>Capital Equipment</a:t>
                      </a:r>
                    </a:p>
                  </a:txBody>
                  <a:tcPr/>
                </a:tc>
                <a:tc>
                  <a:txBody>
                    <a:bodyPr/>
                    <a:lstStyle/>
                    <a:p>
                      <a:pPr algn="ctr"/>
                      <a:r>
                        <a:rPr lang="en-US" dirty="0"/>
                        <a:t>80,000</a:t>
                      </a:r>
                    </a:p>
                  </a:txBody>
                  <a:tcPr/>
                </a:tc>
                <a:tc>
                  <a:txBody>
                    <a:bodyPr/>
                    <a:lstStyle/>
                    <a:p>
                      <a:pPr algn="ctr"/>
                      <a:r>
                        <a:rPr lang="en-US" dirty="0"/>
                        <a:t>11.58%</a:t>
                      </a:r>
                    </a:p>
                  </a:txBody>
                  <a:tcPr/>
                </a:tc>
                <a:extLst>
                  <a:ext uri="{0D108BD9-81ED-4DB2-BD59-A6C34878D82A}">
                    <a16:rowId xmlns:a16="http://schemas.microsoft.com/office/drawing/2014/main" val="373729715"/>
                  </a:ext>
                </a:extLst>
              </a:tr>
              <a:tr h="370840">
                <a:tc>
                  <a:txBody>
                    <a:bodyPr/>
                    <a:lstStyle/>
                    <a:p>
                      <a:pPr algn="ctr"/>
                      <a:r>
                        <a:rPr lang="en-US" dirty="0"/>
                        <a:t>Building/Land Improvement</a:t>
                      </a:r>
                    </a:p>
                  </a:txBody>
                  <a:tcPr/>
                </a:tc>
                <a:tc>
                  <a:txBody>
                    <a:bodyPr/>
                    <a:lstStyle/>
                    <a:p>
                      <a:pPr algn="ctr"/>
                      <a:r>
                        <a:rPr lang="en-US" dirty="0"/>
                        <a:t>150,000</a:t>
                      </a:r>
                    </a:p>
                  </a:txBody>
                  <a:tcPr/>
                </a:tc>
                <a:tc>
                  <a:txBody>
                    <a:bodyPr/>
                    <a:lstStyle/>
                    <a:p>
                      <a:pPr algn="ctr"/>
                      <a:r>
                        <a:rPr lang="en-US" dirty="0"/>
                        <a:t>21.72%</a:t>
                      </a:r>
                    </a:p>
                  </a:txBody>
                  <a:tcPr/>
                </a:tc>
                <a:extLst>
                  <a:ext uri="{0D108BD9-81ED-4DB2-BD59-A6C34878D82A}">
                    <a16:rowId xmlns:a16="http://schemas.microsoft.com/office/drawing/2014/main" val="2692701224"/>
                  </a:ext>
                </a:extLst>
              </a:tr>
              <a:tr h="370840">
                <a:tc>
                  <a:txBody>
                    <a:bodyPr/>
                    <a:lstStyle/>
                    <a:p>
                      <a:pPr algn="ctr"/>
                      <a:r>
                        <a:rPr lang="en-US" dirty="0"/>
                        <a:t>Debt Service </a:t>
                      </a:r>
                    </a:p>
                  </a:txBody>
                  <a:tcPr/>
                </a:tc>
                <a:tc>
                  <a:txBody>
                    <a:bodyPr/>
                    <a:lstStyle/>
                    <a:p>
                      <a:pPr algn="ctr"/>
                      <a:r>
                        <a:rPr lang="en-US" dirty="0"/>
                        <a:t>141,350</a:t>
                      </a:r>
                    </a:p>
                  </a:txBody>
                  <a:tcPr/>
                </a:tc>
                <a:tc>
                  <a:txBody>
                    <a:bodyPr/>
                    <a:lstStyle/>
                    <a:p>
                      <a:pPr algn="ctr"/>
                      <a:r>
                        <a:rPr lang="en-US" dirty="0"/>
                        <a:t>20.46%</a:t>
                      </a:r>
                    </a:p>
                  </a:txBody>
                  <a:tcPr/>
                </a:tc>
                <a:extLst>
                  <a:ext uri="{0D108BD9-81ED-4DB2-BD59-A6C34878D82A}">
                    <a16:rowId xmlns:a16="http://schemas.microsoft.com/office/drawing/2014/main" val="171357583"/>
                  </a:ext>
                </a:extLst>
              </a:tr>
              <a:tr h="370840">
                <a:tc>
                  <a:txBody>
                    <a:bodyPr/>
                    <a:lstStyle/>
                    <a:p>
                      <a:pPr algn="ctr"/>
                      <a:r>
                        <a:rPr lang="en-US" dirty="0"/>
                        <a:t>Total Capital Exp</a:t>
                      </a:r>
                    </a:p>
                  </a:txBody>
                  <a:tcPr/>
                </a:tc>
                <a:tc>
                  <a:txBody>
                    <a:bodyPr/>
                    <a:lstStyle/>
                    <a:p>
                      <a:pPr algn="ctr"/>
                      <a:r>
                        <a:rPr lang="en-US" dirty="0"/>
                        <a:t>$690,741</a:t>
                      </a:r>
                    </a:p>
                  </a:txBody>
                  <a:tcPr/>
                </a:tc>
                <a:tc>
                  <a:txBody>
                    <a:bodyPr/>
                    <a:lstStyle/>
                    <a:p>
                      <a:pPr algn="ctr"/>
                      <a:endParaRPr lang="en-US" dirty="0"/>
                    </a:p>
                  </a:txBody>
                  <a:tcPr/>
                </a:tc>
                <a:extLst>
                  <a:ext uri="{0D108BD9-81ED-4DB2-BD59-A6C34878D82A}">
                    <a16:rowId xmlns:a16="http://schemas.microsoft.com/office/drawing/2014/main" val="2180272662"/>
                  </a:ext>
                </a:extLst>
              </a:tr>
            </a:tbl>
          </a:graphicData>
        </a:graphic>
      </p:graphicFrame>
    </p:spTree>
    <p:extLst>
      <p:ext uri="{BB962C8B-B14F-4D97-AF65-F5344CB8AC3E}">
        <p14:creationId xmlns:p14="http://schemas.microsoft.com/office/powerpoint/2010/main" val="15918769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F5844-7E90-4EE3-8237-CB2EF6D9CB51}"/>
              </a:ext>
            </a:extLst>
          </p:cNvPr>
          <p:cNvSpPr txBox="1">
            <a:spLocks/>
          </p:cNvSpPr>
          <p:nvPr/>
        </p:nvSpPr>
        <p:spPr>
          <a:xfrm>
            <a:off x="0" y="78740"/>
            <a:ext cx="9144000" cy="68738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1pPr>
            <a:lvl2pPr marR="0" lvl="1"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2pPr>
            <a:lvl3pPr marR="0" lvl="2"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3pPr>
            <a:lvl4pPr marR="0" lvl="3"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4pPr>
            <a:lvl5pPr marR="0" lvl="4"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5pPr>
            <a:lvl6pPr marR="0" lvl="5"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6pPr>
            <a:lvl7pPr marR="0" lvl="6"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7pPr>
            <a:lvl8pPr marR="0" lvl="7"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8pPr>
            <a:lvl9pPr marR="0" lvl="8" algn="l" rtl="0">
              <a:lnSpc>
                <a:spcPct val="100000"/>
              </a:lnSpc>
              <a:spcBef>
                <a:spcPts val="0"/>
              </a:spcBef>
              <a:spcAft>
                <a:spcPts val="0"/>
              </a:spcAft>
              <a:buClr>
                <a:schemeClr val="accent1"/>
              </a:buClr>
              <a:buSzPts val="2800"/>
              <a:buFont typeface="Merriweather"/>
              <a:buNone/>
              <a:defRPr sz="2800" b="0" i="0" u="none" strike="noStrike" cap="none">
                <a:solidFill>
                  <a:schemeClr val="accent1"/>
                </a:solidFill>
                <a:latin typeface="Merriweather"/>
                <a:ea typeface="Merriweather"/>
                <a:cs typeface="Merriweather"/>
                <a:sym typeface="Merriweather"/>
              </a:defRPr>
            </a:lvl9pPr>
          </a:lstStyle>
          <a:p>
            <a:pPr algn="ctr"/>
            <a:r>
              <a:rPr lang="en-US" dirty="0"/>
              <a:t>Capital Fund Excess Revenues Over Expenses (CF)</a:t>
            </a:r>
          </a:p>
        </p:txBody>
      </p:sp>
      <p:graphicFrame>
        <p:nvGraphicFramePr>
          <p:cNvPr id="3" name="Table 2">
            <a:extLst>
              <a:ext uri="{FF2B5EF4-FFF2-40B4-BE49-F238E27FC236}">
                <a16:creationId xmlns:a16="http://schemas.microsoft.com/office/drawing/2014/main" id="{14268191-C24D-4680-8DAD-E2E6755EC634}"/>
              </a:ext>
            </a:extLst>
          </p:cNvPr>
          <p:cNvGraphicFramePr>
            <a:graphicFrameLocks noGrp="1"/>
          </p:cNvGraphicFramePr>
          <p:nvPr>
            <p:extLst>
              <p:ext uri="{D42A27DB-BD31-4B8C-83A1-F6EECF244321}">
                <p14:modId xmlns:p14="http://schemas.microsoft.com/office/powerpoint/2010/main" val="3746302668"/>
              </p:ext>
            </p:extLst>
          </p:nvPr>
        </p:nvGraphicFramePr>
        <p:xfrm>
          <a:off x="1786073" y="896289"/>
          <a:ext cx="5380355" cy="1559671"/>
        </p:xfrm>
        <a:graphic>
          <a:graphicData uri="http://schemas.openxmlformats.org/drawingml/2006/table">
            <a:tbl>
              <a:tblPr firstRow="1" bandRow="1">
                <a:tableStyleId>{5C22544A-7EE6-4342-B048-85BDC9FD1C3A}</a:tableStyleId>
              </a:tblPr>
              <a:tblGrid>
                <a:gridCol w="3157402">
                  <a:extLst>
                    <a:ext uri="{9D8B030D-6E8A-4147-A177-3AD203B41FA5}">
                      <a16:colId xmlns:a16="http://schemas.microsoft.com/office/drawing/2014/main" val="760171386"/>
                    </a:ext>
                  </a:extLst>
                </a:gridCol>
                <a:gridCol w="2222953">
                  <a:extLst>
                    <a:ext uri="{9D8B030D-6E8A-4147-A177-3AD203B41FA5}">
                      <a16:colId xmlns:a16="http://schemas.microsoft.com/office/drawing/2014/main" val="1208517492"/>
                    </a:ext>
                  </a:extLst>
                </a:gridCol>
              </a:tblGrid>
              <a:tr h="408830">
                <a:tc>
                  <a:txBody>
                    <a:bodyPr/>
                    <a:lstStyle/>
                    <a:p>
                      <a:pPr algn="ctr"/>
                      <a:endParaRPr lang="en-US" dirty="0"/>
                    </a:p>
                  </a:txBody>
                  <a:tcPr/>
                </a:tc>
                <a:tc>
                  <a:txBody>
                    <a:bodyPr/>
                    <a:lstStyle/>
                    <a:p>
                      <a:pPr algn="ctr"/>
                      <a:r>
                        <a:rPr lang="en-US" dirty="0"/>
                        <a:t>FY 2022 Budget</a:t>
                      </a:r>
                    </a:p>
                  </a:txBody>
                  <a:tcPr/>
                </a:tc>
                <a:extLst>
                  <a:ext uri="{0D108BD9-81ED-4DB2-BD59-A6C34878D82A}">
                    <a16:rowId xmlns:a16="http://schemas.microsoft.com/office/drawing/2014/main" val="300020449"/>
                  </a:ext>
                </a:extLst>
              </a:tr>
              <a:tr h="333181">
                <a:tc>
                  <a:txBody>
                    <a:bodyPr/>
                    <a:lstStyle/>
                    <a:p>
                      <a:pPr algn="ctr"/>
                      <a:r>
                        <a:rPr lang="en-US" dirty="0"/>
                        <a:t>Total Revenues and Fund Sources</a:t>
                      </a:r>
                    </a:p>
                  </a:txBody>
                  <a:tcPr/>
                </a:tc>
                <a:tc>
                  <a:txBody>
                    <a:bodyPr/>
                    <a:lstStyle/>
                    <a:p>
                      <a:pPr algn="ctr"/>
                      <a:r>
                        <a:rPr lang="en-US" dirty="0"/>
                        <a:t>$800,971</a:t>
                      </a:r>
                    </a:p>
                  </a:txBody>
                  <a:tcPr/>
                </a:tc>
                <a:extLst>
                  <a:ext uri="{0D108BD9-81ED-4DB2-BD59-A6C34878D82A}">
                    <a16:rowId xmlns:a16="http://schemas.microsoft.com/office/drawing/2014/main" val="4284602748"/>
                  </a:ext>
                </a:extLst>
              </a:tr>
              <a:tr h="408830">
                <a:tc>
                  <a:txBody>
                    <a:bodyPr/>
                    <a:lstStyle/>
                    <a:p>
                      <a:pPr algn="ctr"/>
                      <a:r>
                        <a:rPr lang="en-US" dirty="0"/>
                        <a:t>Total Expenditures and Fund Uses</a:t>
                      </a:r>
                    </a:p>
                  </a:txBody>
                  <a:tcPr/>
                </a:tc>
                <a:tc>
                  <a:txBody>
                    <a:bodyPr/>
                    <a:lstStyle/>
                    <a:p>
                      <a:pPr algn="ctr"/>
                      <a:r>
                        <a:rPr lang="en-US" dirty="0"/>
                        <a:t>&lt;694,741&gt;</a:t>
                      </a:r>
                    </a:p>
                  </a:txBody>
                  <a:tcPr/>
                </a:tc>
                <a:extLst>
                  <a:ext uri="{0D108BD9-81ED-4DB2-BD59-A6C34878D82A}">
                    <a16:rowId xmlns:a16="http://schemas.microsoft.com/office/drawing/2014/main" val="4062475506"/>
                  </a:ext>
                </a:extLst>
              </a:tr>
              <a:tr h="408830">
                <a:tc>
                  <a:txBody>
                    <a:bodyPr/>
                    <a:lstStyle/>
                    <a:p>
                      <a:pPr algn="ctr"/>
                      <a:r>
                        <a:rPr lang="en-US" dirty="0"/>
                        <a:t>Excess Revenues over Expenses</a:t>
                      </a:r>
                    </a:p>
                  </a:txBody>
                  <a:tcPr/>
                </a:tc>
                <a:tc>
                  <a:txBody>
                    <a:bodyPr/>
                    <a:lstStyle/>
                    <a:p>
                      <a:pPr algn="ctr"/>
                      <a:r>
                        <a:rPr lang="en-US" dirty="0"/>
                        <a:t>106,230</a:t>
                      </a:r>
                    </a:p>
                  </a:txBody>
                  <a:tcPr/>
                </a:tc>
                <a:extLst>
                  <a:ext uri="{0D108BD9-81ED-4DB2-BD59-A6C34878D82A}">
                    <a16:rowId xmlns:a16="http://schemas.microsoft.com/office/drawing/2014/main" val="3103857704"/>
                  </a:ext>
                </a:extLst>
              </a:tr>
            </a:tbl>
          </a:graphicData>
        </a:graphic>
      </p:graphicFrame>
      <p:graphicFrame>
        <p:nvGraphicFramePr>
          <p:cNvPr id="4" name="Table 3">
            <a:extLst>
              <a:ext uri="{FF2B5EF4-FFF2-40B4-BE49-F238E27FC236}">
                <a16:creationId xmlns:a16="http://schemas.microsoft.com/office/drawing/2014/main" id="{BC1F4543-4690-492B-A079-DFAB39805722}"/>
              </a:ext>
            </a:extLst>
          </p:cNvPr>
          <p:cNvGraphicFramePr>
            <a:graphicFrameLocks noGrp="1"/>
          </p:cNvGraphicFramePr>
          <p:nvPr>
            <p:extLst>
              <p:ext uri="{D42A27DB-BD31-4B8C-83A1-F6EECF244321}">
                <p14:modId xmlns:p14="http://schemas.microsoft.com/office/powerpoint/2010/main" val="3092440494"/>
              </p:ext>
            </p:extLst>
          </p:nvPr>
        </p:nvGraphicFramePr>
        <p:xfrm>
          <a:off x="1786072" y="2571750"/>
          <a:ext cx="5380355" cy="1408373"/>
        </p:xfrm>
        <a:graphic>
          <a:graphicData uri="http://schemas.openxmlformats.org/drawingml/2006/table">
            <a:tbl>
              <a:tblPr firstRow="1" bandRow="1">
                <a:tableStyleId>{5C22544A-7EE6-4342-B048-85BDC9FD1C3A}</a:tableStyleId>
              </a:tblPr>
              <a:tblGrid>
                <a:gridCol w="3157402">
                  <a:extLst>
                    <a:ext uri="{9D8B030D-6E8A-4147-A177-3AD203B41FA5}">
                      <a16:colId xmlns:a16="http://schemas.microsoft.com/office/drawing/2014/main" val="760171386"/>
                    </a:ext>
                  </a:extLst>
                </a:gridCol>
                <a:gridCol w="2222953">
                  <a:extLst>
                    <a:ext uri="{9D8B030D-6E8A-4147-A177-3AD203B41FA5}">
                      <a16:colId xmlns:a16="http://schemas.microsoft.com/office/drawing/2014/main" val="1208517492"/>
                    </a:ext>
                  </a:extLst>
                </a:gridCol>
              </a:tblGrid>
              <a:tr h="408830">
                <a:tc>
                  <a:txBody>
                    <a:bodyPr/>
                    <a:lstStyle/>
                    <a:p>
                      <a:pPr algn="ctr"/>
                      <a:endParaRPr lang="en-US" dirty="0"/>
                    </a:p>
                  </a:txBody>
                  <a:tcPr/>
                </a:tc>
                <a:tc>
                  <a:txBody>
                    <a:bodyPr/>
                    <a:lstStyle/>
                    <a:p>
                      <a:pPr algn="ctr"/>
                      <a:r>
                        <a:rPr lang="en-US" dirty="0"/>
                        <a:t>FY 2022 Budget</a:t>
                      </a:r>
                    </a:p>
                  </a:txBody>
                  <a:tcPr/>
                </a:tc>
                <a:extLst>
                  <a:ext uri="{0D108BD9-81ED-4DB2-BD59-A6C34878D82A}">
                    <a16:rowId xmlns:a16="http://schemas.microsoft.com/office/drawing/2014/main" val="300020449"/>
                  </a:ext>
                </a:extLst>
              </a:tr>
              <a:tr h="333181">
                <a:tc>
                  <a:txBody>
                    <a:bodyPr/>
                    <a:lstStyle/>
                    <a:p>
                      <a:pPr algn="ctr"/>
                      <a:r>
                        <a:rPr lang="en-US" dirty="0"/>
                        <a:t>2021 Fund Balance (estimate)</a:t>
                      </a:r>
                    </a:p>
                  </a:txBody>
                  <a:tcPr/>
                </a:tc>
                <a:tc>
                  <a:txBody>
                    <a:bodyPr/>
                    <a:lstStyle/>
                    <a:p>
                      <a:pPr algn="ctr"/>
                      <a:r>
                        <a:rPr lang="en-US" dirty="0"/>
                        <a:t>$400,000</a:t>
                      </a:r>
                    </a:p>
                  </a:txBody>
                  <a:tcPr/>
                </a:tc>
                <a:extLst>
                  <a:ext uri="{0D108BD9-81ED-4DB2-BD59-A6C34878D82A}">
                    <a16:rowId xmlns:a16="http://schemas.microsoft.com/office/drawing/2014/main" val="1664560443"/>
                  </a:ext>
                </a:extLst>
              </a:tr>
              <a:tr h="333181">
                <a:tc>
                  <a:txBody>
                    <a:bodyPr/>
                    <a:lstStyle/>
                    <a:p>
                      <a:pPr algn="ctr"/>
                      <a:r>
                        <a:rPr lang="en-US" dirty="0"/>
                        <a:t>FY 2022 Excess revenues over exp</a:t>
                      </a:r>
                    </a:p>
                  </a:txBody>
                  <a:tcPr/>
                </a:tc>
                <a:tc>
                  <a:txBody>
                    <a:bodyPr/>
                    <a:lstStyle/>
                    <a:p>
                      <a:pPr algn="ctr"/>
                      <a:r>
                        <a:rPr lang="en-US" dirty="0"/>
                        <a:t>106,230</a:t>
                      </a:r>
                    </a:p>
                  </a:txBody>
                  <a:tcPr/>
                </a:tc>
                <a:extLst>
                  <a:ext uri="{0D108BD9-81ED-4DB2-BD59-A6C34878D82A}">
                    <a16:rowId xmlns:a16="http://schemas.microsoft.com/office/drawing/2014/main" val="3158692621"/>
                  </a:ext>
                </a:extLst>
              </a:tr>
              <a:tr h="333181">
                <a:tc>
                  <a:txBody>
                    <a:bodyPr/>
                    <a:lstStyle/>
                    <a:p>
                      <a:pPr algn="ctr"/>
                      <a:r>
                        <a:rPr lang="en-US" dirty="0"/>
                        <a:t>2022 Fund Balance (estimate)</a:t>
                      </a:r>
                    </a:p>
                  </a:txBody>
                  <a:tcPr/>
                </a:tc>
                <a:tc>
                  <a:txBody>
                    <a:bodyPr/>
                    <a:lstStyle/>
                    <a:p>
                      <a:pPr algn="ctr"/>
                      <a:r>
                        <a:rPr lang="en-US" dirty="0"/>
                        <a:t>506,230</a:t>
                      </a:r>
                    </a:p>
                  </a:txBody>
                  <a:tcPr/>
                </a:tc>
                <a:extLst>
                  <a:ext uri="{0D108BD9-81ED-4DB2-BD59-A6C34878D82A}">
                    <a16:rowId xmlns:a16="http://schemas.microsoft.com/office/drawing/2014/main" val="4284602748"/>
                  </a:ext>
                </a:extLst>
              </a:tr>
            </a:tbl>
          </a:graphicData>
        </a:graphic>
      </p:graphicFrame>
    </p:spTree>
    <p:extLst>
      <p:ext uri="{BB962C8B-B14F-4D97-AF65-F5344CB8AC3E}">
        <p14:creationId xmlns:p14="http://schemas.microsoft.com/office/powerpoint/2010/main" val="9630474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1" name="Google Shape;231;p35"/>
          <p:cNvSpPr txBox="1"/>
          <p:nvPr/>
        </p:nvSpPr>
        <p:spPr>
          <a:xfrm>
            <a:off x="91080" y="174830"/>
            <a:ext cx="8965833" cy="67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800" dirty="0">
                <a:solidFill>
                  <a:srgbClr val="211551"/>
                </a:solidFill>
                <a:latin typeface="Merriweather" panose="020B0604020202020204" charset="0"/>
                <a:ea typeface="Roboto"/>
                <a:cs typeface="Roboto"/>
                <a:sym typeface="Roboto"/>
              </a:rPr>
              <a:t>Responses to </a:t>
            </a:r>
            <a:r>
              <a:rPr lang="en-US" sz="2800" dirty="0">
                <a:solidFill>
                  <a:srgbClr val="002060"/>
                </a:solidFill>
                <a:latin typeface="Merriweather" panose="020B0604020202020204" charset="0"/>
                <a:ea typeface="Roboto"/>
                <a:cs typeface="Roboto"/>
                <a:sym typeface="Roboto"/>
              </a:rPr>
              <a:t>Proposed</a:t>
            </a:r>
            <a:r>
              <a:rPr lang="en-US" sz="2800" dirty="0">
                <a:solidFill>
                  <a:srgbClr val="211551"/>
                </a:solidFill>
                <a:latin typeface="Merriweather" panose="020B0604020202020204" charset="0"/>
                <a:ea typeface="Roboto"/>
                <a:cs typeface="Roboto"/>
                <a:sym typeface="Roboto"/>
              </a:rPr>
              <a:t> Annual Budget</a:t>
            </a:r>
          </a:p>
          <a:p>
            <a:pPr marL="0" lvl="0" indent="0" algn="ctr" rtl="0">
              <a:spcBef>
                <a:spcPts val="0"/>
              </a:spcBef>
              <a:spcAft>
                <a:spcPts val="0"/>
              </a:spcAft>
              <a:buNone/>
            </a:pPr>
            <a:endParaRPr sz="2500" dirty="0">
              <a:solidFill>
                <a:srgbClr val="211551"/>
              </a:solidFill>
              <a:latin typeface="Roboto"/>
              <a:ea typeface="Roboto"/>
              <a:cs typeface="Roboto"/>
              <a:sym typeface="Roboto"/>
            </a:endParaRPr>
          </a:p>
        </p:txBody>
      </p:sp>
      <p:sp>
        <p:nvSpPr>
          <p:cNvPr id="2" name="TextBox 1">
            <a:extLst>
              <a:ext uri="{FF2B5EF4-FFF2-40B4-BE49-F238E27FC236}">
                <a16:creationId xmlns:a16="http://schemas.microsoft.com/office/drawing/2014/main" id="{76F32E63-9140-41A4-A2AE-1F86B0D2E82B}"/>
              </a:ext>
            </a:extLst>
          </p:cNvPr>
          <p:cNvSpPr txBox="1"/>
          <p:nvPr/>
        </p:nvSpPr>
        <p:spPr>
          <a:xfrm>
            <a:off x="700755" y="1051133"/>
            <a:ext cx="7733944" cy="2677656"/>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002060"/>
                </a:solidFill>
                <a:latin typeface="Merriweather" panose="020B0604020202020204" charset="0"/>
              </a:rPr>
              <a:t>Questions?</a:t>
            </a:r>
          </a:p>
          <a:p>
            <a:pPr marL="285750" indent="-285750">
              <a:buFont typeface="Arial" panose="020B0604020202020204" pitchFamily="34" charset="0"/>
              <a:buChar char="•"/>
            </a:pPr>
            <a:endParaRPr lang="en-US" dirty="0">
              <a:solidFill>
                <a:srgbClr val="002060"/>
              </a:solidFill>
              <a:latin typeface="Merriweather" panose="020B0604020202020204" charset="0"/>
            </a:endParaRPr>
          </a:p>
          <a:p>
            <a:pPr marL="285750" indent="-285750">
              <a:buFont typeface="Arial" panose="020B0604020202020204" pitchFamily="34" charset="0"/>
              <a:buChar char="•"/>
            </a:pPr>
            <a:r>
              <a:rPr lang="en-US" dirty="0">
                <a:solidFill>
                  <a:srgbClr val="002060"/>
                </a:solidFill>
                <a:latin typeface="Merriweather" panose="020B0604020202020204" charset="0"/>
              </a:rPr>
              <a:t>Public response form available</a:t>
            </a:r>
          </a:p>
          <a:p>
            <a:endParaRPr lang="en-US" dirty="0">
              <a:solidFill>
                <a:srgbClr val="002060"/>
              </a:solidFill>
              <a:latin typeface="Merriweather" panose="020B0604020202020204" charset="0"/>
            </a:endParaRPr>
          </a:p>
          <a:p>
            <a:pPr marL="285750" indent="-285750">
              <a:buFont typeface="Arial" panose="020B0604020202020204" pitchFamily="34" charset="0"/>
              <a:buChar char="•"/>
            </a:pPr>
            <a:r>
              <a:rPr lang="en-US" dirty="0">
                <a:solidFill>
                  <a:srgbClr val="002060"/>
                </a:solidFill>
                <a:latin typeface="Merriweather" panose="020B0604020202020204" charset="0"/>
              </a:rPr>
              <a:t>Submit to the Board Office with attention to Chad Green, Chief School Financial Officer.</a:t>
            </a:r>
          </a:p>
          <a:p>
            <a:endParaRPr lang="en-US" dirty="0">
              <a:solidFill>
                <a:srgbClr val="002060"/>
              </a:solidFill>
              <a:latin typeface="Merriweather" panose="020B0604020202020204" charset="0"/>
            </a:endParaRPr>
          </a:p>
          <a:p>
            <a:pPr marL="285750" indent="-285750">
              <a:buFont typeface="Arial" panose="020B0604020202020204" pitchFamily="34" charset="0"/>
              <a:buChar char="•"/>
            </a:pPr>
            <a:r>
              <a:rPr lang="en-US" dirty="0">
                <a:solidFill>
                  <a:srgbClr val="002060"/>
                </a:solidFill>
                <a:latin typeface="Merriweather" panose="020B0604020202020204" charset="0"/>
              </a:rPr>
              <a:t>Provide your name, address and phone number</a:t>
            </a:r>
          </a:p>
          <a:p>
            <a:endParaRPr lang="en-US" dirty="0">
              <a:solidFill>
                <a:srgbClr val="002060"/>
              </a:solidFill>
              <a:latin typeface="Merriweather" panose="020B0604020202020204" charset="0"/>
            </a:endParaRPr>
          </a:p>
          <a:p>
            <a:pPr marL="285750" indent="-285750">
              <a:buFont typeface="Arial" panose="020B0604020202020204" pitchFamily="34" charset="0"/>
              <a:buChar char="•"/>
            </a:pPr>
            <a:r>
              <a:rPr lang="en-US" dirty="0">
                <a:solidFill>
                  <a:srgbClr val="002060"/>
                </a:solidFill>
                <a:latin typeface="Merriweather" panose="020B0604020202020204" charset="0"/>
              </a:rPr>
              <a:t>Please sign the form</a:t>
            </a:r>
          </a:p>
          <a:p>
            <a:pPr marL="285750" indent="-285750">
              <a:buFont typeface="Arial" panose="020B0604020202020204" pitchFamily="34" charset="0"/>
              <a:buChar char="•"/>
            </a:pPr>
            <a:endParaRPr lang="en-US" dirty="0">
              <a:solidFill>
                <a:srgbClr val="002060"/>
              </a:solidFill>
              <a:latin typeface="Merriweather" panose="020B0604020202020204" charset="0"/>
            </a:endParaRPr>
          </a:p>
          <a:p>
            <a:pPr marL="285750" indent="-285750">
              <a:buFont typeface="Arial" panose="020B0604020202020204" pitchFamily="34" charset="0"/>
              <a:buChar char="•"/>
            </a:pPr>
            <a:r>
              <a:rPr lang="en-US" dirty="0">
                <a:solidFill>
                  <a:srgbClr val="002060"/>
                </a:solidFill>
                <a:latin typeface="Merriweather" panose="020B0604020202020204" charset="0"/>
              </a:rPr>
              <a:t>cgreen@gsboe.org</a:t>
            </a:r>
          </a:p>
        </p:txBody>
      </p:sp>
      <p:pic>
        <p:nvPicPr>
          <p:cNvPr id="4" name="Picture 3">
            <a:extLst>
              <a:ext uri="{FF2B5EF4-FFF2-40B4-BE49-F238E27FC236}">
                <a16:creationId xmlns:a16="http://schemas.microsoft.com/office/drawing/2014/main" id="{C652E64B-7A95-44C5-81BC-76A0CC42CCB6}"/>
              </a:ext>
            </a:extLst>
          </p:cNvPr>
          <p:cNvPicPr>
            <a:picLocks noChangeAspect="1"/>
          </p:cNvPicPr>
          <p:nvPr/>
        </p:nvPicPr>
        <p:blipFill>
          <a:blip r:embed="rId3"/>
          <a:stretch>
            <a:fillRect/>
          </a:stretch>
        </p:blipFill>
        <p:spPr>
          <a:xfrm>
            <a:off x="2218092" y="4178696"/>
            <a:ext cx="4707816" cy="626580"/>
          </a:xfrm>
          <a:prstGeom prst="rect">
            <a:avLst/>
          </a:prstGeom>
        </p:spPr>
      </p:pic>
    </p:spTree>
  </p:cSld>
  <p:clrMapOvr>
    <a:masterClrMapping/>
  </p:clrMapOvr>
</p:sld>
</file>

<file path=ppt/theme/theme1.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4091</TotalTime>
  <Words>4125</Words>
  <Application>Microsoft Office PowerPoint</Application>
  <PresentationFormat>On-screen Show (16:9)</PresentationFormat>
  <Paragraphs>1311</Paragraphs>
  <Slides>42</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Merriweather</vt:lpstr>
      <vt:lpstr>Calibri</vt:lpstr>
      <vt:lpstr>Roboto</vt:lpstr>
      <vt:lpstr>Arial</vt:lpstr>
      <vt:lpstr>Paradigm</vt:lpstr>
      <vt:lpstr>FY 2022 1st Budget Hearing</vt:lpstr>
      <vt:lpstr> Purpose Statement  The purpose of Gulf Shores City Schools is to provide engaging learning environments, rigorous academics, and to incorporate the unique resources of our community to empower all students to achieve success. </vt:lpstr>
      <vt:lpstr>Public Hearing</vt:lpstr>
      <vt:lpstr>PowerPoint Presentation</vt:lpstr>
      <vt:lpstr>PERSONNEL INFORMATION</vt:lpstr>
      <vt:lpstr>Staffing by Location </vt:lpstr>
      <vt:lpstr>PowerPoint Presentation</vt:lpstr>
      <vt:lpstr>PowerPoint Presentation</vt:lpstr>
      <vt:lpstr>PowerPoint Presentation</vt:lpstr>
      <vt:lpstr>PowerPoint Presentation</vt:lpstr>
      <vt:lpstr>PowerPoint Presentation</vt:lpstr>
      <vt:lpstr>PowerPoint Presentation</vt:lpstr>
      <vt:lpstr>FY 2022 Total Budgeted Revenues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Employee Orientation</dc:title>
  <dc:creator>Board of Education</dc:creator>
  <cp:lastModifiedBy>Chad Green</cp:lastModifiedBy>
  <cp:revision>191</cp:revision>
  <cp:lastPrinted>2021-08-24T21:35:17Z</cp:lastPrinted>
  <dcterms:modified xsi:type="dcterms:W3CDTF">2021-09-02T19:25:46Z</dcterms:modified>
</cp:coreProperties>
</file>