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8" r:id="rId2"/>
    <p:sldId id="264" r:id="rId3"/>
    <p:sldId id="268" r:id="rId4"/>
    <p:sldId id="269" r:id="rId5"/>
    <p:sldId id="273" r:id="rId6"/>
    <p:sldId id="270" r:id="rId7"/>
    <p:sldId id="271" r:id="rId8"/>
    <p:sldId id="272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Twinkl" pitchFamily="2" charset="77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000A"/>
    <a:srgbClr val="DE1E5A"/>
    <a:srgbClr val="FFFFFF"/>
    <a:srgbClr val="E6E6E6"/>
    <a:srgbClr val="08733B"/>
    <a:srgbClr val="B9D0BC"/>
    <a:srgbClr val="18A0DB"/>
    <a:srgbClr val="BC0105"/>
    <a:srgbClr val="4DB1E3"/>
    <a:srgbClr val="80C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5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1232" y="176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1" d="100"/>
          <a:sy n="91" d="100"/>
        </p:scale>
        <p:origin x="375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24/03/2021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43F9F8-E7A8-494F-BC28-EBFB3B5BB524}"/>
              </a:ext>
            </a:extLst>
          </p:cNvPr>
          <p:cNvSpPr/>
          <p:nvPr/>
        </p:nvSpPr>
        <p:spPr>
          <a:xfrm>
            <a:off x="8469086" y="6172200"/>
            <a:ext cx="598714" cy="609600"/>
          </a:xfrm>
          <a:prstGeom prst="rect">
            <a:avLst/>
          </a:prstGeom>
          <a:solidFill>
            <a:srgbClr val="8600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9036" y="765175"/>
            <a:ext cx="8254093" cy="904599"/>
          </a:xfrm>
          <a:solidFill>
            <a:srgbClr val="08733B"/>
          </a:solidFill>
        </p:spPr>
        <p:txBody>
          <a:bodyPr/>
          <a:lstStyle/>
          <a:p>
            <a:r>
              <a:rPr lang="en-GB" sz="3600" dirty="0">
                <a:solidFill>
                  <a:schemeClr val="bg1"/>
                </a:solidFill>
                <a:latin typeface="+mn-lt"/>
              </a:rPr>
              <a:t>Growing Things Using Hydroponics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836247"/>
            <a:ext cx="7632700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8600" lvl="0" indent="-114300" algn="ctr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solidFill>
                  <a:srgbClr val="1C1C1C"/>
                </a:solidFill>
                <a:latin typeface="Twinkl" pitchFamily="50" charset="0"/>
                <a:sym typeface="NTR"/>
              </a:rPr>
              <a:t>Everyone knows that to grow plants you need four things. 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755650" y="2252018"/>
            <a:ext cx="3816350" cy="2940467"/>
          </a:xfrm>
          <a:prstGeom prst="roundRect">
            <a:avLst/>
          </a:prstGeom>
          <a:solidFill>
            <a:srgbClr val="B9D0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/>
          <a:lstStyle/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solidFill>
                  <a:srgbClr val="1C1C1C"/>
                </a:solidFill>
                <a:latin typeface="Twinkl" pitchFamily="50" charset="0"/>
                <a:sym typeface="NTR"/>
              </a:rPr>
              <a:t>Can you remember what they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solidFill>
                  <a:srgbClr val="1C1C1C"/>
                </a:solidFill>
                <a:latin typeface="Twinkl" pitchFamily="50" charset="0"/>
                <a:sym typeface="NTR"/>
              </a:rPr>
              <a:t>are?</a:t>
            </a:r>
          </a:p>
          <a:p>
            <a:pPr marL="400050" lvl="0" indent="-285750">
              <a:lnSpc>
                <a:spcPct val="90000"/>
              </a:lnSpc>
              <a:buClr>
                <a:srgbClr val="1C1C1C"/>
              </a:buClr>
              <a:buSzPts val="18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C1C1C"/>
                </a:solidFill>
                <a:latin typeface="Twinkl" pitchFamily="50" charset="0"/>
                <a:sym typeface="NTR"/>
              </a:rPr>
              <a:t>soil</a:t>
            </a:r>
          </a:p>
          <a:p>
            <a:pPr marL="400050" lvl="0" indent="-285750">
              <a:lnSpc>
                <a:spcPct val="90000"/>
              </a:lnSpc>
              <a:buClr>
                <a:srgbClr val="1C1C1C"/>
              </a:buClr>
              <a:buSzPts val="18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C1C1C"/>
                </a:solidFill>
                <a:latin typeface="Twinkl" pitchFamily="50" charset="0"/>
                <a:sym typeface="NTR"/>
              </a:rPr>
              <a:t>water </a:t>
            </a:r>
          </a:p>
          <a:p>
            <a:pPr marL="400050" lvl="0" indent="-285750">
              <a:lnSpc>
                <a:spcPct val="90000"/>
              </a:lnSpc>
              <a:buClr>
                <a:srgbClr val="1C1C1C"/>
              </a:buClr>
              <a:buSzPts val="18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C1C1C"/>
                </a:solidFill>
                <a:latin typeface="Twinkl" pitchFamily="50" charset="0"/>
                <a:sym typeface="NTR"/>
              </a:rPr>
              <a:t>food</a:t>
            </a:r>
          </a:p>
          <a:p>
            <a:pPr marL="400050" lvl="0" indent="-285750">
              <a:lnSpc>
                <a:spcPct val="90000"/>
              </a:lnSpc>
              <a:buClr>
                <a:srgbClr val="1C1C1C"/>
              </a:buClr>
              <a:buSzPts val="18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C1C1C"/>
                </a:solidFill>
                <a:latin typeface="Twinkl" pitchFamily="50" charset="0"/>
                <a:sym typeface="NTR"/>
              </a:rPr>
              <a:t>light</a:t>
            </a:r>
          </a:p>
        </p:txBody>
      </p:sp>
      <p:sp>
        <p:nvSpPr>
          <p:cNvPr id="7" name="Rectangle 6"/>
          <p:cNvSpPr/>
          <p:nvPr/>
        </p:nvSpPr>
        <p:spPr>
          <a:xfrm>
            <a:off x="755650" y="5344928"/>
            <a:ext cx="7632700" cy="7478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8600" lvl="0" indent="-114300" algn="ctr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Do you think plants could grow without soil?</a:t>
            </a:r>
          </a:p>
          <a:p>
            <a:pPr marL="228600" indent="-114300" algn="ctr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Yes! Growing plants using hydroponics </a:t>
            </a:r>
            <a:br>
              <a:rPr lang="en-GB" dirty="0">
                <a:latin typeface="Twinkl" pitchFamily="50" charset="0"/>
              </a:rPr>
            </a:br>
            <a:r>
              <a:rPr lang="en-GB" dirty="0">
                <a:latin typeface="Twinkl" pitchFamily="50" charset="0"/>
              </a:rPr>
              <a:t>means plants can be grown without soil.</a:t>
            </a:r>
            <a:endParaRPr lang="en-GB" dirty="0">
              <a:solidFill>
                <a:srgbClr val="1C1C1C"/>
              </a:solidFill>
              <a:latin typeface="Twinkl" pitchFamily="50" charset="0"/>
              <a:sym typeface="NTR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230" y="4121014"/>
            <a:ext cx="1770003" cy="8726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540" y="2305619"/>
            <a:ext cx="1388842" cy="13996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365" y="2348011"/>
            <a:ext cx="950239" cy="13572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163" y="4040554"/>
            <a:ext cx="1611187" cy="95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55650" y="3498514"/>
            <a:ext cx="4182110" cy="1835210"/>
          </a:xfrm>
          <a:prstGeom prst="roundRect">
            <a:avLst/>
          </a:prstGeom>
          <a:solidFill>
            <a:srgbClr val="DE1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0" rtlCol="0" anchor="ctr"/>
          <a:lstStyle/>
          <a:p>
            <a:pPr lvl="0"/>
            <a:r>
              <a:rPr lang="en-GB" dirty="0">
                <a:latin typeface="Twinkl" pitchFamily="50" charset="0"/>
              </a:rPr>
              <a:t>In fact, growing things hydroponically dates back to ancient times and one of the Seven Wonders of the Ancient World, the Hanging Gardens of Babylon, may well have been using hydroponics.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5650" y="3498514"/>
            <a:ext cx="4182110" cy="1835210"/>
          </a:xfrm>
          <a:prstGeom prst="roundRect">
            <a:avLst/>
          </a:prstGeom>
          <a:solidFill>
            <a:srgbClr val="DE1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0" rtlCol="0" anchor="ctr"/>
          <a:lstStyle/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b="1" dirty="0">
                <a:latin typeface="Twinkl" pitchFamily="50" charset="0"/>
              </a:rPr>
              <a:t>Did You Know?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Because they don’t use herbicides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or pesticides, hydroponically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grown crops are far better for 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the environment.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9036" y="765175"/>
            <a:ext cx="8254093" cy="904599"/>
          </a:xfrm>
          <a:solidFill>
            <a:srgbClr val="08733B"/>
          </a:solidFill>
        </p:spPr>
        <p:txBody>
          <a:bodyPr/>
          <a:lstStyle/>
          <a:p>
            <a:r>
              <a:rPr lang="en-GB" sz="3600" dirty="0">
                <a:solidFill>
                  <a:schemeClr val="bg1"/>
                </a:solidFill>
                <a:latin typeface="+mn-lt"/>
              </a:rPr>
              <a:t>Growing Things Using Hydroponics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836247"/>
            <a:ext cx="3673227" cy="1495794"/>
          </a:xfrm>
          <a:prstGeom prst="rect">
            <a:avLst/>
          </a:prstGeom>
        </p:spPr>
        <p:txBody>
          <a:bodyPr wrap="square" lIns="108000" tIns="0" rIns="0" bIns="0">
            <a:spAutoFit/>
          </a:bodyPr>
          <a:lstStyle/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In the 1600, a scientist from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Belgium, Jan Van </a:t>
            </a:r>
            <a:r>
              <a:rPr lang="en-GB" dirty="0" err="1">
                <a:latin typeface="Twinkl" pitchFamily="50" charset="0"/>
              </a:rPr>
              <a:t>Helmont</a:t>
            </a:r>
            <a:r>
              <a:rPr lang="en-GB" dirty="0">
                <a:latin typeface="Twinkl" pitchFamily="50" charset="0"/>
              </a:rPr>
              <a:t>, wrote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about a test he carried out on a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willow tree. He discovered that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the tree could be grown in water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with no soil.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88"/>
          <a:stretch/>
        </p:blipFill>
        <p:spPr>
          <a:xfrm>
            <a:off x="4572000" y="1669773"/>
            <a:ext cx="3816350" cy="442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253947" y="3190587"/>
            <a:ext cx="4134402" cy="1835210"/>
          </a:xfrm>
          <a:prstGeom prst="roundRect">
            <a:avLst/>
          </a:prstGeom>
          <a:solidFill>
            <a:srgbClr val="DE1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360000" rtlCol="0" anchor="ctr"/>
          <a:lstStyle/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Materials, such as sand, gravel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or sawdust are used to help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control how much water the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plant gets. This makes sure the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plant is never over-watered.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53947" y="3190586"/>
            <a:ext cx="4134402" cy="1835210"/>
          </a:xfrm>
          <a:prstGeom prst="roundRect">
            <a:avLst/>
          </a:prstGeom>
          <a:solidFill>
            <a:srgbClr val="DE1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360000" rtlCol="0" anchor="ctr"/>
          <a:lstStyle/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b="1" dirty="0">
                <a:latin typeface="Twinkl" pitchFamily="50" charset="0"/>
              </a:rPr>
              <a:t>Did You Know?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The word hydroponics     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comes from Greek: ‘hydro’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means water and ‘</a:t>
            </a:r>
            <a:r>
              <a:rPr lang="en-GB" dirty="0" err="1">
                <a:latin typeface="Twinkl" pitchFamily="50" charset="0"/>
              </a:rPr>
              <a:t>ponos</a:t>
            </a:r>
            <a:r>
              <a:rPr lang="en-GB" dirty="0">
                <a:latin typeface="Twinkl" pitchFamily="50" charset="0"/>
              </a:rPr>
              <a:t>’ means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work.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9036" y="765175"/>
            <a:ext cx="8254093" cy="904599"/>
          </a:xfrm>
          <a:solidFill>
            <a:srgbClr val="08733B"/>
          </a:solidFill>
        </p:spPr>
        <p:txBody>
          <a:bodyPr/>
          <a:lstStyle/>
          <a:p>
            <a:r>
              <a:rPr lang="en-GB" sz="3200" dirty="0">
                <a:solidFill>
                  <a:schemeClr val="bg1"/>
                </a:solidFill>
                <a:latin typeface="+mn-lt"/>
              </a:rPr>
              <a:t>How Do You Grow Plants Without Soil?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0" y="1806933"/>
            <a:ext cx="3816349" cy="1246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Growing things hydroponically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involves placing a seed in water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and putting the nutrients, or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food, the plants needs to grow in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the water.</a:t>
            </a:r>
          </a:p>
        </p:txBody>
      </p:sp>
      <p:pic>
        <p:nvPicPr>
          <p:cNvPr id="2050" name="Picture 2" descr="Beansprout, Hydroponic, Vegetable, Plant, Grass, Indoo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88"/>
          <a:stretch/>
        </p:blipFill>
        <p:spPr bwMode="auto">
          <a:xfrm>
            <a:off x="755651" y="1669773"/>
            <a:ext cx="3816350" cy="442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61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253948" y="4683318"/>
            <a:ext cx="4134402" cy="1409505"/>
          </a:xfrm>
          <a:prstGeom prst="roundRect">
            <a:avLst/>
          </a:prstGeom>
          <a:solidFill>
            <a:srgbClr val="DE1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Ins="360000" rtlCol="0" anchor="ctr"/>
          <a:lstStyle/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b="1" dirty="0">
                <a:latin typeface="Twinkl" pitchFamily="50" charset="0"/>
              </a:rPr>
              <a:t>Did You Know?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In 2015, rice was grown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hydroponically for the first time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with excellent results.</a:t>
            </a:r>
          </a:p>
        </p:txBody>
      </p:sp>
      <p:pic>
        <p:nvPicPr>
          <p:cNvPr id="6146" name="Picture 2" descr="Hydroponic, Strawberries, Growing, Produce, Farm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0" b="11963"/>
          <a:stretch/>
        </p:blipFill>
        <p:spPr bwMode="auto">
          <a:xfrm>
            <a:off x="760344" y="1669774"/>
            <a:ext cx="3811656" cy="442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9036" y="765175"/>
            <a:ext cx="8254093" cy="904599"/>
          </a:xfrm>
          <a:solidFill>
            <a:srgbClr val="08733B"/>
          </a:solidFill>
        </p:spPr>
        <p:txBody>
          <a:bodyPr/>
          <a:lstStyle/>
          <a:p>
            <a:r>
              <a:rPr lang="en-GB" sz="2700" dirty="0">
                <a:solidFill>
                  <a:schemeClr val="bg1"/>
                </a:solidFill>
                <a:latin typeface="+mn-lt"/>
              </a:rPr>
              <a:t>Which Plants Can Be Grown Using Hydroponics?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0" y="1806933"/>
            <a:ext cx="3816349" cy="30746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Some of the foods you eat every day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can be grown using hydroponics.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Tomatoes, lettuce, blueberries,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spinach, cucumbers and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strawberries are just a few. 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endParaRPr lang="en-GB" dirty="0">
              <a:latin typeface="Twinkl" pitchFamily="50" charset="0"/>
            </a:endParaRP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Lots of herbs, flowers and indoor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plants have been grown with great</a:t>
            </a:r>
          </a:p>
          <a:p>
            <a:pPr marL="22860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results too. Using hydroponics even</a:t>
            </a:r>
          </a:p>
          <a:p>
            <a:pPr marL="22860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allows you to grow an orange tree</a:t>
            </a:r>
          </a:p>
          <a:p>
            <a:pPr marL="22860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indoors!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endParaRPr lang="en-GB" dirty="0">
              <a:latin typeface="Twinkl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43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478"/>
          <a:stretch/>
        </p:blipFill>
        <p:spPr>
          <a:xfrm>
            <a:off x="4571998" y="1669774"/>
            <a:ext cx="3816351" cy="442305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55650" y="5049077"/>
            <a:ext cx="7632700" cy="1043747"/>
          </a:xfrm>
          <a:prstGeom prst="roundRect">
            <a:avLst/>
          </a:prstGeom>
          <a:solidFill>
            <a:srgbClr val="08733B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360000" rtlCol="0" anchor="ctr"/>
          <a:lstStyle/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b="1" dirty="0">
                <a:latin typeface="Twinkl" pitchFamily="50" charset="0"/>
              </a:rPr>
              <a:t>Did You Know?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Less water is used growing things using hydroponics than the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traditional method of growing crops.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9036" y="765175"/>
            <a:ext cx="8254093" cy="904599"/>
          </a:xfrm>
          <a:solidFill>
            <a:srgbClr val="08733B"/>
          </a:solidFill>
        </p:spPr>
        <p:txBody>
          <a:bodyPr/>
          <a:lstStyle/>
          <a:p>
            <a:r>
              <a:rPr lang="en-GB" sz="2900" dirty="0">
                <a:solidFill>
                  <a:schemeClr val="bg1"/>
                </a:solidFill>
                <a:latin typeface="+mn-lt"/>
              </a:rPr>
              <a:t>What Are the Benefits of Using Hydroponics?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1" y="1806933"/>
            <a:ext cx="3649372" cy="2492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Using hydroponics not only means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that crops can be grown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anywhere, it cuts down the work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involved as well. Some of the other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benefits are:</a:t>
            </a:r>
          </a:p>
          <a:p>
            <a:pPr marL="400050" indent="-285750">
              <a:lnSpc>
                <a:spcPct val="90000"/>
              </a:lnSpc>
              <a:buClr>
                <a:srgbClr val="1C1C1C"/>
              </a:buClr>
              <a:buSzPts val="1800"/>
              <a:buFont typeface="Arial" panose="020B0604020202020204" pitchFamily="34" charset="0"/>
              <a:buChar char="•"/>
            </a:pPr>
            <a:r>
              <a:rPr lang="en-GB" dirty="0">
                <a:latin typeface="Twinkl" pitchFamily="50" charset="0"/>
              </a:rPr>
              <a:t>control of pests </a:t>
            </a:r>
          </a:p>
          <a:p>
            <a:pPr marL="400050" indent="-285750">
              <a:lnSpc>
                <a:spcPct val="90000"/>
              </a:lnSpc>
              <a:buClr>
                <a:srgbClr val="1C1C1C"/>
              </a:buClr>
              <a:buSzPts val="1800"/>
              <a:buFont typeface="Arial" panose="020B0604020202020204" pitchFamily="34" charset="0"/>
              <a:buChar char="•"/>
            </a:pPr>
            <a:r>
              <a:rPr lang="en-GB" dirty="0">
                <a:latin typeface="Twinkl" pitchFamily="50" charset="0"/>
              </a:rPr>
              <a:t>there are no weeds</a:t>
            </a:r>
          </a:p>
          <a:p>
            <a:pPr marL="400050" indent="-285750">
              <a:lnSpc>
                <a:spcPct val="90000"/>
              </a:lnSpc>
              <a:buClr>
                <a:srgbClr val="1C1C1C"/>
              </a:buClr>
              <a:buSzPts val="1800"/>
              <a:buFont typeface="Arial" panose="020B0604020202020204" pitchFamily="34" charset="0"/>
              <a:buChar char="•"/>
            </a:pPr>
            <a:r>
              <a:rPr lang="en-GB" dirty="0">
                <a:latin typeface="Twinkl" pitchFamily="50" charset="0"/>
              </a:rPr>
              <a:t>crops are less likely to be subject to diseases</a:t>
            </a:r>
          </a:p>
          <a:p>
            <a:pPr marL="400050" indent="-285750">
              <a:lnSpc>
                <a:spcPct val="90000"/>
              </a:lnSpc>
              <a:buClr>
                <a:srgbClr val="1C1C1C"/>
              </a:buClr>
              <a:buSzPts val="1800"/>
              <a:buFont typeface="Arial" panose="020B0604020202020204" pitchFamily="34" charset="0"/>
              <a:buChar char="•"/>
            </a:pPr>
            <a:r>
              <a:rPr lang="en-GB" dirty="0">
                <a:latin typeface="Twinkl" pitchFamily="50" charset="0"/>
              </a:rPr>
              <a:t>resources are recycled</a:t>
            </a:r>
          </a:p>
        </p:txBody>
      </p:sp>
    </p:spTree>
    <p:extLst>
      <p:ext uri="{BB962C8B-B14F-4D97-AF65-F5344CB8AC3E}">
        <p14:creationId xmlns:p14="http://schemas.microsoft.com/office/powerpoint/2010/main" val="208222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755650" y="3002209"/>
            <a:ext cx="4182110" cy="1513639"/>
          </a:xfrm>
          <a:prstGeom prst="roundRect">
            <a:avLst/>
          </a:prstGeom>
          <a:solidFill>
            <a:srgbClr val="DE1E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rtlCol="0" anchor="ctr"/>
          <a:lstStyle/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Since then, lots of crops have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been grown in space. These have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fed the crews and been kept for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research by scientists.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17"/>
          <a:stretch/>
        </p:blipFill>
        <p:spPr>
          <a:xfrm>
            <a:off x="4572001" y="1669774"/>
            <a:ext cx="3816350" cy="4423051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9036" y="765175"/>
            <a:ext cx="8254093" cy="904599"/>
          </a:xfrm>
          <a:solidFill>
            <a:srgbClr val="08733B"/>
          </a:solidFill>
        </p:spPr>
        <p:txBody>
          <a:bodyPr/>
          <a:lstStyle/>
          <a:p>
            <a:r>
              <a:rPr lang="en-GB" sz="3600" dirty="0">
                <a:solidFill>
                  <a:schemeClr val="bg1"/>
                </a:solidFill>
                <a:latin typeface="+mn-lt"/>
              </a:rPr>
              <a:t>Do Hydroponics Work in Space?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1" y="1830787"/>
            <a:ext cx="3501572" cy="997196"/>
          </a:xfrm>
          <a:prstGeom prst="rect">
            <a:avLst/>
          </a:prstGeom>
        </p:spPr>
        <p:txBody>
          <a:bodyPr wrap="square" lIns="36000" tIns="0" rIns="0" bIns="0">
            <a:spAutoFit/>
          </a:bodyPr>
          <a:lstStyle/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In 2015, astronauts on board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the International Space Station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ate the first lettuce grown</a:t>
            </a:r>
          </a:p>
          <a:p>
            <a:pPr marL="228600" lvl="0" indent="-114300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hydroponically in space.</a:t>
            </a:r>
          </a:p>
        </p:txBody>
      </p:sp>
      <p:sp>
        <p:nvSpPr>
          <p:cNvPr id="4" name="Oval 3"/>
          <p:cNvSpPr/>
          <p:nvPr/>
        </p:nvSpPr>
        <p:spPr>
          <a:xfrm>
            <a:off x="6865951" y="1871605"/>
            <a:ext cx="1339796" cy="1339796"/>
          </a:xfrm>
          <a:prstGeom prst="ellipse">
            <a:avLst/>
          </a:prstGeom>
          <a:solidFill>
            <a:srgbClr val="FFFFFF">
              <a:alpha val="89804"/>
            </a:srgbClr>
          </a:solidFill>
          <a:ln w="38100">
            <a:solidFill>
              <a:srgbClr val="0873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567" y="2082928"/>
            <a:ext cx="1052105" cy="9192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794" y="2082928"/>
            <a:ext cx="2052364" cy="388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62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1.wp.com/foodandnutrition.org/wp-content/uploads/hydroponics.jpg?resize=780%2C520&amp;ssl=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66" r="2371"/>
          <a:stretch/>
        </p:blipFill>
        <p:spPr bwMode="auto">
          <a:xfrm>
            <a:off x="755647" y="2739697"/>
            <a:ext cx="7632701" cy="335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49036" y="765175"/>
            <a:ext cx="8254093" cy="904599"/>
          </a:xfrm>
          <a:solidFill>
            <a:srgbClr val="08733B"/>
          </a:solidFill>
        </p:spPr>
        <p:txBody>
          <a:bodyPr/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+mn-lt"/>
              </a:rPr>
              <a:t>What Is the Future of </a:t>
            </a:r>
            <a:br>
              <a:rPr lang="en-GB" sz="2800" dirty="0">
                <a:solidFill>
                  <a:schemeClr val="bg1"/>
                </a:solidFill>
                <a:latin typeface="+mn-lt"/>
              </a:rPr>
            </a:br>
            <a:r>
              <a:rPr lang="en-GB" sz="2800" dirty="0">
                <a:solidFill>
                  <a:schemeClr val="bg1"/>
                </a:solidFill>
                <a:latin typeface="+mn-lt"/>
              </a:rPr>
              <a:t>Growing Things Using Hydroponics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870544"/>
            <a:ext cx="7632699" cy="747897"/>
          </a:xfrm>
          <a:prstGeom prst="rect">
            <a:avLst/>
          </a:prstGeom>
        </p:spPr>
        <p:txBody>
          <a:bodyPr wrap="square" lIns="36000" tIns="0" rIns="0" bIns="0">
            <a:spAutoFit/>
          </a:bodyPr>
          <a:lstStyle/>
          <a:p>
            <a:pPr marL="228600" lvl="0" indent="-114300" algn="ctr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Now, we know that growing things using hydroponics gives us the</a:t>
            </a:r>
          </a:p>
          <a:p>
            <a:pPr marL="228600" lvl="0" indent="-114300" algn="ctr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ability to grow more in a shorter space of time. It also helps us to grow</a:t>
            </a:r>
          </a:p>
          <a:p>
            <a:pPr marL="228600" lvl="0" indent="-114300" algn="ctr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dirty="0">
                <a:latin typeface="Twinkl" pitchFamily="50" charset="0"/>
              </a:rPr>
              <a:t>plants in areas where there is poor soil or there is no soil at all.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5649" y="5216056"/>
            <a:ext cx="7632699" cy="876769"/>
          </a:xfrm>
          <a:prstGeom prst="roundRect">
            <a:avLst/>
          </a:prstGeom>
          <a:solidFill>
            <a:srgbClr val="DE1E5A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0" rtlCol="0" anchor="ctr"/>
          <a:lstStyle/>
          <a:p>
            <a:pPr marL="228600" lvl="0" indent="-114300" algn="ctr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b="1" dirty="0">
                <a:latin typeface="Twinkl" pitchFamily="50" charset="0"/>
              </a:rPr>
              <a:t>Talk About It</a:t>
            </a:r>
          </a:p>
          <a:p>
            <a:pPr marL="228600" lvl="0" indent="-114300" algn="ctr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sz="1750" dirty="0">
                <a:latin typeface="Twinkl" pitchFamily="50" charset="0"/>
              </a:rPr>
              <a:t>How could growing things hydroponically help us in the future?</a:t>
            </a:r>
          </a:p>
          <a:p>
            <a:pPr marL="228600" indent="-114300" algn="ctr">
              <a:lnSpc>
                <a:spcPct val="90000"/>
              </a:lnSpc>
              <a:buClr>
                <a:srgbClr val="1C1C1C"/>
              </a:buClr>
              <a:buSzPts val="1800"/>
            </a:pPr>
            <a:r>
              <a:rPr lang="en-GB" sz="1750" dirty="0">
                <a:latin typeface="Twinkl" pitchFamily="50" charset="0"/>
              </a:rPr>
              <a:t>Where would it be useful to be able to grow plants using hydroponics?</a:t>
            </a:r>
          </a:p>
        </p:txBody>
      </p:sp>
    </p:spTree>
    <p:extLst>
      <p:ext uri="{BB962C8B-B14F-4D97-AF65-F5344CB8AC3E}">
        <p14:creationId xmlns:p14="http://schemas.microsoft.com/office/powerpoint/2010/main" val="416929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180D27B9-5640-447B-B5C0-DD73573B2821}" vid="{310EF2B5-F8B8-4941-8818-76ED4D5D30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46</TotalTime>
  <Words>530</Words>
  <Application>Microsoft Macintosh PowerPoint</Application>
  <PresentationFormat>On-screen Show (4:3)</PresentationFormat>
  <Paragraphs>84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Arial</vt:lpstr>
      <vt:lpstr>Twinkl</vt:lpstr>
      <vt:lpstr>Office Theme</vt:lpstr>
      <vt:lpstr>PowerPoint Presentation</vt:lpstr>
      <vt:lpstr>Growing Things Using Hydroponics</vt:lpstr>
      <vt:lpstr>Growing Things Using Hydroponics</vt:lpstr>
      <vt:lpstr>How Do You Grow Plants Without Soil?</vt:lpstr>
      <vt:lpstr>Which Plants Can Be Grown Using Hydroponics?</vt:lpstr>
      <vt:lpstr>What Are the Benefits of Using Hydroponics?</vt:lpstr>
      <vt:lpstr>Do Hydroponics Work in Space?</vt:lpstr>
      <vt:lpstr>What Is the Future of  Growing Things Using Hydroponics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Harvey Johnson</dc:creator>
  <cp:lastModifiedBy>Microsoft Office User</cp:lastModifiedBy>
  <cp:revision>7</cp:revision>
  <dcterms:created xsi:type="dcterms:W3CDTF">2019-07-01T08:42:28Z</dcterms:created>
  <dcterms:modified xsi:type="dcterms:W3CDTF">2021-03-24T14:42:43Z</dcterms:modified>
</cp:coreProperties>
</file>