
<file path=[Content_Types].xml><?xml version="1.0" encoding="utf-8"?>
<Types xmlns="http://schemas.openxmlformats.org/package/2006/content-types">
  <Default Extension="xml" ContentType="application/xml"/>
  <Default Extension="docx" ContentType="application/vnd.openxmlformats-officedocument.wordprocessingml.document"/>
  <Default Extension="png" ContentType="image/png"/>
  <Default Extension="vml" ContentType="application/vnd.openxmlformats-officedocument.vmlDrawin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6"/>
  </p:notesMasterIdLst>
  <p:sldIdLst>
    <p:sldId id="256" r:id="rId2"/>
    <p:sldId id="257" r:id="rId3"/>
    <p:sldId id="271" r:id="rId4"/>
    <p:sldId id="277" r:id="rId5"/>
    <p:sldId id="324" r:id="rId6"/>
    <p:sldId id="310" r:id="rId7"/>
    <p:sldId id="294" r:id="rId8"/>
    <p:sldId id="314" r:id="rId9"/>
    <p:sldId id="321" r:id="rId10"/>
    <p:sldId id="316" r:id="rId11"/>
    <p:sldId id="317" r:id="rId12"/>
    <p:sldId id="323" r:id="rId13"/>
    <p:sldId id="318" r:id="rId14"/>
    <p:sldId id="29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urtney Cardinal" initials="C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30" autoAdjust="0"/>
    <p:restoredTop sz="92547" autoAdjust="0"/>
  </p:normalViewPr>
  <p:slideViewPr>
    <p:cSldViewPr snapToGrid="0" snapToObjects="1">
      <p:cViewPr varScale="1">
        <p:scale>
          <a:sx n="119" d="100"/>
          <a:sy n="119" d="100"/>
        </p:scale>
        <p:origin x="176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5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commentAuthors" Target="commentAuthor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9-02T17:32:15.997" idx="1">
    <p:pos x="10" y="10"/>
    <p:text/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37D9AB-0C63-8847-A30A-8647F051E539}" type="datetimeFigureOut">
              <a:rPr lang="en-US" smtClean="0"/>
              <a:t>1/13/21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D0B3E1-00DA-FC45-A2DF-70E1077E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815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0B3E1-00DA-FC45-A2DF-70E1077EE7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763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56031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9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77524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5304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71743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552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B01F9CA3-105E-4857-9057-6DB6197DA786}" type="datetimeFigureOut">
              <a:rPr lang="en-US" smtClean="0"/>
              <a:t>1/13/21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696488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B01F9CA3-105E-4857-9057-6DB6197DA786}" type="datetimeFigureOut">
              <a:rPr lang="en-US" smtClean="0"/>
              <a:t>1/13/21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06543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5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845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1/13/21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21570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0" pos="594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heaet.com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7569" y="423007"/>
            <a:ext cx="5827012" cy="157507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How is My SAE Graded?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179934" y="5007629"/>
            <a:ext cx="6370300" cy="1405048"/>
          </a:xfrm>
        </p:spPr>
        <p:txBody>
          <a:bodyPr>
            <a:no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200" cap="none" dirty="0" smtClean="0"/>
              <a:t>What Is Required?</a:t>
            </a:r>
          </a:p>
          <a:p>
            <a:pPr marL="457200" indent="-457200" algn="l">
              <a:buFont typeface="Arial"/>
              <a:buChar char="•"/>
            </a:pPr>
            <a:r>
              <a:rPr lang="en-US" sz="3200" cap="none" dirty="0" smtClean="0"/>
              <a:t>How Do I Get An ‘A’?</a:t>
            </a:r>
            <a:endParaRPr lang="en-US" sz="3200" cap="non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221" y="2295373"/>
            <a:ext cx="2945080" cy="241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456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179" y="107576"/>
            <a:ext cx="8190300" cy="838355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Supervised Agricultural Experience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179" y="716872"/>
            <a:ext cx="8051954" cy="101510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dirty="0" smtClean="0"/>
              <a:t>SAE is one of the three essential components </a:t>
            </a:r>
            <a:r>
              <a:rPr lang="en-US" sz="2800" dirty="0"/>
              <a:t>of </a:t>
            </a:r>
            <a:r>
              <a:rPr lang="en-US" sz="2800" dirty="0" smtClean="0"/>
              <a:t>all </a:t>
            </a:r>
            <a:r>
              <a:rPr lang="en-US" sz="2800" dirty="0"/>
              <a:t>agriculture education </a:t>
            </a:r>
            <a:r>
              <a:rPr lang="en-US" sz="2800" dirty="0" smtClean="0"/>
              <a:t>programs. 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782" y="1731981"/>
            <a:ext cx="5236530" cy="512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273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408" y="178828"/>
            <a:ext cx="8042276" cy="86609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Killingly SAE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515" y="935485"/>
            <a:ext cx="8123025" cy="5809560"/>
          </a:xfrm>
        </p:spPr>
        <p:txBody>
          <a:bodyPr>
            <a:noAutofit/>
          </a:bodyPr>
          <a:lstStyle/>
          <a:p>
            <a:pPr>
              <a:spcBef>
                <a:spcPts val="800"/>
              </a:spcBef>
              <a:buFont typeface="Wingdings" charset="2"/>
              <a:buChar char="ü"/>
            </a:pPr>
            <a:r>
              <a:rPr lang="en-US" sz="2400" dirty="0" smtClean="0"/>
              <a:t>The </a:t>
            </a:r>
            <a:r>
              <a:rPr lang="en-US" sz="2400" dirty="0"/>
              <a:t>SAE project counts for </a:t>
            </a:r>
            <a:r>
              <a:rPr lang="en-US" sz="2400" u="sng" dirty="0"/>
              <a:t>25% </a:t>
            </a:r>
            <a:r>
              <a:rPr lang="en-US" sz="2400" u="sng" dirty="0" smtClean="0"/>
              <a:t>of the </a:t>
            </a:r>
            <a:r>
              <a:rPr lang="en-US" sz="2400" u="sng" dirty="0"/>
              <a:t>a</a:t>
            </a:r>
            <a:r>
              <a:rPr lang="en-US" sz="2400" u="sng" dirty="0" smtClean="0"/>
              <a:t>griculture class </a:t>
            </a:r>
            <a:r>
              <a:rPr lang="en-US" sz="2400" u="sng" dirty="0"/>
              <a:t>grade</a:t>
            </a:r>
            <a:r>
              <a:rPr lang="en-US" sz="2400" dirty="0"/>
              <a:t> beginning in the second quarter of </a:t>
            </a:r>
            <a:r>
              <a:rPr lang="en-US" sz="2400" dirty="0" smtClean="0"/>
              <a:t>your freshman </a:t>
            </a:r>
            <a:r>
              <a:rPr lang="en-US" sz="2400" dirty="0"/>
              <a:t>year</a:t>
            </a:r>
            <a:r>
              <a:rPr lang="en-US" sz="2400" dirty="0" smtClean="0"/>
              <a:t>.  </a:t>
            </a:r>
          </a:p>
          <a:p>
            <a:pPr>
              <a:spcBef>
                <a:spcPts val="800"/>
              </a:spcBef>
              <a:buFont typeface="Wingdings" charset="2"/>
              <a:buChar char="ü"/>
            </a:pPr>
            <a:r>
              <a:rPr lang="en-US" sz="2400" u="sng" dirty="0" smtClean="0"/>
              <a:t>Your first SAE grade will be at the end of quarter 2 in January</a:t>
            </a:r>
            <a:r>
              <a:rPr lang="en-US" sz="2400" dirty="0" smtClean="0"/>
              <a:t>!</a:t>
            </a:r>
          </a:p>
          <a:p>
            <a:pPr>
              <a:spcBef>
                <a:spcPts val="800"/>
              </a:spcBef>
              <a:buFont typeface="Wingdings" charset="2"/>
              <a:buChar char="ü"/>
            </a:pPr>
            <a:r>
              <a:rPr lang="en-US" sz="2400" dirty="0" smtClean="0"/>
              <a:t>Each student should document a minimum of 25 hours per academic quarter.</a:t>
            </a:r>
          </a:p>
          <a:p>
            <a:pPr>
              <a:spcBef>
                <a:spcPts val="800"/>
              </a:spcBef>
              <a:buFont typeface="Wingdings" charset="2"/>
              <a:buChar char="ü"/>
            </a:pPr>
            <a:r>
              <a:rPr lang="en-US" sz="2400" dirty="0" smtClean="0"/>
              <a:t>All </a:t>
            </a:r>
            <a:r>
              <a:rPr lang="en-US" sz="2400" dirty="0"/>
              <a:t>SAE’s require students to…</a:t>
            </a:r>
          </a:p>
          <a:p>
            <a:pPr lvl="1">
              <a:spcBef>
                <a:spcPts val="800"/>
              </a:spcBef>
              <a:buFont typeface="Wingdings" charset="2"/>
              <a:buChar char="ü"/>
            </a:pPr>
            <a:r>
              <a:rPr lang="en-US" sz="2000" dirty="0"/>
              <a:t>Set SMART </a:t>
            </a:r>
            <a:r>
              <a:rPr lang="en-US" sz="2000" dirty="0" smtClean="0"/>
              <a:t>goals</a:t>
            </a:r>
            <a:endParaRPr lang="en-US" sz="2000" dirty="0"/>
          </a:p>
          <a:p>
            <a:pPr lvl="1">
              <a:spcBef>
                <a:spcPts val="800"/>
              </a:spcBef>
              <a:buFont typeface="Wingdings" charset="2"/>
              <a:buChar char="ü"/>
            </a:pPr>
            <a:r>
              <a:rPr lang="en-US" sz="2000" dirty="0" smtClean="0"/>
              <a:t>Keep Accurate Records</a:t>
            </a:r>
          </a:p>
          <a:p>
            <a:pPr lvl="1">
              <a:spcBef>
                <a:spcPts val="800"/>
              </a:spcBef>
              <a:buFont typeface="Wingdings" charset="2"/>
              <a:buChar char="ü"/>
            </a:pPr>
            <a:r>
              <a:rPr lang="en-US" sz="2000" dirty="0" smtClean="0"/>
              <a:t>Learn </a:t>
            </a:r>
            <a:r>
              <a:rPr lang="en-US" sz="2000" dirty="0"/>
              <a:t>new </a:t>
            </a:r>
            <a:r>
              <a:rPr lang="en-US" sz="2000" dirty="0" smtClean="0"/>
              <a:t>skills</a:t>
            </a:r>
            <a:endParaRPr lang="en-US" sz="2000" dirty="0"/>
          </a:p>
          <a:p>
            <a:pPr lvl="1">
              <a:spcBef>
                <a:spcPts val="800"/>
              </a:spcBef>
              <a:buFont typeface="Wingdings" charset="2"/>
              <a:buChar char="ü"/>
            </a:pPr>
            <a:r>
              <a:rPr lang="en-US" sz="2000" dirty="0" smtClean="0"/>
              <a:t>Reflect </a:t>
            </a:r>
            <a:r>
              <a:rPr lang="en-US" sz="2000" dirty="0"/>
              <a:t>on your </a:t>
            </a:r>
            <a:r>
              <a:rPr lang="en-US" sz="2000" dirty="0" smtClean="0"/>
              <a:t>learning</a:t>
            </a:r>
          </a:p>
          <a:p>
            <a:pPr>
              <a:spcBef>
                <a:spcPts val="800"/>
              </a:spcBef>
              <a:buFont typeface="Wingdings" charset="2"/>
              <a:buChar char="ü"/>
            </a:pPr>
            <a:r>
              <a:rPr lang="en-US" sz="2400" dirty="0" smtClean="0"/>
              <a:t>Depending </a:t>
            </a:r>
            <a:r>
              <a:rPr lang="en-US" sz="2400" dirty="0"/>
              <a:t>on </a:t>
            </a:r>
            <a:r>
              <a:rPr lang="en-US" sz="2400" dirty="0" smtClean="0"/>
              <a:t>the SAE </a:t>
            </a:r>
            <a:r>
              <a:rPr lang="en-US" sz="2400" dirty="0"/>
              <a:t>project, </a:t>
            </a:r>
            <a:r>
              <a:rPr lang="en-US" sz="2400" dirty="0" smtClean="0"/>
              <a:t>other </a:t>
            </a:r>
            <a:r>
              <a:rPr lang="en-US" sz="2400" dirty="0"/>
              <a:t>records and </a:t>
            </a:r>
            <a:r>
              <a:rPr lang="en-US" sz="2400" dirty="0" smtClean="0"/>
              <a:t>state paperwork may be required; an </a:t>
            </a:r>
            <a:r>
              <a:rPr lang="en-US" sz="2400" dirty="0"/>
              <a:t>Agriculture Teacher will </a:t>
            </a:r>
            <a:r>
              <a:rPr lang="en-US" sz="2400" dirty="0" smtClean="0"/>
              <a:t>help </a:t>
            </a:r>
            <a:r>
              <a:rPr lang="en-US" sz="2400" dirty="0"/>
              <a:t>determine what is required. </a:t>
            </a:r>
          </a:p>
        </p:txBody>
      </p:sp>
    </p:spTree>
    <p:extLst>
      <p:ext uri="{BB962C8B-B14F-4D97-AF65-F5344CB8AC3E}">
        <p14:creationId xmlns:p14="http://schemas.microsoft.com/office/powerpoint/2010/main" val="317373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895" y="263245"/>
            <a:ext cx="8193115" cy="10374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Your SAE Project is Graded.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809" y="1066525"/>
            <a:ext cx="8179159" cy="4856186"/>
          </a:xfrm>
        </p:spPr>
        <p:txBody>
          <a:bodyPr>
            <a:noAutofit/>
          </a:bodyPr>
          <a:lstStyle/>
          <a:p>
            <a:r>
              <a:rPr lang="en-US" sz="2800" dirty="0"/>
              <a:t>A </a:t>
            </a:r>
            <a:r>
              <a:rPr lang="en-US" sz="2800" u="sng" dirty="0"/>
              <a:t>Quality</a:t>
            </a:r>
            <a:r>
              <a:rPr lang="en-US" sz="2800" dirty="0"/>
              <a:t> SAE Project focuses on the student as a LEARNER. The student…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Sets challenging and realistic </a:t>
            </a:r>
            <a:r>
              <a:rPr lang="en-US" sz="2400" dirty="0" smtClean="0"/>
              <a:t>learning objectives</a:t>
            </a:r>
            <a:endParaRPr lang="en-US" sz="2400" dirty="0"/>
          </a:p>
          <a:p>
            <a:pPr lvl="1">
              <a:buFont typeface="Wingdings" charset="2"/>
              <a:buChar char="ü"/>
            </a:pPr>
            <a:r>
              <a:rPr lang="en-US" sz="2400" dirty="0"/>
              <a:t>Continually develops and practices new skills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Takes advantage of opportunities to learn and grow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Communicates with teachers and workplace mentors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Maintains accurate and detailed records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Meets the hourly requirements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Keeps all required paperwork and goals current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Documents the project (photographs, portfolios, etc.)</a:t>
            </a:r>
          </a:p>
          <a:p>
            <a:pPr lvl="1">
              <a:buFont typeface="Wingdings" charset="2"/>
              <a:buChar char="ü"/>
            </a:pPr>
            <a:r>
              <a:rPr lang="en-US" sz="2400" dirty="0"/>
              <a:t>Demonstrates the ability to reflect on their learning</a:t>
            </a:r>
          </a:p>
        </p:txBody>
      </p:sp>
    </p:spTree>
    <p:extLst>
      <p:ext uri="{BB962C8B-B14F-4D97-AF65-F5344CB8AC3E}">
        <p14:creationId xmlns:p14="http://schemas.microsoft.com/office/powerpoint/2010/main" val="1138603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8662" y="186648"/>
            <a:ext cx="8042276" cy="985274"/>
          </a:xfrm>
        </p:spPr>
        <p:txBody>
          <a:bodyPr/>
          <a:lstStyle/>
          <a:p>
            <a:r>
              <a:rPr lang="en-US" sz="4400" dirty="0" smtClean="0"/>
              <a:t>Your Online SAE Record Book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171922"/>
            <a:ext cx="8295708" cy="5429479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When a teacher grades your SAE; they will </a:t>
            </a:r>
            <a:r>
              <a:rPr lang="en-US" sz="2800" dirty="0" smtClean="0"/>
              <a:t>use</a:t>
            </a:r>
            <a:r>
              <a:rPr lang="en-US" sz="2800" dirty="0"/>
              <a:t> </a:t>
            </a:r>
            <a:r>
              <a:rPr lang="en-US" sz="2800" dirty="0" smtClean="0"/>
              <a:t>your online SAE </a:t>
            </a:r>
            <a:r>
              <a:rPr lang="en-US" sz="2800" dirty="0" err="1" smtClean="0"/>
              <a:t>Recordbook</a:t>
            </a:r>
            <a:r>
              <a:rPr lang="en-US" sz="2800" dirty="0" smtClean="0"/>
              <a:t>,  </a:t>
            </a:r>
            <a:r>
              <a:rPr lang="en-US" sz="2800" u="sng" dirty="0" smtClean="0"/>
              <a:t>Ag Experience Tracker</a:t>
            </a:r>
            <a:r>
              <a:rPr lang="en-US" sz="2800" dirty="0" smtClean="0"/>
              <a:t> website </a:t>
            </a:r>
            <a:r>
              <a:rPr lang="en-US" sz="2800" dirty="0" smtClean="0">
                <a:hlinkClick r:id="rId2"/>
              </a:rPr>
              <a:t>www.theaet.com</a:t>
            </a:r>
            <a:endParaRPr lang="en-US" sz="2800" u="sng" dirty="0"/>
          </a:p>
          <a:p>
            <a:r>
              <a:rPr lang="en-US" sz="2800" u="sng" dirty="0" smtClean="0"/>
              <a:t>When information is missing from your online Record Book, it is very difficult to grade your SAE and you may get a lower grade than you deserve!</a:t>
            </a:r>
          </a:p>
          <a:p>
            <a:r>
              <a:rPr lang="en-US" sz="2800" dirty="0" smtClean="0"/>
              <a:t>Your SAE Record Book should include</a:t>
            </a:r>
            <a:r>
              <a:rPr lang="mr-IN" sz="2800" dirty="0" smtClean="0"/>
              <a:t>…</a:t>
            </a:r>
            <a:endParaRPr lang="en-US" sz="2800" dirty="0" smtClean="0"/>
          </a:p>
          <a:p>
            <a:pPr lvl="1"/>
            <a:r>
              <a:rPr lang="en-US" sz="2400" dirty="0" smtClean="0"/>
              <a:t>Completed SAE Plan</a:t>
            </a:r>
            <a:r>
              <a:rPr lang="en-US" sz="2400" dirty="0"/>
              <a:t> </a:t>
            </a:r>
            <a:r>
              <a:rPr lang="en-US" sz="2400" dirty="0" smtClean="0"/>
              <a:t>and Annual Review</a:t>
            </a:r>
          </a:p>
          <a:p>
            <a:pPr lvl="1"/>
            <a:r>
              <a:rPr lang="en-US" sz="2400" dirty="0" smtClean="0"/>
              <a:t>Time (Hours and Minutes) recorded in your journal</a:t>
            </a:r>
          </a:p>
          <a:p>
            <a:pPr lvl="1"/>
            <a:r>
              <a:rPr lang="en-US" sz="2400" dirty="0" smtClean="0"/>
              <a:t>Income and Expenses related to your project</a:t>
            </a:r>
          </a:p>
          <a:p>
            <a:pPr lvl="1"/>
            <a:r>
              <a:rPr lang="en-US" sz="2400" dirty="0" smtClean="0"/>
              <a:t>Pictures or other evidence uploaded to your portfolio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884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6940" y="694968"/>
            <a:ext cx="6581611" cy="11624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/>
              <a:t>Keep Accurate Records!</a:t>
            </a:r>
            <a:br>
              <a:rPr lang="en-US" sz="4400" dirty="0" smtClean="0"/>
            </a:br>
            <a:r>
              <a:rPr lang="en-US" sz="4400" dirty="0" smtClean="0"/>
              <a:t>IT’s all About Showing what you Learned!!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026" y="3010821"/>
            <a:ext cx="7705049" cy="3368867"/>
          </a:xfrm>
        </p:spPr>
        <p:txBody>
          <a:bodyPr>
            <a:normAutofit/>
          </a:bodyPr>
          <a:lstStyle/>
          <a:p>
            <a:pPr lvl="0"/>
            <a:r>
              <a:rPr lang="en-US" sz="2800" dirty="0" smtClean="0"/>
              <a:t>You </a:t>
            </a:r>
            <a:r>
              <a:rPr lang="en-US" sz="2800" dirty="0"/>
              <a:t>will be given time in class to update your </a:t>
            </a:r>
            <a:r>
              <a:rPr lang="en-US" sz="2800" dirty="0" smtClean="0"/>
              <a:t>online records; </a:t>
            </a:r>
            <a:r>
              <a:rPr lang="en-US" sz="2800" dirty="0"/>
              <a:t>but it is your responsibility to make sure </a:t>
            </a:r>
            <a:r>
              <a:rPr lang="en-US" sz="2800" dirty="0" smtClean="0"/>
              <a:t>your records are current.</a:t>
            </a:r>
          </a:p>
          <a:p>
            <a:pPr lvl="0"/>
            <a:r>
              <a:rPr lang="en-US" sz="2800" dirty="0" smtClean="0"/>
              <a:t>Be sure to include enough detail so that what you are learning and accomplishing is documented in your journal.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26" y="694968"/>
            <a:ext cx="1598877" cy="159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5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831" y="133003"/>
            <a:ext cx="8039595" cy="149213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</a:t>
            </a:r>
            <a:r>
              <a:rPr lang="en-US" sz="4400" dirty="0" smtClean="0"/>
              <a:t>Quality SAE projects are </a:t>
            </a:r>
            <a:br>
              <a:rPr lang="en-US" sz="4400" dirty="0" smtClean="0"/>
            </a:br>
            <a:r>
              <a:rPr lang="en-US" sz="4400" dirty="0"/>
              <a:t> </a:t>
            </a:r>
            <a:r>
              <a:rPr lang="en-US" sz="4400" dirty="0" smtClean="0"/>
              <a:t>built through setting Learning Objectives and </a:t>
            </a:r>
            <a:r>
              <a:rPr lang="en-US" sz="4400" dirty="0"/>
              <a:t>w</a:t>
            </a:r>
            <a:r>
              <a:rPr lang="en-US" sz="4400" dirty="0" smtClean="0"/>
              <a:t>orking towards those Goals.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8758" y="2606636"/>
            <a:ext cx="7633742" cy="359359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Goals </a:t>
            </a:r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are a way to keep us focused and give all our actions purpose and direction.</a:t>
            </a:r>
          </a:p>
          <a:p>
            <a:pPr>
              <a:lnSpc>
                <a:spcPct val="90000"/>
              </a:lnSpc>
            </a:pP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People </a:t>
            </a:r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who set goals and continue to work toward them set higher standards and are more likely to achieve </a:t>
            </a: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them!</a:t>
            </a:r>
          </a:p>
          <a:p>
            <a:pPr>
              <a:lnSpc>
                <a:spcPct val="90000"/>
              </a:lnSpc>
            </a:pP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You should always have 3 current learning objectives recorded in AET.</a:t>
            </a:r>
            <a:endParaRPr lang="en-US" sz="32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7438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269" y="281682"/>
            <a:ext cx="8143985" cy="64459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SAE Progress Report </a:t>
            </a:r>
            <a:br>
              <a:rPr lang="en-US" sz="4000" dirty="0" smtClean="0"/>
            </a:br>
            <a:r>
              <a:rPr lang="en-US" sz="4000" dirty="0" smtClean="0"/>
              <a:t>and Evaluation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1881" y="1757549"/>
            <a:ext cx="4238884" cy="386078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You will fill it out at the end of each quarter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sz="2000" dirty="0" smtClean="0"/>
              <a:t>Record the number of hours worked.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sz="2000" dirty="0" smtClean="0"/>
              <a:t>Reflect and Summarize what you have learned and accomplished.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sz="2000" dirty="0" smtClean="0"/>
              <a:t>Complete the Evaluation Rubric</a:t>
            </a:r>
          </a:p>
          <a:p>
            <a:pPr marL="349250" indent="-457200"/>
            <a:r>
              <a:rPr lang="en-US" sz="2400" dirty="0" smtClean="0"/>
              <a:t>Your teacher will review your record book and the use rubric to determine your grade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5329470"/>
              </p:ext>
            </p:extLst>
          </p:nvPr>
        </p:nvGraphicFramePr>
        <p:xfrm>
          <a:off x="5070765" y="1626918"/>
          <a:ext cx="3809489" cy="4900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Document" r:id="rId3" imgW="7124700" imgH="9169400" progId="Word.Document.12">
                  <p:embed/>
                </p:oleObj>
              </mc:Choice>
              <mc:Fallback>
                <p:oleObj name="Document" r:id="rId3" imgW="7124700" imgH="9169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70765" y="1626918"/>
                        <a:ext cx="3809489" cy="490071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5982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432091" cy="883024"/>
          </a:xfrm>
        </p:spPr>
        <p:txBody>
          <a:bodyPr/>
          <a:lstStyle/>
          <a:p>
            <a:r>
              <a:rPr lang="en-US" dirty="0" smtClean="0"/>
              <a:t>Evaluation of Your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259" y="1209802"/>
            <a:ext cx="3080342" cy="53255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No matter what kind of SAE Project you have, your SAE will be evaluated using the same Rubric.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208" y="887163"/>
            <a:ext cx="5228158" cy="564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98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35677" y="107576"/>
            <a:ext cx="6655873" cy="891491"/>
          </a:xfrm>
        </p:spPr>
        <p:txBody>
          <a:bodyPr/>
          <a:lstStyle/>
          <a:p>
            <a:r>
              <a:rPr lang="en-US" b="1" dirty="0" smtClean="0"/>
              <a:t>How do I get an ‘A’?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935677" y="988950"/>
            <a:ext cx="50588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Complete an SAE Plan for each SAE and update it at least once a year!</a:t>
            </a:r>
          </a:p>
          <a:p>
            <a:pPr algn="ctr"/>
            <a:r>
              <a:rPr lang="en-US" sz="2000" dirty="0" smtClean="0"/>
              <a:t>Your plan should include 3 challenging learning objectives properly recorded in AET.</a:t>
            </a:r>
            <a:endParaRPr lang="en-US" sz="20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507151" y="1254741"/>
            <a:ext cx="879789" cy="11979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23210" y="5878847"/>
            <a:ext cx="56526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Update your financial and journal entries weekly!</a:t>
            </a:r>
          </a:p>
          <a:p>
            <a:r>
              <a:rPr lang="en-US" sz="2000" dirty="0" smtClean="0"/>
              <a:t>Make sure that you include enough detail so that your ag teacher knows what you are learning!</a:t>
            </a:r>
            <a:endParaRPr lang="en-US" sz="2000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2601598" y="5725029"/>
            <a:ext cx="521612" cy="307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2644"/>
            <a:ext cx="8930244" cy="32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6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1940" y="487189"/>
            <a:ext cx="74416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Make sure to include what you are learning! We look for statements such as</a:t>
            </a:r>
            <a:r>
              <a:rPr lang="mr-IN" sz="2400" dirty="0" smtClean="0"/>
              <a:t>…</a:t>
            </a:r>
            <a:endParaRPr lang="en-US" sz="2400" dirty="0" smtClean="0"/>
          </a:p>
          <a:p>
            <a:pPr algn="ctr"/>
            <a:r>
              <a:rPr lang="en-US" sz="2400" dirty="0" smtClean="0"/>
              <a:t> “</a:t>
            </a:r>
            <a:r>
              <a:rPr lang="en-US" sz="2400" i="1" dirty="0" smtClean="0"/>
              <a:t>I learned how to</a:t>
            </a:r>
            <a:r>
              <a:rPr lang="mr-IN" sz="2400" i="1" dirty="0" smtClean="0"/>
              <a:t>…</a:t>
            </a:r>
            <a:r>
              <a:rPr lang="en-US" sz="2400" dirty="0" smtClean="0"/>
              <a:t>”, </a:t>
            </a:r>
            <a:r>
              <a:rPr lang="en-US" sz="2400" i="1" dirty="0" smtClean="0"/>
              <a:t>“_____ taught me how to</a:t>
            </a:r>
            <a:r>
              <a:rPr lang="mr-IN" sz="2400" i="1" dirty="0" smtClean="0"/>
              <a:t>…</a:t>
            </a:r>
            <a:r>
              <a:rPr lang="en-US" sz="2400" dirty="0" smtClean="0"/>
              <a:t>”, “</a:t>
            </a:r>
            <a:r>
              <a:rPr lang="en-US" sz="2400" i="1" dirty="0" smtClean="0"/>
              <a:t>I did some research to try to figure out</a:t>
            </a:r>
            <a:r>
              <a:rPr lang="mr-IN" sz="2400" i="1" dirty="0" smtClean="0"/>
              <a:t>…</a:t>
            </a:r>
            <a:r>
              <a:rPr lang="en-US" sz="2400" dirty="0" smtClean="0"/>
              <a:t>” . </a:t>
            </a:r>
            <a:endParaRPr lang="en-US" sz="24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961901" y="866899"/>
            <a:ext cx="634187" cy="12588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94430" y="5126079"/>
            <a:ext cx="5764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Plan ahead so that you can devote more than 25 hours to your SAE each quarter</a:t>
            </a:r>
            <a:r>
              <a:rPr lang="en-US" sz="2400" dirty="0" smtClean="0"/>
              <a:t>.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2010252" y="3921234"/>
            <a:ext cx="1084178" cy="12325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25723"/>
            <a:ext cx="9103525" cy="180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401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97527" y="3385119"/>
            <a:ext cx="7504116" cy="327535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High quality photos are well lit,  in focus, include the students face and show the student practicing a skill.</a:t>
            </a:r>
          </a:p>
          <a:p>
            <a:r>
              <a:rPr lang="en-US" sz="2400" dirty="0" smtClean="0"/>
              <a:t>In some cases a photo is not appropriate; other evidence could work as well, it depends on what works for your project.</a:t>
            </a:r>
          </a:p>
          <a:p>
            <a:r>
              <a:rPr lang="en-US" sz="2400" dirty="0" smtClean="0"/>
              <a:t>We do not recommend selfies!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693226" y="213105"/>
            <a:ext cx="5021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Take at least two high quality photos of </a:t>
            </a:r>
            <a:r>
              <a:rPr lang="en-US" sz="2400" smtClean="0"/>
              <a:t>each SAE </a:t>
            </a:r>
            <a:r>
              <a:rPr lang="en-US" sz="2400" dirty="0" smtClean="0"/>
              <a:t>project!</a:t>
            </a:r>
            <a:endParaRPr lang="en-US" sz="24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1873531" y="427512"/>
            <a:ext cx="1985950" cy="15678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995360"/>
            <a:ext cx="9136403" cy="117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432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7744" y="128239"/>
            <a:ext cx="37276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Use your reflection as an opportunity to tell your ag teacher what you have learned or accomplished this quarter.</a:t>
            </a:r>
            <a:endParaRPr lang="en-US" sz="20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662781" y="1337603"/>
            <a:ext cx="467992" cy="15305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149294" y="368107"/>
            <a:ext cx="37385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Quality SAE projects are always growing and changing. </a:t>
            </a:r>
          </a:p>
          <a:p>
            <a:pPr algn="ctr"/>
            <a:r>
              <a:rPr lang="en-US" sz="2000" dirty="0" smtClean="0"/>
              <a:t>We want you to take advantage of opportunities to learn.  As you learn more you accomplish more and build a higher quality project. 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3853"/>
            <a:ext cx="9144000" cy="3157979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1662781" y="572015"/>
            <a:ext cx="3692990" cy="3737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381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6928" y="136349"/>
            <a:ext cx="7487146" cy="133695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</a:t>
            </a:r>
            <a:r>
              <a:rPr lang="en-US" dirty="0" smtClean="0"/>
              <a:t>n SAE project is required for each Ag Student!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607" y="1473305"/>
            <a:ext cx="8177467" cy="1750845"/>
          </a:xfrm>
        </p:spPr>
        <p:txBody>
          <a:bodyPr>
            <a:normAutofit/>
          </a:bodyPr>
          <a:lstStyle/>
          <a:p>
            <a:pPr algn="ctr">
              <a:spcBef>
                <a:spcPts val="1000"/>
              </a:spcBef>
            </a:pPr>
            <a:r>
              <a:rPr lang="en-US" sz="2400" dirty="0" smtClean="0"/>
              <a:t>An SAE is the most individualized project that could be. We understand that each individual student has different interests, abilities and opportunities. We do consider these when grading your project!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6444" y="2980292"/>
            <a:ext cx="3877708" cy="3877708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32549" y="3539151"/>
            <a:ext cx="4433895" cy="28289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0574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228600" algn="l" defTabSz="6858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000"/>
              </a:spcBef>
            </a:pPr>
            <a:r>
              <a:rPr lang="en-US" sz="2400" smtClean="0"/>
              <a:t>Our </a:t>
            </a:r>
            <a:r>
              <a:rPr lang="en-US" sz="2400" dirty="0" smtClean="0"/>
              <a:t>goal is to support you so that you can graduate ready for college and/or the workforce. </a:t>
            </a:r>
          </a:p>
          <a:p>
            <a:pPr algn="ctr">
              <a:spcBef>
                <a:spcPts val="1000"/>
              </a:spcBef>
            </a:pPr>
            <a:r>
              <a:rPr lang="en-US" sz="2400" dirty="0" smtClean="0"/>
              <a:t>A quality SAE project helps you get t</a:t>
            </a:r>
            <a:r>
              <a:rPr lang="en-US" dirty="0" smtClean="0"/>
              <a:t>here!</a:t>
            </a:r>
          </a:p>
          <a:p>
            <a:pPr marL="0" indent="0">
              <a:spcBef>
                <a:spcPts val="1000"/>
              </a:spcBef>
              <a:buFont typeface="Arial" panose="020B0604020202020204" pitchFamily="34" charset="0"/>
              <a:buNone/>
            </a:pPr>
            <a:endParaRPr lang="en-US" dirty="0" smtClean="0"/>
          </a:p>
          <a:p>
            <a:pPr>
              <a:spcBef>
                <a:spcPts val="1000"/>
              </a:spcBef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21712186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</a:majorFont>
      <a:minorFont>
        <a:latin typeface="Gill Sans MT" panose="020B0502020104020203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2671</TotalTime>
  <Words>800</Words>
  <Application>Microsoft Macintosh PowerPoint</Application>
  <PresentationFormat>On-screen Show (4:3)</PresentationFormat>
  <Paragraphs>69</Paragraphs>
  <Slides>14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Gill Sans MT</vt:lpstr>
      <vt:lpstr>Impact</vt:lpstr>
      <vt:lpstr>Wingdings</vt:lpstr>
      <vt:lpstr>Badge</vt:lpstr>
      <vt:lpstr>Document</vt:lpstr>
      <vt:lpstr>How is My SAE Graded?</vt:lpstr>
      <vt:lpstr>Supervised Agricultural Experience</vt:lpstr>
      <vt:lpstr>Killingly SAE Requirements</vt:lpstr>
      <vt:lpstr>Your SAE Project is Graded.</vt:lpstr>
      <vt:lpstr>Your Online SAE Record Book</vt:lpstr>
      <vt:lpstr>Keep Accurate Records! IT’s all About Showing what you Learned!!</vt:lpstr>
      <vt:lpstr> Quality SAE projects are   built through setting Learning Objectives and working towards those Goals. </vt:lpstr>
      <vt:lpstr>SAE Progress Report  and Evaluation</vt:lpstr>
      <vt:lpstr>Evaluation of Your Project</vt:lpstr>
      <vt:lpstr>How do I get an ‘A’?</vt:lpstr>
      <vt:lpstr>PowerPoint Presentation</vt:lpstr>
      <vt:lpstr>PowerPoint Presentation</vt:lpstr>
      <vt:lpstr>PowerPoint Presentation</vt:lpstr>
      <vt:lpstr>An SAE project is required for each Ag Student!</vt:lpstr>
    </vt:vector>
  </TitlesOfParts>
  <Company>Killingly Public Schools</Company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an SAE?</dc:title>
  <dc:creator>Courtney Cardinal</dc:creator>
  <cp:lastModifiedBy>Microsoft Office User</cp:lastModifiedBy>
  <cp:revision>107</cp:revision>
  <dcterms:created xsi:type="dcterms:W3CDTF">2013-07-24T13:05:03Z</dcterms:created>
  <dcterms:modified xsi:type="dcterms:W3CDTF">2021-01-13T15:58:57Z</dcterms:modified>
</cp:coreProperties>
</file>