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35ADF99F-42D4-464F-B655-064D73A0EC7C}">
          <p14:sldIdLst>
            <p14:sldId id="256"/>
          </p14:sldIdLst>
        </p14:section>
        <p14:section name="Untitled Section" id="{465236D0-C655-4346-846B-95C45595FDDA}">
          <p14:sldIdLst>
            <p14:sldId id="257"/>
            <p14:sldId id="258"/>
            <p14:sldId id="259"/>
            <p14:sldId id="26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5" d="100"/>
          <a:sy n="85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115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02591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32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512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06698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025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11272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8635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93136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20158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45946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68D9A1-8009-460C-9B31-EC44661D0DB4}" type="datetimeFigureOut">
              <a:rPr lang="en-US" smtClean="0"/>
              <a:t>12/2/2020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5F2F0A-0571-4285-8683-2FB73BFB7B9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4438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alpha val="98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14500" y="2186013"/>
            <a:ext cx="9144000" cy="1908342"/>
          </a:xfrm>
        </p:spPr>
        <p:txBody>
          <a:bodyPr>
            <a:noAutofit/>
          </a:bodyPr>
          <a:lstStyle/>
          <a:p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gerian" panose="04020705040A02060702" pitchFamily="82" charset="0"/>
                <a:ea typeface="Adobe Gothic Std B" panose="020B0800000000000000" pitchFamily="34" charset="-128"/>
              </a:rPr>
              <a:t>United States </a:t>
            </a:r>
            <a:b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gerian" panose="04020705040A02060702" pitchFamily="82" charset="0"/>
                <a:ea typeface="Adobe Gothic Std B" panose="020B0800000000000000" pitchFamily="34" charset="-128"/>
              </a:rPr>
            </a:br>
            <a:r>
              <a:rPr lang="en-US" sz="6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Algerian" panose="04020705040A02060702" pitchFamily="82" charset="0"/>
                <a:ea typeface="Adobe Gothic Std B" panose="020B0800000000000000" pitchFamily="34" charset="-128"/>
              </a:rPr>
              <a:t>Air and Space Force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  <a:latin typeface="Algerian" panose="04020705040A02060702" pitchFamily="82" charset="0"/>
              <a:ea typeface="Adobe Gothic Std B" panose="020B0800000000000000" pitchFamily="34" charset="-128"/>
            </a:endParaRPr>
          </a:p>
        </p:txBody>
      </p:sp>
      <p:sp>
        <p:nvSpPr>
          <p:cNvPr id="4" name="AutoShape 2" descr="The History and Roles of the Air Force | Military.com"/>
          <p:cNvSpPr>
            <a:spLocks noChangeAspect="1" noChangeArrowheads="1"/>
          </p:cNvSpPr>
          <p:nvPr/>
        </p:nvSpPr>
        <p:spPr bwMode="auto">
          <a:xfrm>
            <a:off x="155574" y="-144463"/>
            <a:ext cx="2550303" cy="25503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37700" y="4371759"/>
            <a:ext cx="2520950" cy="25209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25" y="357262"/>
            <a:ext cx="2125980" cy="2125980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8350" y="220102"/>
            <a:ext cx="2400300" cy="2400300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4025" y="4371759"/>
            <a:ext cx="2481262" cy="24812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57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colorTemperature colorTemp="6785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20914"/>
            <a:ext cx="12192000" cy="6837086"/>
          </a:xfrm>
          <a:prstGeom prst="rect">
            <a:avLst/>
          </a:prstGeom>
          <a:effectLst>
            <a:outerShdw blurRad="431800" dist="50800" dir="5400000" algn="ctr" rotWithShape="0">
              <a:srgbClr val="000000"/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doni MT Condensed" panose="02070606080606020203" pitchFamily="18" charset="0"/>
              </a:rPr>
              <a:t>Top 25 In Demand Careers</a:t>
            </a:r>
            <a:endParaRPr lang="en-US" sz="6000" b="1" dirty="0">
              <a:solidFill>
                <a:schemeClr val="tx1">
                  <a:lumMod val="95000"/>
                  <a:lumOff val="5000"/>
                </a:schemeClr>
              </a:solidFill>
              <a:latin typeface="Bodoni MT Condensed" panose="020706060806060202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35000" y="1562100"/>
            <a:ext cx="5384800" cy="46148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Security Force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Tactical Aircraft Maintenance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Refuel/Bomber Aircraft Maintenance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Airlift Special Mission Aircraft Maintenance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All Sources Intel analyst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Cyber Systems Operations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Aerospace Propulsion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Munition Systems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Aircraft Armament Systems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Material Management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Cyber Transport Systems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Fire Protection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Air Transportation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562100"/>
            <a:ext cx="5181600" cy="4614863"/>
          </a:xfrm>
        </p:spPr>
        <p:txBody>
          <a:bodyPr>
            <a:normAutofit fontScale="70000" lnSpcReduction="20000"/>
          </a:bodyPr>
          <a:lstStyle/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Intelligence Analyst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Sensor Operator 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Client Systems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Aerospace Ground Equipment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Fuels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Electrical and Environmental Systems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Air Traffic Control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Weather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Geospatial Intelligence</a:t>
            </a:r>
          </a:p>
          <a:p>
            <a:r>
              <a:rPr lang="en-US" b="1" dirty="0">
                <a:solidFill>
                  <a:schemeClr val="tx1">
                    <a:lumMod val="95000"/>
                    <a:lumOff val="5000"/>
                  </a:schemeClr>
                </a:solidFill>
              </a:rPr>
              <a:t>Services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Transmission Systems</a:t>
            </a:r>
          </a:p>
          <a:p>
            <a:r>
              <a:rPr lang="en-US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Personnel</a:t>
            </a:r>
            <a:endParaRPr lang="en-US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546350" y="6176963"/>
            <a:ext cx="7251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/>
              <a:t>You can learn about all of the careers and 100+ more by checking out  our IG @</a:t>
            </a:r>
            <a:r>
              <a:rPr lang="en-US" dirty="0" err="1" smtClean="0"/>
              <a:t>AirForce_TriCities</a:t>
            </a:r>
            <a:r>
              <a:rPr lang="en-US" dirty="0" smtClean="0"/>
              <a:t> or at airforce.com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67196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Blur radius="2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-64294"/>
            <a:ext cx="10515600" cy="1325563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 smtClean="0">
                <a:latin typeface="Bodoni MT Black" panose="02070A03080606020203" pitchFamily="18" charset="0"/>
              </a:rPr>
              <a:t>Benefits</a:t>
            </a:r>
            <a:endParaRPr lang="en-US" sz="6000" b="1" dirty="0">
              <a:latin typeface="Bodoni MT Black" panose="02070A03080606020203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6700" y="1155700"/>
            <a:ext cx="5905500" cy="5702300"/>
          </a:xfrm>
        </p:spPr>
        <p:txBody>
          <a:bodyPr>
            <a:normAutofit fontScale="92500" lnSpcReduction="20000"/>
          </a:bodyPr>
          <a:lstStyle/>
          <a:p>
            <a:r>
              <a:rPr lang="en-US" sz="3300" b="1" dirty="0" smtClean="0"/>
              <a:t>Education Benefits</a:t>
            </a:r>
          </a:p>
          <a:p>
            <a:pPr lvl="1"/>
            <a:r>
              <a:rPr lang="en-US" sz="2800" dirty="0" smtClean="0"/>
              <a:t>Tuition assistance</a:t>
            </a:r>
          </a:p>
          <a:p>
            <a:pPr lvl="2"/>
            <a:r>
              <a:rPr lang="en-US" sz="2400" dirty="0" smtClean="0"/>
              <a:t> $4,500 each year!</a:t>
            </a:r>
          </a:p>
          <a:p>
            <a:pPr lvl="1"/>
            <a:r>
              <a:rPr lang="en-US" sz="2800" dirty="0" smtClean="0"/>
              <a:t>Post 9/11 G.I. Bill. </a:t>
            </a:r>
          </a:p>
          <a:p>
            <a:pPr lvl="2"/>
            <a:r>
              <a:rPr lang="en-US" sz="2400" dirty="0" smtClean="0"/>
              <a:t>Use during or after your service. Tuition paid and housing allowance for the location of your school. (average $1,833 per month)</a:t>
            </a:r>
          </a:p>
          <a:p>
            <a:pPr lvl="1"/>
            <a:r>
              <a:rPr lang="en-US" sz="2800" dirty="0" smtClean="0"/>
              <a:t>Community College of the Air Force.</a:t>
            </a:r>
          </a:p>
          <a:p>
            <a:pPr lvl="2"/>
            <a:r>
              <a:rPr lang="en-US" sz="2400" dirty="0" smtClean="0"/>
              <a:t>BMT, Tech school and much more is college accredited with your every day job in the Air Force!</a:t>
            </a:r>
          </a:p>
          <a:p>
            <a:pPr lvl="1"/>
            <a:endParaRPr lang="en-US" sz="2600" dirty="0" smtClean="0"/>
          </a:p>
          <a:p>
            <a:r>
              <a:rPr lang="en-US" sz="3000" b="1" dirty="0" smtClean="0"/>
              <a:t>Travel</a:t>
            </a:r>
          </a:p>
          <a:p>
            <a:pPr lvl="1"/>
            <a:r>
              <a:rPr lang="en-US" sz="2600" dirty="0" smtClean="0"/>
              <a:t>Permanent Change of Station(PCS)</a:t>
            </a:r>
          </a:p>
          <a:p>
            <a:pPr lvl="1"/>
            <a:r>
              <a:rPr lang="en-US" sz="2600" dirty="0" smtClean="0"/>
              <a:t>Temporary Duty (TDY) – business trips</a:t>
            </a:r>
          </a:p>
          <a:p>
            <a:pPr lvl="1"/>
            <a:r>
              <a:rPr lang="en-US" sz="2600" dirty="0" smtClean="0"/>
              <a:t>HOPS (Free Military Flights)</a:t>
            </a:r>
          </a:p>
          <a:p>
            <a:pPr lvl="1"/>
            <a:endParaRPr lang="en-US" sz="2600" dirty="0" smtClean="0"/>
          </a:p>
          <a:p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6438900" y="1261269"/>
            <a:ext cx="5181600" cy="5727700"/>
          </a:xfrm>
        </p:spPr>
        <p:txBody>
          <a:bodyPr>
            <a:normAutofit fontScale="92500" lnSpcReduction="20000"/>
          </a:bodyPr>
          <a:lstStyle/>
          <a:p>
            <a:r>
              <a:rPr lang="en-US" sz="3000" b="1" dirty="0"/>
              <a:t>Outdoor Rec/Organized Trips</a:t>
            </a:r>
          </a:p>
          <a:p>
            <a:pPr lvl="1"/>
            <a:r>
              <a:rPr lang="en-US" sz="2600" dirty="0"/>
              <a:t>Cheap outdoor rental </a:t>
            </a:r>
            <a:r>
              <a:rPr lang="en-US" sz="2600" dirty="0" smtClean="0"/>
              <a:t>gear</a:t>
            </a:r>
          </a:p>
          <a:p>
            <a:pPr lvl="2"/>
            <a:r>
              <a:rPr lang="en-US" sz="2200" dirty="0" smtClean="0"/>
              <a:t> Tents</a:t>
            </a:r>
            <a:r>
              <a:rPr lang="en-US" sz="2200" dirty="0"/>
              <a:t>, Boats, </a:t>
            </a:r>
            <a:r>
              <a:rPr lang="en-US" sz="2200" dirty="0" smtClean="0"/>
              <a:t>Kayaks, trips to nearby adventures like London, Disney,  </a:t>
            </a:r>
            <a:r>
              <a:rPr lang="en-US" sz="2200" dirty="0"/>
              <a:t>Etc</a:t>
            </a:r>
            <a:r>
              <a:rPr lang="en-US" sz="2200" dirty="0" smtClean="0"/>
              <a:t>.</a:t>
            </a:r>
            <a:endParaRPr lang="en-US" sz="2200" dirty="0"/>
          </a:p>
          <a:p>
            <a:pPr lvl="1"/>
            <a:endParaRPr lang="en-US" sz="2600" dirty="0"/>
          </a:p>
          <a:p>
            <a:r>
              <a:rPr lang="en-US" sz="3000" b="1" dirty="0"/>
              <a:t>Paid Vacation</a:t>
            </a:r>
          </a:p>
          <a:p>
            <a:pPr lvl="1"/>
            <a:r>
              <a:rPr lang="en-US" sz="2600" dirty="0" smtClean="0"/>
              <a:t>2.5 Days/Month/30 days year</a:t>
            </a:r>
          </a:p>
          <a:p>
            <a:pPr lvl="1"/>
            <a:r>
              <a:rPr lang="en-US" sz="2600" dirty="0" smtClean="0"/>
              <a:t>Keep 60 days total</a:t>
            </a:r>
          </a:p>
          <a:p>
            <a:pPr lvl="1"/>
            <a:r>
              <a:rPr lang="en-US" sz="2600" dirty="0" smtClean="0"/>
              <a:t>Holidays off and paid</a:t>
            </a:r>
          </a:p>
          <a:p>
            <a:pPr lvl="1"/>
            <a:r>
              <a:rPr lang="en-US" sz="2600" dirty="0" smtClean="0"/>
              <a:t>“Family days” linked with holidays. Ex: Thanksgiving on Thursday, family day on Friday. Both off and paid</a:t>
            </a:r>
            <a:endParaRPr lang="en-US" sz="2600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131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3"/>
                </a14:imgProps>
              </a:ext>
            </a:extLst>
          </a:blip>
          <a:stretch>
            <a:fillRect/>
          </a:stretch>
        </p:blipFill>
        <p:spPr>
          <a:xfrm>
            <a:off x="0" y="-60910"/>
            <a:ext cx="12300283" cy="6918910"/>
          </a:xfrm>
          <a:prstGeom prst="rect">
            <a:avLst/>
          </a:prstGeom>
          <a:ln>
            <a:noFill/>
          </a:ln>
          <a:effectLst>
            <a:outerShdw dist="50800" dir="5400000" algn="ctr" rotWithShape="0">
              <a:srgbClr val="000000">
                <a:alpha val="43137"/>
              </a:srgbClr>
            </a:outerShdw>
          </a:effec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6000" b="1" dirty="0" smtClean="0">
                <a:latin typeface="Bahnschrift" panose="020B0502040204020203" pitchFamily="34" charset="0"/>
              </a:rPr>
              <a:t>Starting pay and allowances</a:t>
            </a:r>
            <a:endParaRPr lang="en-US" sz="6000" b="1" dirty="0">
              <a:latin typeface="Bahnschrift" panose="020B0502040204020203" pitchFamily="34" charset="0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15900" y="1838324"/>
            <a:ext cx="6934200" cy="4841875"/>
          </a:xfrm>
        </p:spPr>
        <p:txBody>
          <a:bodyPr>
            <a:normAutofit lnSpcReduction="10000"/>
          </a:bodyPr>
          <a:lstStyle/>
          <a:p>
            <a:r>
              <a:rPr lang="en-US" b="1" dirty="0" smtClean="0"/>
              <a:t>Base Pay</a:t>
            </a:r>
          </a:p>
          <a:p>
            <a:pPr lvl="1"/>
            <a:r>
              <a:rPr lang="en-US" dirty="0" smtClean="0"/>
              <a:t>E-1 : $1,733 Per Month</a:t>
            </a:r>
          </a:p>
          <a:p>
            <a:pPr lvl="1"/>
            <a:r>
              <a:rPr lang="en-US" dirty="0" smtClean="0"/>
              <a:t>E-2 : $1,943</a:t>
            </a:r>
          </a:p>
          <a:p>
            <a:pPr lvl="1"/>
            <a:r>
              <a:rPr lang="en-US" dirty="0" smtClean="0"/>
              <a:t>E-3 : $2,043</a:t>
            </a:r>
          </a:p>
          <a:p>
            <a:pPr lvl="1"/>
            <a:endParaRPr lang="en-US" dirty="0" smtClean="0"/>
          </a:p>
          <a:p>
            <a:r>
              <a:rPr lang="en-US" b="1" dirty="0" smtClean="0"/>
              <a:t>Basic Housing Allowance (BAH) </a:t>
            </a:r>
          </a:p>
          <a:p>
            <a:pPr lvl="1"/>
            <a:r>
              <a:rPr lang="en-US" dirty="0" smtClean="0"/>
              <a:t>$1,197 per month for Kennewick</a:t>
            </a:r>
          </a:p>
          <a:p>
            <a:pPr lvl="1"/>
            <a:r>
              <a:rPr lang="en-US" dirty="0" smtClean="0"/>
              <a:t>Non-taxed</a:t>
            </a:r>
          </a:p>
          <a:p>
            <a:pPr lvl="1"/>
            <a:r>
              <a:rPr lang="en-US" dirty="0" smtClean="0"/>
              <a:t>Varies by base/city</a:t>
            </a:r>
          </a:p>
          <a:p>
            <a:r>
              <a:rPr lang="en-US" b="1" dirty="0" smtClean="0"/>
              <a:t>Food Allowance</a:t>
            </a:r>
          </a:p>
          <a:p>
            <a:pPr lvl="1"/>
            <a:r>
              <a:rPr lang="en-US" dirty="0" smtClean="0"/>
              <a:t>$369 Per Month </a:t>
            </a:r>
          </a:p>
          <a:p>
            <a:pPr lvl="1"/>
            <a:r>
              <a:rPr lang="en-US" dirty="0" smtClean="0"/>
              <a:t>Non Taxed</a:t>
            </a:r>
          </a:p>
          <a:p>
            <a:pPr marL="1371600" lvl="3" indent="0"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72388437"/>
              </p:ext>
            </p:extLst>
          </p:nvPr>
        </p:nvGraphicFramePr>
        <p:xfrm>
          <a:off x="5875867" y="2206441"/>
          <a:ext cx="6002866" cy="4333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09333">
                  <a:extLst>
                    <a:ext uri="{9D8B030D-6E8A-4147-A177-3AD203B41FA5}">
                      <a16:colId xmlns:a16="http://schemas.microsoft.com/office/drawing/2014/main" val="2732566236"/>
                    </a:ext>
                  </a:extLst>
                </a:gridCol>
                <a:gridCol w="1667933">
                  <a:extLst>
                    <a:ext uri="{9D8B030D-6E8A-4147-A177-3AD203B41FA5}">
                      <a16:colId xmlns:a16="http://schemas.microsoft.com/office/drawing/2014/main" val="213722969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56743098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1">
                        <a:lumMod val="95000"/>
                        <a:lumOff val="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Air Force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(E-3, 2 years in the AF, in the dorms</a:t>
                      </a:r>
                      <a:r>
                        <a:rPr lang="en-US" sz="1100" baseline="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)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Civilian</a:t>
                      </a:r>
                    </a:p>
                    <a:p>
                      <a:r>
                        <a:rPr lang="en-US" sz="1100" dirty="0" smtClean="0">
                          <a:solidFill>
                            <a:schemeClr val="tx1">
                              <a:lumMod val="95000"/>
                              <a:lumOff val="5000"/>
                            </a:schemeClr>
                          </a:solidFill>
                        </a:rPr>
                        <a:t>(above min wage)</a:t>
                      </a:r>
                      <a:endParaRPr lang="en-US" sz="1100" dirty="0">
                        <a:solidFill>
                          <a:schemeClr val="tx1">
                            <a:lumMod val="95000"/>
                            <a:lumOff val="5000"/>
                          </a:schemeClr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005587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 smtClean="0"/>
                        <a:t>Total Pay/Monthly</a:t>
                      </a:r>
                      <a:endParaRPr lang="en-US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b="1" dirty="0" smtClean="0"/>
                        <a:t>$2,043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n-US" b="1" dirty="0" smtClean="0"/>
                        <a:t> </a:t>
                      </a:r>
                      <a:r>
                        <a:rPr lang="en-US" sz="1100" b="1" dirty="0" smtClean="0"/>
                        <a:t>(salary-monthly pay) </a:t>
                      </a:r>
                      <a:endParaRPr lang="en-US" sz="105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 b="1" dirty="0" smtClean="0"/>
                        <a:t>$2,080</a:t>
                      </a:r>
                    </a:p>
                    <a:p>
                      <a:pPr algn="ctr"/>
                      <a:r>
                        <a:rPr lang="en-US" sz="1200" b="1" dirty="0" smtClean="0"/>
                        <a:t>($13/</a:t>
                      </a:r>
                      <a:r>
                        <a:rPr lang="en-US" sz="1200" b="1" dirty="0" err="1" smtClean="0"/>
                        <a:t>hr</a:t>
                      </a:r>
                      <a:r>
                        <a:rPr lang="en-US" sz="1200" b="1" dirty="0" smtClean="0"/>
                        <a:t>)</a:t>
                      </a:r>
                      <a:endParaRPr lang="en-US" sz="1200" b="1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785857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Rent/Mortgage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Included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$950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190811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House</a:t>
                      </a:r>
                      <a:r>
                        <a:rPr lang="en-US" baseline="0" dirty="0" smtClean="0"/>
                        <a:t> Bills</a:t>
                      </a:r>
                      <a:endParaRPr lang="en-US" dirty="0" smtClean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Included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$200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13749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Food expenses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Included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$300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48541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Medical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Included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Average $500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699967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Cell Phone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$75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6827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 smtClean="0"/>
                        <a:t>Car</a:t>
                      </a:r>
                      <a:r>
                        <a:rPr lang="en-US" baseline="0" dirty="0" smtClean="0"/>
                        <a:t> note/Insurance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dirty="0" smtClean="0"/>
                        <a:t>$50</a:t>
                      </a:r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48782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en-US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00928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$TAKE</a:t>
                      </a:r>
                      <a:r>
                        <a:rPr lang="en-US" sz="2000" b="1" baseline="0" dirty="0" smtClean="0">
                          <a:solidFill>
                            <a:srgbClr val="00B050"/>
                          </a:solidFill>
                        </a:rPr>
                        <a:t> HOME MONEY$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00B050"/>
                          </a:solidFill>
                        </a:rPr>
                        <a:t>$1,918</a:t>
                      </a:r>
                      <a:endParaRPr lang="en-US" sz="2000" b="1" dirty="0">
                        <a:solidFill>
                          <a:srgbClr val="00B05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 smtClean="0">
                          <a:solidFill>
                            <a:srgbClr val="FF0000"/>
                          </a:solidFill>
                        </a:rPr>
                        <a:t>$5</a:t>
                      </a:r>
                      <a:endParaRPr lang="en-US" sz="2000" b="1" dirty="0">
                        <a:solidFill>
                          <a:srgbClr val="FF0000"/>
                        </a:solidFill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871536"/>
                  </a:ext>
                </a:extLst>
              </a:tr>
            </a:tbl>
          </a:graphicData>
        </a:graphic>
      </p:graphicFrame>
      <p:cxnSp>
        <p:nvCxnSpPr>
          <p:cNvPr id="7" name="Straight Arrow Connector 6"/>
          <p:cNvCxnSpPr>
            <a:stCxn id="11" idx="2"/>
          </p:cNvCxnSpPr>
          <p:nvPr/>
        </p:nvCxnSpPr>
        <p:spPr>
          <a:xfrm>
            <a:off x="10045700" y="2116723"/>
            <a:ext cx="21168" cy="1191948"/>
          </a:xfrm>
          <a:prstGeom prst="straightConnector1">
            <a:avLst/>
          </a:prstGeom>
          <a:ln>
            <a:solidFill>
              <a:srgbClr val="00B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TextBox 10"/>
          <p:cNvSpPr txBox="1"/>
          <p:nvPr/>
        </p:nvSpPr>
        <p:spPr>
          <a:xfrm>
            <a:off x="7899400" y="1655058"/>
            <a:ext cx="4292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>
                <a:solidFill>
                  <a:srgbClr val="00B050"/>
                </a:solidFill>
              </a:rPr>
              <a:t>Will be about $3,609 if you lived off base/in the city of Kennewick</a:t>
            </a:r>
          </a:p>
          <a:p>
            <a:r>
              <a:rPr lang="en-US" sz="1200" b="1" dirty="0" smtClean="0">
                <a:solidFill>
                  <a:srgbClr val="00B050"/>
                </a:solidFill>
              </a:rPr>
              <a:t>Base Pay</a:t>
            </a:r>
            <a:r>
              <a:rPr lang="en-US" sz="1200" dirty="0" smtClean="0">
                <a:solidFill>
                  <a:srgbClr val="00B050"/>
                </a:solidFill>
              </a:rPr>
              <a:t>: $2,043 + </a:t>
            </a:r>
            <a:r>
              <a:rPr lang="en-US" sz="1200" b="1" dirty="0" smtClean="0">
                <a:solidFill>
                  <a:srgbClr val="00B050"/>
                </a:solidFill>
              </a:rPr>
              <a:t>Housing: </a:t>
            </a:r>
            <a:r>
              <a:rPr lang="en-US" sz="1200" dirty="0" smtClean="0">
                <a:solidFill>
                  <a:srgbClr val="00B050"/>
                </a:solidFill>
              </a:rPr>
              <a:t>$1,197 + </a:t>
            </a:r>
            <a:r>
              <a:rPr lang="en-US" sz="1200" b="1" dirty="0" smtClean="0">
                <a:solidFill>
                  <a:srgbClr val="00B050"/>
                </a:solidFill>
              </a:rPr>
              <a:t>Food Allowance: </a:t>
            </a:r>
            <a:r>
              <a:rPr lang="en-US" sz="1200" dirty="0" smtClean="0">
                <a:solidFill>
                  <a:srgbClr val="00B050"/>
                </a:solidFill>
              </a:rPr>
              <a:t>$369</a:t>
            </a:r>
            <a:endParaRPr lang="en-US" sz="120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24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79190" y="4872150"/>
            <a:ext cx="441534" cy="441534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lum bright="70000" contrast="-70000"/>
          </a:blip>
          <a:stretch>
            <a:fillRect/>
          </a:stretch>
        </p:blipFill>
        <p:spPr>
          <a:xfrm>
            <a:off x="2850858" y="515575"/>
            <a:ext cx="6714874" cy="5981316"/>
          </a:xfrm>
          <a:prstGeom prst="rect">
            <a:avLst/>
          </a:prstGeom>
        </p:spPr>
      </p:pic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8000" b="1" dirty="0" smtClean="0">
                <a:latin typeface="Adobe Hebrew" panose="02040503050201020203" pitchFamily="18" charset="-79"/>
                <a:cs typeface="Adobe Hebrew" panose="02040503050201020203" pitchFamily="18" charset="-79"/>
              </a:rPr>
              <a:t>Contact Info</a:t>
            </a:r>
            <a:endParaRPr lang="en-US" sz="8000" b="1" dirty="0">
              <a:latin typeface="Adobe Hebrew" panose="02040503050201020203" pitchFamily="18" charset="-79"/>
              <a:cs typeface="Adobe Hebrew" panose="02040503050201020203" pitchFamily="18" charset="-79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838199" y="1723608"/>
            <a:ext cx="7346245" cy="4351338"/>
          </a:xfrm>
        </p:spPr>
        <p:txBody>
          <a:bodyPr>
            <a:normAutofit/>
          </a:bodyPr>
          <a:lstStyle/>
          <a:p>
            <a:pPr marL="1371600" lvl="3" indent="0">
              <a:buNone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1371600" lvl="3" indent="0"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Technical Sergeant Adam </a:t>
            </a:r>
            <a:r>
              <a:rPr lang="en-US" sz="2800" dirty="0" err="1" smtClean="0">
                <a:solidFill>
                  <a:prstClr val="black"/>
                </a:solidFill>
              </a:rPr>
              <a:t>Wriglesworth</a:t>
            </a:r>
            <a:endParaRPr lang="en-US" sz="2800" dirty="0">
              <a:solidFill>
                <a:prstClr val="black"/>
              </a:solidFill>
            </a:endParaRPr>
          </a:p>
          <a:p>
            <a:pPr marL="1371600" lvl="3" indent="0"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910 </a:t>
            </a:r>
            <a:r>
              <a:rPr lang="en-US" sz="2800" dirty="0">
                <a:solidFill>
                  <a:prstClr val="black"/>
                </a:solidFill>
              </a:rPr>
              <a:t>S. Columbia Blvd </a:t>
            </a:r>
            <a:r>
              <a:rPr lang="en-US" sz="2800" dirty="0" err="1">
                <a:solidFill>
                  <a:prstClr val="black"/>
                </a:solidFill>
              </a:rPr>
              <a:t>Ste</a:t>
            </a:r>
            <a:r>
              <a:rPr lang="en-US" sz="2800" dirty="0">
                <a:solidFill>
                  <a:prstClr val="black"/>
                </a:solidFill>
              </a:rPr>
              <a:t> F. Kennewick, WA 99336</a:t>
            </a:r>
          </a:p>
          <a:p>
            <a:pPr marL="1371600" lvl="3" indent="0">
              <a:buNone/>
            </a:pPr>
            <a:endParaRPr lang="en-US" sz="2800" dirty="0">
              <a:solidFill>
                <a:prstClr val="black"/>
              </a:solidFill>
            </a:endParaRPr>
          </a:p>
          <a:p>
            <a:pPr marL="1371600" lvl="3" indent="0">
              <a:buNone/>
            </a:pPr>
            <a:r>
              <a:rPr lang="en-US" sz="2800" dirty="0" smtClean="0">
                <a:solidFill>
                  <a:prstClr val="black"/>
                </a:solidFill>
              </a:rPr>
              <a:t>Cell</a:t>
            </a:r>
            <a:r>
              <a:rPr lang="en-US" sz="2800" dirty="0">
                <a:solidFill>
                  <a:prstClr val="black"/>
                </a:solidFill>
              </a:rPr>
              <a:t>: </a:t>
            </a:r>
            <a:r>
              <a:rPr lang="en-US" sz="2800" dirty="0" smtClean="0">
                <a:solidFill>
                  <a:prstClr val="black"/>
                </a:solidFill>
              </a:rPr>
              <a:t>509-412-2289</a:t>
            </a:r>
            <a:endParaRPr lang="en-US" sz="2800" dirty="0">
              <a:solidFill>
                <a:prstClr val="black"/>
              </a:solidFill>
            </a:endParaRPr>
          </a:p>
          <a:p>
            <a:pPr marL="1371600" lvl="3" indent="0">
              <a:buNone/>
            </a:pPr>
            <a:endParaRPr lang="en-US" sz="2800" dirty="0" smtClean="0">
              <a:solidFill>
                <a:prstClr val="black"/>
              </a:solidFill>
            </a:endParaRPr>
          </a:p>
          <a:p>
            <a:pPr marL="1371600" lvl="3" indent="0">
              <a:buNone/>
            </a:pPr>
            <a:r>
              <a:rPr lang="en-US" sz="2800" dirty="0" err="1" smtClean="0">
                <a:solidFill>
                  <a:prstClr val="black"/>
                </a:solidFill>
              </a:rPr>
              <a:t>AirForce_Tri</a:t>
            </a:r>
            <a:r>
              <a:rPr lang="en-US" sz="2800" dirty="0" smtClean="0">
                <a:solidFill>
                  <a:prstClr val="black"/>
                </a:solidFill>
              </a:rPr>
              <a:t>-Cities</a:t>
            </a:r>
            <a:endParaRPr lang="en-US" sz="2800" dirty="0">
              <a:solidFill>
                <a:prstClr val="black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>
          <a:xfrm>
            <a:off x="6802334" y="1330564"/>
            <a:ext cx="5181600" cy="4351338"/>
          </a:xfrm>
        </p:spPr>
        <p:txBody>
          <a:bodyPr>
            <a:normAutofit/>
          </a:bodyPr>
          <a:lstStyle/>
          <a:p>
            <a:pPr marL="1828800" lvl="4" indent="0">
              <a:buNone/>
            </a:pPr>
            <a:endParaRPr lang="en-US" dirty="0" smtClean="0"/>
          </a:p>
          <a:p>
            <a:pPr marL="1828800" lvl="4" indent="0">
              <a:buNone/>
            </a:pPr>
            <a:r>
              <a:rPr lang="en-US" sz="2400" b="1" dirty="0" smtClean="0"/>
              <a:t>Are you qualified to join?</a:t>
            </a:r>
          </a:p>
          <a:p>
            <a:pPr marL="1828800" lvl="4" indent="0">
              <a:buNone/>
            </a:pPr>
            <a:endParaRPr lang="en-US" sz="2400" b="1" dirty="0" smtClean="0"/>
          </a:p>
          <a:p>
            <a:pPr marL="1828800" lvl="4" indent="0">
              <a:buNone/>
            </a:pPr>
            <a:r>
              <a:rPr lang="en-US" sz="2400" b="1" dirty="0" smtClean="0"/>
              <a:t>Open your camera and scan the icon!</a:t>
            </a:r>
            <a:endParaRPr lang="en-US" sz="2400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76369" y="3622302"/>
            <a:ext cx="3102021" cy="3102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970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TM10001114[[fn=Gallery]]</Template>
  <TotalTime>7729</TotalTime>
  <Words>434</Words>
  <Application>Microsoft Office PowerPoint</Application>
  <PresentationFormat>Widescreen</PresentationFormat>
  <Paragraphs>108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5" baseType="lpstr">
      <vt:lpstr>Adobe Gothic Std B</vt:lpstr>
      <vt:lpstr>Adobe Hebrew</vt:lpstr>
      <vt:lpstr>Algerian</vt:lpstr>
      <vt:lpstr>Arial</vt:lpstr>
      <vt:lpstr>Bahnschrift</vt:lpstr>
      <vt:lpstr>Bodoni MT Black</vt:lpstr>
      <vt:lpstr>Bodoni MT Condensed</vt:lpstr>
      <vt:lpstr>Calibri</vt:lpstr>
      <vt:lpstr>Calibri Light</vt:lpstr>
      <vt:lpstr>Office Theme</vt:lpstr>
      <vt:lpstr>United States  Air and Space Force</vt:lpstr>
      <vt:lpstr>Top 25 In Demand Careers</vt:lpstr>
      <vt:lpstr>Benefits</vt:lpstr>
      <vt:lpstr>Starting pay and allowances</vt:lpstr>
      <vt:lpstr>Contact Info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States Air Force</dc:title>
  <dc:creator>CAMERON HAIGHT</dc:creator>
  <cp:lastModifiedBy>WRIGLESWORTH, ADAM J TSgt USAF AETC 361 RCS/BA</cp:lastModifiedBy>
  <cp:revision>34</cp:revision>
  <dcterms:created xsi:type="dcterms:W3CDTF">2020-11-17T19:26:51Z</dcterms:created>
  <dcterms:modified xsi:type="dcterms:W3CDTF">2020-12-02T16:36:09Z</dcterms:modified>
</cp:coreProperties>
</file>