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2" r:id="rId1"/>
  </p:sldMasterIdLst>
  <p:notesMasterIdLst>
    <p:notesMasterId r:id="rId13"/>
  </p:notesMasterIdLst>
  <p:handoutMasterIdLst>
    <p:handoutMasterId r:id="rId14"/>
  </p:handoutMasterIdLst>
  <p:sldIdLst>
    <p:sldId id="257" r:id="rId2"/>
    <p:sldId id="260" r:id="rId3"/>
    <p:sldId id="261" r:id="rId4"/>
    <p:sldId id="267" r:id="rId5"/>
    <p:sldId id="264" r:id="rId6"/>
    <p:sldId id="276" r:id="rId7"/>
    <p:sldId id="272" r:id="rId8"/>
    <p:sldId id="273" r:id="rId9"/>
    <p:sldId id="270" r:id="rId10"/>
    <p:sldId id="263" r:id="rId11"/>
    <p:sldId id="275" r:id="rId12"/>
  </p:sldIdLst>
  <p:sldSz cx="12188825" cy="6858000"/>
  <p:notesSz cx="7315200" cy="96012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945">
          <p15:clr>
            <a:srgbClr val="A4A3A4"/>
          </p15:clr>
        </p15:guide>
        <p15:guide id="3" orient="horz" pos="3888">
          <p15:clr>
            <a:srgbClr val="A4A3A4"/>
          </p15:clr>
        </p15:guide>
        <p15:guide id="4" orient="horz" pos="192">
          <p15:clr>
            <a:srgbClr val="A4A3A4"/>
          </p15:clr>
        </p15:guide>
        <p15:guide id="5" orient="horz" pos="1072">
          <p15:clr>
            <a:srgbClr val="A4A3A4"/>
          </p15:clr>
        </p15:guide>
        <p15:guide id="6" pos="3839">
          <p15:clr>
            <a:srgbClr val="A4A3A4"/>
          </p15:clr>
        </p15:guide>
        <p15:guide id="7" pos="704">
          <p15:clr>
            <a:srgbClr val="A4A3A4"/>
          </p15:clr>
        </p15:guide>
        <p15:guide id="8" pos="710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DBED569-4797-4DF1-A0F4-6AAB3CD982D8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193" autoAdjust="0"/>
    <p:restoredTop sz="96182" autoAdjust="0"/>
  </p:normalViewPr>
  <p:slideViewPr>
    <p:cSldViewPr showGuides="1">
      <p:cViewPr varScale="1">
        <p:scale>
          <a:sx n="72" d="100"/>
          <a:sy n="72" d="100"/>
        </p:scale>
        <p:origin x="528" y="66"/>
      </p:cViewPr>
      <p:guideLst>
        <p:guide orient="horz" pos="2160"/>
        <p:guide orient="horz" pos="945"/>
        <p:guide orient="horz" pos="3888"/>
        <p:guide orient="horz" pos="192"/>
        <p:guide orient="horz" pos="1072"/>
        <p:guide pos="3839"/>
        <p:guide pos="704"/>
        <p:guide pos="7102"/>
      </p:guideLst>
    </p:cSldViewPr>
  </p:slideViewPr>
  <p:outlineViewPr>
    <p:cViewPr>
      <p:scale>
        <a:sx n="33" d="100"/>
        <a:sy n="33" d="100"/>
      </p:scale>
      <p:origin x="0" y="-2886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79" d="100"/>
          <a:sy n="79" d="100"/>
        </p:scale>
        <p:origin x="1644" y="96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E973C59C-4E16-4A64-A766-34DB213E11B3}" type="datetimeFigureOut">
              <a:rPr lang="en-US">
                <a:solidFill>
                  <a:schemeClr val="tx2"/>
                </a:solidFill>
              </a:rPr>
              <a:t>10/22/2020</a:t>
            </a:fld>
            <a:endParaRPr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CFD77566-CD65-4859-9FA1-43956DC85B8C}" type="slidenum">
              <a:rPr>
                <a:solidFill>
                  <a:schemeClr val="tx2"/>
                </a:solidFill>
              </a:rPr>
              <a:t>‹#›</a:t>
            </a:fld>
            <a:endParaRPr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798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>
                <a:solidFill>
                  <a:schemeClr val="tx2"/>
                </a:solidFill>
              </a:defRPr>
            </a:lvl1pPr>
          </a:lstStyle>
          <a:p>
            <a:fld id="{F95CF31C-F757-429C-A789-86504F04C3BE}" type="datetimeFigureOut">
              <a:rPr lang="en-US"/>
              <a:pPr/>
              <a:t>10/22/2020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8788" y="720725"/>
            <a:ext cx="6397625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>
                <a:solidFill>
                  <a:schemeClr val="tx2"/>
                </a:solidFill>
              </a:defRPr>
            </a:lvl1pPr>
          </a:lstStyle>
          <a:p>
            <a:fld id="{B8796F01-7154-41E0-B48B-A6921757531A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407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7057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12190572" cy="6858000"/>
            <a:chOff x="0" y="0"/>
            <a:chExt cx="12190572" cy="6858000"/>
          </a:xfrm>
        </p:grpSpPr>
        <p:sp>
          <p:nvSpPr>
            <p:cNvPr id="13" name="Rectangle 12"/>
            <p:cNvSpPr/>
            <p:nvPr/>
          </p:nvSpPr>
          <p:spPr>
            <a:xfrm>
              <a:off x="1620" y="0"/>
              <a:ext cx="12188952" cy="685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8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/>
              <a:endParaRPr/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0" y="0"/>
              <a:ext cx="4742741" cy="6858000"/>
              <a:chOff x="0" y="0"/>
              <a:chExt cx="4742741" cy="6858000"/>
            </a:xfrm>
          </p:grpSpPr>
          <p:pic>
            <p:nvPicPr>
              <p:cNvPr id="9" name="Picture 8" descr="Stacked books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4591594" cy="6858000"/>
              </a:xfrm>
              <a:prstGeom prst="rect">
                <a:avLst/>
              </a:prstGeom>
            </p:spPr>
          </p:pic>
          <p:sp>
            <p:nvSpPr>
              <p:cNvPr id="10" name="Rectangle 9"/>
              <p:cNvSpPr/>
              <p:nvPr/>
            </p:nvSpPr>
            <p:spPr>
              <a:xfrm>
                <a:off x="4605581" y="0"/>
                <a:ext cx="137160" cy="6858000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79346" y="1498601"/>
            <a:ext cx="7008574" cy="3298825"/>
          </a:xfrm>
        </p:spPr>
        <p:txBody>
          <a:bodyPr>
            <a:normAutofit/>
          </a:bodyPr>
          <a:lstStyle>
            <a:lvl1pPr algn="l">
              <a:lnSpc>
                <a:spcPct val="90000"/>
              </a:lnSpc>
              <a:defRPr sz="5400" b="0" cap="none" spc="0" baseline="0">
                <a:ln w="0"/>
                <a:solidFill>
                  <a:schemeClr val="tx2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79346" y="4927600"/>
            <a:ext cx="7008574" cy="1244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 cap="none" spc="0">
                <a:ln w="0"/>
                <a:solidFill>
                  <a:schemeClr val="accent2">
                    <a:lumMod val="50000"/>
                  </a:schemeClr>
                </a:solidFill>
                <a:effectLst/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6A09E-12D5-4B1D-B8BB-C300B1DDD423}" type="datetime1">
              <a:rPr lang="en-US" smtClean="0"/>
              <a:t>10/22/2020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0121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9377B-053C-438C-8A98-92C419A6701C}" type="datetime1">
              <a:rPr lang="en-US" smtClean="0"/>
              <a:t>10/22/2020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0BA0E-20D0-4E7C-B286-26C960A678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359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1620" y="0"/>
            <a:ext cx="12188952" cy="6858000"/>
            <a:chOff x="1620" y="0"/>
            <a:chExt cx="12188952" cy="6858000"/>
          </a:xfrm>
        </p:grpSpPr>
        <p:sp>
          <p:nvSpPr>
            <p:cNvPr id="4" name="Rectangle 3"/>
            <p:cNvSpPr/>
            <p:nvPr/>
          </p:nvSpPr>
          <p:spPr>
            <a:xfrm>
              <a:off x="1620" y="0"/>
              <a:ext cx="12188952" cy="685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8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/>
              <a:endParaRPr/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98818" y="0"/>
              <a:ext cx="4591594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7481252" y="0"/>
              <a:ext cx="137160" cy="6858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solidFill>
                  <a:schemeClr val="tx2"/>
                </a:solidFill>
              </a:endParaRPr>
            </a:p>
          </p:txBody>
        </p:sp>
      </p:grpSp>
      <p:pic>
        <p:nvPicPr>
          <p:cNvPr id="5" name="Picture 4" descr="Stacked book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818" y="0"/>
            <a:ext cx="4591594" cy="6858000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237149" y="1498601"/>
            <a:ext cx="7008574" cy="3298825"/>
          </a:xfrm>
        </p:spPr>
        <p:txBody>
          <a:bodyPr>
            <a:normAutofit/>
          </a:bodyPr>
          <a:lstStyle>
            <a:lvl1pPr algn="l">
              <a:lnSpc>
                <a:spcPct val="90000"/>
              </a:lnSpc>
              <a:defRPr sz="5400" b="0" cap="none" spc="0" baseline="0">
                <a:ln w="0"/>
                <a:solidFill>
                  <a:schemeClr val="tx2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237149" y="4927600"/>
            <a:ext cx="7008574" cy="1244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 cap="none" spc="0">
                <a:ln w="0"/>
                <a:solidFill>
                  <a:schemeClr val="accent2">
                    <a:lumMod val="50000"/>
                  </a:schemeClr>
                </a:solidFill>
                <a:effectLst/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CEF46-0123-4A75-9835-49DC49D53DE2}" type="datetime1">
              <a:rPr lang="en-US" smtClean="0"/>
              <a:t>10/22/2020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5827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11730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297078" indent="-285750">
              <a:buFont typeface="Century Gothic" panose="020B0502020202020204" pitchFamily="34" charset="0"/>
              <a:buChar char="–"/>
              <a:defRPr sz="1800"/>
            </a:lvl6pPr>
            <a:lvl7pPr marL="2568575" indent="-285750">
              <a:buFont typeface="Century Gothic" panose="020B0502020202020204" pitchFamily="34" charset="0"/>
              <a:buChar char="–"/>
              <a:defRPr sz="1800"/>
            </a:lvl7pPr>
            <a:lvl8pPr marL="2860675" indent="-285750">
              <a:defRPr sz="1800"/>
            </a:lvl8pPr>
            <a:lvl9pPr marL="3151188" indent="-285750"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8"/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9755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297078" indent="-285750">
              <a:buFont typeface="Century Gothic" panose="020B0502020202020204" pitchFamily="34" charset="0"/>
              <a:buChar char="–"/>
              <a:defRPr sz="1800"/>
            </a:lvl6pPr>
            <a:lvl7pPr marL="2568575" indent="-285750">
              <a:defRPr sz="1800"/>
            </a:lvl7pPr>
            <a:lvl8pPr marL="2860675" indent="-285750">
              <a:defRPr sz="1800"/>
            </a:lvl8pPr>
            <a:lvl9pPr marL="3151188" indent="-285750"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6378D-18AE-47D1-B10A-42F623B40082}" type="datetime1">
              <a:rPr lang="en-US" smtClean="0"/>
              <a:t>10/22/2020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045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137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11730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297078" indent="-285750">
              <a:buFont typeface="Century Gothic" panose="020B0502020202020204" pitchFamily="34" charset="0"/>
              <a:buChar char="–"/>
              <a:defRPr sz="1800"/>
            </a:lvl6pPr>
            <a:lvl7pPr marL="2568575" indent="-285750">
              <a:defRPr sz="1800"/>
            </a:lvl7pPr>
            <a:lvl8pPr marL="2860675" indent="-285750">
              <a:defRPr sz="1800"/>
            </a:lvl8pPr>
            <a:lvl9pPr marL="3151188" indent="-285750"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0162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29755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297078" indent="-285750">
              <a:buFont typeface="Century Gothic" panose="020B0502020202020204" pitchFamily="34" charset="0"/>
              <a:buChar char="–"/>
              <a:defRPr sz="1800"/>
            </a:lvl6pPr>
            <a:lvl7pPr marL="2568575" indent="-285750">
              <a:defRPr sz="1800"/>
            </a:lvl7pPr>
            <a:lvl8pPr marL="2860675" indent="-285750">
              <a:defRPr sz="1800"/>
            </a:lvl8pPr>
            <a:lvl9pPr marL="3151188" indent="-285750"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F6AE8-D704-41F6-B16A-5547B5672AC1}" type="datetime1">
              <a:rPr lang="en-US" smtClean="0"/>
              <a:t>10/22/2020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072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B9538-6F63-4C0B-916D-ED3F4E0A1B28}" type="datetime1">
              <a:rPr lang="en-US" smtClean="0"/>
              <a:t>10/22/2020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845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F15BF-7116-4A9E-8022-5A2DC937F971}" type="datetime1">
              <a:rPr lang="en-US" smtClean="0"/>
              <a:t>10/22/2020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07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961368" y="0"/>
            <a:ext cx="7922736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5612" y="1701800"/>
            <a:ext cx="3351927" cy="2844800"/>
          </a:xfrm>
        </p:spPr>
        <p:txBody>
          <a:bodyPr anchor="b">
            <a:normAutofit/>
          </a:bodyPr>
          <a:lstStyle>
            <a:lvl1pPr algn="l">
              <a:defRPr sz="2000" b="1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469236" y="482600"/>
            <a:ext cx="6805427" cy="5892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418976" indent="-285750">
              <a:buFont typeface="Century Gothic" panose="020B0502020202020204" pitchFamily="34" charset="0"/>
              <a:buChar char="–"/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5612" y="4648200"/>
            <a:ext cx="3351927" cy="17272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8DC91-5A3B-40CE-8C1D-279A8EF6E008}" type="datetime1">
              <a:rPr lang="en-US" smtClean="0"/>
              <a:t>10/22/2020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110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082258" y="0"/>
            <a:ext cx="802431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7765" y="4800600"/>
            <a:ext cx="7313295" cy="762000"/>
          </a:xfrm>
        </p:spPr>
        <p:txBody>
          <a:bodyPr anchor="b">
            <a:normAutofit/>
          </a:bodyPr>
          <a:lstStyle>
            <a:lvl1pPr algn="l">
              <a:defRPr sz="2000" b="1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2437765" y="279401"/>
            <a:ext cx="7313295" cy="4448175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7765" y="5562600"/>
            <a:ext cx="7313295" cy="8128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7C20A-B94A-4E20-B4B2-88A7825AE904}" type="datetime1">
              <a:rPr lang="en-US" smtClean="0"/>
              <a:t>10/22/2020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372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>
            <a:lvl5pPr>
              <a:defRPr/>
            </a:lvl5pPr>
            <a:lvl6pPr marL="2418976" indent="-285750">
              <a:buFont typeface="Century Gothic" panose="020B0502020202020204" pitchFamily="34" charset="0"/>
              <a:buChar char="–"/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CA53D-4C84-40AA-983E-A1E818A7FEFC}" type="datetime1">
              <a:rPr lang="en-US" smtClean="0"/>
              <a:t>10/22/2020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619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52633" y="274638"/>
            <a:ext cx="1422030" cy="589756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1117309" y="274638"/>
            <a:ext cx="8532178" cy="5897561"/>
          </a:xfrm>
        </p:spPr>
        <p:txBody>
          <a:bodyPr vert="eaVert"/>
          <a:lstStyle>
            <a:lvl5pPr>
              <a:defRPr/>
            </a:lvl5pPr>
            <a:lvl6pPr marL="2418976" indent="-285750">
              <a:buFont typeface="Century Gothic" panose="020B0502020202020204" pitchFamily="34" charset="0"/>
              <a:buChar char="–"/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2FCEE-AE66-4EAB-9C04-97F8A56A6354}" type="datetime1">
              <a:rPr lang="en-US" smtClean="0"/>
              <a:t>10/22/2020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691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620" y="0"/>
            <a:ext cx="12188952" cy="6858000"/>
            <a:chOff x="1620" y="0"/>
            <a:chExt cx="12188952" cy="6858000"/>
          </a:xfrm>
        </p:grpSpPr>
        <p:sp>
          <p:nvSpPr>
            <p:cNvPr id="10" name="Rectangle 9"/>
            <p:cNvSpPr/>
            <p:nvPr/>
          </p:nvSpPr>
          <p:spPr>
            <a:xfrm>
              <a:off x="1620" y="0"/>
              <a:ext cx="12188952" cy="685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8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304721" y="0"/>
              <a:ext cx="11579384" cy="68580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/>
              <a:endParaRPr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3970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309" y="1701800"/>
            <a:ext cx="10157354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7309" y="6400801"/>
            <a:ext cx="2742486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l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fld id="{859468AF-EFCF-4AAD-ACF4-3BA83EC4AF4E}" type="datetime1">
              <a:rPr lang="en-US" smtClean="0"/>
              <a:pPr/>
              <a:t>10/22/2020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07842" y="6400801"/>
            <a:ext cx="6216301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ctr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7146" y="6400801"/>
            <a:ext cx="1107518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r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187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1218987" rtl="0" eaLnBrk="1" latinLnBrk="0" hangingPunct="1">
        <a:lnSpc>
          <a:spcPct val="85000"/>
        </a:lnSpc>
        <a:spcBef>
          <a:spcPct val="0"/>
        </a:spcBef>
        <a:buNone/>
        <a:tabLst/>
        <a:defRPr sz="4400" b="0" kern="1200" cap="none" baseline="0">
          <a:solidFill>
            <a:schemeClr val="accent2">
              <a:lumMod val="50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5000"/>
        </a:lnSpc>
        <a:spcBef>
          <a:spcPts val="1866"/>
        </a:spcBef>
        <a:buClr>
          <a:schemeClr val="accent6">
            <a:lumMod val="50000"/>
          </a:schemeClr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31392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58037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584683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11328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133226" indent="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anose="020B0502020202020204" pitchFamily="34" charset="0"/>
        <a:buNone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6pPr>
      <a:lvl7pPr marL="2845622" indent="-28575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anose="020B0502020202020204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7pPr>
      <a:lvl8pPr marL="3272267" indent="-28575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anose="020B0502020202020204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8pPr>
      <a:lvl9pPr marL="3759862" indent="-28575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anose="020B0502020202020204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stc.edu/admissions/tsi/" TargetMode="External"/><Relationship Id="rId2" Type="http://schemas.openxmlformats.org/officeDocument/2006/relationships/hyperlink" Target="https://clep.collegeboard.org/exams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2.shsu.edu/regr27wp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trgv.edu/ucentral/paying-for-college/why-enroll-15-hours/index.htm" TargetMode="External"/><Relationship Id="rId2" Type="http://schemas.openxmlformats.org/officeDocument/2006/relationships/hyperlink" Target="http://www.acu.edu/undergraduate/admissions/tuition.html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fasu.edu/controller/docs/business/fixed-rate-tuition-plan.pdf" TargetMode="External"/><Relationship Id="rId2" Type="http://schemas.openxmlformats.org/officeDocument/2006/relationships/hyperlink" Target="https://tuition.utexas.edu/rates/longhorn-fixed-tuition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mycatalog.txstate.edu/undergraduate/fine-arts-communication/journalism-mass/public-relations-mass-communication-bs/" TargetMode="External"/><Relationship Id="rId2" Type="http://schemas.openxmlformats.org/officeDocument/2006/relationships/hyperlink" Target="http://catalog.shsu.edu/undergraduate/colleges-academic-departments/fine-arts-mass-commmincation/theatre-musical/bfa-theatre-acting-directing-emphasis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my.utrgv.edu/web/myutrgv/home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hsu.edu/dept/registrar/calendars/academic-calendar.html?Sem=Fall&amp;Year=2018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College Smart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What you don’t know can cost you!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1FFA8FC-2C4B-46E0-B18D-4C6D7D94AE23}"/>
              </a:ext>
            </a:extLst>
          </p:cNvPr>
          <p:cNvSpPr/>
          <p:nvPr/>
        </p:nvSpPr>
        <p:spPr>
          <a:xfrm>
            <a:off x="4868369" y="5846058"/>
            <a:ext cx="709344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400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marR="30480" algn="ctr"/>
            <a:r>
              <a:rPr lang="en-US" sz="1050" dirty="0">
                <a:solidFill>
                  <a:srgbClr val="843A0A"/>
                </a:solidFill>
                <a:latin typeface="Century Gothic" panose="020B0502020202020204" pitchFamily="34" charset="0"/>
              </a:rPr>
              <a:t>This </a:t>
            </a:r>
            <a:r>
              <a:rPr lang="en-US" sz="1050" dirty="0" err="1">
                <a:solidFill>
                  <a:srgbClr val="843A0A"/>
                </a:solidFill>
                <a:latin typeface="Century Gothic" panose="020B0502020202020204" pitchFamily="34" charset="0"/>
              </a:rPr>
              <a:t>Powerpoint</a:t>
            </a:r>
            <a:r>
              <a:rPr lang="en-US" sz="1050" dirty="0">
                <a:solidFill>
                  <a:srgbClr val="843A0A"/>
                </a:solidFill>
                <a:latin typeface="Century Gothic" panose="020B0502020202020204" pitchFamily="34" charset="0"/>
              </a:rPr>
              <a:t> is the intellectual property of Andi Atkinson dba My College Coach.</a:t>
            </a:r>
          </a:p>
          <a:p>
            <a:pPr marR="10390" algn="ctr"/>
            <a:r>
              <a:rPr lang="en-US" sz="1050" dirty="0">
                <a:solidFill>
                  <a:srgbClr val="843A0A"/>
                </a:solidFill>
                <a:latin typeface="Century Gothic" panose="020B0502020202020204" pitchFamily="34" charset="0"/>
              </a:rPr>
              <a:t>This may not be shared, reposted or duplicated for other audiences without permission and/or payment. 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168988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309" y="0"/>
            <a:ext cx="10157354" cy="1397000"/>
          </a:xfrm>
        </p:spPr>
        <p:txBody>
          <a:bodyPr/>
          <a:lstStyle/>
          <a:p>
            <a:r>
              <a:rPr lang="en-US" dirty="0"/>
              <a:t>College - Get Strategic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7309" y="1625600"/>
            <a:ext cx="10157354" cy="4470400"/>
          </a:xfrm>
        </p:spPr>
        <p:txBody>
          <a:bodyPr/>
          <a:lstStyle/>
          <a:p>
            <a:r>
              <a:rPr lang="en-US" sz="2100" b="1" dirty="0"/>
              <a:t>College is expensive</a:t>
            </a:r>
            <a:br>
              <a:rPr lang="en-US" sz="2100" b="1" dirty="0"/>
            </a:br>
            <a:r>
              <a:rPr lang="en-US" sz="2100" b="1" dirty="0"/>
              <a:t>- Each course (3 hours) costs about $1,200 (tuition AND fees). $6,000 per semester in tuition for 5 courses</a:t>
            </a:r>
            <a:br>
              <a:rPr lang="en-US" sz="2100" b="1" dirty="0"/>
            </a:br>
            <a:r>
              <a:rPr lang="en-US" sz="2100" b="1" dirty="0"/>
              <a:t>- Room &amp; board about $4,500</a:t>
            </a:r>
            <a:br>
              <a:rPr lang="en-US" sz="2100" b="1" dirty="0"/>
            </a:br>
            <a:r>
              <a:rPr lang="en-US" sz="2100" b="1" dirty="0"/>
              <a:t>- $10,500 per semester or $21,000 per year if child moves away</a:t>
            </a:r>
            <a:br>
              <a:rPr lang="en-US" sz="2100" b="1" dirty="0"/>
            </a:br>
            <a:r>
              <a:rPr lang="en-US" sz="2100" b="1" dirty="0"/>
              <a:t>- $6,000 per semester or $12,000 per year if child lives at home</a:t>
            </a:r>
          </a:p>
          <a:p>
            <a:r>
              <a:rPr lang="en-US" sz="2100" b="1" dirty="0"/>
              <a:t>The longer your child is in college, the more you (or your child) will pay.</a:t>
            </a:r>
          </a:p>
          <a:p>
            <a:r>
              <a:rPr lang="en-US" sz="2100" b="1" dirty="0"/>
              <a:t>Get in and out of college as quickly as possible! </a:t>
            </a:r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3A00AC1-469E-472D-886E-CE813C38B34D}"/>
              </a:ext>
            </a:extLst>
          </p:cNvPr>
          <p:cNvSpPr/>
          <p:nvPr/>
        </p:nvSpPr>
        <p:spPr>
          <a:xfrm>
            <a:off x="227013" y="5846058"/>
            <a:ext cx="1173480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400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marR="30480" algn="ctr"/>
            <a:r>
              <a:rPr lang="en-US" sz="1050" dirty="0">
                <a:solidFill>
                  <a:srgbClr val="843A0A"/>
                </a:solidFill>
                <a:latin typeface="Century Gothic" panose="020B0502020202020204" pitchFamily="34" charset="0"/>
              </a:rPr>
              <a:t>This </a:t>
            </a:r>
            <a:r>
              <a:rPr lang="en-US" sz="1050" dirty="0" err="1">
                <a:solidFill>
                  <a:srgbClr val="843A0A"/>
                </a:solidFill>
                <a:latin typeface="Century Gothic" panose="020B0502020202020204" pitchFamily="34" charset="0"/>
              </a:rPr>
              <a:t>Powerpoint</a:t>
            </a:r>
            <a:r>
              <a:rPr lang="en-US" sz="1050" dirty="0">
                <a:solidFill>
                  <a:srgbClr val="843A0A"/>
                </a:solidFill>
                <a:latin typeface="Century Gothic" panose="020B0502020202020204" pitchFamily="34" charset="0"/>
              </a:rPr>
              <a:t> is the intellectual property of Andi Atkinson dba My College Coach.</a:t>
            </a:r>
          </a:p>
          <a:p>
            <a:pPr marR="10390" algn="ctr"/>
            <a:r>
              <a:rPr lang="en-US" sz="1050" dirty="0">
                <a:solidFill>
                  <a:srgbClr val="843A0A"/>
                </a:solidFill>
                <a:latin typeface="Century Gothic" panose="020B0502020202020204" pitchFamily="34" charset="0"/>
              </a:rPr>
              <a:t>This may not be shared, reposted or duplicated for other audiences without permission and/or payment. 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603293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309" y="0"/>
            <a:ext cx="10157354" cy="1397000"/>
          </a:xfrm>
        </p:spPr>
        <p:txBody>
          <a:bodyPr/>
          <a:lstStyle/>
          <a:p>
            <a:r>
              <a:rPr lang="en-US" dirty="0"/>
              <a:t>College Hours – Understand Them!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7309" y="1625600"/>
            <a:ext cx="10157354" cy="4470400"/>
          </a:xfrm>
        </p:spPr>
        <p:txBody>
          <a:bodyPr>
            <a:normAutofit fontScale="92500" lnSpcReduction="20000"/>
          </a:bodyPr>
          <a:lstStyle/>
          <a:p>
            <a:r>
              <a:rPr lang="en-US" sz="2300" b="1" dirty="0"/>
              <a:t>1 course = 3 hours (usually) ● 5 courses = 15 hours</a:t>
            </a:r>
          </a:p>
          <a:p>
            <a:r>
              <a:rPr lang="en-US" sz="2300" b="1" dirty="0"/>
              <a:t>12 hours per semester = full-time student ● 15 hours = 4-year graduation (Never take less than 15 hours! Make it clear to your advisor.)</a:t>
            </a:r>
          </a:p>
          <a:p>
            <a:r>
              <a:rPr lang="en-US" sz="2300" b="1" dirty="0"/>
              <a:t>120 hours (about 40 courses) = Bachelor’s degree (normally) ● 42 of those hours (about 14 courses) are core classes</a:t>
            </a:r>
          </a:p>
          <a:p>
            <a:r>
              <a:rPr lang="en-US" sz="2300" b="1" dirty="0"/>
              <a:t>Nearly all community college core classes transfer. (Do not confuse core classes with an associate of applied science!)</a:t>
            </a:r>
          </a:p>
          <a:p>
            <a:r>
              <a:rPr lang="en-US" sz="2300" b="1" dirty="0"/>
              <a:t>Enter College with College Credits = $</a:t>
            </a:r>
            <a:r>
              <a:rPr lang="en-US" sz="2300" b="1" dirty="0" err="1"/>
              <a:t>ave</a:t>
            </a:r>
            <a:r>
              <a:rPr lang="en-US" sz="2300" b="1" dirty="0"/>
              <a:t> Thousands</a:t>
            </a:r>
          </a:p>
          <a:p>
            <a:pPr lvl="1"/>
            <a:r>
              <a:rPr lang="en-US" sz="2300" b="1" dirty="0"/>
              <a:t>3 Dual Credit courses (9 hours) = $3,600 in savings</a:t>
            </a:r>
          </a:p>
          <a:p>
            <a:pPr lvl="1"/>
            <a:r>
              <a:rPr lang="en-US" sz="2300" b="1" dirty="0"/>
              <a:t>3 Community College courses (9 hours) = $1,200 in savings</a:t>
            </a:r>
          </a:p>
          <a:p>
            <a:pPr lvl="1"/>
            <a:r>
              <a:rPr lang="en-US" sz="2300" b="1" dirty="0"/>
              <a:t>Graduating a semester early = about $11,000 in savings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E57E539-1089-4171-9E9A-A714018CDFCB}"/>
              </a:ext>
            </a:extLst>
          </p:cNvPr>
          <p:cNvSpPr/>
          <p:nvPr/>
        </p:nvSpPr>
        <p:spPr>
          <a:xfrm>
            <a:off x="227013" y="5846058"/>
            <a:ext cx="1173480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400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marR="30480" algn="ctr"/>
            <a:r>
              <a:rPr lang="en-US" sz="1050" dirty="0">
                <a:solidFill>
                  <a:srgbClr val="843A0A"/>
                </a:solidFill>
                <a:latin typeface="Century Gothic" panose="020B0502020202020204" pitchFamily="34" charset="0"/>
              </a:rPr>
              <a:t>This </a:t>
            </a:r>
            <a:r>
              <a:rPr lang="en-US" sz="1050" dirty="0" err="1">
                <a:solidFill>
                  <a:srgbClr val="843A0A"/>
                </a:solidFill>
                <a:latin typeface="Century Gothic" panose="020B0502020202020204" pitchFamily="34" charset="0"/>
              </a:rPr>
              <a:t>Powerpoint</a:t>
            </a:r>
            <a:r>
              <a:rPr lang="en-US" sz="1050" dirty="0">
                <a:solidFill>
                  <a:srgbClr val="843A0A"/>
                </a:solidFill>
                <a:latin typeface="Century Gothic" panose="020B0502020202020204" pitchFamily="34" charset="0"/>
              </a:rPr>
              <a:t> is the intellectual property of Andi Atkinson dba My College Coach.</a:t>
            </a:r>
          </a:p>
          <a:p>
            <a:pPr marR="10390" algn="ctr"/>
            <a:r>
              <a:rPr lang="en-US" sz="1050" dirty="0">
                <a:solidFill>
                  <a:srgbClr val="843A0A"/>
                </a:solidFill>
                <a:latin typeface="Century Gothic" panose="020B0502020202020204" pitchFamily="34" charset="0"/>
              </a:rPr>
              <a:t>This may not be shared, reposted or duplicated for other audiences without permission and/or payment. 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1627192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309" y="0"/>
            <a:ext cx="10157354" cy="1397000"/>
          </a:xfrm>
        </p:spPr>
        <p:txBody>
          <a:bodyPr/>
          <a:lstStyle/>
          <a:p>
            <a:r>
              <a:rPr lang="en-US" dirty="0"/>
              <a:t>College Hours – Rack them Up!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7309" y="1625600"/>
            <a:ext cx="10157354" cy="4927600"/>
          </a:xfrm>
        </p:spPr>
        <p:txBody>
          <a:bodyPr>
            <a:normAutofit fontScale="25000" lnSpcReduction="20000"/>
          </a:bodyPr>
          <a:lstStyle/>
          <a:p>
            <a:r>
              <a:rPr lang="en-US" sz="8000" b="1" dirty="0"/>
              <a:t>Your college transcript (grades &amp; credits) start in high school</a:t>
            </a:r>
          </a:p>
          <a:p>
            <a:r>
              <a:rPr lang="en-US" sz="8000" b="1" dirty="0"/>
              <a:t>Advanced Placement (AP) - $94 or $30 (reduced)</a:t>
            </a:r>
          </a:p>
          <a:p>
            <a:r>
              <a:rPr lang="en-US" sz="8000" b="1" dirty="0"/>
              <a:t>Dual Credit/Dual Enrollment/Concurrent Enrollment – FREE (Stick with it!)</a:t>
            </a:r>
          </a:p>
          <a:p>
            <a:r>
              <a:rPr lang="en-US" sz="8000" b="1" dirty="0"/>
              <a:t>College-level Examination Program (CLEP) - $85, </a:t>
            </a:r>
            <a:r>
              <a:rPr lang="en-US" sz="8000" b="1" dirty="0">
                <a:hlinkClick r:id="rId2"/>
              </a:rPr>
              <a:t>https://clep.collegeboard.org/exams</a:t>
            </a:r>
            <a:endParaRPr lang="en-US" sz="8000" b="1" dirty="0"/>
          </a:p>
          <a:p>
            <a:r>
              <a:rPr lang="en-US" sz="8000" b="1" dirty="0"/>
              <a:t>Texas Success Initiative Assessment (TSI) - $10, </a:t>
            </a:r>
            <a:r>
              <a:rPr lang="en-US" sz="8000" b="1" dirty="0">
                <a:hlinkClick r:id="rId3"/>
              </a:rPr>
              <a:t>http://www.tstc.edu/admissions/tsi/</a:t>
            </a:r>
            <a:endParaRPr lang="en-US" sz="8000" b="1" dirty="0"/>
          </a:p>
          <a:p>
            <a:r>
              <a:rPr lang="en-US" sz="8000" b="1" dirty="0"/>
              <a:t>Community College – normally 1/3 the cost (in district)</a:t>
            </a:r>
            <a:br>
              <a:rPr lang="en-US" sz="8000" b="1" dirty="0"/>
            </a:br>
            <a:r>
              <a:rPr lang="en-US" sz="8000" b="1" dirty="0"/>
              <a:t>- Use Transfer Equivalency Guide, </a:t>
            </a:r>
            <a:r>
              <a:rPr lang="en-US" sz="8000" b="1" dirty="0">
                <a:hlinkClick r:id="rId4"/>
              </a:rPr>
              <a:t>https://ww2.shsu.edu/regr27wp/</a:t>
            </a:r>
            <a:endParaRPr lang="en-US" sz="8000" b="1" dirty="0"/>
          </a:p>
          <a:p>
            <a:r>
              <a:rPr lang="en-US" sz="8000" b="1" dirty="0"/>
              <a:t>Check if your college accepts DE, CLEP &amp; CC, Ask registrar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8BAA36C-BAF0-4A87-96BE-E2642AE85194}"/>
              </a:ext>
            </a:extLst>
          </p:cNvPr>
          <p:cNvSpPr/>
          <p:nvPr/>
        </p:nvSpPr>
        <p:spPr>
          <a:xfrm>
            <a:off x="227013" y="5846058"/>
            <a:ext cx="1173480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400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marR="30480" algn="ctr"/>
            <a:r>
              <a:rPr lang="en-US" sz="1050" dirty="0">
                <a:solidFill>
                  <a:srgbClr val="843A0A"/>
                </a:solidFill>
                <a:latin typeface="Century Gothic" panose="020B0502020202020204" pitchFamily="34" charset="0"/>
              </a:rPr>
              <a:t>This </a:t>
            </a:r>
            <a:r>
              <a:rPr lang="en-US" sz="1050" dirty="0" err="1">
                <a:solidFill>
                  <a:srgbClr val="843A0A"/>
                </a:solidFill>
                <a:latin typeface="Century Gothic" panose="020B0502020202020204" pitchFamily="34" charset="0"/>
              </a:rPr>
              <a:t>Powerpoint</a:t>
            </a:r>
            <a:r>
              <a:rPr lang="en-US" sz="1050" dirty="0">
                <a:solidFill>
                  <a:srgbClr val="843A0A"/>
                </a:solidFill>
                <a:latin typeface="Century Gothic" panose="020B0502020202020204" pitchFamily="34" charset="0"/>
              </a:rPr>
              <a:t> is the intellectual property of Andi Atkinson dba My College Coach.</a:t>
            </a:r>
          </a:p>
          <a:p>
            <a:pPr marR="10390" algn="ctr"/>
            <a:r>
              <a:rPr lang="en-US" sz="1050" dirty="0">
                <a:solidFill>
                  <a:srgbClr val="843A0A"/>
                </a:solidFill>
                <a:latin typeface="Century Gothic" panose="020B0502020202020204" pitchFamily="34" charset="0"/>
              </a:rPr>
              <a:t>This may not be shared, reposted or duplicated for other audiences without permission and/or payment. 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2489082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309" y="0"/>
            <a:ext cx="10157354" cy="1397000"/>
          </a:xfrm>
        </p:spPr>
        <p:txBody>
          <a:bodyPr/>
          <a:lstStyle/>
          <a:p>
            <a:r>
              <a:rPr lang="en-US" dirty="0"/>
              <a:t>Other Ways to Save $$$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7309" y="1625600"/>
            <a:ext cx="10157354" cy="4927600"/>
          </a:xfrm>
        </p:spPr>
        <p:txBody>
          <a:bodyPr>
            <a:normAutofit fontScale="25000" lnSpcReduction="20000"/>
          </a:bodyPr>
          <a:lstStyle/>
          <a:p>
            <a:r>
              <a:rPr lang="en-US" sz="8000" b="1" dirty="0"/>
              <a:t>Take advantage of block tuition (pay same price for more hours)</a:t>
            </a:r>
          </a:p>
          <a:p>
            <a:pPr lvl="1"/>
            <a:r>
              <a:rPr lang="en-US" sz="8000" b="1" dirty="0">
                <a:hlinkClick r:id="rId2"/>
              </a:rPr>
              <a:t>http://www.acu.edu/undergraduate/admissions/tuition.html</a:t>
            </a:r>
            <a:r>
              <a:rPr lang="en-US" sz="8000" b="1" dirty="0"/>
              <a:t>,</a:t>
            </a:r>
          </a:p>
          <a:p>
            <a:pPr lvl="1"/>
            <a:r>
              <a:rPr lang="en-US" sz="8000" b="1" dirty="0">
                <a:hlinkClick r:id="rId3"/>
              </a:rPr>
              <a:t>www.utrgv.edu/ucentral/paying-for-college/why-enroll-15-hours/index.htm</a:t>
            </a:r>
            <a:endParaRPr lang="en-US" sz="8000" b="1" dirty="0"/>
          </a:p>
          <a:p>
            <a:pPr lvl="1"/>
            <a:r>
              <a:rPr lang="en-US" sz="8000" b="1" dirty="0"/>
              <a:t>Block tuition = about $6,800 in savings over 4 years</a:t>
            </a:r>
          </a:p>
          <a:p>
            <a:r>
              <a:rPr lang="en-US" sz="8000" b="1" dirty="0"/>
              <a:t>Only borrow what you need! Choose subsidized loans (Does not accrue interest while you’re in school). ● Pay down unsubsidized loans in college to reduce payment</a:t>
            </a:r>
          </a:p>
          <a:p>
            <a:r>
              <a:rPr lang="en-US" sz="8000" b="1" dirty="0"/>
              <a:t>Live at home. Choose the cheapest dorm. Live in the dorm at least the first two years.</a:t>
            </a:r>
          </a:p>
          <a:p>
            <a:r>
              <a:rPr lang="en-US" sz="8000" b="1" dirty="0"/>
              <a:t>Don’t buy books until you start class. Never miss class! Buy books online. Use textbooks in library. </a:t>
            </a:r>
          </a:p>
          <a:p>
            <a:r>
              <a:rPr lang="en-US" sz="8000" b="1" dirty="0"/>
              <a:t>Know what you want to study.</a:t>
            </a:r>
          </a:p>
          <a:p>
            <a:r>
              <a:rPr lang="en-US" sz="8000" b="1" dirty="0"/>
              <a:t>Avoid online courses if attending a physical college</a:t>
            </a:r>
            <a:endParaRPr lang="en-US" sz="23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A721247-C821-4A9E-92F1-46A9ECB409D7}"/>
              </a:ext>
            </a:extLst>
          </p:cNvPr>
          <p:cNvSpPr/>
          <p:nvPr/>
        </p:nvSpPr>
        <p:spPr>
          <a:xfrm>
            <a:off x="227013" y="5846058"/>
            <a:ext cx="1173480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400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marR="30480" algn="ctr"/>
            <a:r>
              <a:rPr lang="en-US" sz="1050" dirty="0">
                <a:solidFill>
                  <a:srgbClr val="843A0A"/>
                </a:solidFill>
                <a:latin typeface="Century Gothic" panose="020B0502020202020204" pitchFamily="34" charset="0"/>
              </a:rPr>
              <a:t>This </a:t>
            </a:r>
            <a:r>
              <a:rPr lang="en-US" sz="1050" dirty="0" err="1">
                <a:solidFill>
                  <a:srgbClr val="843A0A"/>
                </a:solidFill>
                <a:latin typeface="Century Gothic" panose="020B0502020202020204" pitchFamily="34" charset="0"/>
              </a:rPr>
              <a:t>Powerpoint</a:t>
            </a:r>
            <a:r>
              <a:rPr lang="en-US" sz="1050" dirty="0">
                <a:solidFill>
                  <a:srgbClr val="843A0A"/>
                </a:solidFill>
                <a:latin typeface="Century Gothic" panose="020B0502020202020204" pitchFamily="34" charset="0"/>
              </a:rPr>
              <a:t> is the intellectual property of Andi Atkinson dba My College Coach.</a:t>
            </a:r>
          </a:p>
          <a:p>
            <a:pPr marR="10390" algn="ctr"/>
            <a:r>
              <a:rPr lang="en-US" sz="1050" dirty="0">
                <a:solidFill>
                  <a:srgbClr val="843A0A"/>
                </a:solidFill>
                <a:latin typeface="Century Gothic" panose="020B0502020202020204" pitchFamily="34" charset="0"/>
              </a:rPr>
              <a:t>This may not be shared, reposted or duplicated for other audiences without permission and/or payment. 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1603891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309" y="0"/>
            <a:ext cx="10157354" cy="1397000"/>
          </a:xfrm>
        </p:spPr>
        <p:txBody>
          <a:bodyPr/>
          <a:lstStyle/>
          <a:p>
            <a:r>
              <a:rPr lang="en-US" dirty="0"/>
              <a:t>Other Ways to Save $$$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7309" y="1625600"/>
            <a:ext cx="10157354" cy="4927600"/>
          </a:xfrm>
        </p:spPr>
        <p:txBody>
          <a:bodyPr>
            <a:normAutofit/>
          </a:bodyPr>
          <a:lstStyle/>
          <a:p>
            <a:r>
              <a:rPr lang="en-US" sz="2000" b="1" dirty="0"/>
              <a:t>Understand fixed tuition!</a:t>
            </a:r>
          </a:p>
          <a:p>
            <a:pPr lvl="1"/>
            <a:r>
              <a:rPr lang="en-US" b="1" dirty="0">
                <a:hlinkClick r:id="rId2"/>
              </a:rPr>
              <a:t>https://tuition.utexas.edu/rates/longhorn-fixed-tuition</a:t>
            </a:r>
            <a:endParaRPr lang="en-US" b="1" dirty="0"/>
          </a:p>
          <a:p>
            <a:pPr lvl="1"/>
            <a:r>
              <a:rPr lang="en-US" b="1" dirty="0">
                <a:hlinkClick r:id="rId3"/>
              </a:rPr>
              <a:t>http://www.sfasu.edu/controller/docs/business/fixed-rate-tuition-plan.pdf</a:t>
            </a:r>
            <a:endParaRPr lang="en-US" b="1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8493F2E-0964-48AD-BCC5-93E1E09B17CD}"/>
              </a:ext>
            </a:extLst>
          </p:cNvPr>
          <p:cNvSpPr/>
          <p:nvPr/>
        </p:nvSpPr>
        <p:spPr>
          <a:xfrm>
            <a:off x="227013" y="5846058"/>
            <a:ext cx="1173480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400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marR="30480" algn="ctr"/>
            <a:r>
              <a:rPr lang="en-US" sz="1050" dirty="0">
                <a:solidFill>
                  <a:srgbClr val="843A0A"/>
                </a:solidFill>
                <a:latin typeface="Century Gothic" panose="020B0502020202020204" pitchFamily="34" charset="0"/>
              </a:rPr>
              <a:t>This </a:t>
            </a:r>
            <a:r>
              <a:rPr lang="en-US" sz="1050" dirty="0" err="1">
                <a:solidFill>
                  <a:srgbClr val="843A0A"/>
                </a:solidFill>
                <a:latin typeface="Century Gothic" panose="020B0502020202020204" pitchFamily="34" charset="0"/>
              </a:rPr>
              <a:t>Powerpoint</a:t>
            </a:r>
            <a:r>
              <a:rPr lang="en-US" sz="1050" dirty="0">
                <a:solidFill>
                  <a:srgbClr val="843A0A"/>
                </a:solidFill>
                <a:latin typeface="Century Gothic" panose="020B0502020202020204" pitchFamily="34" charset="0"/>
              </a:rPr>
              <a:t> is the intellectual property of Andi Atkinson dba My College Coach.</a:t>
            </a:r>
          </a:p>
          <a:p>
            <a:pPr marR="10390" algn="ctr"/>
            <a:r>
              <a:rPr lang="en-US" sz="1050" dirty="0">
                <a:solidFill>
                  <a:srgbClr val="843A0A"/>
                </a:solidFill>
                <a:latin typeface="Century Gothic" panose="020B0502020202020204" pitchFamily="34" charset="0"/>
              </a:rPr>
              <a:t>This may not be shared, reposted or duplicated for other audiences without permission and/or payment. 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2192235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309" y="0"/>
            <a:ext cx="10157354" cy="1397000"/>
          </a:xfrm>
        </p:spPr>
        <p:txBody>
          <a:bodyPr/>
          <a:lstStyle/>
          <a:p>
            <a:r>
              <a:rPr lang="en-US" dirty="0"/>
              <a:t>Ways to Do B.A./B.S. – Think About It!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7309" y="1625600"/>
            <a:ext cx="10157354" cy="4775200"/>
          </a:xfrm>
        </p:spPr>
        <p:txBody>
          <a:bodyPr>
            <a:normAutofit fontScale="62500" lnSpcReduction="20000"/>
          </a:bodyPr>
          <a:lstStyle/>
          <a:p>
            <a:r>
              <a:rPr lang="en-US" sz="3400" b="1" dirty="0"/>
              <a:t>Traditional (Move away. Maybe have some college credits. Summers off.)</a:t>
            </a:r>
          </a:p>
          <a:p>
            <a:r>
              <a:rPr lang="en-US" sz="3400" b="1" dirty="0"/>
              <a:t>Community College (Stay home for 2 years. Take core classes. Transfer.)</a:t>
            </a:r>
          </a:p>
          <a:p>
            <a:r>
              <a:rPr lang="en-US" sz="3400" b="1" dirty="0"/>
              <a:t>Strategic (Develop your own course sequence.)</a:t>
            </a:r>
          </a:p>
          <a:p>
            <a:pPr lvl="1"/>
            <a:r>
              <a:rPr lang="en-US" sz="3400" b="1" dirty="0"/>
              <a:t>Step 1: Graduate with college credits</a:t>
            </a:r>
          </a:p>
          <a:p>
            <a:pPr lvl="1"/>
            <a:r>
              <a:rPr lang="en-US" sz="3400" b="1" dirty="0"/>
              <a:t>Step 2: Take core classes at community college after graduating HS</a:t>
            </a:r>
          </a:p>
          <a:p>
            <a:pPr lvl="1"/>
            <a:r>
              <a:rPr lang="en-US" sz="3400" b="1" dirty="0"/>
              <a:t>Step 3: Have community college send transcript to college</a:t>
            </a:r>
          </a:p>
          <a:p>
            <a:pPr lvl="1"/>
            <a:r>
              <a:rPr lang="en-US" sz="3400" b="1" dirty="0"/>
              <a:t>Step 4: Move away to college</a:t>
            </a:r>
          </a:p>
          <a:p>
            <a:pPr lvl="1"/>
            <a:r>
              <a:rPr lang="en-US" sz="3400" b="1" dirty="0"/>
              <a:t>Step 5: Check </a:t>
            </a:r>
            <a:r>
              <a:rPr lang="en-US" sz="3400" b="1" dirty="0" err="1"/>
              <a:t>DegreeWorks</a:t>
            </a:r>
            <a:r>
              <a:rPr lang="en-US" sz="3400" b="1" dirty="0"/>
              <a:t> for credits!</a:t>
            </a:r>
          </a:p>
          <a:p>
            <a:pPr lvl="1"/>
            <a:r>
              <a:rPr lang="en-US" sz="3400" b="1" dirty="0"/>
              <a:t>Step 6: Return home in summer, Repeats Steps 2&amp;3</a:t>
            </a:r>
          </a:p>
          <a:p>
            <a:pPr lvl="1"/>
            <a:r>
              <a:rPr lang="en-US" sz="3400" b="1" dirty="0"/>
              <a:t>Step 7: Get job experience in college</a:t>
            </a:r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308C8C2-E94E-435F-9DB6-D86A120FFDCE}"/>
              </a:ext>
            </a:extLst>
          </p:cNvPr>
          <p:cNvSpPr/>
          <p:nvPr/>
        </p:nvSpPr>
        <p:spPr>
          <a:xfrm>
            <a:off x="227013" y="5846058"/>
            <a:ext cx="1173480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400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marR="30480" algn="ctr"/>
            <a:r>
              <a:rPr lang="en-US" sz="1050" dirty="0">
                <a:solidFill>
                  <a:srgbClr val="843A0A"/>
                </a:solidFill>
                <a:latin typeface="Century Gothic" panose="020B0502020202020204" pitchFamily="34" charset="0"/>
              </a:rPr>
              <a:t>This </a:t>
            </a:r>
            <a:r>
              <a:rPr lang="en-US" sz="1050" dirty="0" err="1">
                <a:solidFill>
                  <a:srgbClr val="843A0A"/>
                </a:solidFill>
                <a:latin typeface="Century Gothic" panose="020B0502020202020204" pitchFamily="34" charset="0"/>
              </a:rPr>
              <a:t>Powerpoint</a:t>
            </a:r>
            <a:r>
              <a:rPr lang="en-US" sz="1050" dirty="0">
                <a:solidFill>
                  <a:srgbClr val="843A0A"/>
                </a:solidFill>
                <a:latin typeface="Century Gothic" panose="020B0502020202020204" pitchFamily="34" charset="0"/>
              </a:rPr>
              <a:t> is the intellectual property of Andi Atkinson dba My College Coach.</a:t>
            </a:r>
          </a:p>
          <a:p>
            <a:pPr marR="10390" algn="ctr"/>
            <a:r>
              <a:rPr lang="en-US" sz="1050" dirty="0">
                <a:solidFill>
                  <a:srgbClr val="843A0A"/>
                </a:solidFill>
                <a:latin typeface="Century Gothic" panose="020B0502020202020204" pitchFamily="34" charset="0"/>
              </a:rPr>
              <a:t>This may not be shared, reposted or duplicated for other audiences without permission and/or payment. 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2692796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309" y="0"/>
            <a:ext cx="10157354" cy="1397000"/>
          </a:xfrm>
        </p:spPr>
        <p:txBody>
          <a:bodyPr/>
          <a:lstStyle/>
          <a:p>
            <a:r>
              <a:rPr lang="en-US"/>
              <a:t>Degree Plan/Checklist – The Key!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7309" y="1625600"/>
            <a:ext cx="10157354" cy="4927600"/>
          </a:xfrm>
        </p:spPr>
        <p:txBody>
          <a:bodyPr>
            <a:normAutofit fontScale="92500" lnSpcReduction="10000"/>
          </a:bodyPr>
          <a:lstStyle/>
          <a:p>
            <a:r>
              <a:rPr lang="en-US" sz="2100" b="1" dirty="0"/>
              <a:t>Degree Plan/Plan of Study/Check List tells you all the courses you need to graduate</a:t>
            </a:r>
          </a:p>
          <a:p>
            <a:pPr lvl="1"/>
            <a:r>
              <a:rPr lang="en-US" b="1" dirty="0">
                <a:hlinkClick r:id="rId2"/>
              </a:rPr>
              <a:t>http://catalog.shsu.edu/undergraduate/colleges-academic-departments/fine-arts-mass-commmincation/theatre-musical/bfa-theatre-acting-directing-emphasis/</a:t>
            </a:r>
            <a:endParaRPr lang="en-US" b="1" dirty="0"/>
          </a:p>
          <a:p>
            <a:pPr lvl="1"/>
            <a:r>
              <a:rPr lang="en-US" b="1" dirty="0">
                <a:hlinkClick r:id="rId3"/>
              </a:rPr>
              <a:t>http://mycatalog.txstate.edu/undergraduate/fine-arts-communication/journalism-mass/public-relations-mass-communication-bs/</a:t>
            </a:r>
            <a:endParaRPr lang="en-US" b="1" dirty="0"/>
          </a:p>
          <a:p>
            <a:r>
              <a:rPr lang="en-US" sz="2100" b="1" dirty="0"/>
              <a:t>Ask advisor for hard copy</a:t>
            </a:r>
          </a:p>
          <a:p>
            <a:r>
              <a:rPr lang="en-US" sz="2100" b="1" dirty="0" err="1"/>
              <a:t>DegreeWorks</a:t>
            </a:r>
            <a:r>
              <a:rPr lang="en-US" sz="2100" b="1" dirty="0"/>
              <a:t>, </a:t>
            </a:r>
            <a:r>
              <a:rPr lang="en-US" sz="2100" b="1" dirty="0">
                <a:hlinkClick r:id="rId4"/>
              </a:rPr>
              <a:t>https://my.utrgv.edu/web/myutrgv/home</a:t>
            </a:r>
            <a:endParaRPr lang="en-US" sz="2100" b="1" dirty="0"/>
          </a:p>
          <a:p>
            <a:r>
              <a:rPr lang="en-US" sz="2100" b="1" dirty="0"/>
              <a:t>Only register for courses that count toward your degree plan! Take electives last. (What does it mean to audit a class?)</a:t>
            </a:r>
          </a:p>
          <a:p>
            <a:r>
              <a:rPr lang="en-US" sz="2100" b="1" dirty="0"/>
              <a:t>Do not drop classes! Finish what you start! (6-Drop Rule, Financial Aid Jeopardy)</a:t>
            </a:r>
            <a:r>
              <a:rPr lang="en-US" b="1" dirty="0"/>
              <a:t>● </a:t>
            </a:r>
            <a:r>
              <a:rPr lang="en-US" sz="2100" b="1" dirty="0"/>
              <a:t>Pass classes! Get help!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03FD828-9476-402E-A5F0-DA3890B00AE4}"/>
              </a:ext>
            </a:extLst>
          </p:cNvPr>
          <p:cNvSpPr/>
          <p:nvPr/>
        </p:nvSpPr>
        <p:spPr>
          <a:xfrm>
            <a:off x="227013" y="5846058"/>
            <a:ext cx="1173480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400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marR="30480" algn="ctr"/>
            <a:r>
              <a:rPr lang="en-US" sz="1050" dirty="0">
                <a:solidFill>
                  <a:srgbClr val="843A0A"/>
                </a:solidFill>
                <a:latin typeface="Century Gothic" panose="020B0502020202020204" pitchFamily="34" charset="0"/>
              </a:rPr>
              <a:t>This </a:t>
            </a:r>
            <a:r>
              <a:rPr lang="en-US" sz="1050" dirty="0" err="1">
                <a:solidFill>
                  <a:srgbClr val="843A0A"/>
                </a:solidFill>
                <a:latin typeface="Century Gothic" panose="020B0502020202020204" pitchFamily="34" charset="0"/>
              </a:rPr>
              <a:t>Powerpoint</a:t>
            </a:r>
            <a:r>
              <a:rPr lang="en-US" sz="1050" dirty="0">
                <a:solidFill>
                  <a:srgbClr val="843A0A"/>
                </a:solidFill>
                <a:latin typeface="Century Gothic" panose="020B0502020202020204" pitchFamily="34" charset="0"/>
              </a:rPr>
              <a:t> is the intellectual property of Andi Atkinson dba My College Coach.</a:t>
            </a:r>
          </a:p>
          <a:p>
            <a:pPr marR="10390" algn="ctr"/>
            <a:r>
              <a:rPr lang="en-US" sz="1050" dirty="0">
                <a:solidFill>
                  <a:srgbClr val="843A0A"/>
                </a:solidFill>
                <a:latin typeface="Century Gothic" panose="020B0502020202020204" pitchFamily="34" charset="0"/>
              </a:rPr>
              <a:t>This may not be shared, reposted or duplicated for other audiences without permission and/or payment. 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2187445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309" y="0"/>
            <a:ext cx="10157354" cy="1397000"/>
          </a:xfrm>
        </p:spPr>
        <p:txBody>
          <a:bodyPr/>
          <a:lstStyle/>
          <a:p>
            <a:r>
              <a:rPr lang="en-US" dirty="0"/>
              <a:t>Registration – Do It Early!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7309" y="1625600"/>
            <a:ext cx="10157354" cy="4470400"/>
          </a:xfrm>
        </p:spPr>
        <p:txBody>
          <a:bodyPr>
            <a:normAutofit lnSpcReduction="10000"/>
          </a:bodyPr>
          <a:lstStyle/>
          <a:p>
            <a:r>
              <a:rPr lang="en-US" sz="2100" b="1" dirty="0"/>
              <a:t>Registration &amp; academic calendar, </a:t>
            </a:r>
            <a:r>
              <a:rPr lang="en-US" sz="2100" b="1" dirty="0">
                <a:hlinkClick r:id="rId2"/>
              </a:rPr>
              <a:t>http://www.shsu.edu/dept/registrar/calendars/academic-calendar.html?Sem=Fall&amp;Year=2018</a:t>
            </a:r>
            <a:endParaRPr lang="en-US" sz="2100" b="1" dirty="0"/>
          </a:p>
          <a:p>
            <a:r>
              <a:rPr lang="en-US" sz="2100" b="1" dirty="0"/>
              <a:t>Clear up holds BEFORE registration</a:t>
            </a:r>
          </a:p>
          <a:p>
            <a:r>
              <a:rPr lang="en-US" sz="2100" b="1" dirty="0"/>
              <a:t>Get advised early ● Always take course sequence ● Always take at least 15 hours</a:t>
            </a:r>
          </a:p>
          <a:p>
            <a:r>
              <a:rPr lang="en-US" sz="2100" b="1" dirty="0"/>
              <a:t>Get registered early. Only register for classes that count toward the degree plan!</a:t>
            </a:r>
          </a:p>
          <a:p>
            <a:r>
              <a:rPr lang="en-US" sz="2100" b="1" dirty="0"/>
              <a:t>Ask professor to open a class (if you need it) ● Go to the chair. ● Go to the dean (if necessary)</a:t>
            </a:r>
          </a:p>
          <a:p>
            <a:r>
              <a:rPr lang="en-US" sz="2100" b="1" dirty="0"/>
              <a:t>Check </a:t>
            </a:r>
            <a:r>
              <a:rPr lang="en-US" sz="2100" b="1" dirty="0" err="1"/>
              <a:t>DegreeWorks</a:t>
            </a:r>
            <a:r>
              <a:rPr lang="en-US" sz="2100" b="1" dirty="0"/>
              <a:t> after each semester!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5069BC-D74F-48C2-8CC4-1517FBFEC116}"/>
              </a:ext>
            </a:extLst>
          </p:cNvPr>
          <p:cNvSpPr/>
          <p:nvPr/>
        </p:nvSpPr>
        <p:spPr>
          <a:xfrm>
            <a:off x="227013" y="5846058"/>
            <a:ext cx="1173480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400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marR="30480" algn="ctr"/>
            <a:r>
              <a:rPr lang="en-US" sz="1050" dirty="0">
                <a:solidFill>
                  <a:srgbClr val="843A0A"/>
                </a:solidFill>
                <a:latin typeface="Century Gothic" panose="020B0502020202020204" pitchFamily="34" charset="0"/>
              </a:rPr>
              <a:t>This </a:t>
            </a:r>
            <a:r>
              <a:rPr lang="en-US" sz="1050" dirty="0" err="1">
                <a:solidFill>
                  <a:srgbClr val="843A0A"/>
                </a:solidFill>
                <a:latin typeface="Century Gothic" panose="020B0502020202020204" pitchFamily="34" charset="0"/>
              </a:rPr>
              <a:t>Powerpoint</a:t>
            </a:r>
            <a:r>
              <a:rPr lang="en-US" sz="1050" dirty="0">
                <a:solidFill>
                  <a:srgbClr val="843A0A"/>
                </a:solidFill>
                <a:latin typeface="Century Gothic" panose="020B0502020202020204" pitchFamily="34" charset="0"/>
              </a:rPr>
              <a:t> is the intellectual property of Andi Atkinson dba My College Coach.</a:t>
            </a:r>
          </a:p>
          <a:p>
            <a:pPr marR="10390" algn="ctr"/>
            <a:r>
              <a:rPr lang="en-US" sz="1050" dirty="0">
                <a:solidFill>
                  <a:srgbClr val="843A0A"/>
                </a:solidFill>
                <a:latin typeface="Century Gothic" panose="020B0502020202020204" pitchFamily="34" charset="0"/>
              </a:rPr>
              <a:t>This may not be shared, reposted or duplicated for other audiences without permission and/or payment. 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1037542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309" y="0"/>
            <a:ext cx="10157354" cy="1397000"/>
          </a:xfrm>
        </p:spPr>
        <p:txBody>
          <a:bodyPr/>
          <a:lstStyle/>
          <a:p>
            <a:r>
              <a:rPr lang="en-US" dirty="0"/>
              <a:t>Key Contacts – Email. Call. Visit!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7309" y="1625600"/>
            <a:ext cx="10157354" cy="4851400"/>
          </a:xfrm>
        </p:spPr>
        <p:txBody>
          <a:bodyPr>
            <a:normAutofit/>
          </a:bodyPr>
          <a:lstStyle/>
          <a:p>
            <a:r>
              <a:rPr lang="en-US" sz="2100" b="1" dirty="0"/>
              <a:t>Get office numbers, emails &amp; phone numbers</a:t>
            </a:r>
          </a:p>
          <a:p>
            <a:r>
              <a:rPr lang="en-US" sz="2100" b="1" dirty="0" err="1"/>
              <a:t>Registar’s</a:t>
            </a:r>
            <a:r>
              <a:rPr lang="en-US" sz="2100" b="1" dirty="0"/>
              <a:t> Office &amp; registrar assigned to you ● Sign a waiver or turn in a letter to give your parent permission to speak on your behalf (Dumb, FERPA!)</a:t>
            </a:r>
          </a:p>
          <a:p>
            <a:r>
              <a:rPr lang="en-US" sz="2100" b="1" dirty="0"/>
              <a:t>Business or Bursar’s Office (Payments, holds, TGTP &amp; 529 Plan)</a:t>
            </a:r>
          </a:p>
          <a:p>
            <a:r>
              <a:rPr lang="en-US" sz="2100" b="1" dirty="0"/>
              <a:t>Advisor for your major &amp; advisor at Advising Center</a:t>
            </a:r>
          </a:p>
          <a:p>
            <a:r>
              <a:rPr lang="en-US" sz="2100" b="1" dirty="0"/>
              <a:t>Department Chair &amp; secretary of the chair</a:t>
            </a:r>
          </a:p>
          <a:p>
            <a:r>
              <a:rPr lang="en-US" sz="2100" b="1" dirty="0"/>
              <a:t>School Dean &amp; assistant dean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3F6F773-BFB4-4BF3-9C79-09285A945B10}"/>
              </a:ext>
            </a:extLst>
          </p:cNvPr>
          <p:cNvSpPr/>
          <p:nvPr/>
        </p:nvSpPr>
        <p:spPr>
          <a:xfrm>
            <a:off x="227013" y="5846058"/>
            <a:ext cx="1173480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400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marR="30480" algn="ctr"/>
            <a:r>
              <a:rPr lang="en-US" sz="1050" dirty="0">
                <a:solidFill>
                  <a:srgbClr val="843A0A"/>
                </a:solidFill>
                <a:latin typeface="Century Gothic" panose="020B0502020202020204" pitchFamily="34" charset="0"/>
              </a:rPr>
              <a:t>This </a:t>
            </a:r>
            <a:r>
              <a:rPr lang="en-US" sz="1050" dirty="0" err="1">
                <a:solidFill>
                  <a:srgbClr val="843A0A"/>
                </a:solidFill>
                <a:latin typeface="Century Gothic" panose="020B0502020202020204" pitchFamily="34" charset="0"/>
              </a:rPr>
              <a:t>Powerpoint</a:t>
            </a:r>
            <a:r>
              <a:rPr lang="en-US" sz="1050" dirty="0">
                <a:solidFill>
                  <a:srgbClr val="843A0A"/>
                </a:solidFill>
                <a:latin typeface="Century Gothic" panose="020B0502020202020204" pitchFamily="34" charset="0"/>
              </a:rPr>
              <a:t> is the intellectual property of Andi Atkinson dba My College Coach.</a:t>
            </a:r>
          </a:p>
          <a:p>
            <a:pPr marR="10390" algn="ctr"/>
            <a:r>
              <a:rPr lang="en-US" sz="1050" dirty="0">
                <a:solidFill>
                  <a:srgbClr val="843A0A"/>
                </a:solidFill>
                <a:latin typeface="Century Gothic" panose="020B0502020202020204" pitchFamily="34" charset="0"/>
              </a:rPr>
              <a:t>This may not be shared, reposted or duplicated for other audiences without permission and/or payment. 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977229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309" y="0"/>
            <a:ext cx="10157354" cy="1397000"/>
          </a:xfrm>
        </p:spPr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7309" y="1625600"/>
            <a:ext cx="10157354" cy="4470400"/>
          </a:xfrm>
        </p:spPr>
        <p:txBody>
          <a:bodyPr/>
          <a:lstStyle/>
          <a:p>
            <a:r>
              <a:rPr lang="en-US" sz="2100" b="1" dirty="0"/>
              <a:t>My College Coach: Andi Atkinson</a:t>
            </a:r>
          </a:p>
          <a:p>
            <a:r>
              <a:rPr lang="en-US" sz="2100" b="1" dirty="0"/>
              <a:t>(956) 454-1610, atkinsonandi@yahoo.com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5A1650D-CBC9-4E6D-A95F-DD6A965782ED}"/>
              </a:ext>
            </a:extLst>
          </p:cNvPr>
          <p:cNvSpPr/>
          <p:nvPr/>
        </p:nvSpPr>
        <p:spPr>
          <a:xfrm>
            <a:off x="227013" y="5846058"/>
            <a:ext cx="1173480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400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marR="30480" algn="ctr"/>
            <a:r>
              <a:rPr lang="en-US" sz="1050" dirty="0">
                <a:solidFill>
                  <a:srgbClr val="843A0A"/>
                </a:solidFill>
                <a:latin typeface="Century Gothic" panose="020B0502020202020204" pitchFamily="34" charset="0"/>
              </a:rPr>
              <a:t>This </a:t>
            </a:r>
            <a:r>
              <a:rPr lang="en-US" sz="1050" dirty="0" err="1">
                <a:solidFill>
                  <a:srgbClr val="843A0A"/>
                </a:solidFill>
                <a:latin typeface="Century Gothic" panose="020B0502020202020204" pitchFamily="34" charset="0"/>
              </a:rPr>
              <a:t>Powerpoint</a:t>
            </a:r>
            <a:r>
              <a:rPr lang="en-US" sz="1050" dirty="0">
                <a:solidFill>
                  <a:srgbClr val="843A0A"/>
                </a:solidFill>
                <a:latin typeface="Century Gothic" panose="020B0502020202020204" pitchFamily="34" charset="0"/>
              </a:rPr>
              <a:t> is the intellectual property of Andi Atkinson dba My College Coach.</a:t>
            </a:r>
          </a:p>
          <a:p>
            <a:pPr marR="10390" algn="ctr"/>
            <a:r>
              <a:rPr lang="en-US" sz="1050" dirty="0">
                <a:solidFill>
                  <a:srgbClr val="843A0A"/>
                </a:solidFill>
                <a:latin typeface="Century Gothic" panose="020B0502020202020204" pitchFamily="34" charset="0"/>
              </a:rPr>
              <a:t>This may not be shared, reposted or duplicated for other audiences without permission and/or payment. 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229109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lass open house pre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>
    <a:spDef>
      <a:spPr>
        <a:ln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5000"/>
          </a:lnSpc>
          <a:defRPr/>
        </a:defPPr>
      </a:lstStyle>
    </a:txDef>
  </a:objectDefaults>
  <a:extraClrSchemeLst/>
  <a:extLst>
    <a:ext uri="{05A4C25C-085E-4340-85A3-A5531E510DB2}">
      <thm15:themeFamily xmlns:thm15="http://schemas.microsoft.com/office/thememl/2012/main" name="Classroom open house presentation.potx" id="{AB7D8AB0-4323-4322-AB21-8CB398DB9E96}" vid="{5BFEA1FF-C39F-48A2-B239-4B55565FC3E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Classroom open house presentation</Template>
  <TotalTime>1126</TotalTime>
  <Words>1381</Words>
  <Application>Microsoft Office PowerPoint</Application>
  <PresentationFormat>Custom</PresentationFormat>
  <Paragraphs>108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Century Gothic</vt:lpstr>
      <vt:lpstr>Class open house presentation</vt:lpstr>
      <vt:lpstr>College Smart</vt:lpstr>
      <vt:lpstr>College - Get Strategic</vt:lpstr>
      <vt:lpstr>College Hours – Understand Them!</vt:lpstr>
      <vt:lpstr>College Hours – Rack them Up!</vt:lpstr>
      <vt:lpstr>Other Ways to Save $$$</vt:lpstr>
      <vt:lpstr>Other Ways to Save $$$</vt:lpstr>
      <vt:lpstr>Ways to Do B.A./B.S. – Think About It!</vt:lpstr>
      <vt:lpstr>Degree Plan/Checklist – The Key!</vt:lpstr>
      <vt:lpstr>Registration – Do It Early!</vt:lpstr>
      <vt:lpstr>Key Contacts – Email. Call. Visit!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 House</dc:title>
  <dc:creator>Andi Atkinson</dc:creator>
  <cp:lastModifiedBy>Brad Shields</cp:lastModifiedBy>
  <cp:revision>380</cp:revision>
  <cp:lastPrinted>2018-03-20T18:02:56Z</cp:lastPrinted>
  <dcterms:created xsi:type="dcterms:W3CDTF">2018-02-24T02:57:11Z</dcterms:created>
  <dcterms:modified xsi:type="dcterms:W3CDTF">2020-10-23T02:29:31Z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74062800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