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26"/>
  </p:notesMasterIdLst>
  <p:handoutMasterIdLst>
    <p:handoutMasterId r:id="rId27"/>
  </p:handoutMasterIdLst>
  <p:sldIdLst>
    <p:sldId id="460" r:id="rId2"/>
    <p:sldId id="503" r:id="rId3"/>
    <p:sldId id="462" r:id="rId4"/>
    <p:sldId id="463" r:id="rId5"/>
    <p:sldId id="468" r:id="rId6"/>
    <p:sldId id="464" r:id="rId7"/>
    <p:sldId id="466" r:id="rId8"/>
    <p:sldId id="483" r:id="rId9"/>
    <p:sldId id="488" r:id="rId10"/>
    <p:sldId id="496" r:id="rId11"/>
    <p:sldId id="500" r:id="rId12"/>
    <p:sldId id="502" r:id="rId13"/>
    <p:sldId id="494" r:id="rId14"/>
    <p:sldId id="506" r:id="rId15"/>
    <p:sldId id="507" r:id="rId16"/>
    <p:sldId id="485" r:id="rId17"/>
    <p:sldId id="473" r:id="rId18"/>
    <p:sldId id="482" r:id="rId19"/>
    <p:sldId id="504" r:id="rId20"/>
    <p:sldId id="505" r:id="rId21"/>
    <p:sldId id="478" r:id="rId22"/>
    <p:sldId id="489" r:id="rId23"/>
    <p:sldId id="497" r:id="rId24"/>
    <p:sldId id="490" r:id="rId25"/>
  </p:sldIdLst>
  <p:sldSz cx="9144000" cy="6858000" type="screen4x3"/>
  <p:notesSz cx="6950075" cy="9236075"/>
  <p:custDataLst>
    <p:tags r:id="rId28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000" kern="1200">
        <a:solidFill>
          <a:srgbClr val="FFCC00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000" kern="1200">
        <a:solidFill>
          <a:srgbClr val="FFCC00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000" kern="1200">
        <a:solidFill>
          <a:srgbClr val="FFCC00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000" kern="1200">
        <a:solidFill>
          <a:srgbClr val="FFCC00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000" kern="1200">
        <a:solidFill>
          <a:srgbClr val="FFCC00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rgbClr val="FFCC00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rgbClr val="FFCC00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rgbClr val="FFCC00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rgbClr val="FFCC00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>
          <p15:clr>
            <a:srgbClr val="A4A3A4"/>
          </p15:clr>
        </p15:guide>
        <p15:guide id="2" pos="218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3300"/>
    <a:srgbClr val="33CC33"/>
    <a:srgbClr val="FFFF00"/>
    <a:srgbClr val="777777"/>
    <a:srgbClr val="66FF33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57" autoAdjust="0"/>
    <p:restoredTop sz="80574" autoAdjust="0"/>
  </p:normalViewPr>
  <p:slideViewPr>
    <p:cSldViewPr>
      <p:cViewPr varScale="1">
        <p:scale>
          <a:sx n="90" d="100"/>
          <a:sy n="90" d="100"/>
        </p:scale>
        <p:origin x="102" y="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884" y="-102"/>
      </p:cViewPr>
      <p:guideLst>
        <p:guide orient="horz" pos="2908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6173" y="0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378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6173" y="8772378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8FD359D-C204-47A6-8ECA-3ADBB0EE57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542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173" y="0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3738"/>
            <a:ext cx="4614863" cy="34623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637" y="4387767"/>
            <a:ext cx="5558801" cy="415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378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173" y="8772378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235984A0-AF0D-47A1-B76D-A4B3483B5C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430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DE854A-C006-4D03-A4A8-99E4BCAA2873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7248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DE854A-C006-4D03-A4A8-99E4BCAA2873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9289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6511F-50C8-4886-A910-440F98A2447F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5707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3CEB26-7F01-4037-9507-6F70B2BFE059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7521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35E8ED-2F64-495E-8F12-95C4C7891783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6934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B9A8D7-C53E-458C-813F-0BFC0972808A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208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31BA7C-891B-4105-B0AC-2F6D2E1D2C30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1490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E78BA1-7070-4CDF-A803-BAE47FD3D9E1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7384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31BA7C-891B-4105-B0AC-2F6D2E1D2C30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3227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31BA7C-891B-4105-B0AC-2F6D2E1D2C30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7924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E78BA1-7070-4CDF-A803-BAE47FD3D9E1}" type="slidenum">
              <a:rPr lang="en-US" smtClean="0"/>
              <a:pPr/>
              <a:t>11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8411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E78BA1-7070-4CDF-A803-BAE47FD3D9E1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1805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93C84C-186A-4AA1-83A9-E4CCDCBC3364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92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93C84C-186A-4AA1-83A9-E4CCDCBC3364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2293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93C84C-186A-4AA1-83A9-E4CCDCBC3364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51447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93C84C-186A-4AA1-83A9-E4CCDCBC3364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09309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3403C2-4405-4B4C-9450-4E6AFC890EEE}" type="slidenum">
              <a:rPr lang="en-US" smtClean="0"/>
              <a:pPr/>
              <a:t>17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5836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DF7B99-C4C6-43CA-8AB9-0B7E00F3DEC1}" type="slidenum">
              <a:rPr lang="en-US" smtClean="0"/>
              <a:pPr/>
              <a:t>18</a:t>
            </a:fld>
            <a:endParaRPr lang="en-US" dirty="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0588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DF7B99-C4C6-43CA-8AB9-0B7E00F3DEC1}" type="slidenum">
              <a:rPr lang="en-US" smtClean="0"/>
              <a:pPr/>
              <a:t>19</a:t>
            </a:fld>
            <a:endParaRPr lang="en-US" dirty="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1920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DF7B99-C4C6-43CA-8AB9-0B7E00F3DEC1}" type="slidenum">
              <a:rPr lang="en-US" smtClean="0"/>
              <a:pPr/>
              <a:t>20</a:t>
            </a:fld>
            <a:endParaRPr lang="en-US" dirty="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11619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5091A-717C-463A-8FE1-C11D61165F15}" type="slidenum">
              <a:rPr lang="en-US" smtClean="0"/>
              <a:pPr/>
              <a:t>21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7606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5091A-717C-463A-8FE1-C11D61165F15}" type="slidenum">
              <a:rPr lang="en-US" smtClean="0"/>
              <a:pPr/>
              <a:t>22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546561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5091A-717C-463A-8FE1-C11D61165F15}" type="slidenum">
              <a:rPr lang="en-US" smtClean="0"/>
              <a:pPr/>
              <a:t>23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93594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5091A-717C-463A-8FE1-C11D61165F15}" type="slidenum">
              <a:rPr lang="en-US" smtClean="0"/>
              <a:pPr/>
              <a:t>24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2150"/>
            <a:ext cx="4614862" cy="346233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637" y="4387767"/>
            <a:ext cx="5558801" cy="4155919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0352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126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347F3-E36D-4CE0-9378-FCDC412F3F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B7ACB-818F-464E-9B2B-5CC955EB06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9CA6D-F5B4-40E7-9317-97B26ECF0D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C7FF1-DED1-421D-991E-500C11204F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C36DF-4F4F-4DFE-B3DA-FB8DFDA3E7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9F543-06EA-4205-AE97-3714CF64F5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CA405-3F2D-4BC3-AE3C-1677B5571A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C6351-43FE-4857-BD1E-20C52A6ED5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7FE3A-BED6-4E32-B922-412A1F0BCE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E75E9-3773-43F7-8FE3-E1BABDBB7B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2B8B0-3F8F-466F-95AA-985C0F1979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40000"/>
            </a:gs>
            <a:gs pos="50000">
              <a:schemeClr val="bg1"/>
            </a:gs>
            <a:gs pos="100000">
              <a:srgbClr val="34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024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4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EE05BAE-0104-4E12-8236-4F4CF7A4F4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81000" y="1362670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dirty="0" smtClean="0">
                <a:solidFill>
                  <a:srgbClr val="000000"/>
                </a:solidFill>
                <a:latin typeface="Arial" charset="0"/>
              </a:rPr>
              <a:t>Chaska High </a:t>
            </a:r>
            <a:r>
              <a:rPr lang="en-US" b="1" i="1" dirty="0" smtClean="0">
                <a:solidFill>
                  <a:srgbClr val="000000"/>
                </a:solidFill>
                <a:latin typeface="Arial" charset="0"/>
              </a:rPr>
              <a:t>School</a:t>
            </a:r>
          </a:p>
          <a:p>
            <a:pPr>
              <a:spcBef>
                <a:spcPct val="50000"/>
              </a:spcBef>
            </a:pPr>
            <a:r>
              <a:rPr lang="en-US" b="1" i="1" dirty="0" smtClean="0">
                <a:solidFill>
                  <a:srgbClr val="000000"/>
                </a:solidFill>
                <a:latin typeface="Arial" charset="0"/>
              </a:rPr>
              <a:t>Chanhassen High School</a:t>
            </a:r>
            <a:endParaRPr lang="en-US" b="1" i="1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2800" b="1" i="1" dirty="0" smtClean="0">
                <a:solidFill>
                  <a:srgbClr val="000000"/>
                </a:solidFill>
                <a:latin typeface="Arial" charset="0"/>
              </a:rPr>
              <a:t>October 26, 2020</a:t>
            </a:r>
            <a:endParaRPr lang="en-US" sz="2400" b="1" i="1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	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6" name="Picture 2" descr="wdmkR-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3846165"/>
            <a:ext cx="30099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33400" y="2286000"/>
            <a:ext cx="8001000" cy="278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400" b="1" i="1" dirty="0">
                <a:solidFill>
                  <a:srgbClr val="000000"/>
                </a:solidFill>
                <a:latin typeface="Arial" charset="0"/>
              </a:rPr>
              <a:t>NCAA Initial Eligibility and Recruiting</a:t>
            </a:r>
          </a:p>
          <a:p>
            <a:pPr algn="l">
              <a:spcBef>
                <a:spcPct val="50000"/>
              </a:spcBef>
            </a:pPr>
            <a:r>
              <a:rPr lang="en-US" sz="2200" b="1" i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US" sz="2200" b="1" i="1" dirty="0" smtClean="0">
                <a:solidFill>
                  <a:srgbClr val="000000"/>
                </a:solidFill>
                <a:latin typeface="Arial" charset="0"/>
              </a:rPr>
              <a:t>Kevin Gomer</a:t>
            </a:r>
            <a:endParaRPr lang="en-US" sz="1800" b="1" i="1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Assistant Director of Athletic Compliance</a:t>
            </a:r>
          </a:p>
          <a:p>
            <a:pPr algn="l">
              <a:spcBef>
                <a:spcPct val="50000"/>
              </a:spcBef>
            </a:pP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	University </a:t>
            </a: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of 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Minnesota</a:t>
            </a:r>
            <a:endParaRPr lang="en-US" sz="1800" b="1" i="1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kjgomer@umn.edu</a:t>
            </a:r>
            <a:endParaRPr lang="en-US" sz="1800" b="1" i="1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	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60715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88" name="Text Box 8"/>
          <p:cNvSpPr txBox="1">
            <a:spLocks noChangeArrowheads="1"/>
          </p:cNvSpPr>
          <p:nvPr/>
        </p:nvSpPr>
        <p:spPr bwMode="auto">
          <a:xfrm>
            <a:off x="457200" y="1066800"/>
            <a:ext cx="800100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defRPr/>
            </a:pPr>
            <a:r>
              <a:rPr lang="en-US" sz="2800" b="1" i="1" dirty="0">
                <a:solidFill>
                  <a:srgbClr val="000000"/>
                </a:solidFill>
                <a:latin typeface="Arial" charset="0"/>
              </a:rPr>
              <a:t>Guide to the College Bound </a:t>
            </a:r>
          </a:p>
          <a:p>
            <a:pPr marL="342900" indent="-342900" algn="l">
              <a:spcBef>
                <a:spcPct val="50000"/>
              </a:spcBef>
              <a:defRPr/>
            </a:pPr>
            <a:r>
              <a:rPr lang="en-US" sz="2800" b="1" i="1" dirty="0">
                <a:solidFill>
                  <a:srgbClr val="000000"/>
                </a:solidFill>
                <a:latin typeface="Arial" charset="0"/>
              </a:rPr>
              <a:t>Student-Athlete</a:t>
            </a:r>
            <a:endParaRPr lang="en-US" sz="2800" dirty="0">
              <a:solidFill>
                <a:srgbClr val="000000"/>
              </a:solidFill>
              <a:latin typeface="Arial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defRPr/>
            </a:pPr>
            <a:endParaRPr lang="en-US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Covers Recruiting and Eligibility </a:t>
            </a: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Download at www.ncaa.org (pdf.)</a:t>
            </a: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High school academic information (Divisions I, II, III)</a:t>
            </a: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NCAA Eligibility Center registration (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Divisions I &amp; II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marL="800100" lvl="1" indent="-342900" algn="l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Google “NCAA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Eligibility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C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enter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”</a:t>
            </a:r>
          </a:p>
          <a:p>
            <a:pPr marL="342900" indent="-342900" algn="l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Sample questions to ask in the recruiting process</a:t>
            </a:r>
          </a:p>
          <a:p>
            <a:pPr marL="342900" indent="-342900" algn="l">
              <a:spcBef>
                <a:spcPct val="50000"/>
              </a:spcBef>
              <a:defRPr/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2" name="Picture 8" descr="Viking Update: 2020-2021 NCAA Guide for the College-Bound Student-Athle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279636"/>
            <a:ext cx="1901825" cy="245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33400" y="1186547"/>
            <a:ext cx="80010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NCAA Eligibility Center</a:t>
            </a:r>
          </a:p>
          <a:p>
            <a:pPr algn="l">
              <a:spcBef>
                <a:spcPct val="5000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 Located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in Indianapolis, IN and run by the NCAA</a:t>
            </a:r>
          </a:p>
          <a:p>
            <a:pPr algn="l">
              <a:spcBef>
                <a:spcPct val="5000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 Review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high school transcripts and test scores for all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Division I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and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II prospects</a:t>
            </a: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Register during your junior year in HS</a:t>
            </a:r>
          </a:p>
          <a:p>
            <a:pPr algn="l">
              <a:spcBef>
                <a:spcPct val="50000"/>
              </a:spcBef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Costs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$90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to register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($150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for internationals)</a:t>
            </a:r>
          </a:p>
          <a:p>
            <a:pPr algn="l">
              <a:spcBef>
                <a:spcPct val="50000"/>
              </a:spcBef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SAT/ACT scores must be sent directly to the Eligibility Center by marking code 9999</a:t>
            </a:r>
          </a:p>
          <a:p>
            <a:pPr algn="l">
              <a:spcBef>
                <a:spcPct val="50000"/>
              </a:spcBef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Work closely with your HS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counselor to determine core courses</a:t>
            </a: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57200" y="866775"/>
            <a:ext cx="8001000" cy="604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i="1" dirty="0" smtClean="0">
                <a:solidFill>
                  <a:srgbClr val="000000"/>
                </a:solidFill>
                <a:latin typeface="Arial" charset="0"/>
              </a:rPr>
              <a:t>NCAA Core Course</a:t>
            </a:r>
          </a:p>
          <a:p>
            <a:pPr lvl="0"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One full year of academic credit, taught at grade appropriate level. </a:t>
            </a:r>
          </a:p>
          <a:p>
            <a:pPr lvl="0" algn="l">
              <a:spcBef>
                <a:spcPct val="50000"/>
              </a:spcBef>
            </a:pPr>
            <a:r>
              <a:rPr lang="en-US" sz="2800" b="1" i="1" dirty="0" smtClean="0">
                <a:solidFill>
                  <a:srgbClr val="000000"/>
                </a:solidFill>
                <a:latin typeface="Arial" charset="0"/>
              </a:rPr>
              <a:t>The </a:t>
            </a:r>
            <a:r>
              <a:rPr lang="en-US" sz="2800" b="1" i="1" dirty="0">
                <a:solidFill>
                  <a:srgbClr val="000000"/>
                </a:solidFill>
                <a:latin typeface="Arial" charset="0"/>
              </a:rPr>
              <a:t>NCAA approves core courses, NOT </a:t>
            </a:r>
            <a:r>
              <a:rPr lang="en-US" sz="2800" b="1" i="1" dirty="0" smtClean="0">
                <a:solidFill>
                  <a:srgbClr val="000000"/>
                </a:solidFill>
                <a:latin typeface="Arial" charset="0"/>
              </a:rPr>
              <a:t>the high </a:t>
            </a:r>
            <a:r>
              <a:rPr lang="en-US" sz="2800" b="1" i="1" dirty="0">
                <a:solidFill>
                  <a:srgbClr val="000000"/>
                </a:solidFill>
                <a:latin typeface="Arial" charset="0"/>
              </a:rPr>
              <a:t>school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Each high school has an approved core course list on the Eligibility Center’s website. 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If the course is not on your high school list at the NCAA, it will not count as a core course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If a course title on your transcript does not match the title on the NCAA’s list, it will not count as a core course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Meet with high school academic counselor to review your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enrollment and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your planned courses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609600" y="1295400"/>
            <a:ext cx="8001000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Determining Initial Eligibility</a:t>
            </a:r>
          </a:p>
          <a:p>
            <a:pPr marL="342900" indent="-342900" algn="l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Academic Component: </a:t>
            </a:r>
          </a:p>
          <a:p>
            <a:pPr marL="800100" lvl="1" indent="-342900" algn="l">
              <a:spcBef>
                <a:spcPct val="50000"/>
              </a:spcBef>
              <a:buFontTx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Graduation;</a:t>
            </a:r>
          </a:p>
          <a:p>
            <a:pPr marL="800100" lvl="1" indent="-342900" algn="l">
              <a:spcBef>
                <a:spcPct val="50000"/>
              </a:spcBef>
              <a:buFontTx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Complete the minimum number of core courses;</a:t>
            </a:r>
          </a:p>
          <a:p>
            <a:pPr marL="800100" lvl="1" indent="-342900" algn="l">
              <a:spcBef>
                <a:spcPct val="50000"/>
              </a:spcBef>
              <a:buFontTx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Minimum core grade point average; and</a:t>
            </a:r>
          </a:p>
          <a:p>
            <a:pPr marL="800100" lvl="1" indent="-342900" algn="l">
              <a:spcBef>
                <a:spcPct val="50000"/>
              </a:spcBef>
              <a:buFontTx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ACT or SAT test score (sliding scale);</a:t>
            </a:r>
          </a:p>
          <a:p>
            <a:pPr marL="800100" lvl="1" indent="-342900" algn="l">
              <a:spcBef>
                <a:spcPct val="50000"/>
              </a:spcBef>
            </a:pPr>
            <a:endParaRPr lang="en-US" sz="1000" b="1" dirty="0">
              <a:solidFill>
                <a:srgbClr val="000000"/>
              </a:solidFill>
              <a:latin typeface="Arial" charset="0"/>
            </a:endParaRPr>
          </a:p>
          <a:p>
            <a:pPr marL="342900" indent="-342900" algn="l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  <a:latin typeface="Arial" charset="0"/>
              </a:rPr>
              <a:t>Amateurism Component:</a:t>
            </a:r>
          </a:p>
          <a:p>
            <a:pPr marL="800100" lvl="1" indent="-342900" algn="l">
              <a:spcBef>
                <a:spcPct val="50000"/>
              </a:spcBef>
              <a:buFontTx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Complete amateurism questionnaire</a:t>
            </a:r>
          </a:p>
          <a:p>
            <a:pPr marL="342900" indent="-342900" algn="l">
              <a:spcBef>
                <a:spcPct val="50000"/>
              </a:spcBef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" y="1143000"/>
            <a:ext cx="80010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rial" charset="0"/>
              </a:rPr>
              <a:t>Division I Core-Course Requirements – 16 core courses needed: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4 years of English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3 years of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Math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Algebra I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or Higher)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2 years of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Natural/Physical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cience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(one lab) 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1 year of additional English,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Math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or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Science</a:t>
            </a: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2 years of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Social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cience</a:t>
            </a: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4 years of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Additional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C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ore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courses</a:t>
            </a:r>
          </a:p>
          <a:p>
            <a:pPr algn="l">
              <a:spcBef>
                <a:spcPct val="50000"/>
              </a:spcBef>
            </a:pPr>
            <a:r>
              <a:rPr lang="en-US" sz="2800" b="1" i="1" dirty="0" smtClean="0">
                <a:solidFill>
                  <a:srgbClr val="000000"/>
                </a:solidFill>
                <a:latin typeface="Arial" charset="0"/>
              </a:rPr>
              <a:t>*** Need </a:t>
            </a:r>
            <a:r>
              <a:rPr lang="en-US" sz="2800" b="1" i="1" dirty="0">
                <a:solidFill>
                  <a:srgbClr val="000000"/>
                </a:solidFill>
                <a:latin typeface="Arial" charset="0"/>
              </a:rPr>
              <a:t>to plan for this – not just graduate!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228600" y="990600"/>
            <a:ext cx="8305800" cy="574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10 Core courses must be completed prior to start of senior year in HS; 7 of 10 must be in the following areas: </a:t>
            </a:r>
            <a:endParaRPr lang="en-US" sz="3200" b="1" i="1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English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M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ath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Algebra I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or Higher)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N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atural/physical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science (one lab) </a:t>
            </a:r>
          </a:p>
          <a:p>
            <a:pPr algn="l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** The 10 core courses utilized to meet this rule may not be replaced by a course taken in the senior year.</a:t>
            </a:r>
          </a:p>
          <a:p>
            <a:pPr algn="l">
              <a:spcBef>
                <a:spcPct val="50000"/>
              </a:spcBef>
            </a:pP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NCAA </a:t>
            </a: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liding scale (handout) utilizes ACT/SAT score and high school core course GPA to determine minimum academic qualifications. </a:t>
            </a:r>
            <a:endParaRPr lang="en-US" sz="2800" b="1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</a:pPr>
            <a:endParaRPr lang="en-US" sz="2000" b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33400" y="1143000"/>
            <a:ext cx="822960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i="1" dirty="0" smtClean="0">
                <a:solidFill>
                  <a:srgbClr val="000000"/>
                </a:solidFill>
                <a:latin typeface="Arial" charset="0"/>
              </a:rPr>
              <a:t>Test Score</a:t>
            </a:r>
            <a:endParaRPr lang="en-US" sz="2800" b="1" i="1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NCAA uses sub scores to determine minimum test score needed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ACT Sum (add each sub score below)</a:t>
            </a:r>
          </a:p>
          <a:p>
            <a:pPr lvl="3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English</a:t>
            </a:r>
          </a:p>
          <a:p>
            <a:pPr lvl="3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Mathematics</a:t>
            </a:r>
          </a:p>
          <a:p>
            <a:pPr lvl="3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Reading</a:t>
            </a:r>
          </a:p>
          <a:p>
            <a:pPr lvl="3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Science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SAT Sum (add each sub score below)</a:t>
            </a:r>
          </a:p>
          <a:p>
            <a:pPr lvl="3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Critical Reading (Verbal)</a:t>
            </a:r>
          </a:p>
          <a:p>
            <a:pPr lvl="3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Mathematics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28600" y="1143000"/>
            <a:ext cx="8534400" cy="540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i="1" dirty="0" smtClean="0">
                <a:solidFill>
                  <a:srgbClr val="000000"/>
                </a:solidFill>
                <a:latin typeface="Arial" charset="0"/>
              </a:rPr>
              <a:t>Test Score</a:t>
            </a:r>
            <a:r>
              <a:rPr lang="en-US" sz="2800" b="1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800" b="1" i="1" dirty="0" smtClean="0">
                <a:solidFill>
                  <a:srgbClr val="000000"/>
                </a:solidFill>
                <a:latin typeface="Arial" charset="0"/>
              </a:rPr>
              <a:t>Examples</a:t>
            </a:r>
            <a:endParaRPr lang="en-US" sz="2000" dirty="0" smtClean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ACT composite (22) with sum scores: E (25), M (</a:t>
            </a:r>
            <a:r>
              <a:rPr lang="en-US" sz="2000" dirty="0" smtClean="0">
                <a:solidFill>
                  <a:srgbClr val="FF0000"/>
                </a:solidFill>
                <a:latin typeface="Arial" charset="0"/>
              </a:rPr>
              <a:t>20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), R (23), S (20)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NCAA would use total of sum scores (88)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Admissions would use composite (22)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If student took 2</a:t>
            </a:r>
            <a:r>
              <a:rPr lang="en-US" sz="2000" baseline="30000" dirty="0" smtClean="0">
                <a:solidFill>
                  <a:srgbClr val="000000"/>
                </a:solidFill>
                <a:latin typeface="Arial" charset="0"/>
              </a:rPr>
              <a:t>nd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ACT (23) with sub scores: E (</a:t>
            </a:r>
            <a:r>
              <a:rPr lang="en-US" sz="2000" dirty="0" smtClean="0">
                <a:solidFill>
                  <a:srgbClr val="FF0000"/>
                </a:solidFill>
                <a:latin typeface="Arial" charset="0"/>
              </a:rPr>
              <a:t>26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), M (19), R (</a:t>
            </a:r>
            <a:r>
              <a:rPr lang="en-US" sz="2000" dirty="0" smtClean="0">
                <a:solidFill>
                  <a:srgbClr val="FF0000"/>
                </a:solidFill>
                <a:latin typeface="Arial" charset="0"/>
              </a:rPr>
              <a:t>25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), S (</a:t>
            </a:r>
            <a:r>
              <a:rPr lang="en-US" sz="2000" dirty="0" smtClean="0">
                <a:solidFill>
                  <a:srgbClr val="FF0000"/>
                </a:solidFill>
                <a:latin typeface="Arial" charset="0"/>
              </a:rPr>
              <a:t>22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lvl="3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NCAA would use best sum scores from the two tests (93)</a:t>
            </a:r>
          </a:p>
          <a:p>
            <a:pPr lvl="3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Admissions would use the best composite score (23)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endParaRPr lang="en-US" sz="1800" dirty="0" smtClean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SAT scores are calculated the same 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Critical Reading (Verbal)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Mathematics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228600" y="990600"/>
            <a:ext cx="8305800" cy="552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Division II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–16 </a:t>
            </a: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core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courses needed: </a:t>
            </a:r>
            <a:endParaRPr lang="en-US" sz="3200" b="1" i="1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3 years of English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2 years of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Math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Algebra I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or Higher)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2 years of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Natural/Physical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cience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(one lab) 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3 year of additional English,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Math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or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Science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2 years of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Social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cience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4 years of additional core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courses</a:t>
            </a:r>
          </a:p>
          <a:p>
            <a:pPr algn="l">
              <a:spcBef>
                <a:spcPct val="50000"/>
              </a:spcBef>
            </a:pP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Division II </a:t>
            </a: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Test Score / GPA Requirements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Core grade-point average must be at least 2.000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Minimum test score of 820 on the SAT and 68 sum score on the ACT</a:t>
            </a:r>
          </a:p>
          <a:p>
            <a:pPr lvl="1" algn="l">
              <a:spcBef>
                <a:spcPct val="50000"/>
              </a:spcBef>
            </a:pPr>
            <a:endParaRPr lang="en-US" sz="20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99847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228600" y="990600"/>
            <a:ext cx="83058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 i="1" dirty="0">
                <a:solidFill>
                  <a:srgbClr val="000000"/>
                </a:solidFill>
                <a:latin typeface="Arial" charset="0"/>
              </a:rPr>
              <a:t>Division II: Current Standards  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Core grade-point average must be at least 2.000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Minimum test score of 820 on the SAT and 68 sum score on the ACT</a:t>
            </a:r>
            <a:endParaRPr lang="en-US" sz="2400" b="1" i="1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US" sz="2400" b="1" i="1" dirty="0">
                <a:solidFill>
                  <a:srgbClr val="000000"/>
                </a:solidFill>
                <a:latin typeface="Arial" charset="0"/>
              </a:rPr>
              <a:t>Division II: Initial Eligibility Standards for Fall 2018 </a:t>
            </a: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Moving to sliding scale for initial eligibility </a:t>
            </a:r>
            <a:endParaRPr lang="en-US" sz="2400" dirty="0" smtClean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Student-Athlete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must now earn at least a 2.20 grade-point average to be a qualifier 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Student-Athlete must now earn at least a 2.00 grade-point average to be a partial qualifier </a:t>
            </a:r>
          </a:p>
          <a:p>
            <a:pPr lvl="1" algn="l">
              <a:spcBef>
                <a:spcPct val="50000"/>
              </a:spcBef>
            </a:pPr>
            <a:endParaRPr lang="en-US" sz="24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13138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28600" y="990600"/>
            <a:ext cx="8763000" cy="5439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Qualifier, Academic Redshirt, Non-qualifier </a:t>
            </a:r>
            <a:endParaRPr lang="en-US" sz="2800" b="1" i="1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endParaRPr lang="en-US" sz="500" b="1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US" sz="2200" b="1" dirty="0" smtClean="0">
                <a:solidFill>
                  <a:srgbClr val="000000"/>
                </a:solidFill>
                <a:latin typeface="Arial" charset="0"/>
              </a:rPr>
              <a:t>Qualifier</a:t>
            </a:r>
            <a:endParaRPr lang="en-US" sz="2200" b="1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Athletic scholarship, practice and competition in your first year in residence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Four years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to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compete</a:t>
            </a:r>
          </a:p>
          <a:p>
            <a:pPr algn="l">
              <a:spcBef>
                <a:spcPct val="50000"/>
              </a:spcBef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</a:rPr>
              <a:t>Academic Redshirt </a:t>
            </a:r>
          </a:p>
          <a:p>
            <a:pPr marL="800100" lvl="1" indent="-342900" algn="l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Athletic scholarship and practice only in your first year in residence</a:t>
            </a:r>
          </a:p>
          <a:p>
            <a:pPr marL="800100" lvl="1" indent="-342900" algn="l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Four years to compete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US" sz="2200" b="1" dirty="0">
                <a:solidFill>
                  <a:srgbClr val="000000"/>
                </a:solidFill>
                <a:latin typeface="Arial" charset="0"/>
              </a:rPr>
              <a:t>Non-Qualifier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No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scholarship, practice or competition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in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your first year in residence 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Only three 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years to compete, with ability to regain 4th</a:t>
            </a:r>
          </a:p>
        </p:txBody>
      </p:sp>
    </p:spTree>
    <p:extLst>
      <p:ext uri="{BB962C8B-B14F-4D97-AF65-F5344CB8AC3E}">
        <p14:creationId xmlns:p14="http://schemas.microsoft.com/office/powerpoint/2010/main" val="501243553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28600" y="990600"/>
            <a:ext cx="8763000" cy="1192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COVID-19 Waiver for Fall 2021/Spring 2022 Enrollees</a:t>
            </a:r>
            <a:endParaRPr lang="en-US" sz="2800" b="1" i="1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endParaRPr lang="en-US" sz="500" b="1" dirty="0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822456"/>
              </p:ext>
            </p:extLst>
          </p:nvPr>
        </p:nvGraphicFramePr>
        <p:xfrm>
          <a:off x="1066800" y="1576284"/>
          <a:ext cx="6934200" cy="493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400">
                  <a:extLst>
                    <a:ext uri="{9D8B030D-6E8A-4147-A177-3AD203B41FA5}">
                      <a16:colId xmlns:a16="http://schemas.microsoft.com/office/drawing/2014/main" val="1774974787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341859445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3521688008"/>
                    </a:ext>
                  </a:extLst>
                </a:gridCol>
              </a:tblGrid>
              <a:tr h="557316">
                <a:tc>
                  <a:txBody>
                    <a:bodyPr/>
                    <a:lstStyle/>
                    <a:p>
                      <a:r>
                        <a:rPr lang="en-US" b="0" dirty="0" smtClean="0"/>
                        <a:t>Alternative Standard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Division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Division II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68346"/>
                  </a:ext>
                </a:extLst>
              </a:tr>
              <a:tr h="10312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Qualifier: athletics aid, practice, &amp;</a:t>
                      </a:r>
                      <a:r>
                        <a:rPr lang="en-US" sz="1400" baseline="0" dirty="0" smtClean="0"/>
                        <a:t> competition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10/7 before 7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semester, 16 core courses in required subject areas, &gt;2.30 core </a:t>
                      </a:r>
                      <a:r>
                        <a:rPr lang="en-US" sz="1400" dirty="0" err="1" smtClean="0"/>
                        <a:t>gpa</a:t>
                      </a:r>
                      <a:r>
                        <a:rPr lang="en-US" sz="1400" dirty="0" smtClean="0"/>
                        <a:t>, proof of graduation, no test score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16 core courses in required subject areas, &gt; 2.20 core </a:t>
                      </a:r>
                      <a:r>
                        <a:rPr lang="en-US" sz="1400" dirty="0" err="1" smtClean="0"/>
                        <a:t>gpa</a:t>
                      </a:r>
                      <a:r>
                        <a:rPr lang="en-US" sz="1400" dirty="0" smtClean="0"/>
                        <a:t>, proof of graduation, no test score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465290"/>
                  </a:ext>
                </a:extLst>
              </a:tr>
              <a:tr h="10312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Early Qualifier: athletics aid,</a:t>
                      </a:r>
                      <a:r>
                        <a:rPr lang="en-US" sz="1400" baseline="0" dirty="0" smtClean="0"/>
                        <a:t> practice, &amp; competition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Pre-7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semester:</a:t>
                      </a:r>
                      <a:r>
                        <a:rPr lang="en-US" sz="1400" baseline="0" dirty="0" smtClean="0"/>
                        <a:t> 14 core courses in required subject areas, &gt; 3.00 core </a:t>
                      </a:r>
                      <a:r>
                        <a:rPr lang="en-US" sz="1400" baseline="0" dirty="0" err="1" smtClean="0"/>
                        <a:t>gpa</a:t>
                      </a:r>
                      <a:r>
                        <a:rPr lang="en-US" sz="1400" baseline="0" dirty="0" smtClean="0"/>
                        <a:t>, no test score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Pre-7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semester:</a:t>
                      </a:r>
                      <a:r>
                        <a:rPr lang="en-US" sz="1400" baseline="0" dirty="0" smtClean="0"/>
                        <a:t> 14 core courses in required subject areas, &gt; 2.50 core </a:t>
                      </a:r>
                      <a:r>
                        <a:rPr lang="en-US" sz="1400" baseline="0" dirty="0" err="1" smtClean="0"/>
                        <a:t>gpa</a:t>
                      </a:r>
                      <a:r>
                        <a:rPr lang="en-US" sz="1400" baseline="0" dirty="0" smtClean="0"/>
                        <a:t>, no test score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619749"/>
                  </a:ext>
                </a:extLst>
              </a:tr>
              <a:tr h="10312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Academic Redshirt:</a:t>
                      </a:r>
                      <a:r>
                        <a:rPr lang="en-US" sz="1400" baseline="0" dirty="0" smtClean="0"/>
                        <a:t> athletics aid (1</a:t>
                      </a:r>
                      <a:r>
                        <a:rPr lang="en-US" sz="1400" baseline="30000" dirty="0" smtClean="0"/>
                        <a:t>st</a:t>
                      </a:r>
                      <a:r>
                        <a:rPr lang="en-US" sz="1400" baseline="0" dirty="0" smtClean="0"/>
                        <a:t> year) and practice (1</a:t>
                      </a:r>
                      <a:r>
                        <a:rPr lang="en-US" sz="1400" baseline="30000" dirty="0" smtClean="0"/>
                        <a:t>st</a:t>
                      </a:r>
                      <a:r>
                        <a:rPr lang="en-US" sz="1400" baseline="0" dirty="0" smtClean="0"/>
                        <a:t> term)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16 core credits in the required subject areas, &gt; 2.00 core </a:t>
                      </a:r>
                      <a:r>
                        <a:rPr lang="en-US" sz="1400" dirty="0" err="1" smtClean="0"/>
                        <a:t>gpa</a:t>
                      </a:r>
                      <a:r>
                        <a:rPr lang="en-US" sz="1400" dirty="0" smtClean="0"/>
                        <a:t>, proof of graduation, no test score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N/A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614401"/>
                  </a:ext>
                </a:extLst>
              </a:tr>
              <a:tr h="10312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Partial Qualifier: athletics aid</a:t>
                      </a:r>
                      <a:r>
                        <a:rPr lang="en-US" sz="1400" baseline="0" dirty="0" smtClean="0"/>
                        <a:t> and practice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N/A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16 core credits in the required subject areas, &gt; 2.00 core </a:t>
                      </a:r>
                      <a:r>
                        <a:rPr lang="en-US" sz="1400" dirty="0" err="1" smtClean="0"/>
                        <a:t>cpa</a:t>
                      </a:r>
                      <a:r>
                        <a:rPr lang="en-US" sz="1400" dirty="0" smtClean="0"/>
                        <a:t>, proof of graduation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253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765599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28600" y="990600"/>
            <a:ext cx="8763000" cy="1192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COVID-19 Waiver for Fall 2021/Spring 2022 Enrollees</a:t>
            </a:r>
            <a:endParaRPr lang="en-US" sz="2800" b="1" i="1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endParaRPr lang="en-US" sz="5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90500" y="1982949"/>
            <a:ext cx="8763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Distance learning, hybrid learning, and e-learning options will not require a separate evaluation by the Eligibility Center</a:t>
            </a:r>
          </a:p>
          <a:p>
            <a:pPr marL="285750" indent="-285750" algn="l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Pass/Fail courses: if issued a grade of Pass, the EC will apply the credit earned. If </a:t>
            </a:r>
            <a:r>
              <a:rPr lang="en-US" sz="1800" dirty="0" err="1" smtClean="0">
                <a:solidFill>
                  <a:srgbClr val="000000"/>
                </a:solidFill>
                <a:latin typeface="Arial" charset="0"/>
              </a:rPr>
              <a:t>If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the core </a:t>
            </a:r>
            <a:r>
              <a:rPr lang="en-US" sz="1800" dirty="0" err="1" smtClean="0">
                <a:solidFill>
                  <a:srgbClr val="000000"/>
                </a:solidFill>
                <a:latin typeface="Arial" charset="0"/>
              </a:rPr>
              <a:t>gpa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would increase by assigning a 2.30 to the course, the </a:t>
            </a:r>
            <a:r>
              <a:rPr lang="en-US" sz="1800" dirty="0" err="1" smtClean="0">
                <a:solidFill>
                  <a:srgbClr val="000000"/>
                </a:solidFill>
                <a:latin typeface="Arial" charset="0"/>
              </a:rPr>
              <a:t>gpa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will be assigned, but if it will hurt the core </a:t>
            </a:r>
            <a:r>
              <a:rPr lang="en-US" sz="1800" dirty="0" err="1" smtClean="0">
                <a:solidFill>
                  <a:srgbClr val="000000"/>
                </a:solidFill>
                <a:latin typeface="Arial" charset="0"/>
              </a:rPr>
              <a:t>gpa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, the </a:t>
            </a:r>
            <a:r>
              <a:rPr lang="en-US" sz="1800" dirty="0" err="1" smtClean="0">
                <a:solidFill>
                  <a:srgbClr val="000000"/>
                </a:solidFill>
                <a:latin typeface="Arial" charset="0"/>
              </a:rPr>
              <a:t>gpa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will not be assigned, but the credit will still be issued.</a:t>
            </a:r>
          </a:p>
          <a:p>
            <a:pPr marL="285750" indent="-285750" algn="l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Both of these policies will apply to other classes (e.g. sophomores, juniors, </a:t>
            </a:r>
            <a:r>
              <a:rPr lang="en-US" sz="1800" smtClean="0">
                <a:solidFill>
                  <a:srgbClr val="000000"/>
                </a:solidFill>
                <a:latin typeface="Arial" charset="0"/>
              </a:rPr>
              <a:t>and seniors). 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023013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52400" y="1295400"/>
            <a:ext cx="8839200" cy="303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 i="1" u="sng" dirty="0" smtClean="0">
                <a:solidFill>
                  <a:srgbClr val="000000"/>
                </a:solidFill>
                <a:latin typeface="Arial" charset="0"/>
              </a:rPr>
              <a:t>College Admission Process vs. NCAA Eligibility</a:t>
            </a:r>
          </a:p>
          <a:p>
            <a:pPr lvl="1" algn="l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 Two separate determinations</a:t>
            </a:r>
          </a:p>
          <a:p>
            <a:pPr lvl="1" algn="l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 Being a NCAA qualifier does not automatically mean you will be admitted to an institution</a:t>
            </a:r>
          </a:p>
          <a:p>
            <a:pPr lvl="1" algn="l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Being admitted to an institution does not mean you are eligible under NCAA requirements</a:t>
            </a: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endParaRPr lang="en-US" sz="500" b="1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33400" y="1295400"/>
            <a:ext cx="83820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u="sng" dirty="0">
                <a:solidFill>
                  <a:srgbClr val="000000"/>
                </a:solidFill>
                <a:latin typeface="Arial" charset="0"/>
              </a:rPr>
              <a:t>Amateurism – Final Step</a:t>
            </a:r>
            <a:endParaRPr lang="en-US" sz="2800" b="1" i="1" u="sng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Prospects </a:t>
            </a: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jeopardize </a:t>
            </a: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NCAA amateur </a:t>
            </a: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status by: 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Formally declaring into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professional contract, compete with a professional team in hockey or skiing, or accept a salary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Accepting prize money that exceeds expenses for an athletic event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Entering into agreement or accepting benefits from agents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33400" y="1295400"/>
            <a:ext cx="8001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General Recruiting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Concepts</a:t>
            </a: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  Rules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are designed to protect 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the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HS students</a:t>
            </a: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ASK QUESTIONS!!</a:t>
            </a: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33400" y="1143000"/>
            <a:ext cx="8001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General Recruiting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Concepts</a:t>
            </a: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28801"/>
            <a:ext cx="8382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009971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33400" y="1066800"/>
            <a:ext cx="8001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General Recruiting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Concepts</a:t>
            </a: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08297"/>
            <a:ext cx="853440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06028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33400" y="838200"/>
            <a:ext cx="8001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u="sng" dirty="0">
                <a:solidFill>
                  <a:srgbClr val="000000"/>
                </a:solidFill>
                <a:latin typeface="Arial" charset="0"/>
              </a:rPr>
              <a:t>Financial Aid / Scholarship Basics</a:t>
            </a:r>
            <a:endParaRPr lang="en-US" sz="2000" b="1" i="1" u="sng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DIII schools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do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not offer athletic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scholarships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Other financial aid packages may be available </a:t>
            </a:r>
            <a:endParaRPr lang="en-US" sz="2200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 NLI is a contract between athlete and college (DI &amp; DII)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 Scholarship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offer must accompany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the NLI </a:t>
            </a:r>
            <a:endParaRPr lang="en-US" sz="2200" dirty="0">
              <a:solidFill>
                <a:srgbClr val="000000"/>
              </a:solidFill>
              <a:latin typeface="Arial" charset="0"/>
            </a:endParaRP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 Athletic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scholarships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may be multi-year agreements between prospect and institution.  This is at the offering institution’s discretion.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 Full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Scholarship = tuition &amp;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required fees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, room &amp; board,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books, and cost of attendance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Summer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aid: potentially available for scholarship athletes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Fifth-year (exhausted eligibility) athletic aid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to graduate may be 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</a:rPr>
              <a:t>available</a:t>
            </a:r>
            <a:endParaRPr lang="en-US" sz="22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52400" y="1371600"/>
            <a:ext cx="8610600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Division I Financial </a:t>
            </a: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Aid /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Scholarships</a:t>
            </a:r>
            <a:endParaRPr lang="en-US" sz="2000" b="1" i="1" dirty="0" smtClean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Some sports are “all or nothing” scholarships (Head Count Sport)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endParaRPr lang="en-US" sz="2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2743200"/>
            <a:ext cx="7848600" cy="178510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Football (85)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 Basketball (13)</a:t>
            </a:r>
          </a:p>
          <a:p>
            <a:pPr lvl="2" algn="l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 Basketball (15)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 Gymnastics (12)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 Volleyball (12)</a:t>
            </a:r>
          </a:p>
          <a:p>
            <a:pPr lvl="2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 Tennis (8)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52400" y="990600"/>
            <a:ext cx="86106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Division I Financial </a:t>
            </a:r>
            <a:r>
              <a:rPr lang="en-US" sz="3200" b="1" i="1" dirty="0">
                <a:solidFill>
                  <a:srgbClr val="000000"/>
                </a:solidFill>
                <a:latin typeface="Arial" charset="0"/>
              </a:rPr>
              <a:t>Aid / </a:t>
            </a: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Scholarships</a:t>
            </a:r>
            <a:endParaRPr lang="en-US" sz="2000" b="1" i="1" dirty="0" smtClean="0">
              <a:solidFill>
                <a:srgbClr val="000000"/>
              </a:solidFill>
              <a:latin typeface="Arial" charset="0"/>
            </a:endParaRPr>
          </a:p>
          <a:p>
            <a:pPr lvl="2" algn="l">
              <a:spcBef>
                <a:spcPct val="50000"/>
              </a:spcBef>
              <a:buFontTx/>
              <a:buChar char="•"/>
            </a:pPr>
            <a:endParaRPr lang="en-US" sz="2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752601"/>
            <a:ext cx="8991600" cy="138499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lvl="1"/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Some sports are able to divide scholarships (Equivalency Sports)</a:t>
            </a:r>
          </a:p>
          <a:p>
            <a:pPr marL="0" lvl="1"/>
            <a:endParaRPr lang="en-US" sz="2000" dirty="0" smtClean="0">
              <a:solidFill>
                <a:srgbClr val="000000"/>
              </a:solidFill>
              <a:latin typeface="Arial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2286000"/>
            <a:ext cx="8001000" cy="40934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Hockey (18)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 Track/CC (12.6)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 Track/CC (18)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 Lacrosse (12.6)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 Lacrosse (12)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Wrestling (9.9)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Softball (12)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Baseball (11.7)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 Golf (4.5)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W. Golf (6)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 Tennis (4.5)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 Soccer (9.9)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 Soccer (14)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000" smtClean="0">
                <a:solidFill>
                  <a:srgbClr val="000000"/>
                </a:solidFill>
                <a:latin typeface="Arial" charset="0"/>
              </a:rPr>
              <a:t>Rowing (20)</a:t>
            </a:r>
            <a:endParaRPr lang="en-US" sz="2000" dirty="0" smtClean="0">
              <a:solidFill>
                <a:srgbClr val="000000"/>
              </a:solidFill>
              <a:latin typeface="Arial" charset="0"/>
            </a:endParaRP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M Swimming/Diving (9.9)</a:t>
            </a:r>
          </a:p>
          <a:p>
            <a:pPr marL="0" lvl="1" algn="l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 W Swimming/Diving (14)</a:t>
            </a:r>
          </a:p>
          <a:p>
            <a:pPr marL="0" lvl="1" algn="l">
              <a:spcBef>
                <a:spcPct val="50000"/>
              </a:spcBef>
            </a:pPr>
            <a:endParaRPr lang="en-US" sz="2000" dirty="0" smtClean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endParaRPr lang="en-US" sz="2000" dirty="0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78002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447800" y="228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800" b="1" i="1" dirty="0">
                <a:solidFill>
                  <a:srgbClr val="000000"/>
                </a:solidFill>
                <a:latin typeface="AGaramond Italic" pitchFamily="-92" charset="0"/>
              </a:rPr>
              <a:t>Athletic Compliance Educational Session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1447800" cy="83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176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04800" y="1371600"/>
            <a:ext cx="861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i="1" dirty="0" smtClean="0">
                <a:solidFill>
                  <a:srgbClr val="000000"/>
                </a:solidFill>
                <a:latin typeface="Arial" charset="0"/>
              </a:rPr>
              <a:t>Questions??</a:t>
            </a:r>
            <a:endParaRPr lang="en-US" sz="2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33400" y="2286000"/>
            <a:ext cx="8001000" cy="250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l">
              <a:spcBef>
                <a:spcPct val="50000"/>
              </a:spcBef>
            </a:pPr>
            <a:r>
              <a:rPr lang="en-US" sz="2200" b="1" i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US" sz="2200" b="1" i="1" dirty="0" smtClean="0">
                <a:solidFill>
                  <a:srgbClr val="000000"/>
                </a:solidFill>
                <a:latin typeface="Arial" charset="0"/>
              </a:rPr>
              <a:t>Kevin Gomer</a:t>
            </a:r>
            <a:endParaRPr lang="en-US" sz="1800" b="1" i="1" dirty="0">
              <a:solidFill>
                <a:srgbClr val="000000"/>
              </a:solidFill>
              <a:latin typeface="Arial" charset="0"/>
            </a:endParaRPr>
          </a:p>
          <a:p>
            <a:pPr lvl="0" algn="l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Assistant </a:t>
            </a: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Director of Athletic Compliance</a:t>
            </a:r>
          </a:p>
          <a:p>
            <a:pPr lvl="0" algn="l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	University of Minnesota</a:t>
            </a:r>
          </a:p>
          <a:p>
            <a:pPr lvl="0" algn="l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kjgomer@umn.edu</a:t>
            </a:r>
            <a:endParaRPr lang="en-US" sz="1800" b="1" i="1" dirty="0">
              <a:solidFill>
                <a:srgbClr val="000000"/>
              </a:solidFill>
              <a:latin typeface="Arial" charset="0"/>
            </a:endParaRPr>
          </a:p>
          <a:p>
            <a:pPr lvl="0" algn="l">
              <a:spcBef>
                <a:spcPct val="50000"/>
              </a:spcBef>
            </a:pP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	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0938" y="464820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Follow us on Twitter!</a:t>
            </a:r>
          </a:p>
          <a:p>
            <a:r>
              <a:rPr lang="en-US" sz="3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@</a:t>
            </a:r>
            <a:r>
              <a:rPr lang="en-US" sz="32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GopherGuardian</a:t>
            </a:r>
            <a:endParaRPr lang="en-US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2" descr="Image result for twit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689" y="4812101"/>
            <a:ext cx="749498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6.0&quot;&gt;&lt;object type=&quot;1&quot; unique_id=&quot;10001&quot;&gt;&lt;object type=&quot;8&quot; unique_id=&quot;11263&quot;&gt;&lt;/object&gt;&lt;object type=&quot;2&quot; unique_id=&quot;11264&quot;&gt;&lt;object type=&quot;3&quot; unique_id=&quot;11265&quot;&gt;&lt;property id=&quot;20148&quot; value=&quot;5&quot;/&gt;&lt;property id=&quot;20300&quot; value=&quot;Slide 1&quot;/&gt;&lt;property id=&quot;20307&quot; value=&quot;256&quot;/&gt;&lt;/object&gt;&lt;object type=&quot;3&quot; unique_id=&quot;11268&quot;&gt;&lt;property id=&quot;20148&quot; value=&quot;5&quot;/&gt;&lt;property id=&quot;20300&quot; value=&quot;Slide 4 - &amp;quot;9) NCAA Initial-Eligibility Standards for Divisions I &amp;amp; II:&amp;quot;&quot;/&gt;&lt;property id=&quot;20307&quot; value=&quot;366&quot;/&gt;&lt;/object&gt;&lt;object type=&quot;3&quot; unique_id=&quot;11269&quot;&gt;&lt;property id=&quot;20148&quot; value=&quot;5&quot;/&gt;&lt;property id=&quot;20300&quot; value=&quot;Slide 9 - &amp;quot;Division II core course requirements&amp;quot;&quot;/&gt;&lt;property id=&quot;20307&quot; value=&quot;405&quot;/&gt;&lt;/object&gt;&lt;object type=&quot;3&quot; unique_id=&quot;11270&quot;&gt;&lt;property id=&quot;20148&quot; value=&quot;5&quot;/&gt;&lt;property id=&quot;20300&quot; value=&quot;Slide 5 - &amp;quot;The NCAA Initial-Eligibility Center&amp;quot;&quot;/&gt;&lt;property id=&quot;20307&quot; value=&quot;384&quot;/&gt;&lt;/object&gt;&lt;object type=&quot;3&quot; unique_id=&quot;11271&quot;&gt;&lt;property id=&quot;20148&quot; value=&quot;5&quot;/&gt;&lt;property id=&quot;20300&quot; value=&quot;Slide 6 - &amp;quot;NCAA 101 – Why Initial Eligibility?&amp;quot;&quot;/&gt;&lt;property id=&quot;20307&quot; value=&quot;419&quot;/&gt;&lt;/object&gt;&lt;object type=&quot;3&quot; unique_id=&quot;11272&quot;&gt;&lt;property id=&quot;20148&quot; value=&quot;5&quot;/&gt;&lt;property id=&quot;20300&quot; value=&quot;Slide 7 - &amp;quot;8) NCAA 101 – Initial Eligibility v. College Admission&amp;quot;&quot;/&gt;&lt;property id=&quot;20307&quot; value=&quot;420&quot;/&gt;&lt;/object&gt;&lt;object type=&quot;3&quot; unique_id=&quot;11273&quot;&gt;&lt;property id=&quot;20148&quot; value=&quot;5&quot;/&gt;&lt;property id=&quot;20300&quot; value=&quot;Slide 10 - &amp;quot;Core Courses&amp;quot;&quot;/&gt;&lt;property id=&quot;20307&quot; value=&quot;388&quot;/&gt;&lt;/object&gt;&lt;object type=&quot;3&quot; unique_id=&quot;11275&quot;&gt;&lt;property id=&quot;20148&quot; value=&quot;5&quot;/&gt;&lt;property id=&quot;20300&quot; value=&quot;Slide 11 - &amp;quot;6) Test Scores&amp;quot;&quot;/&gt;&lt;property id=&quot;20307&quot; value=&quot;368&quot;/&gt;&lt;/object&gt;&lt;object type=&quot;3&quot; unique_id=&quot;11276&quot;&gt;&lt;property id=&quot;20148&quot; value=&quot;5&quot;/&gt;&lt;property id=&quot;20300&quot; value=&quot;Slide 12 - &amp;quot;Division I Initial-Eligibility Index&amp;#x0D;&amp;#x0A;&amp;quot;&quot;/&gt;&lt;property id=&quot;20307&quot; value=&quot;418&quot;/&gt;&lt;/object&gt;&lt;object type=&quot;3&quot; unique_id=&quot;11277&quot;&gt;&lt;property id=&quot;20148&quot; value=&quot;5&quot;/&gt;&lt;property id=&quot;20300&quot; value=&quot;Slide 13 - &amp;quot;Division II GPA and test-score requirements&amp;quot;&quot;/&gt;&lt;property id=&quot;20307&quot; value=&quot;437&quot;/&gt;&lt;/object&gt;&lt;object type=&quot;3&quot; unique_id=&quot;11278&quot;&gt;&lt;property id=&quot;20148&quot; value=&quot;5&quot;/&gt;&lt;property id=&quot;20300&quot; value=&quot;Slide 14 - &amp;quot;5) Impact on Practice &amp;amp; Scholarships&amp;quot;&quot;/&gt;&lt;property id=&quot;20307&quot; value=&quot;371&quot;/&gt;&lt;/object&gt;&lt;object type=&quot;3&quot; unique_id=&quot;11279&quot;&gt;&lt;property id=&quot;20148&quot; value=&quot;5&quot;/&gt;&lt;property id=&quot;20300&quot; value=&quot;Slide 15 - &amp;quot;4) Common Problems - Eligibility Center&amp;quot;&quot;/&gt;&lt;property id=&quot;20307&quot; value=&quot;373&quot;/&gt;&lt;/object&gt;&lt;object type=&quot;3&quot; unique_id=&quot;11280&quot;&gt;&lt;property id=&quot;20148&quot; value=&quot;5&quot;/&gt;&lt;property id=&quot;20300&quot; value=&quot;Slide 16 - &amp;quot;3) Amateurism Requirements&amp;quot;&quot;/&gt;&lt;property id=&quot;20307&quot; value=&quot;374&quot;/&gt;&lt;/object&gt;&lt;object type=&quot;3&quot; unique_id=&quot;11281&quot;&gt;&lt;property id=&quot;20148&quot; value=&quot;5&quot;/&gt;&lt;property id=&quot;20300&quot; value=&quot;Slide 17 - &amp;quot;2) Basic Recruiting Rules&amp;quot;&quot;/&gt;&lt;property id=&quot;20307&quot; value=&quot;358&quot;/&gt;&lt;/object&gt;&lt;object type=&quot;3&quot; unique_id=&quot;11283&quot;&gt;&lt;property id=&quot;20148&quot; value=&quot;5&quot;/&gt;&lt;property id=&quot;20300&quot; value=&quot;Slide 20 - &amp;quot;Basic Recruiting Rules &amp;quot;&quot;/&gt;&lt;property id=&quot;20307&quot; value=&quot;450&quot;/&gt;&lt;/object&gt;&lt;object type=&quot;3&quot; unique_id=&quot;11284&quot;&gt;&lt;property id=&quot;20148&quot; value=&quot;5&quot;/&gt;&lt;property id=&quot;20300&quot; value=&quot;Slide 21 - &amp;quot;&amp;#x0D;&amp;#x0A;1)&amp;amp;#x09;Financial Aid Issues&amp;#x0D;&amp;#x0A;&amp;quot;&quot;/&gt;&lt;property id=&quot;20307&quot; value=&quot;451&quot;/&gt;&lt;/object&gt;&lt;object type=&quot;3&quot; unique_id=&quot;11285&quot;&gt;&lt;property id=&quot;20148&quot; value=&quot;5&quot;/&gt;&lt;property id=&quot;20300&quot; value=&quot;Slide 22 - &amp;quot;Enjoy the Process!&amp;quot;&quot;/&gt;&lt;property id=&quot;20307&quot; value=&quot;452&quot;/&gt;&lt;/object&gt;&lt;object type=&quot;3&quot; unique_id=&quot;11447&quot;&gt;&lt;property id=&quot;20148&quot; value=&quot;5&quot;/&gt;&lt;property id=&quot;20300&quot; value=&quot;Slide 3 - &amp;quot;10) “Guide to the College Bound Student-Athlete”&amp;quot;&quot;/&gt;&lt;property id=&quot;20307&quot; value=&quot;453&quot;/&gt;&lt;/object&gt;&lt;object type=&quot;3&quot; unique_id=&quot;11563&quot;&gt;&lt;property id=&quot;20148&quot; value=&quot;5&quot;/&gt;&lt;property id=&quot;20300&quot; value=&quot;Slide 18 - &amp;quot;Basic Recruiting Rules &amp;quot;&quot;/&gt;&lt;property id=&quot;20307&quot; value=&quot;454&quot;/&gt;&lt;/object&gt;&lt;object type=&quot;3&quot; unique_id=&quot;11587&quot;&gt;&lt;property id=&quot;20148&quot; value=&quot;5&quot;/&gt;&lt;property id=&quot;20300&quot; value=&quot;Slide 8 - &amp;quot;&amp;#x0D;&amp;#x0A;7) NCAA Core Course Requirements&amp;#x0D;&amp;#x0A;&amp;quot;&quot;/&gt;&lt;property id=&quot;20307&quot; value=&quot;455&quot;/&gt;&lt;/object&gt;&lt;object type=&quot;3&quot; unique_id=&quot;11611&quot;&gt;&lt;property id=&quot;20148&quot; value=&quot;5&quot;/&gt;&lt;property id=&quot;20300&quot; value=&quot;Slide 2 - &amp;quot;Agenda &amp;quot;&quot;/&gt;&lt;property id=&quot;20307&quot; value=&quot;456&quot;/&gt;&lt;/object&gt;&lt;object type=&quot;3&quot; unique_id=&quot;11780&quot;&gt;&lt;property id=&quot;20148&quot; value=&quot;5&quot;/&gt;&lt;property id=&quot;20300&quot; value=&quot;Slide 19 - &amp;quot;Basic Recruiting Rules &amp;quot;&quot;/&gt;&lt;property id=&quot;20307&quot; value=&quot;457&quot;/&gt;&lt;/object&gt;&lt;/object&gt;&lt;/object&gt;&lt;/database&gt;"/>
</p:tagLst>
</file>

<file path=ppt/theme/theme1.xml><?xml version="1.0" encoding="utf-8"?>
<a:theme xmlns:a="http://schemas.openxmlformats.org/drawingml/2006/main" name="Maroon Template">
  <a:themeElements>
    <a:clrScheme name="Maroon Template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Maroo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rgbClr val="FFCC00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rgbClr val="FFCC00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numCol="2" rtlCol="0">
        <a:spAutoFit/>
      </a:bodyPr>
      <a:lstStyle>
        <a:defPPr algn="l">
          <a:spcBef>
            <a:spcPct val="50000"/>
          </a:spcBef>
          <a:buFontTx/>
          <a:buChar char="•"/>
          <a:defRPr sz="2000" dirty="0" smtClean="0">
            <a:solidFill>
              <a:srgbClr val="000000"/>
            </a:solidFill>
            <a:latin typeface="Arial" charset="0"/>
          </a:defRPr>
        </a:defPPr>
      </a:lstStyle>
    </a:txDef>
  </a:objectDefaults>
  <a:extraClrSchemeLst>
    <a:extraClrScheme>
      <a:clrScheme name="Maroon Template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oon Template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oon Template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oon Template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oon Template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oon Template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oon Template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oon Template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oon Template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Maroon Template</Template>
  <TotalTime>7077</TotalTime>
  <Words>1671</Words>
  <Application>Microsoft Office PowerPoint</Application>
  <PresentationFormat>On-screen Show (4:3)</PresentationFormat>
  <Paragraphs>231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AGaramond Italic</vt:lpstr>
      <vt:lpstr>Arial</vt:lpstr>
      <vt:lpstr>Calibri</vt:lpstr>
      <vt:lpstr>Tahoma</vt:lpstr>
      <vt:lpstr>Wingdings</vt:lpstr>
      <vt:lpstr>Maroon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schof011</dc:creator>
  <cp:lastModifiedBy>Kevin J Gomer</cp:lastModifiedBy>
  <cp:revision>357</cp:revision>
  <cp:lastPrinted>2016-12-06T14:29:54Z</cp:lastPrinted>
  <dcterms:created xsi:type="dcterms:W3CDTF">2003-08-26T17:48:39Z</dcterms:created>
  <dcterms:modified xsi:type="dcterms:W3CDTF">2020-10-26T22:47:07Z</dcterms:modified>
</cp:coreProperties>
</file>