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mov" ContentType="video/quicktime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10" r:id="rId1"/>
  </p:sldMasterIdLst>
  <p:notesMasterIdLst>
    <p:notesMasterId r:id="rId33"/>
  </p:notesMasterIdLst>
  <p:sldIdLst>
    <p:sldId id="256" r:id="rId2"/>
    <p:sldId id="290" r:id="rId3"/>
    <p:sldId id="263" r:id="rId4"/>
    <p:sldId id="274" r:id="rId5"/>
    <p:sldId id="275" r:id="rId6"/>
    <p:sldId id="291" r:id="rId7"/>
    <p:sldId id="261" r:id="rId8"/>
    <p:sldId id="262" r:id="rId9"/>
    <p:sldId id="277" r:id="rId10"/>
    <p:sldId id="285" r:id="rId11"/>
    <p:sldId id="286" r:id="rId12"/>
    <p:sldId id="287" r:id="rId13"/>
    <p:sldId id="289" r:id="rId14"/>
    <p:sldId id="279" r:id="rId15"/>
    <p:sldId id="288" r:id="rId16"/>
    <p:sldId id="264" r:id="rId17"/>
    <p:sldId id="284" r:id="rId18"/>
    <p:sldId id="259" r:id="rId19"/>
    <p:sldId id="260" r:id="rId20"/>
    <p:sldId id="271" r:id="rId21"/>
    <p:sldId id="272" r:id="rId22"/>
    <p:sldId id="258" r:id="rId23"/>
    <p:sldId id="276" r:id="rId24"/>
    <p:sldId id="280" r:id="rId25"/>
    <p:sldId id="257" r:id="rId26"/>
    <p:sldId id="273" r:id="rId27"/>
    <p:sldId id="292" r:id="rId28"/>
    <p:sldId id="278" r:id="rId29"/>
    <p:sldId id="293" r:id="rId30"/>
    <p:sldId id="269" r:id="rId31"/>
    <p:sldId id="281" r:id="rId3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98"/>
    <p:restoredTop sz="70390"/>
  </p:normalViewPr>
  <p:slideViewPr>
    <p:cSldViewPr snapToGrid="0" snapToObjects="1">
      <p:cViewPr>
        <p:scale>
          <a:sx n="80" d="100"/>
          <a:sy n="80" d="100"/>
        </p:scale>
        <p:origin x="1200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notesMaster" Target="notesMasters/notesMaster1.xml"/><Relationship Id="rId34" Type="http://schemas.openxmlformats.org/officeDocument/2006/relationships/presProps" Target="presProps.xml"/><Relationship Id="rId35" Type="http://schemas.openxmlformats.org/officeDocument/2006/relationships/viewProps" Target="viewProps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4633D2-4B51-4840-B4EC-97B9E880E199}" type="datetimeFigureOut">
              <a:rPr lang="en-US" smtClean="0"/>
              <a:t>7/8/20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B8F61B-6AA9-B344-B40D-2F0932E0EE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003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Relationship Id="rId3" Type="http://schemas.openxmlformats.org/officeDocument/2006/relationships/hyperlink" Target="https://academicaffairs.ucsc.edu/events/documents/Microaggressions_Examples_Arial_2014_11_12.pdf" TargetMode="Externa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Relationship Id="rId3" Type="http://schemas.openxmlformats.org/officeDocument/2006/relationships/hyperlink" Target="https://www.centerforhealthjournalism.org/2017/11/08/how-racism-and-microaggressions-lead-worse-health" TargetMode="Externa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146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https://academicaffairs.ucsc.edu/events/documents/Microaggressions_Examples_Arial_2014_11_12.pdf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1080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i="1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*Remember: </a:t>
            </a: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You can’t undo racism if you deny it</a:t>
            </a: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**</a:t>
            </a: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White folks </a:t>
            </a: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are victims to racism too b/c unearned privileges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1384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8144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9287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7236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>
                <a:hlinkClick r:id="rId3"/>
              </a:rPr>
              <a:t>https://www.centerforhealthjournalism.org/2017/11/08/how-racism-and-microaggressions-lead-worse-health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06710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sz="1200" dirty="0" smtClean="0"/>
              <a:t>Other</a:t>
            </a:r>
            <a:r>
              <a:rPr lang="en-US" sz="1200" baseline="0" dirty="0" smtClean="0"/>
              <a:t> Examples of </a:t>
            </a:r>
            <a:r>
              <a:rPr lang="en-US" sz="1200" baseline="0" dirty="0" err="1" smtClean="0"/>
              <a:t>Microaggressions</a:t>
            </a:r>
            <a:r>
              <a:rPr lang="en-US" sz="1200" baseline="0" dirty="0" smtClean="0"/>
              <a:t> at work</a:t>
            </a: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200" dirty="0" smtClean="0"/>
              <a:t>The 2 Afro-Latinas colleagues are not twins or sisters,</a:t>
            </a:r>
            <a:r>
              <a:rPr lang="en-US" sz="1200" baseline="0" dirty="0" smtClean="0"/>
              <a:t> they</a:t>
            </a:r>
            <a:r>
              <a:rPr lang="en-US" sz="1200" dirty="0" smtClean="0"/>
              <a:t>’d be filthy rich for every time we heard that comment from someone on staff! The message is-</a:t>
            </a:r>
            <a:r>
              <a:rPr lang="en-US" sz="1200" baseline="0" dirty="0" smtClean="0"/>
              <a:t> you two look alike b/c of your race, you’re names are easily confused as the only few Latinas in the office, etc. </a:t>
            </a: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200" dirty="0" smtClean="0"/>
              <a:t>Adult staff members of color constantly</a:t>
            </a:r>
            <a:r>
              <a:rPr lang="en-US" sz="1200" baseline="0" dirty="0" smtClean="0"/>
              <a:t> m</a:t>
            </a:r>
            <a:r>
              <a:rPr lang="en-US" sz="1200" dirty="0" smtClean="0"/>
              <a:t>istaken for students</a:t>
            </a:r>
            <a:r>
              <a:rPr lang="mr-IN" sz="1200" dirty="0" smtClean="0"/>
              <a:t>…</a:t>
            </a:r>
            <a:r>
              <a:rPr lang="en-US" sz="1200" dirty="0" smtClean="0"/>
              <a:t>at</a:t>
            </a:r>
            <a:r>
              <a:rPr lang="en-US" sz="1200" baseline="0" dirty="0" smtClean="0"/>
              <a:t> the schools I supported, the </a:t>
            </a:r>
            <a:r>
              <a:rPr lang="en-US" sz="1200" dirty="0" smtClean="0"/>
              <a:t>students wore uniforms at every event. Next guess was always “are you a parent/the parents then?”</a:t>
            </a:r>
          </a:p>
          <a:p>
            <a:pPr marL="285750" indent="-285750">
              <a:buFont typeface="Arial" charset="0"/>
              <a:buChar char="•"/>
            </a:pP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200" dirty="0" smtClean="0"/>
              <a:t>It</a:t>
            </a:r>
            <a:r>
              <a:rPr lang="en-US" sz="1200" baseline="0" dirty="0" smtClean="0"/>
              <a:t> took my most vocal and experienced colleague who also happened to be the best manager on the team (yet the only manager of color), 7 years to get a promotion. A white colleague her same age was paid 20k more than her and a white colleague with ten years less experience was paid her same salary. </a:t>
            </a:r>
          </a:p>
          <a:p>
            <a:pPr marL="285750" indent="-285750">
              <a:buFont typeface="Arial" charset="0"/>
              <a:buChar char="•"/>
            </a:pPr>
            <a:endParaRPr lang="en-US" sz="1200" dirty="0" smtClean="0"/>
          </a:p>
          <a:p>
            <a:pPr marL="285750" indent="-285750">
              <a:buFont typeface="Arial" charset="0"/>
              <a:buChar char="•"/>
            </a:pPr>
            <a:r>
              <a:rPr lang="en-US" sz="1200" dirty="0" smtClean="0"/>
              <a:t>We worked with two leaders who were of Caribbean descent; their names were interchanged CONSTANTLY in</a:t>
            </a:r>
            <a:r>
              <a:rPr lang="en-US" sz="1200" baseline="0" dirty="0" smtClean="0"/>
              <a:t> meetings. </a:t>
            </a:r>
            <a:endParaRPr lang="en-US" sz="1200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90912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275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19188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1173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1449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783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B8F61B-6AA9-B344-B40D-2F0932E0EE8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885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7/8/20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8276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Relationship Id="rId3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Relationship Id="rId3" Type="http://schemas.openxmlformats.org/officeDocument/2006/relationships/image" Target="../media/image17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4" Type="http://schemas.openxmlformats.org/officeDocument/2006/relationships/image" Target="../media/image20.jpeg"/><Relationship Id="rId5" Type="http://schemas.openxmlformats.org/officeDocument/2006/relationships/image" Target="../media/image21.jpg"/><Relationship Id="rId6" Type="http://schemas.openxmlformats.org/officeDocument/2006/relationships/image" Target="../media/image22.jpeg"/><Relationship Id="rId7" Type="http://schemas.openxmlformats.org/officeDocument/2006/relationships/image" Target="../media/image2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4.jpg"/><Relationship Id="rId3" Type="http://schemas.openxmlformats.org/officeDocument/2006/relationships/image" Target="../media/image25.jp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4" Type="http://schemas.openxmlformats.org/officeDocument/2006/relationships/notesSlide" Target="../notesSlides/notesSlide7.xml"/><Relationship Id="rId5" Type="http://schemas.openxmlformats.org/officeDocument/2006/relationships/image" Target="../media/image27.png"/><Relationship Id="rId1" Type="http://schemas.microsoft.com/office/2007/relationships/media" Target="../media/media1.mov"/><Relationship Id="rId2" Type="http://schemas.openxmlformats.org/officeDocument/2006/relationships/video" Target="../media/media1.mov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9.xml"/><Relationship Id="rId5" Type="http://schemas.openxmlformats.org/officeDocument/2006/relationships/image" Target="../media/image28.jpg"/><Relationship Id="rId6" Type="http://schemas.openxmlformats.org/officeDocument/2006/relationships/image" Target="../media/image29.png"/><Relationship Id="rId1" Type="http://schemas.microsoft.com/office/2007/relationships/media" Target="../media/media2.mov"/><Relationship Id="rId2" Type="http://schemas.openxmlformats.org/officeDocument/2006/relationships/video" Target="../media/media2.mov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4" Type="http://schemas.openxmlformats.org/officeDocument/2006/relationships/image" Target="../media/image31.jpg"/><Relationship Id="rId5" Type="http://schemas.openxmlformats.org/officeDocument/2006/relationships/image" Target="../media/image32.jp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4" Type="http://schemas.openxmlformats.org/officeDocument/2006/relationships/image" Target="../media/image34.jpg"/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4" Type="http://schemas.openxmlformats.org/officeDocument/2006/relationships/image" Target="../media/image36.jpg"/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4" y="2099733"/>
            <a:ext cx="9932145" cy="2677648"/>
          </a:xfrm>
        </p:spPr>
        <p:txBody>
          <a:bodyPr/>
          <a:lstStyle/>
          <a:p>
            <a:pPr algn="ctr"/>
            <a:r>
              <a:rPr lang="en-US" dirty="0" smtClean="0"/>
              <a:t>The Impact &amp; Implications of </a:t>
            </a:r>
            <a:r>
              <a:rPr lang="en-US" dirty="0" err="1" smtClean="0"/>
              <a:t>Microaggressions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9932144" cy="861420"/>
          </a:xfrm>
        </p:spPr>
        <p:txBody>
          <a:bodyPr/>
          <a:lstStyle/>
          <a:p>
            <a:pPr algn="ctr"/>
            <a:r>
              <a:rPr lang="en-US" dirty="0" smtClean="0"/>
              <a:t>A Reinforcement of Trauma</a:t>
            </a:r>
          </a:p>
          <a:p>
            <a:pPr algn="ctr"/>
            <a:r>
              <a:rPr lang="en-US" dirty="0" smtClean="0"/>
              <a:t>By: Rachel v. Jones ‘08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25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0022" y="973668"/>
            <a:ext cx="9609220" cy="706964"/>
          </a:xfrm>
        </p:spPr>
        <p:txBody>
          <a:bodyPr/>
          <a:lstStyle/>
          <a:p>
            <a:pPr algn="ctr"/>
            <a:r>
              <a:rPr lang="en-US" b="1" dirty="0" smtClean="0"/>
              <a:t>Community Agreements for </a:t>
            </a:r>
            <a:r>
              <a:rPr lang="en-US" b="1" smtClean="0"/>
              <a:t>the Chat Box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10010351" cy="3416300"/>
          </a:xfrm>
        </p:spPr>
        <p:txBody>
          <a:bodyPr/>
          <a:lstStyle/>
          <a:p>
            <a:r>
              <a:rPr lang="en-US" dirty="0" smtClean="0"/>
              <a:t>AFFIRM Sentiments and experiences!</a:t>
            </a:r>
          </a:p>
          <a:p>
            <a:r>
              <a:rPr lang="en-US" dirty="0" smtClean="0"/>
              <a:t>Lean into your growing edge &amp; meet people at theirs</a:t>
            </a:r>
          </a:p>
          <a:p>
            <a:r>
              <a:rPr lang="en-US" dirty="0" smtClean="0"/>
              <a:t>Try to be fully present</a:t>
            </a:r>
          </a:p>
          <a:p>
            <a:r>
              <a:rPr lang="en-US" dirty="0" smtClean="0"/>
              <a:t>DON’T debate, do seek clarity</a:t>
            </a:r>
            <a:r>
              <a:rPr lang="mr-IN" dirty="0" smtClean="0"/>
              <a:t>…</a:t>
            </a:r>
            <a:r>
              <a:rPr lang="en-US" dirty="0" smtClean="0"/>
              <a:t>..Q&amp;A time after session ends!</a:t>
            </a:r>
          </a:p>
          <a:p>
            <a:r>
              <a:rPr lang="en-US" dirty="0" smtClean="0"/>
              <a:t>What is said here stays here, what is learned here leaves</a:t>
            </a:r>
          </a:p>
          <a:p>
            <a:pPr lvl="1"/>
            <a:r>
              <a:rPr lang="en-US" dirty="0" smtClean="0"/>
              <a:t>Please note: complete confidentiality is limited since this will be available on the </a:t>
            </a:r>
            <a:r>
              <a:rPr lang="en-US" dirty="0" err="1" smtClean="0"/>
              <a:t>visi</a:t>
            </a:r>
            <a:r>
              <a:rPr lang="en-US" dirty="0" smtClean="0"/>
              <a:t> website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989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7" y="982134"/>
            <a:ext cx="8817973" cy="2696632"/>
          </a:xfrm>
        </p:spPr>
        <p:txBody>
          <a:bodyPr/>
          <a:lstStyle/>
          <a:p>
            <a:pPr algn="ctr"/>
            <a:r>
              <a:rPr lang="en-US" b="1" dirty="0" smtClean="0"/>
              <a:t>Who are you talking with </a:t>
            </a:r>
            <a:br>
              <a:rPr lang="en-US" b="1" dirty="0" smtClean="0"/>
            </a:br>
            <a:r>
              <a:rPr lang="en-US" b="1" dirty="0" smtClean="0"/>
              <a:t>this evening??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5057774"/>
            <a:ext cx="9244897" cy="1528764"/>
          </a:xfrm>
        </p:spPr>
        <p:txBody>
          <a:bodyPr>
            <a:normAutofit/>
          </a:bodyPr>
          <a:lstStyle/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White Team Victory! + love for NYC= DMV born, NYC raised</a:t>
            </a:r>
          </a:p>
          <a:p>
            <a:pPr marL="285750" marR="0" lvl="0" indent="-28575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Char char="•"/>
              <a:tabLst/>
              <a:defRPr/>
            </a:pPr>
            <a:r>
              <a:rPr 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My why?</a:t>
            </a:r>
            <a:endParaRPr lang="en-US" sz="1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868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0063" y="414337"/>
            <a:ext cx="11172825" cy="1443038"/>
          </a:xfrm>
        </p:spPr>
        <p:txBody>
          <a:bodyPr/>
          <a:lstStyle/>
          <a:p>
            <a:pPr algn="ctr"/>
            <a:r>
              <a:rPr lang="en-US" b="1" dirty="0" smtClean="0"/>
              <a:t>What is a </a:t>
            </a:r>
            <a:r>
              <a:rPr lang="en-US" b="1" dirty="0" err="1" smtClean="0"/>
              <a:t>Microaggression</a:t>
            </a:r>
            <a:r>
              <a:rPr lang="en-US" b="1" dirty="0" smtClean="0"/>
              <a:t>??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689" y="2400300"/>
            <a:ext cx="4080933" cy="555783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1445" y="2400300"/>
            <a:ext cx="4055533" cy="515778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Right Brace 5"/>
          <p:cNvSpPr/>
          <p:nvPr/>
        </p:nvSpPr>
        <p:spPr>
          <a:xfrm>
            <a:off x="4572000" y="5557838"/>
            <a:ext cx="700088" cy="112871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Left Brace 6"/>
          <p:cNvSpPr/>
          <p:nvPr/>
        </p:nvSpPr>
        <p:spPr>
          <a:xfrm>
            <a:off x="1443038" y="5557838"/>
            <a:ext cx="571500" cy="1128712"/>
          </a:xfrm>
          <a:prstGeom prst="lef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4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28639"/>
            <a:ext cx="8761413" cy="1614486"/>
          </a:xfrm>
        </p:spPr>
        <p:txBody>
          <a:bodyPr/>
          <a:lstStyle/>
          <a:p>
            <a:pPr algn="ctr"/>
            <a:r>
              <a:rPr lang="en-US" b="1" dirty="0" smtClean="0"/>
              <a:t>Things to remember about </a:t>
            </a:r>
            <a:r>
              <a:rPr lang="en-US" b="1" dirty="0" err="1" smtClean="0"/>
              <a:t>Microaggressions</a:t>
            </a:r>
            <a:r>
              <a:rPr lang="mr-IN" b="1" dirty="0" smtClean="0"/>
              <a:t>…</a:t>
            </a:r>
            <a:r>
              <a:rPr lang="en-US" b="1" dirty="0" smtClean="0"/>
              <a:t>.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89159" cy="3416300"/>
          </a:xfrm>
        </p:spPr>
        <p:txBody>
          <a:bodyPr/>
          <a:lstStyle/>
          <a:p>
            <a:r>
              <a:rPr lang="en-US" dirty="0" smtClean="0"/>
              <a:t>They are reflective of ingrained, often implicit and </a:t>
            </a:r>
            <a:r>
              <a:rPr lang="en-US" smtClean="0"/>
              <a:t>unconscious ideologies</a:t>
            </a:r>
          </a:p>
          <a:p>
            <a:r>
              <a:rPr lang="en-US" smtClean="0"/>
              <a:t>They </a:t>
            </a:r>
            <a:r>
              <a:rPr lang="en-US" dirty="0" smtClean="0"/>
              <a:t>can create or reinforce oppressive narratives for POC, especially BIPOC (Black, Indigenous People of Color), which could impact how they navigate workspaces, friendships/relationships, schools, stores, and all types of environments</a:t>
            </a:r>
          </a:p>
          <a:p>
            <a:r>
              <a:rPr lang="en-US" dirty="0" smtClean="0"/>
              <a:t>They can prompt either </a:t>
            </a:r>
            <a:r>
              <a:rPr lang="en-US" b="1" dirty="0" smtClean="0"/>
              <a:t>self defense OR defensiveness</a:t>
            </a:r>
            <a:r>
              <a:rPr lang="en-US" dirty="0" smtClean="0"/>
              <a:t>- the distinction is important (we’ll circle back to this)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37191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 rot="16200000">
            <a:off x="8061160" y="2061409"/>
            <a:ext cx="3609473" cy="4010528"/>
          </a:xfrm>
        </p:spPr>
        <p:txBody>
          <a:bodyPr anchor="ctr"/>
          <a:lstStyle/>
          <a:p>
            <a:pPr algn="ctr"/>
            <a:r>
              <a:rPr lang="en-US" sz="3200" dirty="0" smtClean="0"/>
              <a:t>-</a:t>
            </a:r>
            <a:r>
              <a:rPr lang="en-US" sz="3200" dirty="0" err="1" smtClean="0"/>
              <a:t>Microaggressions</a:t>
            </a:r>
            <a:r>
              <a:rPr lang="en-US" sz="3200" dirty="0" smtClean="0"/>
              <a:t> function as feedback loops</a:t>
            </a:r>
            <a:r>
              <a:rPr lang="en-US" sz="3200" dirty="0"/>
              <a:t/>
            </a:r>
            <a:br>
              <a:rPr lang="en-US" sz="3200" dirty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-Intent vs. Impact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5995" y="311458"/>
            <a:ext cx="4368131" cy="652695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765350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263" y="414338"/>
            <a:ext cx="11197390" cy="1266294"/>
          </a:xfrm>
        </p:spPr>
        <p:txBody>
          <a:bodyPr/>
          <a:lstStyle/>
          <a:p>
            <a:pPr algn="ctr"/>
            <a:r>
              <a:rPr lang="en-US" b="1" dirty="0" smtClean="0"/>
              <a:t>Types of </a:t>
            </a:r>
            <a:r>
              <a:rPr lang="en-US" b="1" dirty="0" err="1" smtClean="0"/>
              <a:t>Microaggressions</a:t>
            </a:r>
            <a:endParaRPr lang="en-US" b="1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5880" y="1680632"/>
            <a:ext cx="5308155" cy="523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905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71488"/>
            <a:ext cx="8761413" cy="828675"/>
          </a:xfrm>
        </p:spPr>
        <p:txBody>
          <a:bodyPr/>
          <a:lstStyle/>
          <a:p>
            <a:pPr algn="ctr"/>
            <a:r>
              <a:rPr lang="en-US" b="1" dirty="0" smtClean="0"/>
              <a:t>3 Types of Racial </a:t>
            </a:r>
            <a:r>
              <a:rPr lang="en-US" b="1" dirty="0" err="1" smtClean="0"/>
              <a:t>Microaggressions</a:t>
            </a:r>
            <a:endParaRPr lang="en-US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3966" y="1699682"/>
            <a:ext cx="5008672" cy="538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929" y="1699682"/>
            <a:ext cx="4590696" cy="538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5724" y="1699682"/>
            <a:ext cx="4645947" cy="5384800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97393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03555" y="529390"/>
            <a:ext cx="5258003" cy="1443789"/>
          </a:xfrm>
        </p:spPr>
        <p:txBody>
          <a:bodyPr/>
          <a:lstStyle/>
          <a:p>
            <a:pPr algn="ctr"/>
            <a:r>
              <a:rPr lang="en-US" b="1" dirty="0" err="1" smtClean="0"/>
              <a:t>Microaggressions</a:t>
            </a:r>
            <a:r>
              <a:rPr lang="en-US" b="1" dirty="0" smtClean="0"/>
              <a:t> reflect </a:t>
            </a:r>
            <a:br>
              <a:rPr lang="en-US" b="1" dirty="0" smtClean="0"/>
            </a:br>
            <a:r>
              <a:rPr lang="en-US" b="1" dirty="0" smtClean="0"/>
              <a:t>themes &amp; ideologies 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1050" y="352925"/>
            <a:ext cx="5602505" cy="73777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TextBox 9"/>
          <p:cNvSpPr txBox="1"/>
          <p:nvPr/>
        </p:nvSpPr>
        <p:spPr>
          <a:xfrm>
            <a:off x="6616709" y="3577390"/>
            <a:ext cx="54629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Let’s take a breath</a:t>
            </a:r>
            <a:r>
              <a:rPr lang="mr-IN" dirty="0" smtClean="0"/>
              <a:t>…</a:t>
            </a:r>
            <a:r>
              <a:rPr lang="en-US" dirty="0" smtClean="0"/>
              <a:t>.the examples are overwhelming.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3140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Color Evasiveness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895600"/>
            <a:ext cx="4363453" cy="3392905"/>
          </a:xfrm>
        </p:spPr>
        <p:txBody>
          <a:bodyPr>
            <a:normAutofit fontScale="92500" lnSpcReduction="20000"/>
          </a:bodyPr>
          <a:lstStyle/>
          <a:p>
            <a:r>
              <a:rPr lang="en-US" sz="1800" b="1" u="sng" dirty="0" smtClean="0"/>
              <a:t>Current Examples: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“ALL Lives Matter”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We’re All Human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1800" dirty="0" smtClean="0"/>
              <a:t>There’s only one Human Race</a:t>
            </a:r>
          </a:p>
          <a:p>
            <a:endParaRPr lang="en-US" sz="1800" dirty="0"/>
          </a:p>
          <a:p>
            <a:r>
              <a:rPr lang="en-US" sz="1800" b="1" u="sng" dirty="0" smtClean="0"/>
              <a:t>The Impact: </a:t>
            </a:r>
            <a:r>
              <a:rPr lang="en-US" sz="1800" dirty="0" smtClean="0"/>
              <a:t>ERASURE OF POC’s Individual &amp; Collective EXPERIENCES</a:t>
            </a:r>
          </a:p>
          <a:p>
            <a:endParaRPr lang="en-US" sz="1800" dirty="0" smtClean="0"/>
          </a:p>
          <a:p>
            <a:r>
              <a:rPr lang="en-US" sz="1800" b="1" u="sng" dirty="0" smtClean="0"/>
              <a:t>*Remember</a:t>
            </a:r>
            <a:r>
              <a:rPr lang="en-US" sz="1800" dirty="0" smtClean="0"/>
              <a:t>: if you don</a:t>
            </a:r>
            <a:r>
              <a:rPr lang="ur-PK" sz="1800" dirty="0" smtClean="0"/>
              <a:t>’</a:t>
            </a:r>
            <a:r>
              <a:rPr lang="en-US" sz="1800" dirty="0" smtClean="0"/>
              <a:t>t acknowledge my Blackness, you aren’t acknowledging my full humanity</a:t>
            </a:r>
          </a:p>
          <a:p>
            <a:endParaRPr lang="en-US" sz="1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47" y="534735"/>
            <a:ext cx="4707467" cy="61468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95073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orient="vert"/>
          </p:nvPr>
        </p:nvSpPr>
        <p:spPr>
          <a:xfrm rot="16200000">
            <a:off x="8799431" y="-745542"/>
            <a:ext cx="2245892" cy="3736975"/>
          </a:xfrm>
        </p:spPr>
        <p:txBody>
          <a:bodyPr/>
          <a:lstStyle/>
          <a:p>
            <a:r>
              <a:rPr lang="en-US" smtClean="0"/>
              <a:t>MYTH OF MERITOCRACY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4816" y="433137"/>
            <a:ext cx="5323867" cy="614476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TextBox 10"/>
          <p:cNvSpPr txBox="1"/>
          <p:nvPr/>
        </p:nvSpPr>
        <p:spPr>
          <a:xfrm>
            <a:off x="8053889" y="2500117"/>
            <a:ext cx="3736976" cy="30982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b="1" u="sng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Ideology:</a:t>
            </a:r>
          </a:p>
          <a:p>
            <a:pPr marL="285750" lvl="0" indent="-285750">
              <a:spcBef>
                <a:spcPts val="1000"/>
              </a:spcBef>
              <a:buClr>
                <a:srgbClr val="B31166"/>
              </a:buClr>
              <a:buSzPct val="80000"/>
              <a:buFont typeface="Arial" charset="0"/>
              <a:buChar char="•"/>
            </a:pP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Work Harder</a:t>
            </a:r>
          </a:p>
          <a:p>
            <a:pPr marL="285750" lvl="0" indent="-285750">
              <a:spcBef>
                <a:spcPts val="1000"/>
              </a:spcBef>
              <a:buClr>
                <a:srgbClr val="B31166"/>
              </a:buClr>
              <a:buSzPct val="80000"/>
              <a:buFont typeface="Arial" charset="0"/>
              <a:buChar char="•"/>
            </a:pP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Black Exceptionalism			Ex: Obama, Oprah, etc.</a:t>
            </a:r>
          </a:p>
          <a:p>
            <a:pPr marL="285750" lvl="0" indent="-285750">
              <a:spcBef>
                <a:spcPts val="1000"/>
              </a:spcBef>
              <a:buClr>
                <a:srgbClr val="B31166"/>
              </a:buClr>
              <a:buSzPct val="80000"/>
              <a:buFont typeface="Arial" charset="0"/>
              <a:buChar char="•"/>
            </a:pP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Dismissal of Generational Wealth Gaps</a:t>
            </a:r>
            <a:endParaRPr lang="en-US" dirty="0">
              <a:solidFill>
                <a:srgbClr val="B31166">
                  <a:lumMod val="60000"/>
                  <a:lumOff val="40000"/>
                </a:srgbClr>
              </a:solidFill>
            </a:endParaRP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b="1" u="sng" dirty="0">
                <a:solidFill>
                  <a:srgbClr val="B31166">
                    <a:lumMod val="60000"/>
                    <a:lumOff val="40000"/>
                  </a:srgbClr>
                </a:solidFill>
              </a:rPr>
              <a:t>The Impact: </a:t>
            </a:r>
            <a:r>
              <a:rPr lang="en-US" dirty="0">
                <a:solidFill>
                  <a:srgbClr val="B31166">
                    <a:lumMod val="60000"/>
                    <a:lumOff val="40000"/>
                  </a:srgbClr>
                </a:solidFill>
              </a:rPr>
              <a:t>ERASURE OF </a:t>
            </a: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POC’s Systemic Oppression, Structural Barriers and Micro Trauma</a:t>
            </a:r>
            <a:endParaRPr lang="en-US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66147" y="5454316"/>
            <a:ext cx="328863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 smtClean="0">
                <a:solidFill>
                  <a:schemeClr val="accent1"/>
                </a:solidFill>
              </a:rPr>
              <a:t>(Ex: Affirmative Action)</a:t>
            </a:r>
            <a:endParaRPr lang="en-US" sz="1600" i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8770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7305" y="1295400"/>
            <a:ext cx="4219074" cy="1600200"/>
          </a:xfrm>
        </p:spPr>
        <p:txBody>
          <a:bodyPr/>
          <a:lstStyle/>
          <a:p>
            <a:pPr algn="ctr"/>
            <a:r>
              <a:rPr lang="en-US" b="1" dirty="0" err="1" smtClean="0"/>
              <a:t>Pathologizing</a:t>
            </a:r>
            <a:r>
              <a:rPr lang="en-US" b="1" dirty="0" smtClean="0"/>
              <a:t> Cultural Values &amp; Communication Styles</a:t>
            </a:r>
            <a:endParaRPr lang="en-US" b="1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7304" y="2895600"/>
            <a:ext cx="4363453" cy="3457073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endParaRPr lang="en-US" sz="1800" dirty="0"/>
          </a:p>
          <a:p>
            <a:r>
              <a:rPr lang="en-US" sz="1800" b="1" u="sng" dirty="0" smtClean="0"/>
              <a:t>The Impact: </a:t>
            </a:r>
            <a:r>
              <a:rPr lang="en-US" sz="1800" dirty="0" smtClean="0"/>
              <a:t>Places White Dominant Culture as the norm</a:t>
            </a:r>
            <a:endParaRPr lang="en-US" sz="1800" dirty="0"/>
          </a:p>
          <a:p>
            <a:r>
              <a:rPr lang="en-US" sz="1800" b="1" u="sng" dirty="0" smtClean="0"/>
              <a:t>Chat Question: </a:t>
            </a:r>
            <a:r>
              <a:rPr lang="en-US" sz="1800" dirty="0" smtClean="0"/>
              <a:t>How did this appear in rhetoric around George Floyd and Black Lives Matter Protestors?</a:t>
            </a:r>
          </a:p>
          <a:p>
            <a:r>
              <a:rPr lang="en-US" sz="1800" b="1" u="sng" dirty="0" smtClean="0"/>
              <a:t>Underlying Message</a:t>
            </a:r>
            <a:r>
              <a:rPr lang="en-US" sz="1800" dirty="0" smtClean="0"/>
              <a:t>: BIPOC need to uphold respectability politics (act in a way that makes white folks comfortable) </a:t>
            </a:r>
          </a:p>
          <a:p>
            <a:endParaRPr lang="en-US" sz="1800" dirty="0" smtClean="0"/>
          </a:p>
          <a:p>
            <a:endParaRPr lang="en-US" sz="1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0988" y="566824"/>
            <a:ext cx="4588043" cy="578584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535063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orient="vert"/>
          </p:nvPr>
        </p:nvSpPr>
        <p:spPr>
          <a:xfrm rot="16200000">
            <a:off x="8831516" y="-777627"/>
            <a:ext cx="2181724" cy="3736975"/>
          </a:xfrm>
        </p:spPr>
        <p:txBody>
          <a:bodyPr/>
          <a:lstStyle/>
          <a:p>
            <a:r>
              <a:rPr lang="en-US" b="1" dirty="0" smtClean="0"/>
              <a:t>Denial of Individual Racism</a:t>
            </a:r>
            <a:endParaRPr lang="en-US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8053889" y="2500117"/>
            <a:ext cx="3736977" cy="2564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b="1" u="sng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Ideology:</a:t>
            </a: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 I’m exempt, distancing from oppressor </a:t>
            </a:r>
            <a:endParaRPr lang="en-US" b="1" u="sng" dirty="0" smtClean="0">
              <a:solidFill>
                <a:srgbClr val="B31166">
                  <a:lumMod val="60000"/>
                  <a:lumOff val="40000"/>
                </a:srgbClr>
              </a:solidFill>
            </a:endParaRP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b="1" u="sng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The </a:t>
            </a:r>
            <a:r>
              <a:rPr lang="en-US" b="1" u="sng" dirty="0">
                <a:solidFill>
                  <a:srgbClr val="B31166">
                    <a:lumMod val="60000"/>
                    <a:lumOff val="40000"/>
                  </a:srgbClr>
                </a:solidFill>
              </a:rPr>
              <a:t>Impact</a:t>
            </a:r>
            <a:r>
              <a:rPr lang="en-US" b="1" u="sng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:</a:t>
            </a:r>
            <a:endParaRPr lang="en-US" dirty="0" smtClean="0">
              <a:solidFill>
                <a:srgbClr val="B31166">
                  <a:lumMod val="60000"/>
                  <a:lumOff val="40000"/>
                </a:srgbClr>
              </a:solidFill>
            </a:endParaRPr>
          </a:p>
          <a:p>
            <a:pPr lvl="0">
              <a:spcBef>
                <a:spcPts val="1000"/>
              </a:spcBef>
              <a:buClr>
                <a:srgbClr val="B31166"/>
              </a:buClr>
              <a:buSzPct val="80000"/>
            </a:pPr>
            <a:r>
              <a:rPr lang="en-US" dirty="0" smtClean="0">
                <a:solidFill>
                  <a:srgbClr val="B31166">
                    <a:lumMod val="60000"/>
                    <a:lumOff val="40000"/>
                  </a:srgbClr>
                </a:solidFill>
              </a:rPr>
              <a:t>Dismisses unconscious notions of white supremacy and influence of biased systems that were made to benefit White people (Ex: redlining)</a:t>
            </a:r>
            <a:endParaRPr lang="en-US" dirty="0">
              <a:solidFill>
                <a:srgbClr val="B31166">
                  <a:lumMod val="60000"/>
                  <a:lumOff val="40000"/>
                </a:srgbClr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1804" y="614947"/>
            <a:ext cx="5486400" cy="612791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837500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9" y="224588"/>
            <a:ext cx="6895432" cy="92906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988968" y="2037347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What is the message???</a:t>
            </a:r>
          </a:p>
          <a:p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988968" y="3064043"/>
            <a:ext cx="37378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chemeClr val="accent1"/>
                </a:solidFill>
              </a:rPr>
              <a:t>You are NOT an American</a:t>
            </a:r>
          </a:p>
          <a:p>
            <a:endParaRPr lang="en-US" sz="2000" b="1" dirty="0">
              <a:solidFill>
                <a:schemeClr val="accent1"/>
              </a:solidFill>
            </a:endParaRPr>
          </a:p>
          <a:p>
            <a:r>
              <a:rPr lang="en-US" sz="2000" b="1" dirty="0" smtClean="0">
                <a:solidFill>
                  <a:schemeClr val="accent1"/>
                </a:solidFill>
              </a:rPr>
              <a:t>You are a foreigner/outsider</a:t>
            </a:r>
            <a:endParaRPr lang="en-US" sz="20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2781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9" y="224588"/>
            <a:ext cx="6895432" cy="929068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TextBox 2"/>
          <p:cNvSpPr txBox="1"/>
          <p:nvPr/>
        </p:nvSpPr>
        <p:spPr>
          <a:xfrm>
            <a:off x="7988968" y="2037347"/>
            <a:ext cx="37378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What is the message???</a:t>
            </a:r>
          </a:p>
          <a:p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7988968" y="3064044"/>
            <a:ext cx="4010527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BIPOC are unsafe threats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POC are criminals</a:t>
            </a:r>
          </a:p>
          <a:p>
            <a:pPr marL="342900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Othering: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They steal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They are poor</a:t>
            </a:r>
          </a:p>
          <a:p>
            <a:pPr marL="800100" lvl="1" indent="-342900">
              <a:buFont typeface="Arial" charset="0"/>
              <a:buChar char="•"/>
            </a:pPr>
            <a:r>
              <a:rPr lang="en-US" sz="2000" b="1" dirty="0" smtClean="0">
                <a:solidFill>
                  <a:schemeClr val="accent1"/>
                </a:solidFill>
              </a:rPr>
              <a:t>They do not belong here (Ex: “Permit Patty”)</a:t>
            </a:r>
            <a:endParaRPr lang="en-US" sz="2000" b="1" dirty="0">
              <a:solidFill>
                <a:schemeClr val="accent1"/>
              </a:solidFill>
            </a:endParaRPr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179" y="224587"/>
            <a:ext cx="7073499" cy="9031707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52669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49180"/>
            <a:ext cx="9878917" cy="1155032"/>
          </a:xfrm>
        </p:spPr>
        <p:txBody>
          <a:bodyPr/>
          <a:lstStyle/>
          <a:p>
            <a:pPr algn="ctr"/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Racial </a:t>
            </a:r>
            <a:r>
              <a:rPr lang="en-US" b="1" dirty="0" err="1" smtClean="0"/>
              <a:t>Microaggressions</a:t>
            </a:r>
            <a:r>
              <a:rPr lang="en-US" b="1" dirty="0" smtClean="0"/>
              <a:t> at School</a:t>
            </a:r>
            <a:r>
              <a:rPr lang="mr-IN" b="1" dirty="0" smtClean="0"/>
              <a:t>…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or the Workplace</a:t>
            </a:r>
            <a:br>
              <a:rPr lang="en-US" b="1" dirty="0" smtClean="0"/>
            </a:b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597" y="1814814"/>
            <a:ext cx="4416726" cy="5043185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492" y="1814815"/>
            <a:ext cx="4424606" cy="5043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4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11"/>
            <a:ext cx="3893982" cy="396753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Content Placeholder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9347" y="10911"/>
            <a:ext cx="4367465" cy="487968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6665" y="3439046"/>
            <a:ext cx="4367465" cy="405918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812" y="10911"/>
            <a:ext cx="4124472" cy="5211616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6812" y="3431888"/>
            <a:ext cx="4124472" cy="425333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6421" y="3431888"/>
            <a:ext cx="3975768" cy="454474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128761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332" y="711200"/>
            <a:ext cx="3742267" cy="543242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3751" y="645486"/>
            <a:ext cx="3887356" cy="5498139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54112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628649"/>
            <a:ext cx="9517809" cy="902231"/>
          </a:xfrm>
        </p:spPr>
        <p:txBody>
          <a:bodyPr/>
          <a:lstStyle/>
          <a:p>
            <a:r>
              <a:rPr lang="en-US" smtClean="0"/>
              <a:t>Pervasive Stereotypes </a:t>
            </a:r>
            <a:r>
              <a:rPr lang="en-US" dirty="0" smtClean="0"/>
              <a:t>of Black Women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7663" y="1530880"/>
            <a:ext cx="4143375" cy="5884332"/>
          </a:xfrm>
        </p:spPr>
      </p:pic>
    </p:spTree>
    <p:extLst>
      <p:ext uri="{BB962C8B-B14F-4D97-AF65-F5344CB8AC3E}">
        <p14:creationId xmlns:p14="http://schemas.microsoft.com/office/powerpoint/2010/main" val="1762330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 rot="16200000">
            <a:off x="7443788" y="2128837"/>
            <a:ext cx="5129212" cy="3328988"/>
          </a:xfrm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Racial Wounds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Racial Trauma</a:t>
            </a:r>
            <a:r>
              <a:rPr lang="mr-I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en-US" dirty="0" smtClean="0">
                <a:solidFill>
                  <a:schemeClr val="accent1"/>
                </a:solidFill>
              </a:rPr>
              <a:t>“To </a:t>
            </a:r>
            <a:r>
              <a:rPr lang="en-US" dirty="0">
                <a:solidFill>
                  <a:schemeClr val="accent1"/>
                </a:solidFill>
              </a:rPr>
              <a:t>be a Negro in this country and to be relatively conscious is to be in a state of rage almost, almost all of the time — and in one’s work. And part of the rage is this: It isn’t only what is happening to you. But it’s what’s happening all around you and all of the </a:t>
            </a:r>
            <a:r>
              <a:rPr lang="en-US" dirty="0" smtClean="0">
                <a:solidFill>
                  <a:schemeClr val="accent1"/>
                </a:solidFill>
              </a:rPr>
              <a:t>time”</a:t>
            </a:r>
          </a:p>
          <a:p>
            <a:pPr marL="0" lvl="0" indent="0" defTabSz="914400">
              <a:spcBef>
                <a:spcPts val="0"/>
              </a:spcBef>
              <a:buClrTx/>
              <a:buSzTx/>
              <a:buNone/>
            </a:pPr>
            <a:r>
              <a:rPr lang="en-US" dirty="0" smtClean="0">
                <a:solidFill>
                  <a:schemeClr val="accent1"/>
                </a:solidFill>
              </a:rPr>
              <a:t>-James Baldwin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IMG_2267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20762" y="-1"/>
            <a:ext cx="6394450" cy="7343775"/>
          </a:xfrm>
          <a:prstGeom prst="rect">
            <a:avLst/>
          </a:prstGeom>
          <a:ln w="88900" cap="sq" cmpd="thickThin">
            <a:solidFill>
              <a:schemeClr val="accent1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898358" y="0"/>
            <a:ext cx="6629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John </a:t>
            </a:r>
            <a:r>
              <a:rPr lang="en-US" b="1" dirty="0" err="1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Leguizamo’s</a:t>
            </a:r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Netflix Special: </a:t>
            </a:r>
          </a:p>
          <a:p>
            <a:pPr algn="ctr"/>
            <a:r>
              <a:rPr lang="en-US" b="1" dirty="0" smtClean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“Latin History for Morons”</a:t>
            </a:r>
            <a:endParaRPr lang="en-US" b="1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48337" y="6357936"/>
            <a:ext cx="426719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FF0000"/>
                </a:solidFill>
              </a:rPr>
              <a:t>*apologies for the language in this video </a:t>
            </a:r>
            <a:endParaRPr lang="en-US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6583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85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19697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1895" y="1063417"/>
            <a:ext cx="10893843" cy="1372986"/>
          </a:xfrm>
        </p:spPr>
        <p:txBody>
          <a:bodyPr/>
          <a:lstStyle/>
          <a:p>
            <a:pPr algn="ctr"/>
            <a:r>
              <a:rPr lang="en-US" dirty="0" smtClean="0"/>
              <a:t>Impact of </a:t>
            </a:r>
            <a:r>
              <a:rPr lang="en-US" dirty="0" err="1" smtClean="0"/>
              <a:t>Microaggressions</a:t>
            </a:r>
            <a:r>
              <a:rPr lang="en-US" dirty="0" smtClean="0"/>
              <a:t>: </a:t>
            </a:r>
            <a:br>
              <a:rPr lang="en-US" dirty="0" smtClean="0"/>
            </a:br>
            <a:r>
              <a:rPr lang="en-US" b="1" dirty="0" smtClean="0"/>
              <a:t>A Reinforcement of Trauma</a:t>
            </a:r>
            <a:endParaRPr lang="en-US" b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1154954" y="2951747"/>
            <a:ext cx="10460784" cy="3906253"/>
          </a:xfrm>
        </p:spPr>
        <p:txBody>
          <a:bodyPr/>
          <a:lstStyle/>
          <a:p>
            <a:r>
              <a:rPr lang="en-US" b="1" dirty="0" smtClean="0"/>
              <a:t>Which reinforces</a:t>
            </a:r>
            <a:r>
              <a:rPr lang="mr-IN" b="1" dirty="0" smtClean="0"/>
              <a:t>…</a:t>
            </a:r>
            <a:r>
              <a:rPr lang="en-US" b="1" dirty="0" smtClean="0"/>
              <a:t>..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Internalized Oppression </a:t>
            </a:r>
            <a:r>
              <a:rPr lang="en-US" dirty="0" smtClean="0"/>
              <a:t>(Inferiority for the target and superiority for aggressor)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Mental Health Problems </a:t>
            </a:r>
            <a:r>
              <a:rPr lang="en-US" dirty="0" smtClean="0"/>
              <a:t>(Anxiety, Depression, Stress, Anger)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Self Doubt, Performance Anxiety, Stereotype threat, Over-functioning to prove competence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Conforming and Repression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High Risk, Racial Inequity </a:t>
            </a:r>
            <a:r>
              <a:rPr lang="en-US" dirty="0" smtClean="0"/>
              <a:t>within systems (Criminal Justice, Housing, Healthcare, etc.)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dirty="0" smtClean="0"/>
              <a:t>Examples: Birth Mortality Rate for Black Women, the dismissal of pain/symptoms of POC, Disproportionate number of people of color being killed by police, etc. </a:t>
            </a:r>
          </a:p>
          <a:p>
            <a:pPr marL="285750" indent="-285750">
              <a:buFont typeface="Arial" charset="0"/>
              <a:buChar char="•"/>
            </a:pPr>
            <a:r>
              <a:rPr lang="en-US" i="1" dirty="0" smtClean="0"/>
              <a:t>Perpetuation of the Pay Gap in workplaces and the Opportunity Gap within education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404225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59" y="1196458"/>
            <a:ext cx="3767874" cy="5018605"/>
          </a:xfrm>
          <a:prstGeom prst="rect">
            <a:avLst/>
          </a:prstGeom>
        </p:spPr>
      </p:pic>
      <p:pic>
        <p:nvPicPr>
          <p:cNvPr id="5" name="IMG_2263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814513" y="585789"/>
            <a:ext cx="3192767" cy="5746408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83569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527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32470" y="834190"/>
            <a:ext cx="8761413" cy="663492"/>
          </a:xfrm>
        </p:spPr>
        <p:txBody>
          <a:bodyPr/>
          <a:lstStyle/>
          <a:p>
            <a:pPr algn="ctr"/>
            <a:r>
              <a:rPr lang="en-US" b="1" dirty="0" smtClean="0"/>
              <a:t>SELF DEFENSE VS DEFENSIVENESS</a:t>
            </a:r>
            <a:endParaRPr lang="en-US" b="1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740" y="2219576"/>
            <a:ext cx="4512186" cy="55001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4" name="Content Placeholder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8094" y="2219576"/>
            <a:ext cx="4410494" cy="55001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881" y="2777423"/>
            <a:ext cx="4391859" cy="4942305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342323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82133"/>
            <a:ext cx="9513046" cy="3060478"/>
          </a:xfrm>
        </p:spPr>
        <p:txBody>
          <a:bodyPr/>
          <a:lstStyle/>
          <a:p>
            <a:r>
              <a:rPr lang="en-US" dirty="0" smtClean="0"/>
              <a:t>Something to consider</a:t>
            </a:r>
            <a:r>
              <a:rPr lang="mr-IN" dirty="0" smtClean="0"/>
              <a:t>…</a:t>
            </a:r>
            <a:r>
              <a:rPr lang="en-US" dirty="0" smtClean="0"/>
              <a:t>Are they being “difficult/sensitive” or are they actually practicing self-defense?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47411"/>
            <a:ext cx="9244897" cy="2510589"/>
          </a:xfrm>
        </p:spPr>
        <p:txBody>
          <a:bodyPr>
            <a:normAutofit/>
          </a:bodyPr>
          <a:lstStyle/>
          <a:p>
            <a:r>
              <a:rPr lang="en-US" sz="2000" b="1" dirty="0" smtClean="0"/>
              <a:t>What narratives in schools, workplaces, or public areas are your fueling about BIPOC when they challenge your thinking? </a:t>
            </a:r>
          </a:p>
          <a:p>
            <a:r>
              <a:rPr lang="en-US" sz="2000" b="1" dirty="0" smtClean="0"/>
              <a:t>Impact: </a:t>
            </a:r>
            <a:r>
              <a:rPr lang="en-US" sz="2000" dirty="0" smtClean="0"/>
              <a:t>promotions aren’t given, students are labelled/pigeonholed, shoppers are targeted, innocent are criminalized, etc.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944030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757239"/>
            <a:ext cx="3848641" cy="5544080"/>
          </a:xfrm>
        </p:spPr>
        <p:txBody>
          <a:bodyPr>
            <a:noAutofit/>
          </a:bodyPr>
          <a:lstStyle/>
          <a:p>
            <a:pPr algn="ctr"/>
            <a:r>
              <a:rPr lang="en-US" sz="2800" b="1" dirty="0" smtClean="0"/>
              <a:t>A </a:t>
            </a:r>
            <a:r>
              <a:rPr lang="en-US" sz="2800" b="1" dirty="0" err="1" smtClean="0"/>
              <a:t>Microaggressor’s</a:t>
            </a:r>
            <a:r>
              <a:rPr lang="en-US" sz="2800" b="1" dirty="0" smtClean="0"/>
              <a:t> Call Out </a:t>
            </a:r>
          </a:p>
          <a:p>
            <a:pPr algn="ctr"/>
            <a:r>
              <a:rPr lang="en-US" sz="2800" b="1" dirty="0" smtClean="0"/>
              <a:t>is </a:t>
            </a:r>
          </a:p>
          <a:p>
            <a:pPr algn="ctr"/>
            <a:r>
              <a:rPr lang="en-US" sz="2800" b="1" dirty="0" smtClean="0"/>
              <a:t>Their Opportunity To Deepen Their relationship with self and others</a:t>
            </a:r>
            <a:endParaRPr lang="en-US" sz="2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963" y="521861"/>
            <a:ext cx="3594100" cy="577945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9096" y="521861"/>
            <a:ext cx="3856567" cy="577945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118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85776" y="3200399"/>
            <a:ext cx="11144250" cy="3400425"/>
          </a:xfrm>
        </p:spPr>
        <p:txBody>
          <a:bodyPr/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Pause and Breathe (Don’t get defensive!)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Apologize</a:t>
            </a:r>
            <a:r>
              <a:rPr lang="mr-I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……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”I’m sorry what I said/did had a negative impact on you”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Seek to understand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</a:t>
            </a:r>
            <a:r>
              <a:rPr 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research/google or get a book on the topic </a:t>
            </a:r>
            <a:endParaRPr 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742950" lvl="1" indent="-285750">
              <a:buFont typeface="Arial" charset="0"/>
              <a:buChar char="•"/>
            </a:pPr>
            <a:r>
              <a:rPr lang="en-US" sz="1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</a:t>
            </a:r>
            <a:r>
              <a:rPr 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be accountable to the person harmed</a:t>
            </a:r>
            <a:r>
              <a:rPr lang="mr-IN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r>
              <a:rPr 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.rebuild that relationship/trust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1800" b="1" u="sng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DO NOT</a:t>
            </a:r>
            <a:r>
              <a:rPr 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go ask other POC’s about their thoughts/experience on topic- it isn’t their job to teach you by sharing their stories.. it’s emotionally taxing</a:t>
            </a:r>
            <a:endParaRPr lang="en-US" sz="18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to respond after you’ve been </a:t>
            </a:r>
            <a:br>
              <a:rPr lang="en-US" dirty="0" smtClean="0"/>
            </a:br>
            <a:r>
              <a:rPr lang="en-US" dirty="0" smtClean="0"/>
              <a:t>“called out” or “called in”?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177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900" decel="100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05752"/>
            <a:ext cx="9368667" cy="706964"/>
          </a:xfrm>
        </p:spPr>
        <p:txBody>
          <a:bodyPr/>
          <a:lstStyle/>
          <a:p>
            <a:pPr algn="ctr"/>
            <a:r>
              <a:rPr lang="en-US" sz="2800" dirty="0"/>
              <a:t>How to respond as the </a:t>
            </a:r>
            <a:r>
              <a:rPr lang="en-US" sz="2800" dirty="0" smtClean="0"/>
              <a:t>target/recipient? </a:t>
            </a:r>
            <a:r>
              <a:rPr lang="en-US" dirty="0"/>
              <a:t/>
            </a:r>
            <a:br>
              <a:rPr lang="en-US" dirty="0"/>
            </a:br>
            <a:r>
              <a:rPr lang="en-US" sz="4000" b="1" dirty="0"/>
              <a:t>Various Micro-interventions</a:t>
            </a:r>
            <a:endParaRPr lang="en-US" sz="4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499"/>
            <a:ext cx="4825157" cy="1230563"/>
          </a:xfrm>
        </p:spPr>
        <p:txBody>
          <a:bodyPr/>
          <a:lstStyle/>
          <a:p>
            <a:r>
              <a:rPr lang="en-US" dirty="0"/>
              <a:t>If you have the emotional capacity to engage</a:t>
            </a:r>
            <a:r>
              <a:rPr lang="mr-IN" dirty="0"/>
              <a:t>…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657600"/>
            <a:ext cx="4825158" cy="2362201"/>
          </a:xfrm>
        </p:spPr>
        <p:txBody>
          <a:bodyPr/>
          <a:lstStyle/>
          <a:p>
            <a:r>
              <a:rPr lang="en-US" dirty="0"/>
              <a:t>Break it </a:t>
            </a:r>
            <a:r>
              <a:rPr lang="en-US" dirty="0" smtClean="0"/>
              <a:t>Down, share all your thoughts</a:t>
            </a:r>
            <a:r>
              <a:rPr lang="mr-IN" dirty="0" smtClean="0"/>
              <a:t>…</a:t>
            </a:r>
            <a:r>
              <a:rPr lang="en-US" dirty="0" smtClean="0"/>
              <a:t>try not to self-sensor</a:t>
            </a:r>
            <a:endParaRPr lang="en-US" dirty="0"/>
          </a:p>
          <a:p>
            <a:endParaRPr lang="en-US" dirty="0"/>
          </a:p>
          <a:p>
            <a:r>
              <a:rPr lang="en-US" dirty="0"/>
              <a:t>SELF CARE + SEEK COMMUNITY!</a:t>
            </a:r>
          </a:p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1" y="2603500"/>
            <a:ext cx="5181183" cy="1230562"/>
          </a:xfrm>
        </p:spPr>
        <p:txBody>
          <a:bodyPr/>
          <a:lstStyle/>
          <a:p>
            <a:r>
              <a:rPr lang="en-US" dirty="0"/>
              <a:t>If </a:t>
            </a:r>
            <a:r>
              <a:rPr lang="en-US" dirty="0" smtClean="0"/>
              <a:t>you may be met with hostility/danger if you </a:t>
            </a:r>
            <a:r>
              <a:rPr lang="en-US" dirty="0"/>
              <a:t>respond</a:t>
            </a:r>
            <a:r>
              <a:rPr lang="mr-IN" dirty="0"/>
              <a:t>…</a:t>
            </a:r>
            <a:r>
              <a:rPr lang="en-US" dirty="0"/>
              <a:t>.</a:t>
            </a: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657600"/>
            <a:ext cx="5373688" cy="2919663"/>
          </a:xfrm>
        </p:spPr>
        <p:txBody>
          <a:bodyPr>
            <a:normAutofit/>
          </a:bodyPr>
          <a:lstStyle/>
          <a:p>
            <a:r>
              <a:rPr lang="en-US" dirty="0"/>
              <a:t>1) </a:t>
            </a:r>
            <a:r>
              <a:rPr lang="en-US" dirty="0" smtClean="0"/>
              <a:t>Document, </a:t>
            </a:r>
            <a:r>
              <a:rPr lang="en-US" b="1" dirty="0" smtClean="0"/>
              <a:t>DOCUMENT, </a:t>
            </a:r>
            <a:r>
              <a:rPr lang="en-US" i="1" u="sng" dirty="0" smtClean="0"/>
              <a:t>DOCUMENT</a:t>
            </a:r>
            <a:r>
              <a:rPr lang="en-US" dirty="0"/>
              <a:t>!!!!!!!!</a:t>
            </a:r>
          </a:p>
          <a:p>
            <a:r>
              <a:rPr lang="en-US" dirty="0"/>
              <a:t> 2) </a:t>
            </a:r>
            <a:r>
              <a:rPr lang="en-US" b="1" dirty="0"/>
              <a:t>Engage with a bystander/witness </a:t>
            </a:r>
            <a:r>
              <a:rPr lang="en-US" dirty="0"/>
              <a:t>and shift </a:t>
            </a:r>
            <a:r>
              <a:rPr lang="en-US" dirty="0" smtClean="0"/>
              <a:t>your engagement in </a:t>
            </a:r>
            <a:r>
              <a:rPr lang="en-US" dirty="0"/>
              <a:t>real time</a:t>
            </a:r>
          </a:p>
          <a:p>
            <a:r>
              <a:rPr lang="en-US" dirty="0"/>
              <a:t>3) Afterwards, share with HR or file a formal complaint/grievance, ask for mediation or immediate accountability </a:t>
            </a:r>
          </a:p>
          <a:p>
            <a:r>
              <a:rPr lang="en-US" dirty="0"/>
              <a:t>4) SELF CARE + SEEK COMMUNITY!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8431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61473"/>
            <a:ext cx="8761413" cy="1427747"/>
          </a:xfrm>
        </p:spPr>
        <p:txBody>
          <a:bodyPr/>
          <a:lstStyle/>
          <a:p>
            <a:pPr algn="ctr"/>
            <a:r>
              <a:rPr lang="en-US" b="1" dirty="0"/>
              <a:t>How to respond as the witness/bystander of a </a:t>
            </a:r>
            <a:r>
              <a:rPr lang="en-US" b="1" dirty="0" err="1"/>
              <a:t>microaggression</a:t>
            </a:r>
            <a:r>
              <a:rPr lang="en-US" b="1" dirty="0"/>
              <a:t>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516" y="2374232"/>
            <a:ext cx="10571747" cy="4058652"/>
          </a:xfrm>
        </p:spPr>
        <p:txBody>
          <a:bodyPr>
            <a:normAutofit/>
          </a:bodyPr>
          <a:lstStyle/>
          <a:p>
            <a:r>
              <a:rPr lang="en-US" dirty="0" smtClean="0"/>
              <a:t>Speak from your own perspective! </a:t>
            </a:r>
            <a:r>
              <a:rPr lang="en-US" b="1" dirty="0" smtClean="0"/>
              <a:t>Do NOT speak on behalf of targeted person</a:t>
            </a:r>
          </a:p>
          <a:p>
            <a:r>
              <a:rPr lang="en-US" dirty="0" smtClean="0"/>
              <a:t>Use “I” statements as an ally</a:t>
            </a:r>
          </a:p>
          <a:p>
            <a:r>
              <a:rPr lang="en-US" dirty="0" smtClean="0"/>
              <a:t> EDUCATE! Highlight your own personal progress 											by sharing similar experience and your changed ways</a:t>
            </a:r>
          </a:p>
          <a:p>
            <a:r>
              <a:rPr lang="en-US" dirty="0" smtClean="0"/>
              <a:t>Be an accomplice or disruptor by challenging </a:t>
            </a:r>
          </a:p>
          <a:p>
            <a:pPr lvl="1"/>
            <a:r>
              <a:rPr lang="en-US" dirty="0" smtClean="0"/>
              <a:t>“Help me understand</a:t>
            </a:r>
            <a:r>
              <a:rPr lang="mr-IN" dirty="0" smtClean="0"/>
              <a:t>…</a:t>
            </a:r>
            <a:r>
              <a:rPr lang="en-US" dirty="0" smtClean="0"/>
              <a:t>” or “What did you mean by that?”</a:t>
            </a:r>
          </a:p>
          <a:p>
            <a:pPr lvl="1"/>
            <a:r>
              <a:rPr lang="en-US" dirty="0" smtClean="0"/>
              <a:t>Mirror and restate notion </a:t>
            </a:r>
          </a:p>
          <a:p>
            <a:pPr lvl="1"/>
            <a:r>
              <a:rPr lang="en-US" dirty="0" smtClean="0"/>
              <a:t>Clarify sentiment </a:t>
            </a:r>
          </a:p>
          <a:p>
            <a:pPr lvl="1"/>
            <a:r>
              <a:rPr lang="en-US" dirty="0" smtClean="0"/>
              <a:t>Explicitly name difference between Intent and Impact</a:t>
            </a:r>
          </a:p>
          <a:p>
            <a:pPr lvl="1"/>
            <a:r>
              <a:rPr lang="en-US" dirty="0" smtClean="0"/>
              <a:t>Set a boundary that outlines acceptable language/behavior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744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2"/>
          </p:nvPr>
        </p:nvSpPr>
        <p:spPr>
          <a:xfrm>
            <a:off x="433137" y="3200399"/>
            <a:ext cx="11293641" cy="3657601"/>
          </a:xfrm>
        </p:spPr>
        <p:txBody>
          <a:bodyPr>
            <a:norm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Pause and Breathe (Don’t get defensive!)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Focus on impact</a:t>
            </a:r>
          </a:p>
          <a:p>
            <a:pPr lvl="1"/>
            <a:r>
              <a:rPr lang="en-US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How did it make someone feel? What did their words/actions signify? Why is it problematic (give context)?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Roll with the resistance</a:t>
            </a:r>
          </a:p>
          <a:p>
            <a:pPr marL="285750" indent="-285750">
              <a:buFont typeface="Arial" charset="0"/>
              <a:buChar char="•"/>
            </a:pP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When you can no longer engage</a:t>
            </a:r>
            <a:r>
              <a:rPr lang="mr-IN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…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..</a:t>
            </a:r>
          </a:p>
          <a:p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	1) Either completely disengage </a:t>
            </a:r>
          </a:p>
          <a:p>
            <a:r>
              <a:rPr lang="en-US" sz="1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		Example: “it sounds like you are really committed to upholding XYZ sentiment since you 			insist on defending this statement/action	</a:t>
            </a:r>
            <a:endParaRPr lang="en-US" b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	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	2) pause and revisit the conversation after a cool down</a:t>
            </a:r>
            <a:r>
              <a:rPr lang="en-US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period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if you’re met with resistance?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8505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5502441"/>
            <a:ext cx="9032034" cy="689811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Keep Going! Don’t Stop! Do it for you! Do it for those after us!</a:t>
            </a:r>
            <a:endParaRPr lang="en-US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954" y="0"/>
            <a:ext cx="3751179" cy="5141616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3241" y="-52076"/>
            <a:ext cx="4104105" cy="524576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3707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b="1" dirty="0" smtClean="0"/>
              <a:t>Thank you!!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79"/>
            <a:ext cx="8825658" cy="773189"/>
          </a:xfrm>
        </p:spPr>
        <p:txBody>
          <a:bodyPr>
            <a:normAutofit/>
          </a:bodyPr>
          <a:lstStyle/>
          <a:p>
            <a:r>
              <a:rPr lang="en-US" b="1" dirty="0" smtClean="0"/>
              <a:t>STAY IN TOUCH!</a:t>
            </a:r>
          </a:p>
          <a:p>
            <a:r>
              <a:rPr lang="en-US" dirty="0" smtClean="0"/>
              <a:t>Rachel's Email: </a:t>
            </a:r>
            <a:r>
              <a:rPr lang="en-US" i="1" dirty="0" smtClean="0"/>
              <a:t>Racheljones2012@gmail.com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33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6710</TotalTime>
  <Words>1139</Words>
  <Application>Microsoft Macintosh PowerPoint</Application>
  <PresentationFormat>Widescreen</PresentationFormat>
  <Paragraphs>154</Paragraphs>
  <Slides>31</Slides>
  <Notes>15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Century Gothic</vt:lpstr>
      <vt:lpstr>Mangal</vt:lpstr>
      <vt:lpstr>Wingdings 3</vt:lpstr>
      <vt:lpstr>Ion Boardroom</vt:lpstr>
      <vt:lpstr>The Impact &amp; Implications of Microaggressions </vt:lpstr>
      <vt:lpstr>Community Agreements for the Chat Box</vt:lpstr>
      <vt:lpstr>Who are you talking with  this evening??</vt:lpstr>
      <vt:lpstr>What is a Microaggression??</vt:lpstr>
      <vt:lpstr>Things to remember about Microaggressions….</vt:lpstr>
      <vt:lpstr>-Microaggressions function as feedback loops  -Intent vs. Impact </vt:lpstr>
      <vt:lpstr>Types of Microaggressions</vt:lpstr>
      <vt:lpstr>3 Types of Racial Microaggressions</vt:lpstr>
      <vt:lpstr>Microaggressions reflect  themes &amp; ideologies </vt:lpstr>
      <vt:lpstr>Color Evasiveness</vt:lpstr>
      <vt:lpstr>MYTH OF MERITOCRACY</vt:lpstr>
      <vt:lpstr>Pathologizing Cultural Values &amp; Communication Styles</vt:lpstr>
      <vt:lpstr>Denial of Individual Racism</vt:lpstr>
      <vt:lpstr>PowerPoint Presentation</vt:lpstr>
      <vt:lpstr>PowerPoint Presentation</vt:lpstr>
      <vt:lpstr> Racial Microaggressions at School… or the Workplace </vt:lpstr>
      <vt:lpstr>PowerPoint Presentation</vt:lpstr>
      <vt:lpstr>PowerPoint Presentation</vt:lpstr>
      <vt:lpstr>Pervasive Stereotypes of Black Women</vt:lpstr>
      <vt:lpstr>PowerPoint Presentation</vt:lpstr>
      <vt:lpstr>Impact of Microaggressions:  A Reinforcement of Trauma</vt:lpstr>
      <vt:lpstr>PowerPoint Presentation</vt:lpstr>
      <vt:lpstr>SELF DEFENSE VS DEFENSIVENESS</vt:lpstr>
      <vt:lpstr>Something to consider…Are they being “difficult/sensitive” or are they actually practicing self-defense? </vt:lpstr>
      <vt:lpstr>PowerPoint Presentation</vt:lpstr>
      <vt:lpstr>How to respond after you’ve been  “called out” or “called in”?</vt:lpstr>
      <vt:lpstr>How to respond as the target/recipient?  Various Micro-interventions</vt:lpstr>
      <vt:lpstr>How to respond as the witness/bystander of a microaggression?</vt:lpstr>
      <vt:lpstr>What if you’re met with resistance?</vt:lpstr>
      <vt:lpstr>Keep Going! Don’t Stop! Do it for you! Do it for those after us!</vt:lpstr>
      <vt:lpstr>Thank you!!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Impact &amp; Implications of Microaggressions </dc:title>
  <dc:creator>racheljones2012@gmail.com</dc:creator>
  <cp:lastModifiedBy>racheljones2012@gmail.com</cp:lastModifiedBy>
  <cp:revision>73</cp:revision>
  <dcterms:created xsi:type="dcterms:W3CDTF">2020-07-02T16:23:42Z</dcterms:created>
  <dcterms:modified xsi:type="dcterms:W3CDTF">2020-07-09T01:14:36Z</dcterms:modified>
</cp:coreProperties>
</file>