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D4B3351-5AFB-4DC3-9D3B-1B5D97C9210E}" type="datetimeFigureOut">
              <a:rPr lang="en-GB" smtClean="0"/>
              <a:t>19/11/2018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2158674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4B3351-5AFB-4DC3-9D3B-1B5D97C9210E}" type="datetimeFigureOut">
              <a:rPr lang="en-GB" smtClean="0"/>
              <a:t>19/11/2018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2971677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4B3351-5AFB-4DC3-9D3B-1B5D97C9210E}" type="datetimeFigureOut">
              <a:rPr lang="en-GB" smtClean="0"/>
              <a:t>19/11/2018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78265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D4B3351-5AFB-4DC3-9D3B-1B5D97C9210E}" type="datetimeFigureOut">
              <a:rPr lang="en-GB" smtClean="0"/>
              <a:t>19/11/2018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3671538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D4B3351-5AFB-4DC3-9D3B-1B5D97C9210E}" type="datetimeFigureOut">
              <a:rPr lang="en-GB" smtClean="0"/>
              <a:t>19/11/2018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3305019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D4B3351-5AFB-4DC3-9D3B-1B5D97C9210E}" type="datetimeFigureOut">
              <a:rPr lang="en-GB" smtClean="0"/>
              <a:t>19/11/2018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2604662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B3351-5AFB-4DC3-9D3B-1B5D97C9210E}" type="datetimeFigureOut">
              <a:rPr lang="en-GB" smtClean="0"/>
              <a:t>19/11/2018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211669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4B3351-5AFB-4DC3-9D3B-1B5D97C9210E}" type="datetimeFigureOut">
              <a:rPr lang="en-GB" smtClean="0"/>
              <a:t>19/11/2018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1347144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4B3351-5AFB-4DC3-9D3B-1B5D97C9210E}" type="datetimeFigureOut">
              <a:rPr lang="en-GB" smtClean="0"/>
              <a:t>19/11/2018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724373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4B3351-5AFB-4DC3-9D3B-1B5D97C9210E}" type="datetimeFigureOut">
              <a:rPr lang="en-GB" smtClean="0"/>
              <a:t>19/11/2018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707429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D4B3351-5AFB-4DC3-9D3B-1B5D97C9210E}" type="datetimeFigureOut">
              <a:rPr lang="en-GB" smtClean="0"/>
              <a:t>19/11/2018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2E03F2-340D-441C-B150-2D65C64643FB}" type="slidenum">
              <a:rPr lang="en-GB" smtClean="0"/>
              <a:t>‹#›</a:t>
            </a:fld>
            <a:endParaRPr lang="en-GB"/>
          </a:p>
        </p:txBody>
      </p:sp>
    </p:spTree>
    <p:extLst>
      <p:ext uri="{BB962C8B-B14F-4D97-AF65-F5344CB8AC3E}">
        <p14:creationId xmlns:p14="http://schemas.microsoft.com/office/powerpoint/2010/main" val="2762326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B3351-5AFB-4DC3-9D3B-1B5D97C9210E}" type="datetimeFigureOut">
              <a:rPr lang="en-GB" smtClean="0"/>
              <a:t>19/11/2018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E03F2-340D-441C-B150-2D65C64643FB}" type="slidenum">
              <a:rPr lang="en-GB" smtClean="0"/>
              <a:t>‹#›</a:t>
            </a:fld>
            <a:endParaRPr lang="en-GB"/>
          </a:p>
        </p:txBody>
      </p:sp>
    </p:spTree>
    <p:extLst>
      <p:ext uri="{BB962C8B-B14F-4D97-AF65-F5344CB8AC3E}">
        <p14:creationId xmlns:p14="http://schemas.microsoft.com/office/powerpoint/2010/main" val="1640246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isdscotland.org/Health-Topics/Workforce/Publications/2017-03-07/2017-03-07-Workforce-Report.pdf#page=5" TargetMode="External"/><Relationship Id="rId2" Type="http://schemas.openxmlformats.org/officeDocument/2006/relationships/hyperlink" Target="http://content.digital.nhs.uk/searchcatalogue?productid=25074&amp;topics=1/Workforce/Staff+numbers&amp;sort=Relevance&amp;size=10&amp;page=1#top" TargetMode="External"/><Relationship Id="rId1" Type="http://schemas.openxmlformats.org/officeDocument/2006/relationships/slideLayout" Target="../slideLayouts/slideLayout2.xml"/><Relationship Id="rId6" Type="http://schemas.openxmlformats.org/officeDocument/2006/relationships/hyperlink" Target="https://fullfact.org/health/how-many-nhs-employees-are-there/" TargetMode="External"/><Relationship Id="rId5" Type="http://schemas.openxmlformats.org/officeDocument/2006/relationships/hyperlink" Target="https://www.health-ni.gov.uk/sites/default/files/publications/health/hscwb-key-facts-december-16.pdf" TargetMode="External"/><Relationship Id="rId4" Type="http://schemas.openxmlformats.org/officeDocument/2006/relationships/hyperlink" Target="https://statswales.gov.wales/Catalogue/Health-and-Social-Care/NHS-Staff/NHS-Staff-Summary/nhsstaff-by-staffgroup-year"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content.digital.nhs.uk/searchcatalogue?productid=25074&amp;topics=1/Workforce/Staff+numbers&amp;sort=Relevance&amp;size=10&amp;page=1#top" TargetMode="External"/><Relationship Id="rId3" Type="http://schemas.openxmlformats.org/officeDocument/2006/relationships/hyperlink" Target="https://data.gov.uk/dataset/nhs-workforce-statistics-bank-staff" TargetMode="External"/><Relationship Id="rId7" Type="http://schemas.openxmlformats.org/officeDocument/2006/relationships/hyperlink" Target="http://www.content.digital.nhs.uk/catalogue/PUB23364"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content.digital.nhs.uk/article/2021/Website-Search?productid=21894" TargetMode="External"/><Relationship Id="rId11" Type="http://schemas.openxmlformats.org/officeDocument/2006/relationships/hyperlink" Target="https://www.health-ni.gov.uk/sites/default/files/publications/health/hscwb-key-facts-december-16.pdf" TargetMode="External"/><Relationship Id="rId5" Type="http://schemas.openxmlformats.org/officeDocument/2006/relationships/hyperlink" Target="http://content.digital.nhs.uk/catalogue/PUB23540/nhs-hlth-care-work-stat-sep-rep-2016.pdf#page=8" TargetMode="External"/><Relationship Id="rId10" Type="http://schemas.openxmlformats.org/officeDocument/2006/relationships/hyperlink" Target="https://statswales.gov.wales/Catalogue/Health-and-Social-Care/NHS-Staff/NHS-Staff-Summary/nhsstaff-by-staffgroup-year" TargetMode="External"/><Relationship Id="rId4" Type="http://schemas.openxmlformats.org/officeDocument/2006/relationships/hyperlink" Target="http://content.digital.nhs.uk/article/2021/Website-Search?productid=24618&amp;q=Healthcare+Workforce+Statistics&amp;sort=Relevance&amp;size=10&amp;page=1&amp;area=both#top" TargetMode="External"/><Relationship Id="rId9" Type="http://schemas.openxmlformats.org/officeDocument/2006/relationships/hyperlink" Target="https://www.isdscotland.org/Health-Topics/Workforce/Publications/2017-03-07/2017-03-07-Workforce-Report.pdf#page=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kingsfund.org.uk/projects/nhs-in-a-nutshell/how-nhs-funded" TargetMode="External"/><Relationship Id="rId2" Type="http://schemas.openxmlformats.org/officeDocument/2006/relationships/hyperlink" Target="https://www.kingsfund.org.uk/projects/nhs-in-a-nutshell/nhs-budge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2"/>
            <a:ext cx="7772400" cy="1470025"/>
          </a:xfrm>
        </p:spPr>
        <p:txBody>
          <a:bodyPr>
            <a:normAutofit/>
          </a:bodyPr>
          <a:lstStyle/>
          <a:p>
            <a:r>
              <a:rPr lang="en-GB" sz="7200" dirty="0"/>
              <a:t>Unit 1</a:t>
            </a:r>
          </a:p>
        </p:txBody>
      </p:sp>
      <p:sp>
        <p:nvSpPr>
          <p:cNvPr id="3" name="Subtitle 2"/>
          <p:cNvSpPr>
            <a:spLocks noGrp="1"/>
          </p:cNvSpPr>
          <p:nvPr>
            <p:ph type="subTitle" idx="1"/>
          </p:nvPr>
        </p:nvSpPr>
        <p:spPr>
          <a:xfrm>
            <a:off x="1371600" y="2612504"/>
            <a:ext cx="6400800" cy="1752600"/>
          </a:xfrm>
        </p:spPr>
        <p:txBody>
          <a:bodyPr>
            <a:normAutofit/>
          </a:bodyPr>
          <a:lstStyle/>
          <a:p>
            <a:r>
              <a:rPr lang="en-GB" sz="5400" dirty="0">
                <a:solidFill>
                  <a:srgbClr val="FF0000"/>
                </a:solidFill>
              </a:rPr>
              <a:t>The role and work of the Public </a:t>
            </a:r>
            <a:r>
              <a:rPr lang="en-GB" sz="5400" dirty="0" smtClean="0">
                <a:solidFill>
                  <a:srgbClr val="FF0000"/>
                </a:solidFill>
              </a:rPr>
              <a:t>Services</a:t>
            </a:r>
          </a:p>
          <a:p>
            <a:endParaRPr lang="en-GB" sz="5400" dirty="0">
              <a:solidFill>
                <a:srgbClr val="FF0000"/>
              </a:solidFill>
            </a:endParaRPr>
          </a:p>
        </p:txBody>
      </p:sp>
    </p:spTree>
    <p:extLst>
      <p:ext uri="{BB962C8B-B14F-4D97-AF65-F5344CB8AC3E}">
        <p14:creationId xmlns:p14="http://schemas.microsoft.com/office/powerpoint/2010/main" val="4294069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648073"/>
          </a:xfrm>
        </p:spPr>
        <p:txBody>
          <a:bodyPr>
            <a:normAutofit fontScale="90000"/>
          </a:bodyPr>
          <a:lstStyle/>
          <a:p>
            <a:r>
              <a:rPr lang="en-GB" dirty="0" smtClean="0">
                <a:solidFill>
                  <a:srgbClr val="C00000"/>
                </a:solidFill>
              </a:rPr>
              <a:t>Education and Training</a:t>
            </a:r>
            <a:endParaRPr lang="en-GB" dirty="0">
              <a:solidFill>
                <a:srgbClr val="C00000"/>
              </a:solidFill>
            </a:endParaRPr>
          </a:p>
        </p:txBody>
      </p:sp>
      <p:sp>
        <p:nvSpPr>
          <p:cNvPr id="3" name="Subtitle 2"/>
          <p:cNvSpPr>
            <a:spLocks noGrp="1"/>
          </p:cNvSpPr>
          <p:nvPr>
            <p:ph type="subTitle" idx="1"/>
          </p:nvPr>
        </p:nvSpPr>
        <p:spPr>
          <a:xfrm>
            <a:off x="467544" y="836712"/>
            <a:ext cx="8064896" cy="1152128"/>
          </a:xfrm>
        </p:spPr>
        <p:txBody>
          <a:bodyPr>
            <a:normAutofit/>
          </a:bodyPr>
          <a:lstStyle/>
          <a:p>
            <a:pPr algn="l"/>
            <a:r>
              <a:rPr lang="en-GB" dirty="0" smtClean="0">
                <a:solidFill>
                  <a:schemeClr val="tx1"/>
                </a:solidFill>
              </a:rPr>
              <a:t>The responsibility for this is shared between two government departments</a:t>
            </a:r>
          </a:p>
          <a:p>
            <a:pPr algn="l"/>
            <a:endParaRPr lang="en-GB" dirty="0">
              <a:solidFill>
                <a:schemeClr val="tx1"/>
              </a:solidFill>
            </a:endParaRPr>
          </a:p>
          <a:p>
            <a:pPr algn="l"/>
            <a:endParaRPr lang="en-GB" dirty="0" smtClean="0">
              <a:solidFill>
                <a:srgbClr val="002060"/>
              </a:solidFill>
            </a:endParaRPr>
          </a:p>
          <a:p>
            <a:pPr algn="l"/>
            <a:endParaRPr lang="en-GB" dirty="0" smtClean="0">
              <a:solidFill>
                <a:schemeClr val="tx1"/>
              </a:solidFill>
            </a:endParaRPr>
          </a:p>
          <a:p>
            <a:pPr algn="l"/>
            <a:endParaRPr lang="en-GB" dirty="0">
              <a:solidFill>
                <a:schemeClr val="tx1"/>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7" y="2146330"/>
            <a:ext cx="3600400" cy="1066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060848"/>
            <a:ext cx="2658757"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467544" y="3501008"/>
            <a:ext cx="3672408" cy="2031325"/>
          </a:xfrm>
          <a:prstGeom prst="rect">
            <a:avLst/>
          </a:prstGeom>
          <a:noFill/>
        </p:spPr>
        <p:txBody>
          <a:bodyPr wrap="square" rtlCol="0">
            <a:spAutoFit/>
          </a:bodyPr>
          <a:lstStyle/>
          <a:p>
            <a:r>
              <a:rPr lang="en-GB" dirty="0" smtClean="0">
                <a:solidFill>
                  <a:srgbClr val="002060"/>
                </a:solidFill>
              </a:rPr>
              <a:t>Responsible for:</a:t>
            </a:r>
          </a:p>
          <a:p>
            <a:endParaRPr lang="en-GB" dirty="0">
              <a:solidFill>
                <a:srgbClr val="002060"/>
              </a:solidFill>
            </a:endParaRPr>
          </a:p>
          <a:p>
            <a:r>
              <a:rPr lang="en-GB" dirty="0" smtClean="0">
                <a:solidFill>
                  <a:srgbClr val="002060"/>
                </a:solidFill>
              </a:rPr>
              <a:t>Ages 5 – 18 i.e. Primary, Junior and</a:t>
            </a:r>
          </a:p>
          <a:p>
            <a:r>
              <a:rPr lang="en-GB" dirty="0" smtClean="0">
                <a:solidFill>
                  <a:srgbClr val="002060"/>
                </a:solidFill>
              </a:rPr>
              <a:t>Secondary.</a:t>
            </a:r>
          </a:p>
          <a:p>
            <a:endParaRPr lang="en-GB" dirty="0">
              <a:solidFill>
                <a:srgbClr val="002060"/>
              </a:solidFill>
            </a:endParaRPr>
          </a:p>
          <a:p>
            <a:r>
              <a:rPr lang="en-GB" dirty="0" smtClean="0">
                <a:solidFill>
                  <a:srgbClr val="002060"/>
                </a:solidFill>
              </a:rPr>
              <a:t>Also 14 – 18 year olds in Further </a:t>
            </a:r>
          </a:p>
          <a:p>
            <a:r>
              <a:rPr lang="en-GB" dirty="0" smtClean="0">
                <a:solidFill>
                  <a:srgbClr val="002060"/>
                </a:solidFill>
              </a:rPr>
              <a:t>Education (FE) colleges.</a:t>
            </a:r>
            <a:endParaRPr lang="en-GB" dirty="0">
              <a:solidFill>
                <a:srgbClr val="002060"/>
              </a:solidFill>
            </a:endParaRPr>
          </a:p>
        </p:txBody>
      </p:sp>
      <p:sp>
        <p:nvSpPr>
          <p:cNvPr id="12" name="TextBox 11"/>
          <p:cNvSpPr txBox="1"/>
          <p:nvPr/>
        </p:nvSpPr>
        <p:spPr>
          <a:xfrm>
            <a:off x="4355976" y="4061971"/>
            <a:ext cx="3672408" cy="2308324"/>
          </a:xfrm>
          <a:prstGeom prst="rect">
            <a:avLst/>
          </a:prstGeom>
          <a:noFill/>
        </p:spPr>
        <p:txBody>
          <a:bodyPr wrap="square" rtlCol="0">
            <a:spAutoFit/>
          </a:bodyPr>
          <a:lstStyle/>
          <a:p>
            <a:r>
              <a:rPr lang="en-GB" dirty="0" smtClean="0">
                <a:solidFill>
                  <a:srgbClr val="002060"/>
                </a:solidFill>
              </a:rPr>
              <a:t>Responsible for:</a:t>
            </a:r>
          </a:p>
          <a:p>
            <a:endParaRPr lang="en-GB" dirty="0">
              <a:solidFill>
                <a:srgbClr val="002060"/>
              </a:solidFill>
            </a:endParaRPr>
          </a:p>
          <a:p>
            <a:r>
              <a:rPr lang="en-GB" dirty="0" smtClean="0">
                <a:solidFill>
                  <a:srgbClr val="002060"/>
                </a:solidFill>
              </a:rPr>
              <a:t>The education of adults and apprentices</a:t>
            </a:r>
          </a:p>
          <a:p>
            <a:endParaRPr lang="en-GB" dirty="0">
              <a:solidFill>
                <a:srgbClr val="002060"/>
              </a:solidFill>
            </a:endParaRPr>
          </a:p>
          <a:p>
            <a:r>
              <a:rPr lang="en-GB" dirty="0" smtClean="0">
                <a:solidFill>
                  <a:srgbClr val="002060"/>
                </a:solidFill>
              </a:rPr>
              <a:t>This includes Further </a:t>
            </a:r>
          </a:p>
          <a:p>
            <a:r>
              <a:rPr lang="en-GB" dirty="0" smtClean="0">
                <a:solidFill>
                  <a:srgbClr val="002060"/>
                </a:solidFill>
              </a:rPr>
              <a:t>Education (FE) colleges, Universities and private training providers.</a:t>
            </a:r>
            <a:endParaRPr lang="en-GB" dirty="0">
              <a:solidFill>
                <a:srgbClr val="002060"/>
              </a:solidFill>
            </a:endParaRPr>
          </a:p>
        </p:txBody>
      </p:sp>
    </p:spTree>
    <p:extLst>
      <p:ext uri="{BB962C8B-B14F-4D97-AF65-F5344CB8AC3E}">
        <p14:creationId xmlns:p14="http://schemas.microsoft.com/office/powerpoint/2010/main" val="157965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barn(inVertical)">
                                      <p:cBhvr>
                                        <p:cTn id="11" dur="500"/>
                                        <p:tgtEl>
                                          <p:spTgt spid="102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030"/>
                                        </p:tgtEl>
                                        <p:attrNameLst>
                                          <p:attrName>style.visibility</p:attrName>
                                        </p:attrNameLst>
                                      </p:cBhvr>
                                      <p:to>
                                        <p:strVal val="visible"/>
                                      </p:to>
                                    </p:set>
                                    <p:animEffect transition="in" filter="barn(inVertical)">
                                      <p:cBhvr>
                                        <p:cTn id="16" dur="500"/>
                                        <p:tgtEl>
                                          <p:spTgt spid="103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04056"/>
          </a:xfrm>
        </p:spPr>
        <p:txBody>
          <a:bodyPr>
            <a:normAutofit fontScale="90000"/>
          </a:bodyPr>
          <a:lstStyle/>
          <a:p>
            <a:r>
              <a:rPr lang="en-GB" dirty="0" smtClean="0">
                <a:solidFill>
                  <a:srgbClr val="C00000"/>
                </a:solidFill>
              </a:rPr>
              <a:t>The NHS</a:t>
            </a:r>
            <a:endParaRPr lang="en-GB" dirty="0">
              <a:solidFill>
                <a:srgbClr val="C00000"/>
              </a:solidFill>
            </a:endParaRPr>
          </a:p>
        </p:txBody>
      </p:sp>
      <p:sp>
        <p:nvSpPr>
          <p:cNvPr id="3" name="Content Placeholder 2"/>
          <p:cNvSpPr>
            <a:spLocks noGrp="1"/>
          </p:cNvSpPr>
          <p:nvPr>
            <p:ph idx="1"/>
          </p:nvPr>
        </p:nvSpPr>
        <p:spPr>
          <a:xfrm>
            <a:off x="457200" y="692696"/>
            <a:ext cx="8229600" cy="5976664"/>
          </a:xfrm>
        </p:spPr>
        <p:txBody>
          <a:bodyPr>
            <a:normAutofit fontScale="77500" lnSpcReduction="20000"/>
          </a:bodyPr>
          <a:lstStyle/>
          <a:p>
            <a:pPr marL="0" indent="0">
              <a:buNone/>
            </a:pPr>
            <a:r>
              <a:rPr lang="en-GB" dirty="0" smtClean="0"/>
              <a:t>Created in 1946</a:t>
            </a:r>
          </a:p>
          <a:p>
            <a:pPr marL="0" indent="0">
              <a:buNone/>
            </a:pPr>
            <a:r>
              <a:rPr lang="en-GB" i="1" dirty="0" smtClean="0">
                <a:solidFill>
                  <a:srgbClr val="002060"/>
                </a:solidFill>
              </a:rPr>
              <a:t>Free at the point of use</a:t>
            </a:r>
          </a:p>
          <a:p>
            <a:pPr marL="0" indent="0">
              <a:buNone/>
            </a:pPr>
            <a:r>
              <a:rPr lang="en-GB" i="1" dirty="0" smtClean="0">
                <a:solidFill>
                  <a:srgbClr val="FF0000"/>
                </a:solidFill>
              </a:rPr>
              <a:t>Services include what?</a:t>
            </a:r>
          </a:p>
          <a:p>
            <a:pPr marL="0" indent="0">
              <a:buNone/>
            </a:pPr>
            <a:r>
              <a:rPr lang="en-GB" i="1" dirty="0" smtClean="0"/>
              <a:t>Hospitals, Clinics, GP surgeries, Dental surgeries,</a:t>
            </a:r>
          </a:p>
          <a:p>
            <a:pPr marL="0" indent="0">
              <a:buNone/>
            </a:pPr>
            <a:r>
              <a:rPr lang="en-GB" i="1" dirty="0" smtClean="0"/>
              <a:t>Optical services etc.</a:t>
            </a:r>
          </a:p>
          <a:p>
            <a:pPr marL="0" indent="0">
              <a:buNone/>
            </a:pPr>
            <a:endParaRPr lang="en-GB" i="1" dirty="0"/>
          </a:p>
          <a:p>
            <a:pPr marL="0" indent="0">
              <a:buNone/>
            </a:pPr>
            <a:r>
              <a:rPr lang="en-GB" i="1" dirty="0" smtClean="0">
                <a:solidFill>
                  <a:srgbClr val="FF0000"/>
                </a:solidFill>
              </a:rPr>
              <a:t>Employs around </a:t>
            </a:r>
            <a:r>
              <a:rPr lang="en-GB" i="1" dirty="0" smtClean="0"/>
              <a:t>– at a headcount (i.e. everyone)?</a:t>
            </a:r>
          </a:p>
          <a:p>
            <a:r>
              <a:rPr lang="en-GB" dirty="0"/>
              <a:t>There are roughly 1.5 million people employed by the NHS across the UK.</a:t>
            </a:r>
          </a:p>
          <a:p>
            <a:r>
              <a:rPr lang="en-GB" dirty="0"/>
              <a:t>By country, the NHS directly employs around:</a:t>
            </a:r>
          </a:p>
          <a:p>
            <a:r>
              <a:rPr lang="en-GB" u="sng" dirty="0">
                <a:hlinkClick r:id="rId2"/>
              </a:rPr>
              <a:t>1.2 million</a:t>
            </a:r>
            <a:r>
              <a:rPr lang="en-GB" dirty="0"/>
              <a:t> staff in England</a:t>
            </a:r>
          </a:p>
          <a:p>
            <a:r>
              <a:rPr lang="en-GB" u="sng" dirty="0">
                <a:hlinkClick r:id="rId3"/>
              </a:rPr>
              <a:t>162,000</a:t>
            </a:r>
            <a:r>
              <a:rPr lang="en-GB" dirty="0"/>
              <a:t> staff in Scotland</a:t>
            </a:r>
          </a:p>
          <a:p>
            <a:r>
              <a:rPr lang="en-GB" u="sng" dirty="0">
                <a:hlinkClick r:id="rId4"/>
              </a:rPr>
              <a:t>89,000</a:t>
            </a:r>
            <a:r>
              <a:rPr lang="en-GB" dirty="0"/>
              <a:t> staff in Wales</a:t>
            </a:r>
          </a:p>
          <a:p>
            <a:r>
              <a:rPr lang="en-GB" u="sng" dirty="0">
                <a:hlinkClick r:id="rId5"/>
              </a:rPr>
              <a:t>64,000</a:t>
            </a:r>
            <a:r>
              <a:rPr lang="en-GB" dirty="0"/>
              <a:t> staff in Northern Ireland</a:t>
            </a:r>
          </a:p>
          <a:p>
            <a:pPr marL="0" indent="0">
              <a:buNone/>
            </a:pPr>
            <a:r>
              <a:rPr lang="en-GB" i="1" dirty="0">
                <a:solidFill>
                  <a:srgbClr val="FF0000"/>
                </a:solidFill>
                <a:hlinkClick r:id="rId6"/>
              </a:rPr>
              <a:t>https://fullfact.org/health/how-many-nhs-employees-are-there</a:t>
            </a:r>
            <a:r>
              <a:rPr lang="en-GB" i="1" dirty="0" smtClean="0">
                <a:solidFill>
                  <a:srgbClr val="FF0000"/>
                </a:solidFill>
                <a:hlinkClick r:id="rId6"/>
              </a:rPr>
              <a:t>/</a:t>
            </a:r>
            <a:r>
              <a:rPr lang="en-GB" i="1" dirty="0" smtClean="0">
                <a:solidFill>
                  <a:srgbClr val="FF0000"/>
                </a:solidFill>
              </a:rPr>
              <a:t> </a:t>
            </a:r>
            <a:endParaRPr lang="en-GB" i="1" dirty="0">
              <a:solidFill>
                <a:srgbClr val="FF0000"/>
              </a:solidFill>
            </a:endParaRPr>
          </a:p>
        </p:txBody>
      </p:sp>
    </p:spTree>
    <p:extLst>
      <p:ext uri="{BB962C8B-B14F-4D97-AF65-F5344CB8AC3E}">
        <p14:creationId xmlns:p14="http://schemas.microsoft.com/office/powerpoint/2010/main" val="174741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4624"/>
            <a:ext cx="8229600"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3528" y="980728"/>
            <a:ext cx="8568952" cy="5293757"/>
          </a:xfrm>
          <a:prstGeom prst="rect">
            <a:avLst/>
          </a:prstGeom>
        </p:spPr>
        <p:txBody>
          <a:bodyPr wrap="square">
            <a:spAutoFit/>
          </a:bodyPr>
          <a:lstStyle/>
          <a:p>
            <a:r>
              <a:rPr lang="en-GB" sz="2000" dirty="0" smtClean="0">
                <a:solidFill>
                  <a:srgbClr val="002060"/>
                </a:solidFill>
              </a:rPr>
              <a:t>But </a:t>
            </a:r>
            <a:r>
              <a:rPr lang="en-GB" sz="2000" b="1" dirty="0">
                <a:solidFill>
                  <a:srgbClr val="002060"/>
                </a:solidFill>
              </a:rPr>
              <a:t>these numbers do not include everyone </a:t>
            </a:r>
            <a:r>
              <a:rPr lang="en-GB" sz="2000" dirty="0">
                <a:solidFill>
                  <a:srgbClr val="002060"/>
                </a:solidFill>
              </a:rPr>
              <a:t>working in the health sector.  They leave out some people, such as temporary staff, GPs, dentists, optometrists, and other staff in the independent sector or private hospitals</a:t>
            </a:r>
            <a:r>
              <a:rPr lang="en-GB" sz="2000" dirty="0" smtClean="0">
                <a:solidFill>
                  <a:srgbClr val="002060"/>
                </a:solidFill>
              </a:rPr>
              <a:t>.</a:t>
            </a:r>
          </a:p>
          <a:p>
            <a:endParaRPr lang="en-GB" sz="2000" dirty="0">
              <a:solidFill>
                <a:srgbClr val="002060"/>
              </a:solidFill>
            </a:endParaRPr>
          </a:p>
          <a:p>
            <a:r>
              <a:rPr lang="en-GB" sz="2000" b="1" dirty="0">
                <a:solidFill>
                  <a:srgbClr val="00B050"/>
                </a:solidFill>
              </a:rPr>
              <a:t>T</a:t>
            </a:r>
            <a:r>
              <a:rPr lang="en-GB" sz="2000" b="1" dirty="0" smtClean="0">
                <a:solidFill>
                  <a:srgbClr val="00B050"/>
                </a:solidFill>
              </a:rPr>
              <a:t>here </a:t>
            </a:r>
            <a:r>
              <a:rPr lang="en-GB" sz="2000" b="1" dirty="0">
                <a:solidFill>
                  <a:srgbClr val="00B050"/>
                </a:solidFill>
              </a:rPr>
              <a:t>are roughly:</a:t>
            </a:r>
          </a:p>
          <a:p>
            <a:r>
              <a:rPr lang="en-GB" sz="2000" u="sng" dirty="0">
                <a:hlinkClick r:id="rId3"/>
              </a:rPr>
              <a:t>159,000</a:t>
            </a:r>
            <a:r>
              <a:rPr lang="en-GB" sz="2000" dirty="0"/>
              <a:t> temporary staff working in the NHS, often referred to as ‘bank’ or ‘agency’ staff.</a:t>
            </a:r>
          </a:p>
          <a:p>
            <a:r>
              <a:rPr lang="en-GB" sz="2000" u="sng" dirty="0">
                <a:hlinkClick r:id="rId4"/>
              </a:rPr>
              <a:t>174,000</a:t>
            </a:r>
            <a:r>
              <a:rPr lang="en-GB" sz="2000" dirty="0"/>
              <a:t> staff working in General Practice. </a:t>
            </a:r>
            <a:r>
              <a:rPr lang="en-GB" sz="2000" u="sng" dirty="0">
                <a:hlinkClick r:id="rId5"/>
              </a:rPr>
              <a:t>42,000</a:t>
            </a:r>
            <a:r>
              <a:rPr lang="en-GB" sz="2000" dirty="0"/>
              <a:t> of these were GP doctors.</a:t>
            </a:r>
          </a:p>
          <a:p>
            <a:r>
              <a:rPr lang="en-GB" sz="2000" u="sng" dirty="0">
                <a:hlinkClick r:id="rId6"/>
              </a:rPr>
              <a:t>24,000</a:t>
            </a:r>
            <a:r>
              <a:rPr lang="en-GB" sz="2000" dirty="0"/>
              <a:t> dentists in private practice who provide NHS-funded treatment.</a:t>
            </a:r>
          </a:p>
          <a:p>
            <a:r>
              <a:rPr lang="en-GB" sz="2000" u="sng" dirty="0">
                <a:hlinkClick r:id="rId7"/>
              </a:rPr>
              <a:t>12,000</a:t>
            </a:r>
            <a:r>
              <a:rPr lang="en-GB" sz="2000" dirty="0"/>
              <a:t> opticians authorised to carry out NHS-funded eye tests.</a:t>
            </a:r>
          </a:p>
          <a:p>
            <a:endParaRPr lang="en-GB" sz="2000" dirty="0" smtClean="0">
              <a:solidFill>
                <a:srgbClr val="002060"/>
              </a:solidFill>
            </a:endParaRPr>
          </a:p>
          <a:p>
            <a:r>
              <a:rPr lang="en-GB" sz="2000" dirty="0"/>
              <a:t>If we look just at the </a:t>
            </a:r>
            <a:r>
              <a:rPr lang="en-GB" sz="2000" b="1" dirty="0"/>
              <a:t>full-time equivalent </a:t>
            </a:r>
            <a:r>
              <a:rPr lang="en-GB" sz="2000" dirty="0"/>
              <a:t>totals for the NHS, there are roughly:</a:t>
            </a:r>
          </a:p>
          <a:p>
            <a:r>
              <a:rPr lang="en-GB" sz="2000" u="sng" dirty="0">
                <a:hlinkClick r:id="rId8"/>
              </a:rPr>
              <a:t>1 million</a:t>
            </a:r>
            <a:r>
              <a:rPr lang="en-GB" sz="2000" dirty="0"/>
              <a:t> FTEs in England</a:t>
            </a:r>
          </a:p>
          <a:p>
            <a:r>
              <a:rPr lang="en-GB" sz="2000" u="sng" dirty="0">
                <a:hlinkClick r:id="rId9"/>
              </a:rPr>
              <a:t>139,000</a:t>
            </a:r>
            <a:r>
              <a:rPr lang="en-GB" sz="2000" dirty="0"/>
              <a:t> FTEs in Scotland</a:t>
            </a:r>
          </a:p>
          <a:p>
            <a:r>
              <a:rPr lang="en-GB" sz="2000" u="sng" dirty="0">
                <a:hlinkClick r:id="rId10"/>
              </a:rPr>
              <a:t>76,000</a:t>
            </a:r>
            <a:r>
              <a:rPr lang="en-GB" sz="2000" dirty="0"/>
              <a:t> FTEs in Wales</a:t>
            </a:r>
          </a:p>
          <a:p>
            <a:r>
              <a:rPr lang="en-GB" sz="2000" u="sng" dirty="0">
                <a:hlinkClick r:id="rId11"/>
              </a:rPr>
              <a:t>55,000</a:t>
            </a:r>
            <a:r>
              <a:rPr lang="en-GB" sz="2000" dirty="0"/>
              <a:t> FTEs in Northern Ireland</a:t>
            </a:r>
          </a:p>
          <a:p>
            <a:endParaRPr lang="en-GB" sz="2000" dirty="0">
              <a:solidFill>
                <a:srgbClr val="002060"/>
              </a:solidFill>
            </a:endParaRPr>
          </a:p>
        </p:txBody>
      </p:sp>
    </p:spTree>
    <p:extLst>
      <p:ext uri="{BB962C8B-B14F-4D97-AF65-F5344CB8AC3E}">
        <p14:creationId xmlns:p14="http://schemas.microsoft.com/office/powerpoint/2010/main" val="213458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GB" dirty="0" smtClean="0">
                <a:solidFill>
                  <a:srgbClr val="C00000"/>
                </a:solidFill>
              </a:rPr>
              <a:t>NHS Spending</a:t>
            </a:r>
            <a:endParaRPr lang="en-GB" dirty="0">
              <a:solidFill>
                <a:srgbClr val="C00000"/>
              </a:solidFill>
            </a:endParaRPr>
          </a:p>
        </p:txBody>
      </p:sp>
      <p:sp>
        <p:nvSpPr>
          <p:cNvPr id="3" name="Content Placeholder 2"/>
          <p:cNvSpPr>
            <a:spLocks noGrp="1"/>
          </p:cNvSpPr>
          <p:nvPr>
            <p:ph idx="1"/>
          </p:nvPr>
        </p:nvSpPr>
        <p:spPr>
          <a:xfrm>
            <a:off x="179512" y="1052736"/>
            <a:ext cx="8712968" cy="5688632"/>
          </a:xfrm>
        </p:spPr>
        <p:txBody>
          <a:bodyPr>
            <a:normAutofit/>
          </a:bodyPr>
          <a:lstStyle/>
          <a:p>
            <a:pPr marL="0" indent="0">
              <a:buNone/>
            </a:pPr>
            <a:r>
              <a:rPr lang="en-GB" sz="2400" dirty="0" smtClean="0"/>
              <a:t>Planned </a:t>
            </a:r>
            <a:r>
              <a:rPr lang="en-GB" sz="2400" dirty="0"/>
              <a:t>spending for the Department of Health in England </a:t>
            </a:r>
            <a:r>
              <a:rPr lang="en-GB" sz="2400" dirty="0" smtClean="0"/>
              <a:t>is?</a:t>
            </a:r>
          </a:p>
          <a:p>
            <a:pPr marL="0" indent="0">
              <a:buNone/>
            </a:pPr>
            <a:endParaRPr lang="en-GB" sz="2400" dirty="0" smtClean="0">
              <a:solidFill>
                <a:srgbClr val="002060"/>
              </a:solidFill>
            </a:endParaRPr>
          </a:p>
          <a:p>
            <a:pPr marL="0" indent="0">
              <a:buNone/>
            </a:pPr>
            <a:r>
              <a:rPr lang="en-GB" sz="2400" dirty="0" smtClean="0">
                <a:solidFill>
                  <a:srgbClr val="002060"/>
                </a:solidFill>
              </a:rPr>
              <a:t>approximately </a:t>
            </a:r>
            <a:r>
              <a:rPr lang="en-GB" sz="2400" dirty="0">
                <a:solidFill>
                  <a:srgbClr val="FF0000"/>
                </a:solidFill>
              </a:rPr>
              <a:t>£124.7 billion </a:t>
            </a:r>
            <a:r>
              <a:rPr lang="en-GB" sz="2400" dirty="0">
                <a:solidFill>
                  <a:srgbClr val="002060"/>
                </a:solidFill>
              </a:rPr>
              <a:t>in 2017/18. This includes £335 million of additional funding </a:t>
            </a:r>
            <a:r>
              <a:rPr lang="en-GB" sz="2400" dirty="0" smtClean="0">
                <a:solidFill>
                  <a:srgbClr val="002060"/>
                </a:solidFill>
              </a:rPr>
              <a:t>announced </a:t>
            </a:r>
            <a:r>
              <a:rPr lang="en-GB" sz="2400" dirty="0">
                <a:solidFill>
                  <a:srgbClr val="002060"/>
                </a:solidFill>
              </a:rPr>
              <a:t>in the 2017 Autumn Budget</a:t>
            </a:r>
            <a:r>
              <a:rPr lang="en-GB" sz="2400" dirty="0" smtClean="0">
                <a:solidFill>
                  <a:srgbClr val="002060"/>
                </a:solidFill>
              </a:rPr>
              <a:t>.</a:t>
            </a:r>
          </a:p>
          <a:p>
            <a:pPr marL="0" indent="0">
              <a:buNone/>
            </a:pPr>
            <a:endParaRPr lang="en-GB" sz="2400" dirty="0" smtClean="0">
              <a:solidFill>
                <a:srgbClr val="002060"/>
              </a:solidFill>
            </a:endParaRPr>
          </a:p>
          <a:p>
            <a:pPr marL="0" indent="0">
              <a:buNone/>
            </a:pPr>
            <a:r>
              <a:rPr lang="en-GB" sz="2400" dirty="0">
                <a:solidFill>
                  <a:srgbClr val="002060"/>
                </a:solidFill>
                <a:hlinkClick r:id="rId2"/>
              </a:rPr>
              <a:t>https://</a:t>
            </a:r>
            <a:r>
              <a:rPr lang="en-GB" sz="2400" dirty="0" smtClean="0">
                <a:solidFill>
                  <a:srgbClr val="002060"/>
                </a:solidFill>
                <a:hlinkClick r:id="rId2"/>
              </a:rPr>
              <a:t>www.kingsfund.org.uk/projects/nhs-in-a-nutshell/nhs-budget</a:t>
            </a:r>
            <a:endParaRPr lang="en-GB" sz="2400" dirty="0" smtClean="0">
              <a:solidFill>
                <a:srgbClr val="002060"/>
              </a:solidFill>
            </a:endParaRPr>
          </a:p>
          <a:p>
            <a:pPr marL="0" indent="0">
              <a:buNone/>
            </a:pPr>
            <a:r>
              <a:rPr lang="en-GB" dirty="0" smtClean="0">
                <a:solidFill>
                  <a:srgbClr val="FF0000"/>
                </a:solidFill>
              </a:rPr>
              <a:t>How is this money collected?</a:t>
            </a:r>
          </a:p>
          <a:p>
            <a:pPr marL="0" indent="0">
              <a:buNone/>
            </a:pPr>
            <a:r>
              <a:rPr lang="en-GB" sz="2400" dirty="0">
                <a:solidFill>
                  <a:srgbClr val="002060"/>
                </a:solidFill>
              </a:rPr>
              <a:t>The NHS is funded mainly from general taxation and National Insurance contributions</a:t>
            </a:r>
            <a:r>
              <a:rPr lang="en-GB" sz="2400" dirty="0" smtClean="0">
                <a:solidFill>
                  <a:srgbClr val="002060"/>
                </a:solidFill>
              </a:rPr>
              <a:t>.</a:t>
            </a:r>
          </a:p>
          <a:p>
            <a:pPr marL="0" indent="0">
              <a:buNone/>
            </a:pPr>
            <a:endParaRPr lang="en-GB" sz="2400" dirty="0">
              <a:solidFill>
                <a:srgbClr val="002060"/>
              </a:solidFill>
            </a:endParaRPr>
          </a:p>
          <a:p>
            <a:pPr marL="0" indent="0">
              <a:buNone/>
            </a:pPr>
            <a:r>
              <a:rPr lang="en-GB" sz="2400" dirty="0">
                <a:solidFill>
                  <a:srgbClr val="002060"/>
                </a:solidFill>
                <a:hlinkClick r:id="rId3"/>
              </a:rPr>
              <a:t>https://www.kingsfund.org.uk/projects/nhs-in-a-nutshell/how-nhs-funded</a:t>
            </a:r>
            <a:r>
              <a:rPr lang="en-GB" sz="2400" dirty="0">
                <a:solidFill>
                  <a:srgbClr val="002060"/>
                </a:solidFill>
              </a:rPr>
              <a:t> </a:t>
            </a:r>
          </a:p>
        </p:txBody>
      </p:sp>
    </p:spTree>
    <p:extLst>
      <p:ext uri="{BB962C8B-B14F-4D97-AF65-F5344CB8AC3E}">
        <p14:creationId xmlns:p14="http://schemas.microsoft.com/office/powerpoint/2010/main" val="274594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rmAutofit fontScale="90000"/>
          </a:bodyPr>
          <a:lstStyle/>
          <a:p>
            <a:r>
              <a:rPr lang="en-GB" dirty="0" smtClean="0">
                <a:solidFill>
                  <a:srgbClr val="C00000"/>
                </a:solidFill>
              </a:rPr>
              <a:t>Public Health Services</a:t>
            </a:r>
            <a:endParaRPr lang="en-GB" dirty="0">
              <a:solidFill>
                <a:srgbClr val="C00000"/>
              </a:solidFill>
            </a:endParaRPr>
          </a:p>
        </p:txBody>
      </p:sp>
      <p:sp>
        <p:nvSpPr>
          <p:cNvPr id="3" name="Content Placeholder 2"/>
          <p:cNvSpPr>
            <a:spLocks noGrp="1"/>
          </p:cNvSpPr>
          <p:nvPr>
            <p:ph idx="1"/>
          </p:nvPr>
        </p:nvSpPr>
        <p:spPr>
          <a:xfrm>
            <a:off x="251520" y="836712"/>
            <a:ext cx="8661648" cy="5505475"/>
          </a:xfrm>
        </p:spPr>
        <p:txBody>
          <a:bodyPr>
            <a:normAutofit fontScale="92500" lnSpcReduction="10000"/>
          </a:bodyPr>
          <a:lstStyle/>
          <a:p>
            <a:pPr marL="0" indent="0" algn="ctr">
              <a:buNone/>
            </a:pPr>
            <a:r>
              <a:rPr lang="en-GB" dirty="0" smtClean="0"/>
              <a:t>Designed to help people stay healthy and educate them</a:t>
            </a:r>
          </a:p>
          <a:p>
            <a:pPr marL="0" indent="0">
              <a:buNone/>
            </a:pPr>
            <a:r>
              <a:rPr lang="en-GB" dirty="0" smtClean="0">
                <a:solidFill>
                  <a:srgbClr val="002060"/>
                </a:solidFill>
              </a:rPr>
              <a:t>Services include:</a:t>
            </a:r>
          </a:p>
          <a:p>
            <a:r>
              <a:rPr lang="en-GB" sz="2800" dirty="0" smtClean="0"/>
              <a:t>Sexual health clinics</a:t>
            </a:r>
          </a:p>
          <a:p>
            <a:r>
              <a:rPr lang="en-GB" sz="2800" dirty="0" smtClean="0"/>
              <a:t>Drugs education</a:t>
            </a:r>
          </a:p>
          <a:p>
            <a:r>
              <a:rPr lang="en-GB" sz="2800" dirty="0" smtClean="0"/>
              <a:t>Alcohol Services</a:t>
            </a:r>
          </a:p>
          <a:p>
            <a:r>
              <a:rPr lang="en-GB" sz="2800" dirty="0" smtClean="0"/>
              <a:t>Advice on stopping smoking</a:t>
            </a:r>
          </a:p>
          <a:p>
            <a:pPr marL="0" indent="0">
              <a:buNone/>
            </a:pPr>
            <a:r>
              <a:rPr lang="en-GB" sz="2800" dirty="0" smtClean="0">
                <a:solidFill>
                  <a:srgbClr val="002060"/>
                </a:solidFill>
              </a:rPr>
              <a:t>Also high profile campaigns such as:</a:t>
            </a:r>
          </a:p>
          <a:p>
            <a:r>
              <a:rPr lang="en-GB" sz="2800" dirty="0" smtClean="0"/>
              <a:t>Change4life</a:t>
            </a:r>
          </a:p>
          <a:p>
            <a:r>
              <a:rPr lang="en-GB" sz="2800" dirty="0" smtClean="0"/>
              <a:t>Cancer Awareness</a:t>
            </a:r>
          </a:p>
          <a:p>
            <a:r>
              <a:rPr lang="en-GB" sz="2800" dirty="0" smtClean="0"/>
              <a:t>Stoptober</a:t>
            </a:r>
          </a:p>
          <a:p>
            <a:r>
              <a:rPr lang="en-GB" sz="2800" dirty="0" err="1" smtClean="0"/>
              <a:t>Drinkaware</a:t>
            </a:r>
            <a:endParaRPr lang="en-GB" sz="2800" dirty="0"/>
          </a:p>
        </p:txBody>
      </p:sp>
    </p:spTree>
    <p:extLst>
      <p:ext uri="{BB962C8B-B14F-4D97-AF65-F5344CB8AC3E}">
        <p14:creationId xmlns:p14="http://schemas.microsoft.com/office/powerpoint/2010/main" val="4255478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648072"/>
          </a:xfrm>
        </p:spPr>
        <p:txBody>
          <a:bodyPr>
            <a:normAutofit fontScale="90000"/>
          </a:bodyPr>
          <a:lstStyle/>
          <a:p>
            <a:r>
              <a:rPr lang="en-GB" dirty="0" smtClean="0">
                <a:solidFill>
                  <a:srgbClr val="C00000"/>
                </a:solidFill>
              </a:rPr>
              <a:t>Departments continued</a:t>
            </a:r>
            <a:endParaRPr lang="en-GB" dirty="0">
              <a:solidFill>
                <a:srgbClr val="C00000"/>
              </a:solidFill>
            </a:endParaRPr>
          </a:p>
        </p:txBody>
      </p:sp>
      <p:sp>
        <p:nvSpPr>
          <p:cNvPr id="3" name="Content Placeholder 2"/>
          <p:cNvSpPr>
            <a:spLocks noGrp="1"/>
          </p:cNvSpPr>
          <p:nvPr>
            <p:ph idx="1"/>
          </p:nvPr>
        </p:nvSpPr>
        <p:spPr>
          <a:xfrm>
            <a:off x="457200" y="980728"/>
            <a:ext cx="8229600" cy="5616624"/>
          </a:xfrm>
        </p:spPr>
        <p:txBody>
          <a:bodyPr>
            <a:normAutofit fontScale="85000" lnSpcReduction="20000"/>
          </a:bodyPr>
          <a:lstStyle/>
          <a:p>
            <a:pPr marL="0" indent="0">
              <a:buNone/>
            </a:pPr>
            <a:r>
              <a:rPr lang="en-GB" b="1" dirty="0" smtClean="0"/>
              <a:t>Defence;</a:t>
            </a:r>
            <a:r>
              <a:rPr lang="en-GB" dirty="0" smtClean="0"/>
              <a:t> </a:t>
            </a:r>
            <a:r>
              <a:rPr lang="en-GB" dirty="0" smtClean="0">
                <a:solidFill>
                  <a:srgbClr val="002060"/>
                </a:solidFill>
              </a:rPr>
              <a:t>overseen by the Ministry of Defence (MOD).</a:t>
            </a:r>
          </a:p>
          <a:p>
            <a:pPr marL="0" indent="0">
              <a:buNone/>
            </a:pPr>
            <a:r>
              <a:rPr lang="en-GB" b="1" dirty="0"/>
              <a:t>The Home </a:t>
            </a:r>
            <a:r>
              <a:rPr lang="en-GB" b="1" dirty="0" smtClean="0"/>
              <a:t>office; </a:t>
            </a:r>
            <a:r>
              <a:rPr lang="en-GB" dirty="0" smtClean="0">
                <a:solidFill>
                  <a:srgbClr val="002060"/>
                </a:solidFill>
              </a:rPr>
              <a:t>Police service, borders and immigration.  Deals with Visa and asylum applications; immigration status, illegal goods.</a:t>
            </a:r>
          </a:p>
          <a:p>
            <a:pPr marL="0" indent="0">
              <a:buNone/>
            </a:pPr>
            <a:r>
              <a:rPr lang="en-GB" b="1" dirty="0" smtClean="0"/>
              <a:t>Her Majesty’s Treasury; </a:t>
            </a:r>
            <a:r>
              <a:rPr lang="en-GB" dirty="0" smtClean="0"/>
              <a:t>The governments finance department managing public spending.</a:t>
            </a:r>
          </a:p>
          <a:p>
            <a:pPr marL="0" indent="0">
              <a:buNone/>
            </a:pPr>
            <a:r>
              <a:rPr lang="en-GB" dirty="0" smtClean="0"/>
              <a:t>Responsible for </a:t>
            </a:r>
            <a:r>
              <a:rPr lang="en-GB" b="1" dirty="0" smtClean="0"/>
              <a:t>(HMRC) which:</a:t>
            </a:r>
          </a:p>
          <a:p>
            <a:r>
              <a:rPr lang="en-GB" i="1" dirty="0" smtClean="0">
                <a:solidFill>
                  <a:srgbClr val="002060"/>
                </a:solidFill>
              </a:rPr>
              <a:t>Collects taxes</a:t>
            </a:r>
          </a:p>
          <a:p>
            <a:r>
              <a:rPr lang="en-GB" i="1" dirty="0" smtClean="0">
                <a:solidFill>
                  <a:srgbClr val="002060"/>
                </a:solidFill>
              </a:rPr>
              <a:t>Excise duties</a:t>
            </a:r>
          </a:p>
          <a:p>
            <a:r>
              <a:rPr lang="en-GB" i="1" dirty="0" smtClean="0">
                <a:solidFill>
                  <a:srgbClr val="002060"/>
                </a:solidFill>
              </a:rPr>
              <a:t>National Insurance</a:t>
            </a:r>
          </a:p>
          <a:p>
            <a:r>
              <a:rPr lang="en-GB" i="1" dirty="0" smtClean="0">
                <a:solidFill>
                  <a:srgbClr val="002060"/>
                </a:solidFill>
              </a:rPr>
              <a:t>Tax credits</a:t>
            </a:r>
          </a:p>
          <a:p>
            <a:r>
              <a:rPr lang="en-GB" i="1" dirty="0" smtClean="0">
                <a:solidFill>
                  <a:srgbClr val="002060"/>
                </a:solidFill>
              </a:rPr>
              <a:t>Child benefits</a:t>
            </a:r>
          </a:p>
          <a:p>
            <a:r>
              <a:rPr lang="en-GB" i="1" dirty="0" smtClean="0">
                <a:solidFill>
                  <a:srgbClr val="002060"/>
                </a:solidFill>
              </a:rPr>
              <a:t>Enforcing the national minimum wage</a:t>
            </a:r>
          </a:p>
          <a:p>
            <a:pPr marL="0" indent="0">
              <a:buNone/>
            </a:pPr>
            <a:endParaRPr lang="en-GB" b="1" dirty="0"/>
          </a:p>
        </p:txBody>
      </p:sp>
    </p:spTree>
    <p:extLst>
      <p:ext uri="{BB962C8B-B14F-4D97-AF65-F5344CB8AC3E}">
        <p14:creationId xmlns:p14="http://schemas.microsoft.com/office/powerpoint/2010/main" val="3387180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648072"/>
          </a:xfrm>
        </p:spPr>
        <p:txBody>
          <a:bodyPr>
            <a:normAutofit fontScale="90000"/>
          </a:bodyPr>
          <a:lstStyle/>
          <a:p>
            <a:r>
              <a:rPr lang="en-GB" dirty="0" smtClean="0">
                <a:solidFill>
                  <a:srgbClr val="C00000"/>
                </a:solidFill>
              </a:rPr>
              <a:t>Departments continued</a:t>
            </a:r>
            <a:endParaRPr lang="en-GB" dirty="0">
              <a:solidFill>
                <a:srgbClr val="C00000"/>
              </a:solidFill>
            </a:endParaRPr>
          </a:p>
        </p:txBody>
      </p:sp>
      <p:sp>
        <p:nvSpPr>
          <p:cNvPr id="3" name="Content Placeholder 2"/>
          <p:cNvSpPr>
            <a:spLocks noGrp="1"/>
          </p:cNvSpPr>
          <p:nvPr>
            <p:ph idx="1"/>
          </p:nvPr>
        </p:nvSpPr>
        <p:spPr>
          <a:xfrm>
            <a:off x="323528" y="980728"/>
            <a:ext cx="8568952" cy="5616624"/>
          </a:xfrm>
        </p:spPr>
        <p:txBody>
          <a:bodyPr>
            <a:normAutofit/>
          </a:bodyPr>
          <a:lstStyle/>
          <a:p>
            <a:pPr marL="0" indent="0">
              <a:buNone/>
            </a:pPr>
            <a:r>
              <a:rPr lang="en-GB" b="1" dirty="0" smtClean="0"/>
              <a:t>Social Services;</a:t>
            </a:r>
            <a:r>
              <a:rPr lang="en-GB" dirty="0" smtClean="0"/>
              <a:t> </a:t>
            </a:r>
            <a:r>
              <a:rPr lang="en-GB" dirty="0" smtClean="0">
                <a:solidFill>
                  <a:srgbClr val="002060"/>
                </a:solidFill>
              </a:rPr>
              <a:t>Provide social care for vulnerable adults and children, families and carers.  They provide residential care, child protection, fostering and adoption.</a:t>
            </a:r>
          </a:p>
          <a:p>
            <a:pPr marL="0" indent="0">
              <a:buNone/>
            </a:pPr>
            <a:r>
              <a:rPr lang="en-GB" b="1" dirty="0" smtClean="0"/>
              <a:t>Leisure and heritage services; </a:t>
            </a:r>
            <a:r>
              <a:rPr lang="en-GB" dirty="0" smtClean="0">
                <a:solidFill>
                  <a:srgbClr val="002060"/>
                </a:solidFill>
              </a:rPr>
              <a:t>e.g. English Heritage and the </a:t>
            </a:r>
            <a:r>
              <a:rPr lang="en-GB" dirty="0">
                <a:solidFill>
                  <a:srgbClr val="002060"/>
                </a:solidFill>
              </a:rPr>
              <a:t>N</a:t>
            </a:r>
            <a:r>
              <a:rPr lang="en-GB" dirty="0" smtClean="0">
                <a:solidFill>
                  <a:srgbClr val="002060"/>
                </a:solidFill>
              </a:rPr>
              <a:t>ational Trust.  Also Cultural activities.</a:t>
            </a:r>
          </a:p>
          <a:p>
            <a:pPr marL="0" indent="0">
              <a:buNone/>
            </a:pPr>
            <a:r>
              <a:rPr lang="en-GB" b="1" dirty="0"/>
              <a:t>Community protection</a:t>
            </a:r>
            <a:r>
              <a:rPr lang="en-GB" b="1" dirty="0" smtClean="0"/>
              <a:t>; </a:t>
            </a:r>
            <a:r>
              <a:rPr lang="en-GB" dirty="0" smtClean="0">
                <a:solidFill>
                  <a:srgbClr val="002060"/>
                </a:solidFill>
              </a:rPr>
              <a:t>Involves the police, environmental health, local authorities and voluntary services e.g. Red Cross, St Johns etc.</a:t>
            </a:r>
            <a:endParaRPr lang="en-GB" dirty="0">
              <a:solidFill>
                <a:srgbClr val="002060"/>
              </a:solidFill>
            </a:endParaRPr>
          </a:p>
          <a:p>
            <a:pPr marL="0" indent="0">
              <a:buNone/>
            </a:pPr>
            <a:endParaRPr lang="en-GB" b="1" dirty="0"/>
          </a:p>
        </p:txBody>
      </p:sp>
    </p:spTree>
    <p:extLst>
      <p:ext uri="{BB962C8B-B14F-4D97-AF65-F5344CB8AC3E}">
        <p14:creationId xmlns:p14="http://schemas.microsoft.com/office/powerpoint/2010/main" val="3328244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rmAutofit fontScale="90000"/>
          </a:bodyPr>
          <a:lstStyle/>
          <a:p>
            <a:r>
              <a:rPr lang="en-GB" dirty="0" smtClean="0">
                <a:solidFill>
                  <a:srgbClr val="C00000"/>
                </a:solidFill>
              </a:rPr>
              <a:t>Justice</a:t>
            </a:r>
            <a:endParaRPr lang="en-GB" dirty="0">
              <a:solidFill>
                <a:srgbClr val="C00000"/>
              </a:solidFill>
            </a:endParaRPr>
          </a:p>
        </p:txBody>
      </p:sp>
      <p:sp>
        <p:nvSpPr>
          <p:cNvPr id="3" name="Content Placeholder 2"/>
          <p:cNvSpPr>
            <a:spLocks noGrp="1"/>
          </p:cNvSpPr>
          <p:nvPr>
            <p:ph idx="1"/>
          </p:nvPr>
        </p:nvSpPr>
        <p:spPr>
          <a:xfrm>
            <a:off x="457200" y="980728"/>
            <a:ext cx="8229600" cy="5544616"/>
          </a:xfrm>
        </p:spPr>
        <p:txBody>
          <a:bodyPr>
            <a:normAutofit fontScale="92500" lnSpcReduction="20000"/>
          </a:bodyPr>
          <a:lstStyle/>
          <a:p>
            <a:pPr marL="0" indent="0">
              <a:buNone/>
            </a:pPr>
            <a:r>
              <a:rPr lang="en-GB" dirty="0" smtClean="0"/>
              <a:t>Deals with </a:t>
            </a:r>
            <a:r>
              <a:rPr lang="en-GB" b="1" dirty="0" smtClean="0"/>
              <a:t>Civil</a:t>
            </a:r>
            <a:r>
              <a:rPr lang="en-GB" dirty="0" smtClean="0"/>
              <a:t> and </a:t>
            </a:r>
            <a:r>
              <a:rPr lang="en-GB" b="1" dirty="0" smtClean="0"/>
              <a:t>Criminal</a:t>
            </a:r>
            <a:r>
              <a:rPr lang="en-GB" dirty="0" smtClean="0"/>
              <a:t> issues</a:t>
            </a:r>
          </a:p>
          <a:p>
            <a:pPr marL="0" indent="0">
              <a:buNone/>
            </a:pPr>
            <a:r>
              <a:rPr lang="en-GB" sz="2800" dirty="0" smtClean="0">
                <a:solidFill>
                  <a:srgbClr val="FF0000"/>
                </a:solidFill>
              </a:rPr>
              <a:t>Civil</a:t>
            </a:r>
            <a:r>
              <a:rPr lang="en-GB" sz="2800" dirty="0" smtClean="0">
                <a:solidFill>
                  <a:srgbClr val="002060"/>
                </a:solidFill>
              </a:rPr>
              <a:t> – An individual takes another to court to gain compensation for a civil matter, e.g. a company suing a customer for failing to pay a bill.</a:t>
            </a:r>
          </a:p>
          <a:p>
            <a:pPr marL="0" indent="0">
              <a:buNone/>
            </a:pPr>
            <a:r>
              <a:rPr lang="en-GB" sz="2800" b="1" dirty="0"/>
              <a:t>Civil law</a:t>
            </a:r>
            <a:r>
              <a:rPr lang="en-GB" sz="2800" dirty="0"/>
              <a:t> – is a complicated system which tries to set out rules to cover all the sorts of situation that may arise in life, and provides for disputes to be decided by a Judge if the parties are unable to sort it out themselves.</a:t>
            </a:r>
            <a:endParaRPr lang="en-GB" sz="2800" dirty="0" smtClean="0">
              <a:solidFill>
                <a:srgbClr val="002060"/>
              </a:solidFill>
            </a:endParaRPr>
          </a:p>
          <a:p>
            <a:pPr marL="0" indent="0">
              <a:buNone/>
            </a:pPr>
            <a:r>
              <a:rPr lang="en-GB" sz="2800" dirty="0" smtClean="0">
                <a:solidFill>
                  <a:srgbClr val="FF0000"/>
                </a:solidFill>
              </a:rPr>
              <a:t>Criminal Issues </a:t>
            </a:r>
            <a:r>
              <a:rPr lang="en-GB" sz="2800" dirty="0" smtClean="0">
                <a:solidFill>
                  <a:srgbClr val="002060"/>
                </a:solidFill>
              </a:rPr>
              <a:t>– the state or government takes an individual to court for a breach of criminal law, e.g. someone being prosecuted for murder.</a:t>
            </a:r>
          </a:p>
          <a:p>
            <a:pPr marL="0" indent="0">
              <a:buNone/>
            </a:pPr>
            <a:r>
              <a:rPr lang="en-GB" sz="2800" b="1" dirty="0" smtClean="0"/>
              <a:t>Criminal </a:t>
            </a:r>
            <a:r>
              <a:rPr lang="en-GB" sz="2800" b="1" dirty="0"/>
              <a:t>law</a:t>
            </a:r>
            <a:r>
              <a:rPr lang="en-GB" sz="2800" dirty="0"/>
              <a:t> – is a system for punishing wrong doing.  The criminal law sets out all the things which are considered unacceptable, and which will render someone liable for prosecution.</a:t>
            </a:r>
            <a:endParaRPr lang="en-GB" sz="2800" dirty="0" smtClean="0">
              <a:solidFill>
                <a:srgbClr val="002060"/>
              </a:solidFill>
            </a:endParaRPr>
          </a:p>
          <a:p>
            <a:pPr marL="0" indent="0">
              <a:buNone/>
            </a:pPr>
            <a:endParaRPr lang="en-GB" sz="2800" dirty="0">
              <a:solidFill>
                <a:srgbClr val="FF0000"/>
              </a:solidFill>
            </a:endParaRPr>
          </a:p>
        </p:txBody>
      </p:sp>
    </p:spTree>
    <p:extLst>
      <p:ext uri="{BB962C8B-B14F-4D97-AF65-F5344CB8AC3E}">
        <p14:creationId xmlns:p14="http://schemas.microsoft.com/office/powerpoint/2010/main" val="1310343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rmAutofit fontScale="90000"/>
          </a:bodyPr>
          <a:lstStyle/>
          <a:p>
            <a:r>
              <a:rPr lang="en-GB" dirty="0" smtClean="0">
                <a:solidFill>
                  <a:srgbClr val="C00000"/>
                </a:solidFill>
              </a:rPr>
              <a:t>Justice</a:t>
            </a:r>
            <a:endParaRPr lang="en-GB" dirty="0">
              <a:solidFill>
                <a:srgbClr val="C00000"/>
              </a:solidFill>
            </a:endParaRPr>
          </a:p>
        </p:txBody>
      </p:sp>
      <p:sp>
        <p:nvSpPr>
          <p:cNvPr id="3" name="Content Placeholder 2"/>
          <p:cNvSpPr>
            <a:spLocks noGrp="1"/>
          </p:cNvSpPr>
          <p:nvPr>
            <p:ph idx="1"/>
          </p:nvPr>
        </p:nvSpPr>
        <p:spPr>
          <a:xfrm>
            <a:off x="179512" y="764704"/>
            <a:ext cx="8784976" cy="5688632"/>
          </a:xfrm>
        </p:spPr>
        <p:txBody>
          <a:bodyPr>
            <a:normAutofit fontScale="92500" lnSpcReduction="20000"/>
          </a:bodyPr>
          <a:lstStyle/>
          <a:p>
            <a:pPr marL="0" indent="0" algn="ctr">
              <a:buNone/>
            </a:pPr>
            <a:r>
              <a:rPr lang="en-GB" sz="3800" b="1" dirty="0">
                <a:solidFill>
                  <a:srgbClr val="002060"/>
                </a:solidFill>
              </a:rPr>
              <a:t>Courts</a:t>
            </a:r>
          </a:p>
          <a:p>
            <a:pPr marL="0" indent="0">
              <a:buNone/>
            </a:pPr>
            <a:r>
              <a:rPr lang="en-GB" b="1" dirty="0">
                <a:solidFill>
                  <a:srgbClr val="FF0000"/>
                </a:solidFill>
              </a:rPr>
              <a:t>Civil cases</a:t>
            </a:r>
            <a:r>
              <a:rPr lang="en-GB" dirty="0"/>
              <a:t> are generally brought in the </a:t>
            </a:r>
            <a:r>
              <a:rPr lang="en-GB" b="1" dirty="0"/>
              <a:t>County Court </a:t>
            </a:r>
            <a:r>
              <a:rPr lang="en-GB" dirty="0"/>
              <a:t>with more complex cases and those involving more money being brought in the </a:t>
            </a:r>
            <a:r>
              <a:rPr lang="en-GB" b="1" dirty="0"/>
              <a:t>High Court.</a:t>
            </a:r>
          </a:p>
          <a:p>
            <a:pPr marL="0" indent="0">
              <a:buNone/>
            </a:pPr>
            <a:r>
              <a:rPr lang="en-GB" b="1" dirty="0">
                <a:solidFill>
                  <a:srgbClr val="FF0000"/>
                </a:solidFill>
              </a:rPr>
              <a:t>Criminal cases</a:t>
            </a:r>
            <a:r>
              <a:rPr lang="en-GB" dirty="0">
                <a:solidFill>
                  <a:srgbClr val="FF0000"/>
                </a:solidFill>
              </a:rPr>
              <a:t> </a:t>
            </a:r>
            <a:r>
              <a:rPr lang="en-GB" dirty="0"/>
              <a:t>are generally brought in the </a:t>
            </a:r>
            <a:r>
              <a:rPr lang="en-GB" b="1" dirty="0"/>
              <a:t>Magistrates Courts</a:t>
            </a:r>
            <a:r>
              <a:rPr lang="en-GB" dirty="0"/>
              <a:t> or, for more serious offences, the </a:t>
            </a:r>
            <a:r>
              <a:rPr lang="en-GB" b="1" dirty="0"/>
              <a:t>Crown </a:t>
            </a:r>
            <a:r>
              <a:rPr lang="en-GB" b="1" dirty="0" smtClean="0"/>
              <a:t>Court.</a:t>
            </a:r>
          </a:p>
          <a:p>
            <a:pPr marL="0" indent="0">
              <a:buNone/>
            </a:pPr>
            <a:r>
              <a:rPr lang="en-GB" dirty="0" smtClean="0">
                <a:solidFill>
                  <a:srgbClr val="002060"/>
                </a:solidFill>
              </a:rPr>
              <a:t>Both </a:t>
            </a:r>
            <a:r>
              <a:rPr lang="en-GB" dirty="0">
                <a:solidFill>
                  <a:srgbClr val="002060"/>
                </a:solidFill>
              </a:rPr>
              <a:t>types of case can be appealed, to the </a:t>
            </a:r>
            <a:r>
              <a:rPr lang="en-GB" b="1" dirty="0">
                <a:solidFill>
                  <a:srgbClr val="002060"/>
                </a:solidFill>
              </a:rPr>
              <a:t>Court of Appeal</a:t>
            </a:r>
            <a:r>
              <a:rPr lang="en-GB" dirty="0">
                <a:solidFill>
                  <a:srgbClr val="002060"/>
                </a:solidFill>
              </a:rPr>
              <a:t> and ultimately the </a:t>
            </a:r>
            <a:r>
              <a:rPr lang="en-GB" b="1" dirty="0">
                <a:solidFill>
                  <a:srgbClr val="002060"/>
                </a:solidFill>
              </a:rPr>
              <a:t>Supreme Court.</a:t>
            </a:r>
            <a:r>
              <a:rPr lang="en-GB" dirty="0">
                <a:solidFill>
                  <a:srgbClr val="002060"/>
                </a:solidFill>
              </a:rPr>
              <a:t>  The precise route can vary depending on the type of case.</a:t>
            </a:r>
          </a:p>
          <a:p>
            <a:pPr marL="0" indent="0">
              <a:buNone/>
            </a:pPr>
            <a:r>
              <a:rPr lang="en-GB" dirty="0">
                <a:solidFill>
                  <a:srgbClr val="00B050"/>
                </a:solidFill>
              </a:rPr>
              <a:t>Note that some specialist types of cases can also be brought in one or other of the various tribunals, such as the Employment Tribunal, the Lands Tribunal etc.  These are mostly for civil claims.</a:t>
            </a:r>
          </a:p>
          <a:p>
            <a:pPr marL="0" indent="0">
              <a:buNone/>
            </a:pPr>
            <a:endParaRPr lang="en-GB" dirty="0"/>
          </a:p>
        </p:txBody>
      </p:sp>
    </p:spTree>
    <p:extLst>
      <p:ext uri="{BB962C8B-B14F-4D97-AF65-F5344CB8AC3E}">
        <p14:creationId xmlns:p14="http://schemas.microsoft.com/office/powerpoint/2010/main" val="1305731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rmAutofit fontScale="90000"/>
          </a:bodyPr>
          <a:lstStyle/>
          <a:p>
            <a:r>
              <a:rPr lang="en-GB" dirty="0" smtClean="0">
                <a:solidFill>
                  <a:srgbClr val="C00000"/>
                </a:solidFill>
              </a:rPr>
              <a:t>The justice system - services</a:t>
            </a:r>
            <a:endParaRPr lang="en-GB" dirty="0">
              <a:solidFill>
                <a:srgbClr val="C00000"/>
              </a:solidFill>
            </a:endParaRPr>
          </a:p>
        </p:txBody>
      </p:sp>
      <p:sp>
        <p:nvSpPr>
          <p:cNvPr id="3" name="Content Placeholder 2"/>
          <p:cNvSpPr>
            <a:spLocks noGrp="1"/>
          </p:cNvSpPr>
          <p:nvPr>
            <p:ph idx="1"/>
          </p:nvPr>
        </p:nvSpPr>
        <p:spPr>
          <a:xfrm>
            <a:off x="457200" y="1196752"/>
            <a:ext cx="8229600" cy="5544616"/>
          </a:xfrm>
        </p:spPr>
        <p:txBody>
          <a:bodyPr>
            <a:normAutofit/>
          </a:bodyPr>
          <a:lstStyle/>
          <a:p>
            <a:r>
              <a:rPr lang="en-GB" sz="2800" dirty="0" smtClean="0"/>
              <a:t>The </a:t>
            </a:r>
            <a:r>
              <a:rPr lang="en-GB" sz="2800" b="1" dirty="0" smtClean="0"/>
              <a:t>Police Service </a:t>
            </a:r>
            <a:r>
              <a:rPr lang="en-GB" sz="2800" dirty="0" smtClean="0">
                <a:solidFill>
                  <a:srgbClr val="002060"/>
                </a:solidFill>
              </a:rPr>
              <a:t>- criminal cases</a:t>
            </a:r>
          </a:p>
          <a:p>
            <a:r>
              <a:rPr lang="en-GB" sz="2800" dirty="0" smtClean="0"/>
              <a:t>The </a:t>
            </a:r>
            <a:r>
              <a:rPr lang="en-GB" sz="2800" b="1" dirty="0" smtClean="0"/>
              <a:t>Crown Prosecution Service </a:t>
            </a:r>
            <a:r>
              <a:rPr lang="en-GB" sz="2800" dirty="0" smtClean="0">
                <a:solidFill>
                  <a:srgbClr val="002060"/>
                </a:solidFill>
              </a:rPr>
              <a:t>– prosecutes criminal cases</a:t>
            </a:r>
          </a:p>
          <a:p>
            <a:r>
              <a:rPr lang="en-GB" sz="2800" b="1" dirty="0" smtClean="0"/>
              <a:t>Courts</a:t>
            </a:r>
            <a:r>
              <a:rPr lang="en-GB" sz="2800" dirty="0" smtClean="0"/>
              <a:t> </a:t>
            </a:r>
            <a:r>
              <a:rPr lang="en-GB" sz="2800" dirty="0" smtClean="0">
                <a:solidFill>
                  <a:srgbClr val="002060"/>
                </a:solidFill>
              </a:rPr>
              <a:t>– Civil and Criminal</a:t>
            </a:r>
          </a:p>
          <a:p>
            <a:r>
              <a:rPr lang="en-GB" sz="2800" b="1" dirty="0" smtClean="0"/>
              <a:t>Lawyers</a:t>
            </a:r>
            <a:r>
              <a:rPr lang="en-GB" sz="2800" dirty="0" smtClean="0"/>
              <a:t> </a:t>
            </a:r>
            <a:r>
              <a:rPr lang="en-GB" sz="2800" dirty="0" smtClean="0">
                <a:solidFill>
                  <a:srgbClr val="002060"/>
                </a:solidFill>
              </a:rPr>
              <a:t>– who represent the people accused</a:t>
            </a:r>
          </a:p>
          <a:p>
            <a:r>
              <a:rPr lang="en-GB" sz="2800" b="1" dirty="0" smtClean="0"/>
              <a:t>HM Prison Service </a:t>
            </a:r>
            <a:r>
              <a:rPr lang="en-GB" sz="2800" dirty="0" smtClean="0">
                <a:solidFill>
                  <a:srgbClr val="002060"/>
                </a:solidFill>
              </a:rPr>
              <a:t>– keep sentenced people in custody</a:t>
            </a:r>
          </a:p>
          <a:p>
            <a:r>
              <a:rPr lang="en-GB" sz="2800" b="1" dirty="0" smtClean="0"/>
              <a:t>National Offender management Service (NOMS), </a:t>
            </a:r>
            <a:r>
              <a:rPr lang="en-GB" sz="2800" dirty="0" smtClean="0">
                <a:solidFill>
                  <a:srgbClr val="002060"/>
                </a:solidFill>
              </a:rPr>
              <a:t>enforce the decisions of the court.  Includes the </a:t>
            </a:r>
            <a:r>
              <a:rPr lang="en-GB" sz="2800" b="1" dirty="0" smtClean="0"/>
              <a:t>National </a:t>
            </a:r>
            <a:r>
              <a:rPr lang="en-GB" sz="2800" b="1" smtClean="0"/>
              <a:t>Probation Service</a:t>
            </a:r>
            <a:endParaRPr lang="en-GB" sz="2800" b="1" dirty="0"/>
          </a:p>
        </p:txBody>
      </p:sp>
    </p:spTree>
    <p:extLst>
      <p:ext uri="{BB962C8B-B14F-4D97-AF65-F5344CB8AC3E}">
        <p14:creationId xmlns:p14="http://schemas.microsoft.com/office/powerpoint/2010/main" val="12039852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smtClean="0">
                <a:solidFill>
                  <a:srgbClr val="C00000"/>
                </a:solidFill>
              </a:rPr>
              <a:t>Environmental Protection</a:t>
            </a:r>
            <a:endParaRPr lang="en-GB" dirty="0">
              <a:solidFill>
                <a:srgbClr val="C00000"/>
              </a:solidFill>
            </a:endParaRPr>
          </a:p>
        </p:txBody>
      </p:sp>
      <p:sp>
        <p:nvSpPr>
          <p:cNvPr id="3" name="Content Placeholder 2"/>
          <p:cNvSpPr>
            <a:spLocks noGrp="1"/>
          </p:cNvSpPr>
          <p:nvPr>
            <p:ph idx="1"/>
          </p:nvPr>
        </p:nvSpPr>
        <p:spPr>
          <a:xfrm>
            <a:off x="457200" y="908720"/>
            <a:ext cx="8229600" cy="5217443"/>
          </a:xfrm>
        </p:spPr>
        <p:txBody>
          <a:bodyPr/>
          <a:lstStyle/>
          <a:p>
            <a:pPr marL="0" indent="0">
              <a:buNone/>
            </a:pPr>
            <a:r>
              <a:rPr lang="en-GB" dirty="0" smtClean="0"/>
              <a:t>Who provides this?</a:t>
            </a:r>
          </a:p>
          <a:p>
            <a:pPr marL="0" indent="0">
              <a:buNone/>
            </a:pPr>
            <a:endParaRPr lang="en-GB" dirty="0" smtClean="0"/>
          </a:p>
          <a:p>
            <a:pPr marL="0" indent="0">
              <a:buNone/>
            </a:pPr>
            <a:r>
              <a:rPr lang="en-GB" dirty="0" smtClean="0">
                <a:solidFill>
                  <a:srgbClr val="002060"/>
                </a:solidFill>
              </a:rPr>
              <a:t>The Department for Environment, Food and Rural Affairs </a:t>
            </a:r>
            <a:r>
              <a:rPr lang="en-GB" b="1" dirty="0" smtClean="0">
                <a:solidFill>
                  <a:srgbClr val="002060"/>
                </a:solidFill>
              </a:rPr>
              <a:t>(DEFRA).</a:t>
            </a:r>
          </a:p>
          <a:p>
            <a:pPr marL="0" indent="0">
              <a:buNone/>
            </a:pPr>
            <a:r>
              <a:rPr lang="en-GB" b="1" dirty="0" smtClean="0">
                <a:solidFill>
                  <a:srgbClr val="FF0000"/>
                </a:solidFill>
              </a:rPr>
              <a:t>Works to:</a:t>
            </a:r>
          </a:p>
          <a:p>
            <a:r>
              <a:rPr lang="en-GB" sz="2800" dirty="0" smtClean="0">
                <a:solidFill>
                  <a:srgbClr val="002060"/>
                </a:solidFill>
              </a:rPr>
              <a:t>Reduce Pollution</a:t>
            </a:r>
          </a:p>
          <a:p>
            <a:r>
              <a:rPr lang="en-GB" sz="2800" dirty="0" smtClean="0">
                <a:solidFill>
                  <a:srgbClr val="002060"/>
                </a:solidFill>
              </a:rPr>
              <a:t>Respond to floods and other natural emergencies</a:t>
            </a:r>
          </a:p>
          <a:p>
            <a:r>
              <a:rPr lang="en-GB" sz="2800" dirty="0" smtClean="0">
                <a:solidFill>
                  <a:srgbClr val="002060"/>
                </a:solidFill>
              </a:rPr>
              <a:t>Support </a:t>
            </a:r>
            <a:r>
              <a:rPr lang="en-GB" sz="2800" dirty="0">
                <a:solidFill>
                  <a:srgbClr val="002060"/>
                </a:solidFill>
              </a:rPr>
              <a:t>f</a:t>
            </a:r>
            <a:r>
              <a:rPr lang="en-GB" sz="2800" dirty="0" smtClean="0">
                <a:solidFill>
                  <a:srgbClr val="002060"/>
                </a:solidFill>
              </a:rPr>
              <a:t>ood, farming and fisheries</a:t>
            </a:r>
          </a:p>
          <a:p>
            <a:r>
              <a:rPr lang="en-GB" sz="2800" dirty="0">
                <a:solidFill>
                  <a:srgbClr val="002060"/>
                </a:solidFill>
              </a:rPr>
              <a:t>Enhance the rural environment</a:t>
            </a:r>
          </a:p>
        </p:txBody>
      </p:sp>
    </p:spTree>
    <p:extLst>
      <p:ext uri="{BB962C8B-B14F-4D97-AF65-F5344CB8AC3E}">
        <p14:creationId xmlns:p14="http://schemas.microsoft.com/office/powerpoint/2010/main" val="724799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smtClean="0">
                <a:solidFill>
                  <a:srgbClr val="C00000"/>
                </a:solidFill>
              </a:rPr>
              <a:t>Benefits of PS’s working together</a:t>
            </a:r>
            <a:endParaRPr lang="en-GB" dirty="0">
              <a:solidFill>
                <a:srgbClr val="C00000"/>
              </a:solidFill>
            </a:endParaRPr>
          </a:p>
        </p:txBody>
      </p:sp>
      <p:sp>
        <p:nvSpPr>
          <p:cNvPr id="3" name="Content Placeholder 2"/>
          <p:cNvSpPr>
            <a:spLocks noGrp="1"/>
          </p:cNvSpPr>
          <p:nvPr>
            <p:ph idx="1"/>
          </p:nvPr>
        </p:nvSpPr>
        <p:spPr>
          <a:xfrm>
            <a:off x="457200" y="1124744"/>
            <a:ext cx="8229600" cy="5001419"/>
          </a:xfrm>
        </p:spPr>
        <p:txBody>
          <a:bodyPr/>
          <a:lstStyle/>
          <a:p>
            <a:r>
              <a:rPr lang="en-GB" dirty="0" smtClean="0"/>
              <a:t>Increases efficiency</a:t>
            </a:r>
          </a:p>
          <a:p>
            <a:r>
              <a:rPr lang="en-GB" dirty="0" smtClean="0"/>
              <a:t>Better value for money</a:t>
            </a:r>
          </a:p>
          <a:p>
            <a:r>
              <a:rPr lang="en-GB" dirty="0" smtClean="0"/>
              <a:t>Sharing expertise</a:t>
            </a:r>
          </a:p>
          <a:p>
            <a:r>
              <a:rPr lang="en-GB" dirty="0" smtClean="0"/>
              <a:t>Work often overlaps</a:t>
            </a:r>
          </a:p>
          <a:p>
            <a:r>
              <a:rPr lang="en-GB" dirty="0" smtClean="0"/>
              <a:t>Use resources effectively</a:t>
            </a:r>
          </a:p>
          <a:p>
            <a:r>
              <a:rPr lang="en-GB" dirty="0" smtClean="0"/>
              <a:t>Meet objectives</a:t>
            </a:r>
          </a:p>
          <a:p>
            <a:r>
              <a:rPr lang="en-GB" dirty="0" smtClean="0"/>
              <a:t>Ensure Health and Safety</a:t>
            </a:r>
          </a:p>
          <a:p>
            <a:r>
              <a:rPr lang="en-GB" dirty="0" smtClean="0"/>
              <a:t>Prevention of crime and terrorism</a:t>
            </a:r>
            <a:endParaRPr lang="en-GB" dirty="0"/>
          </a:p>
        </p:txBody>
      </p:sp>
    </p:spTree>
    <p:extLst>
      <p:ext uri="{BB962C8B-B14F-4D97-AF65-F5344CB8AC3E}">
        <p14:creationId xmlns:p14="http://schemas.microsoft.com/office/powerpoint/2010/main" val="22332588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solidFill>
                  <a:srgbClr val="C00000"/>
                </a:solidFill>
              </a:rPr>
              <a:t>Managing Incidents</a:t>
            </a:r>
            <a:endParaRPr lang="en-GB" dirty="0">
              <a:solidFill>
                <a:srgbClr val="C00000"/>
              </a:solidFill>
            </a:endParaRPr>
          </a:p>
        </p:txBody>
      </p:sp>
      <p:sp>
        <p:nvSpPr>
          <p:cNvPr id="3" name="Content Placeholder 2"/>
          <p:cNvSpPr>
            <a:spLocks noGrp="1"/>
          </p:cNvSpPr>
          <p:nvPr>
            <p:ph idx="1"/>
          </p:nvPr>
        </p:nvSpPr>
        <p:spPr>
          <a:xfrm>
            <a:off x="457200" y="1052736"/>
            <a:ext cx="8229600" cy="5073427"/>
          </a:xfrm>
        </p:spPr>
        <p:txBody>
          <a:bodyPr/>
          <a:lstStyle/>
          <a:p>
            <a:r>
              <a:rPr lang="en-GB" b="1" dirty="0" smtClean="0"/>
              <a:t>Assess</a:t>
            </a:r>
            <a:r>
              <a:rPr lang="en-GB" dirty="0" smtClean="0"/>
              <a:t> the situation</a:t>
            </a:r>
          </a:p>
          <a:p>
            <a:r>
              <a:rPr lang="en-GB" dirty="0" smtClean="0">
                <a:solidFill>
                  <a:srgbClr val="002060"/>
                </a:solidFill>
              </a:rPr>
              <a:t>Coordinate </a:t>
            </a:r>
            <a:r>
              <a:rPr lang="en-GB" b="1" dirty="0" smtClean="0">
                <a:solidFill>
                  <a:srgbClr val="002060"/>
                </a:solidFill>
              </a:rPr>
              <a:t>Rescues</a:t>
            </a:r>
          </a:p>
          <a:p>
            <a:r>
              <a:rPr lang="en-GB" dirty="0" smtClean="0"/>
              <a:t>Provide</a:t>
            </a:r>
            <a:r>
              <a:rPr lang="en-GB" b="1" dirty="0" smtClean="0"/>
              <a:t> medical care</a:t>
            </a:r>
          </a:p>
          <a:p>
            <a:r>
              <a:rPr lang="en-GB" b="1" dirty="0" smtClean="0">
                <a:solidFill>
                  <a:srgbClr val="002060"/>
                </a:solidFill>
              </a:rPr>
              <a:t>Secure </a:t>
            </a:r>
            <a:r>
              <a:rPr lang="en-GB" dirty="0" smtClean="0">
                <a:solidFill>
                  <a:srgbClr val="002060"/>
                </a:solidFill>
              </a:rPr>
              <a:t>the scene</a:t>
            </a:r>
          </a:p>
          <a:p>
            <a:r>
              <a:rPr lang="en-GB" b="1" dirty="0" smtClean="0"/>
              <a:t>Keep the public away </a:t>
            </a:r>
            <a:r>
              <a:rPr lang="en-GB" dirty="0" smtClean="0"/>
              <a:t>to ensure rescue is not impeded</a:t>
            </a:r>
          </a:p>
          <a:p>
            <a:r>
              <a:rPr lang="en-GB" b="1" dirty="0" smtClean="0">
                <a:solidFill>
                  <a:srgbClr val="002060"/>
                </a:solidFill>
              </a:rPr>
              <a:t>Minimise the impact </a:t>
            </a:r>
            <a:r>
              <a:rPr lang="en-GB" dirty="0" smtClean="0">
                <a:solidFill>
                  <a:srgbClr val="002060"/>
                </a:solidFill>
              </a:rPr>
              <a:t>of the incident on the wider community</a:t>
            </a:r>
            <a:endParaRPr lang="en-GB" dirty="0">
              <a:solidFill>
                <a:srgbClr val="002060"/>
              </a:solidFill>
            </a:endParaRPr>
          </a:p>
        </p:txBody>
      </p:sp>
    </p:spTree>
    <p:extLst>
      <p:ext uri="{BB962C8B-B14F-4D97-AF65-F5344CB8AC3E}">
        <p14:creationId xmlns:p14="http://schemas.microsoft.com/office/powerpoint/2010/main" val="3403655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smtClean="0">
                <a:solidFill>
                  <a:srgbClr val="C00000"/>
                </a:solidFill>
              </a:rPr>
              <a:t>Communication Pathways</a:t>
            </a:r>
            <a:endParaRPr lang="en-GB" dirty="0">
              <a:solidFill>
                <a:srgbClr val="C00000"/>
              </a:solidFill>
            </a:endParaRPr>
          </a:p>
        </p:txBody>
      </p:sp>
      <p:sp>
        <p:nvSpPr>
          <p:cNvPr id="3" name="Content Placeholder 2"/>
          <p:cNvSpPr>
            <a:spLocks noGrp="1"/>
          </p:cNvSpPr>
          <p:nvPr>
            <p:ph idx="1"/>
          </p:nvPr>
        </p:nvSpPr>
        <p:spPr>
          <a:xfrm>
            <a:off x="457200" y="1052736"/>
            <a:ext cx="8229600" cy="5073427"/>
          </a:xfrm>
        </p:spPr>
        <p:txBody>
          <a:bodyPr/>
          <a:lstStyle/>
          <a:p>
            <a:pPr marL="0" indent="0">
              <a:buNone/>
            </a:pPr>
            <a:r>
              <a:rPr lang="en-GB" b="1" dirty="0" smtClean="0">
                <a:solidFill>
                  <a:srgbClr val="002060"/>
                </a:solidFill>
              </a:rPr>
              <a:t>Orders</a:t>
            </a:r>
            <a:r>
              <a:rPr lang="en-GB" dirty="0" smtClean="0">
                <a:solidFill>
                  <a:srgbClr val="002060"/>
                </a:solidFill>
              </a:rPr>
              <a:t> and instructions are </a:t>
            </a:r>
            <a:r>
              <a:rPr lang="en-GB" b="1" dirty="0" smtClean="0">
                <a:solidFill>
                  <a:srgbClr val="002060"/>
                </a:solidFill>
              </a:rPr>
              <a:t>passed quickly and accurately</a:t>
            </a:r>
          </a:p>
          <a:p>
            <a:pPr marL="0" indent="0">
              <a:buNone/>
            </a:pPr>
            <a:endParaRPr lang="en-GB" b="1" dirty="0" smtClean="0"/>
          </a:p>
          <a:p>
            <a:pPr marL="0" indent="0">
              <a:buNone/>
            </a:pPr>
            <a:r>
              <a:rPr lang="en-GB" dirty="0" smtClean="0"/>
              <a:t>Leaders are kept </a:t>
            </a:r>
            <a:r>
              <a:rPr lang="en-GB" b="1" dirty="0" smtClean="0"/>
              <a:t>informed</a:t>
            </a:r>
          </a:p>
          <a:p>
            <a:pPr marL="0" indent="0">
              <a:buNone/>
            </a:pPr>
            <a:endParaRPr lang="en-GB" b="1" dirty="0" smtClean="0"/>
          </a:p>
          <a:p>
            <a:pPr marL="0" indent="0">
              <a:buNone/>
            </a:pPr>
            <a:r>
              <a:rPr lang="en-GB" dirty="0" smtClean="0">
                <a:solidFill>
                  <a:srgbClr val="002060"/>
                </a:solidFill>
              </a:rPr>
              <a:t>Communication </a:t>
            </a:r>
            <a:r>
              <a:rPr lang="en-GB" b="1" dirty="0" smtClean="0">
                <a:solidFill>
                  <a:srgbClr val="002060"/>
                </a:solidFill>
              </a:rPr>
              <a:t>systems</a:t>
            </a:r>
            <a:r>
              <a:rPr lang="en-GB" dirty="0" smtClean="0">
                <a:solidFill>
                  <a:srgbClr val="002060"/>
                </a:solidFill>
              </a:rPr>
              <a:t> such as radios are </a:t>
            </a:r>
            <a:r>
              <a:rPr lang="en-GB" b="1" dirty="0" smtClean="0">
                <a:solidFill>
                  <a:srgbClr val="002060"/>
                </a:solidFill>
              </a:rPr>
              <a:t>compatible</a:t>
            </a:r>
          </a:p>
          <a:p>
            <a:pPr marL="0" indent="0">
              <a:buNone/>
            </a:pPr>
            <a:endParaRPr lang="en-GB" b="1" dirty="0" smtClean="0"/>
          </a:p>
          <a:p>
            <a:pPr marL="0" indent="0">
              <a:buNone/>
            </a:pPr>
            <a:r>
              <a:rPr lang="en-GB" dirty="0" smtClean="0"/>
              <a:t>Other </a:t>
            </a:r>
            <a:r>
              <a:rPr lang="en-GB" b="1" dirty="0" smtClean="0"/>
              <a:t>interested parties </a:t>
            </a:r>
            <a:r>
              <a:rPr lang="en-GB" dirty="0" smtClean="0"/>
              <a:t>are kept </a:t>
            </a:r>
            <a:r>
              <a:rPr lang="en-GB" b="1" dirty="0" smtClean="0"/>
              <a:t>informed</a:t>
            </a:r>
            <a:endParaRPr lang="en-GB" b="1" dirty="0"/>
          </a:p>
        </p:txBody>
      </p:sp>
    </p:spTree>
    <p:extLst>
      <p:ext uri="{BB962C8B-B14F-4D97-AF65-F5344CB8AC3E}">
        <p14:creationId xmlns:p14="http://schemas.microsoft.com/office/powerpoint/2010/main" val="3175130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648072"/>
          </a:xfrm>
        </p:spPr>
        <p:txBody>
          <a:bodyPr>
            <a:normAutofit fontScale="90000"/>
          </a:bodyPr>
          <a:lstStyle/>
          <a:p>
            <a:r>
              <a:rPr lang="en-GB" dirty="0" smtClean="0">
                <a:solidFill>
                  <a:srgbClr val="C00000"/>
                </a:solidFill>
              </a:rPr>
              <a:t>What is a tender?</a:t>
            </a:r>
            <a:endParaRPr lang="en-GB" dirty="0">
              <a:solidFill>
                <a:srgbClr val="C00000"/>
              </a:solidFill>
            </a:endParaRPr>
          </a:p>
        </p:txBody>
      </p:sp>
      <p:sp>
        <p:nvSpPr>
          <p:cNvPr id="3" name="Content Placeholder 2"/>
          <p:cNvSpPr>
            <a:spLocks noGrp="1"/>
          </p:cNvSpPr>
          <p:nvPr>
            <p:ph idx="1"/>
          </p:nvPr>
        </p:nvSpPr>
        <p:spPr>
          <a:xfrm>
            <a:off x="467544" y="1207293"/>
            <a:ext cx="8229600" cy="5174035"/>
          </a:xfrm>
        </p:spPr>
        <p:txBody>
          <a:bodyPr/>
          <a:lstStyle/>
          <a:p>
            <a:pPr marL="0" indent="0">
              <a:buNone/>
            </a:pPr>
            <a:r>
              <a:rPr lang="en-GB" dirty="0"/>
              <a:t>In the public procurement process, the term </a:t>
            </a:r>
            <a:r>
              <a:rPr lang="en-GB" b="1" dirty="0"/>
              <a:t>“public tender” </a:t>
            </a:r>
            <a:r>
              <a:rPr lang="en-GB" dirty="0"/>
              <a:t>refers to a </a:t>
            </a:r>
            <a:r>
              <a:rPr lang="en-GB" b="1" dirty="0"/>
              <a:t>contract</a:t>
            </a:r>
            <a:r>
              <a:rPr lang="en-GB" dirty="0"/>
              <a:t> which is published by a public sector organisation to </a:t>
            </a:r>
            <a:r>
              <a:rPr lang="en-GB" b="1" dirty="0"/>
              <a:t>invite competing offers from suppliers </a:t>
            </a:r>
            <a:r>
              <a:rPr lang="en-GB" dirty="0"/>
              <a:t>who can provide goods, services, products, works or utilities that an organisation requires with the </a:t>
            </a:r>
            <a:r>
              <a:rPr lang="en-GB" b="1" dirty="0"/>
              <a:t>decision ultimately being made on the basis of price and quality.</a:t>
            </a:r>
          </a:p>
        </p:txBody>
      </p:sp>
    </p:spTree>
    <p:extLst>
      <p:ext uri="{BB962C8B-B14F-4D97-AF65-F5344CB8AC3E}">
        <p14:creationId xmlns:p14="http://schemas.microsoft.com/office/powerpoint/2010/main" val="1825817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06090"/>
          </a:xfrm>
        </p:spPr>
        <p:txBody>
          <a:bodyPr>
            <a:normAutofit fontScale="90000"/>
          </a:bodyPr>
          <a:lstStyle/>
          <a:p>
            <a:r>
              <a:rPr lang="en-GB" dirty="0" smtClean="0">
                <a:solidFill>
                  <a:srgbClr val="C00000"/>
                </a:solidFill>
              </a:rPr>
              <a:t>What is Partnership Delivery?</a:t>
            </a:r>
            <a:endParaRPr lang="en-GB" dirty="0">
              <a:solidFill>
                <a:srgbClr val="C00000"/>
              </a:solidFill>
            </a:endParaRPr>
          </a:p>
        </p:txBody>
      </p:sp>
      <p:sp>
        <p:nvSpPr>
          <p:cNvPr id="3" name="Content Placeholder 2"/>
          <p:cNvSpPr>
            <a:spLocks noGrp="1"/>
          </p:cNvSpPr>
          <p:nvPr>
            <p:ph idx="1"/>
          </p:nvPr>
        </p:nvSpPr>
        <p:spPr>
          <a:xfrm>
            <a:off x="457200" y="836712"/>
            <a:ext cx="8229600" cy="5616624"/>
          </a:xfrm>
        </p:spPr>
        <p:txBody>
          <a:bodyPr>
            <a:normAutofit/>
          </a:bodyPr>
          <a:lstStyle/>
          <a:p>
            <a:pPr marL="0" indent="0">
              <a:buNone/>
            </a:pPr>
            <a:r>
              <a:rPr lang="en-GB" dirty="0" smtClean="0"/>
              <a:t>This is where </a:t>
            </a:r>
            <a:r>
              <a:rPr lang="en-GB" b="1" dirty="0" smtClean="0"/>
              <a:t>groups of services</a:t>
            </a:r>
            <a:r>
              <a:rPr lang="en-GB" dirty="0" smtClean="0"/>
              <a:t>, voluntary sector and private companies </a:t>
            </a:r>
            <a:r>
              <a:rPr lang="en-GB" b="1" dirty="0" smtClean="0"/>
              <a:t>join together </a:t>
            </a:r>
            <a:r>
              <a:rPr lang="en-GB" dirty="0" smtClean="0"/>
              <a:t>to deliver a service in partnership.</a:t>
            </a:r>
          </a:p>
          <a:p>
            <a:pPr marL="0" indent="0">
              <a:buNone/>
            </a:pPr>
            <a:endParaRPr lang="en-GB" dirty="0"/>
          </a:p>
          <a:p>
            <a:pPr marL="0" indent="0">
              <a:buNone/>
            </a:pPr>
            <a:r>
              <a:rPr lang="en-GB" sz="2800" dirty="0">
                <a:solidFill>
                  <a:srgbClr val="002060"/>
                </a:solidFill>
              </a:rPr>
              <a:t>Example</a:t>
            </a:r>
            <a:r>
              <a:rPr lang="en-GB" sz="2800" dirty="0" smtClean="0">
                <a:solidFill>
                  <a:srgbClr val="002060"/>
                </a:solidFill>
              </a:rPr>
              <a:t> – private sector money is used to fund and build hospitals and schools.  The private company can then charge rent and maintenance for a period after the building is complete.</a:t>
            </a:r>
          </a:p>
          <a:p>
            <a:pPr marL="0" indent="0">
              <a:buNone/>
            </a:pPr>
            <a:r>
              <a:rPr lang="en-GB" sz="2800" dirty="0">
                <a:solidFill>
                  <a:srgbClr val="FF0000"/>
                </a:solidFill>
              </a:rPr>
              <a:t>Advantage</a:t>
            </a:r>
            <a:r>
              <a:rPr lang="en-GB" sz="2800" dirty="0">
                <a:solidFill>
                  <a:srgbClr val="002060"/>
                </a:solidFill>
              </a:rPr>
              <a:t> </a:t>
            </a:r>
            <a:r>
              <a:rPr lang="en-GB" sz="2800" dirty="0"/>
              <a:t>– taxation not increased to pay for build.</a:t>
            </a:r>
          </a:p>
          <a:p>
            <a:pPr marL="0" indent="0">
              <a:buNone/>
            </a:pPr>
            <a:r>
              <a:rPr lang="en-GB" sz="2800" dirty="0">
                <a:solidFill>
                  <a:srgbClr val="FF0000"/>
                </a:solidFill>
              </a:rPr>
              <a:t>Disadvantage</a:t>
            </a:r>
            <a:r>
              <a:rPr lang="en-GB" sz="2800" dirty="0">
                <a:solidFill>
                  <a:srgbClr val="002060"/>
                </a:solidFill>
              </a:rPr>
              <a:t> </a:t>
            </a:r>
            <a:r>
              <a:rPr lang="en-GB" sz="2800" dirty="0"/>
              <a:t>– it ties the hospital or school into rent and maintenance contracts for long periods</a:t>
            </a:r>
          </a:p>
          <a:p>
            <a:pPr marL="0" indent="0">
              <a:buNone/>
            </a:pPr>
            <a:endParaRPr lang="en-GB" sz="2800" dirty="0">
              <a:solidFill>
                <a:srgbClr val="002060"/>
              </a:solidFill>
            </a:endParaRPr>
          </a:p>
        </p:txBody>
      </p:sp>
    </p:spTree>
    <p:extLst>
      <p:ext uri="{BB962C8B-B14F-4D97-AF65-F5344CB8AC3E}">
        <p14:creationId xmlns:p14="http://schemas.microsoft.com/office/powerpoint/2010/main" val="26747161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576064"/>
          </a:xfrm>
        </p:spPr>
        <p:txBody>
          <a:bodyPr>
            <a:normAutofit fontScale="90000"/>
          </a:bodyPr>
          <a:lstStyle/>
          <a:p>
            <a:r>
              <a:rPr lang="en-GB" dirty="0" smtClean="0">
                <a:solidFill>
                  <a:srgbClr val="C00000"/>
                </a:solidFill>
              </a:rPr>
              <a:t>Advantages and Disadvantages</a:t>
            </a:r>
            <a:endParaRPr lang="en-GB" dirty="0">
              <a:solidFill>
                <a:srgbClr val="C00000"/>
              </a:solidFill>
            </a:endParaRPr>
          </a:p>
        </p:txBody>
      </p:sp>
      <p:sp>
        <p:nvSpPr>
          <p:cNvPr id="3" name="Content Placeholder 2"/>
          <p:cNvSpPr>
            <a:spLocks noGrp="1"/>
          </p:cNvSpPr>
          <p:nvPr>
            <p:ph idx="1"/>
          </p:nvPr>
        </p:nvSpPr>
        <p:spPr>
          <a:xfrm>
            <a:off x="457200" y="980728"/>
            <a:ext cx="8229600" cy="5145435"/>
          </a:xfrm>
        </p:spPr>
        <p:txBody>
          <a:bodyPr>
            <a:normAutofit fontScale="92500"/>
          </a:bodyPr>
          <a:lstStyle/>
          <a:p>
            <a:pPr marL="0" indent="0">
              <a:buNone/>
            </a:pPr>
            <a:r>
              <a:rPr lang="en-GB" dirty="0" smtClean="0"/>
              <a:t>Advantages</a:t>
            </a:r>
          </a:p>
          <a:p>
            <a:r>
              <a:rPr lang="en-GB" dirty="0" smtClean="0">
                <a:solidFill>
                  <a:srgbClr val="002060"/>
                </a:solidFill>
              </a:rPr>
              <a:t>Costs can be shared between partners</a:t>
            </a:r>
          </a:p>
          <a:p>
            <a:r>
              <a:rPr lang="en-GB" dirty="0" smtClean="0">
                <a:solidFill>
                  <a:srgbClr val="002060"/>
                </a:solidFill>
              </a:rPr>
              <a:t>Expertise and knowledge can be shared</a:t>
            </a:r>
          </a:p>
          <a:p>
            <a:r>
              <a:rPr lang="en-GB" dirty="0" smtClean="0">
                <a:solidFill>
                  <a:srgbClr val="002060"/>
                </a:solidFill>
              </a:rPr>
              <a:t>Projects completed more efficiently</a:t>
            </a:r>
          </a:p>
          <a:p>
            <a:pPr marL="0" indent="0">
              <a:buNone/>
            </a:pPr>
            <a:r>
              <a:rPr lang="en-GB" dirty="0" smtClean="0"/>
              <a:t>Disadvantages</a:t>
            </a:r>
          </a:p>
          <a:p>
            <a:r>
              <a:rPr lang="en-GB" dirty="0" smtClean="0">
                <a:solidFill>
                  <a:srgbClr val="002060"/>
                </a:solidFill>
              </a:rPr>
              <a:t>Expensive to set up</a:t>
            </a:r>
          </a:p>
          <a:p>
            <a:r>
              <a:rPr lang="en-GB" dirty="0" smtClean="0">
                <a:solidFill>
                  <a:srgbClr val="002060"/>
                </a:solidFill>
              </a:rPr>
              <a:t>Agreements can be difficult to achieve</a:t>
            </a:r>
          </a:p>
          <a:p>
            <a:r>
              <a:rPr lang="en-GB" dirty="0" smtClean="0">
                <a:solidFill>
                  <a:srgbClr val="002060"/>
                </a:solidFill>
              </a:rPr>
              <a:t>The public service takes the rap if things go wrong</a:t>
            </a:r>
          </a:p>
          <a:p>
            <a:r>
              <a:rPr lang="en-GB" dirty="0" smtClean="0">
                <a:solidFill>
                  <a:srgbClr val="002060"/>
                </a:solidFill>
              </a:rPr>
              <a:t>Public and private have different priorities</a:t>
            </a:r>
          </a:p>
          <a:p>
            <a:pPr marL="0" indent="0">
              <a:buNone/>
            </a:pPr>
            <a:endParaRPr lang="en-GB" dirty="0" smtClean="0">
              <a:solidFill>
                <a:srgbClr val="002060"/>
              </a:solidFill>
            </a:endParaRPr>
          </a:p>
          <a:p>
            <a:pPr marL="0" indent="0">
              <a:buNone/>
            </a:pPr>
            <a:endParaRPr lang="en-GB" dirty="0" smtClean="0">
              <a:solidFill>
                <a:srgbClr val="002060"/>
              </a:solidFill>
            </a:endParaRPr>
          </a:p>
          <a:p>
            <a:pPr marL="0" indent="0">
              <a:buNone/>
            </a:pPr>
            <a:endParaRPr lang="en-GB" dirty="0"/>
          </a:p>
        </p:txBody>
      </p:sp>
    </p:spTree>
    <p:extLst>
      <p:ext uri="{BB962C8B-B14F-4D97-AF65-F5344CB8AC3E}">
        <p14:creationId xmlns:p14="http://schemas.microsoft.com/office/powerpoint/2010/main" val="643037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634082"/>
          </a:xfrm>
        </p:spPr>
        <p:txBody>
          <a:bodyPr>
            <a:normAutofit fontScale="90000"/>
          </a:bodyPr>
          <a:lstStyle/>
          <a:p>
            <a:r>
              <a:rPr lang="en-GB" dirty="0" smtClean="0">
                <a:solidFill>
                  <a:srgbClr val="C00000"/>
                </a:solidFill>
              </a:rPr>
              <a:t>Funding</a:t>
            </a:r>
            <a:endParaRPr lang="en-GB" dirty="0">
              <a:solidFill>
                <a:srgbClr val="C00000"/>
              </a:solidFill>
            </a:endParaRPr>
          </a:p>
        </p:txBody>
      </p:sp>
      <p:sp>
        <p:nvSpPr>
          <p:cNvPr id="3" name="Content Placeholder 2"/>
          <p:cNvSpPr>
            <a:spLocks noGrp="1"/>
          </p:cNvSpPr>
          <p:nvPr>
            <p:ph idx="1"/>
          </p:nvPr>
        </p:nvSpPr>
        <p:spPr>
          <a:xfrm>
            <a:off x="457200" y="980728"/>
            <a:ext cx="8229600" cy="5145435"/>
          </a:xfrm>
        </p:spPr>
        <p:txBody>
          <a:bodyPr/>
          <a:lstStyle/>
          <a:p>
            <a:r>
              <a:rPr lang="en-GB" b="1" dirty="0" smtClean="0"/>
              <a:t>Grants</a:t>
            </a:r>
            <a:r>
              <a:rPr lang="en-GB" dirty="0" smtClean="0"/>
              <a:t> by </a:t>
            </a:r>
            <a:r>
              <a:rPr lang="en-GB" b="1" dirty="0" smtClean="0"/>
              <a:t>Central Government </a:t>
            </a:r>
            <a:r>
              <a:rPr lang="en-GB" dirty="0" smtClean="0"/>
              <a:t>(budget) usually dependent on population.</a:t>
            </a:r>
          </a:p>
          <a:p>
            <a:r>
              <a:rPr lang="en-GB" dirty="0" smtClean="0">
                <a:solidFill>
                  <a:srgbClr val="002060"/>
                </a:solidFill>
              </a:rPr>
              <a:t>Money from </a:t>
            </a:r>
            <a:r>
              <a:rPr lang="en-GB" b="1" dirty="0" smtClean="0">
                <a:solidFill>
                  <a:srgbClr val="002060"/>
                </a:solidFill>
              </a:rPr>
              <a:t>Local Authority</a:t>
            </a:r>
          </a:p>
          <a:p>
            <a:r>
              <a:rPr lang="en-GB" b="1" dirty="0" smtClean="0"/>
              <a:t>Private or Corporate </a:t>
            </a:r>
            <a:r>
              <a:rPr lang="en-GB" dirty="0" smtClean="0"/>
              <a:t>donations</a:t>
            </a:r>
          </a:p>
          <a:p>
            <a:r>
              <a:rPr lang="en-GB" b="1" dirty="0" smtClean="0">
                <a:solidFill>
                  <a:srgbClr val="002060"/>
                </a:solidFill>
              </a:rPr>
              <a:t>Loans</a:t>
            </a:r>
            <a:r>
              <a:rPr lang="en-GB" dirty="0" smtClean="0">
                <a:solidFill>
                  <a:srgbClr val="002060"/>
                </a:solidFill>
              </a:rPr>
              <a:t> to fund projects</a:t>
            </a:r>
          </a:p>
          <a:p>
            <a:r>
              <a:rPr lang="en-GB" dirty="0" smtClean="0"/>
              <a:t>Work in </a:t>
            </a:r>
            <a:r>
              <a:rPr lang="en-GB" b="1" dirty="0" smtClean="0"/>
              <a:t>partnership</a:t>
            </a:r>
            <a:r>
              <a:rPr lang="en-GB" dirty="0" smtClean="0"/>
              <a:t> with the private sector</a:t>
            </a:r>
          </a:p>
          <a:p>
            <a:endParaRPr lang="en-GB" dirty="0"/>
          </a:p>
        </p:txBody>
      </p:sp>
    </p:spTree>
    <p:extLst>
      <p:ext uri="{BB962C8B-B14F-4D97-AF65-F5344CB8AC3E}">
        <p14:creationId xmlns:p14="http://schemas.microsoft.com/office/powerpoint/2010/main" val="19927677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504056"/>
          </a:xfrm>
        </p:spPr>
        <p:txBody>
          <a:bodyPr>
            <a:normAutofit fontScale="90000"/>
          </a:bodyPr>
          <a:lstStyle/>
          <a:p>
            <a:r>
              <a:rPr lang="en-GB" dirty="0" smtClean="0">
                <a:solidFill>
                  <a:srgbClr val="C00000"/>
                </a:solidFill>
              </a:rPr>
              <a:t>The Armed Services</a:t>
            </a:r>
            <a:endParaRPr lang="en-GB" dirty="0">
              <a:solidFill>
                <a:srgbClr val="C00000"/>
              </a:solidFill>
            </a:endParaRPr>
          </a:p>
        </p:txBody>
      </p:sp>
      <p:sp>
        <p:nvSpPr>
          <p:cNvPr id="3" name="Content Placeholder 2"/>
          <p:cNvSpPr>
            <a:spLocks noGrp="1"/>
          </p:cNvSpPr>
          <p:nvPr>
            <p:ph idx="1"/>
          </p:nvPr>
        </p:nvSpPr>
        <p:spPr>
          <a:xfrm>
            <a:off x="323528" y="620688"/>
            <a:ext cx="8424936" cy="5505475"/>
          </a:xfrm>
        </p:spPr>
        <p:txBody>
          <a:bodyPr>
            <a:normAutofit/>
          </a:bodyPr>
          <a:lstStyle/>
          <a:p>
            <a:pPr marL="0" indent="0">
              <a:buNone/>
            </a:pPr>
            <a:r>
              <a:rPr lang="en-GB" sz="2400" dirty="0" smtClean="0">
                <a:solidFill>
                  <a:srgbClr val="002060"/>
                </a:solidFill>
              </a:rPr>
              <a:t>Always directly funded by Central Government </a:t>
            </a:r>
          </a:p>
          <a:p>
            <a:pPr marL="0" indent="0">
              <a:buNone/>
            </a:pPr>
            <a:r>
              <a:rPr lang="en-GB" sz="2400" b="1" dirty="0" smtClean="0">
                <a:solidFill>
                  <a:srgbClr val="FF0000"/>
                </a:solidFill>
              </a:rPr>
              <a:t>Why?</a:t>
            </a:r>
          </a:p>
          <a:p>
            <a:pPr marL="0" indent="0">
              <a:buNone/>
            </a:pPr>
            <a:r>
              <a:rPr lang="en-GB" sz="2400" dirty="0" smtClean="0">
                <a:solidFill>
                  <a:srgbClr val="002060"/>
                </a:solidFill>
              </a:rPr>
              <a:t>They do not belong to any particular region.</a:t>
            </a:r>
          </a:p>
          <a:p>
            <a:pPr marL="0" indent="0">
              <a:buNone/>
            </a:pPr>
            <a:r>
              <a:rPr lang="en-GB" sz="2400" dirty="0" smtClean="0">
                <a:solidFill>
                  <a:srgbClr val="002060"/>
                </a:solidFill>
              </a:rPr>
              <a:t>They have two separate budgets:</a:t>
            </a:r>
          </a:p>
          <a:p>
            <a:r>
              <a:rPr lang="en-GB" sz="2400" dirty="0" smtClean="0"/>
              <a:t>A </a:t>
            </a:r>
            <a:r>
              <a:rPr lang="en-GB" sz="2400" b="1" dirty="0" smtClean="0"/>
              <a:t>general budget</a:t>
            </a:r>
            <a:r>
              <a:rPr lang="en-GB" sz="2400" dirty="0" smtClean="0"/>
              <a:t> covering operational duties and associated costs</a:t>
            </a:r>
          </a:p>
          <a:p>
            <a:r>
              <a:rPr lang="en-GB" sz="2400" dirty="0" smtClean="0">
                <a:solidFill>
                  <a:srgbClr val="002060"/>
                </a:solidFill>
              </a:rPr>
              <a:t>A </a:t>
            </a:r>
            <a:r>
              <a:rPr lang="en-GB" sz="2400" b="1" dirty="0" smtClean="0">
                <a:solidFill>
                  <a:srgbClr val="002060"/>
                </a:solidFill>
              </a:rPr>
              <a:t>capital budget </a:t>
            </a:r>
            <a:r>
              <a:rPr lang="en-GB" sz="2400" dirty="0" smtClean="0">
                <a:solidFill>
                  <a:srgbClr val="002060"/>
                </a:solidFill>
              </a:rPr>
              <a:t>which covers the cost of equipment</a:t>
            </a:r>
          </a:p>
          <a:p>
            <a:pPr marL="0" indent="0">
              <a:buNone/>
            </a:pPr>
            <a:endParaRPr lang="en-GB" dirty="0">
              <a:solidFill>
                <a:srgbClr val="00206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6061" y="4077072"/>
            <a:ext cx="4346848" cy="1448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83568" y="4417948"/>
            <a:ext cx="3168352" cy="523220"/>
          </a:xfrm>
          <a:prstGeom prst="rect">
            <a:avLst/>
          </a:prstGeom>
          <a:noFill/>
        </p:spPr>
        <p:txBody>
          <a:bodyPr wrap="square" rtlCol="0">
            <a:spAutoFit/>
          </a:bodyPr>
          <a:lstStyle/>
          <a:p>
            <a:r>
              <a:rPr lang="en-GB" sz="2800" b="1" dirty="0" smtClean="0"/>
              <a:t>What did this cost?</a:t>
            </a:r>
            <a:endParaRPr lang="en-GB" sz="2800" b="1" dirty="0"/>
          </a:p>
        </p:txBody>
      </p:sp>
      <p:sp>
        <p:nvSpPr>
          <p:cNvPr id="5" name="TextBox 4"/>
          <p:cNvSpPr txBox="1"/>
          <p:nvPr/>
        </p:nvSpPr>
        <p:spPr>
          <a:xfrm>
            <a:off x="683568" y="5877272"/>
            <a:ext cx="7560840" cy="369332"/>
          </a:xfrm>
          <a:prstGeom prst="rect">
            <a:avLst/>
          </a:prstGeom>
          <a:noFill/>
        </p:spPr>
        <p:txBody>
          <a:bodyPr wrap="square" rtlCol="0">
            <a:spAutoFit/>
          </a:bodyPr>
          <a:lstStyle/>
          <a:p>
            <a:pPr algn="ctr"/>
            <a:r>
              <a:rPr lang="en-GB" i="1" dirty="0"/>
              <a:t>HMS Queen </a:t>
            </a:r>
            <a:r>
              <a:rPr lang="en-GB" i="1" dirty="0" smtClean="0"/>
              <a:t>Elizabeth cost  </a:t>
            </a:r>
            <a:r>
              <a:rPr lang="en-GB" b="1" i="1" dirty="0" smtClean="0">
                <a:solidFill>
                  <a:srgbClr val="FF0000"/>
                </a:solidFill>
              </a:rPr>
              <a:t>£6.2bn</a:t>
            </a:r>
            <a:endParaRPr lang="en-GB" b="1" dirty="0">
              <a:solidFill>
                <a:srgbClr val="FF0000"/>
              </a:solidFill>
            </a:endParaRPr>
          </a:p>
        </p:txBody>
      </p:sp>
    </p:spTree>
    <p:extLst>
      <p:ext uri="{BB962C8B-B14F-4D97-AF65-F5344CB8AC3E}">
        <p14:creationId xmlns:p14="http://schemas.microsoft.com/office/powerpoint/2010/main" val="198212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en-GB" dirty="0" smtClean="0">
                <a:solidFill>
                  <a:srgbClr val="C00000"/>
                </a:solidFill>
              </a:rPr>
              <a:t>Central Government Funding</a:t>
            </a:r>
            <a:endParaRPr lang="en-GB" dirty="0">
              <a:solidFill>
                <a:srgbClr val="C00000"/>
              </a:solidFill>
            </a:endParaRPr>
          </a:p>
        </p:txBody>
      </p:sp>
      <p:sp>
        <p:nvSpPr>
          <p:cNvPr id="3" name="Content Placeholder 2"/>
          <p:cNvSpPr>
            <a:spLocks noGrp="1"/>
          </p:cNvSpPr>
          <p:nvPr>
            <p:ph idx="1"/>
          </p:nvPr>
        </p:nvSpPr>
        <p:spPr>
          <a:xfrm>
            <a:off x="457200" y="1379909"/>
            <a:ext cx="8229600" cy="5217443"/>
          </a:xfrm>
        </p:spPr>
        <p:txBody>
          <a:bodyPr/>
          <a:lstStyle/>
          <a:p>
            <a:r>
              <a:rPr lang="en-GB" b="1" dirty="0" smtClean="0"/>
              <a:t>Corporation </a:t>
            </a:r>
            <a:r>
              <a:rPr lang="en-GB" dirty="0"/>
              <a:t>t</a:t>
            </a:r>
            <a:r>
              <a:rPr lang="en-GB" dirty="0" smtClean="0"/>
              <a:t>ax</a:t>
            </a:r>
            <a:r>
              <a:rPr lang="en-GB" b="1" dirty="0" smtClean="0"/>
              <a:t> - </a:t>
            </a:r>
            <a:r>
              <a:rPr lang="en-GB" dirty="0" smtClean="0"/>
              <a:t>from profits that companies in the UK make</a:t>
            </a:r>
          </a:p>
          <a:p>
            <a:r>
              <a:rPr lang="en-GB" b="1" dirty="0" smtClean="0"/>
              <a:t>Value Added </a:t>
            </a:r>
            <a:r>
              <a:rPr lang="en-GB" dirty="0"/>
              <a:t>t</a:t>
            </a:r>
            <a:r>
              <a:rPr lang="en-GB" dirty="0" smtClean="0"/>
              <a:t>ax</a:t>
            </a:r>
            <a:r>
              <a:rPr lang="en-GB" b="1" dirty="0" smtClean="0"/>
              <a:t> - </a:t>
            </a:r>
            <a:r>
              <a:rPr lang="en-GB" dirty="0" smtClean="0"/>
              <a:t>charged on goods and services</a:t>
            </a:r>
          </a:p>
          <a:p>
            <a:r>
              <a:rPr lang="en-GB" b="1" dirty="0" smtClean="0"/>
              <a:t>Income </a:t>
            </a:r>
            <a:r>
              <a:rPr lang="en-GB" dirty="0" smtClean="0"/>
              <a:t>tax – From personal income</a:t>
            </a:r>
          </a:p>
          <a:p>
            <a:r>
              <a:rPr lang="en-GB" b="1" dirty="0" smtClean="0"/>
              <a:t>Inheritance </a:t>
            </a:r>
            <a:r>
              <a:rPr lang="en-GB" dirty="0" smtClean="0"/>
              <a:t>tax</a:t>
            </a:r>
            <a:r>
              <a:rPr lang="en-GB" b="1" dirty="0" smtClean="0"/>
              <a:t> </a:t>
            </a:r>
            <a:r>
              <a:rPr lang="en-GB" dirty="0" smtClean="0"/>
              <a:t>– Taken from money and property inherited</a:t>
            </a:r>
          </a:p>
          <a:p>
            <a:pPr marL="0" indent="0">
              <a:buNone/>
            </a:pPr>
            <a:endParaRPr lang="en-GB" dirty="0" smtClean="0"/>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38320942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576064"/>
          </a:xfrm>
        </p:spPr>
        <p:txBody>
          <a:bodyPr>
            <a:normAutofit fontScale="90000"/>
          </a:bodyPr>
          <a:lstStyle/>
          <a:p>
            <a:r>
              <a:rPr lang="en-GB" dirty="0" smtClean="0">
                <a:solidFill>
                  <a:srgbClr val="C00000"/>
                </a:solidFill>
              </a:rPr>
              <a:t>Local Authorities</a:t>
            </a:r>
            <a:endParaRPr lang="en-GB" dirty="0">
              <a:solidFill>
                <a:srgbClr val="C00000"/>
              </a:solidFill>
            </a:endParaRPr>
          </a:p>
        </p:txBody>
      </p:sp>
      <p:sp>
        <p:nvSpPr>
          <p:cNvPr id="3" name="Content Placeholder 2"/>
          <p:cNvSpPr>
            <a:spLocks noGrp="1"/>
          </p:cNvSpPr>
          <p:nvPr>
            <p:ph idx="1"/>
          </p:nvPr>
        </p:nvSpPr>
        <p:spPr>
          <a:xfrm>
            <a:off x="457200" y="836712"/>
            <a:ext cx="8229600" cy="5289451"/>
          </a:xfrm>
        </p:spPr>
        <p:txBody>
          <a:bodyPr>
            <a:normAutofit/>
          </a:bodyPr>
          <a:lstStyle/>
          <a:p>
            <a:pPr marL="0" indent="0">
              <a:buNone/>
            </a:pPr>
            <a:r>
              <a:rPr lang="en-GB" dirty="0" smtClean="0"/>
              <a:t>Get some money from Central Government and:</a:t>
            </a:r>
          </a:p>
          <a:p>
            <a:pPr marL="0" indent="0">
              <a:buNone/>
            </a:pPr>
            <a:endParaRPr lang="en-GB" dirty="0"/>
          </a:p>
          <a:p>
            <a:pPr marL="0" indent="0">
              <a:buNone/>
            </a:pPr>
            <a:r>
              <a:rPr lang="en-GB" b="1" dirty="0" smtClean="0">
                <a:solidFill>
                  <a:srgbClr val="002060"/>
                </a:solidFill>
              </a:rPr>
              <a:t>Council tax - </a:t>
            </a:r>
            <a:r>
              <a:rPr lang="en-GB" dirty="0" smtClean="0">
                <a:solidFill>
                  <a:srgbClr val="002060"/>
                </a:solidFill>
              </a:rPr>
              <a:t>a tax on households based on the value of property</a:t>
            </a:r>
          </a:p>
          <a:p>
            <a:pPr marL="0" indent="0">
              <a:buNone/>
            </a:pPr>
            <a:endParaRPr lang="en-GB" dirty="0">
              <a:solidFill>
                <a:srgbClr val="002060"/>
              </a:solidFill>
            </a:endParaRPr>
          </a:p>
          <a:p>
            <a:pPr marL="0" indent="0">
              <a:buNone/>
            </a:pPr>
            <a:r>
              <a:rPr lang="en-GB" b="1" dirty="0" smtClean="0">
                <a:solidFill>
                  <a:srgbClr val="002060"/>
                </a:solidFill>
              </a:rPr>
              <a:t>Business rates - </a:t>
            </a:r>
            <a:r>
              <a:rPr lang="en-GB" dirty="0" smtClean="0">
                <a:solidFill>
                  <a:srgbClr val="002060"/>
                </a:solidFill>
              </a:rPr>
              <a:t>taxes on shops, pubs and offices</a:t>
            </a:r>
          </a:p>
          <a:p>
            <a:pPr marL="0" indent="0">
              <a:buNone/>
            </a:pPr>
            <a:endParaRPr lang="en-GB" dirty="0">
              <a:solidFill>
                <a:srgbClr val="002060"/>
              </a:solidFill>
            </a:endParaRPr>
          </a:p>
          <a:p>
            <a:pPr marL="0" indent="0">
              <a:buNone/>
            </a:pPr>
            <a:r>
              <a:rPr lang="en-GB" dirty="0" smtClean="0">
                <a:solidFill>
                  <a:srgbClr val="002060"/>
                </a:solidFill>
              </a:rPr>
              <a:t>Many local authorities also charge for Leisure Centres</a:t>
            </a:r>
          </a:p>
        </p:txBody>
      </p:sp>
    </p:spTree>
    <p:extLst>
      <p:ext uri="{BB962C8B-B14F-4D97-AF65-F5344CB8AC3E}">
        <p14:creationId xmlns:p14="http://schemas.microsoft.com/office/powerpoint/2010/main" val="1916054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smtClean="0">
                <a:solidFill>
                  <a:srgbClr val="C00000"/>
                </a:solidFill>
              </a:rPr>
              <a:t>Voluntary services</a:t>
            </a:r>
            <a:endParaRPr lang="en-GB" dirty="0">
              <a:solidFill>
                <a:srgbClr val="C00000"/>
              </a:solidFill>
            </a:endParaRPr>
          </a:p>
        </p:txBody>
      </p:sp>
      <p:sp>
        <p:nvSpPr>
          <p:cNvPr id="3" name="Content Placeholder 2"/>
          <p:cNvSpPr>
            <a:spLocks noGrp="1"/>
          </p:cNvSpPr>
          <p:nvPr>
            <p:ph idx="1"/>
          </p:nvPr>
        </p:nvSpPr>
        <p:spPr>
          <a:xfrm>
            <a:off x="457200" y="1052736"/>
            <a:ext cx="8229600" cy="5073427"/>
          </a:xfrm>
        </p:spPr>
        <p:txBody>
          <a:bodyPr/>
          <a:lstStyle/>
          <a:p>
            <a:pPr marL="0" indent="0">
              <a:buNone/>
            </a:pPr>
            <a:r>
              <a:rPr lang="en-GB" dirty="0" smtClean="0"/>
              <a:t>Charities may receive grants from Central Government but normally it’s from </a:t>
            </a:r>
            <a:r>
              <a:rPr lang="en-GB" b="1" dirty="0" smtClean="0"/>
              <a:t>Public Donations.</a:t>
            </a:r>
          </a:p>
          <a:p>
            <a:pPr marL="0" indent="0">
              <a:buNone/>
            </a:pPr>
            <a:endParaRPr lang="en-GB" b="1" dirty="0"/>
          </a:p>
          <a:p>
            <a:pPr marL="0" indent="0">
              <a:buNone/>
            </a:pPr>
            <a:r>
              <a:rPr lang="en-GB" b="1" dirty="0" smtClean="0"/>
              <a:t>Fundraising events e.g.</a:t>
            </a:r>
          </a:p>
          <a:p>
            <a:r>
              <a:rPr lang="en-GB" dirty="0" smtClean="0">
                <a:solidFill>
                  <a:srgbClr val="002060"/>
                </a:solidFill>
              </a:rPr>
              <a:t>Race for life</a:t>
            </a:r>
          </a:p>
          <a:p>
            <a:r>
              <a:rPr lang="en-GB" dirty="0" smtClean="0">
                <a:solidFill>
                  <a:srgbClr val="002060"/>
                </a:solidFill>
              </a:rPr>
              <a:t>Children in need</a:t>
            </a:r>
          </a:p>
          <a:p>
            <a:r>
              <a:rPr lang="en-GB" dirty="0" smtClean="0">
                <a:solidFill>
                  <a:srgbClr val="002060"/>
                </a:solidFill>
              </a:rPr>
              <a:t>Red Nose Day</a:t>
            </a:r>
            <a:endParaRPr lang="en-GB" dirty="0">
              <a:solidFill>
                <a:srgbClr val="002060"/>
              </a:solidFill>
            </a:endParaRPr>
          </a:p>
        </p:txBody>
      </p:sp>
    </p:spTree>
    <p:extLst>
      <p:ext uri="{BB962C8B-B14F-4D97-AF65-F5344CB8AC3E}">
        <p14:creationId xmlns:p14="http://schemas.microsoft.com/office/powerpoint/2010/main" val="1440075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smtClean="0">
                <a:solidFill>
                  <a:srgbClr val="C00000"/>
                </a:solidFill>
              </a:rPr>
              <a:t>Other ways to raise income</a:t>
            </a:r>
            <a:endParaRPr lang="en-GB" dirty="0">
              <a:solidFill>
                <a:srgbClr val="C00000"/>
              </a:solidFill>
            </a:endParaRPr>
          </a:p>
        </p:txBody>
      </p:sp>
      <p:sp>
        <p:nvSpPr>
          <p:cNvPr id="3" name="Content Placeholder 2"/>
          <p:cNvSpPr>
            <a:spLocks noGrp="1"/>
          </p:cNvSpPr>
          <p:nvPr>
            <p:ph idx="1"/>
          </p:nvPr>
        </p:nvSpPr>
        <p:spPr>
          <a:xfrm>
            <a:off x="457200" y="1052736"/>
            <a:ext cx="8229600" cy="5073427"/>
          </a:xfrm>
        </p:spPr>
        <p:txBody>
          <a:bodyPr/>
          <a:lstStyle/>
          <a:p>
            <a:pPr marL="0" indent="0">
              <a:buNone/>
            </a:pPr>
            <a:r>
              <a:rPr lang="en-GB" b="1" dirty="0" smtClean="0"/>
              <a:t>Public Private partnerships - </a:t>
            </a:r>
            <a:r>
              <a:rPr lang="en-GB" dirty="0" smtClean="0"/>
              <a:t>shares the cost</a:t>
            </a:r>
          </a:p>
          <a:p>
            <a:pPr marL="0" indent="0">
              <a:buNone/>
            </a:pPr>
            <a:endParaRPr lang="en-GB" dirty="0"/>
          </a:p>
          <a:p>
            <a:pPr marL="0" indent="0">
              <a:buNone/>
            </a:pPr>
            <a:r>
              <a:rPr lang="en-GB" b="1" dirty="0" smtClean="0">
                <a:solidFill>
                  <a:srgbClr val="002060"/>
                </a:solidFill>
              </a:rPr>
              <a:t>Contracted-out services - </a:t>
            </a:r>
            <a:r>
              <a:rPr lang="en-GB" dirty="0" smtClean="0">
                <a:solidFill>
                  <a:srgbClr val="002060"/>
                </a:solidFill>
              </a:rPr>
              <a:t>a public service allows a third party to deliver a service on it’s behalf, usually at a reduced cost.</a:t>
            </a:r>
          </a:p>
          <a:p>
            <a:pPr marL="0" indent="0">
              <a:buNone/>
            </a:pPr>
            <a:endParaRPr lang="en-GB" dirty="0" smtClean="0"/>
          </a:p>
          <a:p>
            <a:pPr marL="0" indent="0">
              <a:buNone/>
            </a:pPr>
            <a:r>
              <a:rPr lang="en-GB" b="1" dirty="0" smtClean="0"/>
              <a:t>Direct charges - </a:t>
            </a:r>
            <a:r>
              <a:rPr lang="en-GB" dirty="0"/>
              <a:t>A PS charges for certain </a:t>
            </a:r>
            <a:r>
              <a:rPr lang="en-GB" dirty="0" smtClean="0"/>
              <a:t>services</a:t>
            </a:r>
            <a:r>
              <a:rPr lang="en-GB" dirty="0"/>
              <a:t> </a:t>
            </a:r>
            <a:r>
              <a:rPr lang="en-GB" dirty="0" smtClean="0"/>
              <a:t>e.g. local authority charging for car parking or the NHS charging for prescription drugs. </a:t>
            </a:r>
            <a:endParaRPr lang="en-GB" dirty="0"/>
          </a:p>
          <a:p>
            <a:pPr marL="0" indent="0">
              <a:buNone/>
            </a:pPr>
            <a:endParaRPr lang="en-GB" b="1"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val="36119225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1113</Words>
  <Application>Microsoft Office PowerPoint</Application>
  <PresentationFormat>On-screen Show (4:3)</PresentationFormat>
  <Paragraphs>198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Unit 1</vt:lpstr>
      <vt:lpstr>Education and Training</vt:lpstr>
      <vt:lpstr>The NHS</vt:lpstr>
      <vt:lpstr>PowerPoint Presentation</vt:lpstr>
      <vt:lpstr>NHS Spending</vt:lpstr>
      <vt:lpstr>Public Health Services</vt:lpstr>
      <vt:lpstr>Departments continued</vt:lpstr>
      <vt:lpstr>Departments continued</vt:lpstr>
      <vt:lpstr>Justice</vt:lpstr>
      <vt:lpstr>Justice</vt:lpstr>
      <vt:lpstr>The justice system - services</vt:lpstr>
      <vt:lpstr>Environmental Protection</vt:lpstr>
      <vt:lpstr>Benefits of PS’s working together</vt:lpstr>
      <vt:lpstr>Managing Incidents</vt:lpstr>
      <vt:lpstr>Communication Pathways</vt:lpstr>
      <vt:lpstr>What is a tender?</vt:lpstr>
      <vt:lpstr>What is Partnership Delivery?</vt:lpstr>
      <vt:lpstr>Advantages and Disadvantages</vt:lpstr>
      <vt:lpstr>Funding</vt:lpstr>
      <vt:lpstr>The Armed Services</vt:lpstr>
      <vt:lpstr>Central Government Funding</vt:lpstr>
      <vt:lpstr>Local Authorities</vt:lpstr>
      <vt:lpstr>Voluntary services</vt:lpstr>
      <vt:lpstr>Other ways to raise income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dc:title>
  <dc:creator>Colin Gribble</dc:creator>
  <cp:lastModifiedBy>Colin Gribble</cp:lastModifiedBy>
  <cp:revision>22</cp:revision>
  <dcterms:created xsi:type="dcterms:W3CDTF">2018-01-02T21:47:54Z</dcterms:created>
  <dcterms:modified xsi:type="dcterms:W3CDTF">2018-11-19T16:36:00Z</dcterms:modified>
</cp:coreProperties>
</file>