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notesSlides/notesSlide20.xml" ContentType="application/vnd.openxmlformats-officedocument.presentationml.notesSl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notesSlides/notesSlide23.xml" ContentType="application/vnd.openxmlformats-officedocument.presentationml.notesSlid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4.xml" ContentType="application/vnd.openxmlformats-officedocument.themeOverride+xml"/>
  <Override PartName="/ppt/notesSlides/notesSlide24.xml" ContentType="application/vnd.openxmlformats-officedocument.presentationml.notesSlide+xml"/>
  <Override PartName="/ppt/charts/chart6.xml" ContentType="application/vnd.openxmlformats-officedocument.drawingml.chart+xml"/>
  <Override PartName="/ppt/theme/themeOverride5.xml" ContentType="application/vnd.openxmlformats-officedocument.themeOverr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30"/>
  </p:notesMasterIdLst>
  <p:sldIdLst>
    <p:sldId id="342" r:id="rId2"/>
    <p:sldId id="343" r:id="rId3"/>
    <p:sldId id="344" r:id="rId4"/>
    <p:sldId id="345" r:id="rId5"/>
    <p:sldId id="346" r:id="rId6"/>
    <p:sldId id="347" r:id="rId7"/>
    <p:sldId id="348" r:id="rId8"/>
    <p:sldId id="349" r:id="rId9"/>
    <p:sldId id="350" r:id="rId10"/>
    <p:sldId id="351" r:id="rId11"/>
    <p:sldId id="352" r:id="rId12"/>
    <p:sldId id="353" r:id="rId13"/>
    <p:sldId id="369" r:id="rId14"/>
    <p:sldId id="355" r:id="rId15"/>
    <p:sldId id="356" r:id="rId16"/>
    <p:sldId id="378" r:id="rId17"/>
    <p:sldId id="376" r:id="rId18"/>
    <p:sldId id="358" r:id="rId19"/>
    <p:sldId id="370" r:id="rId20"/>
    <p:sldId id="359" r:id="rId21"/>
    <p:sldId id="360" r:id="rId22"/>
    <p:sldId id="361" r:id="rId23"/>
    <p:sldId id="362" r:id="rId24"/>
    <p:sldId id="363" r:id="rId25"/>
    <p:sldId id="371" r:id="rId26"/>
    <p:sldId id="372" r:id="rId27"/>
    <p:sldId id="365" r:id="rId28"/>
    <p:sldId id="366" r:id="rId29"/>
  </p:sldIdLst>
  <p:sldSz cx="9144000" cy="6858000" type="screen4x3"/>
  <p:notesSz cx="9309100" cy="7023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260" userDrawn="1">
          <p15:clr>
            <a:srgbClr val="A4A3A4"/>
          </p15:clr>
        </p15:guide>
        <p15:guide id="4" orient="horz" pos="23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F8F9"/>
    <a:srgbClr val="000000"/>
    <a:srgbClr val="E7F4F5"/>
    <a:srgbClr val="ECF7F8"/>
    <a:srgbClr val="E1F2F3"/>
    <a:srgbClr val="DEF1F2"/>
    <a:srgbClr val="EEF7F8"/>
    <a:srgbClr val="E4F3F4"/>
    <a:srgbClr val="BBF5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07" autoAdjust="0"/>
    <p:restoredTop sz="69932" autoAdjust="0"/>
  </p:normalViewPr>
  <p:slideViewPr>
    <p:cSldViewPr>
      <p:cViewPr varScale="1">
        <p:scale>
          <a:sx n="62" d="100"/>
          <a:sy n="62" d="100"/>
        </p:scale>
        <p:origin x="2059" y="58"/>
      </p:cViewPr>
      <p:guideLst>
        <p:guide orient="horz" pos="2160"/>
        <p:guide pos="2880"/>
        <p:guide orient="horz" pos="2260"/>
        <p:guide orient="horz" pos="23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pPr>
            <a:r>
              <a:rPr lang="en-US" sz="22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Participating Entities with TRS</a:t>
            </a:r>
            <a:r>
              <a:rPr lang="en-US" sz="2200" baseline="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ActiveCare</a:t>
            </a:r>
            <a:endParaRPr lang="en-US" sz="22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Sheet1!$A$1:$A$11</c:f>
              <c:strCache>
                <c:ptCount val="11"/>
                <c:pt idx="0">
                  <c:v>FY05</c:v>
                </c:pt>
                <c:pt idx="1">
                  <c:v>FY06</c:v>
                </c:pt>
                <c:pt idx="2">
                  <c:v>FY07</c:v>
                </c:pt>
                <c:pt idx="3">
                  <c:v>FY08</c:v>
                </c:pt>
                <c:pt idx="4">
                  <c:v>FY09</c:v>
                </c:pt>
                <c:pt idx="5">
                  <c:v>FY10</c:v>
                </c:pt>
                <c:pt idx="6">
                  <c:v>FY11</c:v>
                </c:pt>
                <c:pt idx="7">
                  <c:v>FY12</c:v>
                </c:pt>
                <c:pt idx="8">
                  <c:v>FY13</c:v>
                </c:pt>
                <c:pt idx="9">
                  <c:v>FY14</c:v>
                </c:pt>
                <c:pt idx="10">
                  <c:v>FY15</c:v>
                </c:pt>
              </c:strCache>
            </c:strRef>
          </c:cat>
          <c:val>
            <c:numRef>
              <c:f>Sheet1!$B$1:$B$11</c:f>
              <c:numCache>
                <c:formatCode>General</c:formatCode>
                <c:ptCount val="11"/>
              </c:numCache>
            </c:numRef>
          </c:val>
        </c:ser>
        <c:ser>
          <c:idx val="1"/>
          <c:order val="1"/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Sheet1!$A$1:$A$11</c:f>
              <c:strCache>
                <c:ptCount val="11"/>
                <c:pt idx="0">
                  <c:v>FY05</c:v>
                </c:pt>
                <c:pt idx="1">
                  <c:v>FY06</c:v>
                </c:pt>
                <c:pt idx="2">
                  <c:v>FY07</c:v>
                </c:pt>
                <c:pt idx="3">
                  <c:v>FY08</c:v>
                </c:pt>
                <c:pt idx="4">
                  <c:v>FY09</c:v>
                </c:pt>
                <c:pt idx="5">
                  <c:v>FY10</c:v>
                </c:pt>
                <c:pt idx="6">
                  <c:v>FY11</c:v>
                </c:pt>
                <c:pt idx="7">
                  <c:v>FY12</c:v>
                </c:pt>
                <c:pt idx="8">
                  <c:v>FY13</c:v>
                </c:pt>
                <c:pt idx="9">
                  <c:v>FY14</c:v>
                </c:pt>
                <c:pt idx="10">
                  <c:v>FY15</c:v>
                </c:pt>
              </c:strCache>
            </c:strRef>
          </c:cat>
          <c:val>
            <c:numRef>
              <c:f>Sheet1!$C$1:$C$11</c:f>
              <c:numCache>
                <c:formatCode>General</c:formatCode>
                <c:ptCount val="11"/>
                <c:pt idx="0">
                  <c:v>1033</c:v>
                </c:pt>
                <c:pt idx="1">
                  <c:v>1044</c:v>
                </c:pt>
                <c:pt idx="2">
                  <c:v>1062</c:v>
                </c:pt>
                <c:pt idx="3">
                  <c:v>1066</c:v>
                </c:pt>
                <c:pt idx="4">
                  <c:v>1080</c:v>
                </c:pt>
                <c:pt idx="5">
                  <c:v>1101</c:v>
                </c:pt>
                <c:pt idx="6">
                  <c:v>1106</c:v>
                </c:pt>
                <c:pt idx="7">
                  <c:v>1120</c:v>
                </c:pt>
                <c:pt idx="8">
                  <c:v>1128</c:v>
                </c:pt>
                <c:pt idx="9">
                  <c:v>1125</c:v>
                </c:pt>
                <c:pt idx="10">
                  <c:v>1122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7"/>
        <c:overlap val="22"/>
        <c:axId val="142918320"/>
        <c:axId val="143238656"/>
      </c:barChart>
      <c:catAx>
        <c:axId val="1429183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238656"/>
        <c:crosses val="autoZero"/>
        <c:auto val="1"/>
        <c:lblAlgn val="ctr"/>
        <c:lblOffset val="100"/>
        <c:noMultiLvlLbl val="0"/>
      </c:catAx>
      <c:valAx>
        <c:axId val="1432386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918320"/>
        <c:crosses val="autoZero"/>
        <c:crossBetween val="between"/>
      </c:valAx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12700" cap="flat" cmpd="sng" algn="ctr">
      <a:solidFill>
        <a:sysClr val="windowText" lastClr="000000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pPr>
            <a:r>
              <a:rPr lang="en-US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TAXABLE</a:t>
            </a:r>
            <a:r>
              <a:rPr lang="en-US" sz="2000" b="1" baseline="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VALUES</a:t>
            </a:r>
            <a:endParaRPr lang="en-US" sz="20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Sheet1!$C$18:$C$24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Sheet1!$K$18:$K$24</c:f>
              <c:numCache>
                <c:formatCode>"$"#,##0</c:formatCode>
                <c:ptCount val="7"/>
                <c:pt idx="0">
                  <c:v>3350027390</c:v>
                </c:pt>
                <c:pt idx="1">
                  <c:v>3238214918</c:v>
                </c:pt>
                <c:pt idx="2">
                  <c:v>3197348376</c:v>
                </c:pt>
                <c:pt idx="3">
                  <c:v>3222372129</c:v>
                </c:pt>
                <c:pt idx="4">
                  <c:v>3323010728</c:v>
                </c:pt>
                <c:pt idx="5">
                  <c:v>3499363902</c:v>
                </c:pt>
                <c:pt idx="6">
                  <c:v>3687252487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5117600"/>
        <c:axId val="145116032"/>
      </c:barChart>
      <c:catAx>
        <c:axId val="145117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116032"/>
        <c:crosses val="autoZero"/>
        <c:auto val="1"/>
        <c:lblAlgn val="ctr"/>
        <c:lblOffset val="100"/>
        <c:noMultiLvlLbl val="0"/>
      </c:catAx>
      <c:valAx>
        <c:axId val="145116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117600"/>
        <c:crosses val="autoZero"/>
        <c:crossBetween val="between"/>
        <c:dispUnits>
          <c:builtInUnit val="millions"/>
          <c:dispUnitsLbl>
            <c:layout/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1800" dirty="0"/>
              <a:t>General Fund - Source of Funds</a:t>
            </a:r>
          </a:p>
        </c:rich>
      </c:tx>
      <c:layout>
        <c:manualLayout>
          <c:xMode val="edge"/>
          <c:yMode val="edge"/>
          <c:x val="0.25075997486948398"/>
          <c:y val="2.9069866653665191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089845152334682"/>
          <c:y val="0.28708629858141482"/>
          <c:w val="0.4346507784678198"/>
          <c:h val="0.55426461487216661"/>
        </c:manualLayout>
      </c:layout>
      <c:pieChart>
        <c:varyColors val="1"/>
        <c:ser>
          <c:idx val="0"/>
          <c:order val="0"/>
          <c:spPr>
            <a:ln w="12700">
              <a:solidFill>
                <a:srgbClr val="000000"/>
              </a:solidFill>
              <a:prstDash val="solid"/>
            </a:ln>
          </c:spPr>
          <c:explosion val="25"/>
          <c:dPt>
            <c:idx val="0"/>
            <c:bubble3D val="0"/>
            <c:spPr>
              <a:solidFill>
                <a:srgbClr val="FF00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"/>
            <c:bubble3D val="0"/>
            <c:spPr>
              <a:solidFill>
                <a:srgbClr val="0070C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</c:spPr>
          </c:dPt>
          <c:dLbls>
            <c:numFmt formatCode="0%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'Tab 7-charts'!$B$4:$B$8</c:f>
              <c:strCache>
                <c:ptCount val="3"/>
                <c:pt idx="0">
                  <c:v>Local Sources</c:v>
                </c:pt>
                <c:pt idx="1">
                  <c:v>State Sources</c:v>
                </c:pt>
                <c:pt idx="2">
                  <c:v>Federal Sources</c:v>
                </c:pt>
              </c:strCache>
            </c:strRef>
          </c:cat>
          <c:val>
            <c:numRef>
              <c:f>'Tab 7-charts'!$C$4:$C$8</c:f>
              <c:numCache>
                <c:formatCode>_("$"* #,##0_);_("$"* \(#,##0\);_("$"* "-"_);_(@_)</c:formatCode>
                <c:ptCount val="3"/>
                <c:pt idx="0">
                  <c:v>39456356.770126745</c:v>
                </c:pt>
                <c:pt idx="1">
                  <c:v>62570431</c:v>
                </c:pt>
                <c:pt idx="2">
                  <c:v>2000000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9258936800579141"/>
          <c:y val="0.47523260443837712"/>
          <c:w val="0.29161667671249469"/>
          <c:h val="0.17956676661547333"/>
        </c:manualLayout>
      </c:layout>
      <c:overlay val="0"/>
      <c:txPr>
        <a:bodyPr/>
        <a:lstStyle/>
        <a:p>
          <a:pPr>
            <a:defRPr sz="11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zero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12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Expenditure (by object) as a Percent of Total Expenditures - General Funds</a:t>
            </a:r>
          </a:p>
        </c:rich>
      </c:tx>
      <c:layout>
        <c:manualLayout>
          <c:xMode val="edge"/>
          <c:yMode val="edge"/>
          <c:x val="0.15287362976686739"/>
          <c:y val="2.7552641446135021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6091972085995965"/>
          <c:y val="0.33387358184764993"/>
          <c:w val="0.36321879851248035"/>
          <c:h val="0.5121555915721232"/>
        </c:manualLayout>
      </c:layout>
      <c:pieChart>
        <c:varyColors val="1"/>
        <c:ser>
          <c:idx val="0"/>
          <c:order val="0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explosion val="25"/>
          <c:dPt>
            <c:idx val="0"/>
            <c:bubble3D val="0"/>
          </c:dPt>
          <c:dPt>
            <c:idx val="1"/>
            <c:bubble3D val="0"/>
            <c:spPr>
              <a:solidFill>
                <a:srgbClr val="9933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FFFF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rgbClr val="CC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rgbClr val="6600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5"/>
            <c:bubble3D val="0"/>
            <c:spPr>
              <a:solidFill>
                <a:srgbClr val="FF8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3.8782211422911522E-2"/>
                  <c:y val="1.7492140872990539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5.9039686642123015E-2"/>
                  <c:y val="-6.4654559995235752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7279018546298672E-2"/>
                  <c:y val="-3.5843404501503771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7.6392573389633643E-3"/>
                  <c:y val="-7.3251913202907984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7.3278606954700051E-2"/>
                  <c:y val="-5.0275952134832436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%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775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'Tab 6'!$B$8:$B$13</c:f>
              <c:strCache>
                <c:ptCount val="6"/>
                <c:pt idx="0">
                  <c:v>6100 Payroll Costs</c:v>
                </c:pt>
                <c:pt idx="1">
                  <c:v>6200 Contracted Services</c:v>
                </c:pt>
                <c:pt idx="2">
                  <c:v>6300 Supplies &amp; Materials</c:v>
                </c:pt>
                <c:pt idx="3">
                  <c:v>6400 Other Operating Expenses</c:v>
                </c:pt>
                <c:pt idx="4">
                  <c:v>6500 Debt Service</c:v>
                </c:pt>
                <c:pt idx="5">
                  <c:v>6600 Capital Outlay</c:v>
                </c:pt>
              </c:strCache>
            </c:strRef>
          </c:cat>
          <c:val>
            <c:numRef>
              <c:f>'Tab 6'!$E$8:$E$13</c:f>
              <c:numCache>
                <c:formatCode>_("$"* #,##0_);_("$"* \(#,##0\);_("$"* "-"_);_(@_)</c:formatCode>
                <c:ptCount val="6"/>
                <c:pt idx="0">
                  <c:v>90390710</c:v>
                </c:pt>
                <c:pt idx="1">
                  <c:v>6200810</c:v>
                </c:pt>
                <c:pt idx="2">
                  <c:v>5649659</c:v>
                </c:pt>
                <c:pt idx="3">
                  <c:v>1514687</c:v>
                </c:pt>
                <c:pt idx="4">
                  <c:v>0</c:v>
                </c:pt>
                <c:pt idx="5">
                  <c:v>231740</c:v>
                </c:pt>
              </c:numCache>
            </c:numRef>
          </c:val>
        </c:ser>
        <c:ser>
          <c:idx val="1"/>
          <c:order val="1"/>
          <c:spPr>
            <a:solidFill>
              <a:srgbClr val="993366"/>
            </a:solidFill>
            <a:ln w="12700">
              <a:solidFill>
                <a:srgbClr val="000000"/>
              </a:solidFill>
              <a:prstDash val="solid"/>
            </a:ln>
          </c:spPr>
          <c:explosion val="25"/>
          <c:dPt>
            <c:idx val="0"/>
            <c:bubble3D val="0"/>
            <c:spPr>
              <a:solidFill>
                <a:srgbClr val="9999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"/>
            <c:bubble3D val="0"/>
          </c:dPt>
          <c:dPt>
            <c:idx val="2"/>
            <c:bubble3D val="0"/>
            <c:spPr>
              <a:solidFill>
                <a:srgbClr val="FFFF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rgbClr val="CC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rgbClr val="6600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5"/>
            <c:bubble3D val="0"/>
            <c:spPr>
              <a:solidFill>
                <a:srgbClr val="FF8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cat>
            <c:strRef>
              <c:f>'Tab 6'!$B$8:$B$13</c:f>
              <c:strCache>
                <c:ptCount val="6"/>
                <c:pt idx="0">
                  <c:v>6100 Payroll Costs</c:v>
                </c:pt>
                <c:pt idx="1">
                  <c:v>6200 Contracted Services</c:v>
                </c:pt>
                <c:pt idx="2">
                  <c:v>6300 Supplies &amp; Materials</c:v>
                </c:pt>
                <c:pt idx="3">
                  <c:v>6400 Other Operating Expenses</c:v>
                </c:pt>
                <c:pt idx="4">
                  <c:v>6500 Debt Service</c:v>
                </c:pt>
                <c:pt idx="5">
                  <c:v>6600 Capital Outlay</c:v>
                </c:pt>
              </c:strCache>
            </c:strRef>
          </c:cat>
          <c:val>
            <c:numRef>
              <c:f>'Tab 6'!$D$8:$D$13</c:f>
              <c:numCache>
                <c:formatCode>General</c:formatCode>
                <c:ptCount val="6"/>
              </c:numCache>
            </c:numRef>
          </c:val>
        </c:ser>
        <c:ser>
          <c:idx val="2"/>
          <c:order val="2"/>
          <c:spPr>
            <a:solidFill>
              <a:srgbClr val="FFFFCC"/>
            </a:solidFill>
            <a:ln w="12700">
              <a:solidFill>
                <a:srgbClr val="000000"/>
              </a:solidFill>
              <a:prstDash val="solid"/>
            </a:ln>
          </c:spPr>
          <c:explosion val="25"/>
          <c:dPt>
            <c:idx val="0"/>
            <c:bubble3D val="0"/>
            <c:spPr>
              <a:solidFill>
                <a:srgbClr val="9999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"/>
            <c:bubble3D val="0"/>
            <c:spPr>
              <a:solidFill>
                <a:srgbClr val="9933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bubble3D val="0"/>
          </c:dPt>
          <c:dPt>
            <c:idx val="3"/>
            <c:bubble3D val="0"/>
            <c:spPr>
              <a:solidFill>
                <a:srgbClr val="CC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rgbClr val="6600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5"/>
            <c:bubble3D val="0"/>
            <c:spPr>
              <a:solidFill>
                <a:srgbClr val="FF8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cat>
            <c:strRef>
              <c:f>'Tab 6'!$B$8:$B$13</c:f>
              <c:strCache>
                <c:ptCount val="6"/>
                <c:pt idx="0">
                  <c:v>6100 Payroll Costs</c:v>
                </c:pt>
                <c:pt idx="1">
                  <c:v>6200 Contracted Services</c:v>
                </c:pt>
                <c:pt idx="2">
                  <c:v>6300 Supplies &amp; Materials</c:v>
                </c:pt>
                <c:pt idx="3">
                  <c:v>6400 Other Operating Expenses</c:v>
                </c:pt>
                <c:pt idx="4">
                  <c:v>6500 Debt Service</c:v>
                </c:pt>
                <c:pt idx="5">
                  <c:v>6600 Capital Outlay</c:v>
                </c:pt>
              </c:strCache>
            </c:strRef>
          </c:cat>
          <c:val>
            <c:numRef>
              <c:f>'Tab 6'!$E$8:$E$13</c:f>
              <c:numCache>
                <c:formatCode>_("$"* #,##0_);_("$"* \(#,##0\);_("$"* "-"_);_(@_)</c:formatCode>
                <c:ptCount val="6"/>
                <c:pt idx="0">
                  <c:v>90390710</c:v>
                </c:pt>
                <c:pt idx="1">
                  <c:v>6200810</c:v>
                </c:pt>
                <c:pt idx="2">
                  <c:v>5649659</c:v>
                </c:pt>
                <c:pt idx="3">
                  <c:v>1514687</c:v>
                </c:pt>
                <c:pt idx="4">
                  <c:v>0</c:v>
                </c:pt>
                <c:pt idx="5">
                  <c:v>231740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7738994712058054"/>
          <c:y val="0.27944895046013984"/>
          <c:w val="0.31066188532499617"/>
          <c:h val="0.5939856202185253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26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zero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7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pPr>
            <a:r>
              <a:rPr lang="en-US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Audited </a:t>
            </a:r>
            <a:r>
              <a:rPr lang="en-US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Total Fund </a:t>
            </a:r>
            <a:r>
              <a:rPr lang="en-US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Balance 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Sheet1!$A$1:$A$9</c:f>
              <c:strCache>
                <c:ptCount val="9"/>
                <c:pt idx="0">
                  <c:v>2006-2007</c:v>
                </c:pt>
                <c:pt idx="1">
                  <c:v>2007-2008</c:v>
                </c:pt>
                <c:pt idx="2">
                  <c:v>2008-2009</c:v>
                </c:pt>
                <c:pt idx="3">
                  <c:v>2009-2010</c:v>
                </c:pt>
                <c:pt idx="4">
                  <c:v>2010-2011</c:v>
                </c:pt>
                <c:pt idx="5">
                  <c:v>2011-2012</c:v>
                </c:pt>
                <c:pt idx="6">
                  <c:v>2012-2013</c:v>
                </c:pt>
                <c:pt idx="7">
                  <c:v>2013-2014</c:v>
                </c:pt>
                <c:pt idx="8">
                  <c:v>2014-2015</c:v>
                </c:pt>
              </c:strCache>
            </c:strRef>
          </c:cat>
          <c:val>
            <c:numRef>
              <c:f>Sheet1!$B$1:$B$9</c:f>
              <c:numCache>
                <c:formatCode>_(* #,##0_);_(* \(#,##0\);_(* "-"??_);_(@_)</c:formatCode>
                <c:ptCount val="9"/>
                <c:pt idx="0">
                  <c:v>8327798</c:v>
                </c:pt>
                <c:pt idx="1">
                  <c:v>12603346</c:v>
                </c:pt>
                <c:pt idx="2">
                  <c:v>19910665</c:v>
                </c:pt>
                <c:pt idx="3">
                  <c:v>24213224</c:v>
                </c:pt>
                <c:pt idx="4">
                  <c:v>29608107</c:v>
                </c:pt>
                <c:pt idx="5">
                  <c:v>29905115</c:v>
                </c:pt>
                <c:pt idx="6">
                  <c:v>35415167</c:v>
                </c:pt>
                <c:pt idx="7">
                  <c:v>39169898</c:v>
                </c:pt>
                <c:pt idx="8">
                  <c:v>43809624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903472"/>
        <c:axId val="284903864"/>
      </c:barChart>
      <c:catAx>
        <c:axId val="284903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03864"/>
        <c:crosses val="autoZero"/>
        <c:auto val="1"/>
        <c:lblAlgn val="ctr"/>
        <c:lblOffset val="100"/>
        <c:noMultiLvlLbl val="0"/>
      </c:catAx>
      <c:valAx>
        <c:axId val="28490386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_(* #,##0_);_(* \(#,##0\);_(* &quot;-&quot;??_);_(@_)" sourceLinked="1"/>
        <c:majorTickMark val="none"/>
        <c:minorTickMark val="none"/>
        <c:tickLblPos val="nextTo"/>
        <c:crossAx val="284903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SNAPSHOT_ADA!$B$4</c:f>
              <c:strCache>
                <c:ptCount val="1"/>
                <c:pt idx="0">
                  <c:v>SNAPSHOT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 i="0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SNAPSHOT_ADA!$C$3:$N$3</c:f>
              <c:strCache>
                <c:ptCount val="10"/>
                <c:pt idx="0">
                  <c:v>06-07</c:v>
                </c:pt>
                <c:pt idx="1">
                  <c:v>07-08</c:v>
                </c:pt>
                <c:pt idx="2">
                  <c:v>08-09</c:v>
                </c:pt>
                <c:pt idx="3">
                  <c:v>09-10</c:v>
                </c:pt>
                <c:pt idx="4">
                  <c:v>10-11</c:v>
                </c:pt>
                <c:pt idx="5">
                  <c:v>11-12</c:v>
                </c:pt>
                <c:pt idx="6">
                  <c:v>12-13</c:v>
                </c:pt>
                <c:pt idx="7">
                  <c:v>13-14</c:v>
                </c:pt>
                <c:pt idx="8">
                  <c:v>14-15</c:v>
                </c:pt>
                <c:pt idx="9">
                  <c:v>15-16</c:v>
                </c:pt>
              </c:strCache>
            </c:strRef>
          </c:cat>
          <c:val>
            <c:numRef>
              <c:f>SNAPSHOT_ADA!$C$4:$N$4</c:f>
              <c:numCache>
                <c:formatCode>#,##0</c:formatCode>
                <c:ptCount val="10"/>
                <c:pt idx="0">
                  <c:v>12387</c:v>
                </c:pt>
                <c:pt idx="1">
                  <c:v>12385</c:v>
                </c:pt>
                <c:pt idx="2">
                  <c:v>12637</c:v>
                </c:pt>
                <c:pt idx="3">
                  <c:v>12882</c:v>
                </c:pt>
                <c:pt idx="4">
                  <c:v>12880</c:v>
                </c:pt>
                <c:pt idx="5">
                  <c:v>13079</c:v>
                </c:pt>
                <c:pt idx="6">
                  <c:v>13267</c:v>
                </c:pt>
                <c:pt idx="7">
                  <c:v>13104</c:v>
                </c:pt>
                <c:pt idx="8">
                  <c:v>12945</c:v>
                </c:pt>
                <c:pt idx="9">
                  <c:v>12764</c:v>
                </c:pt>
              </c:numCache>
            </c:numRef>
          </c:val>
        </c:ser>
        <c:ser>
          <c:idx val="1"/>
          <c:order val="1"/>
          <c:tx>
            <c:strRef>
              <c:f>SNAPSHOT_ADA!$B$5</c:f>
              <c:strCache>
                <c:ptCount val="1"/>
                <c:pt idx="0">
                  <c:v>Tot Refined ADA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 i="0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SNAPSHOT_ADA!$C$3:$N$3</c:f>
              <c:strCache>
                <c:ptCount val="10"/>
                <c:pt idx="0">
                  <c:v>06-07</c:v>
                </c:pt>
                <c:pt idx="1">
                  <c:v>07-08</c:v>
                </c:pt>
                <c:pt idx="2">
                  <c:v>08-09</c:v>
                </c:pt>
                <c:pt idx="3">
                  <c:v>09-10</c:v>
                </c:pt>
                <c:pt idx="4">
                  <c:v>10-11</c:v>
                </c:pt>
                <c:pt idx="5">
                  <c:v>11-12</c:v>
                </c:pt>
                <c:pt idx="6">
                  <c:v>12-13</c:v>
                </c:pt>
                <c:pt idx="7">
                  <c:v>13-14</c:v>
                </c:pt>
                <c:pt idx="8">
                  <c:v>14-15</c:v>
                </c:pt>
                <c:pt idx="9">
                  <c:v>15-16</c:v>
                </c:pt>
              </c:strCache>
            </c:strRef>
          </c:cat>
          <c:val>
            <c:numRef>
              <c:f>SNAPSHOT_ADA!$C$5:$N$5</c:f>
              <c:numCache>
                <c:formatCode>#,##0.00</c:formatCode>
                <c:ptCount val="10"/>
                <c:pt idx="0">
                  <c:v>11509.59</c:v>
                </c:pt>
                <c:pt idx="1">
                  <c:v>11592.45</c:v>
                </c:pt>
                <c:pt idx="2">
                  <c:v>11821.53</c:v>
                </c:pt>
                <c:pt idx="3">
                  <c:v>11986.13</c:v>
                </c:pt>
                <c:pt idx="4">
                  <c:v>12058.32</c:v>
                </c:pt>
                <c:pt idx="5">
                  <c:v>12320.7</c:v>
                </c:pt>
                <c:pt idx="6">
                  <c:v>12445.81</c:v>
                </c:pt>
                <c:pt idx="7">
                  <c:v>12241.28</c:v>
                </c:pt>
                <c:pt idx="8">
                  <c:v>12162.78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5118384"/>
        <c:axId val="284904648"/>
      </c:barChart>
      <c:catAx>
        <c:axId val="1451183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84904648"/>
        <c:crosses val="autoZero"/>
        <c:auto val="1"/>
        <c:lblAlgn val="ctr"/>
        <c:lblOffset val="100"/>
        <c:noMultiLvlLbl val="0"/>
      </c:catAx>
      <c:valAx>
        <c:axId val="28490464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145118384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1"/>
            <a:ext cx="4034786" cy="351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602" tIns="46302" rIns="92602" bIns="46302" numCol="1" anchor="t" anchorCtr="0" compatLnSpc="1">
            <a:prstTxWarp prst="textNoShape">
              <a:avLst/>
            </a:prstTxWarp>
          </a:bodyPr>
          <a:lstStyle>
            <a:lvl1pPr defTabSz="925395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72207" y="1"/>
            <a:ext cx="4034786" cy="351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602" tIns="46302" rIns="92602" bIns="46302" numCol="1" anchor="t" anchorCtr="0" compatLnSpc="1">
            <a:prstTxWarp prst="textNoShape">
              <a:avLst/>
            </a:prstTxWarp>
          </a:bodyPr>
          <a:lstStyle>
            <a:lvl1pPr algn="r" defTabSz="925395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98775" y="527050"/>
            <a:ext cx="3511550" cy="26336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754" y="3336517"/>
            <a:ext cx="7445594" cy="3159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602" tIns="46302" rIns="92602" bIns="463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6670618"/>
            <a:ext cx="4034786" cy="351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602" tIns="46302" rIns="92602" bIns="46302" numCol="1" anchor="b" anchorCtr="0" compatLnSpc="1">
            <a:prstTxWarp prst="textNoShape">
              <a:avLst/>
            </a:prstTxWarp>
          </a:bodyPr>
          <a:lstStyle>
            <a:lvl1pPr defTabSz="925395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72207" y="6670618"/>
            <a:ext cx="4034786" cy="351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602" tIns="46302" rIns="92602" bIns="46302" numCol="1" anchor="b" anchorCtr="0" compatLnSpc="1">
            <a:prstTxWarp prst="textNoShape">
              <a:avLst/>
            </a:prstTxWarp>
          </a:bodyPr>
          <a:lstStyle>
            <a:lvl1pPr algn="r" defTabSz="925395">
              <a:defRPr sz="1200"/>
            </a:lvl1pPr>
          </a:lstStyle>
          <a:p>
            <a:pPr>
              <a:defRPr/>
            </a:pPr>
            <a:fld id="{063A319F-CE64-475C-A3F3-61758584DD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4670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3A319F-CE64-475C-A3F3-61758584DD8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123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3A319F-CE64-475C-A3F3-61758584DD8D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1581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3A319F-CE64-475C-A3F3-61758584DD8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4607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Debt</a:t>
            </a:r>
            <a:r>
              <a:rPr lang="en-US" baseline="0" dirty="0" smtClean="0"/>
              <a:t> service rate of $.4895 is estimated for 16-17 until we get certified values on July 25</a:t>
            </a:r>
            <a:r>
              <a:rPr lang="en-US" baseline="30000" dirty="0" smtClean="0"/>
              <a:t>th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3A319F-CE64-475C-A3F3-61758584DD8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3205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3A319F-CE64-475C-A3F3-61758584DD8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2115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3A319F-CE64-475C-A3F3-61758584DD8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752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3A319F-CE64-475C-A3F3-61758584DD8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7080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3A319F-CE64-475C-A3F3-61758584DD8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8010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New rates have been included</a:t>
            </a:r>
            <a:r>
              <a:rPr lang="en-US" baseline="0" dirty="0" smtClean="0"/>
              <a:t> on this slide.  </a:t>
            </a:r>
          </a:p>
          <a:p>
            <a:r>
              <a:rPr lang="en-US" b="1" baseline="0" dirty="0" smtClean="0"/>
              <a:t>Active-Care 1 HD:</a:t>
            </a:r>
          </a:p>
          <a:p>
            <a:r>
              <a:rPr lang="en-US" baseline="0" dirty="0" smtClean="0"/>
              <a:t>TRS Active-Care 1 HD did not have any premium increases.  We have 576 employees, 53% who are part of this plan.  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Active-Care 2:</a:t>
            </a:r>
          </a:p>
          <a:p>
            <a:r>
              <a:rPr lang="en-US" baseline="0" dirty="0" smtClean="0"/>
              <a:t>We did see an increase in Active-Care 2 ranging from $31 - $76 per month depending on which category staff were in.  There was an 5% increase in premiums for this plan. </a:t>
            </a:r>
          </a:p>
          <a:p>
            <a:endParaRPr lang="en-US" baseline="0" dirty="0" smtClean="0"/>
          </a:p>
          <a:p>
            <a:r>
              <a:rPr lang="en-US" baseline="0" dirty="0" smtClean="0">
                <a:solidFill>
                  <a:srgbClr val="FF0000"/>
                </a:solidFill>
              </a:rPr>
              <a:t> </a:t>
            </a:r>
            <a:r>
              <a:rPr lang="en-US" b="1" baseline="0" dirty="0" smtClean="0">
                <a:solidFill>
                  <a:schemeClr val="tx1"/>
                </a:solidFill>
              </a:rPr>
              <a:t>$550 raise = $45.83/month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3A319F-CE64-475C-A3F3-61758584DD8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9522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3A319F-CE64-475C-A3F3-61758584DD8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0063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3A319F-CE64-475C-A3F3-61758584DD8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0217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3A319F-CE64-475C-A3F3-61758584DD8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0907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3A319F-CE64-475C-A3F3-61758584DD8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0101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3A319F-CE64-475C-A3F3-61758584DD8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6768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General</a:t>
            </a:r>
            <a:r>
              <a:rPr lang="en-US" baseline="0" dirty="0" smtClean="0"/>
              <a:t> Fund Revenue: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Based on 5% increase in local property values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July 25th – we will get our certified values from DCAD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Early indications from DCAD is that they are expecting another increase this year in local property values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aseline="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State Aid: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Based on ADA of 11,750;  Refer to ADA document in budget notebook to discuss enrollment and ADA trends in the last several years.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ADA through the 6</a:t>
            </a:r>
            <a:r>
              <a:rPr lang="en-US" baseline="30000" dirty="0" smtClean="0"/>
              <a:t>th</a:t>
            </a:r>
            <a:r>
              <a:rPr lang="en-US" baseline="0" dirty="0" smtClean="0"/>
              <a:t> 6 weeks was 11,927.79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3A319F-CE64-475C-A3F3-61758584DD8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3021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Rolled</a:t>
            </a:r>
            <a:r>
              <a:rPr lang="en-US" baseline="0" dirty="0" smtClean="0"/>
              <a:t> all current positions from 15-16 to the 16-17 budget.</a:t>
            </a:r>
          </a:p>
          <a:p>
            <a:r>
              <a:rPr lang="en-US" baseline="0" dirty="0" smtClean="0"/>
              <a:t>Campus Budgets were based on the October snapshot date</a:t>
            </a:r>
          </a:p>
          <a:p>
            <a:r>
              <a:rPr lang="en-US" baseline="0" dirty="0" smtClean="0"/>
              <a:t>Departmental budgets were cut 5 %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3A319F-CE64-475C-A3F3-61758584DD8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3844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See</a:t>
            </a:r>
            <a:r>
              <a:rPr lang="en-US" baseline="0" dirty="0" smtClean="0"/>
              <a:t> 15-16 Compensation schedule for details within each Pay </a:t>
            </a:r>
            <a:r>
              <a:rPr lang="en-US" baseline="0" dirty="0" smtClean="0"/>
              <a:t>Group</a:t>
            </a:r>
          </a:p>
          <a:p>
            <a:endParaRPr lang="en-US" baseline="0" dirty="0" smtClean="0"/>
          </a:p>
          <a:p>
            <a:r>
              <a:rPr lang="en-US" baseline="0" dirty="0" smtClean="0"/>
              <a:t>Each employee group will be affected by the 1% raise and certain positions will also be adjusted according to the TASB salary study.</a:t>
            </a: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3A319F-CE64-475C-A3F3-61758584DD8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8259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3A319F-CE64-475C-A3F3-61758584DD8D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7403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5.31% increase in 2014</a:t>
            </a:r>
          </a:p>
          <a:p>
            <a:r>
              <a:rPr lang="en-US" dirty="0" smtClean="0"/>
              <a:t>5.37% increase in 2015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3A319F-CE64-475C-A3F3-61758584DD8D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8116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60% of Revenue</a:t>
            </a:r>
            <a:r>
              <a:rPr lang="en-US" baseline="0" dirty="0" smtClean="0"/>
              <a:t> funding comes from the State, 38% comes from Local Sources and 2% comes from Federal Sources.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3A319F-CE64-475C-A3F3-61758584DD8D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1485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3A319F-CE64-475C-A3F3-61758584DD8D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2502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3A319F-CE64-475C-A3F3-61758584DD8D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7142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Unassigned fund balance: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Look</a:t>
            </a:r>
            <a:r>
              <a:rPr lang="en-US" baseline="0" dirty="0" smtClean="0"/>
              <a:t> at graph in your notes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3A319F-CE64-475C-A3F3-61758584DD8D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6920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3A319F-CE64-475C-A3F3-61758584DD8D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0183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3A319F-CE64-475C-A3F3-61758584DD8D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4148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3A319F-CE64-475C-A3F3-61758584DD8D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7681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3A319F-CE64-475C-A3F3-61758584DD8D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08842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will have an negative impact on Child Nutrition</a:t>
            </a:r>
            <a:r>
              <a:rPr lang="en-US" baseline="0" dirty="0" smtClean="0"/>
              <a:t> department as they will have 1 less work day in the calendar.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3A319F-CE64-475C-A3F3-61758584DD8D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46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trichard\AppData\Local\Microsoft\Windows\Temporary Internet Files\Content.Outlook\246YL82W\Letterheadjpg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365114"/>
            <a:ext cx="7886700" cy="152181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19D2A-30DF-4E9A-982B-807BC56C17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079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trichard\AppData\Local\Microsoft\Windows\Temporary Internet Files\Content.Outlook\246YL82W\Letterheadjpg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365114"/>
            <a:ext cx="7886700" cy="152181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19D2A-30DF-4E9A-982B-807BC56C17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801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19D2A-30DF-4E9A-982B-807BC56C17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261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trichard\AppData\Local\Microsoft\Windows\Temporary Internet Files\Content.Outlook\246YL82W\Letterheadjpg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365114"/>
            <a:ext cx="7886700" cy="152181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19D2A-30DF-4E9A-982B-807BC56C17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735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58109"/>
            <a:ext cx="7886700" cy="421885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 descr="C:\Users\trichard\AppData\Local\Microsoft\Windows\Temporary Internet Files\Content.Outlook\246YL82W\Letterheadjpg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365114"/>
            <a:ext cx="7886700" cy="152181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19D2A-30DF-4E9A-982B-807BC56C17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544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58109"/>
            <a:ext cx="7886700" cy="421885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 descr="C:\Users\trichard\AppData\Local\Microsoft\Windows\Temporary Internet Files\Content.Outlook\246YL82W\Letterheadjpg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365114"/>
            <a:ext cx="7886700" cy="152181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19D2A-30DF-4E9A-982B-807BC56C17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966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58109"/>
            <a:ext cx="7886700" cy="421885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 descr="C:\Users\trichard\AppData\Local\Microsoft\Windows\Temporary Internet Files\Content.Outlook\246YL82W\Letterheadjpg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365114"/>
            <a:ext cx="7886700" cy="152181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19D2A-30DF-4E9A-982B-807BC56C17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153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7" name="Picture 6" descr="C:\Users\trichard\AppData\Local\Microsoft\Windows\Temporary Internet Files\Content.Outlook\246YL82W\Letterheadjpg.jp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365114"/>
            <a:ext cx="7886700" cy="152181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19D2A-30DF-4E9A-982B-807BC56C17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071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229600" y="6356350"/>
            <a:ext cx="28575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143000" y="2445787"/>
            <a:ext cx="6858000" cy="1669013"/>
          </a:xfrm>
        </p:spPr>
        <p:txBody>
          <a:bodyPr/>
          <a:lstStyle/>
          <a:p>
            <a:pPr algn="ctr"/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sz="4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2016-2017 Proposed Budget</a:t>
            </a:r>
            <a:r>
              <a:rPr lang="en-US" sz="4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en-US" sz="4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sz="3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Public Hearing</a:t>
            </a:r>
            <a:endParaRPr lang="en-US" sz="32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143000" y="3901362"/>
            <a:ext cx="6858000" cy="899238"/>
          </a:xfrm>
          <a:prstGeom prst="rect">
            <a:avLst/>
          </a:prstGeom>
        </p:spPr>
        <p:txBody>
          <a:bodyPr/>
          <a:lstStyle/>
          <a:p>
            <a:pPr algn="ctr"/>
            <a:endParaRPr lang="en-US" sz="24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en-US" sz="3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June 27, </a:t>
            </a:r>
            <a:r>
              <a:rPr lang="en-US" sz="32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2016</a:t>
            </a:r>
          </a:p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19D2A-30DF-4E9A-982B-807BC56C171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52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ChangeArrowheads="1"/>
          </p:cNvSpPr>
          <p:nvPr/>
        </p:nvSpPr>
        <p:spPr bwMode="auto">
          <a:xfrm>
            <a:off x="609600" y="1905000"/>
            <a:ext cx="79248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Budget Timeline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December – June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Budget development:  </a:t>
            </a:r>
          </a:p>
          <a:p>
            <a:pPr marL="742950" marR="0" lvl="1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TEC section 44.002 – 44.006 establishes legal basis for budget development.</a:t>
            </a:r>
          </a:p>
          <a:p>
            <a:pPr marL="742950" marR="0" lvl="1" indent="-28575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superintendent is the budget officer for the district and prepares or causes the budget to be prepared.</a:t>
            </a:r>
          </a:p>
          <a:p>
            <a:pPr marL="742950" marR="0" lvl="1" indent="-28575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Budget must be prepared by June 29</a:t>
            </a:r>
            <a:r>
              <a:rPr kumimoji="0" lang="en-US" sz="2400" b="0" i="0" u="none" strike="noStrike" kern="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(July 1 fiscal year)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Hold a Public Hearing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10200" y="1459468"/>
            <a:ext cx="297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     </a:t>
            </a:r>
            <a:r>
              <a:rPr lang="en-US" sz="20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Budget</a:t>
            </a:r>
            <a:r>
              <a:rPr lang="en-US" sz="1900" dirty="0" smtClean="0">
                <a:solidFill>
                  <a:schemeClr val="bg1"/>
                </a:solidFill>
              </a:rPr>
              <a:t> Development</a:t>
            </a:r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19D2A-30DF-4E9A-982B-807BC56C171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1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2057400"/>
            <a:ext cx="7848600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eaLnBrk="1" hangingPunct="1">
              <a:buFont typeface="Arial" pitchFamily="34" charset="0"/>
              <a:buChar char="•"/>
            </a:pPr>
            <a:endParaRPr lang="en-US" sz="24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 eaLnBrk="1" hangingPunct="1">
              <a:buFont typeface="Arial" pitchFamily="34" charset="0"/>
              <a:buChar char="•"/>
            </a:pPr>
            <a:r>
              <a:rPr lang="en-US" sz="25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Collaborate with Principals and Departments</a:t>
            </a:r>
          </a:p>
          <a:p>
            <a:pPr marL="457200" indent="-457200" eaLnBrk="1" hangingPunct="1">
              <a:buFont typeface="Arial" pitchFamily="34" charset="0"/>
              <a:buChar char="•"/>
            </a:pPr>
            <a:r>
              <a:rPr lang="en-US" sz="25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Senior Leadership Team</a:t>
            </a:r>
          </a:p>
          <a:p>
            <a:pPr marL="457200" indent="-457200" eaLnBrk="1" hangingPunct="1">
              <a:buFont typeface="Arial" pitchFamily="34" charset="0"/>
              <a:buChar char="•"/>
            </a:pPr>
            <a:r>
              <a:rPr lang="en-US" sz="25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Board Budget Workshops/Budget Priority Survey</a:t>
            </a:r>
          </a:p>
          <a:p>
            <a:pPr marL="457200" indent="-457200" eaLnBrk="1" hangingPunct="1">
              <a:buFont typeface="Arial" pitchFamily="34" charset="0"/>
              <a:buChar char="•"/>
            </a:pPr>
            <a:r>
              <a:rPr lang="en-US" sz="25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District Educational Improvement Council</a:t>
            </a:r>
          </a:p>
          <a:p>
            <a:pPr marL="457200" indent="-457200" eaLnBrk="1" hangingPunct="1">
              <a:buFont typeface="Arial" pitchFamily="34" charset="0"/>
              <a:buChar char="•"/>
            </a:pPr>
            <a:r>
              <a:rPr lang="en-US" sz="25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Final Adoption by June 30</a:t>
            </a:r>
            <a:r>
              <a:rPr lang="en-US" sz="2500" baseline="30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</a:t>
            </a:r>
            <a:endParaRPr lang="en-US" sz="25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800100" lvl="1" indent="-342900" eaLnBrk="1" hangingPunct="1">
              <a:buFont typeface="Wingdings" pitchFamily="2" charset="2"/>
              <a:buChar char="Ø"/>
            </a:pPr>
            <a:r>
              <a:rPr lang="en-US" sz="25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Public hearing for Proposed Budget and Tax rate</a:t>
            </a:r>
          </a:p>
          <a:p>
            <a:pPr marL="800100" lvl="1" indent="-342900" eaLnBrk="1" hangingPunct="1">
              <a:buFont typeface="Wingdings" pitchFamily="2" charset="2"/>
              <a:buChar char="Ø"/>
            </a:pPr>
            <a:r>
              <a:rPr lang="en-US" sz="25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Adopt Salary Schedules</a:t>
            </a:r>
          </a:p>
          <a:p>
            <a:pPr marL="800100" lvl="1" indent="-342900" eaLnBrk="1" hangingPunct="1">
              <a:buFont typeface="Wingdings" pitchFamily="2" charset="2"/>
              <a:buChar char="Ø"/>
            </a:pPr>
            <a:r>
              <a:rPr lang="en-US" sz="25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Adopt budgets for General, Child Nutrition and Debt Service Funds</a:t>
            </a:r>
            <a:endParaRPr lang="en-US" sz="25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019D2A-30DF-4E9A-982B-807BC56C171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81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609600" y="1752600"/>
            <a:ext cx="7924800" cy="533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Taxpayer Cost for Quality Schools</a:t>
            </a:r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 bwMode="auto">
          <a:xfrm>
            <a:off x="533400" y="2438400"/>
            <a:ext cx="8305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</a:t>
            </a:r>
            <a:r>
              <a:rPr kumimoji="0" lang="en-US" sz="1600" b="1" i="0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2011-12 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</a:t>
            </a:r>
            <a:r>
              <a:rPr kumimoji="0" lang="en-US" sz="1600" b="1" i="0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2012-13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kumimoji="0" lang="en-US" sz="1600" b="1" i="0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2013-14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kumimoji="0" lang="en-US" sz="1600" b="1" i="0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2014-15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kumimoji="0" lang="en-US" sz="1600" b="1" i="0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2015-16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</a:t>
            </a:r>
            <a:r>
              <a:rPr kumimoji="0" lang="en-US" sz="1600" b="1" i="0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2016-17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M&amp;O </a:t>
            </a:r>
            <a:r>
              <a:rPr kumimoji="0" lang="en-US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$1.040	      $1.040         $ 1.040         $ 1.040          $1.040           $1.040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Debt          </a:t>
            </a:r>
            <a:r>
              <a:rPr kumimoji="0" lang="en-US" sz="1600" b="0" i="0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$0.378	      $0.378         $ 0.390         $ 0.370          $0.489           $0.489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Total 	 $1.418 	      $1.418         $ 1.430         $ 1.410          $1.529           $1.529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Avg Taxable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Value      $83,690        $80,406         $94,704        $99,589     $105,526       $105,526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Avg Annual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Tax Bill	 $1,187          $1,150           $1,331          $1,404        $1,614           $1,610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Avg Monthly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Tax Bill         $99                $96              $111             $117           $135	            $134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67700" y="3135868"/>
            <a:ext cx="41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**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6248400"/>
            <a:ext cx="502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**  </a:t>
            </a:r>
            <a:r>
              <a:rPr lang="en-US" sz="1600" b="1" dirty="0" smtClean="0"/>
              <a:t>Projected tax rate</a:t>
            </a:r>
            <a:endParaRPr lang="en-US" sz="1600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019D2A-30DF-4E9A-982B-807BC56C171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60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41926" y="3711714"/>
            <a:ext cx="54601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buFontTx/>
              <a:buNone/>
            </a:pPr>
            <a:r>
              <a:rPr lang="en-US" sz="4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Board Budget Priorities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019D2A-30DF-4E9A-982B-807BC56C171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71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85800" y="2286000"/>
            <a:ext cx="8229600" cy="422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endParaRPr lang="en-US" sz="2500" kern="0" dirty="0" smtClean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eaLnBrk="1" hangingPunct="1">
              <a:defRPr/>
            </a:pPr>
            <a:endParaRPr lang="en-US" sz="2500" kern="0" dirty="0" smtClean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0" eaLnBrk="1" hangingPunct="1">
              <a:defRPr/>
            </a:pPr>
            <a:r>
              <a:rPr lang="en-US" sz="2800" kern="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Meet Student Academic needs of the District</a:t>
            </a:r>
          </a:p>
          <a:p>
            <a:pPr eaLnBrk="1" hangingPunct="1">
              <a:defRPr/>
            </a:pPr>
            <a:r>
              <a:rPr lang="en-US" sz="2800" kern="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Present a </a:t>
            </a:r>
            <a:r>
              <a:rPr lang="en-US" sz="2800" kern="0" dirty="0" smtClean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Balanced </a:t>
            </a:r>
            <a:r>
              <a:rPr lang="en-US" sz="2800" kern="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Budget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Maintain Student Teacher ratios</a:t>
            </a:r>
          </a:p>
          <a:p>
            <a:pPr lvl="0" eaLnBrk="1" hangingPunct="1">
              <a:defRPr/>
            </a:pPr>
            <a:r>
              <a:rPr lang="en-US" sz="2800" kern="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Offer</a:t>
            </a:r>
            <a:r>
              <a:rPr lang="en-US" sz="2800" kern="0" dirty="0" smtClean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Competitive Salaries</a:t>
            </a:r>
          </a:p>
          <a:p>
            <a:pPr lvl="0" eaLnBrk="1" hangingPunct="1">
              <a:defRPr/>
            </a:pPr>
            <a:r>
              <a:rPr lang="en-US" sz="2800" kern="0" dirty="0" smtClean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Support the Strategic Plan</a:t>
            </a:r>
            <a:endParaRPr lang="en-US" sz="2800" kern="0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28600" y="2209800"/>
            <a:ext cx="678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sz="2400" b="1" dirty="0"/>
              <a:t>                </a:t>
            </a:r>
            <a:r>
              <a:rPr lang="en-US" sz="24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2016-2017</a:t>
            </a:r>
            <a:r>
              <a:rPr lang="en-US" sz="2400" b="1" dirty="0" smtClean="0"/>
              <a:t> District Budget Priorities</a:t>
            </a:r>
            <a:endParaRPr lang="en-US" sz="24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19D2A-30DF-4E9A-982B-807BC56C171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34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45268" y="3711714"/>
            <a:ext cx="40639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Health Insurance</a:t>
            </a:r>
            <a:endParaRPr kumimoji="0" lang="en-US" sz="4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019D2A-30DF-4E9A-982B-807BC56C171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55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9214830"/>
              </p:ext>
            </p:extLst>
          </p:nvPr>
        </p:nvGraphicFramePr>
        <p:xfrm>
          <a:off x="609601" y="1828801"/>
          <a:ext cx="7924801" cy="5070816"/>
        </p:xfrm>
        <a:graphic>
          <a:graphicData uri="http://schemas.openxmlformats.org/drawingml/2006/table">
            <a:tbl>
              <a:tblPr firstRow="1" firstCol="1" bandRow="1"/>
              <a:tblGrid>
                <a:gridCol w="4569707"/>
                <a:gridCol w="1403039"/>
                <a:gridCol w="1952055"/>
              </a:tblGrid>
              <a:tr h="580789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Health Insurance</a:t>
                      </a:r>
                    </a:p>
                  </a:txBody>
                  <a:tcPr marL="63706" marR="63706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Total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Staff</a:t>
                      </a:r>
                    </a:p>
                  </a:txBody>
                  <a:tcPr marL="63706" marR="63706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Employees Participating</a:t>
                      </a:r>
                    </a:p>
                  </a:txBody>
                  <a:tcPr marL="63706" marR="63706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</a:tr>
              <a:tr h="33879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 </a:t>
                      </a:r>
                    </a:p>
                  </a:txBody>
                  <a:tcPr marL="63706" marR="63706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 </a:t>
                      </a:r>
                    </a:p>
                  </a:txBody>
                  <a:tcPr marL="63706" marR="63706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8F9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 </a:t>
                      </a:r>
                    </a:p>
                  </a:txBody>
                  <a:tcPr marL="63706" marR="63706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8F9"/>
                    </a:solidFill>
                  </a:tcPr>
                </a:tc>
              </a:tr>
              <a:tr h="304917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TRS ActiveCare 1-HD</a:t>
                      </a:r>
                    </a:p>
                  </a:txBody>
                  <a:tcPr marL="63706" marR="63706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 </a:t>
                      </a:r>
                    </a:p>
                  </a:txBody>
                  <a:tcPr marL="63706" marR="63706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576</a:t>
                      </a:r>
                      <a:endParaRPr lang="en-US" sz="18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3706" marR="63706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4917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 </a:t>
                      </a:r>
                    </a:p>
                  </a:txBody>
                  <a:tcPr marL="63706" marR="63706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 </a:t>
                      </a:r>
                    </a:p>
                  </a:txBody>
                  <a:tcPr marL="63706" marR="63706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8F9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 </a:t>
                      </a:r>
                    </a:p>
                  </a:txBody>
                  <a:tcPr marL="63706" marR="63706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8F9"/>
                    </a:solidFill>
                  </a:tcPr>
                </a:tc>
              </a:tr>
              <a:tr h="304917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TRS ActiveCare 2 </a:t>
                      </a:r>
                    </a:p>
                  </a:txBody>
                  <a:tcPr marL="63706" marR="63706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 </a:t>
                      </a:r>
                    </a:p>
                  </a:txBody>
                  <a:tcPr marL="63706" marR="63706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304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3706" marR="63706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4917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 </a:t>
                      </a:r>
                    </a:p>
                  </a:txBody>
                  <a:tcPr marL="63706" marR="63706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 </a:t>
                      </a:r>
                    </a:p>
                  </a:txBody>
                  <a:tcPr marL="63706" marR="63706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8F9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 </a:t>
                      </a:r>
                    </a:p>
                  </a:txBody>
                  <a:tcPr marL="63706" marR="63706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8F9"/>
                    </a:solidFill>
                  </a:tcPr>
                </a:tc>
              </a:tr>
              <a:tr h="304917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TRS 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Select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3706" marR="63706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 </a:t>
                      </a:r>
                    </a:p>
                  </a:txBody>
                  <a:tcPr marL="63706" marR="63706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160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3706" marR="63706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4917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 </a:t>
                      </a:r>
                    </a:p>
                  </a:txBody>
                  <a:tcPr marL="63706" marR="63706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 </a:t>
                      </a:r>
                    </a:p>
                  </a:txBody>
                  <a:tcPr marL="63706" marR="63706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8F9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 </a:t>
                      </a:r>
                    </a:p>
                  </a:txBody>
                  <a:tcPr marL="63706" marR="63706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8F9"/>
                    </a:solidFill>
                  </a:tcPr>
                </a:tc>
              </a:tr>
              <a:tr h="3049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Scott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&amp; White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3706" marR="63706" marT="0" marB="0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3706" marR="63706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 50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3706" marR="63706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49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3706" marR="63706" marT="0" marB="0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3706" marR="63706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8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3706" marR="63706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8F9"/>
                    </a:solidFill>
                  </a:tcPr>
                </a:tc>
              </a:tr>
              <a:tr h="304917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Total Participants</a:t>
                      </a:r>
                    </a:p>
                  </a:txBody>
                  <a:tcPr marL="63706" marR="63706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 </a:t>
                      </a:r>
                    </a:p>
                  </a:txBody>
                  <a:tcPr marL="63706" marR="63706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1090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3706" marR="63706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4917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Total Staff</a:t>
                      </a:r>
                    </a:p>
                  </a:txBody>
                  <a:tcPr marL="63706" marR="63706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1720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3706" marR="63706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8F9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 </a:t>
                      </a:r>
                    </a:p>
                  </a:txBody>
                  <a:tcPr marL="63706" marR="63706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8F9"/>
                    </a:solidFill>
                  </a:tcPr>
                </a:tc>
              </a:tr>
              <a:tr h="304917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 </a:t>
                      </a:r>
                    </a:p>
                  </a:txBody>
                  <a:tcPr marL="63706" marR="63706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 </a:t>
                      </a:r>
                    </a:p>
                  </a:txBody>
                  <a:tcPr marL="63706" marR="63706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 </a:t>
                      </a:r>
                    </a:p>
                  </a:txBody>
                  <a:tcPr marL="63706" marR="63706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03127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63%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of Total Employees Participate</a:t>
                      </a:r>
                    </a:p>
                  </a:txBody>
                  <a:tcPr marL="63706" marR="63706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 </a:t>
                      </a:r>
                    </a:p>
                  </a:txBody>
                  <a:tcPr marL="63706" marR="63706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8F9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 </a:t>
                      </a:r>
                    </a:p>
                  </a:txBody>
                  <a:tcPr marL="63706" marR="63706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8F9"/>
                    </a:solidFill>
                  </a:tcPr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19D2A-30DF-4E9A-982B-807BC56C1716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41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1467842"/>
              </p:ext>
            </p:extLst>
          </p:nvPr>
        </p:nvGraphicFramePr>
        <p:xfrm>
          <a:off x="609601" y="1752600"/>
          <a:ext cx="7924800" cy="4876802"/>
        </p:xfrm>
        <a:graphic>
          <a:graphicData uri="http://schemas.openxmlformats.org/drawingml/2006/table">
            <a:tbl>
              <a:tblPr/>
              <a:tblGrid>
                <a:gridCol w="1951631"/>
                <a:gridCol w="1182807"/>
                <a:gridCol w="1241946"/>
                <a:gridCol w="1146411"/>
                <a:gridCol w="1164609"/>
                <a:gridCol w="1237396"/>
              </a:tblGrid>
              <a:tr h="592648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11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2016-2017  Plan </a:t>
                      </a:r>
                      <a:r>
                        <a:rPr lang="en-US" sz="11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Year Rates</a:t>
                      </a:r>
                      <a:endParaRPr 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Employer </a:t>
                      </a:r>
                      <a:r>
                        <a:rPr lang="en-US" sz="1100" b="1" u="none" strike="noStrike" dirty="0" smtClean="0">
                          <a:effectLst/>
                        </a:rPr>
                        <a:t>Contribution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1100" b="1" u="none" strike="noStrike" dirty="0" smtClean="0">
                          <a:effectLst/>
                        </a:rPr>
                        <a:t>2016-17 </a:t>
                      </a:r>
                      <a:r>
                        <a:rPr lang="en-US" sz="1100" b="1" u="none" strike="noStrike" dirty="0">
                          <a:effectLst/>
                        </a:rPr>
                        <a:t>Employee Portion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1100" b="1" u="none" strike="noStrike" dirty="0" smtClean="0">
                          <a:effectLst/>
                        </a:rPr>
                        <a:t>2015-16 </a:t>
                      </a:r>
                      <a:r>
                        <a:rPr lang="en-US" sz="1100" b="1" u="none" strike="noStrike" dirty="0">
                          <a:effectLst/>
                        </a:rPr>
                        <a:t>Employee Portion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Rate changes </a:t>
                      </a:r>
                      <a:endParaRPr lang="en-US" sz="1100" b="1" u="none" strike="noStrike" dirty="0" smtClean="0">
                        <a:effectLst/>
                      </a:endParaRPr>
                    </a:p>
                    <a:p>
                      <a:pPr algn="ctr" fontAlgn="b"/>
                      <a:r>
                        <a:rPr lang="en-US" sz="1100" b="1" u="none" strike="noStrike" dirty="0" smtClean="0">
                          <a:effectLst/>
                        </a:rPr>
                        <a:t>2016-2017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</a:tr>
              <a:tr h="20241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 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 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 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 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</a:tr>
              <a:tr h="20599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TRS </a:t>
                      </a:r>
                      <a:r>
                        <a:rPr lang="en-US" sz="1100" u="none" strike="noStrike" dirty="0" smtClean="0">
                          <a:effectLst/>
                        </a:rPr>
                        <a:t>ActiveCare </a:t>
                      </a:r>
                      <a:r>
                        <a:rPr lang="en-US" sz="1100" u="none" strike="noStrike" dirty="0">
                          <a:effectLst/>
                        </a:rPr>
                        <a:t>1 - HD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</a:tr>
              <a:tr h="20599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Employee Only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$         </a:t>
                      </a:r>
                      <a:r>
                        <a:rPr lang="en-US" sz="11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341.00 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       245.00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       </a:t>
                      </a:r>
                      <a:r>
                        <a:rPr lang="en-US" sz="1100" u="none" strike="noStrike" dirty="0" smtClean="0">
                          <a:effectLst/>
                        </a:rPr>
                        <a:t>96.00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       </a:t>
                      </a:r>
                      <a:r>
                        <a:rPr lang="en-US" sz="1100" u="none" strike="noStrike" dirty="0" smtClean="0">
                          <a:effectLst/>
                        </a:rPr>
                        <a:t>96.00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smtClean="0">
                          <a:effectLst/>
                        </a:rPr>
                        <a:t>$               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</a:tr>
              <a:tr h="20599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Employee/Spouse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$         </a:t>
                      </a:r>
                      <a:r>
                        <a:rPr lang="en-US" sz="11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914.00 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       245.00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     </a:t>
                      </a:r>
                      <a:r>
                        <a:rPr lang="en-US" sz="1100" u="none" strike="noStrike" dirty="0" smtClean="0">
                          <a:effectLst/>
                        </a:rPr>
                        <a:t>669.00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     </a:t>
                      </a:r>
                      <a:r>
                        <a:rPr lang="en-US" sz="1100" u="none" strike="noStrike" dirty="0" smtClean="0">
                          <a:effectLst/>
                        </a:rPr>
                        <a:t>669.00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smtClean="0">
                          <a:effectLst/>
                        </a:rPr>
                        <a:t>$               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</a:tr>
              <a:tr h="20599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Employee/Child(ren)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$         </a:t>
                      </a:r>
                      <a:r>
                        <a:rPr lang="en-US" sz="11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615.00 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       245.00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     </a:t>
                      </a:r>
                      <a:r>
                        <a:rPr lang="en-US" sz="1100" u="none" strike="noStrike" dirty="0" smtClean="0">
                          <a:effectLst/>
                        </a:rPr>
                        <a:t>370.00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  </a:t>
                      </a:r>
                      <a:r>
                        <a:rPr lang="en-US" sz="1100" u="none" strike="noStrike" dirty="0" smtClean="0">
                          <a:effectLst/>
                        </a:rPr>
                        <a:t>   370.00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smtClean="0">
                          <a:effectLst/>
                        </a:rPr>
                        <a:t>$               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</a:tr>
              <a:tr h="20599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Employee/Family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$      </a:t>
                      </a:r>
                      <a:r>
                        <a:rPr lang="en-US" sz="11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1,231.00 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       245.00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     </a:t>
                      </a:r>
                      <a:r>
                        <a:rPr lang="en-US" sz="1100" u="none" strike="noStrike" dirty="0" smtClean="0">
                          <a:effectLst/>
                        </a:rPr>
                        <a:t>986.00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     </a:t>
                      </a:r>
                      <a:r>
                        <a:rPr lang="en-US" sz="1100" u="none" strike="noStrike" dirty="0" smtClean="0">
                          <a:effectLst/>
                        </a:rPr>
                        <a:t>986.00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smtClean="0">
                          <a:effectLst/>
                        </a:rPr>
                        <a:t>$               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</a:tr>
              <a:tr h="20599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</a:tr>
              <a:tr h="20599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TRS </a:t>
                      </a:r>
                      <a:r>
                        <a:rPr lang="en-US" sz="1100" u="none" strike="noStrike" dirty="0" smtClean="0">
                          <a:effectLst/>
                        </a:rPr>
                        <a:t>ActiveCare </a:t>
                      </a:r>
                      <a:r>
                        <a:rPr lang="en-US" sz="1100" u="none" strike="noStrike" dirty="0">
                          <a:effectLst/>
                        </a:rPr>
                        <a:t>2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</a:tr>
              <a:tr h="20599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Employee Only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$         </a:t>
                      </a:r>
                      <a:r>
                        <a:rPr lang="en-US" sz="11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645.00 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       245.00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     </a:t>
                      </a:r>
                      <a:r>
                        <a:rPr lang="en-US" sz="1100" u="none" strike="noStrike" dirty="0" smtClean="0">
                          <a:effectLst/>
                        </a:rPr>
                        <a:t>400.00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     </a:t>
                      </a:r>
                      <a:r>
                        <a:rPr lang="en-US" sz="1100" u="none" strike="noStrike" dirty="0" smtClean="0">
                          <a:effectLst/>
                        </a:rPr>
                        <a:t>369.00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smtClean="0">
                          <a:effectLst/>
                        </a:rPr>
                        <a:t>$             31.00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</a:tr>
              <a:tr h="20599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Employee/Spouse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$      </a:t>
                      </a:r>
                      <a:r>
                        <a:rPr lang="en-US" sz="11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1,552.00 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       245.00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 </a:t>
                      </a:r>
                      <a:r>
                        <a:rPr lang="en-US" sz="1100" u="none" strike="noStrike" dirty="0" smtClean="0">
                          <a:effectLst/>
                        </a:rPr>
                        <a:t> 1,307.00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smtClean="0">
                          <a:effectLst/>
                        </a:rPr>
                        <a:t>$      1,233.00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       </a:t>
                      </a:r>
                      <a:r>
                        <a:rPr lang="en-US" sz="1100" u="none" strike="noStrike" dirty="0" smtClean="0">
                          <a:effectLst/>
                        </a:rPr>
                        <a:t>  74.00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</a:tr>
              <a:tr h="20599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Employee/Child(ren)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$     </a:t>
                      </a:r>
                      <a:r>
                        <a:rPr lang="en-US" sz="11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1,042.00 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       245.00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     </a:t>
                      </a:r>
                      <a:r>
                        <a:rPr lang="en-US" sz="1100" u="none" strike="noStrike" dirty="0" smtClean="0">
                          <a:effectLst/>
                        </a:rPr>
                        <a:t>797.00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     </a:t>
                      </a:r>
                      <a:r>
                        <a:rPr lang="en-US" sz="1100" u="none" strike="noStrike" dirty="0" smtClean="0">
                          <a:effectLst/>
                        </a:rPr>
                        <a:t>747.00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      </a:t>
                      </a:r>
                      <a:r>
                        <a:rPr lang="en-US" sz="1100" u="none" strike="noStrike" dirty="0" smtClean="0">
                          <a:effectLst/>
                        </a:rPr>
                        <a:t>   50.00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</a:tr>
              <a:tr h="20599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Employee/Family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$      </a:t>
                      </a:r>
                      <a:r>
                        <a:rPr lang="en-US" sz="11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1,597.00 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       245.00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 </a:t>
                      </a:r>
                      <a:r>
                        <a:rPr lang="en-US" sz="1100" u="none" strike="noStrike" dirty="0" smtClean="0">
                          <a:effectLst/>
                        </a:rPr>
                        <a:t> 1,352.00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</a:t>
                      </a:r>
                      <a:r>
                        <a:rPr lang="en-US" sz="1100" u="none" strike="noStrike" dirty="0" smtClean="0">
                          <a:effectLst/>
                        </a:rPr>
                        <a:t>  1,276.00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     </a:t>
                      </a:r>
                      <a:r>
                        <a:rPr lang="en-US" sz="1100" u="none" strike="noStrike" dirty="0" smtClean="0">
                          <a:effectLst/>
                        </a:rPr>
                        <a:t>    76.00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</a:tr>
              <a:tr h="20599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</a:tr>
              <a:tr h="20599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TRS </a:t>
                      </a:r>
                      <a:r>
                        <a:rPr lang="en-US" sz="1100" u="none" strike="noStrike" dirty="0" smtClean="0">
                          <a:effectLst/>
                        </a:rPr>
                        <a:t>ActiveCare Select Plan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</a:tr>
              <a:tr h="20599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Employee Only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$     </a:t>
                      </a:r>
                      <a:r>
                        <a:rPr lang="en-US" sz="11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   484.00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       245.00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   </a:t>
                      </a:r>
                      <a:r>
                        <a:rPr lang="en-US" sz="1100" u="none" strike="noStrike" dirty="0" smtClean="0">
                          <a:effectLst/>
                        </a:rPr>
                        <a:t> 239.00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   </a:t>
                      </a:r>
                      <a:r>
                        <a:rPr lang="en-US" sz="1100" u="none" strike="noStrike" dirty="0" smtClean="0">
                          <a:effectLst/>
                        </a:rPr>
                        <a:t> 228.00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smtClean="0">
                          <a:effectLst/>
                        </a:rPr>
                        <a:t>$             11.00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</a:tr>
              <a:tr h="20599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Employee/Spouse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$      </a:t>
                      </a:r>
                      <a:r>
                        <a:rPr lang="en-US" sz="11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1,147.00 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       245.00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 </a:t>
                      </a:r>
                      <a:r>
                        <a:rPr lang="en-US" sz="1100" u="none" strike="noStrike" dirty="0" smtClean="0">
                          <a:effectLst/>
                        </a:rPr>
                        <a:t>   902.00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 </a:t>
                      </a:r>
                      <a:r>
                        <a:rPr lang="en-US" sz="1100" u="none" strike="noStrike" dirty="0" smtClean="0">
                          <a:effectLst/>
                        </a:rPr>
                        <a:t>   877.00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smtClean="0">
                          <a:effectLst/>
                        </a:rPr>
                        <a:t>$             25.00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</a:tr>
              <a:tr h="20599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Employee/Child(ren)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$      </a:t>
                      </a:r>
                      <a:r>
                        <a:rPr lang="en-US" sz="11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  779.00 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       245.00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 </a:t>
                      </a:r>
                      <a:r>
                        <a:rPr lang="en-US" sz="1100" u="none" strike="noStrike" dirty="0" smtClean="0">
                          <a:effectLst/>
                        </a:rPr>
                        <a:t>   534.00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 </a:t>
                      </a:r>
                      <a:r>
                        <a:rPr lang="en-US" sz="1100" u="none" strike="noStrike" dirty="0" smtClean="0">
                          <a:effectLst/>
                        </a:rPr>
                        <a:t>   517.00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       </a:t>
                      </a:r>
                      <a:r>
                        <a:rPr lang="en-US" sz="1100" u="none" strike="noStrike" dirty="0" smtClean="0">
                          <a:effectLst/>
                        </a:rPr>
                        <a:t>  17.00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</a:tr>
              <a:tr h="20599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Employee/Family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$      </a:t>
                      </a:r>
                      <a:r>
                        <a:rPr lang="en-US" sz="11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1,361.00 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       245.00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</a:t>
                      </a:r>
                      <a:r>
                        <a:rPr lang="en-US" sz="1100" u="none" strike="noStrike" dirty="0" smtClean="0">
                          <a:effectLst/>
                        </a:rPr>
                        <a:t> 1,116.00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 </a:t>
                      </a:r>
                      <a:r>
                        <a:rPr lang="en-US" sz="1100" u="none" strike="noStrike" dirty="0" smtClean="0">
                          <a:effectLst/>
                        </a:rPr>
                        <a:t>1,086.00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smtClean="0">
                          <a:effectLst/>
                        </a:rPr>
                        <a:t>$             30.00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</a:tr>
              <a:tr h="20599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3906">
                <a:tc gridSpan="6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833" marR="6833" marT="6832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19D2A-30DF-4E9A-982B-807BC56C1716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17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8180576"/>
              </p:ext>
            </p:extLst>
          </p:nvPr>
        </p:nvGraphicFramePr>
        <p:xfrm>
          <a:off x="609600" y="1792709"/>
          <a:ext cx="7924800" cy="1026691"/>
        </p:xfrm>
        <a:graphic>
          <a:graphicData uri="http://schemas.openxmlformats.org/drawingml/2006/table">
            <a:tbl>
              <a:tblPr firstRow="1" bandRow="1"/>
              <a:tblGrid>
                <a:gridCol w="7924800"/>
              </a:tblGrid>
              <a:tr h="102669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District/State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</a:rPr>
                        <a:t> Funding to Help Offset the Cost of TRS-ActiveCare Coverage</a:t>
                      </a:r>
                    </a:p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T="45749" marB="45749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8907373"/>
              </p:ext>
            </p:extLst>
          </p:nvPr>
        </p:nvGraphicFramePr>
        <p:xfrm>
          <a:off x="609600" y="2819400"/>
          <a:ext cx="7924800" cy="1265238"/>
        </p:xfrm>
        <a:graphic>
          <a:graphicData uri="http://schemas.openxmlformats.org/drawingml/2006/table">
            <a:tbl>
              <a:tblPr firstRow="1" bandRow="1"/>
              <a:tblGrid>
                <a:gridCol w="3962400"/>
                <a:gridCol w="3962400"/>
              </a:tblGrid>
              <a:tr h="4217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District/Entity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$170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</a:tr>
              <a:tr h="4217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State of Texas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000" dirty="0" smtClean="0"/>
                        <a:t>  $75</a:t>
                      </a:r>
                      <a:endParaRPr lang="en-US" sz="2000" dirty="0"/>
                    </a:p>
                  </a:txBody>
                  <a:tcPr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</a:tr>
              <a:tr h="42174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Total Per Month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</a:rPr>
                        <a:t> for 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DISD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000" dirty="0" smtClean="0"/>
                        <a:t>$245</a:t>
                      </a:r>
                      <a:endParaRPr lang="en-US" sz="2000" dirty="0"/>
                    </a:p>
                  </a:txBody>
                  <a:tcPr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191545"/>
              </p:ext>
            </p:extLst>
          </p:nvPr>
        </p:nvGraphicFramePr>
        <p:xfrm>
          <a:off x="609600" y="4114800"/>
          <a:ext cx="7924800" cy="1219200"/>
        </p:xfrm>
        <a:graphic>
          <a:graphicData uri="http://schemas.openxmlformats.org/drawingml/2006/table">
            <a:tbl>
              <a:tblPr firstRow="1" bandRow="1"/>
              <a:tblGrid>
                <a:gridCol w="3962400"/>
                <a:gridCol w="3962400"/>
              </a:tblGrid>
              <a:tr h="40640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Total</a:t>
                      </a:r>
                      <a:r>
                        <a:rPr lang="en-US" sz="2000" b="0" baseline="0" dirty="0" smtClean="0">
                          <a:solidFill>
                            <a:schemeClr val="tx1"/>
                          </a:solidFill>
                        </a:rPr>
                        <a:t> Participants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 1090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</a:tr>
              <a:tr h="40640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2000" dirty="0" smtClean="0"/>
                        <a:t>Monthly District Contributions</a:t>
                      </a:r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/>
                      <a:r>
                        <a:rPr lang="en-US" sz="2000" dirty="0" smtClean="0"/>
                        <a:t>                $ 267,050</a:t>
                      </a:r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</a:tr>
              <a:tr h="40640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2000" dirty="0" smtClean="0"/>
                        <a:t>Yearly District Contributions</a:t>
                      </a:r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2000" dirty="0" smtClean="0"/>
                        <a:t>              $3,204,600</a:t>
                      </a:r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019D2A-30DF-4E9A-982B-807BC56C1716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28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3583554"/>
              </p:ext>
            </p:extLst>
          </p:nvPr>
        </p:nvGraphicFramePr>
        <p:xfrm>
          <a:off x="609600" y="1905000"/>
          <a:ext cx="7924800" cy="609600"/>
        </p:xfrm>
        <a:graphic>
          <a:graphicData uri="http://schemas.openxmlformats.org/drawingml/2006/table">
            <a:tbl>
              <a:tblPr firstRow="1" bandRow="1"/>
              <a:tblGrid>
                <a:gridCol w="7924800"/>
              </a:tblGrid>
              <a:tr h="60960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District Contribution</a:t>
                      </a:r>
                      <a:r>
                        <a:rPr lang="en-US" sz="2400" b="0" baseline="0" dirty="0" smtClean="0">
                          <a:solidFill>
                            <a:schemeClr val="tx1"/>
                          </a:solidFill>
                        </a:rPr>
                        <a:t> for $10,000 Life Insurance Policy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5206909"/>
              </p:ext>
            </p:extLst>
          </p:nvPr>
        </p:nvGraphicFramePr>
        <p:xfrm>
          <a:off x="609600" y="2514600"/>
          <a:ext cx="7924800" cy="3352800"/>
        </p:xfrm>
        <a:graphic>
          <a:graphicData uri="http://schemas.openxmlformats.org/drawingml/2006/table">
            <a:tbl>
              <a:tblPr firstRow="1" bandRow="1"/>
              <a:tblGrid>
                <a:gridCol w="2641600"/>
                <a:gridCol w="2641600"/>
                <a:gridCol w="2641600"/>
              </a:tblGrid>
              <a:tr h="55880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2014-2015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000" b="0" baseline="0" dirty="0" smtClean="0">
                          <a:solidFill>
                            <a:schemeClr val="tx1"/>
                          </a:solidFill>
                        </a:rPr>
                        <a:t>1653 Participation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$.85 per Participation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</a:tr>
              <a:tr h="55880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/>
                      <a:r>
                        <a:rPr lang="en-US" sz="2000" dirty="0" smtClean="0"/>
                        <a:t>Monthly</a:t>
                      </a:r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000" dirty="0" smtClean="0"/>
                        <a:t>$1,405</a:t>
                      </a:r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</a:tr>
              <a:tr h="55880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/>
                      <a:r>
                        <a:rPr lang="en-US" sz="2000" dirty="0" smtClean="0"/>
                        <a:t>Yearly</a:t>
                      </a:r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/>
                      <a:r>
                        <a:rPr lang="en-US" sz="2000" dirty="0" smtClean="0"/>
                        <a:t>           $16,861</a:t>
                      </a:r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</a:tr>
              <a:tr h="55880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2015-2016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1720 Participation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$.55 per Participation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</a:tr>
              <a:tr h="55880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Monthly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            $  946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</a:tr>
              <a:tr h="55880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Yearly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          $11,352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019D2A-30DF-4E9A-982B-807BC56C1716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53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8280059"/>
              </p:ext>
            </p:extLst>
          </p:nvPr>
        </p:nvGraphicFramePr>
        <p:xfrm>
          <a:off x="609600" y="1447800"/>
          <a:ext cx="7924800" cy="4953001"/>
        </p:xfrm>
        <a:graphic>
          <a:graphicData uri="http://schemas.openxmlformats.org/drawingml/2006/table">
            <a:tbl>
              <a:tblPr firstRow="1" firstCol="1" bandRow="1"/>
              <a:tblGrid>
                <a:gridCol w="4322618"/>
                <a:gridCol w="1945178"/>
                <a:gridCol w="1657004"/>
              </a:tblGrid>
              <a:tr h="711485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District/Entity Monthly Contribution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2015-2016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Plan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Year)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Responses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% Responding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</a:tr>
              <a:tr h="355744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Fixed Contribution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</a:tr>
              <a:tr h="355744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$225 (minimum required by State)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343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36.37%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</a:tr>
              <a:tr h="355744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$226-$275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217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23.01%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</a:tr>
              <a:tr h="355744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$276-$325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229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24.28%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</a:tr>
              <a:tr h="328335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$326-$375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  72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  7.64%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</a:tr>
              <a:tr h="355744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$376-$425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  35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  3.71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</a:tr>
              <a:tr h="355744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$426-$475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BatangChe" panose="02030609000101010101" pitchFamily="49" charset="-127"/>
                          <a:cs typeface="Times New Roman"/>
                        </a:rPr>
                        <a:t>16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BatangChe" panose="02030609000101010101" pitchFamily="49" charset="-127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  1.70%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</a:tr>
              <a:tr h="355744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$476-$525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5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  0.53%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</a:tr>
              <a:tr h="355744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$526+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26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  2.76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</a:tr>
              <a:tr h="711485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</a:tr>
              <a:tr h="355744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Total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943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 100%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019D2A-30DF-4E9A-982B-807BC56C1716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31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1576321"/>
              </p:ext>
            </p:extLst>
          </p:nvPr>
        </p:nvGraphicFramePr>
        <p:xfrm>
          <a:off x="685800" y="2057400"/>
          <a:ext cx="76200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019D2A-30DF-4E9A-982B-807BC56C1716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88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3400" y="3105835"/>
            <a:ext cx="8001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3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Proposed </a:t>
            </a:r>
            <a:r>
              <a:rPr lang="en-US" sz="33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General, Child Nutrition &amp; Debt Service Fund Budgets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019D2A-30DF-4E9A-982B-807BC56C1716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74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0008011"/>
              </p:ext>
            </p:extLst>
          </p:nvPr>
        </p:nvGraphicFramePr>
        <p:xfrm>
          <a:off x="628650" y="1825625"/>
          <a:ext cx="7905750" cy="533400"/>
        </p:xfrm>
        <a:graphic>
          <a:graphicData uri="http://schemas.openxmlformats.org/drawingml/2006/table">
            <a:tbl>
              <a:tblPr/>
              <a:tblGrid>
                <a:gridCol w="7905750"/>
              </a:tblGrid>
              <a:tr h="30480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 fontAlgn="b">
                        <a:lnSpc>
                          <a:spcPts val="13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strike="sngStrike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68" marR="8868" marT="8868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 fontAlgn="b">
                        <a:lnSpc>
                          <a:spcPts val="13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sng" kern="1200" dirty="0" smtClean="0">
                          <a:effectLst/>
                        </a:rPr>
                        <a:t>2016-2017 </a:t>
                      </a:r>
                      <a:r>
                        <a:rPr lang="en-US" sz="1100" u="sng" kern="1200" dirty="0">
                          <a:effectLst/>
                        </a:rPr>
                        <a:t>Proposed Budget</a:t>
                      </a:r>
                      <a:endParaRPr lang="en-US" sz="1100" u="sng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68" marR="8868" marT="8868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" name="Table Placeholder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2574441"/>
              </p:ext>
            </p:extLst>
          </p:nvPr>
        </p:nvGraphicFramePr>
        <p:xfrm>
          <a:off x="609600" y="2438404"/>
          <a:ext cx="7924799" cy="4255292"/>
        </p:xfrm>
        <a:graphic>
          <a:graphicData uri="http://schemas.openxmlformats.org/drawingml/2006/table">
            <a:tbl>
              <a:tblPr/>
              <a:tblGrid>
                <a:gridCol w="3552497"/>
                <a:gridCol w="1161392"/>
                <a:gridCol w="1024758"/>
                <a:gridCol w="1093076"/>
                <a:gridCol w="1093076"/>
              </a:tblGrid>
              <a:tr h="711062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General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sng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Fund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Child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Nutrition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sng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Fund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Debt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Service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sng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Fund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sng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Funds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9534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Estimated Revenues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0328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Local Sources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769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Ad Valorem Taxes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  39,718,914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  17,378,913   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 57,097,827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769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Other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sng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       401,150</a:t>
                      </a:r>
                      <a:endParaRPr lang="en-US" sz="1100" u="sng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sng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  1,219,718</a:t>
                      </a:r>
                      <a:endParaRPr lang="en-US" sz="1100" u="sng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$___________</a:t>
                      </a:r>
                      <a:endParaRPr lang="en-US" sz="1100" u="non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sng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   1,620,868</a:t>
                      </a:r>
                      <a:endParaRPr lang="en-US" sz="1100" u="sng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769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Total Local Sources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  40,120,064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  1,184,900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  17,378,913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 58,683,877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769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State Sources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769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State Aid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  58,293,325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       42,000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    2,064,062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  60,399,387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769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TRS On-behalf Payments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sng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    4,273,640</a:t>
                      </a:r>
                      <a:endParaRPr lang="en-US" sz="1100" u="sng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_________  </a:t>
                      </a:r>
                      <a:r>
                        <a:rPr lang="en-US" sz="1100" u="sng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</a:t>
                      </a:r>
                      <a:endParaRPr lang="en-US" sz="1100" u="sng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non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$__________</a:t>
                      </a:r>
                      <a:endParaRPr lang="en-US" sz="1100" u="non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u="sng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    4,273,640</a:t>
                      </a:r>
                      <a:endParaRPr lang="en-US" sz="1100" u="sng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769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457200" marR="0" indent="-4572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  Total State Sources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  62,566,965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       42,000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    2,064,062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  64,673,027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769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769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Federal Sources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    2,025,000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  6,276,909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    8,301,909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769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769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Other Revenue Sources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769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769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 Total Revenues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 104,712,029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   7,538,627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  19,442,975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131,693,631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1862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019D2A-30DF-4E9A-982B-807BC56C1716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19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019D2A-30DF-4E9A-982B-807BC56C17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30" y="2384910"/>
            <a:ext cx="8210550" cy="413067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4343400" y="1828800"/>
            <a:ext cx="4495800" cy="561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0" dirty="0" smtClean="0">
                <a:solidFill>
                  <a:srgbClr val="000000"/>
                </a:solidFill>
              </a:rPr>
              <a:t>                            </a:t>
            </a:r>
            <a:r>
              <a:rPr lang="en-US" sz="1000" kern="0" dirty="0">
                <a:solidFill>
                  <a:srgbClr val="000000"/>
                </a:solidFill>
              </a:rPr>
              <a:t> </a:t>
            </a:r>
            <a:r>
              <a:rPr lang="en-US" sz="1000" kern="0" dirty="0" smtClean="0">
                <a:solidFill>
                  <a:srgbClr val="000000"/>
                </a:solidFill>
              </a:rPr>
              <a:t>         </a:t>
            </a:r>
            <a:r>
              <a:rPr lang="en-US" sz="10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Child</a:t>
            </a:r>
            <a:r>
              <a:rPr lang="en-US" sz="1000" kern="0" dirty="0" smtClean="0">
                <a:solidFill>
                  <a:srgbClr val="000000"/>
                </a:solidFill>
              </a:rPr>
              <a:t>                        Debt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0" dirty="0" smtClean="0">
                <a:solidFill>
                  <a:srgbClr val="000000"/>
                </a:solidFill>
              </a:rPr>
              <a:t>   General                    </a:t>
            </a:r>
            <a:r>
              <a:rPr lang="en-US" sz="1050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BatangChe" panose="02030609000101010101" pitchFamily="49" charset="-127"/>
                <a:cs typeface="Times New Roman" panose="02020603050405020304" pitchFamily="18" charset="0"/>
              </a:rPr>
              <a:t>Nutrition</a:t>
            </a:r>
            <a:r>
              <a:rPr lang="en-US" sz="1000" kern="0" dirty="0" smtClean="0">
                <a:solidFill>
                  <a:srgbClr val="000000"/>
                </a:solidFill>
              </a:rPr>
              <a:t>                   Service                        Total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0" dirty="0" smtClean="0">
                <a:solidFill>
                  <a:srgbClr val="000000"/>
                </a:solidFill>
              </a:rPr>
              <a:t>      </a:t>
            </a:r>
            <a:r>
              <a:rPr lang="en-US" sz="1000" u="sng" kern="0" dirty="0" smtClean="0">
                <a:solidFill>
                  <a:srgbClr val="000000"/>
                </a:solidFill>
              </a:rPr>
              <a:t>Fund</a:t>
            </a:r>
            <a:r>
              <a:rPr lang="en-US" sz="1000" kern="0" dirty="0" smtClean="0">
                <a:solidFill>
                  <a:srgbClr val="000000"/>
                </a:solidFill>
              </a:rPr>
              <a:t>                        </a:t>
            </a:r>
            <a:r>
              <a:rPr lang="en-US" sz="1000" u="sng" kern="0" dirty="0" smtClean="0">
                <a:solidFill>
                  <a:srgbClr val="000000"/>
                </a:solidFill>
              </a:rPr>
              <a:t>Fund</a:t>
            </a:r>
            <a:r>
              <a:rPr lang="en-US" sz="1000" kern="0" dirty="0" smtClean="0">
                <a:solidFill>
                  <a:srgbClr val="000000"/>
                </a:solidFill>
              </a:rPr>
              <a:t>                       </a:t>
            </a:r>
            <a:r>
              <a:rPr lang="en-US" sz="1000" u="sng" kern="0" dirty="0" smtClean="0">
                <a:solidFill>
                  <a:srgbClr val="000000"/>
                </a:solidFill>
              </a:rPr>
              <a:t>Fund</a:t>
            </a:r>
            <a:r>
              <a:rPr lang="en-US" sz="1000" kern="0" dirty="0" smtClean="0">
                <a:solidFill>
                  <a:srgbClr val="000000"/>
                </a:solidFill>
              </a:rPr>
              <a:t>                        </a:t>
            </a:r>
            <a:r>
              <a:rPr lang="en-US" sz="1000" u="sng" kern="0" dirty="0" smtClean="0">
                <a:solidFill>
                  <a:srgbClr val="000000"/>
                </a:solidFill>
              </a:rPr>
              <a:t>All Funds</a:t>
            </a:r>
          </a:p>
        </p:txBody>
      </p:sp>
    </p:spTree>
    <p:extLst>
      <p:ext uri="{BB962C8B-B14F-4D97-AF65-F5344CB8AC3E}">
        <p14:creationId xmlns:p14="http://schemas.microsoft.com/office/powerpoint/2010/main" val="354095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1905000"/>
            <a:ext cx="7905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 </a:t>
            </a:r>
            <a:r>
              <a:rPr lang="en-US" sz="2000" dirty="0" smtClean="0"/>
              <a:t>STAFF </a:t>
            </a:r>
            <a:r>
              <a:rPr lang="en-US" sz="2000" dirty="0"/>
              <a:t>SALARY </a:t>
            </a:r>
            <a:r>
              <a:rPr lang="en-US" sz="2000" dirty="0" smtClean="0"/>
              <a:t>RECOMMENDATION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609600" y="2673716"/>
            <a:ext cx="7905750" cy="3841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833548"/>
              </p:ext>
            </p:extLst>
          </p:nvPr>
        </p:nvGraphicFramePr>
        <p:xfrm>
          <a:off x="685803" y="2366668"/>
          <a:ext cx="7829548" cy="3989686"/>
        </p:xfrm>
        <a:graphic>
          <a:graphicData uri="http://schemas.openxmlformats.org/drawingml/2006/table">
            <a:tbl>
              <a:tblPr/>
              <a:tblGrid>
                <a:gridCol w="639963"/>
                <a:gridCol w="639963"/>
                <a:gridCol w="639963"/>
                <a:gridCol w="639963"/>
                <a:gridCol w="769956"/>
                <a:gridCol w="639963"/>
                <a:gridCol w="659962"/>
                <a:gridCol w="639963"/>
                <a:gridCol w="759956"/>
                <a:gridCol w="639963"/>
                <a:gridCol w="639963"/>
                <a:gridCol w="519970"/>
              </a:tblGrid>
              <a:tr h="330840">
                <a:tc gridSpan="12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1% GPI &amp; $50,000 Beginning Teacher Salary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3962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Pay Group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General Pay Increase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Adjustments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Estimated Total Increase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0840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Teachers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$450,358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87,955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$538,313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0840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Administrative Management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$22,563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$19,520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$42,083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0840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Administrative Professional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$134,612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$30,624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$165,236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0840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Administrative Support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$28,687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$62,484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$91,171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0840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Instructional Support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$32,826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$34,508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$67,334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0840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Auxiliary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$102,471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$61,919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$164,390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5939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$771,517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$297,010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$1,068,527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7403">
                <a:tc gridSpan="5"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of Current Costs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019D2A-30DF-4E9A-982B-807BC56C1716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44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05000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Where does the money come from?</a:t>
            </a:r>
            <a:endParaRPr lang="en-US" sz="2400" b="1" strike="sngStrike" dirty="0">
              <a:solidFill>
                <a:srgbClr val="FF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2428220"/>
            <a:ext cx="7924800" cy="4002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State Revenue: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State Aid projections based on </a:t>
            </a:r>
            <a:r>
              <a:rPr lang="en-US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11,750 </a:t>
            </a:r>
            <a:r>
              <a:rPr lang="en-US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ADA.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Approximately 61% of the total revenue budget comes from State revenues.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7% of this amount represents TRS-on-Behalf.  This number is dependent on payroll and represents about 5% of total payroll.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Local Revenue: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Local Property revenue based on a </a:t>
            </a:r>
            <a:r>
              <a:rPr lang="en-US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5% </a:t>
            </a:r>
            <a:r>
              <a:rPr lang="en-US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increase from 2015 Certified Values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1% percent change in total taxable values equals an approximate $350,000 change</a:t>
            </a:r>
            <a:endParaRPr lang="en-US" sz="2000" dirty="0">
              <a:effectLst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019D2A-30DF-4E9A-982B-807BC56C1716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91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7485528"/>
              </p:ext>
            </p:extLst>
          </p:nvPr>
        </p:nvGraphicFramePr>
        <p:xfrm>
          <a:off x="609600" y="1905000"/>
          <a:ext cx="78486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019D2A-30DF-4E9A-982B-807BC56C1716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30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5222109"/>
              </p:ext>
            </p:extLst>
          </p:nvPr>
        </p:nvGraphicFramePr>
        <p:xfrm>
          <a:off x="609600" y="1828800"/>
          <a:ext cx="790575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019D2A-30DF-4E9A-982B-807BC56C1716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47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1905000"/>
            <a:ext cx="792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How does the District spend the money?</a:t>
            </a:r>
            <a:endParaRPr lang="en-US" sz="2400" b="1" strike="sngStrike" dirty="0">
              <a:solidFill>
                <a:srgbClr val="FF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2703255"/>
            <a:ext cx="7848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Expenses:</a:t>
            </a:r>
          </a:p>
          <a:p>
            <a:pPr lvl="0"/>
            <a:endParaRPr lang="en-US" sz="20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1% salary increase of midpoint for Staff in 16-17 plus adjustments in the pay groups.</a:t>
            </a:r>
            <a:endParaRPr lang="en-US" sz="2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en-US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% decrease in departmental budgets and campus budgets are based on enrollment at Snap-shot date in October.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019D2A-30DF-4E9A-982B-807BC56C1716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013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7470674"/>
              </p:ext>
            </p:extLst>
          </p:nvPr>
        </p:nvGraphicFramePr>
        <p:xfrm>
          <a:off x="609600" y="1676400"/>
          <a:ext cx="7905750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019D2A-30DF-4E9A-982B-807BC56C1716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13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72831"/>
              </p:ext>
            </p:extLst>
          </p:nvPr>
        </p:nvGraphicFramePr>
        <p:xfrm>
          <a:off x="609600" y="1905000"/>
          <a:ext cx="78486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019D2A-30DF-4E9A-982B-807BC56C1716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81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4876849"/>
              </p:ext>
            </p:extLst>
          </p:nvPr>
        </p:nvGraphicFramePr>
        <p:xfrm>
          <a:off x="609600" y="1981200"/>
          <a:ext cx="78486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038600" y="1600200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Enrollment @ Snapshot Compared to ADA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019D2A-30DF-4E9A-982B-807BC56C1716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53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0" y="3787914"/>
            <a:ext cx="617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General Fund Staffing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019D2A-30DF-4E9A-982B-807BC56C1716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102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3400" y="1973688"/>
            <a:ext cx="7677150" cy="4860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b="1" u="sng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Elementary Teachers</a:t>
            </a:r>
            <a:endParaRPr lang="en-US" sz="12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3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Maximum Class Sizes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3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K-4	</a:t>
            </a:r>
            <a:r>
              <a:rPr lang="en-US" sz="13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22</a:t>
            </a:r>
            <a:endParaRPr lang="en-US" sz="13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3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No </a:t>
            </a:r>
            <a:r>
              <a:rPr lang="en-US" sz="13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Waivers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3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Net Change: 	  8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3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US" sz="1300" b="1" u="sng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Intermediate </a:t>
            </a:r>
            <a:r>
              <a:rPr lang="en-US" sz="1300" b="1" u="sng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Teachers:</a:t>
            </a:r>
            <a:endParaRPr lang="en-US" sz="13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3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Class Size: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3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r>
              <a:rPr lang="en-US" sz="1300" baseline="30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</a:t>
            </a:r>
            <a:r>
              <a:rPr lang="en-US" sz="13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13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25</a:t>
            </a:r>
            <a:endParaRPr lang="en-US" sz="13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3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en-US" sz="1300" baseline="30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</a:t>
            </a:r>
            <a:r>
              <a:rPr lang="en-US" sz="13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13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25</a:t>
            </a:r>
            <a:endParaRPr lang="en-US" sz="13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3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Applying </a:t>
            </a:r>
            <a:r>
              <a:rPr lang="en-US" sz="13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current Staff ratios decreases staff by 8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3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Net Change:	</a:t>
            </a:r>
            <a:r>
              <a:rPr lang="en-US" sz="13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</a:t>
            </a:r>
            <a:r>
              <a:rPr lang="en-US" sz="13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3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US" sz="1300" b="1" u="sng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Middle </a:t>
            </a:r>
            <a:r>
              <a:rPr lang="en-US" sz="1300" b="1" u="sng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School Teachers:</a:t>
            </a:r>
            <a:endParaRPr lang="en-US" sz="13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3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Class Size</a:t>
            </a:r>
            <a:r>
              <a:rPr lang="en-US" sz="13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	</a:t>
            </a:r>
            <a:endParaRPr lang="en-US" sz="13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3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r>
              <a:rPr lang="en-US" sz="1300" baseline="30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</a:t>
            </a:r>
            <a:r>
              <a:rPr lang="en-US" sz="13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13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28</a:t>
            </a:r>
            <a:endParaRPr lang="en-US" sz="13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3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r>
              <a:rPr lang="en-US" sz="1300" baseline="30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</a:t>
            </a:r>
            <a:r>
              <a:rPr lang="en-US" sz="13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en-US" sz="13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28</a:t>
            </a:r>
            <a:endParaRPr lang="en-US" sz="13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3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Net change:	</a:t>
            </a:r>
            <a:r>
              <a:rPr lang="en-US" sz="13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0</a:t>
            </a:r>
            <a:endParaRPr lang="en-US" sz="13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3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r>
              <a:rPr lang="en-US" sz="1300" b="1" u="sng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High </a:t>
            </a:r>
            <a:r>
              <a:rPr lang="en-US" sz="1300" b="1" u="sng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School Teachers:</a:t>
            </a:r>
            <a:endParaRPr lang="en-US" sz="13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3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Applying current staff ratios results in no change of staff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3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Net change:	</a:t>
            </a:r>
            <a:r>
              <a:rPr lang="en-US" sz="13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0</a:t>
            </a:r>
            <a:endParaRPr lang="en-US" sz="1300" dirty="0">
              <a:effectLst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019D2A-30DF-4E9A-982B-807BC56C1716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55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3573959"/>
            <a:ext cx="75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en-US" sz="4000" kern="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Legislative Update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019D2A-30DF-4E9A-982B-807BC56C1716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0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85800" y="1905000"/>
            <a:ext cx="7829550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5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House Bill </a:t>
            </a:r>
            <a:r>
              <a:rPr lang="en-US" sz="25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2610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500" b="1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5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Enacted </a:t>
            </a:r>
            <a:r>
              <a:rPr lang="en-US" sz="25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by the 84</a:t>
            </a:r>
            <a:r>
              <a:rPr lang="en-US" sz="2500" baseline="30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</a:t>
            </a:r>
            <a:r>
              <a:rPr lang="en-US" sz="25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Texas Legislature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5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Changed language requiring 180 days of instruction to providing at least 75,600 minutes of instruction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5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175 instructional days in 2015-16 and 172 instructional days for 2016-17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5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Additional non-instructional days in calendar will be used for Staff Development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5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Negative impact on Child Nutrition and Transportation staff – working 3 less days</a:t>
            </a:r>
            <a:endParaRPr lang="en-US" sz="2500" dirty="0">
              <a:effectLst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019D2A-30DF-4E9A-982B-807BC56C1716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47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6768</TotalTime>
  <Words>1390</Words>
  <Application>Microsoft Office PowerPoint</Application>
  <PresentationFormat>On-screen Show (4:3)</PresentationFormat>
  <Paragraphs>549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Arial Unicode MS</vt:lpstr>
      <vt:lpstr>BatangChe</vt:lpstr>
      <vt:lpstr>Arial</vt:lpstr>
      <vt:lpstr>Calibri</vt:lpstr>
      <vt:lpstr>Calibri Light</vt:lpstr>
      <vt:lpstr>Courier New</vt:lpstr>
      <vt:lpstr>Symbol</vt:lpstr>
      <vt:lpstr>Times New Roman</vt:lpstr>
      <vt:lpstr>Wingdings</vt:lpstr>
      <vt:lpstr>Office Theme</vt:lpstr>
      <vt:lpstr> 2016-2017 Proposed Budget Public Hearing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Duncanville ISD Technology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tkuykendall</dc:creator>
  <cp:lastModifiedBy>Kuehler, Ronald</cp:lastModifiedBy>
  <cp:revision>435</cp:revision>
  <cp:lastPrinted>2016-06-27T21:18:30Z</cp:lastPrinted>
  <dcterms:created xsi:type="dcterms:W3CDTF">2010-01-14T14:45:55Z</dcterms:created>
  <dcterms:modified xsi:type="dcterms:W3CDTF">2016-06-27T22:16:19Z</dcterms:modified>
</cp:coreProperties>
</file>