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8" r:id="rId1"/>
  </p:sldMasterIdLst>
  <p:notesMasterIdLst>
    <p:notesMasterId r:id="rId28"/>
  </p:notesMasterIdLst>
  <p:handoutMasterIdLst>
    <p:handoutMasterId r:id="rId29"/>
  </p:handoutMasterIdLst>
  <p:sldIdLst>
    <p:sldId id="291" r:id="rId2"/>
    <p:sldId id="329" r:id="rId3"/>
    <p:sldId id="292" r:id="rId4"/>
    <p:sldId id="330" r:id="rId5"/>
    <p:sldId id="327" r:id="rId6"/>
    <p:sldId id="296" r:id="rId7"/>
    <p:sldId id="342" r:id="rId8"/>
    <p:sldId id="295" r:id="rId9"/>
    <p:sldId id="333" r:id="rId10"/>
    <p:sldId id="332" r:id="rId11"/>
    <p:sldId id="349" r:id="rId12"/>
    <p:sldId id="343" r:id="rId13"/>
    <p:sldId id="336" r:id="rId14"/>
    <p:sldId id="340" r:id="rId15"/>
    <p:sldId id="337" r:id="rId16"/>
    <p:sldId id="339" r:id="rId17"/>
    <p:sldId id="338" r:id="rId18"/>
    <p:sldId id="335" r:id="rId19"/>
    <p:sldId id="294" r:id="rId20"/>
    <p:sldId id="317" r:id="rId21"/>
    <p:sldId id="344" r:id="rId22"/>
    <p:sldId id="348" r:id="rId23"/>
    <p:sldId id="346" r:id="rId24"/>
    <p:sldId id="345" r:id="rId25"/>
    <p:sldId id="347" r:id="rId26"/>
    <p:sldId id="325" r:id="rId2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D5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488"/>
    <p:restoredTop sz="94579"/>
  </p:normalViewPr>
  <p:slideViewPr>
    <p:cSldViewPr snapToGrid="0" snapToObjects="1">
      <p:cViewPr>
        <p:scale>
          <a:sx n="85" d="100"/>
          <a:sy n="85" d="100"/>
        </p:scale>
        <p:origin x="488" y="648"/>
      </p:cViewPr>
      <p:guideLst/>
    </p:cSldViewPr>
  </p:slid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243475-FB8F-6748-ADA5-E9D5EB456E19}" type="datetimeFigureOut">
              <a:rPr lang="en-US" smtClean="0"/>
              <a:t>4/7/20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E1BA894-42A5-8C4E-86DC-F5E6A795283A}" type="slidenum">
              <a:rPr lang="en-US" smtClean="0"/>
              <a:t>‹#›</a:t>
            </a:fld>
            <a:endParaRPr lang="en-US" dirty="0"/>
          </a:p>
        </p:txBody>
      </p:sp>
    </p:spTree>
    <p:extLst>
      <p:ext uri="{BB962C8B-B14F-4D97-AF65-F5344CB8AC3E}">
        <p14:creationId xmlns:p14="http://schemas.microsoft.com/office/powerpoint/2010/main" val="16379316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buChar char="●"/>
              <a:defRPr sz="1100"/>
            </a:lvl1pPr>
            <a:lvl2pPr lvl="1">
              <a:spcBef>
                <a:spcPts val="0"/>
              </a:spcBef>
              <a:buChar char="○"/>
              <a:defRPr sz="1100"/>
            </a:lvl2pPr>
            <a:lvl3pPr lvl="2">
              <a:spcBef>
                <a:spcPts val="0"/>
              </a:spcBef>
              <a:buChar char="■"/>
              <a:defRPr sz="1100"/>
            </a:lvl3pPr>
            <a:lvl4pPr lvl="3">
              <a:spcBef>
                <a:spcPts val="0"/>
              </a:spcBef>
              <a:buChar char="●"/>
              <a:defRPr sz="1100"/>
            </a:lvl4pPr>
            <a:lvl5pPr lvl="4">
              <a:spcBef>
                <a:spcPts val="0"/>
              </a:spcBef>
              <a:buChar char="○"/>
              <a:defRPr sz="1100"/>
            </a:lvl5pPr>
            <a:lvl6pPr lvl="5">
              <a:spcBef>
                <a:spcPts val="0"/>
              </a:spcBef>
              <a:buChar char="■"/>
              <a:defRPr sz="1100"/>
            </a:lvl6pPr>
            <a:lvl7pPr lvl="6">
              <a:spcBef>
                <a:spcPts val="0"/>
              </a:spcBef>
              <a:buChar char="●"/>
              <a:defRPr sz="1100"/>
            </a:lvl7pPr>
            <a:lvl8pPr lvl="7">
              <a:spcBef>
                <a:spcPts val="0"/>
              </a:spcBef>
              <a:buChar char="○"/>
              <a:defRPr sz="1100"/>
            </a:lvl8pPr>
            <a:lvl9pPr lvl="8">
              <a:spcBef>
                <a:spcPts val="0"/>
              </a:spcBef>
              <a:buChar char="■"/>
              <a:defRPr sz="1100"/>
            </a:lvl9pPr>
          </a:lstStyle>
          <a:p>
            <a:endParaRPr/>
          </a:p>
        </p:txBody>
      </p:sp>
    </p:spTree>
    <p:extLst>
      <p:ext uri="{BB962C8B-B14F-4D97-AF65-F5344CB8AC3E}">
        <p14:creationId xmlns:p14="http://schemas.microsoft.com/office/powerpoint/2010/main" val="64010844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200150" y="1790058"/>
            <a:ext cx="6743700" cy="1234440"/>
          </a:xfrm>
          <a:solidFill>
            <a:srgbClr val="FFFFFF"/>
          </a:solidFill>
          <a:ln w="38100">
            <a:solidFill>
              <a:srgbClr val="404040"/>
            </a:solidFill>
          </a:ln>
        </p:spPr>
        <p:txBody>
          <a:bodyPr lIns="274320" rIns="274320" anchor="ctr" anchorCtr="1">
            <a:normAutofit/>
          </a:bodyPr>
          <a:lstStyle>
            <a:lvl1pPr algn="ctr">
              <a:defRPr sz="285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3264408"/>
            <a:ext cx="5101209" cy="929921"/>
          </a:xfrm>
          <a:noFill/>
        </p:spPr>
        <p:txBody>
          <a:bodyPr>
            <a:normAutofit/>
          </a:bodyPr>
          <a:lstStyle>
            <a:lvl1pPr marL="0" indent="0" algn="ctr">
              <a:buNone/>
              <a:defRPr sz="1500">
                <a:solidFill>
                  <a:schemeClr val="tx1">
                    <a:lumMod val="75000"/>
                    <a:lumOff val="2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marR="0" lvl="0" indent="0" algn="ctr" rtl="0">
              <a:spcBef>
                <a:spcPts val="0"/>
              </a:spcBef>
              <a:buSzPct val="25000"/>
              <a:buNone/>
            </a:pPr>
            <a:fld id="{00000000-1234-1234-1234-123412341234}" type="slidenum">
              <a:rPr lang="en" sz="1100" b="1" i="0" u="none" strike="noStrike" cap="none" smtClean="0">
                <a:solidFill>
                  <a:srgbClr val="7F7F7F"/>
                </a:solidFill>
                <a:latin typeface="Lustria"/>
                <a:ea typeface="Lustria"/>
                <a:cs typeface="Lustria"/>
                <a:sym typeface="Lustria"/>
              </a:rPr>
              <a:t>‹#›</a:t>
            </a:fld>
            <a:endParaRPr lang="en" sz="1100" b="1" i="0" u="none" strike="noStrike" cap="none" dirty="0">
              <a:solidFill>
                <a:srgbClr val="7F7F7F"/>
              </a:solidFill>
              <a:latin typeface="Lustria"/>
              <a:ea typeface="Lustria"/>
              <a:cs typeface="Lustria"/>
              <a:sym typeface="Lustria"/>
            </a:endParaRPr>
          </a:p>
        </p:txBody>
      </p:sp>
      <p:pic>
        <p:nvPicPr>
          <p:cNvPr id="5" name="Picture 4">
            <a:extLst>
              <a:ext uri="{FF2B5EF4-FFF2-40B4-BE49-F238E27FC236}">
                <a16:creationId xmlns:a16="http://schemas.microsoft.com/office/drawing/2014/main" id="{18E5343F-E88D-1D42-A386-1DF87F21B72B}"/>
              </a:ext>
            </a:extLst>
          </p:cNvPr>
          <p:cNvPicPr>
            <a:picLocks noChangeAspect="1"/>
          </p:cNvPicPr>
          <p:nvPr/>
        </p:nvPicPr>
        <p:blipFill>
          <a:blip r:embed="rId2"/>
          <a:stretch>
            <a:fillRect/>
          </a:stretch>
        </p:blipFill>
        <p:spPr>
          <a:xfrm>
            <a:off x="3802694" y="204838"/>
            <a:ext cx="1538612" cy="1538612"/>
          </a:xfrm>
          <a:prstGeom prst="rect">
            <a:avLst/>
          </a:prstGeom>
        </p:spPr>
      </p:pic>
    </p:spTree>
    <p:extLst>
      <p:ext uri="{BB962C8B-B14F-4D97-AF65-F5344CB8AC3E}">
        <p14:creationId xmlns:p14="http://schemas.microsoft.com/office/powerpoint/2010/main" val="152624568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marR="0" lvl="0" indent="0" algn="ctr" rtl="0">
              <a:spcBef>
                <a:spcPts val="0"/>
              </a:spcBef>
              <a:buSzPct val="25000"/>
              <a:buNone/>
            </a:pPr>
            <a:fld id="{00000000-1234-1234-1234-123412341234}" type="slidenum">
              <a:rPr lang="en" sz="1100" b="1" smtClean="0">
                <a:solidFill>
                  <a:srgbClr val="7F7F7F"/>
                </a:solidFill>
                <a:latin typeface="Lustria"/>
                <a:ea typeface="Lustria"/>
                <a:cs typeface="Lustria"/>
                <a:sym typeface="Lustria"/>
              </a:rPr>
              <a:t>‹#›</a:t>
            </a:fld>
            <a:endParaRPr lang="en" sz="1100" b="1" dirty="0">
              <a:solidFill>
                <a:srgbClr val="7F7F7F"/>
              </a:solidFill>
              <a:latin typeface="Lustria"/>
              <a:ea typeface="Lustria"/>
              <a:cs typeface="Lustria"/>
              <a:sym typeface="Lustria"/>
            </a:endParaRPr>
          </a:p>
        </p:txBody>
      </p:sp>
      <p:pic>
        <p:nvPicPr>
          <p:cNvPr id="5" name="Picture 4">
            <a:extLst>
              <a:ext uri="{FF2B5EF4-FFF2-40B4-BE49-F238E27FC236}">
                <a16:creationId xmlns:a16="http://schemas.microsoft.com/office/drawing/2014/main" id="{FD42FFCA-89EB-214B-9FD9-D193224021C7}"/>
              </a:ext>
            </a:extLst>
          </p:cNvPr>
          <p:cNvPicPr>
            <a:picLocks noChangeAspect="1"/>
          </p:cNvPicPr>
          <p:nvPr/>
        </p:nvPicPr>
        <p:blipFill>
          <a:blip r:embed="rId2">
            <a:alphaModFix amt="7000"/>
          </a:blip>
          <a:stretch>
            <a:fillRect/>
          </a:stretch>
        </p:blipFill>
        <p:spPr>
          <a:xfrm>
            <a:off x="218218" y="3296225"/>
            <a:ext cx="1688244" cy="2017590"/>
          </a:xfrm>
          <a:prstGeom prst="rect">
            <a:avLst/>
          </a:prstGeom>
        </p:spPr>
      </p:pic>
    </p:spTree>
    <p:extLst>
      <p:ext uri="{BB962C8B-B14F-4D97-AF65-F5344CB8AC3E}">
        <p14:creationId xmlns:p14="http://schemas.microsoft.com/office/powerpoint/2010/main" val="2066463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86434" y="1978533"/>
            <a:ext cx="3203828" cy="2326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1978533"/>
            <a:ext cx="3202685" cy="2326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pPr marL="0" marR="0" lvl="0" indent="0" algn="ctr" rtl="0">
              <a:spcBef>
                <a:spcPts val="0"/>
              </a:spcBef>
              <a:buSzPct val="25000"/>
              <a:buNone/>
            </a:pPr>
            <a:fld id="{00000000-1234-1234-1234-123412341234}" type="slidenum">
              <a:rPr lang="en" sz="1100" b="1" smtClean="0">
                <a:solidFill>
                  <a:srgbClr val="7F7F7F"/>
                </a:solidFill>
                <a:latin typeface="Lustria"/>
                <a:ea typeface="Lustria"/>
                <a:cs typeface="Lustria"/>
                <a:sym typeface="Lustria"/>
              </a:rPr>
              <a:t>‹#›</a:t>
            </a:fld>
            <a:endParaRPr lang="en" sz="1100" b="1" dirty="0">
              <a:solidFill>
                <a:srgbClr val="7F7F7F"/>
              </a:solidFill>
              <a:latin typeface="Lustria"/>
              <a:ea typeface="Lustria"/>
              <a:cs typeface="Lustria"/>
              <a:sym typeface="Lustria"/>
            </a:endParaRPr>
          </a:p>
        </p:txBody>
      </p:sp>
      <p:pic>
        <p:nvPicPr>
          <p:cNvPr id="11" name="Picture 10">
            <a:extLst>
              <a:ext uri="{FF2B5EF4-FFF2-40B4-BE49-F238E27FC236}">
                <a16:creationId xmlns:a16="http://schemas.microsoft.com/office/drawing/2014/main" id="{5B096411-3DB4-5347-BBD0-D9F610ECC02A}"/>
              </a:ext>
            </a:extLst>
          </p:cNvPr>
          <p:cNvPicPr>
            <a:picLocks noChangeAspect="1"/>
          </p:cNvPicPr>
          <p:nvPr/>
        </p:nvPicPr>
        <p:blipFill>
          <a:blip r:embed="rId2">
            <a:alphaModFix amt="7000"/>
          </a:blip>
          <a:stretch>
            <a:fillRect/>
          </a:stretch>
        </p:blipFill>
        <p:spPr>
          <a:xfrm>
            <a:off x="218218" y="3296225"/>
            <a:ext cx="1688244" cy="2017590"/>
          </a:xfrm>
          <a:prstGeom prst="rect">
            <a:avLst/>
          </a:prstGeom>
        </p:spPr>
      </p:pic>
    </p:spTree>
    <p:extLst>
      <p:ext uri="{BB962C8B-B14F-4D97-AF65-F5344CB8AC3E}">
        <p14:creationId xmlns:p14="http://schemas.microsoft.com/office/powerpoint/2010/main" val="1954774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87577" y="1735075"/>
            <a:ext cx="3202686" cy="528065"/>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187577" y="2357438"/>
            <a:ext cx="3202686" cy="19475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2357438"/>
            <a:ext cx="3190113" cy="1947582"/>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1735075"/>
            <a:ext cx="3202686" cy="528065"/>
          </a:xfrm>
        </p:spPr>
        <p:txBody>
          <a:bodyPr anchor="b" anchorCtr="1">
            <a:normAutofit/>
          </a:bodyPr>
          <a:lstStyle>
            <a:lvl1pPr marL="0" indent="0" algn="ctr">
              <a:buNone/>
              <a:defRPr sz="1425" b="0" cap="all" spc="75" baseline="0">
                <a:solidFill>
                  <a:schemeClr val="accent2">
                    <a:lumMod val="75000"/>
                  </a:schemeClr>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marR="0" lvl="0" indent="0" algn="ctr" rtl="0">
              <a:spcBef>
                <a:spcPts val="0"/>
              </a:spcBef>
              <a:buSzPct val="25000"/>
              <a:buNone/>
            </a:pPr>
            <a:fld id="{00000000-1234-1234-1234-123412341234}" type="slidenum">
              <a:rPr lang="en" sz="1100" b="1" smtClean="0">
                <a:solidFill>
                  <a:srgbClr val="7F7F7F"/>
                </a:solidFill>
                <a:latin typeface="Lustria"/>
                <a:ea typeface="Lustria"/>
                <a:cs typeface="Lustria"/>
                <a:sym typeface="Lustria"/>
              </a:rPr>
              <a:t>‹#›</a:t>
            </a:fld>
            <a:endParaRPr lang="en" sz="1100" b="1" dirty="0">
              <a:solidFill>
                <a:srgbClr val="7F7F7F"/>
              </a:solidFill>
              <a:latin typeface="Lustria"/>
              <a:ea typeface="Lustria"/>
              <a:cs typeface="Lustria"/>
              <a:sym typeface="Lustria"/>
            </a:endParaRPr>
          </a:p>
        </p:txBody>
      </p:sp>
      <p:sp>
        <p:nvSpPr>
          <p:cNvPr id="10" name="Title 9"/>
          <p:cNvSpPr>
            <a:spLocks noGrp="1"/>
          </p:cNvSpPr>
          <p:nvPr>
            <p:ph type="title"/>
          </p:nvPr>
        </p:nvSpPr>
        <p:spPr/>
        <p:txBody>
          <a:bodyPr/>
          <a:lstStyle/>
          <a:p>
            <a:r>
              <a:rPr lang="en-US"/>
              <a:t>Click to edit Master title style</a:t>
            </a:r>
            <a:endParaRPr lang="en-US" dirty="0"/>
          </a:p>
        </p:txBody>
      </p:sp>
      <p:pic>
        <p:nvPicPr>
          <p:cNvPr id="12" name="Picture 11">
            <a:extLst>
              <a:ext uri="{FF2B5EF4-FFF2-40B4-BE49-F238E27FC236}">
                <a16:creationId xmlns:a16="http://schemas.microsoft.com/office/drawing/2014/main" id="{3D6ECDC0-CEE6-004B-BBBF-BC38171374A2}"/>
              </a:ext>
            </a:extLst>
          </p:cNvPr>
          <p:cNvPicPr>
            <a:picLocks noChangeAspect="1"/>
          </p:cNvPicPr>
          <p:nvPr/>
        </p:nvPicPr>
        <p:blipFill>
          <a:blip r:embed="rId2">
            <a:alphaModFix amt="7000"/>
          </a:blip>
          <a:stretch>
            <a:fillRect/>
          </a:stretch>
        </p:blipFill>
        <p:spPr>
          <a:xfrm>
            <a:off x="218218" y="3296225"/>
            <a:ext cx="1688244" cy="2017590"/>
          </a:xfrm>
          <a:prstGeom prst="rect">
            <a:avLst/>
          </a:prstGeom>
        </p:spPr>
      </p:pic>
    </p:spTree>
    <p:extLst>
      <p:ext uri="{BB962C8B-B14F-4D97-AF65-F5344CB8AC3E}">
        <p14:creationId xmlns:p14="http://schemas.microsoft.com/office/powerpoint/2010/main" val="1686156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marR="0" lvl="0" indent="0" algn="ctr" rtl="0">
              <a:spcBef>
                <a:spcPts val="0"/>
              </a:spcBef>
              <a:buSzPct val="25000"/>
              <a:buNone/>
            </a:pPr>
            <a:fld id="{00000000-1234-1234-1234-123412341234}" type="slidenum">
              <a:rPr lang="en" sz="1100" b="1" smtClean="0">
                <a:solidFill>
                  <a:srgbClr val="7F7F7F"/>
                </a:solidFill>
                <a:latin typeface="Lustria"/>
                <a:ea typeface="Lustria"/>
                <a:cs typeface="Lustria"/>
                <a:sym typeface="Lustria"/>
              </a:rPr>
              <a:t>‹#›</a:t>
            </a:fld>
            <a:endParaRPr lang="en" sz="1100" b="1" dirty="0">
              <a:solidFill>
                <a:srgbClr val="7F7F7F"/>
              </a:solidFill>
              <a:latin typeface="Lustria"/>
              <a:ea typeface="Lustria"/>
              <a:cs typeface="Lustria"/>
              <a:sym typeface="Lustria"/>
            </a:endParaRPr>
          </a:p>
        </p:txBody>
      </p:sp>
      <p:pic>
        <p:nvPicPr>
          <p:cNvPr id="6" name="Picture 5">
            <a:extLst>
              <a:ext uri="{FF2B5EF4-FFF2-40B4-BE49-F238E27FC236}">
                <a16:creationId xmlns:a16="http://schemas.microsoft.com/office/drawing/2014/main" id="{2ADE3260-101F-FF41-98A6-D49DB07EB783}"/>
              </a:ext>
            </a:extLst>
          </p:cNvPr>
          <p:cNvPicPr>
            <a:picLocks noChangeAspect="1"/>
          </p:cNvPicPr>
          <p:nvPr/>
        </p:nvPicPr>
        <p:blipFill>
          <a:blip r:embed="rId2">
            <a:alphaModFix amt="7000"/>
          </a:blip>
          <a:stretch>
            <a:fillRect/>
          </a:stretch>
        </p:blipFill>
        <p:spPr>
          <a:xfrm>
            <a:off x="218218" y="3296225"/>
            <a:ext cx="1688244" cy="2017590"/>
          </a:xfrm>
          <a:prstGeom prst="rect">
            <a:avLst/>
          </a:prstGeom>
        </p:spPr>
      </p:pic>
    </p:spTree>
    <p:extLst>
      <p:ext uri="{BB962C8B-B14F-4D97-AF65-F5344CB8AC3E}">
        <p14:creationId xmlns:p14="http://schemas.microsoft.com/office/powerpoint/2010/main" val="1029921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marR="0" lvl="0" indent="0" algn="ctr" rtl="0">
              <a:spcBef>
                <a:spcPts val="0"/>
              </a:spcBef>
              <a:buSzPct val="25000"/>
              <a:buNone/>
            </a:pPr>
            <a:fld id="{00000000-1234-1234-1234-123412341234}" type="slidenum">
              <a:rPr lang="en" sz="1100" b="1" smtClean="0">
                <a:solidFill>
                  <a:srgbClr val="7F7F7F"/>
                </a:solidFill>
                <a:latin typeface="Lustria"/>
                <a:ea typeface="Lustria"/>
                <a:cs typeface="Lustria"/>
                <a:sym typeface="Lustria"/>
              </a:rPr>
              <a:t>‹#›</a:t>
            </a:fld>
            <a:endParaRPr lang="en" sz="1100" b="1" dirty="0">
              <a:solidFill>
                <a:srgbClr val="7F7F7F"/>
              </a:solidFill>
              <a:latin typeface="Lustria"/>
              <a:ea typeface="Lustria"/>
              <a:cs typeface="Lustria"/>
              <a:sym typeface="Lustria"/>
            </a:endParaRPr>
          </a:p>
        </p:txBody>
      </p:sp>
      <p:pic>
        <p:nvPicPr>
          <p:cNvPr id="5" name="Picture 4">
            <a:extLst>
              <a:ext uri="{FF2B5EF4-FFF2-40B4-BE49-F238E27FC236}">
                <a16:creationId xmlns:a16="http://schemas.microsoft.com/office/drawing/2014/main" id="{E82F1ED1-C15C-DF4C-A06C-91FB5D15DC86}"/>
              </a:ext>
            </a:extLst>
          </p:cNvPr>
          <p:cNvPicPr>
            <a:picLocks noChangeAspect="1"/>
          </p:cNvPicPr>
          <p:nvPr/>
        </p:nvPicPr>
        <p:blipFill>
          <a:blip r:embed="rId2">
            <a:alphaModFix amt="7000"/>
          </a:blip>
          <a:stretch>
            <a:fillRect/>
          </a:stretch>
        </p:blipFill>
        <p:spPr>
          <a:xfrm>
            <a:off x="218218" y="3296225"/>
            <a:ext cx="1688244" cy="2017590"/>
          </a:xfrm>
          <a:prstGeom prst="rect">
            <a:avLst/>
          </a:prstGeom>
        </p:spPr>
      </p:pic>
    </p:spTree>
    <p:extLst>
      <p:ext uri="{BB962C8B-B14F-4D97-AF65-F5344CB8AC3E}">
        <p14:creationId xmlns:p14="http://schemas.microsoft.com/office/powerpoint/2010/main" val="1172220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3504" y="1682871"/>
            <a:ext cx="3364992" cy="856123"/>
          </a:xfrm>
          <a:solidFill>
            <a:srgbClr val="FFFFFF"/>
          </a:solidFill>
          <a:ln>
            <a:solidFill>
              <a:srgbClr val="404040"/>
            </a:solidFill>
          </a:ln>
        </p:spPr>
        <p:txBody>
          <a:bodyPr anchor="ctr" anchorCtr="1">
            <a:normAutofit/>
          </a:bodyPr>
          <a:lstStyle>
            <a:lvl1pPr>
              <a:defRPr sz="165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603504"/>
            <a:ext cx="3611880" cy="3936492"/>
          </a:xfrm>
        </p:spPr>
        <p:txBody>
          <a:bodyPr>
            <a:normAutofit/>
          </a:bodyPr>
          <a:lstStyle>
            <a:lvl1pPr>
              <a:defRPr sz="1425">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6676" y="2662439"/>
            <a:ext cx="2846070" cy="1645527"/>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Date Placeholder 8"/>
          <p:cNvSpPr>
            <a:spLocks noGrp="1"/>
          </p:cNvSpPr>
          <p:nvPr>
            <p:ph type="dt" sz="half" idx="10"/>
          </p:nvPr>
        </p:nvSpPr>
        <p:spPr/>
        <p:txBody>
          <a:bodyPr/>
          <a:lstStyle/>
          <a:p>
            <a:endParaRPr lang="en-US" dirty="0"/>
          </a:p>
        </p:txBody>
      </p:sp>
      <p:sp>
        <p:nvSpPr>
          <p:cNvPr id="10" name="Footer Placeholder 9"/>
          <p:cNvSpPr>
            <a:spLocks noGrp="1"/>
          </p:cNvSpPr>
          <p:nvPr>
            <p:ph type="ftr" sz="quarter" idx="11"/>
          </p:nvPr>
        </p:nvSpPr>
        <p:spPr>
          <a:xfrm>
            <a:off x="603504" y="4677156"/>
            <a:ext cx="3843598" cy="24003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pPr marL="0" marR="0" lvl="0" indent="0" algn="ctr" rtl="0">
              <a:spcBef>
                <a:spcPts val="0"/>
              </a:spcBef>
              <a:buSzPct val="25000"/>
              <a:buNone/>
            </a:pPr>
            <a:fld id="{00000000-1234-1234-1234-123412341234}" type="slidenum">
              <a:rPr lang="en" sz="1100" b="1" smtClean="0">
                <a:solidFill>
                  <a:srgbClr val="7F7F7F"/>
                </a:solidFill>
                <a:latin typeface="Lustria"/>
                <a:ea typeface="Lustria"/>
                <a:cs typeface="Lustria"/>
                <a:sym typeface="Lustria"/>
              </a:rPr>
              <a:t>‹#›</a:t>
            </a:fld>
            <a:endParaRPr lang="en" sz="1100" b="1" dirty="0">
              <a:solidFill>
                <a:srgbClr val="7F7F7F"/>
              </a:solidFill>
              <a:latin typeface="Lustria"/>
              <a:ea typeface="Lustria"/>
              <a:cs typeface="Lustria"/>
              <a:sym typeface="Lustria"/>
            </a:endParaRPr>
          </a:p>
        </p:txBody>
      </p:sp>
    </p:spTree>
    <p:extLst>
      <p:ext uri="{BB962C8B-B14F-4D97-AF65-F5344CB8AC3E}">
        <p14:creationId xmlns:p14="http://schemas.microsoft.com/office/powerpoint/2010/main" val="492982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06392" y="1682871"/>
            <a:ext cx="3371249" cy="850980"/>
          </a:xfrm>
          <a:solidFill>
            <a:srgbClr val="FFFFFF"/>
          </a:solidFill>
          <a:ln>
            <a:solidFill>
              <a:srgbClr val="404040"/>
            </a:solidFill>
          </a:ln>
        </p:spPr>
        <p:txBody>
          <a:bodyPr anchor="ctr" anchorCtr="1">
            <a:noAutofit/>
          </a:bodyPr>
          <a:lstStyle>
            <a:lvl1pPr>
              <a:defRPr sz="165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0"/>
            <a:ext cx="4576573" cy="5143500"/>
          </a:xfrm>
          <a:solidFill>
            <a:schemeClr val="bg1">
              <a:lumMod val="75000"/>
            </a:schemeClr>
          </a:solidFill>
        </p:spPr>
        <p:txBody>
          <a:bodyPr anchor="t"/>
          <a:lstStyle>
            <a:lvl1pPr marL="0" indent="0">
              <a:buNone/>
              <a:defRPr sz="2400">
                <a:solidFill>
                  <a:schemeClr val="bg1">
                    <a:lumMod val="85000"/>
                    <a:lumOff val="1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4" name="Text Placeholder 3"/>
          <p:cNvSpPr>
            <a:spLocks noGrp="1"/>
          </p:cNvSpPr>
          <p:nvPr>
            <p:ph type="body" sz="half" idx="2"/>
          </p:nvPr>
        </p:nvSpPr>
        <p:spPr>
          <a:xfrm>
            <a:off x="836676" y="2662439"/>
            <a:ext cx="2846070" cy="1645528"/>
          </a:xfrm>
        </p:spPr>
        <p:txBody>
          <a:bodyPr anchor="t" anchorCtr="1">
            <a:normAutofit/>
          </a:bodyPr>
          <a:lstStyle>
            <a:lvl1pPr marL="0" indent="0" algn="ctr">
              <a:buNone/>
              <a:defRPr sz="1125">
                <a:solidFill>
                  <a:srgbClr val="FFFF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p>
        </p:txBody>
      </p:sp>
      <p:sp>
        <p:nvSpPr>
          <p:cNvPr id="9" name="Footer Placeholder 8"/>
          <p:cNvSpPr>
            <a:spLocks noGrp="1"/>
          </p:cNvSpPr>
          <p:nvPr>
            <p:ph type="ftr" sz="quarter" idx="11"/>
          </p:nvPr>
        </p:nvSpPr>
        <p:spPr>
          <a:xfrm>
            <a:off x="603504" y="4677156"/>
            <a:ext cx="3843598" cy="24003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pPr marL="0" marR="0" lvl="0" indent="0" algn="ctr" rtl="0">
              <a:spcBef>
                <a:spcPts val="0"/>
              </a:spcBef>
              <a:buSzPct val="25000"/>
              <a:buNone/>
            </a:pPr>
            <a:fld id="{00000000-1234-1234-1234-123412341234}" type="slidenum">
              <a:rPr lang="en" sz="1100" b="1" smtClean="0">
                <a:solidFill>
                  <a:srgbClr val="7F7F7F"/>
                </a:solidFill>
                <a:latin typeface="Lustria"/>
                <a:ea typeface="Lustria"/>
                <a:cs typeface="Lustria"/>
                <a:sym typeface="Lustria"/>
              </a:rPr>
              <a:t>‹#›</a:t>
            </a:fld>
            <a:endParaRPr lang="en" sz="1100" b="1" dirty="0">
              <a:solidFill>
                <a:srgbClr val="7F7F7F"/>
              </a:solidFill>
              <a:latin typeface="Lustria"/>
              <a:ea typeface="Lustria"/>
              <a:cs typeface="Lustria"/>
              <a:sym typeface="Lustria"/>
            </a:endParaRPr>
          </a:p>
        </p:txBody>
      </p:sp>
    </p:spTree>
    <p:extLst>
      <p:ext uri="{BB962C8B-B14F-4D97-AF65-F5344CB8AC3E}">
        <p14:creationId xmlns:p14="http://schemas.microsoft.com/office/powerpoint/2010/main" val="568261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ctr" rtl="0">
              <a:spcBef>
                <a:spcPts val="0"/>
              </a:spcBef>
              <a:buSzPct val="25000"/>
              <a:buNone/>
            </a:pPr>
            <a:fld id="{00000000-1234-1234-1234-123412341234}" type="slidenum">
              <a:rPr lang="en" sz="1100" b="1" smtClean="0">
                <a:solidFill>
                  <a:srgbClr val="7F7F7F"/>
                </a:solidFill>
                <a:latin typeface="Lustria"/>
                <a:ea typeface="Lustria"/>
                <a:cs typeface="Lustria"/>
                <a:sym typeface="Lustria"/>
              </a:rPr>
              <a:t>‹#›</a:t>
            </a:fld>
            <a:endParaRPr lang="en" sz="1100" b="1" dirty="0">
              <a:solidFill>
                <a:srgbClr val="7F7F7F"/>
              </a:solidFill>
              <a:latin typeface="Lustria"/>
              <a:ea typeface="Lustria"/>
              <a:cs typeface="Lustria"/>
              <a:sym typeface="Lustria"/>
            </a:endParaRPr>
          </a:p>
        </p:txBody>
      </p:sp>
    </p:spTree>
    <p:extLst>
      <p:ext uri="{BB962C8B-B14F-4D97-AF65-F5344CB8AC3E}">
        <p14:creationId xmlns:p14="http://schemas.microsoft.com/office/powerpoint/2010/main" val="912025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702945"/>
            <a:ext cx="973956" cy="373761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3352" y="702945"/>
            <a:ext cx="4648867" cy="37376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marR="0" lvl="0" indent="0" algn="ctr" rtl="0">
              <a:spcBef>
                <a:spcPts val="0"/>
              </a:spcBef>
              <a:buSzPct val="25000"/>
              <a:buNone/>
            </a:pPr>
            <a:fld id="{00000000-1234-1234-1234-123412341234}" type="slidenum">
              <a:rPr lang="en" sz="1100" b="1" smtClean="0">
                <a:solidFill>
                  <a:srgbClr val="7F7F7F"/>
                </a:solidFill>
                <a:latin typeface="Lustria"/>
                <a:ea typeface="Lustria"/>
                <a:cs typeface="Lustria"/>
                <a:sym typeface="Lustria"/>
              </a:rPr>
              <a:t>‹#›</a:t>
            </a:fld>
            <a:endParaRPr lang="en" sz="1100" b="1" dirty="0">
              <a:solidFill>
                <a:srgbClr val="7F7F7F"/>
              </a:solidFill>
              <a:latin typeface="Lustria"/>
              <a:ea typeface="Lustria"/>
              <a:cs typeface="Lustria"/>
              <a:sym typeface="Lustria"/>
            </a:endParaRPr>
          </a:p>
        </p:txBody>
      </p:sp>
    </p:spTree>
    <p:extLst>
      <p:ext uri="{BB962C8B-B14F-4D97-AF65-F5344CB8AC3E}">
        <p14:creationId xmlns:p14="http://schemas.microsoft.com/office/powerpoint/2010/main" val="1820327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1519C8-16DC-3E49-B92B-FB73FAFC2034}"/>
              </a:ext>
            </a:extLst>
          </p:cNvPr>
          <p:cNvPicPr>
            <a:picLocks noChangeAspect="1"/>
          </p:cNvPicPr>
          <p:nvPr/>
        </p:nvPicPr>
        <p:blipFill>
          <a:blip r:embed="rId12">
            <a:alphaModFix amt="10000"/>
          </a:blip>
          <a:stretch>
            <a:fillRect/>
          </a:stretch>
        </p:blipFill>
        <p:spPr>
          <a:xfrm>
            <a:off x="2635115" y="169800"/>
            <a:ext cx="3873770" cy="4627371"/>
          </a:xfrm>
          <a:prstGeom prst="rect">
            <a:avLst/>
          </a:prstGeom>
        </p:spPr>
      </p:pic>
      <p:sp>
        <p:nvSpPr>
          <p:cNvPr id="2" name="Title Placeholder 1"/>
          <p:cNvSpPr>
            <a:spLocks noGrp="1"/>
          </p:cNvSpPr>
          <p:nvPr>
            <p:ph type="title"/>
          </p:nvPr>
        </p:nvSpPr>
        <p:spPr bwMode="black">
          <a:xfrm>
            <a:off x="1673352" y="723519"/>
            <a:ext cx="5797296" cy="89154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3352" y="1978534"/>
            <a:ext cx="5797296" cy="232648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866072" y="4679112"/>
            <a:ext cx="2065310" cy="242976"/>
          </a:xfrm>
          <a:prstGeom prst="rect">
            <a:avLst/>
          </a:prstGeom>
        </p:spPr>
        <p:txBody>
          <a:bodyPr vert="horz" lIns="91440" tIns="45720" rIns="91440" bIns="45720" rtlCol="0" anchor="ctr"/>
          <a:lstStyle>
            <a:lvl1pPr algn="r">
              <a:defRPr sz="788" b="0" i="0">
                <a:solidFill>
                  <a:schemeClr val="tx1">
                    <a:alpha val="70000"/>
                  </a:schemeClr>
                </a:solidFill>
                <a:latin typeface="Brandon Grotesque Medium" panose="020B0503020203060202" pitchFamily="34" charset="77"/>
              </a:defRPr>
            </a:lvl1pPr>
          </a:lstStyle>
          <a:p>
            <a:endParaRPr lang="en-US" dirty="0"/>
          </a:p>
        </p:txBody>
      </p:sp>
      <p:sp>
        <p:nvSpPr>
          <p:cNvPr id="5" name="Footer Placeholder 4"/>
          <p:cNvSpPr>
            <a:spLocks noGrp="1"/>
          </p:cNvSpPr>
          <p:nvPr>
            <p:ph type="ftr" sz="quarter" idx="3"/>
          </p:nvPr>
        </p:nvSpPr>
        <p:spPr>
          <a:xfrm>
            <a:off x="1200150" y="4677156"/>
            <a:ext cx="4425892" cy="240030"/>
          </a:xfrm>
          <a:prstGeom prst="rect">
            <a:avLst/>
          </a:prstGeom>
        </p:spPr>
        <p:txBody>
          <a:bodyPr vert="horz" lIns="91440" tIns="45720" rIns="91440" bIns="45720" rtlCol="0" anchor="ctr"/>
          <a:lstStyle>
            <a:lvl1pPr algn="l">
              <a:defRPr sz="788" b="0" i="0">
                <a:solidFill>
                  <a:schemeClr val="tx1">
                    <a:alpha val="70000"/>
                  </a:schemeClr>
                </a:solidFill>
                <a:latin typeface="Brandon Grotesque Medium" panose="020B0503020203060202" pitchFamily="34" charset="77"/>
              </a:defRPr>
            </a:lvl1pPr>
          </a:lstStyle>
          <a:p>
            <a:endParaRPr lang="en-US" dirty="0"/>
          </a:p>
        </p:txBody>
      </p:sp>
      <p:sp>
        <p:nvSpPr>
          <p:cNvPr id="6" name="Slide Number Placeholder 5"/>
          <p:cNvSpPr>
            <a:spLocks noGrp="1"/>
          </p:cNvSpPr>
          <p:nvPr>
            <p:ph type="sldNum" sz="quarter" idx="4"/>
          </p:nvPr>
        </p:nvSpPr>
        <p:spPr>
          <a:xfrm>
            <a:off x="8069192" y="4663440"/>
            <a:ext cx="274320" cy="274320"/>
          </a:xfrm>
          <a:prstGeom prst="ellipse">
            <a:avLst/>
          </a:prstGeom>
          <a:solidFill>
            <a:srgbClr val="1D1D1D">
              <a:alpha val="70000"/>
            </a:srgbClr>
          </a:solidFill>
        </p:spPr>
        <p:txBody>
          <a:bodyPr vert="horz" lIns="18288" tIns="45720" rIns="18288" bIns="45720" rtlCol="0" anchor="ctr">
            <a:noAutofit/>
          </a:bodyPr>
          <a:lstStyle>
            <a:lvl1pPr algn="ctr">
              <a:defRPr sz="825" b="0" i="0" spc="0" baseline="0">
                <a:solidFill>
                  <a:srgbClr val="FFFFFF"/>
                </a:solidFill>
                <a:latin typeface="Brandon Grotesque Medium" panose="020B0503020203060202" pitchFamily="34" charset="77"/>
              </a:defRPr>
            </a:lvl1pPr>
          </a:lstStyle>
          <a:p>
            <a:pPr marL="0" marR="0" lvl="0" indent="0" algn="ctr" rtl="0">
              <a:spcBef>
                <a:spcPts val="0"/>
              </a:spcBef>
              <a:buSzPct val="25000"/>
              <a:buNone/>
            </a:pPr>
            <a:fld id="{00000000-1234-1234-1234-123412341234}" type="slidenum">
              <a:rPr lang="en" sz="1100" b="1" i="0" u="none" strike="noStrike" cap="none" smtClean="0">
                <a:solidFill>
                  <a:srgbClr val="7F7F7F"/>
                </a:solidFill>
                <a:latin typeface="Lustria"/>
                <a:ea typeface="Lustria"/>
                <a:cs typeface="Lustria"/>
                <a:sym typeface="Lustria"/>
              </a:rPr>
              <a:t>‹#›</a:t>
            </a:fld>
            <a:endParaRPr lang="en" sz="1100" b="1" i="0" u="none" strike="noStrike" cap="none" dirty="0">
              <a:solidFill>
                <a:srgbClr val="7F7F7F"/>
              </a:solidFill>
              <a:latin typeface="Lustria"/>
              <a:ea typeface="Lustria"/>
              <a:cs typeface="Lustria"/>
              <a:sym typeface="Lustria"/>
            </a:endParaRPr>
          </a:p>
        </p:txBody>
      </p:sp>
    </p:spTree>
    <p:extLst>
      <p:ext uri="{BB962C8B-B14F-4D97-AF65-F5344CB8AC3E}">
        <p14:creationId xmlns:p14="http://schemas.microsoft.com/office/powerpoint/2010/main" val="119489771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Lst>
  <p:hf sldNum="0" hdr="0" ftr="0" dt="0"/>
  <p:txStyles>
    <p:titleStyle>
      <a:lvl1pPr algn="ctr" defTabSz="685800" rtl="0" eaLnBrk="1" latinLnBrk="0" hangingPunct="1">
        <a:lnSpc>
          <a:spcPct val="90000"/>
        </a:lnSpc>
        <a:spcBef>
          <a:spcPct val="0"/>
        </a:spcBef>
        <a:buNone/>
        <a:defRPr sz="2100" b="0" i="0" kern="1200" cap="all" spc="150" baseline="0">
          <a:solidFill>
            <a:srgbClr val="262626"/>
          </a:solidFill>
          <a:latin typeface="Brandon Grotesque Medium" panose="020B0503020203060202" pitchFamily="34" charset="77"/>
          <a:ea typeface="+mj-ea"/>
          <a:cs typeface="+mj-cs"/>
        </a:defRPr>
      </a:lvl1pPr>
    </p:titleStyle>
    <p:bodyStyle>
      <a:lvl1pPr marL="171450" indent="-171450" algn="l" defTabSz="685800" rtl="0" eaLnBrk="1" latinLnBrk="0" hangingPunct="1">
        <a:lnSpc>
          <a:spcPct val="100000"/>
        </a:lnSpc>
        <a:spcBef>
          <a:spcPts val="750"/>
        </a:spcBef>
        <a:buClr>
          <a:schemeClr val="accent2"/>
        </a:buClr>
        <a:buFont typeface="Arial" panose="020B0604020202020204" pitchFamily="34" charset="0"/>
        <a:buChar char="•"/>
        <a:defRPr sz="1350" b="0" i="0" kern="1200">
          <a:solidFill>
            <a:schemeClr val="tx1">
              <a:lumMod val="85000"/>
              <a:lumOff val="15000"/>
            </a:schemeClr>
          </a:solidFill>
          <a:latin typeface="Brandon Grotesque Medium" panose="020B0503020203060202" pitchFamily="34" charset="77"/>
          <a:ea typeface="+mn-ea"/>
          <a:cs typeface="+mn-cs"/>
        </a:defRPr>
      </a:lvl1pPr>
      <a:lvl2pPr marL="342900" indent="-171450" algn="l" defTabSz="685800" rtl="0" eaLnBrk="1" latinLnBrk="0" hangingPunct="1">
        <a:lnSpc>
          <a:spcPct val="100000"/>
        </a:lnSpc>
        <a:spcBef>
          <a:spcPts val="750"/>
        </a:spcBef>
        <a:buClr>
          <a:schemeClr val="accent2"/>
        </a:buClr>
        <a:buFont typeface="Arial" panose="020B0604020202020204" pitchFamily="34" charset="0"/>
        <a:buChar char="•"/>
        <a:defRPr sz="1200" b="0" i="0" kern="1200">
          <a:solidFill>
            <a:schemeClr val="tx1">
              <a:lumMod val="85000"/>
              <a:lumOff val="15000"/>
            </a:schemeClr>
          </a:solidFill>
          <a:latin typeface="Brandon Grotesque Medium" panose="020B0503020203060202" pitchFamily="34" charset="77"/>
          <a:ea typeface="+mn-ea"/>
          <a:cs typeface="+mn-cs"/>
        </a:defRPr>
      </a:lvl2pPr>
      <a:lvl3pPr marL="514350" indent="-171450" algn="l" defTabSz="685800" rtl="0" eaLnBrk="1" latinLnBrk="0" hangingPunct="1">
        <a:lnSpc>
          <a:spcPct val="100000"/>
        </a:lnSpc>
        <a:spcBef>
          <a:spcPts val="750"/>
        </a:spcBef>
        <a:buClr>
          <a:schemeClr val="accent2"/>
        </a:buClr>
        <a:buFont typeface="Arial" panose="020B0604020202020204" pitchFamily="34" charset="0"/>
        <a:buChar char="•"/>
        <a:defRPr sz="1200" b="0" i="0" kern="1200">
          <a:solidFill>
            <a:schemeClr val="tx1">
              <a:lumMod val="85000"/>
              <a:lumOff val="15000"/>
            </a:schemeClr>
          </a:solidFill>
          <a:latin typeface="Brandon Grotesque Medium" panose="020B0503020203060202" pitchFamily="34" charset="77"/>
          <a:ea typeface="+mn-ea"/>
          <a:cs typeface="+mn-cs"/>
        </a:defRPr>
      </a:lvl3pPr>
      <a:lvl4pPr marL="685800" indent="-171450" algn="l" defTabSz="685800" rtl="0" eaLnBrk="1" latinLnBrk="0" hangingPunct="1">
        <a:lnSpc>
          <a:spcPct val="100000"/>
        </a:lnSpc>
        <a:spcBef>
          <a:spcPts val="750"/>
        </a:spcBef>
        <a:buClr>
          <a:schemeClr val="accent2"/>
        </a:buClr>
        <a:buFont typeface="Arial" panose="020B0604020202020204" pitchFamily="34" charset="0"/>
        <a:buChar char="•"/>
        <a:defRPr sz="1200" b="0" i="0" kern="1200">
          <a:solidFill>
            <a:schemeClr val="tx1">
              <a:lumMod val="85000"/>
              <a:lumOff val="15000"/>
            </a:schemeClr>
          </a:solidFill>
          <a:latin typeface="Brandon Grotesque Medium" panose="020B0503020203060202" pitchFamily="34" charset="77"/>
          <a:ea typeface="+mn-ea"/>
          <a:cs typeface="+mn-cs"/>
        </a:defRPr>
      </a:lvl4pPr>
      <a:lvl5pPr marL="857250" indent="-171450" algn="l" defTabSz="685800" rtl="0" eaLnBrk="1" latinLnBrk="0" hangingPunct="1">
        <a:lnSpc>
          <a:spcPct val="100000"/>
        </a:lnSpc>
        <a:spcBef>
          <a:spcPts val="750"/>
        </a:spcBef>
        <a:buClr>
          <a:schemeClr val="accent2"/>
        </a:buClr>
        <a:buFont typeface="Arial" panose="020B0604020202020204" pitchFamily="34" charset="0"/>
        <a:buChar char="•"/>
        <a:defRPr sz="1200" b="0" i="0" kern="1200">
          <a:solidFill>
            <a:schemeClr val="tx1">
              <a:lumMod val="85000"/>
              <a:lumOff val="15000"/>
            </a:schemeClr>
          </a:solidFill>
          <a:latin typeface="Brandon Grotesque Medium" panose="020B0503020203060202" pitchFamily="34" charset="77"/>
          <a:ea typeface="+mn-ea"/>
          <a:cs typeface="+mn-cs"/>
        </a:defRPr>
      </a:lvl5pPr>
      <a:lvl6pPr marL="984647"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6pPr>
      <a:lvl7pPr marL="1113235"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a:solidFill>
            <a:schemeClr val="tx1"/>
          </a:solidFill>
          <a:latin typeface="+mn-lt"/>
          <a:ea typeface="+mn-ea"/>
          <a:cs typeface="+mn-cs"/>
        </a:defRPr>
      </a:lvl7pPr>
      <a:lvl8pPr marL="1243013"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8pPr>
      <a:lvl9pPr marL="1412081" indent="-171450" algn="l" defTabSz="685800" rtl="0" eaLnBrk="1" latinLnBrk="0" hangingPunct="1">
        <a:lnSpc>
          <a:spcPct val="100000"/>
        </a:lnSpc>
        <a:spcBef>
          <a:spcPts val="750"/>
        </a:spcBef>
        <a:buClr>
          <a:schemeClr val="accent2"/>
        </a:buClr>
        <a:buFont typeface="Arial" panose="020B0604020202020204" pitchFamily="34" charset="0"/>
        <a:buChar char="•"/>
        <a:defRPr sz="12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collegecost.ed.gov/netpricecenter.aspx"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student.naviance.com/stacadem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ommonapp.org/explore/" TargetMode="External"/><Relationship Id="rId2" Type="http://schemas.openxmlformats.org/officeDocument/2006/relationships/hyperlink" Target="https://bigfuture.collegeboard.org/college-search"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niche.com/colleges/search/best-college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trivescan.com/virtual/" TargetMode="External"/><Relationship Id="rId2" Type="http://schemas.openxmlformats.org/officeDocument/2006/relationships/hyperlink" Target="https://www.cadets.com/academics/college-counseli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cadets.com/academics/college-counseling/college-admission-testin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apcoronavirusupdates.collegeboard.org/students" TargetMode="External"/><Relationship Id="rId2" Type="http://schemas.openxmlformats.org/officeDocument/2006/relationships/hyperlink" Target="https://www.cadets.com/academics/college-counseling/college-counseling-information-and-updates-spring-2020" TargetMode="External"/><Relationship Id="rId1" Type="http://schemas.openxmlformats.org/officeDocument/2006/relationships/slideLayout" Target="../slideLayouts/slideLayout2.xml"/><Relationship Id="rId6" Type="http://schemas.openxmlformats.org/officeDocument/2006/relationships/hyperlink" Target="https://www.princetonreview.com/college-advice/should-i-take-sat-subject-tests" TargetMode="External"/><Relationship Id="rId5" Type="http://schemas.openxmlformats.org/officeDocument/2006/relationships/hyperlink" Target="https://collegereadiness.collegeboard.org/sat-subject-tests/about" TargetMode="External"/><Relationship Id="rId4" Type="http://schemas.openxmlformats.org/officeDocument/2006/relationships/hyperlink" Target="https://collegereadiness.collegeboard.org/psat-nmsqt-psat-10/practic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mailto:cerickson@cadets.com" TargetMode="External"/><Relationship Id="rId2" Type="http://schemas.openxmlformats.org/officeDocument/2006/relationships/hyperlink" Target="mailto:ngutierrez@cadets.com" TargetMode="External"/><Relationship Id="rId1" Type="http://schemas.openxmlformats.org/officeDocument/2006/relationships/slideLayout" Target="../slideLayouts/slideLayout5.xml"/><Relationship Id="rId4" Type="http://schemas.openxmlformats.org/officeDocument/2006/relationships/hyperlink" Target="mailto:jlundberg@cadet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B30DB-4596-B743-BE16-6934C9C6A887}"/>
              </a:ext>
            </a:extLst>
          </p:cNvPr>
          <p:cNvSpPr>
            <a:spLocks noGrp="1"/>
          </p:cNvSpPr>
          <p:nvPr>
            <p:ph type="ctrTitle"/>
          </p:nvPr>
        </p:nvSpPr>
        <p:spPr>
          <a:xfrm>
            <a:off x="2236470" y="1790058"/>
            <a:ext cx="4674870" cy="1044582"/>
          </a:xfrm>
        </p:spPr>
        <p:txBody>
          <a:bodyPr>
            <a:normAutofit fontScale="90000"/>
          </a:bodyPr>
          <a:lstStyle/>
          <a:p>
            <a:r>
              <a:rPr lang="en-US" sz="5400" dirty="0"/>
              <a:t>Welcome</a:t>
            </a:r>
          </a:p>
        </p:txBody>
      </p:sp>
      <p:sp>
        <p:nvSpPr>
          <p:cNvPr id="3" name="Subtitle 2">
            <a:extLst>
              <a:ext uri="{FF2B5EF4-FFF2-40B4-BE49-F238E27FC236}">
                <a16:creationId xmlns:a16="http://schemas.microsoft.com/office/drawing/2014/main" id="{71B92F80-CA4D-4748-9577-D9B2C33A7932}"/>
              </a:ext>
            </a:extLst>
          </p:cNvPr>
          <p:cNvSpPr>
            <a:spLocks noGrp="1"/>
          </p:cNvSpPr>
          <p:nvPr>
            <p:ph type="subTitle" idx="1"/>
          </p:nvPr>
        </p:nvSpPr>
        <p:spPr>
          <a:xfrm>
            <a:off x="2021396" y="3264408"/>
            <a:ext cx="5137687" cy="1419104"/>
          </a:xfrm>
        </p:spPr>
        <p:txBody>
          <a:bodyPr>
            <a:noAutofit/>
          </a:bodyPr>
          <a:lstStyle/>
          <a:p>
            <a:pPr lvl="0">
              <a:spcBef>
                <a:spcPts val="0"/>
              </a:spcBef>
            </a:pPr>
            <a:r>
              <a:rPr lang="en" sz="2400" dirty="0">
                <a:solidFill>
                  <a:srgbClr val="000000"/>
                </a:solidFill>
              </a:rPr>
              <a:t>Saint Thomas Academy</a:t>
            </a:r>
          </a:p>
          <a:p>
            <a:pPr lvl="0">
              <a:spcBef>
                <a:spcPts val="0"/>
              </a:spcBef>
            </a:pPr>
            <a:r>
              <a:rPr lang="en" sz="2400" dirty="0">
                <a:solidFill>
                  <a:srgbClr val="000000"/>
                </a:solidFill>
              </a:rPr>
              <a:t>Class of 2022</a:t>
            </a:r>
          </a:p>
          <a:p>
            <a:pPr lvl="0">
              <a:spcBef>
                <a:spcPts val="0"/>
              </a:spcBef>
            </a:pPr>
            <a:r>
              <a:rPr lang="en" sz="2400" dirty="0">
                <a:solidFill>
                  <a:srgbClr val="000000"/>
                </a:solidFill>
              </a:rPr>
              <a:t>Sophomore Parent Night</a:t>
            </a:r>
          </a:p>
        </p:txBody>
      </p:sp>
    </p:spTree>
    <p:extLst>
      <p:ext uri="{BB962C8B-B14F-4D97-AF65-F5344CB8AC3E}">
        <p14:creationId xmlns:p14="http://schemas.microsoft.com/office/powerpoint/2010/main" val="639307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721793" y="301557"/>
            <a:ext cx="5719865" cy="1186775"/>
          </a:xfrm>
        </p:spPr>
        <p:txBody>
          <a:bodyPr>
            <a:noAutofit/>
          </a:bodyPr>
          <a:lstStyle/>
          <a:p>
            <a:r>
              <a:rPr lang="en-US" sz="4000" dirty="0">
                <a:latin typeface="Brandon Grotesque" panose="020B0503020203060202" pitchFamily="34" charset="77"/>
              </a:rPr>
              <a:t>College Planning checklist</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52400" y="1760706"/>
            <a:ext cx="8835957" cy="1459149"/>
          </a:xfrm>
        </p:spPr>
        <p:txBody>
          <a:bodyPr>
            <a:normAutofit/>
          </a:bodyPr>
          <a:lstStyle/>
          <a:p>
            <a:pPr>
              <a:buFont typeface="Wingdings" pitchFamily="2" charset="2"/>
              <a:buChar char="Ø"/>
            </a:pPr>
            <a:endParaRPr lang="en-US" dirty="0">
              <a:solidFill>
                <a:schemeClr val="tx1"/>
              </a:solidFill>
            </a:endParaRPr>
          </a:p>
          <a:p>
            <a:pPr>
              <a:buFont typeface="Wingdings" pitchFamily="2" charset="2"/>
              <a:buChar char="Ø"/>
            </a:pPr>
            <a:endParaRPr lang="en-US" dirty="0">
              <a:solidFill>
                <a:schemeClr val="tx1"/>
              </a:solidFill>
            </a:endParaRPr>
          </a:p>
          <a:p>
            <a:pPr>
              <a:buFont typeface="Wingdings" pitchFamily="2" charset="2"/>
              <a:buChar char="Ø"/>
            </a:pPr>
            <a:endParaRPr lang="en-US" dirty="0">
              <a:solidFill>
                <a:schemeClr val="tx1"/>
              </a:solidFill>
            </a:endParaRPr>
          </a:p>
          <a:p>
            <a:pPr>
              <a:buFont typeface="Wingdings" pitchFamily="2" charset="2"/>
              <a:buChar char="Ø"/>
            </a:pPr>
            <a:endParaRPr lang="en-US" dirty="0">
              <a:solidFill>
                <a:schemeClr val="tx1"/>
              </a:solidFill>
            </a:endParaRP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EED865B2-CF5E-9B43-9684-34F3E5E59221}"/>
              </a:ext>
            </a:extLst>
          </p:cNvPr>
          <p:cNvSpPr txBox="1"/>
          <p:nvPr/>
        </p:nvSpPr>
        <p:spPr>
          <a:xfrm>
            <a:off x="817123" y="1945531"/>
            <a:ext cx="7743217" cy="3631763"/>
          </a:xfrm>
          <a:prstGeom prst="rect">
            <a:avLst/>
          </a:prstGeom>
          <a:noFill/>
        </p:spPr>
        <p:txBody>
          <a:bodyPr wrap="square" rtlCol="0">
            <a:spAutoFit/>
          </a:bodyPr>
          <a:lstStyle/>
          <a:p>
            <a:pPr marL="342900" indent="-342900">
              <a:buAutoNum type="arabicPeriod"/>
            </a:pPr>
            <a:r>
              <a:rPr lang="en-US" sz="2800" dirty="0">
                <a:latin typeface="Brandon Grotesque" panose="020B0503020203060202" pitchFamily="34" charset="77"/>
              </a:rPr>
              <a:t>Maintain Grades</a:t>
            </a:r>
          </a:p>
          <a:p>
            <a:pPr marL="342900" indent="-342900">
              <a:buAutoNum type="arabicPeriod"/>
            </a:pPr>
            <a:r>
              <a:rPr lang="en-US" sz="2800" dirty="0">
                <a:latin typeface="Brandon Grotesque" panose="020B0503020203060202" pitchFamily="34" charset="77"/>
              </a:rPr>
              <a:t>Maintain and Deepen Co-Curricular Involvement (once we are back in session!)</a:t>
            </a:r>
          </a:p>
          <a:p>
            <a:pPr marL="342900" indent="-342900">
              <a:buAutoNum type="arabicPeriod"/>
            </a:pPr>
            <a:r>
              <a:rPr lang="en-US" sz="2800" dirty="0">
                <a:latin typeface="Brandon Grotesque" panose="020B0503020203060202" pitchFamily="34" charset="77"/>
              </a:rPr>
              <a:t>Continue Developing Relationships with Teachers and Counselors (virtually or by email)</a:t>
            </a:r>
          </a:p>
          <a:p>
            <a:pPr marL="342900" indent="-342900">
              <a:buAutoNum type="arabicPeriod"/>
            </a:pPr>
            <a:r>
              <a:rPr lang="en-US" sz="2800" dirty="0">
                <a:latin typeface="Brandon Grotesque" panose="020B0503020203060202" pitchFamily="34" charset="77"/>
              </a:rPr>
              <a:t>Researching College Costs, Scholarships and Financial Aid</a:t>
            </a:r>
          </a:p>
          <a:p>
            <a:pPr marL="342900" indent="-342900">
              <a:buAutoNum type="arabicPeriod"/>
            </a:pPr>
            <a:endParaRPr lang="en-US" sz="2000" dirty="0">
              <a:latin typeface="Brandon Grotesque" panose="020B0503020203060202" pitchFamily="34" charset="77"/>
            </a:endParaRPr>
          </a:p>
          <a:p>
            <a:pPr marL="342900" indent="-342900">
              <a:buAutoNum type="arabicPeriod"/>
            </a:pPr>
            <a:endParaRPr lang="en-US" dirty="0"/>
          </a:p>
        </p:txBody>
      </p:sp>
    </p:spTree>
    <p:extLst>
      <p:ext uri="{BB962C8B-B14F-4D97-AF65-F5344CB8AC3E}">
        <p14:creationId xmlns:p14="http://schemas.microsoft.com/office/powerpoint/2010/main" val="393830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2490537" y="306807"/>
            <a:ext cx="4133784" cy="694847"/>
          </a:xfrm>
        </p:spPr>
        <p:txBody>
          <a:bodyPr anchor="ctr">
            <a:noAutofit/>
          </a:bodyPr>
          <a:lstStyle/>
          <a:p>
            <a:r>
              <a:rPr lang="en-US" sz="4400" dirty="0">
                <a:solidFill>
                  <a:schemeClr val="tx1"/>
                </a:solidFill>
                <a:latin typeface="Brandon Grotesque" panose="020B0503020203060202" pitchFamily="34" charset="77"/>
              </a:rPr>
              <a:t>Academics</a:t>
            </a:r>
            <a:endParaRPr lang="en-US" sz="4400" dirty="0">
              <a:latin typeface="Brandon Grotesque" panose="020B0503020203060202" pitchFamily="34" charset="77"/>
            </a:endParaRP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
        <p:nvSpPr>
          <p:cNvPr id="5" name="Rectangle 4">
            <a:extLst>
              <a:ext uri="{FF2B5EF4-FFF2-40B4-BE49-F238E27FC236}">
                <a16:creationId xmlns:a16="http://schemas.microsoft.com/office/drawing/2014/main" id="{E33314EC-3C52-874E-84AB-6A1C6737B319}"/>
              </a:ext>
            </a:extLst>
          </p:cNvPr>
          <p:cNvSpPr/>
          <p:nvPr/>
        </p:nvSpPr>
        <p:spPr>
          <a:xfrm>
            <a:off x="174457" y="1215191"/>
            <a:ext cx="8843211" cy="3693319"/>
          </a:xfrm>
          <a:prstGeom prst="rect">
            <a:avLst/>
          </a:prstGeom>
        </p:spPr>
        <p:txBody>
          <a:bodyPr wrap="square">
            <a:spAutoFit/>
          </a:bodyPr>
          <a:lstStyle/>
          <a:p>
            <a:pPr fontAlgn="base">
              <a:buClr>
                <a:schemeClr val="tx1"/>
              </a:buClr>
            </a:pPr>
            <a:r>
              <a:rPr lang="en-US" sz="2600" dirty="0">
                <a:latin typeface="Brandon Grotesque" panose="020B0503020203060202" pitchFamily="34" charset="77"/>
              </a:rPr>
              <a:t>A challenging high school curriculum</a:t>
            </a:r>
          </a:p>
          <a:p>
            <a:pPr marL="342900" lvl="8" indent="-342900" fontAlgn="base">
              <a:buClr>
                <a:schemeClr val="tx1"/>
              </a:buClr>
              <a:buFont typeface="Arial" panose="020B0604020202020204" pitchFamily="34" charset="0"/>
              <a:buChar char="•"/>
            </a:pPr>
            <a:r>
              <a:rPr lang="en-US" sz="2600" dirty="0">
                <a:latin typeface="Brandon Grotesque" panose="020B0503020203060202" pitchFamily="34" charset="77"/>
              </a:rPr>
              <a:t>Continue to take the next level classes.</a:t>
            </a:r>
          </a:p>
          <a:p>
            <a:pPr marL="342900" lvl="7" indent="-342900" fontAlgn="base">
              <a:buClr>
                <a:schemeClr val="tx1"/>
              </a:buClr>
              <a:buFont typeface="Arial" panose="020B0604020202020204" pitchFamily="34" charset="0"/>
              <a:buChar char="•"/>
            </a:pPr>
            <a:r>
              <a:rPr lang="en-US" sz="2600" dirty="0">
                <a:latin typeface="Brandon Grotesque" panose="020B0503020203060202" pitchFamily="34" charset="77"/>
              </a:rPr>
              <a:t>Grades that represent strong effort and an upward trend</a:t>
            </a:r>
          </a:p>
          <a:p>
            <a:pPr marL="342900" lvl="2" indent="-342900" fontAlgn="base">
              <a:buClr>
                <a:schemeClr val="tx1"/>
              </a:buClr>
              <a:buFont typeface="Arial" panose="020B0604020202020204" pitchFamily="34" charset="0"/>
              <a:buChar char="•"/>
            </a:pPr>
            <a:r>
              <a:rPr lang="en-US" sz="2600" dirty="0">
                <a:latin typeface="Brandon Grotesque" panose="020B0503020203060202" pitchFamily="34" charset="77"/>
              </a:rPr>
              <a:t>Slightly lower grades in a rigorous program are preferred to all A’s 	in less challenging courses.</a:t>
            </a:r>
          </a:p>
          <a:p>
            <a:pPr marL="342900" lvl="2" indent="-342900" fontAlgn="base">
              <a:buClr>
                <a:schemeClr val="tx1"/>
              </a:buClr>
              <a:buFont typeface="Arial" panose="020B0604020202020204" pitchFamily="34" charset="0"/>
              <a:buChar char="•"/>
            </a:pPr>
            <a:r>
              <a:rPr lang="en-US" sz="2600" dirty="0">
                <a:latin typeface="Brandon Grotesque" panose="020B0503020203060202" pitchFamily="34" charset="77"/>
              </a:rPr>
              <a:t>Solid scores on the SAT or ACT--consistent with high school grades</a:t>
            </a:r>
          </a:p>
          <a:p>
            <a:pPr marL="342900" lvl="2" indent="-342900" fontAlgn="base">
              <a:buClr>
                <a:schemeClr val="tx1"/>
              </a:buClr>
              <a:buFont typeface="Arial" panose="020B0604020202020204" pitchFamily="34" charset="0"/>
              <a:buChar char="•"/>
            </a:pPr>
            <a:endParaRPr lang="en-US" sz="2600" dirty="0">
              <a:latin typeface="Brandon Grotesque" panose="020B0503020203060202" pitchFamily="34" charset="77"/>
            </a:endParaRPr>
          </a:p>
          <a:p>
            <a:pPr lvl="2" algn="ctr" fontAlgn="base">
              <a:buClr>
                <a:schemeClr val="tx1"/>
              </a:buClr>
            </a:pPr>
            <a:r>
              <a:rPr lang="en-US" sz="2600" dirty="0">
                <a:latin typeface="Brandon Grotesque" panose="020B0503020203060202" pitchFamily="34" charset="77"/>
              </a:rPr>
              <a:t>High scores do not compensate for low grades!</a:t>
            </a:r>
            <a:endParaRPr lang="en-US" sz="2600" dirty="0"/>
          </a:p>
        </p:txBody>
      </p:sp>
    </p:spTree>
    <p:extLst>
      <p:ext uri="{BB962C8B-B14F-4D97-AF65-F5344CB8AC3E}">
        <p14:creationId xmlns:p14="http://schemas.microsoft.com/office/powerpoint/2010/main" val="782397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412595" y="392264"/>
            <a:ext cx="8363415" cy="834370"/>
          </a:xfrm>
        </p:spPr>
        <p:txBody>
          <a:bodyPr anchor="ctr">
            <a:noAutofit/>
          </a:bodyPr>
          <a:lstStyle/>
          <a:p>
            <a:r>
              <a:rPr lang="en-US" sz="4400" dirty="0">
                <a:latin typeface="Brandon Grotesque" panose="020B0503020203060202" pitchFamily="34" charset="77"/>
              </a:rPr>
              <a:t>Outside the classroom</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749195" y="1645920"/>
            <a:ext cx="7658414" cy="3098301"/>
          </a:xfrm>
        </p:spPr>
        <p:txBody>
          <a:bodyPr>
            <a:normAutofit/>
          </a:bodyPr>
          <a:lstStyle/>
          <a:p>
            <a:pPr marL="0" indent="0" fontAlgn="base">
              <a:buNone/>
            </a:pPr>
            <a:r>
              <a:rPr lang="en-US" sz="3600" dirty="0">
                <a:latin typeface="Brandon Grotesque" panose="020B0503020203060202" pitchFamily="34" charset="77"/>
              </a:rPr>
              <a:t>Passionate involvement in a few activities, demonstrating leadership, initiative, and impact.</a:t>
            </a:r>
          </a:p>
          <a:p>
            <a:pPr algn="ctr" fontAlgn="base"/>
            <a:endParaRPr lang="en-US" sz="3600" dirty="0"/>
          </a:p>
          <a:p>
            <a:pPr marL="0" indent="0" algn="ctr" fontAlgn="base">
              <a:buNone/>
            </a:pPr>
            <a:r>
              <a:rPr lang="en-US" sz="3600" dirty="0"/>
              <a:t>Depth, not breadth </a:t>
            </a:r>
            <a:endParaRPr lang="en-US" dirty="0">
              <a:solidFill>
                <a:schemeClr val="tx1"/>
              </a:solidFill>
            </a:endParaRP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10834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327857" y="473085"/>
            <a:ext cx="6478845" cy="802860"/>
          </a:xfrm>
        </p:spPr>
        <p:txBody>
          <a:bodyPr>
            <a:noAutofit/>
          </a:bodyPr>
          <a:lstStyle/>
          <a:p>
            <a:r>
              <a:rPr lang="en-US" sz="4000" dirty="0">
                <a:latin typeface="Brandon Grotesque" panose="020B0503020203060202" pitchFamily="34" charset="77"/>
              </a:rPr>
              <a:t>Recommendations</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32348" y="1431758"/>
            <a:ext cx="8865738" cy="3767625"/>
          </a:xfrm>
        </p:spPr>
        <p:txBody>
          <a:bodyPr>
            <a:normAutofit lnSpcReduction="10000"/>
          </a:bodyPr>
          <a:lstStyle/>
          <a:p>
            <a:pPr marL="0" indent="0">
              <a:buNone/>
            </a:pPr>
            <a:r>
              <a:rPr lang="en-US" sz="3000" dirty="0">
                <a:latin typeface="Brandon Grotesque" panose="020B0503020203060202" pitchFamily="34" charset="77"/>
              </a:rPr>
              <a:t>At many colleges, letters of recommendations from counselors and teachers are required or strongly encouraged.</a:t>
            </a:r>
          </a:p>
          <a:p>
            <a:pPr>
              <a:buClr>
                <a:schemeClr val="tx1"/>
              </a:buClr>
            </a:pPr>
            <a:r>
              <a:rPr lang="en-US" sz="3000" dirty="0">
                <a:latin typeface="Brandon Grotesque" panose="020B0503020203060202" pitchFamily="34" charset="77"/>
              </a:rPr>
              <a:t>Your son will ask two teachers (math, science, English, social studies, language) - next January.</a:t>
            </a:r>
          </a:p>
          <a:p>
            <a:pPr>
              <a:buClr>
                <a:schemeClr val="tx1"/>
              </a:buClr>
            </a:pPr>
            <a:endParaRPr lang="en-US" sz="3000" dirty="0">
              <a:latin typeface="Brandon Grotesque" panose="020B0503020203060202" pitchFamily="34" charset="77"/>
            </a:endParaRPr>
          </a:p>
          <a:p>
            <a:pPr>
              <a:buClr>
                <a:schemeClr val="tx1"/>
              </a:buClr>
            </a:pPr>
            <a:r>
              <a:rPr lang="en-US" sz="3000" dirty="0">
                <a:latin typeface="Brandon Grotesque" panose="020B0503020203060202" pitchFamily="34" charset="77"/>
              </a:rPr>
              <a:t>An extra recommendation from a religion teacher, LET, coach, supervisor, or someone who knows your son well.</a:t>
            </a:r>
          </a:p>
          <a:p>
            <a:pPr>
              <a:buClr>
                <a:schemeClr val="tx1"/>
              </a:buClr>
            </a:pPr>
            <a:endParaRPr lang="en-US" dirty="0">
              <a:solidFill>
                <a:schemeClr val="tx1"/>
              </a:solidFill>
            </a:endParaRPr>
          </a:p>
          <a:p>
            <a:pPr>
              <a:buFont typeface="Wingdings" pitchFamily="2" charset="2"/>
              <a:buChar char="Ø"/>
            </a:pPr>
            <a:endParaRPr lang="en-US" dirty="0">
              <a:solidFill>
                <a:schemeClr val="tx1"/>
              </a:solidFill>
            </a:endParaRPr>
          </a:p>
          <a:p>
            <a:pPr>
              <a:buFont typeface="Wingdings" pitchFamily="2" charset="2"/>
              <a:buChar char="Ø"/>
            </a:pPr>
            <a:endParaRPr lang="en-US" dirty="0">
              <a:solidFill>
                <a:schemeClr val="tx1"/>
              </a:solidFill>
            </a:endParaRPr>
          </a:p>
          <a:p>
            <a:pPr>
              <a:buFont typeface="Wingdings" pitchFamily="2" charset="2"/>
              <a:buChar char="Ø"/>
            </a:pPr>
            <a:endParaRPr lang="en-US" dirty="0">
              <a:solidFill>
                <a:schemeClr val="tx1"/>
              </a:solidFill>
            </a:endParaRP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588133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981200" y="337601"/>
            <a:ext cx="5181600" cy="1125440"/>
          </a:xfrm>
        </p:spPr>
        <p:txBody>
          <a:bodyPr>
            <a:noAutofit/>
          </a:bodyPr>
          <a:lstStyle/>
          <a:p>
            <a:r>
              <a:rPr lang="en-US" sz="4000" dirty="0">
                <a:latin typeface="Brandon Grotesque" panose="020B0503020203060202" pitchFamily="34" charset="77"/>
              </a:rPr>
              <a:t>How much does college cost? </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26332" y="1696719"/>
            <a:ext cx="8676506" cy="3350527"/>
          </a:xfrm>
        </p:spPr>
        <p:txBody>
          <a:bodyPr>
            <a:noAutofit/>
          </a:bodyPr>
          <a:lstStyle/>
          <a:p>
            <a:pPr marL="0" indent="0">
              <a:buNone/>
            </a:pPr>
            <a:r>
              <a:rPr lang="en-US" sz="2800" dirty="0">
                <a:solidFill>
                  <a:schemeClr val="tx1"/>
                </a:solidFill>
                <a:latin typeface="Brandon Grotesque" panose="020B0503020203060202" pitchFamily="34" charset="77"/>
              </a:rPr>
              <a:t>Five Main categories of expenses:</a:t>
            </a:r>
          </a:p>
          <a:p>
            <a:pPr>
              <a:buClr>
                <a:schemeClr val="tx1"/>
              </a:buClr>
            </a:pPr>
            <a:r>
              <a:rPr lang="en-US" sz="2800" dirty="0">
                <a:solidFill>
                  <a:schemeClr val="tx1"/>
                </a:solidFill>
                <a:latin typeface="Brandon Grotesque" panose="020B0503020203060202" pitchFamily="34" charset="77"/>
              </a:rPr>
              <a:t>Tuition and Fees</a:t>
            </a:r>
          </a:p>
          <a:p>
            <a:pPr>
              <a:buClr>
                <a:schemeClr val="tx1"/>
              </a:buClr>
            </a:pPr>
            <a:r>
              <a:rPr lang="en-US" sz="2800" dirty="0">
                <a:solidFill>
                  <a:schemeClr val="tx1"/>
                </a:solidFill>
                <a:latin typeface="Brandon Grotesque" panose="020B0503020203060202" pitchFamily="34" charset="77"/>
              </a:rPr>
              <a:t>Room and Board</a:t>
            </a:r>
          </a:p>
          <a:p>
            <a:pPr>
              <a:buClr>
                <a:schemeClr val="tx1"/>
              </a:buClr>
            </a:pPr>
            <a:r>
              <a:rPr lang="en-US" sz="2800" dirty="0">
                <a:solidFill>
                  <a:schemeClr val="tx1"/>
                </a:solidFill>
                <a:latin typeface="Brandon Grotesque" panose="020B0503020203060202" pitchFamily="34" charset="77"/>
              </a:rPr>
              <a:t>Books and Supplies</a:t>
            </a:r>
          </a:p>
          <a:p>
            <a:pPr>
              <a:buClr>
                <a:schemeClr val="tx1"/>
              </a:buClr>
            </a:pPr>
            <a:r>
              <a:rPr lang="en-US" sz="2800" dirty="0">
                <a:solidFill>
                  <a:schemeClr val="tx1"/>
                </a:solidFill>
                <a:latin typeface="Brandon Grotesque" panose="020B0503020203060202" pitchFamily="34" charset="77"/>
              </a:rPr>
              <a:t>Personal Expenses</a:t>
            </a:r>
          </a:p>
          <a:p>
            <a:pPr>
              <a:buClr>
                <a:schemeClr val="tx1"/>
              </a:buClr>
            </a:pPr>
            <a:r>
              <a:rPr lang="en-US" sz="2800" dirty="0">
                <a:solidFill>
                  <a:schemeClr val="tx1"/>
                </a:solidFill>
                <a:latin typeface="Brandon Grotesque" panose="020B0503020203060202" pitchFamily="34" charset="77"/>
              </a:rPr>
              <a:t>Transportation</a:t>
            </a: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95142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148080" y="357921"/>
            <a:ext cx="6847840" cy="1125440"/>
          </a:xfrm>
        </p:spPr>
        <p:txBody>
          <a:bodyPr>
            <a:noAutofit/>
          </a:bodyPr>
          <a:lstStyle/>
          <a:p>
            <a:r>
              <a:rPr lang="en-US" sz="4000" dirty="0">
                <a:latin typeface="Brandon Grotesque" panose="020B0503020203060202" pitchFamily="34" charset="77"/>
              </a:rPr>
              <a:t>Focus on </a:t>
            </a:r>
            <a:r>
              <a:rPr lang="en-US" sz="4000" b="1" dirty="0">
                <a:latin typeface="Brandon Grotesque" panose="020B0503020203060202" pitchFamily="34" charset="77"/>
              </a:rPr>
              <a:t>Net</a:t>
            </a:r>
            <a:r>
              <a:rPr lang="en-US" sz="4000" dirty="0">
                <a:latin typeface="Brandon Grotesque" panose="020B0503020203060202" pitchFamily="34" charset="77"/>
              </a:rPr>
              <a:t> </a:t>
            </a:r>
            <a:r>
              <a:rPr lang="en-US" sz="4000" b="1" dirty="0">
                <a:latin typeface="Brandon Grotesque" panose="020B0503020203060202" pitchFamily="34" charset="77"/>
              </a:rPr>
              <a:t>Price</a:t>
            </a:r>
            <a:r>
              <a:rPr lang="en-US" sz="4000" dirty="0">
                <a:latin typeface="Brandon Grotesque" panose="020B0503020203060202" pitchFamily="34" charset="77"/>
              </a:rPr>
              <a:t> </a:t>
            </a:r>
            <a:r>
              <a:rPr lang="en-US" sz="4000" i="1" dirty="0">
                <a:latin typeface="Brandon Grotesque" panose="020B0503020203060202" pitchFamily="34" charset="77"/>
              </a:rPr>
              <a:t>Not</a:t>
            </a:r>
            <a:r>
              <a:rPr lang="en-US" sz="4000" b="1" dirty="0">
                <a:latin typeface="Brandon Grotesque" panose="020B0503020203060202" pitchFamily="34" charset="77"/>
              </a:rPr>
              <a:t> sticker price</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01600" y="1696720"/>
            <a:ext cx="8701238" cy="3332480"/>
          </a:xfrm>
        </p:spPr>
        <p:txBody>
          <a:bodyPr>
            <a:normAutofit fontScale="77500" lnSpcReduction="20000"/>
          </a:bodyPr>
          <a:lstStyle/>
          <a:p>
            <a:pPr marL="0" indent="0" fontAlgn="base">
              <a:buNone/>
            </a:pPr>
            <a:r>
              <a:rPr lang="en-US" sz="2800" dirty="0">
                <a:latin typeface="Brandon Grotesque" panose="020B0503020203060202" pitchFamily="34" charset="77"/>
              </a:rPr>
              <a:t>Net price is a college’s sticker price minus the grants, scholarships, and education tax benefits you receive. </a:t>
            </a:r>
          </a:p>
          <a:p>
            <a:pPr fontAlgn="base">
              <a:buClr>
                <a:schemeClr val="tx1"/>
              </a:buClr>
            </a:pPr>
            <a:r>
              <a:rPr lang="en-US" sz="2800" dirty="0">
                <a:latin typeface="Brandon Grotesque" panose="020B0503020203060202" pitchFamily="34" charset="77"/>
              </a:rPr>
              <a:t>The net price you pay for a particular college is specific to you because it's based on your personal circumstances and the college’s financial aid policies.</a:t>
            </a:r>
          </a:p>
          <a:p>
            <a:pPr fontAlgn="base">
              <a:buClr>
                <a:schemeClr val="tx1"/>
              </a:buClr>
            </a:pPr>
            <a:r>
              <a:rPr lang="en-US" sz="2800" dirty="0">
                <a:latin typeface="Brandon Grotesque" panose="020B0503020203060202" pitchFamily="34" charset="77"/>
              </a:rPr>
              <a:t>Net Price Calculator-Gives you the best idea of what you’ll pay for a particular college</a:t>
            </a:r>
          </a:p>
          <a:p>
            <a:pPr lvl="2" fontAlgn="base">
              <a:buClr>
                <a:schemeClr val="tx1"/>
              </a:buClr>
            </a:pPr>
            <a:r>
              <a:rPr lang="en-US" sz="2800" dirty="0">
                <a:latin typeface="Brandon Grotesque" panose="020B0503020203060202" pitchFamily="34" charset="77"/>
              </a:rPr>
              <a:t>Makes comparing colleges easier</a:t>
            </a:r>
          </a:p>
          <a:p>
            <a:pPr lvl="2" fontAlgn="base">
              <a:buClr>
                <a:schemeClr val="tx1"/>
              </a:buClr>
            </a:pPr>
            <a:r>
              <a:rPr lang="en-US" sz="2800" dirty="0">
                <a:latin typeface="Brandon Grotesque" panose="020B0503020203060202" pitchFamily="34" charset="77"/>
              </a:rPr>
              <a:t>Widens your choice of colleges</a:t>
            </a:r>
          </a:p>
          <a:p>
            <a:pPr lvl="2" fontAlgn="base">
              <a:buClr>
                <a:schemeClr val="tx1"/>
              </a:buClr>
            </a:pPr>
            <a:r>
              <a:rPr lang="en-US" sz="2800" dirty="0">
                <a:latin typeface="Brandon Grotesque" panose="020B0503020203060202" pitchFamily="34" charset="77"/>
                <a:hlinkClick r:id="rId2"/>
              </a:rPr>
              <a:t>https://collegecost.ed.gov/netpricecenter.aspx</a:t>
            </a:r>
            <a:endParaRPr lang="en-US" sz="2800" dirty="0">
              <a:latin typeface="Brandon Grotesque" panose="020B0503020203060202" pitchFamily="34" charset="77"/>
            </a:endParaRPr>
          </a:p>
          <a:p>
            <a:pPr fontAlgn="base"/>
            <a:r>
              <a:rPr lang="en-US" dirty="0"/>
              <a:t> </a:t>
            </a: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59795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2377691" y="187328"/>
            <a:ext cx="4368549" cy="851643"/>
          </a:xfrm>
        </p:spPr>
        <p:txBody>
          <a:bodyPr anchor="ctr">
            <a:noAutofit/>
          </a:bodyPr>
          <a:lstStyle/>
          <a:p>
            <a:r>
              <a:rPr lang="en-US" sz="4000" dirty="0">
                <a:latin typeface="Brandon Grotesque" panose="020B0503020203060202" pitchFamily="34" charset="77"/>
              </a:rPr>
              <a:t>Scholarships</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0" y="1158239"/>
            <a:ext cx="9133839" cy="3985262"/>
          </a:xfrm>
        </p:spPr>
        <p:txBody>
          <a:bodyPr>
            <a:noAutofit/>
          </a:bodyPr>
          <a:lstStyle/>
          <a:p>
            <a:pPr marL="0" indent="0">
              <a:buClr>
                <a:schemeClr val="tx1"/>
              </a:buClr>
              <a:buNone/>
            </a:pPr>
            <a:r>
              <a:rPr lang="en-US" sz="3200" dirty="0">
                <a:latin typeface="Brandon Grotesque" panose="020B0503020203060202" pitchFamily="34" charset="77"/>
              </a:rPr>
              <a:t>Never to early to start !</a:t>
            </a:r>
          </a:p>
          <a:p>
            <a:pPr lvl="2">
              <a:buClr>
                <a:schemeClr val="tx1"/>
              </a:buClr>
            </a:pPr>
            <a:r>
              <a:rPr lang="en-US" sz="3050" dirty="0">
                <a:solidFill>
                  <a:srgbClr val="000000"/>
                </a:solidFill>
                <a:latin typeface="Brandon Grotesque" panose="020B0503020203060202" pitchFamily="34" charset="77"/>
              </a:rPr>
              <a:t>Fastweb</a:t>
            </a:r>
          </a:p>
          <a:p>
            <a:pPr lvl="2">
              <a:buClr>
                <a:schemeClr val="tx1"/>
              </a:buClr>
            </a:pPr>
            <a:r>
              <a:rPr lang="en-US" sz="3050" dirty="0">
                <a:solidFill>
                  <a:srgbClr val="000000"/>
                </a:solidFill>
                <a:latin typeface="Brandon Grotesque" panose="020B0503020203060202" pitchFamily="34" charset="77"/>
              </a:rPr>
              <a:t>Raise Me</a:t>
            </a:r>
          </a:p>
          <a:p>
            <a:pPr lvl="2">
              <a:buClr>
                <a:schemeClr val="tx1"/>
              </a:buClr>
            </a:pPr>
            <a:r>
              <a:rPr lang="en-US" sz="3050" dirty="0">
                <a:solidFill>
                  <a:srgbClr val="000000"/>
                </a:solidFill>
                <a:latin typeface="Brandon Grotesque" panose="020B0503020203060202" pitchFamily="34" charset="77"/>
              </a:rPr>
              <a:t>Unigo</a:t>
            </a:r>
          </a:p>
          <a:p>
            <a:pPr lvl="2">
              <a:buClr>
                <a:schemeClr val="tx1"/>
              </a:buClr>
            </a:pPr>
            <a:r>
              <a:rPr lang="en-US" sz="3050" dirty="0">
                <a:solidFill>
                  <a:srgbClr val="000000"/>
                </a:solidFill>
                <a:latin typeface="Brandon Grotesque" panose="020B0503020203060202" pitchFamily="34" charset="77"/>
              </a:rPr>
              <a:t>CollegeRaptor</a:t>
            </a:r>
          </a:p>
          <a:p>
            <a:pPr lvl="2">
              <a:buClr>
                <a:schemeClr val="tx1"/>
              </a:buClr>
            </a:pPr>
            <a:r>
              <a:rPr lang="en-US" sz="3050" dirty="0">
                <a:solidFill>
                  <a:srgbClr val="000000"/>
                </a:solidFill>
                <a:latin typeface="Brandon Grotesque" panose="020B0503020203060202" pitchFamily="34" charset="77"/>
              </a:rPr>
              <a:t>Naviance, Unified Classroom, Weekly newsletter-Contact James Lundberg to help you get started!</a:t>
            </a:r>
          </a:p>
          <a:p>
            <a:pPr lvl="2">
              <a:buClr>
                <a:schemeClr val="tx1"/>
              </a:buClr>
            </a:pPr>
            <a:endParaRPr lang="en-US" sz="3050" dirty="0">
              <a:solidFill>
                <a:srgbClr val="000000"/>
              </a:solidFill>
              <a:latin typeface="Brandon Grotesque" panose="020B0503020203060202" pitchFamily="34" charset="77"/>
            </a:endParaRPr>
          </a:p>
          <a:p>
            <a:endParaRPr lang="en" sz="2250" dirty="0">
              <a:solidFill>
                <a:srgbClr val="000000"/>
              </a:solidFill>
            </a:endParaRP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03576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716107" y="164883"/>
            <a:ext cx="5678605" cy="674417"/>
          </a:xfrm>
        </p:spPr>
        <p:txBody>
          <a:bodyPr>
            <a:noAutofit/>
          </a:bodyPr>
          <a:lstStyle/>
          <a:p>
            <a:r>
              <a:rPr lang="en-US" sz="4400" dirty="0">
                <a:latin typeface="Brandon Grotesque" panose="020B0503020203060202" pitchFamily="34" charset="77"/>
              </a:rPr>
              <a:t>Where to begin?</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382385" y="2417734"/>
            <a:ext cx="8329353" cy="2326487"/>
          </a:xfrm>
        </p:spPr>
        <p:txBody>
          <a:bodyPr>
            <a:noAutofit/>
          </a:bodyPr>
          <a:lstStyle/>
          <a:p>
            <a:pPr lvl="0">
              <a:spcBef>
                <a:spcPts val="0"/>
              </a:spcBef>
              <a:buNone/>
            </a:pPr>
            <a:r>
              <a:rPr lang="en" sz="3200" dirty="0"/>
              <a:t> </a:t>
            </a: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C7FE3E7F-6A07-2B43-9483-DA4F93A2734D}"/>
              </a:ext>
            </a:extLst>
          </p:cNvPr>
          <p:cNvSpPr txBox="1"/>
          <p:nvPr/>
        </p:nvSpPr>
        <p:spPr>
          <a:xfrm>
            <a:off x="145775" y="983723"/>
            <a:ext cx="8839200" cy="4154984"/>
          </a:xfrm>
          <a:prstGeom prst="rect">
            <a:avLst/>
          </a:prstGeom>
          <a:noFill/>
        </p:spPr>
        <p:txBody>
          <a:bodyPr wrap="square" rtlCol="0">
            <a:spAutoFit/>
          </a:bodyPr>
          <a:lstStyle/>
          <a:p>
            <a:r>
              <a:rPr lang="en-US" sz="2400" dirty="0">
                <a:latin typeface="Brandon Grotesque" panose="020B0503020203060202" pitchFamily="34" charset="77"/>
              </a:rPr>
              <a:t>Step 1- </a:t>
            </a:r>
            <a:r>
              <a:rPr lang="en-US" sz="2400" dirty="0">
                <a:latin typeface="Brandon Grotesque" panose="020B0503020203060202" pitchFamily="34" charset="77"/>
                <a:hlinkClick r:id="rId2"/>
              </a:rPr>
              <a:t>Naviance</a:t>
            </a:r>
            <a:endParaRPr lang="en-US" sz="2400" dirty="0">
              <a:latin typeface="Brandon Grotesque" panose="020B0503020203060202" pitchFamily="34" charset="77"/>
            </a:endParaRPr>
          </a:p>
          <a:p>
            <a:r>
              <a:rPr lang="en-US" sz="2400" dirty="0">
                <a:latin typeface="Brandon Grotesque" panose="020B0503020203060202" pitchFamily="34" charset="77"/>
              </a:rPr>
              <a:t>Under “About Me” – “My Assessments”</a:t>
            </a:r>
          </a:p>
          <a:p>
            <a:r>
              <a:rPr lang="en-US" sz="2400" dirty="0">
                <a:latin typeface="Brandon Grotesque" panose="020B0503020203060202" pitchFamily="34" charset="77"/>
              </a:rPr>
              <a:t>These assessments are designed for self-discovery. There are three major types of self assessments that can give students the foundations they need for college and career readiness success: individual strengths, learning style, and personality type/career exploration. Completing these types of assessments will provide valuable insight and can assist with the college search process.</a:t>
            </a:r>
          </a:p>
          <a:p>
            <a:endParaRPr lang="en-US" sz="2400" dirty="0">
              <a:latin typeface="Brandon Grotesque" panose="020B0503020203060202" pitchFamily="34" charset="77"/>
            </a:endParaRPr>
          </a:p>
          <a:p>
            <a:r>
              <a:rPr lang="en-US" sz="2400" dirty="0">
                <a:latin typeface="Brandon Grotesque" panose="020B0503020203060202" pitchFamily="34" charset="77"/>
              </a:rPr>
              <a:t>*If you are having trouble logging in, please contact us! Students and Parents each have your own log-in.</a:t>
            </a:r>
          </a:p>
        </p:txBody>
      </p:sp>
    </p:spTree>
    <p:extLst>
      <p:ext uri="{BB962C8B-B14F-4D97-AF65-F5344CB8AC3E}">
        <p14:creationId xmlns:p14="http://schemas.microsoft.com/office/powerpoint/2010/main" val="3455159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06017" y="140476"/>
            <a:ext cx="8931966" cy="1025715"/>
          </a:xfrm>
        </p:spPr>
        <p:txBody>
          <a:bodyPr>
            <a:noAutofit/>
          </a:bodyPr>
          <a:lstStyle/>
          <a:p>
            <a:r>
              <a:rPr lang="en-US" sz="3800" dirty="0">
                <a:latin typeface="Brandon Grotesque" panose="020B0503020203060202" pitchFamily="34" charset="77"/>
              </a:rPr>
              <a:t>Some favorite search engines</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0" y="1257636"/>
            <a:ext cx="9037983" cy="3658922"/>
          </a:xfrm>
        </p:spPr>
        <p:txBody>
          <a:bodyPr>
            <a:noAutofit/>
          </a:bodyPr>
          <a:lstStyle/>
          <a:p>
            <a:pPr marL="0" lvl="0" indent="0">
              <a:buNone/>
            </a:pPr>
            <a:r>
              <a:rPr lang="en-US" sz="1800" dirty="0"/>
              <a:t>There are many different search engines and it may seem overwhelming. Below are a few of our favorite:</a:t>
            </a:r>
          </a:p>
          <a:p>
            <a:pPr lvl="0">
              <a:buClr>
                <a:schemeClr val="tx1"/>
              </a:buClr>
            </a:pPr>
            <a:r>
              <a:rPr lang="en-US" sz="1800" dirty="0"/>
              <a:t>College Board’s Big Future: </a:t>
            </a:r>
            <a:r>
              <a:rPr lang="en-US" sz="1800" u="sng" dirty="0">
                <a:hlinkClick r:id="rId2"/>
              </a:rPr>
              <a:t>https://bigfuture.collegeboard.org/college-search</a:t>
            </a:r>
            <a:r>
              <a:rPr lang="en-US" sz="1800" dirty="0"/>
              <a:t> </a:t>
            </a:r>
          </a:p>
          <a:p>
            <a:pPr marL="0" indent="0">
              <a:buClr>
                <a:schemeClr val="tx1"/>
              </a:buClr>
              <a:buNone/>
            </a:pPr>
            <a:r>
              <a:rPr lang="en-US" sz="1800" dirty="0"/>
              <a:t>This is a good place to find out about colleges if you’re just starting out in your search. It caters to students who might not know where to begin and guides you through the research process. There's a guide called </a:t>
            </a:r>
            <a:r>
              <a:rPr lang="en-US" sz="1800" b="1" dirty="0"/>
              <a:t>"College Search Step-by-Step" for students who are unsure of how to go about the search process.</a:t>
            </a:r>
            <a:r>
              <a:rPr lang="en-US" sz="1800" dirty="0"/>
              <a:t> It will ask specific questions about what you are looking for in a school and give you a "snapshot" of your preferences to help you decide where to apply.</a:t>
            </a:r>
          </a:p>
          <a:p>
            <a:pPr lvl="0">
              <a:buClr>
                <a:schemeClr val="tx1"/>
              </a:buClr>
            </a:pPr>
            <a:r>
              <a:rPr lang="en-US" sz="1800" dirty="0"/>
              <a:t>Common App: </a:t>
            </a:r>
            <a:r>
              <a:rPr lang="en-US" sz="1800" u="sng" dirty="0">
                <a:hlinkClick r:id="rId3"/>
              </a:rPr>
              <a:t>https://www.commonapp.org/explore/</a:t>
            </a:r>
            <a:endParaRPr lang="en-US" sz="1800" u="sng" dirty="0"/>
          </a:p>
          <a:p>
            <a:pPr marL="0" lvl="0" indent="0">
              <a:buClr>
                <a:schemeClr val="tx1"/>
              </a:buClr>
              <a:buNone/>
            </a:pPr>
            <a:r>
              <a:rPr lang="en-US" sz="1800" dirty="0"/>
              <a:t>This is a great tool, but not every college will show up in the search. There are the 889 colleges that are members of the Common App</a:t>
            </a:r>
          </a:p>
          <a:p>
            <a:pPr lvl="0">
              <a:spcBef>
                <a:spcPts val="0"/>
              </a:spcBef>
              <a:buNone/>
            </a:pPr>
            <a:endParaRPr lang="en" sz="3200" dirty="0"/>
          </a:p>
        </p:txBody>
      </p:sp>
      <p:sp>
        <p:nvSpPr>
          <p:cNvPr id="4" name="TextBox 3"/>
          <p:cNvSpPr txBox="1"/>
          <p:nvPr/>
        </p:nvSpPr>
        <p:spPr>
          <a:xfrm>
            <a:off x="1049739" y="3885864"/>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52875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2021840" y="219988"/>
            <a:ext cx="5039360" cy="1249680"/>
          </a:xfrm>
        </p:spPr>
        <p:txBody>
          <a:bodyPr>
            <a:noAutofit/>
          </a:bodyPr>
          <a:lstStyle/>
          <a:p>
            <a:r>
              <a:rPr lang="en-US" sz="4000" dirty="0">
                <a:latin typeface="Brandon Grotesque" panose="020B0503020203060202" pitchFamily="34" charset="77"/>
              </a:rPr>
              <a:t>search engines continued</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0" y="1469668"/>
            <a:ext cx="9143999" cy="3274553"/>
          </a:xfrm>
        </p:spPr>
        <p:txBody>
          <a:bodyPr>
            <a:noAutofit/>
          </a:bodyPr>
          <a:lstStyle/>
          <a:p>
            <a:pPr lvl="0">
              <a:buClr>
                <a:schemeClr val="tx1"/>
              </a:buClr>
            </a:pPr>
            <a:r>
              <a:rPr lang="en-US" sz="2200" dirty="0"/>
              <a:t>Niche: </a:t>
            </a:r>
            <a:r>
              <a:rPr lang="en-US" sz="2200" u="sng" dirty="0">
                <a:hlinkClick r:id="rId2"/>
              </a:rPr>
              <a:t>https://www.niche.com/colleges/search/best-colleges/</a:t>
            </a:r>
            <a:endParaRPr lang="en-US" sz="2200" dirty="0"/>
          </a:p>
          <a:p>
            <a:pPr marL="0" indent="0">
              <a:buClr>
                <a:schemeClr val="tx1"/>
              </a:buClr>
              <a:buNone/>
            </a:pPr>
            <a:r>
              <a:rPr lang="en-US" sz="2200" dirty="0"/>
              <a:t>This site gives you access to </a:t>
            </a:r>
            <a:r>
              <a:rPr lang="en-US" sz="2200" b="1" dirty="0"/>
              <a:t>tons of statistics as well as student reviews and letter grades for different aspects of student life. </a:t>
            </a:r>
            <a:r>
              <a:rPr lang="en-US" sz="2200" dirty="0"/>
              <a:t>If you’re looking for a comprehensive overview of what’s offered by colleges, this is a great resource.  You can keep a running list of schools that you’re interested in, and the site will help you notify representatives for these schools of your interest if you think any of them are especially good matches.</a:t>
            </a:r>
          </a:p>
          <a:p>
            <a:pPr lvl="0">
              <a:spcBef>
                <a:spcPts val="0"/>
              </a:spcBef>
              <a:buNone/>
            </a:pPr>
            <a:endParaRPr lang="en" sz="3200" dirty="0"/>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759846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678167" y="109996"/>
            <a:ext cx="5756303" cy="738143"/>
          </a:xfrm>
        </p:spPr>
        <p:txBody>
          <a:bodyPr>
            <a:noAutofit/>
          </a:bodyPr>
          <a:lstStyle/>
          <a:p>
            <a:r>
              <a:rPr lang="en-US" sz="4000" dirty="0">
                <a:latin typeface="Brandon Grotesque" panose="020B0503020203060202" pitchFamily="34" charset="77"/>
              </a:rPr>
              <a:t>College Rep Visits </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382385" y="2417734"/>
            <a:ext cx="8329353" cy="2326487"/>
          </a:xfrm>
        </p:spPr>
        <p:txBody>
          <a:bodyPr>
            <a:noAutofit/>
          </a:bodyPr>
          <a:lstStyle/>
          <a:p>
            <a:pPr lvl="0">
              <a:spcBef>
                <a:spcPts val="0"/>
              </a:spcBef>
              <a:buNone/>
            </a:pPr>
            <a:r>
              <a:rPr lang="en" sz="3200" dirty="0"/>
              <a:t> </a:t>
            </a: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
        <p:nvSpPr>
          <p:cNvPr id="5" name="Rectangle 4">
            <a:extLst>
              <a:ext uri="{FF2B5EF4-FFF2-40B4-BE49-F238E27FC236}">
                <a16:creationId xmlns:a16="http://schemas.microsoft.com/office/drawing/2014/main" id="{A750A9BB-ABF7-4746-A105-E855C0C10470}"/>
              </a:ext>
            </a:extLst>
          </p:cNvPr>
          <p:cNvSpPr/>
          <p:nvPr/>
        </p:nvSpPr>
        <p:spPr>
          <a:xfrm>
            <a:off x="119270" y="890585"/>
            <a:ext cx="8831689" cy="4324261"/>
          </a:xfrm>
          <a:prstGeom prst="rect">
            <a:avLst/>
          </a:prstGeom>
        </p:spPr>
        <p:txBody>
          <a:bodyPr wrap="square">
            <a:spAutoFit/>
          </a:bodyPr>
          <a:lstStyle/>
          <a:p>
            <a:r>
              <a:rPr lang="en-US" sz="2500" dirty="0">
                <a:latin typeface="Brandon Grotesque" panose="020B0503020203060202" pitchFamily="34" charset="77"/>
              </a:rPr>
              <a:t>Great opportunity for your student to meet the reps and begin learning and researching various colleges. Many colleges are offering special virtual tour opportunities. Check out the college’s admissions page or ask us if we have heard of these opportunities at </a:t>
            </a:r>
            <a:r>
              <a:rPr lang="en-US" sz="2500" dirty="0" err="1">
                <a:latin typeface="Brandon Grotesque" panose="020B0503020203060202" pitchFamily="34" charset="77"/>
              </a:rPr>
              <a:t>instutions</a:t>
            </a:r>
            <a:r>
              <a:rPr lang="en-US" sz="2500" dirty="0">
                <a:latin typeface="Brandon Grotesque" panose="020B0503020203060202" pitchFamily="34" charset="77"/>
              </a:rPr>
              <a:t> you are interested in.</a:t>
            </a:r>
          </a:p>
          <a:p>
            <a:pPr marL="342900" indent="-342900">
              <a:buClr>
                <a:schemeClr val="tx1"/>
              </a:buClr>
              <a:buFont typeface="Arial" panose="020B0604020202020204" pitchFamily="34" charset="0"/>
              <a:buChar char="•"/>
            </a:pPr>
            <a:r>
              <a:rPr lang="en-US" sz="2500" dirty="0">
                <a:latin typeface="Brandon Grotesque" panose="020B0503020203060202" pitchFamily="34" charset="77"/>
              </a:rPr>
              <a:t>Colleges are starting to reach out to us to schedule a virtual meeting, check the </a:t>
            </a:r>
            <a:r>
              <a:rPr lang="en-US" sz="2500" dirty="0">
                <a:latin typeface="Brandon Grotesque" panose="020B0503020203060202" pitchFamily="34" charset="77"/>
                <a:hlinkClick r:id="rId2"/>
              </a:rPr>
              <a:t>College Counseling calendar</a:t>
            </a:r>
            <a:r>
              <a:rPr lang="en-US" sz="2500" dirty="0">
                <a:latin typeface="Brandon Grotesque" panose="020B0503020203060202" pitchFamily="34" charset="77"/>
              </a:rPr>
              <a:t> for upcoming visits.</a:t>
            </a:r>
          </a:p>
          <a:p>
            <a:pPr marL="342900" indent="-342900">
              <a:buClr>
                <a:schemeClr val="tx1"/>
              </a:buClr>
              <a:buFont typeface="Arial" panose="020B0604020202020204" pitchFamily="34" charset="0"/>
              <a:buChar char="•"/>
            </a:pPr>
            <a:r>
              <a:rPr lang="en-US" sz="2500" dirty="0">
                <a:latin typeface="Brandon Grotesque" panose="020B0503020203060202" pitchFamily="34" charset="77"/>
              </a:rPr>
              <a:t>Strive for College Knowledge Virtual College Exploration Week Monday, April 20 – Thursday, April 23, 2020. Click </a:t>
            </a:r>
            <a:r>
              <a:rPr lang="en-US" sz="2500" dirty="0">
                <a:latin typeface="Brandon Grotesque" panose="020B0503020203060202" pitchFamily="34" charset="77"/>
                <a:hlinkClick r:id="rId3"/>
              </a:rPr>
              <a:t>here</a:t>
            </a:r>
            <a:r>
              <a:rPr lang="en-US" sz="2500" dirty="0">
                <a:latin typeface="Brandon Grotesque" panose="020B0503020203060202" pitchFamily="34" charset="77"/>
              </a:rPr>
              <a:t> for a complete schedule</a:t>
            </a:r>
          </a:p>
        </p:txBody>
      </p:sp>
    </p:spTree>
    <p:extLst>
      <p:ext uri="{BB962C8B-B14F-4D97-AF65-F5344CB8AC3E}">
        <p14:creationId xmlns:p14="http://schemas.microsoft.com/office/powerpoint/2010/main" val="13603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251791" y="119270"/>
            <a:ext cx="8759687" cy="1145326"/>
          </a:xfrm>
        </p:spPr>
        <p:txBody>
          <a:bodyPr anchor="ctr">
            <a:noAutofit/>
          </a:bodyPr>
          <a:lstStyle/>
          <a:p>
            <a:r>
              <a:rPr lang="en-US" sz="4000" dirty="0">
                <a:latin typeface="Brandon Grotesque" panose="020B0503020203060202" pitchFamily="34" charset="77"/>
              </a:rPr>
              <a:t>Factors to consider when looking at a college</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04081" y="1638751"/>
            <a:ext cx="4363841" cy="3932663"/>
          </a:xfrm>
        </p:spPr>
        <p:txBody>
          <a:bodyPr>
            <a:normAutofit fontScale="32500" lnSpcReduction="20000"/>
          </a:bodyPr>
          <a:lstStyle/>
          <a:p>
            <a:pPr marL="0" indent="0" fontAlgn="base">
              <a:buNone/>
            </a:pPr>
            <a:r>
              <a:rPr lang="en-US" sz="7200" b="1" dirty="0">
                <a:latin typeface="Brandon Grotesque" panose="020B0503020203060202" pitchFamily="34" charset="77"/>
              </a:rPr>
              <a:t>Long-term Plans</a:t>
            </a:r>
          </a:p>
          <a:p>
            <a:pPr fontAlgn="base">
              <a:buClr>
                <a:schemeClr val="tx1"/>
              </a:buClr>
            </a:pPr>
            <a:r>
              <a:rPr lang="en-US" sz="7200" dirty="0">
                <a:latin typeface="Brandon Grotesque" panose="020B0503020203060202" pitchFamily="34" charset="77"/>
              </a:rPr>
              <a:t> What courses and non-academic activities are available?</a:t>
            </a:r>
          </a:p>
          <a:p>
            <a:pPr marL="0" indent="0" fontAlgn="base">
              <a:buNone/>
            </a:pPr>
            <a:r>
              <a:rPr lang="en-US" sz="7200" b="1" dirty="0">
                <a:latin typeface="Brandon Grotesque" panose="020B0503020203060202" pitchFamily="34" charset="77"/>
              </a:rPr>
              <a:t>Location/Setting</a:t>
            </a:r>
          </a:p>
          <a:p>
            <a:pPr fontAlgn="base">
              <a:buClr>
                <a:schemeClr val="tx1"/>
              </a:buClr>
            </a:pPr>
            <a:r>
              <a:rPr lang="en-US" sz="7200" dirty="0">
                <a:latin typeface="Brandon Grotesque" panose="020B0503020203060202" pitchFamily="34" charset="77"/>
              </a:rPr>
              <a:t>How far from home do you want to be? </a:t>
            </a:r>
          </a:p>
          <a:p>
            <a:pPr fontAlgn="base">
              <a:buClr>
                <a:schemeClr val="tx1"/>
              </a:buClr>
            </a:pPr>
            <a:r>
              <a:rPr lang="en-US" sz="7200" dirty="0">
                <a:latin typeface="Brandon Grotesque" panose="020B0503020203060202" pitchFamily="34" charset="77"/>
              </a:rPr>
              <a:t>What kind of setting do you want? Rural, suburban, urban, small town, big city – there are a lot of possibilities to consider!</a:t>
            </a:r>
          </a:p>
          <a:p>
            <a:pPr fontAlgn="base"/>
            <a:br>
              <a:rPr lang="en-US" dirty="0"/>
            </a:br>
            <a:endParaRPr lang="en-US" dirty="0"/>
          </a:p>
          <a:p>
            <a:pPr marL="0" indent="0" fontAlgn="base">
              <a:buNone/>
            </a:pPr>
            <a:endParaRPr lang="en-US" dirty="0">
              <a:solidFill>
                <a:schemeClr val="tx1"/>
              </a:solidFill>
            </a:endParaRPr>
          </a:p>
        </p:txBody>
      </p:sp>
      <p:sp>
        <p:nvSpPr>
          <p:cNvPr id="4" name="TextBox 3"/>
          <p:cNvSpPr txBox="1"/>
          <p:nvPr/>
        </p:nvSpPr>
        <p:spPr>
          <a:xfrm>
            <a:off x="1071395" y="3956078"/>
            <a:ext cx="184731" cy="307777"/>
          </a:xfrm>
          <a:prstGeom prst="rect">
            <a:avLst/>
          </a:prstGeom>
          <a:noFill/>
        </p:spPr>
        <p:txBody>
          <a:bodyPr wrap="none" rtlCol="0">
            <a:spAutoFit/>
          </a:bodyPr>
          <a:lstStyle/>
          <a:p>
            <a:endParaRPr lang="en-US" dirty="0"/>
          </a:p>
        </p:txBody>
      </p:sp>
      <p:sp>
        <p:nvSpPr>
          <p:cNvPr id="7" name="Rectangle 6">
            <a:extLst>
              <a:ext uri="{FF2B5EF4-FFF2-40B4-BE49-F238E27FC236}">
                <a16:creationId xmlns:a16="http://schemas.microsoft.com/office/drawing/2014/main" id="{67B4E793-78F6-AB4C-8C47-7A91D45DBE51}"/>
              </a:ext>
            </a:extLst>
          </p:cNvPr>
          <p:cNvSpPr/>
          <p:nvPr/>
        </p:nvSpPr>
        <p:spPr>
          <a:xfrm>
            <a:off x="4636805" y="1614790"/>
            <a:ext cx="4574930" cy="2677656"/>
          </a:xfrm>
          <a:prstGeom prst="rect">
            <a:avLst/>
          </a:prstGeom>
        </p:spPr>
        <p:txBody>
          <a:bodyPr wrap="square">
            <a:spAutoFit/>
          </a:bodyPr>
          <a:lstStyle/>
          <a:p>
            <a:pPr fontAlgn="base">
              <a:buClr>
                <a:schemeClr val="tx1"/>
              </a:buClr>
            </a:pPr>
            <a:r>
              <a:rPr lang="en-US" sz="2000" b="1" dirty="0">
                <a:latin typeface="Brandon Grotesque" panose="020B0503020203060202" pitchFamily="34" charset="77"/>
              </a:rPr>
              <a:t>Size/Student Body</a:t>
            </a:r>
          </a:p>
          <a:p>
            <a:pPr marL="342900" indent="-342900" fontAlgn="base">
              <a:buClr>
                <a:schemeClr val="tx1"/>
              </a:buClr>
              <a:buFont typeface="Arial" panose="020B0604020202020204" pitchFamily="34" charset="0"/>
              <a:buChar char="•"/>
            </a:pPr>
            <a:r>
              <a:rPr lang="en-US" sz="2000" dirty="0">
                <a:latin typeface="Brandon Grotesque" panose="020B0503020203060202" pitchFamily="34" charset="77"/>
              </a:rPr>
              <a:t>What size school appeals to you? What student-to-faculty ratio best suits your style of learning?</a:t>
            </a:r>
          </a:p>
          <a:p>
            <a:pPr marL="342900" indent="-342900" fontAlgn="base">
              <a:buClr>
                <a:schemeClr val="tx1"/>
              </a:buClr>
              <a:buFont typeface="Arial" panose="020B0604020202020204" pitchFamily="34" charset="0"/>
              <a:buChar char="•"/>
            </a:pPr>
            <a:r>
              <a:rPr lang="en-US" sz="2000" dirty="0">
                <a:latin typeface="Brandon Grotesque" panose="020B0503020203060202" pitchFamily="34" charset="77"/>
              </a:rPr>
              <a:t>Do the cultural or religious groups that are important to you have a welcoming presence on campus?</a:t>
            </a:r>
          </a:p>
          <a:p>
            <a:pPr fontAlgn="base"/>
            <a:br>
              <a:rPr lang="en-US" dirty="0">
                <a:latin typeface="Brandon Grotesque" panose="020B0503020203060202" pitchFamily="34" charset="77"/>
              </a:rPr>
            </a:br>
            <a:endParaRPr lang="en-US" dirty="0">
              <a:latin typeface="Brandon Grotesque" panose="020B0503020203060202" pitchFamily="34" charset="77"/>
            </a:endParaRPr>
          </a:p>
        </p:txBody>
      </p:sp>
    </p:spTree>
    <p:extLst>
      <p:ext uri="{BB962C8B-B14F-4D97-AF65-F5344CB8AC3E}">
        <p14:creationId xmlns:p14="http://schemas.microsoft.com/office/powerpoint/2010/main" val="365326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721798" y="218824"/>
            <a:ext cx="5733138" cy="678253"/>
          </a:xfrm>
        </p:spPr>
        <p:txBody>
          <a:bodyPr anchor="ctr">
            <a:noAutofit/>
          </a:bodyPr>
          <a:lstStyle/>
          <a:p>
            <a:r>
              <a:rPr lang="en-US" sz="3600" dirty="0">
                <a:latin typeface="Brandon Grotesque" panose="020B0503020203060202" pitchFamily="34" charset="77"/>
              </a:rPr>
              <a:t>Factors continued</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04081" y="973875"/>
            <a:ext cx="4363841" cy="3932663"/>
          </a:xfrm>
        </p:spPr>
        <p:txBody>
          <a:bodyPr>
            <a:normAutofit/>
          </a:bodyPr>
          <a:lstStyle/>
          <a:p>
            <a:pPr marL="0" indent="0" fontAlgn="base">
              <a:buNone/>
            </a:pPr>
            <a:br>
              <a:rPr lang="en-US" dirty="0"/>
            </a:br>
            <a:endParaRPr lang="en-US" dirty="0"/>
          </a:p>
          <a:p>
            <a:pPr marL="0" indent="0" fontAlgn="base">
              <a:buNone/>
            </a:pPr>
            <a:endParaRPr lang="en-US" dirty="0">
              <a:solidFill>
                <a:schemeClr val="tx1"/>
              </a:solidFill>
            </a:endParaRPr>
          </a:p>
        </p:txBody>
      </p:sp>
      <p:sp>
        <p:nvSpPr>
          <p:cNvPr id="4" name="TextBox 3"/>
          <p:cNvSpPr txBox="1"/>
          <p:nvPr/>
        </p:nvSpPr>
        <p:spPr>
          <a:xfrm>
            <a:off x="1071395" y="3956078"/>
            <a:ext cx="184731" cy="307777"/>
          </a:xfrm>
          <a:prstGeom prst="rect">
            <a:avLst/>
          </a:prstGeom>
          <a:noFill/>
        </p:spPr>
        <p:txBody>
          <a:bodyPr wrap="none" rtlCol="0">
            <a:spAutoFit/>
          </a:bodyPr>
          <a:lstStyle/>
          <a:p>
            <a:endParaRPr lang="en-US" dirty="0"/>
          </a:p>
        </p:txBody>
      </p:sp>
      <p:sp>
        <p:nvSpPr>
          <p:cNvPr id="6" name="Rectangle 5">
            <a:extLst>
              <a:ext uri="{FF2B5EF4-FFF2-40B4-BE49-F238E27FC236}">
                <a16:creationId xmlns:a16="http://schemas.microsoft.com/office/drawing/2014/main" id="{386B1EAA-057D-C841-B9D5-2549A2047B0F}"/>
              </a:ext>
            </a:extLst>
          </p:cNvPr>
          <p:cNvSpPr/>
          <p:nvPr/>
        </p:nvSpPr>
        <p:spPr>
          <a:xfrm>
            <a:off x="204281" y="1009499"/>
            <a:ext cx="8754893" cy="4154984"/>
          </a:xfrm>
          <a:prstGeom prst="rect">
            <a:avLst/>
          </a:prstGeom>
        </p:spPr>
        <p:txBody>
          <a:bodyPr wrap="square">
            <a:spAutoFit/>
          </a:bodyPr>
          <a:lstStyle/>
          <a:p>
            <a:pPr fontAlgn="base"/>
            <a:r>
              <a:rPr lang="en-US" sz="2400" b="1" dirty="0">
                <a:latin typeface="Brandon Grotesque" panose="020B0503020203060202" pitchFamily="34" charset="77"/>
              </a:rPr>
              <a:t>Cost</a:t>
            </a:r>
          </a:p>
          <a:p>
            <a:pPr marL="285750" indent="-285750" fontAlgn="base">
              <a:buClr>
                <a:schemeClr val="tx1"/>
              </a:buClr>
              <a:buFont typeface="Arial" panose="020B0604020202020204" pitchFamily="34" charset="0"/>
              <a:buChar char="•"/>
            </a:pPr>
            <a:r>
              <a:rPr lang="en-US" sz="2400" dirty="0">
                <a:latin typeface="Brandon Grotesque" panose="020B0503020203060202" pitchFamily="34" charset="77"/>
              </a:rPr>
              <a:t>Are scholarships or financial aid policies in place that will make this school affordable?</a:t>
            </a:r>
          </a:p>
          <a:p>
            <a:pPr marL="285750" indent="-285750" fontAlgn="base">
              <a:buClr>
                <a:schemeClr val="tx1"/>
              </a:buClr>
              <a:buFont typeface="Arial" panose="020B0604020202020204" pitchFamily="34" charset="0"/>
              <a:buChar char="•"/>
            </a:pPr>
            <a:r>
              <a:rPr lang="en-US" sz="2400" dirty="0">
                <a:latin typeface="Brandon Grotesque" panose="020B0503020203060202" pitchFamily="34" charset="77"/>
              </a:rPr>
              <a:t>What kind of campus jobs are available?</a:t>
            </a:r>
          </a:p>
          <a:p>
            <a:pPr fontAlgn="base"/>
            <a:r>
              <a:rPr lang="en-US" sz="2400" b="1" dirty="0">
                <a:latin typeface="Brandon Grotesque" panose="020B0503020203060202" pitchFamily="34" charset="77"/>
              </a:rPr>
              <a:t>Selectivity</a:t>
            </a:r>
          </a:p>
          <a:p>
            <a:pPr marL="285750" indent="-285750" fontAlgn="base">
              <a:buClr>
                <a:schemeClr val="tx1"/>
              </a:buClr>
              <a:buFont typeface="Arial" panose="020B0604020202020204" pitchFamily="34" charset="0"/>
              <a:buChar char="•"/>
            </a:pPr>
            <a:r>
              <a:rPr lang="en-US" sz="2400" dirty="0">
                <a:latin typeface="Brandon Grotesque" panose="020B0503020203060202" pitchFamily="34" charset="77"/>
              </a:rPr>
              <a:t>What percent of students are admitted?</a:t>
            </a:r>
          </a:p>
          <a:p>
            <a:pPr marL="285750" indent="-285750" fontAlgn="base">
              <a:buClr>
                <a:schemeClr val="tx1"/>
              </a:buClr>
              <a:buFont typeface="Arial" panose="020B0604020202020204" pitchFamily="34" charset="0"/>
              <a:buChar char="•"/>
            </a:pPr>
            <a:r>
              <a:rPr lang="en-US" sz="2400" dirty="0">
                <a:latin typeface="Brandon Grotesque" panose="020B0503020203060202" pitchFamily="34" charset="77"/>
              </a:rPr>
              <a:t>What academic criteria does this school see in its strongest applicants?</a:t>
            </a:r>
          </a:p>
          <a:p>
            <a:pPr marL="285750" indent="-285750" fontAlgn="base">
              <a:buClr>
                <a:schemeClr val="tx1"/>
              </a:buClr>
              <a:buFont typeface="Arial" panose="020B0604020202020204" pitchFamily="34" charset="0"/>
              <a:buChar char="•"/>
            </a:pPr>
            <a:r>
              <a:rPr lang="en-US" sz="2400" dirty="0">
                <a:latin typeface="Brandon Grotesque" panose="020B0503020203060202" pitchFamily="34" charset="77"/>
              </a:rPr>
              <a:t>What kind of personal characteristics make for a good fit at this school?</a:t>
            </a:r>
          </a:p>
          <a:p>
            <a:pPr marL="285750" indent="-285750" fontAlgn="base">
              <a:buClr>
                <a:schemeClr val="tx1"/>
              </a:buClr>
              <a:buFont typeface="Arial" panose="020B0604020202020204" pitchFamily="34" charset="0"/>
              <a:buChar char="•"/>
            </a:pPr>
            <a:r>
              <a:rPr lang="en-US" sz="2400" dirty="0">
                <a:latin typeface="Brandon Grotesque" panose="020B0503020203060202" pitchFamily="34" charset="77"/>
              </a:rPr>
              <a:t>Am I applying to schools with a range of selectivity?</a:t>
            </a:r>
          </a:p>
        </p:txBody>
      </p:sp>
    </p:spTree>
    <p:extLst>
      <p:ext uri="{BB962C8B-B14F-4D97-AF65-F5344CB8AC3E}">
        <p14:creationId xmlns:p14="http://schemas.microsoft.com/office/powerpoint/2010/main" val="1657426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103971" y="295621"/>
            <a:ext cx="6939776" cy="1064829"/>
          </a:xfrm>
        </p:spPr>
        <p:txBody>
          <a:bodyPr anchor="ctr">
            <a:noAutofit/>
          </a:bodyPr>
          <a:lstStyle/>
          <a:p>
            <a:r>
              <a:rPr lang="en-US" sz="4400" dirty="0">
                <a:latin typeface="Brandon Grotesque" panose="020B0503020203060202" pitchFamily="34" charset="77"/>
              </a:rPr>
              <a:t>The why?</a:t>
            </a:r>
            <a:br>
              <a:rPr lang="en-US" sz="4400" dirty="0">
                <a:latin typeface="Brandon Grotesque" panose="020B0503020203060202" pitchFamily="34" charset="77"/>
              </a:rPr>
            </a:br>
            <a:r>
              <a:rPr lang="en-US" sz="2400" dirty="0">
                <a:latin typeface="Brandon Grotesque" panose="020B0503020203060202" pitchFamily="34" charset="77"/>
              </a:rPr>
              <a:t>What the colleges are looking for</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75260" y="1645920"/>
            <a:ext cx="8968740" cy="3349826"/>
          </a:xfrm>
        </p:spPr>
        <p:txBody>
          <a:bodyPr>
            <a:normAutofit fontScale="92500" lnSpcReduction="20000"/>
          </a:bodyPr>
          <a:lstStyle/>
          <a:p>
            <a:pPr marL="0" indent="0">
              <a:buClr>
                <a:schemeClr val="tx1"/>
              </a:buClr>
              <a:buNone/>
            </a:pPr>
            <a:r>
              <a:rPr lang="en-US" sz="3000" dirty="0">
                <a:latin typeface="Brandon Grotesque" panose="020B0503020203060202" pitchFamily="34" charset="77"/>
              </a:rPr>
              <a:t>First, they want to see that you have a sense of what makes this college different and special. </a:t>
            </a:r>
          </a:p>
          <a:p>
            <a:pPr lvl="1">
              <a:buClr>
                <a:schemeClr val="tx1"/>
              </a:buClr>
            </a:pPr>
            <a:r>
              <a:rPr lang="en-US" sz="3000" dirty="0">
                <a:latin typeface="Brandon Grotesque" panose="020B0503020203060202" pitchFamily="34" charset="77"/>
              </a:rPr>
              <a:t>Do you know something about the school’s mission, history, and/or values? </a:t>
            </a:r>
          </a:p>
          <a:p>
            <a:pPr lvl="1">
              <a:buClr>
                <a:schemeClr val="tx1"/>
              </a:buClr>
            </a:pPr>
            <a:r>
              <a:rPr lang="en-US" sz="3000" dirty="0">
                <a:latin typeface="Brandon Grotesque" panose="020B0503020203060202" pitchFamily="34" charset="77"/>
              </a:rPr>
              <a:t>Have you thought about the school's specific approach to learning? </a:t>
            </a:r>
          </a:p>
          <a:p>
            <a:pPr lvl="1">
              <a:buClr>
                <a:schemeClr val="tx1"/>
              </a:buClr>
            </a:pPr>
            <a:r>
              <a:rPr lang="en-US" sz="3000" dirty="0">
                <a:latin typeface="Brandon Grotesque" panose="020B0503020203060202" pitchFamily="34" charset="77"/>
              </a:rPr>
              <a:t>Are you comfortable with the school's traditions and the overall feel of student life?</a:t>
            </a:r>
          </a:p>
          <a:p>
            <a:pPr marL="0" indent="0" fontAlgn="base">
              <a:buNone/>
            </a:pPr>
            <a:endParaRPr lang="en-US" dirty="0">
              <a:solidFill>
                <a:schemeClr val="tx1"/>
              </a:solidFill>
            </a:endParaRP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071559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103971" y="295621"/>
            <a:ext cx="6939776" cy="1064829"/>
          </a:xfrm>
        </p:spPr>
        <p:txBody>
          <a:bodyPr anchor="ctr">
            <a:noAutofit/>
          </a:bodyPr>
          <a:lstStyle/>
          <a:p>
            <a:r>
              <a:rPr lang="en-US" sz="4400" dirty="0">
                <a:latin typeface="Brandon Grotesque" panose="020B0503020203060202" pitchFamily="34" charset="77"/>
              </a:rPr>
              <a:t>The why?</a:t>
            </a:r>
            <a:br>
              <a:rPr lang="en-US" sz="4400" dirty="0">
                <a:latin typeface="Brandon Grotesque" panose="020B0503020203060202" pitchFamily="34" charset="77"/>
              </a:rPr>
            </a:br>
            <a:r>
              <a:rPr lang="en-US" sz="2400" dirty="0">
                <a:latin typeface="Brandon Grotesque" panose="020B0503020203060202" pitchFamily="34" charset="77"/>
              </a:rPr>
              <a:t>What the colleges are looking for</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75260" y="1645920"/>
            <a:ext cx="8968740" cy="3349826"/>
          </a:xfrm>
        </p:spPr>
        <p:txBody>
          <a:bodyPr>
            <a:normAutofit fontScale="92500"/>
          </a:bodyPr>
          <a:lstStyle/>
          <a:p>
            <a:pPr marL="0" indent="0">
              <a:buClr>
                <a:schemeClr val="tx1"/>
              </a:buClr>
              <a:buNone/>
            </a:pPr>
            <a:r>
              <a:rPr lang="en-US" sz="2800" dirty="0">
                <a:latin typeface="Brandon Grotesque" panose="020B0503020203060202" pitchFamily="34" charset="77"/>
              </a:rPr>
              <a:t>Second, they want proof that you will be a good fit for the school.</a:t>
            </a:r>
          </a:p>
          <a:p>
            <a:pPr lvl="1">
              <a:buClr>
                <a:schemeClr val="tx1"/>
              </a:buClr>
            </a:pPr>
            <a:r>
              <a:rPr lang="en-US" sz="2800" dirty="0">
                <a:latin typeface="Brandon Grotesque" panose="020B0503020203060202" pitchFamily="34" charset="77"/>
              </a:rPr>
              <a:t>Where do your interests lie? Do they correspond to this school’s strengths? </a:t>
            </a:r>
          </a:p>
          <a:p>
            <a:pPr lvl="1">
              <a:buClr>
                <a:schemeClr val="tx1"/>
              </a:buClr>
            </a:pPr>
            <a:r>
              <a:rPr lang="en-US" sz="2800" dirty="0">
                <a:latin typeface="Brandon Grotesque" panose="020B0503020203060202" pitchFamily="34" charset="77"/>
              </a:rPr>
              <a:t>Is there something about you that meshes well with some aspect of the school? </a:t>
            </a:r>
          </a:p>
          <a:p>
            <a:pPr lvl="1">
              <a:buClr>
                <a:schemeClr val="tx1"/>
              </a:buClr>
            </a:pPr>
            <a:r>
              <a:rPr lang="en-US" sz="2800" dirty="0">
                <a:latin typeface="Brandon Grotesque" panose="020B0503020203060202" pitchFamily="34" charset="77"/>
              </a:rPr>
              <a:t>How will you contribute to college life? How will you make your mark on campus?</a:t>
            </a:r>
          </a:p>
          <a:p>
            <a:pPr marL="0" indent="0" fontAlgn="base">
              <a:buNone/>
            </a:pPr>
            <a:endParaRPr lang="en-US" dirty="0">
              <a:solidFill>
                <a:schemeClr val="tx1"/>
              </a:solidFill>
            </a:endParaRP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07951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103971" y="295621"/>
            <a:ext cx="6939776" cy="1064829"/>
          </a:xfrm>
        </p:spPr>
        <p:txBody>
          <a:bodyPr anchor="ctr">
            <a:noAutofit/>
          </a:bodyPr>
          <a:lstStyle/>
          <a:p>
            <a:r>
              <a:rPr lang="en-US" sz="4400" dirty="0">
                <a:latin typeface="Brandon Grotesque" panose="020B0503020203060202" pitchFamily="34" charset="77"/>
              </a:rPr>
              <a:t>The why?</a:t>
            </a:r>
            <a:br>
              <a:rPr lang="en-US" sz="4400" dirty="0">
                <a:latin typeface="Brandon Grotesque" panose="020B0503020203060202" pitchFamily="34" charset="77"/>
              </a:rPr>
            </a:br>
            <a:r>
              <a:rPr lang="en-US" sz="2400" dirty="0">
                <a:latin typeface="Brandon Grotesque" panose="020B0503020203060202" pitchFamily="34" charset="77"/>
              </a:rPr>
              <a:t>What the colleges are looking for</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75260" y="1645920"/>
            <a:ext cx="8968740" cy="3349826"/>
          </a:xfrm>
        </p:spPr>
        <p:txBody>
          <a:bodyPr>
            <a:normAutofit fontScale="85000" lnSpcReduction="20000"/>
          </a:bodyPr>
          <a:lstStyle/>
          <a:p>
            <a:pPr marL="0" indent="0">
              <a:buClr>
                <a:schemeClr val="tx1"/>
              </a:buClr>
              <a:buNone/>
            </a:pPr>
            <a:r>
              <a:rPr lang="en-US" sz="2800" dirty="0">
                <a:latin typeface="Brandon Grotesque" panose="020B0503020203060202" pitchFamily="34" charset="77"/>
              </a:rPr>
              <a:t>And third, they want to see that this school will, in turn, be a good fit for you.</a:t>
            </a:r>
          </a:p>
          <a:p>
            <a:pPr lvl="1">
              <a:buClr>
                <a:schemeClr val="tx1"/>
              </a:buClr>
            </a:pPr>
            <a:r>
              <a:rPr lang="en-US" sz="2800" dirty="0">
                <a:latin typeface="Brandon Grotesque" panose="020B0503020203060202" pitchFamily="34" charset="77"/>
              </a:rPr>
              <a:t>What do you want to get out of college? Will this college be able to provide that? Will this school contribute to your future success? </a:t>
            </a:r>
          </a:p>
          <a:p>
            <a:pPr lvl="1">
              <a:buClr>
                <a:schemeClr val="tx1"/>
              </a:buClr>
            </a:pPr>
            <a:r>
              <a:rPr lang="en-US" sz="2800" dirty="0">
                <a:latin typeface="Brandon Grotesque" panose="020B0503020203060202" pitchFamily="34" charset="77"/>
              </a:rPr>
              <a:t>What will you take advantage of on-campus (e.g., academic programs, volunteer/travel opportunities, internship opportunities, extracurricular clubs, etc.)?</a:t>
            </a:r>
          </a:p>
          <a:p>
            <a:pPr lvl="1">
              <a:buClr>
                <a:schemeClr val="tx1"/>
              </a:buClr>
            </a:pPr>
            <a:r>
              <a:rPr lang="en-US" sz="2800" dirty="0">
                <a:latin typeface="Brandon Grotesque" panose="020B0503020203060202" pitchFamily="34" charset="77"/>
              </a:rPr>
              <a:t>Will you succeed academically? Is this school at the right rigor and pace for your ideal learning environment?</a:t>
            </a:r>
          </a:p>
          <a:p>
            <a:pPr marL="0" indent="0" fontAlgn="base">
              <a:buNone/>
            </a:pPr>
            <a:endParaRPr lang="en-US" dirty="0">
              <a:solidFill>
                <a:schemeClr val="tx1"/>
              </a:solidFill>
            </a:endParaRP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516429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412595" y="392264"/>
            <a:ext cx="8363415" cy="834370"/>
          </a:xfrm>
        </p:spPr>
        <p:txBody>
          <a:bodyPr anchor="ctr">
            <a:noAutofit/>
          </a:bodyPr>
          <a:lstStyle/>
          <a:p>
            <a:r>
              <a:rPr lang="en-US" sz="4400" dirty="0"/>
              <a:t>Self-reflection….</a:t>
            </a: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75260" y="1645920"/>
            <a:ext cx="7658414" cy="3098301"/>
          </a:xfrm>
        </p:spPr>
        <p:txBody>
          <a:bodyPr>
            <a:normAutofit fontScale="92500" lnSpcReduction="20000"/>
          </a:bodyPr>
          <a:lstStyle/>
          <a:p>
            <a:pPr marL="0" indent="0" fontAlgn="base">
              <a:buNone/>
            </a:pPr>
            <a:r>
              <a:rPr lang="en-US" sz="3200" dirty="0">
                <a:latin typeface="Brandon Grotesque" panose="020B0503020203060202" pitchFamily="34" charset="77"/>
              </a:rPr>
              <a:t>This is where the assessments in Naviance can help.</a:t>
            </a:r>
          </a:p>
          <a:p>
            <a:pPr fontAlgn="base">
              <a:buClr>
                <a:schemeClr val="tx1"/>
              </a:buClr>
            </a:pPr>
            <a:r>
              <a:rPr lang="en-US" sz="3200" dirty="0">
                <a:latin typeface="Brandon Grotesque" panose="020B0503020203060202" pitchFamily="34" charset="77"/>
              </a:rPr>
              <a:t>What are my talents? My interests?</a:t>
            </a:r>
          </a:p>
          <a:p>
            <a:pPr fontAlgn="base">
              <a:buClr>
                <a:schemeClr val="tx1"/>
              </a:buClr>
            </a:pPr>
            <a:r>
              <a:rPr lang="en-US" sz="3200" dirty="0">
                <a:latin typeface="Brandon Grotesque" panose="020B0503020203060202" pitchFamily="34" charset="77"/>
              </a:rPr>
              <a:t>What are my hobbies? How do I like to spend my free time?</a:t>
            </a:r>
          </a:p>
          <a:p>
            <a:pPr fontAlgn="base">
              <a:buClr>
                <a:schemeClr val="tx1"/>
              </a:buClr>
            </a:pPr>
            <a:r>
              <a:rPr lang="en-US" sz="3200" dirty="0">
                <a:solidFill>
                  <a:schemeClr val="tx1"/>
                </a:solidFill>
                <a:latin typeface="Brandon Grotesque" panose="020B0503020203060202" pitchFamily="34" charset="77"/>
              </a:rPr>
              <a:t>What do I hope to do this summer?</a:t>
            </a:r>
          </a:p>
          <a:p>
            <a:pPr fontAlgn="base">
              <a:buClr>
                <a:schemeClr val="tx1"/>
              </a:buClr>
            </a:pPr>
            <a:r>
              <a:rPr lang="en-US" sz="3200" dirty="0">
                <a:solidFill>
                  <a:schemeClr val="tx1"/>
                </a:solidFill>
                <a:latin typeface="Brandon Grotesque" panose="020B0503020203060202" pitchFamily="34" charset="77"/>
              </a:rPr>
              <a:t>What are my aspirations?</a:t>
            </a: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140715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2100072" y="328860"/>
            <a:ext cx="4948428" cy="746760"/>
          </a:xfrm>
        </p:spPr>
        <p:txBody>
          <a:bodyPr>
            <a:noAutofit/>
          </a:bodyPr>
          <a:lstStyle/>
          <a:p>
            <a:r>
              <a:rPr lang="en" sz="4000" dirty="0">
                <a:latin typeface="Brandon Grotesque" panose="020B0503020203060202" pitchFamily="34" charset="77"/>
              </a:rPr>
              <a:t>Personal essay</a:t>
            </a:r>
            <a:endParaRPr lang="en-US" sz="4000" dirty="0">
              <a:latin typeface="Brandon Grotesque" panose="020B0503020203060202" pitchFamily="34" charset="77"/>
            </a:endParaRP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50395" y="1143000"/>
            <a:ext cx="8636767" cy="3901441"/>
          </a:xfrm>
        </p:spPr>
        <p:txBody>
          <a:bodyPr>
            <a:normAutofit fontScale="77500" lnSpcReduction="20000"/>
          </a:bodyPr>
          <a:lstStyle/>
          <a:p>
            <a:pPr marL="0" indent="0" fontAlgn="base">
              <a:buNone/>
            </a:pPr>
            <a:r>
              <a:rPr lang="en-US" sz="3100" dirty="0">
                <a:latin typeface="Brandon Grotesque" panose="020B0503020203060202" pitchFamily="34" charset="77"/>
              </a:rPr>
              <a:t>A well-written essay that provides insight into the student's personality, values, and goals</a:t>
            </a:r>
          </a:p>
          <a:p>
            <a:pPr marL="0" indent="0" fontAlgn="base">
              <a:buNone/>
            </a:pPr>
            <a:endParaRPr lang="en-US" sz="3100" dirty="0">
              <a:latin typeface="Brandon Grotesque" panose="020B0503020203060202" pitchFamily="34" charset="77"/>
            </a:endParaRPr>
          </a:p>
          <a:p>
            <a:pPr marL="914400" lvl="1" indent="-457200" fontAlgn="base">
              <a:buClr>
                <a:schemeClr val="tx1"/>
              </a:buClr>
            </a:pPr>
            <a:r>
              <a:rPr lang="en-US" sz="3100" dirty="0">
                <a:latin typeface="Brandon Grotesque" panose="020B0503020203060202" pitchFamily="34" charset="77"/>
              </a:rPr>
              <a:t>Thoughtful and highly personal</a:t>
            </a:r>
          </a:p>
          <a:p>
            <a:pPr marL="914400" lvl="1" indent="-457200" fontAlgn="base">
              <a:buClr>
                <a:schemeClr val="tx1"/>
              </a:buClr>
            </a:pPr>
            <a:r>
              <a:rPr lang="en-US" sz="3100" dirty="0">
                <a:latin typeface="Brandon Grotesque" panose="020B0503020203060202" pitchFamily="34" charset="77"/>
              </a:rPr>
              <a:t>Measure of writing ability </a:t>
            </a:r>
          </a:p>
          <a:p>
            <a:pPr marL="914400" lvl="1" indent="-457200" fontAlgn="base">
              <a:buClr>
                <a:schemeClr val="tx1"/>
              </a:buClr>
            </a:pPr>
            <a:r>
              <a:rPr lang="en-US" sz="3100" dirty="0">
                <a:latin typeface="Brandon Grotesque" panose="020B0503020203060202" pitchFamily="34" charset="77"/>
              </a:rPr>
              <a:t>Window into the student's background</a:t>
            </a:r>
          </a:p>
          <a:p>
            <a:pPr marL="914400" lvl="1" indent="-457200" fontAlgn="base">
              <a:buClr>
                <a:schemeClr val="tx1"/>
              </a:buClr>
            </a:pPr>
            <a:r>
              <a:rPr lang="en-US" sz="3100" dirty="0">
                <a:latin typeface="Brandon Grotesque" panose="020B0503020203060202" pitchFamily="34" charset="77"/>
              </a:rPr>
              <a:t>Original voice in the student's own words</a:t>
            </a:r>
          </a:p>
          <a:p>
            <a:pPr marL="914400" lvl="1" indent="-457200" fontAlgn="base">
              <a:buClr>
                <a:schemeClr val="tx1"/>
              </a:buClr>
            </a:pPr>
            <a:r>
              <a:rPr lang="en-US" sz="3100" dirty="0">
                <a:latin typeface="Brandon Grotesque" panose="020B0503020203060202" pitchFamily="34" charset="77"/>
              </a:rPr>
              <a:t>Specific examples 	</a:t>
            </a:r>
          </a:p>
          <a:p>
            <a:pPr marL="457200" lvl="1" indent="0" fontAlgn="base">
              <a:buNone/>
            </a:pPr>
            <a:endParaRPr lang="en-US" sz="3100" dirty="0">
              <a:latin typeface="Brandon Grotesque" panose="020B0503020203060202" pitchFamily="34" charset="77"/>
            </a:endParaRPr>
          </a:p>
          <a:p>
            <a:pPr marL="171450" lvl="1" indent="0" fontAlgn="base">
              <a:buNone/>
            </a:pPr>
            <a:r>
              <a:rPr lang="en-US" sz="3100" dirty="0">
                <a:latin typeface="Brandon Grotesque" panose="020B0503020203060202" pitchFamily="34" charset="77"/>
              </a:rPr>
              <a:t>This is your student’s chance to tell his story!</a:t>
            </a:r>
          </a:p>
          <a:p>
            <a:pPr>
              <a:buFont typeface="Wingdings" pitchFamily="2" charset="2"/>
              <a:buChar char="Ø"/>
            </a:pPr>
            <a:endParaRPr lang="en-US" dirty="0">
              <a:solidFill>
                <a:schemeClr val="tx1"/>
              </a:solidFill>
            </a:endParaRPr>
          </a:p>
          <a:p>
            <a:pPr>
              <a:buFont typeface="Wingdings" pitchFamily="2" charset="2"/>
              <a:buChar char="Ø"/>
            </a:pPr>
            <a:endParaRPr lang="en-US" dirty="0">
              <a:solidFill>
                <a:schemeClr val="tx1"/>
              </a:solidFill>
            </a:endParaRPr>
          </a:p>
          <a:p>
            <a:pPr>
              <a:buFont typeface="Wingdings" pitchFamily="2" charset="2"/>
              <a:buChar char="Ø"/>
            </a:pPr>
            <a:endParaRPr lang="en-US" dirty="0">
              <a:solidFill>
                <a:schemeClr val="tx1"/>
              </a:solidFill>
            </a:endParaRPr>
          </a:p>
          <a:p>
            <a:pPr>
              <a:buFont typeface="Wingdings" pitchFamily="2" charset="2"/>
              <a:buChar char="Ø"/>
            </a:pPr>
            <a:endParaRPr lang="en-US" dirty="0">
              <a:solidFill>
                <a:schemeClr val="tx1"/>
              </a:solidFill>
            </a:endParaRP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67372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3334090" y="390610"/>
            <a:ext cx="2487590" cy="706670"/>
          </a:xfrm>
        </p:spPr>
        <p:txBody>
          <a:bodyPr>
            <a:noAutofit/>
          </a:bodyPr>
          <a:lstStyle/>
          <a:p>
            <a:r>
              <a:rPr lang="en" sz="4000" dirty="0">
                <a:latin typeface="Brandon Grotesque" panose="020B0503020203060202" pitchFamily="34" charset="77"/>
              </a:rPr>
              <a:t>Testing</a:t>
            </a:r>
            <a:endParaRPr lang="en-US" sz="4000" dirty="0">
              <a:latin typeface="Brandon Grotesque" panose="020B0503020203060202" pitchFamily="34" charset="77"/>
            </a:endParaRP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74458" y="1185111"/>
            <a:ext cx="8878102" cy="3958389"/>
          </a:xfrm>
        </p:spPr>
        <p:txBody>
          <a:bodyPr>
            <a:noAutofit/>
          </a:bodyPr>
          <a:lstStyle/>
          <a:p>
            <a:pPr marL="0" indent="0">
              <a:lnSpc>
                <a:spcPct val="115000"/>
              </a:lnSpc>
              <a:buClr>
                <a:schemeClr val="tx1"/>
              </a:buClr>
              <a:buNone/>
            </a:pPr>
            <a:r>
              <a:rPr lang="en-US" sz="2400" dirty="0">
                <a:latin typeface="Brandon Grotesque" panose="020B0503020203060202" pitchFamily="34" charset="77"/>
              </a:rPr>
              <a:t>When to start preparing and taking the ACT and/or SAT?</a:t>
            </a:r>
          </a:p>
          <a:p>
            <a:pPr marL="0" indent="0">
              <a:buNone/>
            </a:pPr>
            <a:r>
              <a:rPr lang="en-US" sz="2400" dirty="0">
                <a:latin typeface="Brandon Grotesque" panose="020B0503020203060202" pitchFamily="34" charset="77"/>
              </a:rPr>
              <a:t>Because the tests are so different, your prep needs to be different, too</a:t>
            </a:r>
          </a:p>
          <a:p>
            <a:pPr marL="457200" indent="-457200">
              <a:buClrTx/>
              <a:buFont typeface="Arial" charset="0"/>
              <a:buChar char="•"/>
            </a:pPr>
            <a:r>
              <a:rPr lang="en-US" sz="2400" dirty="0">
                <a:latin typeface="Brandon Grotesque" panose="020B0503020203060202" pitchFamily="34" charset="77"/>
              </a:rPr>
              <a:t>Which test should I take?</a:t>
            </a:r>
          </a:p>
          <a:p>
            <a:pPr marL="457200" indent="-457200">
              <a:buClrTx/>
              <a:buFont typeface="Arial" charset="0"/>
              <a:buChar char="•"/>
            </a:pPr>
            <a:r>
              <a:rPr lang="en-US" sz="2400" dirty="0">
                <a:latin typeface="Brandon Grotesque" panose="020B0503020203060202" pitchFamily="34" charset="77"/>
              </a:rPr>
              <a:t>When should I test?</a:t>
            </a:r>
          </a:p>
          <a:p>
            <a:pPr marL="457200" indent="-457200">
              <a:buClrTx/>
              <a:buFont typeface="Arial" charset="0"/>
              <a:buChar char="•"/>
            </a:pPr>
            <a:r>
              <a:rPr lang="en-US" sz="2400" dirty="0">
                <a:latin typeface="Brandon Grotesque" panose="020B0503020203060202" pitchFamily="34" charset="77"/>
              </a:rPr>
              <a:t>How and when to prep?</a:t>
            </a:r>
          </a:p>
          <a:p>
            <a:pPr marL="457200" indent="-457200">
              <a:buClrTx/>
              <a:buFont typeface="Arial" charset="0"/>
              <a:buChar char="•"/>
            </a:pPr>
            <a:r>
              <a:rPr lang="en-US" sz="2400" dirty="0">
                <a:latin typeface="Brandon Grotesque" panose="020B0503020203060202" pitchFamily="34" charset="77"/>
              </a:rPr>
              <a:t>What should prep include?</a:t>
            </a:r>
          </a:p>
          <a:p>
            <a:pPr marL="0" indent="0">
              <a:buClrTx/>
              <a:buNone/>
            </a:pPr>
            <a:r>
              <a:rPr lang="en-US" sz="2400" dirty="0">
                <a:latin typeface="Brandon Grotesque" panose="020B0503020203060202" pitchFamily="34" charset="77"/>
              </a:rPr>
              <a:t>More detailed information can be found </a:t>
            </a:r>
            <a:r>
              <a:rPr lang="en-US" sz="2400" dirty="0">
                <a:latin typeface="Brandon Grotesque" panose="020B0503020203060202" pitchFamily="34" charset="77"/>
                <a:hlinkClick r:id="rId2"/>
              </a:rPr>
              <a:t>here</a:t>
            </a:r>
            <a:endParaRPr lang="en-US" sz="2400" dirty="0">
              <a:latin typeface="Brandon Grotesque" panose="020B0503020203060202" pitchFamily="34" charset="77"/>
            </a:endParaRPr>
          </a:p>
          <a:p>
            <a:pPr>
              <a:lnSpc>
                <a:spcPct val="115000"/>
              </a:lnSpc>
              <a:buClr>
                <a:schemeClr val="tx1"/>
              </a:buClr>
            </a:pPr>
            <a:endParaRPr lang="en-US" sz="2400" b="1" dirty="0"/>
          </a:p>
          <a:p>
            <a:pPr marL="0" indent="0">
              <a:lnSpc>
                <a:spcPct val="115000"/>
              </a:lnSpc>
              <a:buClr>
                <a:schemeClr val="tx1"/>
              </a:buClr>
              <a:buNone/>
            </a:pPr>
            <a:endParaRPr lang="en-US" sz="2400" dirty="0"/>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44548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42240" y="162560"/>
            <a:ext cx="8498177" cy="934720"/>
          </a:xfrm>
        </p:spPr>
        <p:txBody>
          <a:bodyPr>
            <a:noAutofit/>
          </a:bodyPr>
          <a:lstStyle/>
          <a:p>
            <a:r>
              <a:rPr lang="en-US" sz="3200" dirty="0">
                <a:solidFill>
                  <a:schemeClr val="tx2"/>
                </a:solidFill>
              </a:rPr>
              <a:t>What you need to know about </a:t>
            </a:r>
            <a:br>
              <a:rPr lang="en-US" sz="3200" dirty="0">
                <a:solidFill>
                  <a:schemeClr val="tx2"/>
                </a:solidFill>
              </a:rPr>
            </a:br>
            <a:r>
              <a:rPr lang="en-US" sz="3200" dirty="0">
                <a:solidFill>
                  <a:schemeClr val="tx2"/>
                </a:solidFill>
              </a:rPr>
              <a:t>the ACT </a:t>
            </a:r>
            <a:endParaRPr lang="en-US" sz="3200" dirty="0"/>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42240" y="1198880"/>
            <a:ext cx="3403600" cy="3944620"/>
          </a:xfrm>
        </p:spPr>
        <p:txBody>
          <a:bodyPr>
            <a:noAutofit/>
          </a:bodyPr>
          <a:lstStyle/>
          <a:p>
            <a:pPr marL="0" indent="0">
              <a:spcBef>
                <a:spcPts val="600"/>
              </a:spcBef>
              <a:buClrTx/>
              <a:buNone/>
            </a:pPr>
            <a:r>
              <a:rPr lang="en-US" sz="2400" b="1" dirty="0">
                <a:latin typeface="Brandon Grotesque" panose="020B0503020203060202" pitchFamily="34" charset="77"/>
              </a:rPr>
              <a:t>ACT</a:t>
            </a:r>
          </a:p>
          <a:p>
            <a:pPr marL="285750" indent="-285750">
              <a:spcBef>
                <a:spcPts val="600"/>
              </a:spcBef>
              <a:buClrTx/>
              <a:buFont typeface="Arial" charset="0"/>
              <a:buChar char="•"/>
            </a:pPr>
            <a:r>
              <a:rPr lang="en-US" sz="2400" dirty="0">
                <a:latin typeface="Brandon Grotesque" panose="020B0503020203060202" pitchFamily="34" charset="77"/>
              </a:rPr>
              <a:t>Offered seven times each year</a:t>
            </a:r>
          </a:p>
          <a:p>
            <a:pPr marL="285750" indent="-285750">
              <a:spcBef>
                <a:spcPts val="600"/>
              </a:spcBef>
              <a:buClrTx/>
              <a:buFont typeface="Arial" charset="0"/>
              <a:buChar char="•"/>
            </a:pPr>
            <a:r>
              <a:rPr lang="en-US" sz="2400" dirty="0">
                <a:latin typeface="Brandon Grotesque" panose="020B0503020203060202" pitchFamily="34" charset="77"/>
              </a:rPr>
              <a:t>Dec, Apr, Jun </a:t>
            </a:r>
          </a:p>
          <a:p>
            <a:pPr marL="285750" indent="-285750">
              <a:spcBef>
                <a:spcPts val="600"/>
              </a:spcBef>
              <a:buClrTx/>
              <a:buFont typeface="Arial" charset="0"/>
              <a:buChar char="•"/>
            </a:pPr>
            <a:r>
              <a:rPr lang="en-US" sz="2400" dirty="0">
                <a:latin typeface="Brandon Grotesque" panose="020B0503020203060202" pitchFamily="34" charset="77"/>
              </a:rPr>
              <a:t>Time-constrained</a:t>
            </a:r>
          </a:p>
          <a:p>
            <a:pPr marL="742950" lvl="1" indent="-342900">
              <a:spcBef>
                <a:spcPts val="600"/>
              </a:spcBef>
              <a:buClr>
                <a:schemeClr val="tx1"/>
              </a:buClr>
              <a:buFont typeface="Arial" charset="0"/>
              <a:buChar char="•"/>
            </a:pPr>
            <a:r>
              <a:rPr lang="en-US" sz="2400" dirty="0">
                <a:latin typeface="Brandon Grotesque" panose="020B0503020203060202" pitchFamily="34" charset="77"/>
              </a:rPr>
              <a:t>215 problems in 2:55</a:t>
            </a:r>
          </a:p>
          <a:p>
            <a:pPr marL="285750" indent="-285750">
              <a:spcBef>
                <a:spcPts val="600"/>
              </a:spcBef>
              <a:buClrTx/>
              <a:buFont typeface="Arial" charset="0"/>
              <a:buChar char="•"/>
            </a:pPr>
            <a:r>
              <a:rPr lang="en-US" sz="2400" dirty="0">
                <a:latin typeface="Brandon Grotesque" panose="020B0503020203060202" pitchFamily="34" charset="77"/>
              </a:rPr>
              <a:t>Straightforward  </a:t>
            </a:r>
          </a:p>
          <a:p>
            <a:pPr marL="0" indent="0">
              <a:lnSpc>
                <a:spcPct val="115000"/>
              </a:lnSpc>
              <a:buClr>
                <a:schemeClr val="tx1"/>
              </a:buClr>
              <a:buNone/>
            </a:pPr>
            <a:endParaRPr lang="en-US" sz="2400" dirty="0"/>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1300EBA2-A443-3A4B-B6F2-07C2B69C6326}"/>
              </a:ext>
            </a:extLst>
          </p:cNvPr>
          <p:cNvSpPr txBox="1"/>
          <p:nvPr/>
        </p:nvSpPr>
        <p:spPr>
          <a:xfrm>
            <a:off x="5859378" y="1612238"/>
            <a:ext cx="3193181" cy="2985433"/>
          </a:xfrm>
          <a:prstGeom prst="rect">
            <a:avLst/>
          </a:prstGeom>
          <a:noFill/>
        </p:spPr>
        <p:txBody>
          <a:bodyPr wrap="square" rtlCol="0">
            <a:spAutoFit/>
          </a:bodyPr>
          <a:lstStyle/>
          <a:p>
            <a:pPr marL="285750" indent="-285750">
              <a:spcBef>
                <a:spcPts val="600"/>
              </a:spcBef>
              <a:buClrTx/>
              <a:buFont typeface="Arial" charset="0"/>
              <a:buChar char="•"/>
            </a:pPr>
            <a:r>
              <a:rPr lang="en-US" sz="2400" dirty="0">
                <a:latin typeface="Brandon Grotesque" panose="020B0503020203060202" pitchFamily="34" charset="77"/>
              </a:rPr>
              <a:t>Math formula-heavy</a:t>
            </a:r>
          </a:p>
          <a:p>
            <a:pPr marL="285750" indent="-285750">
              <a:spcBef>
                <a:spcPts val="600"/>
              </a:spcBef>
              <a:buClrTx/>
              <a:buFont typeface="Arial" charset="0"/>
              <a:buChar char="•"/>
            </a:pPr>
            <a:r>
              <a:rPr lang="en-US" sz="2400" dirty="0">
                <a:latin typeface="Brandon Grotesque" panose="020B0503020203060202" pitchFamily="34" charset="77"/>
              </a:rPr>
              <a:t>Science section</a:t>
            </a:r>
          </a:p>
          <a:p>
            <a:pPr marL="285750" indent="-285750">
              <a:spcBef>
                <a:spcPts val="600"/>
              </a:spcBef>
              <a:buClrTx/>
              <a:buFont typeface="Arial" charset="0"/>
              <a:buChar char="•"/>
            </a:pPr>
            <a:r>
              <a:rPr lang="en-US" sz="2400" dirty="0">
                <a:latin typeface="Brandon Grotesque" panose="020B0503020203060202" pitchFamily="34" charset="77"/>
              </a:rPr>
              <a:t>English and writing similar</a:t>
            </a:r>
          </a:p>
          <a:p>
            <a:pPr marL="285750" indent="-285750">
              <a:spcBef>
                <a:spcPts val="600"/>
              </a:spcBef>
              <a:buClrTx/>
              <a:buFont typeface="Arial" charset="0"/>
              <a:buChar char="•"/>
            </a:pPr>
            <a:r>
              <a:rPr lang="en-US" sz="2400" dirty="0">
                <a:latin typeface="Brandon Grotesque" panose="020B0503020203060202" pitchFamily="34" charset="77"/>
              </a:rPr>
              <a:t>“Optional” 40-min writing section</a:t>
            </a:r>
          </a:p>
          <a:p>
            <a:pPr marL="285750" indent="-285750">
              <a:spcBef>
                <a:spcPts val="600"/>
              </a:spcBef>
              <a:buClrTx/>
              <a:buFont typeface="Arial" charset="0"/>
              <a:buChar char="•"/>
            </a:pPr>
            <a:r>
              <a:rPr lang="en-US" sz="2400" dirty="0">
                <a:latin typeface="Brandon Grotesque" panose="020B0503020203060202" pitchFamily="34" charset="77"/>
              </a:rPr>
              <a:t>40+ practice exams</a:t>
            </a:r>
          </a:p>
        </p:txBody>
      </p:sp>
    </p:spTree>
    <p:extLst>
      <p:ext uri="{BB962C8B-B14F-4D97-AF65-F5344CB8AC3E}">
        <p14:creationId xmlns:p14="http://schemas.microsoft.com/office/powerpoint/2010/main" val="2311924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142240" y="162560"/>
            <a:ext cx="8556320" cy="934720"/>
          </a:xfrm>
        </p:spPr>
        <p:txBody>
          <a:bodyPr>
            <a:noAutofit/>
          </a:bodyPr>
          <a:lstStyle/>
          <a:p>
            <a:r>
              <a:rPr lang="en-US" sz="3200" dirty="0">
                <a:solidFill>
                  <a:schemeClr val="tx2"/>
                </a:solidFill>
              </a:rPr>
              <a:t>What you need to know about </a:t>
            </a:r>
            <a:br>
              <a:rPr lang="en-US" sz="3200" dirty="0">
                <a:solidFill>
                  <a:schemeClr val="tx2"/>
                </a:solidFill>
              </a:rPr>
            </a:br>
            <a:r>
              <a:rPr lang="en-US" sz="3200" dirty="0">
                <a:solidFill>
                  <a:schemeClr val="tx2"/>
                </a:solidFill>
              </a:rPr>
              <a:t>the SAT</a:t>
            </a:r>
            <a:endParaRPr lang="en-US" sz="3200" dirty="0"/>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42240" y="1198880"/>
            <a:ext cx="3403600" cy="3944620"/>
          </a:xfrm>
        </p:spPr>
        <p:txBody>
          <a:bodyPr>
            <a:noAutofit/>
          </a:bodyPr>
          <a:lstStyle/>
          <a:p>
            <a:pPr marL="0" indent="0">
              <a:spcBef>
                <a:spcPts val="600"/>
              </a:spcBef>
              <a:buClrTx/>
              <a:buNone/>
            </a:pPr>
            <a:r>
              <a:rPr lang="en-US" sz="2400" b="1" dirty="0">
                <a:latin typeface="Brandon Grotesque" panose="020B0503020203060202" pitchFamily="34" charset="77"/>
              </a:rPr>
              <a:t>SAT</a:t>
            </a:r>
          </a:p>
          <a:p>
            <a:pPr marL="285750" indent="-285750">
              <a:spcBef>
                <a:spcPts val="600"/>
              </a:spcBef>
              <a:buClrTx/>
              <a:buFont typeface="Arial" charset="0"/>
              <a:buChar char="•"/>
            </a:pPr>
            <a:r>
              <a:rPr lang="en-US" sz="2400" dirty="0">
                <a:latin typeface="Brandon Grotesque" panose="020B0503020203060202" pitchFamily="34" charset="77"/>
              </a:rPr>
              <a:t>“Redesigned” SAT debuted on March 5, 2016</a:t>
            </a:r>
          </a:p>
          <a:p>
            <a:pPr marL="285750" indent="-285750">
              <a:spcBef>
                <a:spcPts val="600"/>
              </a:spcBef>
              <a:buClrTx/>
              <a:buFont typeface="Arial" charset="0"/>
              <a:buChar char="•"/>
            </a:pPr>
            <a:r>
              <a:rPr lang="en-US" sz="2400" dirty="0">
                <a:latin typeface="Brandon Grotesque" panose="020B0503020203060202" pitchFamily="34" charset="77"/>
              </a:rPr>
              <a:t>Looks like the ACT</a:t>
            </a:r>
          </a:p>
          <a:p>
            <a:pPr marL="285750" indent="-285750">
              <a:spcBef>
                <a:spcPts val="600"/>
              </a:spcBef>
              <a:buClrTx/>
              <a:buFont typeface="Arial" charset="0"/>
              <a:buChar char="•"/>
            </a:pPr>
            <a:r>
              <a:rPr lang="en-US" sz="2400" dirty="0">
                <a:latin typeface="Brandon Grotesque" panose="020B0503020203060202" pitchFamily="34" charset="77"/>
              </a:rPr>
              <a:t>Offered seven times each year  </a:t>
            </a:r>
          </a:p>
          <a:p>
            <a:pPr marL="285750" indent="-285750">
              <a:spcBef>
                <a:spcPts val="600"/>
              </a:spcBef>
              <a:buClrTx/>
              <a:buFont typeface="Arial" charset="0"/>
              <a:buChar char="•"/>
            </a:pPr>
            <a:r>
              <a:rPr lang="en-US" sz="2400" dirty="0">
                <a:latin typeface="Brandon Grotesque" panose="020B0503020203060202" pitchFamily="34" charset="77"/>
              </a:rPr>
              <a:t>Oct, Mar, May</a:t>
            </a:r>
          </a:p>
          <a:p>
            <a:pPr marL="285750" indent="-285750">
              <a:spcBef>
                <a:spcPts val="600"/>
              </a:spcBef>
              <a:buClrTx/>
              <a:buFont typeface="Arial" charset="0"/>
              <a:buChar char="•"/>
            </a:pPr>
            <a:r>
              <a:rPr lang="en-US" sz="2400" dirty="0">
                <a:latin typeface="Brandon Grotesque" panose="020B0503020203060202" pitchFamily="34" charset="77"/>
              </a:rPr>
              <a:t>PSAT is a benchmark</a:t>
            </a:r>
            <a:endParaRPr lang="en-US" sz="2400" b="1" dirty="0">
              <a:latin typeface="Brandon Grotesque" panose="020B0503020203060202" pitchFamily="34" charset="77"/>
            </a:endParaRPr>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
        <p:nvSpPr>
          <p:cNvPr id="5" name="Rectangle 4">
            <a:extLst>
              <a:ext uri="{FF2B5EF4-FFF2-40B4-BE49-F238E27FC236}">
                <a16:creationId xmlns:a16="http://schemas.microsoft.com/office/drawing/2014/main" id="{AD3BC3AC-DB6F-F64F-B2F9-D1C8FDD7DEDF}"/>
              </a:ext>
            </a:extLst>
          </p:cNvPr>
          <p:cNvSpPr/>
          <p:nvPr/>
        </p:nvSpPr>
        <p:spPr>
          <a:xfrm>
            <a:off x="5190160" y="1634293"/>
            <a:ext cx="3508400" cy="2616101"/>
          </a:xfrm>
          <a:prstGeom prst="rect">
            <a:avLst/>
          </a:prstGeom>
        </p:spPr>
        <p:txBody>
          <a:bodyPr wrap="square">
            <a:spAutoFit/>
          </a:bodyPr>
          <a:lstStyle/>
          <a:p>
            <a:pPr marL="285750" indent="-285750">
              <a:spcBef>
                <a:spcPts val="600"/>
              </a:spcBef>
              <a:buClrTx/>
              <a:buFont typeface="Arial" charset="0"/>
              <a:buChar char="•"/>
            </a:pPr>
            <a:r>
              <a:rPr lang="en-US" sz="2400" dirty="0">
                <a:latin typeface="Brandon Grotesque" panose="020B0503020203060202" pitchFamily="34" charset="77"/>
              </a:rPr>
              <a:t>Less time-constrained</a:t>
            </a:r>
          </a:p>
          <a:p>
            <a:pPr marL="685800" lvl="1" indent="-285750">
              <a:spcBef>
                <a:spcPts val="600"/>
              </a:spcBef>
              <a:buClrTx/>
              <a:buFont typeface="Arial" charset="0"/>
              <a:buChar char="•"/>
            </a:pPr>
            <a:r>
              <a:rPr lang="en-US" sz="2400" dirty="0">
                <a:latin typeface="Brandon Grotesque" panose="020B0503020203060202" pitchFamily="34" charset="77"/>
              </a:rPr>
              <a:t>154 problems in 3:00</a:t>
            </a:r>
          </a:p>
          <a:p>
            <a:pPr marL="285750" indent="-285750">
              <a:spcBef>
                <a:spcPts val="600"/>
              </a:spcBef>
              <a:buClrTx/>
              <a:buFont typeface="Arial" charset="0"/>
              <a:buChar char="•"/>
            </a:pPr>
            <a:r>
              <a:rPr lang="en-US" sz="2400" u="sng" dirty="0">
                <a:latin typeface="Brandon Grotesque" panose="020B0503020203060202" pitchFamily="34" charset="77"/>
              </a:rPr>
              <a:t>No</a:t>
            </a:r>
            <a:r>
              <a:rPr lang="en-US" sz="2400" dirty="0">
                <a:latin typeface="Brandon Grotesque" panose="020B0503020203060202" pitchFamily="34" charset="77"/>
              </a:rPr>
              <a:t> science section </a:t>
            </a:r>
          </a:p>
          <a:p>
            <a:pPr marL="285750" indent="-285750">
              <a:spcBef>
                <a:spcPts val="600"/>
              </a:spcBef>
              <a:buClrTx/>
              <a:buFont typeface="Arial" charset="0"/>
              <a:buChar char="•"/>
            </a:pPr>
            <a:r>
              <a:rPr lang="en-US" sz="2400" dirty="0">
                <a:latin typeface="Brandon Grotesque" panose="020B0503020203060202" pitchFamily="34" charset="77"/>
              </a:rPr>
              <a:t>“Optional” 50-min writing section</a:t>
            </a:r>
          </a:p>
          <a:p>
            <a:pPr marL="285750" indent="-285750">
              <a:spcBef>
                <a:spcPts val="600"/>
              </a:spcBef>
              <a:buClrTx/>
              <a:buFont typeface="Arial" charset="0"/>
              <a:buChar char="•"/>
            </a:pPr>
            <a:r>
              <a:rPr lang="en-US" sz="2400" dirty="0">
                <a:latin typeface="Brandon Grotesque" panose="020B0503020203060202" pitchFamily="34" charset="77"/>
              </a:rPr>
              <a:t>Fewer practice exams</a:t>
            </a:r>
          </a:p>
        </p:txBody>
      </p:sp>
    </p:spTree>
    <p:extLst>
      <p:ext uri="{BB962C8B-B14F-4D97-AF65-F5344CB8AC3E}">
        <p14:creationId xmlns:p14="http://schemas.microsoft.com/office/powerpoint/2010/main" val="3710184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314960" y="193040"/>
            <a:ext cx="8524240" cy="1097280"/>
          </a:xfrm>
        </p:spPr>
        <p:txBody>
          <a:bodyPr>
            <a:noAutofit/>
          </a:bodyPr>
          <a:lstStyle/>
          <a:p>
            <a:r>
              <a:rPr lang="en" sz="4000" dirty="0">
                <a:latin typeface="Brandon Grotesque" panose="020B0503020203060202" pitchFamily="34" charset="77"/>
              </a:rPr>
              <a:t>When to take the ACT or SAT</a:t>
            </a:r>
            <a:endParaRPr lang="en-US" sz="4000" dirty="0">
              <a:latin typeface="Brandon Grotesque" panose="020B0503020203060202" pitchFamily="34" charset="77"/>
            </a:endParaRP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42240" y="1788160"/>
            <a:ext cx="8910320" cy="3355340"/>
          </a:xfrm>
        </p:spPr>
        <p:txBody>
          <a:bodyPr>
            <a:noAutofit/>
          </a:bodyPr>
          <a:lstStyle/>
          <a:p>
            <a:pPr marL="457200" indent="-457200">
              <a:buClrTx/>
              <a:buFont typeface="Arial" charset="0"/>
              <a:buChar char="•"/>
            </a:pPr>
            <a:r>
              <a:rPr lang="en-US" sz="2800" dirty="0">
                <a:latin typeface="Brandon Grotesque" panose="020B0503020203060202" pitchFamily="34" charset="77"/>
              </a:rPr>
              <a:t>Aim to test 2-3x total over the course of junior and senior year</a:t>
            </a:r>
          </a:p>
          <a:p>
            <a:pPr marL="457200" indent="-457200">
              <a:buClrTx/>
              <a:buFont typeface="Arial" charset="0"/>
              <a:buChar char="•"/>
            </a:pPr>
            <a:r>
              <a:rPr lang="en-US" sz="2800" dirty="0">
                <a:latin typeface="Brandon Grotesque" panose="020B0503020203060202" pitchFamily="34" charset="77"/>
              </a:rPr>
              <a:t>For example:</a:t>
            </a:r>
          </a:p>
          <a:p>
            <a:pPr marL="858838" lvl="1" indent="-355600">
              <a:buClrTx/>
              <a:buFont typeface="Wingdings 2" panose="05020102010507070707" pitchFamily="18" charset="2"/>
              <a:buChar char="P"/>
            </a:pPr>
            <a:r>
              <a:rPr lang="en-US" sz="2800" dirty="0">
                <a:latin typeface="Brandon Grotesque" panose="020B0503020203060202" pitchFamily="34" charset="77"/>
              </a:rPr>
              <a:t>1</a:t>
            </a:r>
            <a:r>
              <a:rPr lang="en-US" sz="2800" baseline="30000" dirty="0">
                <a:latin typeface="Brandon Grotesque" panose="020B0503020203060202" pitchFamily="34" charset="77"/>
              </a:rPr>
              <a:t>st</a:t>
            </a:r>
            <a:r>
              <a:rPr lang="en-US" sz="2800" dirty="0">
                <a:latin typeface="Brandon Grotesque" panose="020B0503020203060202" pitchFamily="34" charset="77"/>
              </a:rPr>
              <a:t> ACT: September, October, December or February</a:t>
            </a:r>
          </a:p>
          <a:p>
            <a:pPr marL="858838" lvl="1" indent="-355600">
              <a:buClrTx/>
              <a:buFont typeface="Wingdings 2" panose="05020102010507070707" pitchFamily="18" charset="2"/>
              <a:buChar char="P"/>
            </a:pPr>
            <a:r>
              <a:rPr lang="en-US" sz="2800" dirty="0">
                <a:latin typeface="Brandon Grotesque" panose="020B0503020203060202" pitchFamily="34" charset="77"/>
              </a:rPr>
              <a:t>2</a:t>
            </a:r>
            <a:r>
              <a:rPr lang="en-US" sz="2800" baseline="30000" dirty="0">
                <a:latin typeface="Brandon Grotesque" panose="020B0503020203060202" pitchFamily="34" charset="77"/>
              </a:rPr>
              <a:t>nd</a:t>
            </a:r>
            <a:r>
              <a:rPr lang="en-US" sz="2800" dirty="0">
                <a:latin typeface="Brandon Grotesque" panose="020B0503020203060202" pitchFamily="34" charset="77"/>
              </a:rPr>
              <a:t> ACT: April or June </a:t>
            </a:r>
          </a:p>
          <a:p>
            <a:pPr marL="858838" lvl="1" indent="-355600">
              <a:buClrTx/>
              <a:buFont typeface="Wingdings 2" panose="05020102010507070707" pitchFamily="18" charset="2"/>
              <a:buChar char="P"/>
            </a:pPr>
            <a:r>
              <a:rPr lang="en-US" sz="2800" dirty="0">
                <a:latin typeface="Brandon Grotesque" panose="020B0503020203060202" pitchFamily="34" charset="77"/>
              </a:rPr>
              <a:t>3</a:t>
            </a:r>
            <a:r>
              <a:rPr lang="en-US" sz="2800" baseline="30000" dirty="0">
                <a:latin typeface="Brandon Grotesque" panose="020B0503020203060202" pitchFamily="34" charset="77"/>
              </a:rPr>
              <a:t>rd</a:t>
            </a:r>
            <a:r>
              <a:rPr lang="en-US" sz="2800" dirty="0">
                <a:latin typeface="Brandon Grotesque" panose="020B0503020203060202" pitchFamily="34" charset="77"/>
              </a:rPr>
              <a:t> ACT if needed: July, September or October</a:t>
            </a:r>
          </a:p>
          <a:p>
            <a:pPr marL="0" indent="0">
              <a:lnSpc>
                <a:spcPct val="115000"/>
              </a:lnSpc>
              <a:buClr>
                <a:schemeClr val="tx1"/>
              </a:buClr>
              <a:buNone/>
            </a:pPr>
            <a:endParaRPr lang="en-US" sz="2400" dirty="0"/>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520583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2042160" y="380450"/>
            <a:ext cx="5059680" cy="706670"/>
          </a:xfrm>
        </p:spPr>
        <p:txBody>
          <a:bodyPr>
            <a:noAutofit/>
          </a:bodyPr>
          <a:lstStyle/>
          <a:p>
            <a:r>
              <a:rPr lang="en" sz="4000" dirty="0">
                <a:latin typeface="Brandon Grotesque" panose="020B0503020203060202" pitchFamily="34" charset="77"/>
              </a:rPr>
              <a:t>How to prepare</a:t>
            </a:r>
            <a:endParaRPr lang="en-US" sz="4000" dirty="0">
              <a:latin typeface="Brandon Grotesque" panose="020B0503020203060202" pitchFamily="34" charset="77"/>
            </a:endParaRP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119921" y="1289154"/>
            <a:ext cx="8932639" cy="3722266"/>
          </a:xfrm>
        </p:spPr>
        <p:txBody>
          <a:bodyPr>
            <a:noAutofit/>
          </a:bodyPr>
          <a:lstStyle/>
          <a:p>
            <a:pPr marL="285750" indent="-285750">
              <a:buClrTx/>
              <a:buFont typeface="Arial" charset="0"/>
              <a:buChar char="•"/>
            </a:pPr>
            <a:r>
              <a:rPr lang="en-US" sz="2400" dirty="0">
                <a:latin typeface="Brandon Grotesque" panose="020B0503020203060202" pitchFamily="34" charset="77"/>
              </a:rPr>
              <a:t>Target a test date; begin prep 8-10 weeks prior</a:t>
            </a:r>
          </a:p>
          <a:p>
            <a:pPr marL="285750" indent="-285750">
              <a:buClrTx/>
              <a:buFont typeface="Arial" charset="0"/>
              <a:buChar char="•"/>
            </a:pPr>
            <a:r>
              <a:rPr lang="en-US" sz="2400" dirty="0">
                <a:latin typeface="Brandon Grotesque" panose="020B0503020203060202" pitchFamily="34" charset="77"/>
              </a:rPr>
              <a:t>Number of lessons varies; 12-16+ hours typical in advance of first test; additional prep may be needed</a:t>
            </a:r>
          </a:p>
          <a:p>
            <a:pPr marL="285750" indent="-285750">
              <a:buClrTx/>
              <a:buFont typeface="Arial" charset="0"/>
              <a:buChar char="•"/>
            </a:pPr>
            <a:r>
              <a:rPr lang="en-US" sz="2400" dirty="0">
                <a:latin typeface="Brandon Grotesque" panose="020B0503020203060202" pitchFamily="34" charset="77"/>
              </a:rPr>
              <a:t>ACT prep class at STA is a great introduction to the test!</a:t>
            </a:r>
          </a:p>
          <a:p>
            <a:pPr marL="285750" indent="-285750">
              <a:buClrTx/>
              <a:buFont typeface="Arial" charset="0"/>
              <a:buChar char="•"/>
            </a:pPr>
            <a:r>
              <a:rPr lang="en-US" sz="2400" dirty="0">
                <a:latin typeface="Brandon Grotesque" panose="020B0503020203060202" pitchFamily="34" charset="77"/>
              </a:rPr>
              <a:t>Students should expect to do homework after each lesson/class</a:t>
            </a:r>
          </a:p>
          <a:p>
            <a:pPr marL="285750" indent="-285750">
              <a:buClrTx/>
              <a:buFont typeface="Arial" charset="0"/>
              <a:buChar char="•"/>
            </a:pPr>
            <a:r>
              <a:rPr lang="en-US" sz="2400" dirty="0">
                <a:latin typeface="Brandon Grotesque" panose="020B0503020203060202" pitchFamily="34" charset="77"/>
              </a:rPr>
              <a:t>Summer offers an excellent time to do test prep</a:t>
            </a:r>
          </a:p>
          <a:p>
            <a:pPr marL="285750" indent="-285750">
              <a:buClrTx/>
              <a:buFont typeface="Arial" charset="0"/>
              <a:buChar char="•"/>
            </a:pPr>
            <a:r>
              <a:rPr lang="en-US" sz="2400" dirty="0">
                <a:latin typeface="Brandon Grotesque" panose="020B0503020203060202" pitchFamily="34" charset="77"/>
              </a:rPr>
              <a:t>September of senior year is a terrific option for many students</a:t>
            </a:r>
          </a:p>
          <a:p>
            <a:pPr marL="0" indent="0">
              <a:lnSpc>
                <a:spcPct val="115000"/>
              </a:lnSpc>
              <a:buClr>
                <a:schemeClr val="tx1"/>
              </a:buClr>
              <a:buNone/>
            </a:pPr>
            <a:endParaRPr lang="en-US" sz="2400" dirty="0"/>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56023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07D0-77FD-C44F-8FC3-1862B55D7967}"/>
              </a:ext>
            </a:extLst>
          </p:cNvPr>
          <p:cNvSpPr>
            <a:spLocks noGrp="1"/>
          </p:cNvSpPr>
          <p:nvPr>
            <p:ph type="title"/>
          </p:nvPr>
        </p:nvSpPr>
        <p:spPr>
          <a:xfrm>
            <a:off x="2340139" y="130187"/>
            <a:ext cx="4435416" cy="694272"/>
          </a:xfrm>
        </p:spPr>
        <p:txBody>
          <a:bodyPr>
            <a:noAutofit/>
          </a:bodyPr>
          <a:lstStyle/>
          <a:p>
            <a:r>
              <a:rPr lang="en" sz="4000" dirty="0">
                <a:latin typeface="Brandon Grotesque" panose="020B0503020203060202" pitchFamily="34" charset="77"/>
              </a:rPr>
              <a:t>Other Testing</a:t>
            </a:r>
            <a:endParaRPr lang="en-US" sz="4000" dirty="0">
              <a:latin typeface="Brandon Grotesque" panose="020B0503020203060202" pitchFamily="34" charset="77"/>
            </a:endParaRPr>
          </a:p>
        </p:txBody>
      </p:sp>
      <p:sp>
        <p:nvSpPr>
          <p:cNvPr id="3" name="Content Placeholder 2">
            <a:extLst>
              <a:ext uri="{FF2B5EF4-FFF2-40B4-BE49-F238E27FC236}">
                <a16:creationId xmlns:a16="http://schemas.microsoft.com/office/drawing/2014/main" id="{A952ED9C-560F-F84F-8F07-CEEC974E0206}"/>
              </a:ext>
            </a:extLst>
          </p:cNvPr>
          <p:cNvSpPr>
            <a:spLocks noGrp="1"/>
          </p:cNvSpPr>
          <p:nvPr>
            <p:ph idx="1"/>
          </p:nvPr>
        </p:nvSpPr>
        <p:spPr>
          <a:xfrm>
            <a:off x="272995" y="1016966"/>
            <a:ext cx="8706113" cy="3996347"/>
          </a:xfrm>
        </p:spPr>
        <p:txBody>
          <a:bodyPr>
            <a:noAutofit/>
          </a:bodyPr>
          <a:lstStyle/>
          <a:p>
            <a:pPr>
              <a:lnSpc>
                <a:spcPct val="115000"/>
              </a:lnSpc>
              <a:buClr>
                <a:schemeClr val="tx1"/>
              </a:buClr>
            </a:pPr>
            <a:r>
              <a:rPr lang="en-US" sz="2800" dirty="0">
                <a:latin typeface="Brandon Grotesque" panose="020B0503020203060202" pitchFamily="34" charset="77"/>
              </a:rPr>
              <a:t>AP Testing moved to online for this spring only. Click</a:t>
            </a:r>
            <a:r>
              <a:rPr lang="en-US" sz="2800" dirty="0">
                <a:latin typeface="Brandon Grotesque" panose="020B0503020203060202" pitchFamily="34" charset="77"/>
                <a:hlinkClick r:id="rId2"/>
              </a:rPr>
              <a:t> </a:t>
            </a:r>
            <a:r>
              <a:rPr lang="en-US" sz="2800" dirty="0">
                <a:latin typeface="Brandon Grotesque" panose="020B0503020203060202" pitchFamily="34" charset="77"/>
                <a:hlinkClick r:id="rId3"/>
              </a:rPr>
              <a:t>here</a:t>
            </a:r>
            <a:r>
              <a:rPr lang="en-US" sz="2800" dirty="0">
                <a:latin typeface="Brandon Grotesque" panose="020B0503020203060202" pitchFamily="34" charset="77"/>
                <a:hlinkClick r:id="rId2"/>
              </a:rPr>
              <a:t> </a:t>
            </a:r>
            <a:r>
              <a:rPr lang="en-US" sz="2800" dirty="0">
                <a:latin typeface="Brandon Grotesque" panose="020B0503020203060202" pitchFamily="34" charset="77"/>
              </a:rPr>
              <a:t>for more details</a:t>
            </a:r>
          </a:p>
          <a:p>
            <a:pPr>
              <a:lnSpc>
                <a:spcPct val="115000"/>
              </a:lnSpc>
              <a:buClr>
                <a:schemeClr val="tx1"/>
              </a:buClr>
            </a:pPr>
            <a:r>
              <a:rPr lang="en-US" sz="2800" dirty="0">
                <a:latin typeface="Brandon Grotesque" panose="020B0503020203060202" pitchFamily="34" charset="77"/>
              </a:rPr>
              <a:t>PSAT: October 14</a:t>
            </a:r>
            <a:r>
              <a:rPr lang="en-US" sz="2800" baseline="30000" dirty="0">
                <a:latin typeface="Brandon Grotesque" panose="020B0503020203060202" pitchFamily="34" charset="77"/>
              </a:rPr>
              <a:t>th </a:t>
            </a:r>
          </a:p>
          <a:p>
            <a:pPr marL="0" indent="0">
              <a:lnSpc>
                <a:spcPct val="115000"/>
              </a:lnSpc>
              <a:buClr>
                <a:schemeClr val="tx1"/>
              </a:buClr>
              <a:buNone/>
            </a:pPr>
            <a:r>
              <a:rPr lang="en-US" sz="4000" baseline="30000" dirty="0">
                <a:latin typeface="Brandon Grotesque" panose="020B0503020203060202" pitchFamily="34" charset="77"/>
              </a:rPr>
              <a:t>	Great time to start test prep now! Click </a:t>
            </a:r>
            <a:r>
              <a:rPr lang="en-US" sz="4000" baseline="30000" dirty="0">
                <a:latin typeface="Brandon Grotesque" panose="020B0503020203060202" pitchFamily="34" charset="77"/>
                <a:hlinkClick r:id="rId4"/>
              </a:rPr>
              <a:t>here</a:t>
            </a:r>
            <a:endParaRPr lang="en-US" sz="4000" dirty="0">
              <a:latin typeface="Brandon Grotesque" panose="020B0503020203060202" pitchFamily="34" charset="77"/>
            </a:endParaRPr>
          </a:p>
          <a:p>
            <a:pPr lvl="1">
              <a:buClr>
                <a:schemeClr val="tx1"/>
              </a:buClr>
            </a:pPr>
            <a:r>
              <a:rPr lang="en-US" sz="2800" dirty="0">
                <a:latin typeface="Brandon Grotesque" panose="020B0503020203060202" pitchFamily="34" charset="77"/>
              </a:rPr>
              <a:t>SAT II or Subject Tests</a:t>
            </a:r>
          </a:p>
          <a:p>
            <a:pPr lvl="2">
              <a:buClr>
                <a:schemeClr val="tx1"/>
              </a:buClr>
            </a:pPr>
            <a:r>
              <a:rPr lang="en-US" sz="2800" dirty="0">
                <a:latin typeface="Brandon Grotesque" panose="020B0503020203060202" pitchFamily="34" charset="77"/>
              </a:rPr>
              <a:t>Information from College Board – click </a:t>
            </a:r>
            <a:r>
              <a:rPr lang="en-US" sz="2800" dirty="0">
                <a:latin typeface="Brandon Grotesque" panose="020B0503020203060202" pitchFamily="34" charset="77"/>
                <a:hlinkClick r:id="rId5"/>
              </a:rPr>
              <a:t>here</a:t>
            </a:r>
            <a:endParaRPr lang="en-US" sz="2800" dirty="0">
              <a:latin typeface="Brandon Grotesque" panose="020B0503020203060202" pitchFamily="34" charset="77"/>
            </a:endParaRPr>
          </a:p>
          <a:p>
            <a:pPr lvl="2">
              <a:buClr>
                <a:schemeClr val="tx1"/>
              </a:buClr>
            </a:pPr>
            <a:r>
              <a:rPr lang="en-US" sz="2800" dirty="0">
                <a:latin typeface="Brandon Grotesque" panose="020B0503020203060202" pitchFamily="34" charset="77"/>
              </a:rPr>
              <a:t>To take or not to take- article click </a:t>
            </a:r>
            <a:r>
              <a:rPr lang="en-US" sz="2800" dirty="0">
                <a:latin typeface="Brandon Grotesque" panose="020B0503020203060202" pitchFamily="34" charset="77"/>
                <a:hlinkClick r:id="rId6"/>
              </a:rPr>
              <a:t>here</a:t>
            </a:r>
            <a:endParaRPr lang="en-US" sz="2800" dirty="0">
              <a:latin typeface="Brandon Grotesque" panose="020B0503020203060202" pitchFamily="34" charset="77"/>
            </a:endParaRPr>
          </a:p>
          <a:p>
            <a:endParaRPr lang="en-US" sz="2400" b="1" dirty="0"/>
          </a:p>
          <a:p>
            <a:pPr marL="0" indent="0">
              <a:lnSpc>
                <a:spcPct val="115000"/>
              </a:lnSpc>
              <a:buClr>
                <a:schemeClr val="tx1"/>
              </a:buClr>
              <a:buNone/>
            </a:pPr>
            <a:endParaRPr lang="en-US" sz="2400" dirty="0"/>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642896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6D5D7"/>
        </a:solidFill>
        <a:effectLst/>
      </p:bgPr>
    </p:bg>
    <p:spTree>
      <p:nvGrpSpPr>
        <p:cNvPr id="1" name=""/>
        <p:cNvGrpSpPr/>
        <p:nvPr/>
      </p:nvGrpSpPr>
      <p:grpSpPr>
        <a:xfrm>
          <a:off x="0" y="0"/>
          <a:ext cx="0" cy="0"/>
          <a:chOff x="0" y="0"/>
          <a:chExt cx="0" cy="0"/>
        </a:xfrm>
      </p:grpSpPr>
      <p:sp>
        <p:nvSpPr>
          <p:cNvPr id="6" name="Shape 256"/>
          <p:cNvSpPr txBox="1">
            <a:spLocks noGrp="1"/>
          </p:cNvSpPr>
          <p:nvPr>
            <p:ph type="title"/>
          </p:nvPr>
        </p:nvSpPr>
        <p:spPr>
          <a:xfrm>
            <a:off x="149901" y="134910"/>
            <a:ext cx="8859187" cy="5008589"/>
          </a:xfrm>
          <a:prstGeom prst="rect">
            <a:avLst/>
          </a:prstGeom>
        </p:spPr>
        <p:txBody>
          <a:bodyPr lIns="91425" tIns="91425" rIns="91425" bIns="91425" anchor="b" anchorCtr="0">
            <a:noAutofit/>
          </a:bodyPr>
          <a:lstStyle/>
          <a:p>
            <a:pPr lvl="0">
              <a:spcBef>
                <a:spcPts val="0"/>
              </a:spcBef>
            </a:pPr>
            <a:r>
              <a:rPr lang="en-US" sz="3200" b="1" dirty="0"/>
              <a:t>We are here to for you!</a:t>
            </a:r>
            <a:br>
              <a:rPr lang="en-US" sz="3200" dirty="0"/>
            </a:br>
            <a:br>
              <a:rPr lang="en-US" sz="3200" dirty="0"/>
            </a:br>
            <a:r>
              <a:rPr lang="en-US" sz="3200" dirty="0"/>
              <a:t>Norma Gutierrez </a:t>
            </a:r>
            <a:r>
              <a:rPr lang="en-US" sz="3200" dirty="0">
                <a:hlinkClick r:id="rId2"/>
              </a:rPr>
              <a:t>ngutierrez@cadets.com</a:t>
            </a:r>
            <a:br>
              <a:rPr lang="en-US" sz="3200" dirty="0"/>
            </a:br>
            <a:br>
              <a:rPr lang="en-US" sz="3200" dirty="0"/>
            </a:br>
            <a:r>
              <a:rPr lang="en-US" sz="3200" dirty="0" err="1"/>
              <a:t>casey</a:t>
            </a:r>
            <a:r>
              <a:rPr lang="en-US" sz="3200" dirty="0"/>
              <a:t> Erickson</a:t>
            </a:r>
            <a:br>
              <a:rPr lang="en-US" sz="3200" dirty="0"/>
            </a:br>
            <a:r>
              <a:rPr lang="en-US" sz="3200" dirty="0">
                <a:hlinkClick r:id="rId3"/>
              </a:rPr>
              <a:t>cerickson@cadets.com</a:t>
            </a:r>
            <a:br>
              <a:rPr lang="en-US" sz="3200" dirty="0"/>
            </a:br>
            <a:br>
              <a:rPr lang="en-US" sz="3200" dirty="0"/>
            </a:br>
            <a:r>
              <a:rPr lang="en-US" sz="3200" dirty="0"/>
              <a:t>Scholarships: </a:t>
            </a:r>
            <a:r>
              <a:rPr lang="en-US" sz="3200" dirty="0" err="1"/>
              <a:t>james</a:t>
            </a:r>
            <a:r>
              <a:rPr lang="en-US" sz="3200" dirty="0"/>
              <a:t> Lundberg</a:t>
            </a:r>
            <a:br>
              <a:rPr lang="en-US" sz="3200" dirty="0"/>
            </a:br>
            <a:r>
              <a:rPr lang="en-US" sz="3200" dirty="0">
                <a:hlinkClick r:id="rId4"/>
              </a:rPr>
              <a:t>jlundberg@cadets.com</a:t>
            </a:r>
            <a:br>
              <a:rPr lang="en-US" sz="3200" dirty="0"/>
            </a:br>
            <a:endParaRPr lang="en" sz="3200" dirty="0"/>
          </a:p>
        </p:txBody>
      </p:sp>
      <p:sp>
        <p:nvSpPr>
          <p:cNvPr id="4" name="TextBox 3"/>
          <p:cNvSpPr txBox="1"/>
          <p:nvPr/>
        </p:nvSpPr>
        <p:spPr>
          <a:xfrm>
            <a:off x="1116000" y="3852000"/>
            <a:ext cx="184731" cy="307777"/>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939357518"/>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resentation1" id="{EC97FB31-7405-4944-A181-DF604DAEF092}" vid="{10E2720F-E58D-0A4F-8544-BC9CA0BD441D}"/>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5020</TotalTime>
  <Words>1135</Words>
  <Application>Microsoft Macintosh PowerPoint</Application>
  <PresentationFormat>On-screen Show (16:9)</PresentationFormat>
  <Paragraphs>180</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Brandon Grotesque</vt:lpstr>
      <vt:lpstr>Brandon Grotesque Medium</vt:lpstr>
      <vt:lpstr>Lustria</vt:lpstr>
      <vt:lpstr>Wingdings</vt:lpstr>
      <vt:lpstr>Wingdings 2</vt:lpstr>
      <vt:lpstr>Parcel</vt:lpstr>
      <vt:lpstr>Welcome</vt:lpstr>
      <vt:lpstr>College Planning checklist</vt:lpstr>
      <vt:lpstr>Academics</vt:lpstr>
      <vt:lpstr>Outside the classroom</vt:lpstr>
      <vt:lpstr>Recommendations</vt:lpstr>
      <vt:lpstr>How much does college cost? </vt:lpstr>
      <vt:lpstr>Focus on Net Price Not sticker price</vt:lpstr>
      <vt:lpstr>Scholarships</vt:lpstr>
      <vt:lpstr>Where to begin?</vt:lpstr>
      <vt:lpstr>Some favorite search engines</vt:lpstr>
      <vt:lpstr>search engines continued</vt:lpstr>
      <vt:lpstr>College Rep Visits </vt:lpstr>
      <vt:lpstr>Factors to consider when looking at a college</vt:lpstr>
      <vt:lpstr>Factors continued</vt:lpstr>
      <vt:lpstr>The why? What the colleges are looking for</vt:lpstr>
      <vt:lpstr>The why? What the colleges are looking for</vt:lpstr>
      <vt:lpstr>The why? What the colleges are looking for</vt:lpstr>
      <vt:lpstr>Self-reflection….</vt:lpstr>
      <vt:lpstr>Personal essay</vt:lpstr>
      <vt:lpstr>Testing</vt:lpstr>
      <vt:lpstr>What you need to know about  the ACT </vt:lpstr>
      <vt:lpstr>What you need to know about  the SAT</vt:lpstr>
      <vt:lpstr>When to take the ACT or SAT</vt:lpstr>
      <vt:lpstr>How to prepare</vt:lpstr>
      <vt:lpstr>Other Testing</vt:lpstr>
      <vt:lpstr>We are here to for you!  Norma Gutierrez ngutierrez@cadets.com  casey Erickson cerickson@cadets.com  Scholarships: james Lundberg jlundberg@cadets.com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cp:lastModifiedBy>Norma Gutierrez</cp:lastModifiedBy>
  <cp:revision>122</cp:revision>
  <cp:lastPrinted>2019-03-11T23:20:24Z</cp:lastPrinted>
  <dcterms:modified xsi:type="dcterms:W3CDTF">2020-04-08T03:21:53Z</dcterms:modified>
</cp:coreProperties>
</file>