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5.jpg" ContentType="image/jpg"/>
  <Override PartName="/ppt/media/image14.jpg" ContentType="image/jp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76" r:id="rId4"/>
    <p:sldId id="259" r:id="rId5"/>
    <p:sldId id="260" r:id="rId6"/>
    <p:sldId id="261" r:id="rId7"/>
    <p:sldId id="262" r:id="rId8"/>
    <p:sldId id="278" r:id="rId9"/>
    <p:sldId id="267" r:id="rId10"/>
    <p:sldId id="275" r:id="rId11"/>
    <p:sldId id="274" r:id="rId12"/>
    <p:sldId id="268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AC00"/>
    <a:srgbClr val="99CC00"/>
    <a:srgbClr val="009900"/>
    <a:srgbClr val="00CC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59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7F30C-0D08-4E3B-A7FC-C858AB625DFB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45811-D707-46B5-93C6-0403D3C36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59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751EB-7F3B-468B-AC60-45AFAEE7E5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59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751EB-7F3B-468B-AC60-45AFAEE7E5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86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1872" y="5032727"/>
            <a:ext cx="7677508" cy="158373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 smtClean="0"/>
              <a:t>Preparacíon</a:t>
            </a:r>
            <a:r>
              <a:rPr lang="en-US" sz="3600" dirty="0" smtClean="0"/>
              <a:t> para </a:t>
            </a:r>
            <a:r>
              <a:rPr lang="en-US" sz="3600" dirty="0" err="1" smtClean="0"/>
              <a:t>oportunidades</a:t>
            </a:r>
            <a:r>
              <a:rPr lang="en-US" sz="3600" dirty="0" smtClean="0"/>
              <a:t> </a:t>
            </a:r>
            <a:r>
              <a:rPr lang="en-US" sz="3600" dirty="0" err="1" smtClean="0"/>
              <a:t>postsecundarias</a:t>
            </a:r>
            <a:r>
              <a:rPr lang="en-US" sz="3600" dirty="0" smtClean="0"/>
              <a:t> a </a:t>
            </a:r>
            <a:r>
              <a:rPr lang="en-US" sz="3600" dirty="0" err="1" smtClean="0"/>
              <a:t>través</a:t>
            </a:r>
            <a:r>
              <a:rPr lang="en-US" sz="3600" dirty="0" smtClean="0"/>
              <a:t> de </a:t>
            </a:r>
            <a:r>
              <a:rPr lang="en-US" sz="3600" dirty="0" err="1" smtClean="0"/>
              <a:t>académicos</a:t>
            </a:r>
            <a:r>
              <a:rPr lang="en-US" sz="3600" dirty="0" smtClean="0"/>
              <a:t> </a:t>
            </a:r>
            <a:r>
              <a:rPr lang="en-US" sz="3600" dirty="0" err="1" smtClean="0"/>
              <a:t>avanzados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duncanvile</a:t>
            </a:r>
            <a:r>
              <a:rPr lang="en-US" sz="3600" dirty="0" smtClean="0"/>
              <a:t> </a:t>
            </a:r>
            <a:r>
              <a:rPr lang="en-US" sz="3600" dirty="0" err="1" smtClean="0"/>
              <a:t>isd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981" y="4787660"/>
            <a:ext cx="1406084" cy="18201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9221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4035" y="317824"/>
            <a:ext cx="491680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3600" spc="-10" dirty="0" err="1" smtClean="0">
                <a:solidFill>
                  <a:srgbClr val="1682C5"/>
                </a:solidFill>
              </a:rPr>
              <a:t>Ubicación</a:t>
            </a:r>
            <a:r>
              <a:rPr lang="en-US" sz="3600" spc="-10" dirty="0" smtClean="0">
                <a:solidFill>
                  <a:srgbClr val="1682C5"/>
                </a:solidFill>
              </a:rPr>
              <a:t> </a:t>
            </a:r>
            <a:r>
              <a:rPr lang="en-US" sz="3600" spc="-10" dirty="0" err="1" smtClean="0">
                <a:solidFill>
                  <a:srgbClr val="1682C5"/>
                </a:solidFill>
              </a:rPr>
              <a:t>avanzada</a:t>
            </a:r>
            <a:endParaRPr sz="3600" dirty="0"/>
          </a:p>
        </p:txBody>
      </p:sp>
      <p:sp>
        <p:nvSpPr>
          <p:cNvPr id="4" name="object 4"/>
          <p:cNvSpPr/>
          <p:nvPr/>
        </p:nvSpPr>
        <p:spPr>
          <a:xfrm>
            <a:off x="2038730" y="1057273"/>
            <a:ext cx="2762250" cy="5419725"/>
          </a:xfrm>
          <a:custGeom>
            <a:avLst/>
            <a:gdLst/>
            <a:ahLst/>
            <a:cxnLst/>
            <a:rect l="l" t="t" r="r" b="b"/>
            <a:pathLst>
              <a:path w="2762250" h="5419725">
                <a:moveTo>
                  <a:pt x="2486025" y="0"/>
                </a:moveTo>
                <a:lnTo>
                  <a:pt x="276225" y="0"/>
                </a:lnTo>
                <a:lnTo>
                  <a:pt x="226573" y="4450"/>
                </a:lnTo>
                <a:lnTo>
                  <a:pt x="179842" y="17281"/>
                </a:lnTo>
                <a:lnTo>
                  <a:pt x="136810" y="37713"/>
                </a:lnTo>
                <a:lnTo>
                  <a:pt x="98257" y="64965"/>
                </a:lnTo>
                <a:lnTo>
                  <a:pt x="64965" y="98257"/>
                </a:lnTo>
                <a:lnTo>
                  <a:pt x="37713" y="136810"/>
                </a:lnTo>
                <a:lnTo>
                  <a:pt x="17281" y="179842"/>
                </a:lnTo>
                <a:lnTo>
                  <a:pt x="4450" y="226573"/>
                </a:lnTo>
                <a:lnTo>
                  <a:pt x="0" y="276225"/>
                </a:lnTo>
                <a:lnTo>
                  <a:pt x="0" y="5143119"/>
                </a:lnTo>
                <a:lnTo>
                  <a:pt x="4450" y="5192770"/>
                </a:lnTo>
                <a:lnTo>
                  <a:pt x="17281" y="5239501"/>
                </a:lnTo>
                <a:lnTo>
                  <a:pt x="37713" y="5282533"/>
                </a:lnTo>
                <a:lnTo>
                  <a:pt x="64965" y="5321086"/>
                </a:lnTo>
                <a:lnTo>
                  <a:pt x="98257" y="5354378"/>
                </a:lnTo>
                <a:lnTo>
                  <a:pt x="136810" y="5381630"/>
                </a:lnTo>
                <a:lnTo>
                  <a:pt x="179842" y="5402062"/>
                </a:lnTo>
                <a:lnTo>
                  <a:pt x="226573" y="5414893"/>
                </a:lnTo>
                <a:lnTo>
                  <a:pt x="276225" y="5419344"/>
                </a:lnTo>
                <a:lnTo>
                  <a:pt x="2486025" y="5419344"/>
                </a:lnTo>
                <a:lnTo>
                  <a:pt x="2535676" y="5414893"/>
                </a:lnTo>
                <a:lnTo>
                  <a:pt x="2582407" y="5402062"/>
                </a:lnTo>
                <a:lnTo>
                  <a:pt x="2625439" y="5381630"/>
                </a:lnTo>
                <a:lnTo>
                  <a:pt x="2663992" y="5354378"/>
                </a:lnTo>
                <a:lnTo>
                  <a:pt x="2697284" y="5321086"/>
                </a:lnTo>
                <a:lnTo>
                  <a:pt x="2724536" y="5282533"/>
                </a:lnTo>
                <a:lnTo>
                  <a:pt x="2744968" y="5239501"/>
                </a:lnTo>
                <a:lnTo>
                  <a:pt x="2757799" y="5192770"/>
                </a:lnTo>
                <a:lnTo>
                  <a:pt x="2762250" y="5143119"/>
                </a:lnTo>
                <a:lnTo>
                  <a:pt x="2762250" y="276225"/>
                </a:lnTo>
                <a:lnTo>
                  <a:pt x="2757799" y="226573"/>
                </a:lnTo>
                <a:lnTo>
                  <a:pt x="2744968" y="179842"/>
                </a:lnTo>
                <a:lnTo>
                  <a:pt x="2724536" y="136810"/>
                </a:lnTo>
                <a:lnTo>
                  <a:pt x="2697284" y="98257"/>
                </a:lnTo>
                <a:lnTo>
                  <a:pt x="2663992" y="64965"/>
                </a:lnTo>
                <a:lnTo>
                  <a:pt x="2625439" y="37713"/>
                </a:lnTo>
                <a:lnTo>
                  <a:pt x="2582407" y="17281"/>
                </a:lnTo>
                <a:lnTo>
                  <a:pt x="2535676" y="4450"/>
                </a:lnTo>
                <a:lnTo>
                  <a:pt x="2486025" y="0"/>
                </a:lnTo>
                <a:close/>
              </a:path>
            </a:pathLst>
          </a:custGeom>
          <a:solidFill>
            <a:srgbClr val="1682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38730" y="1057273"/>
            <a:ext cx="2762250" cy="5419725"/>
          </a:xfrm>
          <a:custGeom>
            <a:avLst/>
            <a:gdLst/>
            <a:ahLst/>
            <a:cxnLst/>
            <a:rect l="l" t="t" r="r" b="b"/>
            <a:pathLst>
              <a:path w="2762250" h="5419725">
                <a:moveTo>
                  <a:pt x="0" y="276225"/>
                </a:moveTo>
                <a:lnTo>
                  <a:pt x="4450" y="226573"/>
                </a:lnTo>
                <a:lnTo>
                  <a:pt x="17281" y="179842"/>
                </a:lnTo>
                <a:lnTo>
                  <a:pt x="37713" y="136810"/>
                </a:lnTo>
                <a:lnTo>
                  <a:pt x="64965" y="98257"/>
                </a:lnTo>
                <a:lnTo>
                  <a:pt x="98257" y="64965"/>
                </a:lnTo>
                <a:lnTo>
                  <a:pt x="136810" y="37713"/>
                </a:lnTo>
                <a:lnTo>
                  <a:pt x="179842" y="17281"/>
                </a:lnTo>
                <a:lnTo>
                  <a:pt x="226573" y="4450"/>
                </a:lnTo>
                <a:lnTo>
                  <a:pt x="276225" y="0"/>
                </a:lnTo>
                <a:lnTo>
                  <a:pt x="2486025" y="0"/>
                </a:lnTo>
                <a:lnTo>
                  <a:pt x="2535676" y="4450"/>
                </a:lnTo>
                <a:lnTo>
                  <a:pt x="2582407" y="17281"/>
                </a:lnTo>
                <a:lnTo>
                  <a:pt x="2625439" y="37713"/>
                </a:lnTo>
                <a:lnTo>
                  <a:pt x="2663992" y="64965"/>
                </a:lnTo>
                <a:lnTo>
                  <a:pt x="2697284" y="98257"/>
                </a:lnTo>
                <a:lnTo>
                  <a:pt x="2724536" y="136810"/>
                </a:lnTo>
                <a:lnTo>
                  <a:pt x="2744968" y="179842"/>
                </a:lnTo>
                <a:lnTo>
                  <a:pt x="2757799" y="226573"/>
                </a:lnTo>
                <a:lnTo>
                  <a:pt x="2762250" y="276225"/>
                </a:lnTo>
                <a:lnTo>
                  <a:pt x="2762250" y="5143119"/>
                </a:lnTo>
                <a:lnTo>
                  <a:pt x="2757799" y="5192770"/>
                </a:lnTo>
                <a:lnTo>
                  <a:pt x="2744968" y="5239501"/>
                </a:lnTo>
                <a:lnTo>
                  <a:pt x="2724536" y="5282533"/>
                </a:lnTo>
                <a:lnTo>
                  <a:pt x="2697284" y="5321086"/>
                </a:lnTo>
                <a:lnTo>
                  <a:pt x="2663992" y="5354378"/>
                </a:lnTo>
                <a:lnTo>
                  <a:pt x="2625439" y="5381630"/>
                </a:lnTo>
                <a:lnTo>
                  <a:pt x="2582407" y="5402062"/>
                </a:lnTo>
                <a:lnTo>
                  <a:pt x="2535676" y="5414893"/>
                </a:lnTo>
                <a:lnTo>
                  <a:pt x="2486025" y="5419344"/>
                </a:lnTo>
                <a:lnTo>
                  <a:pt x="276225" y="5419344"/>
                </a:lnTo>
                <a:lnTo>
                  <a:pt x="226573" y="5414893"/>
                </a:lnTo>
                <a:lnTo>
                  <a:pt x="179842" y="5402062"/>
                </a:lnTo>
                <a:lnTo>
                  <a:pt x="136810" y="5381630"/>
                </a:lnTo>
                <a:lnTo>
                  <a:pt x="98257" y="5354378"/>
                </a:lnTo>
                <a:lnTo>
                  <a:pt x="64965" y="5321086"/>
                </a:lnTo>
                <a:lnTo>
                  <a:pt x="37713" y="5282533"/>
                </a:lnTo>
                <a:lnTo>
                  <a:pt x="17281" y="5239501"/>
                </a:lnTo>
                <a:lnTo>
                  <a:pt x="4450" y="5192770"/>
                </a:lnTo>
                <a:lnTo>
                  <a:pt x="0" y="5143119"/>
                </a:lnTo>
                <a:lnTo>
                  <a:pt x="0" y="276225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53420" y="3607799"/>
            <a:ext cx="2531110" cy="16004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4350">
              <a:lnSpc>
                <a:spcPct val="100000"/>
              </a:lnSpc>
            </a:pPr>
            <a:r>
              <a:rPr lang="en-US" sz="1500" b="1" u="sng" spc="-5" dirty="0" err="1" smtClean="0">
                <a:solidFill>
                  <a:srgbClr val="FFFFFF"/>
                </a:solidFill>
                <a:latin typeface="Calibri"/>
                <a:cs typeface="Calibri"/>
              </a:rPr>
              <a:t>Principios</a:t>
            </a:r>
            <a:r>
              <a:rPr lang="en-US" sz="1500" b="1" u="sng" spc="-5" dirty="0" smtClean="0">
                <a:solidFill>
                  <a:srgbClr val="FFFFFF"/>
                </a:solidFill>
                <a:latin typeface="Calibri"/>
                <a:cs typeface="Calibri"/>
              </a:rPr>
              <a:t> de </a:t>
            </a:r>
            <a:r>
              <a:rPr lang="en-US" sz="1500" b="1" u="sng" spc="-5" dirty="0" err="1" smtClean="0">
                <a:solidFill>
                  <a:srgbClr val="FFFFFF"/>
                </a:solidFill>
                <a:latin typeface="Calibri"/>
                <a:cs typeface="Calibri"/>
              </a:rPr>
              <a:t>verano</a:t>
            </a:r>
            <a:r>
              <a:rPr lang="en-US" sz="1500" b="1" u="sng" spc="-5" dirty="0" smtClean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lang="en-US" sz="1500" b="1" u="sng" spc="-5" dirty="0" err="1" smtClean="0">
                <a:solidFill>
                  <a:srgbClr val="FFFFFF"/>
                </a:solidFill>
                <a:latin typeface="Calibri"/>
                <a:cs typeface="Calibri"/>
              </a:rPr>
              <a:t>otoño</a:t>
            </a:r>
            <a:r>
              <a:rPr sz="1500" b="1" u="sng" spc="-15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500" dirty="0" smtClean="0">
              <a:latin typeface="Calibri"/>
              <a:cs typeface="Calibri"/>
            </a:endParaRPr>
          </a:p>
          <a:p>
            <a:pPr marL="12700" marR="5080" indent="635" algn="ctr">
              <a:lnSpc>
                <a:spcPct val="91600"/>
              </a:lnSpc>
              <a:spcBef>
                <a:spcPts val="635"/>
              </a:spcBef>
            </a:pP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Los maestros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pueden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asistir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al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desarrollo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profesional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de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verano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;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los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maestros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envían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el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programa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de la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clase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al College Board para la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Auditoría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del </a:t>
            </a:r>
            <a:r>
              <a:rPr lang="en-US" sz="1500" spc="-25" dirty="0" err="1" smtClean="0">
                <a:solidFill>
                  <a:srgbClr val="FFFFFF"/>
                </a:solidFill>
                <a:latin typeface="Calibri"/>
                <a:cs typeface="Calibri"/>
              </a:rPr>
              <a:t>Curso</a:t>
            </a:r>
            <a:r>
              <a:rPr lang="en-US" sz="1500" spc="-25" dirty="0" smtClean="0">
                <a:solidFill>
                  <a:srgbClr val="FFFFFF"/>
                </a:solidFill>
                <a:latin typeface="Calibri"/>
                <a:cs typeface="Calibri"/>
              </a:rPr>
              <a:t> AP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26689" y="2225420"/>
            <a:ext cx="390525" cy="64135"/>
          </a:xfrm>
          <a:custGeom>
            <a:avLst/>
            <a:gdLst/>
            <a:ahLst/>
            <a:cxnLst/>
            <a:rect l="l" t="t" r="r" b="b"/>
            <a:pathLst>
              <a:path w="390525" h="64135">
                <a:moveTo>
                  <a:pt x="195072" y="0"/>
                </a:moveTo>
                <a:lnTo>
                  <a:pt x="119141" y="2514"/>
                </a:lnTo>
                <a:lnTo>
                  <a:pt x="57135" y="9372"/>
                </a:lnTo>
                <a:lnTo>
                  <a:pt x="15329" y="19545"/>
                </a:lnTo>
                <a:lnTo>
                  <a:pt x="0" y="32003"/>
                </a:lnTo>
                <a:lnTo>
                  <a:pt x="15329" y="44462"/>
                </a:lnTo>
                <a:lnTo>
                  <a:pt x="57135" y="54635"/>
                </a:lnTo>
                <a:lnTo>
                  <a:pt x="119141" y="61493"/>
                </a:lnTo>
                <a:lnTo>
                  <a:pt x="195072" y="64007"/>
                </a:lnTo>
                <a:lnTo>
                  <a:pt x="271002" y="61493"/>
                </a:lnTo>
                <a:lnTo>
                  <a:pt x="333008" y="54635"/>
                </a:lnTo>
                <a:lnTo>
                  <a:pt x="374814" y="44462"/>
                </a:lnTo>
                <a:lnTo>
                  <a:pt x="390144" y="32003"/>
                </a:lnTo>
                <a:lnTo>
                  <a:pt x="374814" y="19545"/>
                </a:lnTo>
                <a:lnTo>
                  <a:pt x="333008" y="9372"/>
                </a:lnTo>
                <a:lnTo>
                  <a:pt x="271002" y="2514"/>
                </a:lnTo>
                <a:lnTo>
                  <a:pt x="195072" y="0"/>
                </a:lnTo>
                <a:close/>
              </a:path>
            </a:pathLst>
          </a:custGeom>
          <a:solidFill>
            <a:srgbClr val="BCCD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26689" y="2225420"/>
            <a:ext cx="390525" cy="64135"/>
          </a:xfrm>
          <a:custGeom>
            <a:avLst/>
            <a:gdLst/>
            <a:ahLst/>
            <a:cxnLst/>
            <a:rect l="l" t="t" r="r" b="b"/>
            <a:pathLst>
              <a:path w="390525" h="64135">
                <a:moveTo>
                  <a:pt x="390144" y="32003"/>
                </a:moveTo>
                <a:lnTo>
                  <a:pt x="374814" y="19545"/>
                </a:lnTo>
                <a:lnTo>
                  <a:pt x="333008" y="9372"/>
                </a:lnTo>
                <a:lnTo>
                  <a:pt x="271002" y="2514"/>
                </a:lnTo>
                <a:lnTo>
                  <a:pt x="195072" y="0"/>
                </a:lnTo>
                <a:lnTo>
                  <a:pt x="119141" y="2514"/>
                </a:lnTo>
                <a:lnTo>
                  <a:pt x="57135" y="9372"/>
                </a:lnTo>
                <a:lnTo>
                  <a:pt x="15329" y="19545"/>
                </a:lnTo>
                <a:lnTo>
                  <a:pt x="0" y="32003"/>
                </a:lnTo>
                <a:lnTo>
                  <a:pt x="15329" y="44462"/>
                </a:lnTo>
                <a:lnTo>
                  <a:pt x="57135" y="54635"/>
                </a:lnTo>
                <a:lnTo>
                  <a:pt x="119141" y="61493"/>
                </a:lnTo>
                <a:lnTo>
                  <a:pt x="195072" y="64007"/>
                </a:lnTo>
                <a:lnTo>
                  <a:pt x="271002" y="61493"/>
                </a:lnTo>
                <a:lnTo>
                  <a:pt x="333008" y="54635"/>
                </a:lnTo>
                <a:lnTo>
                  <a:pt x="374814" y="44462"/>
                </a:lnTo>
                <a:lnTo>
                  <a:pt x="390144" y="32003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85563" y="1057275"/>
            <a:ext cx="2763520" cy="5419725"/>
          </a:xfrm>
          <a:custGeom>
            <a:avLst/>
            <a:gdLst/>
            <a:ahLst/>
            <a:cxnLst/>
            <a:rect l="l" t="t" r="r" b="b"/>
            <a:pathLst>
              <a:path w="2763520" h="5419725">
                <a:moveTo>
                  <a:pt x="2486710" y="0"/>
                </a:moveTo>
                <a:lnTo>
                  <a:pt x="276301" y="0"/>
                </a:lnTo>
                <a:lnTo>
                  <a:pt x="226634" y="4451"/>
                </a:lnTo>
                <a:lnTo>
                  <a:pt x="179888" y="17285"/>
                </a:lnTo>
                <a:lnTo>
                  <a:pt x="136843" y="37721"/>
                </a:lnTo>
                <a:lnTo>
                  <a:pt x="98281" y="64980"/>
                </a:lnTo>
                <a:lnTo>
                  <a:pt x="64980" y="98281"/>
                </a:lnTo>
                <a:lnTo>
                  <a:pt x="37721" y="136843"/>
                </a:lnTo>
                <a:lnTo>
                  <a:pt x="17285" y="179888"/>
                </a:lnTo>
                <a:lnTo>
                  <a:pt x="4451" y="226634"/>
                </a:lnTo>
                <a:lnTo>
                  <a:pt x="0" y="276301"/>
                </a:lnTo>
                <a:lnTo>
                  <a:pt x="0" y="5143042"/>
                </a:lnTo>
                <a:lnTo>
                  <a:pt x="4451" y="5192706"/>
                </a:lnTo>
                <a:lnTo>
                  <a:pt x="17285" y="5239450"/>
                </a:lnTo>
                <a:lnTo>
                  <a:pt x="37721" y="5282494"/>
                </a:lnTo>
                <a:lnTo>
                  <a:pt x="64980" y="5321057"/>
                </a:lnTo>
                <a:lnTo>
                  <a:pt x="98281" y="5354359"/>
                </a:lnTo>
                <a:lnTo>
                  <a:pt x="136843" y="5381619"/>
                </a:lnTo>
                <a:lnTo>
                  <a:pt x="179888" y="5402057"/>
                </a:lnTo>
                <a:lnTo>
                  <a:pt x="226634" y="5414892"/>
                </a:lnTo>
                <a:lnTo>
                  <a:pt x="276301" y="5419344"/>
                </a:lnTo>
                <a:lnTo>
                  <a:pt x="2486710" y="5419344"/>
                </a:lnTo>
                <a:lnTo>
                  <a:pt x="2536377" y="5414892"/>
                </a:lnTo>
                <a:lnTo>
                  <a:pt x="2583123" y="5402057"/>
                </a:lnTo>
                <a:lnTo>
                  <a:pt x="2626168" y="5381619"/>
                </a:lnTo>
                <a:lnTo>
                  <a:pt x="2664730" y="5354359"/>
                </a:lnTo>
                <a:lnTo>
                  <a:pt x="2698031" y="5321057"/>
                </a:lnTo>
                <a:lnTo>
                  <a:pt x="2725290" y="5282494"/>
                </a:lnTo>
                <a:lnTo>
                  <a:pt x="2745726" y="5239450"/>
                </a:lnTo>
                <a:lnTo>
                  <a:pt x="2758560" y="5192706"/>
                </a:lnTo>
                <a:lnTo>
                  <a:pt x="2763012" y="5143042"/>
                </a:lnTo>
                <a:lnTo>
                  <a:pt x="2763012" y="276301"/>
                </a:lnTo>
                <a:lnTo>
                  <a:pt x="2758560" y="226634"/>
                </a:lnTo>
                <a:lnTo>
                  <a:pt x="2745726" y="179888"/>
                </a:lnTo>
                <a:lnTo>
                  <a:pt x="2725290" y="136843"/>
                </a:lnTo>
                <a:lnTo>
                  <a:pt x="2698031" y="98281"/>
                </a:lnTo>
                <a:lnTo>
                  <a:pt x="2664730" y="64980"/>
                </a:lnTo>
                <a:lnTo>
                  <a:pt x="2626168" y="37721"/>
                </a:lnTo>
                <a:lnTo>
                  <a:pt x="2583123" y="17285"/>
                </a:lnTo>
                <a:lnTo>
                  <a:pt x="2536377" y="4451"/>
                </a:lnTo>
                <a:lnTo>
                  <a:pt x="2486710" y="0"/>
                </a:lnTo>
                <a:close/>
              </a:path>
            </a:pathLst>
          </a:custGeom>
          <a:solidFill>
            <a:srgbClr val="1682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85563" y="1057275"/>
            <a:ext cx="2763520" cy="5419725"/>
          </a:xfrm>
          <a:custGeom>
            <a:avLst/>
            <a:gdLst/>
            <a:ahLst/>
            <a:cxnLst/>
            <a:rect l="l" t="t" r="r" b="b"/>
            <a:pathLst>
              <a:path w="2763520" h="5419725">
                <a:moveTo>
                  <a:pt x="0" y="276301"/>
                </a:moveTo>
                <a:lnTo>
                  <a:pt x="4451" y="226634"/>
                </a:lnTo>
                <a:lnTo>
                  <a:pt x="17285" y="179888"/>
                </a:lnTo>
                <a:lnTo>
                  <a:pt x="37721" y="136843"/>
                </a:lnTo>
                <a:lnTo>
                  <a:pt x="64980" y="98281"/>
                </a:lnTo>
                <a:lnTo>
                  <a:pt x="98281" y="64980"/>
                </a:lnTo>
                <a:lnTo>
                  <a:pt x="136843" y="37721"/>
                </a:lnTo>
                <a:lnTo>
                  <a:pt x="179888" y="17285"/>
                </a:lnTo>
                <a:lnTo>
                  <a:pt x="226634" y="4451"/>
                </a:lnTo>
                <a:lnTo>
                  <a:pt x="276301" y="0"/>
                </a:lnTo>
                <a:lnTo>
                  <a:pt x="2486710" y="0"/>
                </a:lnTo>
                <a:lnTo>
                  <a:pt x="2536377" y="4451"/>
                </a:lnTo>
                <a:lnTo>
                  <a:pt x="2583123" y="17285"/>
                </a:lnTo>
                <a:lnTo>
                  <a:pt x="2626168" y="37721"/>
                </a:lnTo>
                <a:lnTo>
                  <a:pt x="2664730" y="64980"/>
                </a:lnTo>
                <a:lnTo>
                  <a:pt x="2698031" y="98281"/>
                </a:lnTo>
                <a:lnTo>
                  <a:pt x="2725290" y="136843"/>
                </a:lnTo>
                <a:lnTo>
                  <a:pt x="2745726" y="179888"/>
                </a:lnTo>
                <a:lnTo>
                  <a:pt x="2758560" y="226634"/>
                </a:lnTo>
                <a:lnTo>
                  <a:pt x="2763012" y="276301"/>
                </a:lnTo>
                <a:lnTo>
                  <a:pt x="2763012" y="5143042"/>
                </a:lnTo>
                <a:lnTo>
                  <a:pt x="2758560" y="5192706"/>
                </a:lnTo>
                <a:lnTo>
                  <a:pt x="2745726" y="5239450"/>
                </a:lnTo>
                <a:lnTo>
                  <a:pt x="2725290" y="5282494"/>
                </a:lnTo>
                <a:lnTo>
                  <a:pt x="2698031" y="5321057"/>
                </a:lnTo>
                <a:lnTo>
                  <a:pt x="2664730" y="5354359"/>
                </a:lnTo>
                <a:lnTo>
                  <a:pt x="2626168" y="5381619"/>
                </a:lnTo>
                <a:lnTo>
                  <a:pt x="2583123" y="5402057"/>
                </a:lnTo>
                <a:lnTo>
                  <a:pt x="2536377" y="5414892"/>
                </a:lnTo>
                <a:lnTo>
                  <a:pt x="2486710" y="5419344"/>
                </a:lnTo>
                <a:lnTo>
                  <a:pt x="276301" y="5419344"/>
                </a:lnTo>
                <a:lnTo>
                  <a:pt x="226634" y="5414892"/>
                </a:lnTo>
                <a:lnTo>
                  <a:pt x="179888" y="5402057"/>
                </a:lnTo>
                <a:lnTo>
                  <a:pt x="136843" y="5381619"/>
                </a:lnTo>
                <a:lnTo>
                  <a:pt x="98281" y="5354359"/>
                </a:lnTo>
                <a:lnTo>
                  <a:pt x="64980" y="5321057"/>
                </a:lnTo>
                <a:lnTo>
                  <a:pt x="37721" y="5282494"/>
                </a:lnTo>
                <a:lnTo>
                  <a:pt x="17285" y="5239450"/>
                </a:lnTo>
                <a:lnTo>
                  <a:pt x="4451" y="5192706"/>
                </a:lnTo>
                <a:lnTo>
                  <a:pt x="0" y="5143042"/>
                </a:lnTo>
                <a:lnTo>
                  <a:pt x="0" y="276301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067683" y="3817095"/>
            <a:ext cx="2395855" cy="1369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8185">
              <a:lnSpc>
                <a:spcPct val="100000"/>
              </a:lnSpc>
            </a:pPr>
            <a:r>
              <a:rPr lang="en-US" sz="1500" b="1" u="sng" spc="-5" dirty="0" err="1" smtClean="0">
                <a:solidFill>
                  <a:srgbClr val="FFFFFF"/>
                </a:solidFill>
                <a:latin typeface="Calibri"/>
                <a:cs typeface="Calibri"/>
              </a:rPr>
              <a:t>Año</a:t>
            </a:r>
            <a:r>
              <a:rPr lang="en-US" sz="1500" b="1" u="sng" spc="-5" dirty="0" smtClean="0">
                <a:solidFill>
                  <a:srgbClr val="FFFFFF"/>
                </a:solidFill>
                <a:latin typeface="Calibri"/>
                <a:cs typeface="Calibri"/>
              </a:rPr>
              <a:t> Escolar</a:t>
            </a:r>
            <a:r>
              <a:rPr sz="1500" b="1" u="sng" spc="-25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500" dirty="0">
              <a:latin typeface="Calibri"/>
              <a:cs typeface="Calibri"/>
            </a:endParaRPr>
          </a:p>
          <a:p>
            <a:pPr marL="12065" marR="5080" indent="1270" algn="ctr">
              <a:lnSpc>
                <a:spcPct val="91500"/>
              </a:lnSpc>
              <a:spcBef>
                <a:spcPts val="640"/>
              </a:spcBef>
            </a:pP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estudiantes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toman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el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curso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AP,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proporcionando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contenido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de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nivel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universitario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enseñado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la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escuela</a:t>
            </a:r>
            <a:r>
              <a:rPr lang="en-US" sz="1500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secundaria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66663" y="2261997"/>
            <a:ext cx="401320" cy="45720"/>
          </a:xfrm>
          <a:custGeom>
            <a:avLst/>
            <a:gdLst/>
            <a:ahLst/>
            <a:cxnLst/>
            <a:rect l="l" t="t" r="r" b="b"/>
            <a:pathLst>
              <a:path w="401320" h="45719">
                <a:moveTo>
                  <a:pt x="200406" y="0"/>
                </a:moveTo>
                <a:lnTo>
                  <a:pt x="122399" y="1796"/>
                </a:lnTo>
                <a:lnTo>
                  <a:pt x="58697" y="6696"/>
                </a:lnTo>
                <a:lnTo>
                  <a:pt x="15748" y="13962"/>
                </a:lnTo>
                <a:lnTo>
                  <a:pt x="0" y="22860"/>
                </a:lnTo>
                <a:lnTo>
                  <a:pt x="15748" y="31757"/>
                </a:lnTo>
                <a:lnTo>
                  <a:pt x="58697" y="39023"/>
                </a:lnTo>
                <a:lnTo>
                  <a:pt x="122399" y="43923"/>
                </a:lnTo>
                <a:lnTo>
                  <a:pt x="200406" y="45720"/>
                </a:lnTo>
                <a:lnTo>
                  <a:pt x="278412" y="43923"/>
                </a:lnTo>
                <a:lnTo>
                  <a:pt x="342114" y="39023"/>
                </a:lnTo>
                <a:lnTo>
                  <a:pt x="385063" y="31757"/>
                </a:lnTo>
                <a:lnTo>
                  <a:pt x="400812" y="22860"/>
                </a:lnTo>
                <a:lnTo>
                  <a:pt x="385063" y="13962"/>
                </a:lnTo>
                <a:lnTo>
                  <a:pt x="342114" y="6696"/>
                </a:lnTo>
                <a:lnTo>
                  <a:pt x="278412" y="1796"/>
                </a:lnTo>
                <a:lnTo>
                  <a:pt x="200406" y="0"/>
                </a:lnTo>
                <a:close/>
              </a:path>
            </a:pathLst>
          </a:custGeom>
          <a:solidFill>
            <a:srgbClr val="BCCD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66663" y="2261997"/>
            <a:ext cx="401320" cy="45720"/>
          </a:xfrm>
          <a:custGeom>
            <a:avLst/>
            <a:gdLst/>
            <a:ahLst/>
            <a:cxnLst/>
            <a:rect l="l" t="t" r="r" b="b"/>
            <a:pathLst>
              <a:path w="401320" h="45719">
                <a:moveTo>
                  <a:pt x="0" y="22860"/>
                </a:moveTo>
                <a:lnTo>
                  <a:pt x="15748" y="13962"/>
                </a:lnTo>
                <a:lnTo>
                  <a:pt x="58697" y="6696"/>
                </a:lnTo>
                <a:lnTo>
                  <a:pt x="122399" y="1796"/>
                </a:lnTo>
                <a:lnTo>
                  <a:pt x="200406" y="0"/>
                </a:lnTo>
                <a:lnTo>
                  <a:pt x="278412" y="1796"/>
                </a:lnTo>
                <a:lnTo>
                  <a:pt x="342114" y="6696"/>
                </a:lnTo>
                <a:lnTo>
                  <a:pt x="385063" y="13962"/>
                </a:lnTo>
                <a:lnTo>
                  <a:pt x="400812" y="22860"/>
                </a:lnTo>
                <a:lnTo>
                  <a:pt x="385063" y="31757"/>
                </a:lnTo>
                <a:lnTo>
                  <a:pt x="342114" y="39023"/>
                </a:lnTo>
                <a:lnTo>
                  <a:pt x="278412" y="43923"/>
                </a:lnTo>
                <a:lnTo>
                  <a:pt x="200406" y="45720"/>
                </a:lnTo>
                <a:lnTo>
                  <a:pt x="122399" y="43923"/>
                </a:lnTo>
                <a:lnTo>
                  <a:pt x="58697" y="39023"/>
                </a:lnTo>
                <a:lnTo>
                  <a:pt x="15748" y="31757"/>
                </a:lnTo>
                <a:lnTo>
                  <a:pt x="0" y="22860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48904" y="1073277"/>
            <a:ext cx="2763520" cy="5419725"/>
          </a:xfrm>
          <a:custGeom>
            <a:avLst/>
            <a:gdLst/>
            <a:ahLst/>
            <a:cxnLst/>
            <a:rect l="l" t="t" r="r" b="b"/>
            <a:pathLst>
              <a:path w="2763520" h="5419725">
                <a:moveTo>
                  <a:pt x="2486710" y="0"/>
                </a:moveTo>
                <a:lnTo>
                  <a:pt x="276301" y="0"/>
                </a:lnTo>
                <a:lnTo>
                  <a:pt x="226634" y="4451"/>
                </a:lnTo>
                <a:lnTo>
                  <a:pt x="179888" y="17285"/>
                </a:lnTo>
                <a:lnTo>
                  <a:pt x="136843" y="37721"/>
                </a:lnTo>
                <a:lnTo>
                  <a:pt x="98281" y="64980"/>
                </a:lnTo>
                <a:lnTo>
                  <a:pt x="64980" y="98281"/>
                </a:lnTo>
                <a:lnTo>
                  <a:pt x="37721" y="136843"/>
                </a:lnTo>
                <a:lnTo>
                  <a:pt x="17285" y="179888"/>
                </a:lnTo>
                <a:lnTo>
                  <a:pt x="4451" y="226634"/>
                </a:lnTo>
                <a:lnTo>
                  <a:pt x="0" y="276301"/>
                </a:lnTo>
                <a:lnTo>
                  <a:pt x="0" y="5143042"/>
                </a:lnTo>
                <a:lnTo>
                  <a:pt x="4451" y="5192706"/>
                </a:lnTo>
                <a:lnTo>
                  <a:pt x="17285" y="5239450"/>
                </a:lnTo>
                <a:lnTo>
                  <a:pt x="37721" y="5282494"/>
                </a:lnTo>
                <a:lnTo>
                  <a:pt x="64980" y="5321057"/>
                </a:lnTo>
                <a:lnTo>
                  <a:pt x="98281" y="5354359"/>
                </a:lnTo>
                <a:lnTo>
                  <a:pt x="136843" y="5381619"/>
                </a:lnTo>
                <a:lnTo>
                  <a:pt x="179888" y="5402057"/>
                </a:lnTo>
                <a:lnTo>
                  <a:pt x="226634" y="5414892"/>
                </a:lnTo>
                <a:lnTo>
                  <a:pt x="276301" y="5419344"/>
                </a:lnTo>
                <a:lnTo>
                  <a:pt x="2486710" y="5419344"/>
                </a:lnTo>
                <a:lnTo>
                  <a:pt x="2536377" y="5414892"/>
                </a:lnTo>
                <a:lnTo>
                  <a:pt x="2583123" y="5402057"/>
                </a:lnTo>
                <a:lnTo>
                  <a:pt x="2626168" y="5381619"/>
                </a:lnTo>
                <a:lnTo>
                  <a:pt x="2664730" y="5354359"/>
                </a:lnTo>
                <a:lnTo>
                  <a:pt x="2698031" y="5321057"/>
                </a:lnTo>
                <a:lnTo>
                  <a:pt x="2725290" y="5282494"/>
                </a:lnTo>
                <a:lnTo>
                  <a:pt x="2745726" y="5239450"/>
                </a:lnTo>
                <a:lnTo>
                  <a:pt x="2758560" y="5192706"/>
                </a:lnTo>
                <a:lnTo>
                  <a:pt x="2763012" y="5143042"/>
                </a:lnTo>
                <a:lnTo>
                  <a:pt x="2763012" y="276301"/>
                </a:lnTo>
                <a:lnTo>
                  <a:pt x="2758560" y="226634"/>
                </a:lnTo>
                <a:lnTo>
                  <a:pt x="2745726" y="179888"/>
                </a:lnTo>
                <a:lnTo>
                  <a:pt x="2725290" y="136843"/>
                </a:lnTo>
                <a:lnTo>
                  <a:pt x="2698031" y="98281"/>
                </a:lnTo>
                <a:lnTo>
                  <a:pt x="2664730" y="64980"/>
                </a:lnTo>
                <a:lnTo>
                  <a:pt x="2626168" y="37721"/>
                </a:lnTo>
                <a:lnTo>
                  <a:pt x="2583123" y="17285"/>
                </a:lnTo>
                <a:lnTo>
                  <a:pt x="2536377" y="4451"/>
                </a:lnTo>
                <a:lnTo>
                  <a:pt x="2486710" y="0"/>
                </a:lnTo>
                <a:close/>
              </a:path>
            </a:pathLst>
          </a:custGeom>
          <a:solidFill>
            <a:srgbClr val="1682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30870" y="1057275"/>
            <a:ext cx="2763520" cy="5419725"/>
          </a:xfrm>
          <a:custGeom>
            <a:avLst/>
            <a:gdLst/>
            <a:ahLst/>
            <a:cxnLst/>
            <a:rect l="l" t="t" r="r" b="b"/>
            <a:pathLst>
              <a:path w="2763520" h="5419725">
                <a:moveTo>
                  <a:pt x="0" y="276301"/>
                </a:moveTo>
                <a:lnTo>
                  <a:pt x="4451" y="226634"/>
                </a:lnTo>
                <a:lnTo>
                  <a:pt x="17285" y="179888"/>
                </a:lnTo>
                <a:lnTo>
                  <a:pt x="37721" y="136843"/>
                </a:lnTo>
                <a:lnTo>
                  <a:pt x="64980" y="98281"/>
                </a:lnTo>
                <a:lnTo>
                  <a:pt x="98281" y="64980"/>
                </a:lnTo>
                <a:lnTo>
                  <a:pt x="136843" y="37721"/>
                </a:lnTo>
                <a:lnTo>
                  <a:pt x="179888" y="17285"/>
                </a:lnTo>
                <a:lnTo>
                  <a:pt x="226634" y="4451"/>
                </a:lnTo>
                <a:lnTo>
                  <a:pt x="276301" y="0"/>
                </a:lnTo>
                <a:lnTo>
                  <a:pt x="2486710" y="0"/>
                </a:lnTo>
                <a:lnTo>
                  <a:pt x="2536377" y="4451"/>
                </a:lnTo>
                <a:lnTo>
                  <a:pt x="2583123" y="17285"/>
                </a:lnTo>
                <a:lnTo>
                  <a:pt x="2626168" y="37721"/>
                </a:lnTo>
                <a:lnTo>
                  <a:pt x="2664730" y="64980"/>
                </a:lnTo>
                <a:lnTo>
                  <a:pt x="2698031" y="98281"/>
                </a:lnTo>
                <a:lnTo>
                  <a:pt x="2725290" y="136843"/>
                </a:lnTo>
                <a:lnTo>
                  <a:pt x="2745726" y="179888"/>
                </a:lnTo>
                <a:lnTo>
                  <a:pt x="2758560" y="226634"/>
                </a:lnTo>
                <a:lnTo>
                  <a:pt x="2763012" y="276301"/>
                </a:lnTo>
                <a:lnTo>
                  <a:pt x="2763012" y="5143042"/>
                </a:lnTo>
                <a:lnTo>
                  <a:pt x="2758560" y="5192706"/>
                </a:lnTo>
                <a:lnTo>
                  <a:pt x="2745726" y="5239450"/>
                </a:lnTo>
                <a:lnTo>
                  <a:pt x="2725290" y="5282494"/>
                </a:lnTo>
                <a:lnTo>
                  <a:pt x="2698031" y="5321057"/>
                </a:lnTo>
                <a:lnTo>
                  <a:pt x="2664730" y="5354359"/>
                </a:lnTo>
                <a:lnTo>
                  <a:pt x="2626168" y="5381619"/>
                </a:lnTo>
                <a:lnTo>
                  <a:pt x="2583123" y="5402057"/>
                </a:lnTo>
                <a:lnTo>
                  <a:pt x="2536377" y="5414892"/>
                </a:lnTo>
                <a:lnTo>
                  <a:pt x="2486710" y="5419344"/>
                </a:lnTo>
                <a:lnTo>
                  <a:pt x="276301" y="5419344"/>
                </a:lnTo>
                <a:lnTo>
                  <a:pt x="226634" y="5414892"/>
                </a:lnTo>
                <a:lnTo>
                  <a:pt x="179888" y="5402057"/>
                </a:lnTo>
                <a:lnTo>
                  <a:pt x="136843" y="5381619"/>
                </a:lnTo>
                <a:lnTo>
                  <a:pt x="98281" y="5354359"/>
                </a:lnTo>
                <a:lnTo>
                  <a:pt x="64980" y="5321057"/>
                </a:lnTo>
                <a:lnTo>
                  <a:pt x="37721" y="5282494"/>
                </a:lnTo>
                <a:lnTo>
                  <a:pt x="17285" y="5239450"/>
                </a:lnTo>
                <a:lnTo>
                  <a:pt x="4451" y="5192706"/>
                </a:lnTo>
                <a:lnTo>
                  <a:pt x="0" y="5143042"/>
                </a:lnTo>
                <a:lnTo>
                  <a:pt x="0" y="276301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003598" y="3051334"/>
            <a:ext cx="221768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500" b="1" u="sng" spc="-15" dirty="0" smtClean="0">
                <a:solidFill>
                  <a:srgbClr val="FFFFFF"/>
                </a:solidFill>
                <a:latin typeface="Calibri"/>
                <a:cs typeface="Calibri"/>
              </a:rPr>
              <a:t>Mayo de </a:t>
            </a:r>
            <a:r>
              <a:rPr lang="en-US" sz="1500" b="1" u="sng" spc="-15" dirty="0" err="1" smtClean="0">
                <a:solidFill>
                  <a:srgbClr val="FFFFFF"/>
                </a:solidFill>
                <a:latin typeface="Calibri"/>
                <a:cs typeface="Calibri"/>
              </a:rPr>
              <a:t>cada</a:t>
            </a:r>
            <a:r>
              <a:rPr lang="en-US" sz="1500" b="1" u="sng" spc="-1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00" b="1" u="sng" spc="-15" dirty="0" err="1" smtClean="0">
                <a:solidFill>
                  <a:srgbClr val="FFFFFF"/>
                </a:solidFill>
                <a:latin typeface="Calibri"/>
                <a:cs typeface="Calibri"/>
              </a:rPr>
              <a:t>año</a:t>
            </a:r>
            <a:r>
              <a:rPr lang="en-US" sz="1500" b="1" u="sng" spc="-15" dirty="0" smtClean="0">
                <a:solidFill>
                  <a:srgbClr val="FFFFFF"/>
                </a:solidFill>
                <a:latin typeface="Calibri"/>
                <a:cs typeface="Calibri"/>
              </a:rPr>
              <a:t> escolar</a:t>
            </a:r>
            <a:r>
              <a:rPr sz="1500" b="1" u="sng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82930" y="3093813"/>
            <a:ext cx="2553970" cy="2137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" algn="ctr">
              <a:lnSpc>
                <a:spcPct val="91600"/>
              </a:lnSpc>
              <a:spcBef>
                <a:spcPts val="635"/>
              </a:spcBef>
            </a:pPr>
            <a:r>
              <a:rPr lang="es-ES" sz="1600" dirty="0"/>
              <a:t/>
            </a:r>
            <a:br>
              <a:rPr lang="es-ES" sz="1600" dirty="0"/>
            </a:br>
            <a:r>
              <a:rPr lang="es-ES" sz="1500" spc="-25" dirty="0">
                <a:solidFill>
                  <a:srgbClr val="FFFFFF"/>
                </a:solidFill>
                <a:latin typeface="Calibri"/>
                <a:cs typeface="Calibri"/>
              </a:rPr>
              <a:t>Los estudiantes toman el examen AP (aproximadamente $ 94), pueden obtener créditos universitarios con una calificación aprobatoria en el examen de acuerdo con la política de reconocimiento AP de la universidad individual o la política de crédito del estado de Texas</a:t>
            </a:r>
            <a:endParaRPr sz="1500" spc="-25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920353" y="2166747"/>
            <a:ext cx="384175" cy="236220"/>
          </a:xfrm>
          <a:custGeom>
            <a:avLst/>
            <a:gdLst/>
            <a:ahLst/>
            <a:cxnLst/>
            <a:rect l="l" t="t" r="r" b="b"/>
            <a:pathLst>
              <a:path w="384175" h="236219">
                <a:moveTo>
                  <a:pt x="192024" y="0"/>
                </a:moveTo>
                <a:lnTo>
                  <a:pt x="131327" y="6021"/>
                </a:lnTo>
                <a:lnTo>
                  <a:pt x="78614" y="22789"/>
                </a:lnTo>
                <a:lnTo>
                  <a:pt x="37047" y="48357"/>
                </a:lnTo>
                <a:lnTo>
                  <a:pt x="9788" y="80779"/>
                </a:lnTo>
                <a:lnTo>
                  <a:pt x="0" y="118110"/>
                </a:lnTo>
                <a:lnTo>
                  <a:pt x="9788" y="155440"/>
                </a:lnTo>
                <a:lnTo>
                  <a:pt x="37047" y="187862"/>
                </a:lnTo>
                <a:lnTo>
                  <a:pt x="78614" y="213430"/>
                </a:lnTo>
                <a:lnTo>
                  <a:pt x="131327" y="230198"/>
                </a:lnTo>
                <a:lnTo>
                  <a:pt x="192024" y="236220"/>
                </a:lnTo>
                <a:lnTo>
                  <a:pt x="252720" y="230198"/>
                </a:lnTo>
                <a:lnTo>
                  <a:pt x="305433" y="213430"/>
                </a:lnTo>
                <a:lnTo>
                  <a:pt x="347000" y="187862"/>
                </a:lnTo>
                <a:lnTo>
                  <a:pt x="374259" y="155440"/>
                </a:lnTo>
                <a:lnTo>
                  <a:pt x="384048" y="118110"/>
                </a:lnTo>
                <a:lnTo>
                  <a:pt x="374259" y="80779"/>
                </a:lnTo>
                <a:lnTo>
                  <a:pt x="347000" y="48357"/>
                </a:lnTo>
                <a:lnTo>
                  <a:pt x="305433" y="22789"/>
                </a:lnTo>
                <a:lnTo>
                  <a:pt x="252720" y="6021"/>
                </a:lnTo>
                <a:lnTo>
                  <a:pt x="192024" y="0"/>
                </a:lnTo>
                <a:close/>
              </a:path>
            </a:pathLst>
          </a:custGeom>
          <a:solidFill>
            <a:srgbClr val="BCCD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20353" y="2166747"/>
            <a:ext cx="384175" cy="236220"/>
          </a:xfrm>
          <a:custGeom>
            <a:avLst/>
            <a:gdLst/>
            <a:ahLst/>
            <a:cxnLst/>
            <a:rect l="l" t="t" r="r" b="b"/>
            <a:pathLst>
              <a:path w="384175" h="236219">
                <a:moveTo>
                  <a:pt x="0" y="118110"/>
                </a:moveTo>
                <a:lnTo>
                  <a:pt x="9788" y="80779"/>
                </a:lnTo>
                <a:lnTo>
                  <a:pt x="37047" y="48357"/>
                </a:lnTo>
                <a:lnTo>
                  <a:pt x="78614" y="22789"/>
                </a:lnTo>
                <a:lnTo>
                  <a:pt x="131327" y="6021"/>
                </a:lnTo>
                <a:lnTo>
                  <a:pt x="192024" y="0"/>
                </a:lnTo>
                <a:lnTo>
                  <a:pt x="252720" y="6021"/>
                </a:lnTo>
                <a:lnTo>
                  <a:pt x="305433" y="22789"/>
                </a:lnTo>
                <a:lnTo>
                  <a:pt x="347000" y="48357"/>
                </a:lnTo>
                <a:lnTo>
                  <a:pt x="374259" y="80779"/>
                </a:lnTo>
                <a:lnTo>
                  <a:pt x="384048" y="118110"/>
                </a:lnTo>
                <a:lnTo>
                  <a:pt x="374259" y="155440"/>
                </a:lnTo>
                <a:lnTo>
                  <a:pt x="347000" y="187862"/>
                </a:lnTo>
                <a:lnTo>
                  <a:pt x="305433" y="213430"/>
                </a:lnTo>
                <a:lnTo>
                  <a:pt x="252720" y="230198"/>
                </a:lnTo>
                <a:lnTo>
                  <a:pt x="192024" y="236220"/>
                </a:lnTo>
                <a:lnTo>
                  <a:pt x="131327" y="230198"/>
                </a:lnTo>
                <a:lnTo>
                  <a:pt x="78614" y="213430"/>
                </a:lnTo>
                <a:lnTo>
                  <a:pt x="37047" y="187862"/>
                </a:lnTo>
                <a:lnTo>
                  <a:pt x="9788" y="155440"/>
                </a:lnTo>
                <a:lnTo>
                  <a:pt x="0" y="118110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56841" y="5233800"/>
            <a:ext cx="8220709" cy="1229360"/>
          </a:xfrm>
          <a:custGeom>
            <a:avLst/>
            <a:gdLst/>
            <a:ahLst/>
            <a:cxnLst/>
            <a:rect l="l" t="t" r="r" b="b"/>
            <a:pathLst>
              <a:path w="8220709" h="1229360">
                <a:moveTo>
                  <a:pt x="614553" y="0"/>
                </a:moveTo>
                <a:lnTo>
                  <a:pt x="0" y="614553"/>
                </a:lnTo>
                <a:lnTo>
                  <a:pt x="614553" y="1229106"/>
                </a:lnTo>
                <a:lnTo>
                  <a:pt x="614553" y="921816"/>
                </a:lnTo>
                <a:lnTo>
                  <a:pt x="7913192" y="921816"/>
                </a:lnTo>
                <a:lnTo>
                  <a:pt x="8220456" y="614553"/>
                </a:lnTo>
                <a:lnTo>
                  <a:pt x="7913179" y="307276"/>
                </a:lnTo>
                <a:lnTo>
                  <a:pt x="614553" y="307276"/>
                </a:lnTo>
                <a:lnTo>
                  <a:pt x="614553" y="0"/>
                </a:lnTo>
                <a:close/>
              </a:path>
              <a:path w="8220709" h="1229360">
                <a:moveTo>
                  <a:pt x="7913192" y="921816"/>
                </a:moveTo>
                <a:lnTo>
                  <a:pt x="7605903" y="921816"/>
                </a:lnTo>
                <a:lnTo>
                  <a:pt x="7605903" y="1229106"/>
                </a:lnTo>
                <a:lnTo>
                  <a:pt x="7913192" y="921816"/>
                </a:lnTo>
                <a:close/>
              </a:path>
              <a:path w="8220709" h="1229360">
                <a:moveTo>
                  <a:pt x="7605903" y="0"/>
                </a:moveTo>
                <a:lnTo>
                  <a:pt x="7605903" y="307276"/>
                </a:lnTo>
                <a:lnTo>
                  <a:pt x="7913179" y="307276"/>
                </a:lnTo>
                <a:lnTo>
                  <a:pt x="7605903" y="0"/>
                </a:lnTo>
                <a:close/>
              </a:path>
            </a:pathLst>
          </a:custGeom>
          <a:solidFill>
            <a:srgbClr val="ABC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56841" y="5233800"/>
            <a:ext cx="8220709" cy="1229360"/>
          </a:xfrm>
          <a:custGeom>
            <a:avLst/>
            <a:gdLst/>
            <a:ahLst/>
            <a:cxnLst/>
            <a:rect l="l" t="t" r="r" b="b"/>
            <a:pathLst>
              <a:path w="8220709" h="1229360">
                <a:moveTo>
                  <a:pt x="0" y="614553"/>
                </a:moveTo>
                <a:lnTo>
                  <a:pt x="614553" y="0"/>
                </a:lnTo>
                <a:lnTo>
                  <a:pt x="614553" y="307276"/>
                </a:lnTo>
                <a:lnTo>
                  <a:pt x="7605903" y="307276"/>
                </a:lnTo>
                <a:lnTo>
                  <a:pt x="7605903" y="0"/>
                </a:lnTo>
                <a:lnTo>
                  <a:pt x="8220456" y="614553"/>
                </a:lnTo>
                <a:lnTo>
                  <a:pt x="7605903" y="1229106"/>
                </a:lnTo>
                <a:lnTo>
                  <a:pt x="7605903" y="921816"/>
                </a:lnTo>
                <a:lnTo>
                  <a:pt x="614553" y="921816"/>
                </a:lnTo>
                <a:lnTo>
                  <a:pt x="614553" y="1229106"/>
                </a:lnTo>
                <a:lnTo>
                  <a:pt x="0" y="614553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16124" y="1732788"/>
            <a:ext cx="1828037" cy="11140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31535" y="1732788"/>
            <a:ext cx="1629917" cy="11330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4578" y="1751838"/>
            <a:ext cx="1392173" cy="11140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946401" y="5599526"/>
            <a:ext cx="6653530" cy="57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58160" marR="5080" indent="-3046095">
              <a:lnSpc>
                <a:spcPct val="100000"/>
              </a:lnSpc>
            </a:pPr>
            <a:r>
              <a:rPr lang="es-ES" spc="-10" dirty="0">
                <a:latin typeface="Calibri"/>
                <a:cs typeface="Calibri"/>
              </a:rPr>
              <a:t>Cursos rigurosos de nivel universitario con la oportunidad de obtener</a:t>
            </a:r>
          </a:p>
          <a:p>
            <a:pPr marL="3058160" marR="5080" indent="-3046095" algn="ctr">
              <a:lnSpc>
                <a:spcPct val="100000"/>
              </a:lnSpc>
            </a:pPr>
            <a:r>
              <a:rPr lang="es-ES" spc="-10" dirty="0">
                <a:latin typeface="Calibri"/>
                <a:cs typeface="Calibri"/>
              </a:rPr>
              <a:t>créditos </a:t>
            </a:r>
            <a:r>
              <a:rPr lang="es-ES" spc="-10" dirty="0" smtClean="0">
                <a:latin typeface="Calibri"/>
                <a:cs typeface="Calibri"/>
              </a:rPr>
              <a:t>universitarios por medio del examen AP</a:t>
            </a:r>
            <a:endParaRPr lang="es-ES" spc="-10" dirty="0">
              <a:latin typeface="Calibri"/>
              <a:cs typeface="Calibri"/>
            </a:endParaRPr>
          </a:p>
        </p:txBody>
      </p:sp>
      <p:sp>
        <p:nvSpPr>
          <p:cNvPr id="28" name="object 3"/>
          <p:cNvSpPr/>
          <p:nvPr/>
        </p:nvSpPr>
        <p:spPr>
          <a:xfrm>
            <a:off x="0" y="6493002"/>
            <a:ext cx="11999975" cy="2385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423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Duncanville high school ap </a:t>
            </a:r>
            <a:r>
              <a:rPr lang="en-US" dirty="0" err="1"/>
              <a:t>sneakpeak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1794294"/>
            <a:ext cx="9720072" cy="4515066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  <a:p>
            <a:pPr algn="ctr"/>
            <a:r>
              <a:rPr lang="en-US" sz="5800" dirty="0" smtClean="0"/>
              <a:t>Se </a:t>
            </a:r>
            <a:r>
              <a:rPr lang="en-US" sz="5800" dirty="0" err="1" smtClean="0"/>
              <a:t>espera</a:t>
            </a:r>
            <a:r>
              <a:rPr lang="en-US" sz="5800" dirty="0" smtClean="0"/>
              <a:t> que </a:t>
            </a:r>
            <a:r>
              <a:rPr lang="en-US" sz="5800" dirty="0" err="1" smtClean="0"/>
              <a:t>los</a:t>
            </a:r>
            <a:r>
              <a:rPr lang="en-US" sz="5800" dirty="0" smtClean="0"/>
              <a:t> </a:t>
            </a:r>
            <a:r>
              <a:rPr lang="en-US" sz="5800" dirty="0" err="1" smtClean="0"/>
              <a:t>estudiantes</a:t>
            </a:r>
            <a:r>
              <a:rPr lang="en-US" sz="5800" dirty="0" smtClean="0"/>
              <a:t>: </a:t>
            </a:r>
            <a:endParaRPr lang="en-US" sz="5800" dirty="0"/>
          </a:p>
          <a:p>
            <a:r>
              <a:rPr lang="en-US" sz="2900" dirty="0"/>
              <a:t>● </a:t>
            </a:r>
            <a:r>
              <a:rPr lang="en-US" sz="2900" dirty="0" err="1" smtClean="0"/>
              <a:t>Completen</a:t>
            </a:r>
            <a:r>
              <a:rPr lang="en-US" sz="2900" dirty="0" smtClean="0"/>
              <a:t> un </a:t>
            </a:r>
            <a:r>
              <a:rPr lang="en-US" sz="2900" dirty="0" err="1" smtClean="0"/>
              <a:t>examen</a:t>
            </a:r>
            <a:r>
              <a:rPr lang="en-US" sz="2900" dirty="0" smtClean="0"/>
              <a:t> AP </a:t>
            </a:r>
            <a:r>
              <a:rPr lang="en-US" sz="2900" dirty="0" err="1" smtClean="0"/>
              <a:t>en</a:t>
            </a:r>
            <a:r>
              <a:rPr lang="en-US" sz="2900" dirty="0" smtClean="0"/>
              <a:t> la primavera*</a:t>
            </a:r>
            <a:endParaRPr lang="en-US" sz="2900" dirty="0"/>
          </a:p>
          <a:p>
            <a:r>
              <a:rPr lang="en-US" sz="2900" dirty="0"/>
              <a:t>● </a:t>
            </a:r>
            <a:r>
              <a:rPr lang="en-US" sz="2900" dirty="0" err="1" smtClean="0"/>
              <a:t>Participe</a:t>
            </a:r>
            <a:r>
              <a:rPr lang="en-US" sz="2900" dirty="0" smtClean="0"/>
              <a:t> </a:t>
            </a:r>
            <a:r>
              <a:rPr lang="en-US" sz="2900" dirty="0" err="1" smtClean="0"/>
              <a:t>en</a:t>
            </a:r>
            <a:r>
              <a:rPr lang="en-US" sz="2900" dirty="0" smtClean="0"/>
              <a:t> </a:t>
            </a:r>
            <a:r>
              <a:rPr lang="en-US" sz="2900" dirty="0" err="1" smtClean="0"/>
              <a:t>sesiones</a:t>
            </a:r>
            <a:r>
              <a:rPr lang="en-US" sz="2900" dirty="0" smtClean="0"/>
              <a:t> de </a:t>
            </a:r>
            <a:r>
              <a:rPr lang="en-US" sz="2900" dirty="0" err="1" smtClean="0"/>
              <a:t>estudio</a:t>
            </a:r>
            <a:r>
              <a:rPr lang="en-US" sz="2900" dirty="0" smtClean="0"/>
              <a:t> para </a:t>
            </a:r>
            <a:r>
              <a:rPr lang="en-US" sz="2900" dirty="0" err="1" smtClean="0"/>
              <a:t>prepararse</a:t>
            </a:r>
            <a:r>
              <a:rPr lang="en-US" sz="2900" dirty="0" smtClean="0"/>
              <a:t> para el </a:t>
            </a:r>
            <a:r>
              <a:rPr lang="en-US" sz="2900" dirty="0" err="1" smtClean="0"/>
              <a:t>examen</a:t>
            </a:r>
            <a:r>
              <a:rPr lang="en-US" sz="2900" dirty="0" smtClean="0"/>
              <a:t> A/P</a:t>
            </a:r>
            <a:endParaRPr lang="en-US" sz="2900" dirty="0"/>
          </a:p>
          <a:p>
            <a:r>
              <a:rPr lang="en-US" sz="2900" dirty="0"/>
              <a:t>● </a:t>
            </a:r>
            <a:r>
              <a:rPr lang="en-US" sz="2900" dirty="0" err="1" smtClean="0"/>
              <a:t>Completen</a:t>
            </a:r>
            <a:r>
              <a:rPr lang="en-US" sz="2900" dirty="0" smtClean="0"/>
              <a:t> 4 de 5 </a:t>
            </a:r>
            <a:r>
              <a:rPr lang="en-US" sz="2900" dirty="0" err="1" smtClean="0"/>
              <a:t>actividades</a:t>
            </a:r>
            <a:r>
              <a:rPr lang="en-US" sz="2900" dirty="0" smtClean="0"/>
              <a:t> AP de campus/</a:t>
            </a:r>
            <a:r>
              <a:rPr lang="en-US" sz="2900" dirty="0" err="1" smtClean="0"/>
              <a:t>distrito</a:t>
            </a:r>
            <a:r>
              <a:rPr lang="en-US" sz="2900" dirty="0" smtClean="0"/>
              <a:t> para </a:t>
            </a:r>
            <a:r>
              <a:rPr lang="en-US" sz="2900" dirty="0" err="1" smtClean="0"/>
              <a:t>obtener</a:t>
            </a:r>
            <a:r>
              <a:rPr lang="en-US" sz="2900" dirty="0" smtClean="0"/>
              <a:t> </a:t>
            </a:r>
            <a:r>
              <a:rPr lang="en-US" sz="2900" dirty="0" err="1" smtClean="0"/>
              <a:t>exenciones</a:t>
            </a:r>
            <a:r>
              <a:rPr lang="en-US" sz="2900" dirty="0" smtClean="0"/>
              <a:t> de </a:t>
            </a:r>
            <a:r>
              <a:rPr lang="en-US" sz="2900" dirty="0" err="1" smtClean="0"/>
              <a:t>cuotas</a:t>
            </a:r>
            <a:r>
              <a:rPr lang="en-US" sz="2900" dirty="0" smtClean="0"/>
              <a:t> de </a:t>
            </a:r>
            <a:r>
              <a:rPr lang="en-US" sz="2900" dirty="0" err="1" smtClean="0"/>
              <a:t>prueba</a:t>
            </a:r>
            <a:r>
              <a:rPr lang="en-US" sz="2900" dirty="0" smtClean="0"/>
              <a:t> </a:t>
            </a:r>
            <a:endParaRPr lang="en-US" sz="2900" dirty="0"/>
          </a:p>
          <a:p>
            <a:pPr algn="ctr"/>
            <a:r>
              <a:rPr lang="en-US" sz="2900" b="1" dirty="0" err="1" smtClean="0"/>
              <a:t>Campamento</a:t>
            </a:r>
            <a:r>
              <a:rPr lang="en-US" sz="2900" b="1" dirty="0" smtClean="0"/>
              <a:t> de </a:t>
            </a:r>
            <a:r>
              <a:rPr lang="en-US" sz="2900" b="1" dirty="0" err="1" smtClean="0"/>
              <a:t>arranque</a:t>
            </a:r>
            <a:r>
              <a:rPr lang="en-US" sz="2900" b="1" dirty="0" smtClean="0"/>
              <a:t> AP/</a:t>
            </a:r>
            <a:r>
              <a:rPr lang="en-US" sz="2900" b="1" dirty="0" err="1" smtClean="0"/>
              <a:t>Sesión</a:t>
            </a:r>
            <a:r>
              <a:rPr lang="en-US" sz="2900" b="1" dirty="0" smtClean="0"/>
              <a:t> de studio (</a:t>
            </a:r>
            <a:r>
              <a:rPr lang="en-US" sz="2900" b="1" dirty="0" err="1" smtClean="0"/>
              <a:t>actividad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requerida</a:t>
            </a:r>
            <a:r>
              <a:rPr lang="en-US" sz="2900" b="1" dirty="0" smtClean="0"/>
              <a:t>) </a:t>
            </a:r>
            <a:endParaRPr lang="en-US" sz="2900" dirty="0"/>
          </a:p>
          <a:p>
            <a:r>
              <a:rPr lang="en-US" sz="2900" dirty="0"/>
              <a:t>1. </a:t>
            </a:r>
            <a:r>
              <a:rPr lang="en-US" sz="2900" dirty="0" err="1" smtClean="0"/>
              <a:t>Inscrito</a:t>
            </a:r>
            <a:r>
              <a:rPr lang="en-US" sz="2900" dirty="0" smtClean="0"/>
              <a:t> </a:t>
            </a:r>
            <a:r>
              <a:rPr lang="en-US" sz="2900" dirty="0" err="1" smtClean="0"/>
              <a:t>en</a:t>
            </a:r>
            <a:r>
              <a:rPr lang="en-US" sz="2900" dirty="0" smtClean="0"/>
              <a:t> 1 </a:t>
            </a:r>
            <a:r>
              <a:rPr lang="en-US" sz="2900" dirty="0" err="1" smtClean="0"/>
              <a:t>curso</a:t>
            </a:r>
            <a:r>
              <a:rPr lang="en-US" sz="2900" dirty="0" smtClean="0"/>
              <a:t> – 2 </a:t>
            </a:r>
            <a:r>
              <a:rPr lang="en-US" sz="2900" dirty="0" err="1" smtClean="0"/>
              <a:t>sesiones</a:t>
            </a:r>
            <a:r>
              <a:rPr lang="en-US" sz="2900" dirty="0" smtClean="0"/>
              <a:t> </a:t>
            </a:r>
            <a:endParaRPr lang="en-US" sz="2900" dirty="0"/>
          </a:p>
          <a:p>
            <a:r>
              <a:rPr lang="en-US" sz="2900" dirty="0"/>
              <a:t>2. </a:t>
            </a:r>
            <a:r>
              <a:rPr lang="en-US" sz="2900" dirty="0" err="1" smtClean="0"/>
              <a:t>Inscrito</a:t>
            </a:r>
            <a:r>
              <a:rPr lang="en-US" sz="2900" dirty="0" smtClean="0"/>
              <a:t> </a:t>
            </a:r>
            <a:r>
              <a:rPr lang="en-US" sz="2900" dirty="0" err="1" smtClean="0"/>
              <a:t>en</a:t>
            </a:r>
            <a:r>
              <a:rPr lang="en-US" sz="2900" dirty="0" smtClean="0"/>
              <a:t> </a:t>
            </a:r>
            <a:r>
              <a:rPr lang="en-US" sz="2900" dirty="0" err="1" smtClean="0"/>
              <a:t>cursos</a:t>
            </a:r>
            <a:r>
              <a:rPr lang="en-US" sz="2900" dirty="0" smtClean="0"/>
              <a:t> </a:t>
            </a:r>
            <a:r>
              <a:rPr lang="en-US" sz="2900" dirty="0" err="1" smtClean="0"/>
              <a:t>múltiples</a:t>
            </a:r>
            <a:r>
              <a:rPr lang="en-US" sz="2900" dirty="0" smtClean="0"/>
              <a:t>: 1 o </a:t>
            </a:r>
            <a:r>
              <a:rPr lang="en-US" sz="2900" dirty="0" err="1" smtClean="0"/>
              <a:t>más</a:t>
            </a:r>
            <a:r>
              <a:rPr lang="en-US" sz="2900" dirty="0" smtClean="0"/>
              <a:t> </a:t>
            </a:r>
            <a:r>
              <a:rPr lang="en-US" sz="2900" dirty="0" err="1" smtClean="0"/>
              <a:t>sesiones</a:t>
            </a:r>
            <a:r>
              <a:rPr lang="en-US" sz="2900" dirty="0" smtClean="0"/>
              <a:t> </a:t>
            </a:r>
            <a:r>
              <a:rPr lang="en-US" sz="2900" dirty="0" err="1" smtClean="0"/>
              <a:t>por</a:t>
            </a:r>
            <a:r>
              <a:rPr lang="en-US" sz="2900" dirty="0" smtClean="0"/>
              <a:t> </a:t>
            </a:r>
            <a:r>
              <a:rPr lang="en-US" sz="2900" dirty="0" err="1" smtClean="0"/>
              <a:t>curso</a:t>
            </a:r>
            <a:r>
              <a:rPr lang="en-US" sz="2900" dirty="0" smtClean="0"/>
              <a:t> </a:t>
            </a:r>
            <a:endParaRPr lang="en-US" sz="2900" dirty="0"/>
          </a:p>
          <a:p>
            <a:r>
              <a:rPr lang="en-US" sz="2900" dirty="0"/>
              <a:t>3. </a:t>
            </a:r>
            <a:r>
              <a:rPr lang="en-US" sz="2900" dirty="0" err="1" smtClean="0"/>
              <a:t>Completar</a:t>
            </a:r>
            <a:r>
              <a:rPr lang="en-US" sz="2900" dirty="0" smtClean="0"/>
              <a:t> </a:t>
            </a:r>
            <a:r>
              <a:rPr lang="en-US" sz="2900" dirty="0" err="1" smtClean="0"/>
              <a:t>una</a:t>
            </a:r>
            <a:r>
              <a:rPr lang="en-US" sz="2900" dirty="0" smtClean="0"/>
              <a:t> </a:t>
            </a:r>
            <a:r>
              <a:rPr lang="en-US" sz="2900" dirty="0" err="1" smtClean="0"/>
              <a:t>encuesta</a:t>
            </a:r>
            <a:r>
              <a:rPr lang="en-US" sz="2900" dirty="0" smtClean="0"/>
              <a:t> de </a:t>
            </a:r>
            <a:r>
              <a:rPr lang="en-US" sz="2900" dirty="0" err="1" smtClean="0"/>
              <a:t>curso</a:t>
            </a:r>
            <a:r>
              <a:rPr lang="en-US" sz="2900" dirty="0" smtClean="0"/>
              <a:t> AP - </a:t>
            </a:r>
            <a:r>
              <a:rPr lang="en-US" sz="2900" dirty="0" err="1" smtClean="0"/>
              <a:t>Estudiante</a:t>
            </a:r>
            <a:endParaRPr lang="en-US" sz="2900" dirty="0"/>
          </a:p>
          <a:p>
            <a:r>
              <a:rPr lang="en-US" sz="2900" dirty="0"/>
              <a:t>4. </a:t>
            </a:r>
            <a:r>
              <a:rPr lang="en-US" sz="2900" dirty="0" err="1" smtClean="0"/>
              <a:t>Completar</a:t>
            </a:r>
            <a:r>
              <a:rPr lang="en-US" sz="2900" dirty="0" smtClean="0"/>
              <a:t> </a:t>
            </a:r>
            <a:r>
              <a:rPr lang="en-US" sz="2900" dirty="0" err="1" smtClean="0"/>
              <a:t>una</a:t>
            </a:r>
            <a:r>
              <a:rPr lang="en-US" sz="2900" dirty="0" smtClean="0"/>
              <a:t> </a:t>
            </a:r>
            <a:r>
              <a:rPr lang="en-US" sz="2900" dirty="0" err="1" smtClean="0"/>
              <a:t>encuesta</a:t>
            </a:r>
            <a:r>
              <a:rPr lang="en-US" sz="2900" dirty="0" smtClean="0"/>
              <a:t> de </a:t>
            </a:r>
            <a:r>
              <a:rPr lang="en-US" sz="2900" dirty="0" err="1" smtClean="0"/>
              <a:t>curso</a:t>
            </a:r>
            <a:r>
              <a:rPr lang="en-US" sz="2900" dirty="0" smtClean="0"/>
              <a:t> AP – Padre </a:t>
            </a:r>
            <a:endParaRPr lang="en-US" sz="2900" dirty="0"/>
          </a:p>
          <a:p>
            <a:r>
              <a:rPr lang="en-US" sz="2900" dirty="0"/>
              <a:t>5. </a:t>
            </a:r>
            <a:r>
              <a:rPr lang="en-US" sz="2900" dirty="0" smtClean="0"/>
              <a:t>Los padres </a:t>
            </a:r>
            <a:r>
              <a:rPr lang="en-US" sz="2900" dirty="0" err="1" smtClean="0"/>
              <a:t>asisten</a:t>
            </a:r>
            <a:r>
              <a:rPr lang="en-US" sz="2900" dirty="0" smtClean="0"/>
              <a:t> a </a:t>
            </a:r>
            <a:r>
              <a:rPr lang="en-US" sz="2900" dirty="0" err="1" smtClean="0"/>
              <a:t>una</a:t>
            </a:r>
            <a:r>
              <a:rPr lang="en-US" sz="2900" dirty="0" smtClean="0"/>
              <a:t> </a:t>
            </a:r>
            <a:r>
              <a:rPr lang="en-US" sz="2900" dirty="0" err="1" smtClean="0"/>
              <a:t>sesión</a:t>
            </a:r>
            <a:r>
              <a:rPr lang="en-US" sz="2900" dirty="0" smtClean="0"/>
              <a:t> de AP/College Readiness </a:t>
            </a:r>
            <a:endParaRPr lang="en-US" sz="2900" dirty="0"/>
          </a:p>
          <a:p>
            <a:r>
              <a:rPr lang="en-US" sz="2900" dirty="0"/>
              <a:t>6. AP </a:t>
            </a:r>
            <a:r>
              <a:rPr lang="en-US" sz="2900" dirty="0" smtClean="0"/>
              <a:t>se </a:t>
            </a:r>
            <a:r>
              <a:rPr lang="en-US" sz="2900" dirty="0" err="1" smtClean="0"/>
              <a:t>cierra</a:t>
            </a:r>
            <a:r>
              <a:rPr lang="en-US" sz="2900" dirty="0" smtClean="0"/>
              <a:t> </a:t>
            </a:r>
          </a:p>
          <a:p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*Se </a:t>
            </a:r>
            <a:r>
              <a:rPr lang="en-US" sz="2900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dan</a:t>
            </a:r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2900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consideraciones</a:t>
            </a:r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2900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especiales</a:t>
            </a:r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para </a:t>
            </a:r>
            <a:r>
              <a:rPr lang="en-US" sz="2900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los</a:t>
            </a:r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2900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estudiantes</a:t>
            </a:r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de AP que </a:t>
            </a:r>
            <a:r>
              <a:rPr lang="en-US" sz="2900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están</a:t>
            </a:r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2900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inscritos</a:t>
            </a:r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2900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en</a:t>
            </a:r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multiples </a:t>
            </a:r>
            <a:r>
              <a:rPr lang="en-US" sz="2900" i="1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clases</a:t>
            </a:r>
            <a:r>
              <a:rPr lang="en-US" sz="2900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de AP</a:t>
            </a:r>
            <a:endParaRPr lang="en-US" sz="2900" i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92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01384"/>
            <a:ext cx="11999975" cy="230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91301" y="195979"/>
            <a:ext cx="9360408" cy="62468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56910" y="328137"/>
            <a:ext cx="2678430" cy="12740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1600"/>
              </a:lnSpc>
            </a:pPr>
            <a:r>
              <a:rPr lang="en-US" sz="1800" spc="-10" dirty="0" smtClean="0">
                <a:solidFill>
                  <a:srgbClr val="000000"/>
                </a:solidFill>
                <a:latin typeface="Calibri"/>
                <a:cs typeface="Calibri"/>
              </a:rPr>
              <a:t>Se </a:t>
            </a:r>
            <a:r>
              <a:rPr lang="en-US" sz="1800" spc="-10" dirty="0" err="1" smtClean="0">
                <a:solidFill>
                  <a:srgbClr val="000000"/>
                </a:solidFill>
                <a:latin typeface="Calibri"/>
                <a:cs typeface="Calibri"/>
              </a:rPr>
              <a:t>debe</a:t>
            </a:r>
            <a:r>
              <a:rPr lang="en-US" sz="1800" spc="-1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800" spc="-10" dirty="0" err="1" smtClean="0">
                <a:solidFill>
                  <a:srgbClr val="000000"/>
                </a:solidFill>
                <a:latin typeface="Calibri"/>
                <a:cs typeface="Calibri"/>
              </a:rPr>
              <a:t>establecer</a:t>
            </a:r>
            <a:r>
              <a:rPr lang="en-US" sz="1800" spc="-10" dirty="0" smtClean="0">
                <a:solidFill>
                  <a:srgbClr val="000000"/>
                </a:solidFill>
                <a:latin typeface="Calibri"/>
                <a:cs typeface="Calibri"/>
              </a:rPr>
              <a:t> un </a:t>
            </a:r>
            <a:r>
              <a:rPr lang="en-US" sz="1800" spc="-10" dirty="0" err="1" smtClean="0">
                <a:solidFill>
                  <a:srgbClr val="000000"/>
                </a:solidFill>
                <a:latin typeface="Calibri"/>
                <a:cs typeface="Calibri"/>
              </a:rPr>
              <a:t>acuerdo</a:t>
            </a:r>
            <a:r>
              <a:rPr lang="en-US" sz="1800" spc="-10" dirty="0" smtClean="0">
                <a:solidFill>
                  <a:srgbClr val="000000"/>
                </a:solidFill>
                <a:latin typeface="Calibri"/>
                <a:cs typeface="Calibri"/>
              </a:rPr>
              <a:t> de </a:t>
            </a:r>
            <a:r>
              <a:rPr lang="en-US" sz="1800" spc="-10" dirty="0" err="1" smtClean="0">
                <a:solidFill>
                  <a:srgbClr val="000000"/>
                </a:solidFill>
                <a:latin typeface="Calibri"/>
                <a:cs typeface="Calibri"/>
              </a:rPr>
              <a:t>asociación</a:t>
            </a:r>
            <a:r>
              <a:rPr lang="en-US" sz="1800" spc="-10" dirty="0" smtClean="0">
                <a:solidFill>
                  <a:srgbClr val="000000"/>
                </a:solidFill>
                <a:latin typeface="Calibri"/>
                <a:cs typeface="Calibri"/>
              </a:rPr>
              <a:t> entre IHE y LEA para </a:t>
            </a:r>
            <a:r>
              <a:rPr lang="en-US" sz="1800" spc="-10" dirty="0" err="1" smtClean="0">
                <a:solidFill>
                  <a:srgbClr val="000000"/>
                </a:solidFill>
                <a:latin typeface="Calibri"/>
                <a:cs typeface="Calibri"/>
              </a:rPr>
              <a:t>ofrecer</a:t>
            </a:r>
            <a:r>
              <a:rPr lang="en-US" sz="1800" spc="-10" dirty="0" smtClean="0">
                <a:solidFill>
                  <a:srgbClr val="000000"/>
                </a:solidFill>
                <a:latin typeface="Calibri"/>
                <a:cs typeface="Calibri"/>
              </a:rPr>
              <a:t> curses de </a:t>
            </a:r>
            <a:r>
              <a:rPr lang="en-US" sz="1800" spc="-10" dirty="0" err="1" smtClean="0">
                <a:solidFill>
                  <a:srgbClr val="000000"/>
                </a:solidFill>
                <a:latin typeface="Calibri"/>
                <a:cs typeface="Calibri"/>
              </a:rPr>
              <a:t>doble</a:t>
            </a:r>
            <a:r>
              <a:rPr lang="en-US" sz="1800" spc="-1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800" spc="-10" dirty="0" err="1" smtClean="0">
                <a:solidFill>
                  <a:srgbClr val="000000"/>
                </a:solidFill>
                <a:latin typeface="Calibri"/>
                <a:cs typeface="Calibri"/>
              </a:rPr>
              <a:t>crédito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72523" y="1748591"/>
            <a:ext cx="2423795" cy="12388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270" algn="ctr">
              <a:lnSpc>
                <a:spcPct val="91600"/>
              </a:lnSpc>
            </a:pPr>
            <a:r>
              <a:rPr lang="es-ES" sz="1750" spc="-5" dirty="0" smtClean="0">
                <a:latin typeface="Calibri"/>
                <a:cs typeface="Calibri"/>
              </a:rPr>
              <a:t>Crédito </a:t>
            </a:r>
            <a:r>
              <a:rPr lang="es-ES" sz="1750" spc="-5" dirty="0">
                <a:latin typeface="Calibri"/>
                <a:cs typeface="Calibri"/>
              </a:rPr>
              <a:t>de preparatoria y universidad obtenido simultáneamente a través de la inscripción a un curso universitario</a:t>
            </a:r>
            <a:endParaRPr sz="1750" spc="-5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45205" y="3902970"/>
            <a:ext cx="2678430" cy="12740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1600"/>
              </a:lnSpc>
            </a:pPr>
            <a:r>
              <a:rPr lang="en-US" sz="1800" dirty="0" smtClean="0">
                <a:latin typeface="Calibri"/>
                <a:cs typeface="Calibri"/>
              </a:rPr>
              <a:t>El </a:t>
            </a:r>
            <a:r>
              <a:rPr lang="en-US" sz="1800" dirty="0" err="1" smtClean="0">
                <a:latin typeface="Calibri"/>
                <a:cs typeface="Calibri"/>
              </a:rPr>
              <a:t>núcleo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académico</a:t>
            </a:r>
            <a:r>
              <a:rPr lang="en-US" sz="1800" dirty="0" smtClean="0">
                <a:latin typeface="Calibri"/>
                <a:cs typeface="Calibri"/>
              </a:rPr>
              <a:t> o </a:t>
            </a:r>
            <a:r>
              <a:rPr lang="en-US" sz="1800" dirty="0" err="1" smtClean="0">
                <a:latin typeface="Calibri"/>
                <a:cs typeface="Calibri"/>
              </a:rPr>
              <a:t>carrera</a:t>
            </a:r>
            <a:r>
              <a:rPr lang="en-US" sz="1800" dirty="0" smtClean="0">
                <a:latin typeface="Calibri"/>
                <a:cs typeface="Calibri"/>
              </a:rPr>
              <a:t> y </a:t>
            </a:r>
            <a:r>
              <a:rPr lang="en-US" sz="1800" dirty="0" err="1" smtClean="0">
                <a:latin typeface="Calibri"/>
                <a:cs typeface="Calibri"/>
              </a:rPr>
              <a:t>cursos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técnicos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ofrecidos</a:t>
            </a:r>
            <a:r>
              <a:rPr lang="en-US" sz="1800" dirty="0" smtClean="0">
                <a:latin typeface="Calibri"/>
                <a:cs typeface="Calibri"/>
              </a:rPr>
              <a:t>; </a:t>
            </a:r>
            <a:r>
              <a:rPr lang="en-US" sz="1800" dirty="0" err="1" smtClean="0">
                <a:latin typeface="Calibri"/>
                <a:cs typeface="Calibri"/>
              </a:rPr>
              <a:t>garantizado</a:t>
            </a:r>
            <a:r>
              <a:rPr lang="en-US" sz="1800" dirty="0" smtClean="0">
                <a:latin typeface="Calibri"/>
                <a:cs typeface="Calibri"/>
              </a:rPr>
              <a:t> para </a:t>
            </a:r>
            <a:r>
              <a:rPr lang="en-US" sz="1800" dirty="0" err="1" smtClean="0">
                <a:latin typeface="Calibri"/>
                <a:cs typeface="Calibri"/>
              </a:rPr>
              <a:t>transferir</a:t>
            </a:r>
            <a:r>
              <a:rPr lang="en-US" sz="1800" dirty="0" smtClean="0">
                <a:latin typeface="Calibri"/>
                <a:cs typeface="Calibri"/>
              </a:rPr>
              <a:t> a </a:t>
            </a:r>
            <a:r>
              <a:rPr lang="en-US" sz="1800" dirty="0" err="1" smtClean="0">
                <a:latin typeface="Calibri"/>
                <a:cs typeface="Calibri"/>
              </a:rPr>
              <a:t>cualquier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institución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en-US" sz="1800" dirty="0" err="1" smtClean="0">
                <a:latin typeface="Calibri"/>
                <a:cs typeface="Calibri"/>
              </a:rPr>
              <a:t>pública</a:t>
            </a:r>
            <a:r>
              <a:rPr lang="en-US" sz="1800" dirty="0" smtClean="0">
                <a:latin typeface="Calibri"/>
                <a:cs typeface="Calibri"/>
              </a:rPr>
              <a:t> de Texas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04916" y="5326695"/>
            <a:ext cx="2580640" cy="764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1500"/>
              </a:lnSpc>
            </a:pPr>
            <a:r>
              <a:rPr sz="1800" spc="-15" dirty="0" err="1" smtClean="0">
                <a:latin typeface="Calibri"/>
                <a:cs typeface="Calibri"/>
              </a:rPr>
              <a:t>Of</a:t>
            </a:r>
            <a:r>
              <a:rPr lang="en-US" sz="1800" spc="-15" dirty="0" err="1" smtClean="0">
                <a:latin typeface="Calibri"/>
                <a:cs typeface="Calibri"/>
              </a:rPr>
              <a:t>recido</a:t>
            </a:r>
            <a:r>
              <a:rPr lang="en-US" sz="1800" spc="-15" dirty="0" smtClean="0">
                <a:latin typeface="Calibri"/>
                <a:cs typeface="Calibri"/>
              </a:rPr>
              <a:t> </a:t>
            </a:r>
            <a:r>
              <a:rPr lang="en-US" sz="1800" spc="-15" dirty="0" err="1" smtClean="0">
                <a:latin typeface="Calibri"/>
                <a:cs typeface="Calibri"/>
              </a:rPr>
              <a:t>en</a:t>
            </a:r>
            <a:r>
              <a:rPr lang="en-US" sz="1800" spc="-15" dirty="0" smtClean="0">
                <a:latin typeface="Calibri"/>
                <a:cs typeface="Calibri"/>
              </a:rPr>
              <a:t> el campus de la </a:t>
            </a:r>
            <a:r>
              <a:rPr lang="en-US" sz="1800" spc="-15" dirty="0" err="1" smtClean="0">
                <a:latin typeface="Calibri"/>
                <a:cs typeface="Calibri"/>
              </a:rPr>
              <a:t>escuela</a:t>
            </a:r>
            <a:r>
              <a:rPr lang="en-US" sz="1800" spc="-15" dirty="0" smtClean="0">
                <a:latin typeface="Calibri"/>
                <a:cs typeface="Calibri"/>
              </a:rPr>
              <a:t> </a:t>
            </a:r>
            <a:r>
              <a:rPr lang="en-US" sz="1800" spc="-15" dirty="0" err="1" smtClean="0">
                <a:latin typeface="Calibri"/>
                <a:cs typeface="Calibri"/>
              </a:rPr>
              <a:t>secundaria</a:t>
            </a:r>
            <a:r>
              <a:rPr lang="en-US" sz="1800" spc="-15" dirty="0" smtClean="0">
                <a:latin typeface="Calibri"/>
                <a:cs typeface="Calibri"/>
              </a:rPr>
              <a:t>, campus </a:t>
            </a:r>
            <a:r>
              <a:rPr lang="en-US" sz="1800" spc="-15" dirty="0" err="1" smtClean="0">
                <a:latin typeface="Calibri"/>
                <a:cs typeface="Calibri"/>
              </a:rPr>
              <a:t>universitario</a:t>
            </a:r>
            <a:r>
              <a:rPr lang="en-US" sz="1800" spc="-15" dirty="0" smtClean="0">
                <a:latin typeface="Calibri"/>
                <a:cs typeface="Calibri"/>
              </a:rPr>
              <a:t> o </a:t>
            </a:r>
            <a:r>
              <a:rPr lang="en-US" sz="1800" spc="-15" dirty="0" err="1" smtClean="0">
                <a:latin typeface="Calibri"/>
                <a:cs typeface="Calibri"/>
              </a:rPr>
              <a:t>en</a:t>
            </a:r>
            <a:r>
              <a:rPr lang="en-US" sz="1800" spc="-15" dirty="0" smtClean="0">
                <a:latin typeface="Calibri"/>
                <a:cs typeface="Calibri"/>
              </a:rPr>
              <a:t> </a:t>
            </a:r>
            <a:r>
              <a:rPr lang="en-US" sz="1800" spc="-15" dirty="0" err="1" smtClean="0">
                <a:latin typeface="Calibri"/>
                <a:cs typeface="Calibri"/>
              </a:rPr>
              <a:t>línea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2034" y="3902970"/>
            <a:ext cx="2302510" cy="1528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algn="ctr">
              <a:lnSpc>
                <a:spcPct val="91500"/>
              </a:lnSpc>
            </a:pPr>
            <a:r>
              <a:rPr lang="es-ES" altLang="en-US" spc="-30" dirty="0" smtClean="0">
                <a:latin typeface="Calibri"/>
                <a:cs typeface="Calibri"/>
              </a:rPr>
              <a:t>Enseñado </a:t>
            </a:r>
            <a:r>
              <a:rPr lang="es-ES" altLang="en-US" spc="-30" dirty="0">
                <a:latin typeface="Calibri"/>
                <a:cs typeface="Calibri"/>
              </a:rPr>
              <a:t>por un instructor con credenciales (instructor de colegio / escuela secundaria) </a:t>
            </a:r>
          </a:p>
          <a:p>
            <a:pPr marL="12700" marR="5080" algn="ctr">
              <a:lnSpc>
                <a:spcPct val="91500"/>
              </a:lnSpc>
            </a:pPr>
            <a:endParaRPr spc="-3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39018" y="1674307"/>
            <a:ext cx="2502535" cy="1387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635" algn="ctr">
              <a:lnSpc>
                <a:spcPct val="91600"/>
              </a:lnSpc>
            </a:pPr>
            <a:r>
              <a:rPr lang="es-ES" sz="1400" spc="-5" dirty="0" smtClean="0">
                <a:latin typeface="Calibri"/>
                <a:cs typeface="Calibri"/>
              </a:rPr>
              <a:t>La </a:t>
            </a:r>
            <a:r>
              <a:rPr lang="es-ES" sz="1400" spc="-5" dirty="0">
                <a:latin typeface="Calibri"/>
                <a:cs typeface="Calibri"/>
              </a:rPr>
              <a:t>elegibilidad de los estudiantes se basa en el logro de los estándares mínimos de preparación para la universidad en virtud de la Iniciativa de Éxito de Texas (TSI); exenciones y exenciones están disponibles</a:t>
            </a:r>
            <a:endParaRPr sz="1400" spc="-5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28576" y="2415877"/>
            <a:ext cx="1933575" cy="1684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27329">
              <a:lnSpc>
                <a:spcPts val="6480"/>
              </a:lnSpc>
            </a:pPr>
            <a:r>
              <a:rPr sz="6000" b="1" spc="-5" dirty="0">
                <a:solidFill>
                  <a:srgbClr val="1682C5"/>
                </a:solidFill>
                <a:latin typeface="Calibri"/>
                <a:cs typeface="Calibri"/>
              </a:rPr>
              <a:t>Dual  C</a:t>
            </a:r>
            <a:r>
              <a:rPr sz="6000" b="1" spc="-70" dirty="0">
                <a:solidFill>
                  <a:srgbClr val="1682C5"/>
                </a:solidFill>
                <a:latin typeface="Calibri"/>
                <a:cs typeface="Calibri"/>
              </a:rPr>
              <a:t>r</a:t>
            </a:r>
            <a:r>
              <a:rPr sz="6000" b="1" spc="-5" dirty="0">
                <a:solidFill>
                  <a:srgbClr val="1682C5"/>
                </a:solidFill>
                <a:latin typeface="Calibri"/>
                <a:cs typeface="Calibri"/>
              </a:rPr>
              <a:t>edit</a:t>
            </a:r>
            <a:endParaRPr sz="6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028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6552" y="485668"/>
            <a:ext cx="6502822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4400" spc="-20" dirty="0" err="1" smtClean="0">
                <a:solidFill>
                  <a:srgbClr val="1682C5"/>
                </a:solidFill>
              </a:rPr>
              <a:t>Política</a:t>
            </a:r>
            <a:r>
              <a:rPr lang="en-US" sz="4400" spc="-20" dirty="0" smtClean="0">
                <a:solidFill>
                  <a:srgbClr val="1682C5"/>
                </a:solidFill>
              </a:rPr>
              <a:t> </a:t>
            </a:r>
            <a:r>
              <a:rPr lang="en-US" sz="4400" spc="-20" dirty="0" err="1">
                <a:solidFill>
                  <a:srgbClr val="1682C5"/>
                </a:solidFill>
              </a:rPr>
              <a:t>estatal</a:t>
            </a:r>
            <a:r>
              <a:rPr lang="en-US" sz="4400" spc="-20" dirty="0">
                <a:solidFill>
                  <a:srgbClr val="1682C5"/>
                </a:solidFill>
              </a:rPr>
              <a:t> para </a:t>
            </a:r>
            <a:r>
              <a:rPr lang="en-US" sz="4400" spc="-20" dirty="0" err="1">
                <a:solidFill>
                  <a:srgbClr val="1682C5"/>
                </a:solidFill>
              </a:rPr>
              <a:t>crédito</a:t>
            </a:r>
            <a:r>
              <a:rPr lang="en-US" sz="4400" spc="-20" dirty="0">
                <a:solidFill>
                  <a:srgbClr val="1682C5"/>
                </a:solidFill>
              </a:rPr>
              <a:t> </a:t>
            </a:r>
            <a:r>
              <a:rPr lang="en-US" sz="4400" spc="-20" dirty="0" err="1">
                <a:solidFill>
                  <a:srgbClr val="1682C5"/>
                </a:solidFill>
              </a:rPr>
              <a:t>doble</a:t>
            </a:r>
            <a:endParaRPr sz="4400" spc="-20" dirty="0">
              <a:solidFill>
                <a:srgbClr val="1682C5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987926" y="1345720"/>
            <a:ext cx="9720073" cy="3147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ct val="100000"/>
              </a:lnSpc>
            </a:pPr>
            <a:r>
              <a:rPr lang="en-US" dirty="0" err="1" smtClean="0"/>
              <a:t>Cursos</a:t>
            </a:r>
            <a:r>
              <a:rPr lang="en-US" dirty="0" smtClean="0"/>
              <a:t> </a:t>
            </a:r>
            <a:r>
              <a:rPr lang="en-US" dirty="0"/>
              <a:t>para Joint High School y Junior College Credit</a:t>
            </a:r>
            <a:endParaRPr spc="-10" dirty="0"/>
          </a:p>
          <a:p>
            <a:pPr marL="842010" marR="701040" lvl="0" indent="-342900">
              <a:lnSpc>
                <a:spcPts val="2590"/>
              </a:lnSpc>
              <a:spcBef>
                <a:spcPts val="540"/>
              </a:spcBef>
              <a:buClr>
                <a:srgbClr val="FF8134"/>
              </a:buClr>
              <a:buFont typeface="Wingdings"/>
              <a:buChar char=""/>
              <a:tabLst>
                <a:tab pos="842010" algn="l"/>
                <a:tab pos="842644" algn="l"/>
              </a:tabLst>
            </a:pPr>
            <a:r>
              <a:rPr lang="es-ES" altLang="en-US" spc="-5" dirty="0" smtClean="0">
                <a:solidFill>
                  <a:srgbClr val="3E3E3E"/>
                </a:solidFill>
                <a:latin typeface="Calibri"/>
                <a:cs typeface="Calibri"/>
              </a:rPr>
              <a:t>Autoridad</a:t>
            </a:r>
            <a:r>
              <a:rPr lang="es-ES" altLang="en-US" spc="-5" dirty="0">
                <a:solidFill>
                  <a:srgbClr val="3E3E3E"/>
                </a:solidFill>
                <a:latin typeface="Calibri"/>
                <a:cs typeface="Calibri"/>
              </a:rPr>
              <a:t>: Código de Educación de Texas 130.008 - Programa de créditos para escuelas secundarias y universidades </a:t>
            </a:r>
            <a:endParaRPr b="0" spc="-15" dirty="0">
              <a:solidFill>
                <a:srgbClr val="3E3E3E"/>
              </a:solidFill>
              <a:latin typeface="Calibri"/>
              <a:cs typeface="Calibri"/>
            </a:endParaRPr>
          </a:p>
          <a:p>
            <a:pPr marL="1132840" marR="5080" lvl="1" indent="-176530">
              <a:lnSpc>
                <a:spcPts val="2380"/>
              </a:lnSpc>
              <a:spcBef>
                <a:spcPts val="500"/>
              </a:spcBef>
              <a:buClr>
                <a:srgbClr val="1682C5"/>
              </a:buClr>
              <a:buSzPct val="93181"/>
              <a:buFont typeface="Arial"/>
              <a:buChar char="•"/>
              <a:tabLst>
                <a:tab pos="1134110" algn="l"/>
              </a:tabLst>
            </a:pPr>
            <a:r>
              <a:rPr lang="es-ES" altLang="en-US" sz="2200" spc="-5" dirty="0" smtClean="0">
                <a:solidFill>
                  <a:srgbClr val="3E3E3E"/>
                </a:solidFill>
                <a:latin typeface="Calibri"/>
                <a:cs typeface="Calibri"/>
              </a:rPr>
              <a:t>Los </a:t>
            </a:r>
            <a:r>
              <a:rPr lang="es-ES" altLang="en-US" sz="2200" spc="-5" dirty="0">
                <a:solidFill>
                  <a:srgbClr val="3E3E3E"/>
                </a:solidFill>
                <a:latin typeface="Calibri"/>
                <a:cs typeface="Calibri"/>
              </a:rPr>
              <a:t>colegios universitarios públicos pueden establecer alianzas de doble crédito con escuelas secundarias y distritos escolares públicos y privados para permitir que un estudiante se inscriba en un curso y reciba crédito para la universidad y la escuela secundaria. Los cursos deben ser uno o más de los siguientes: </a:t>
            </a:r>
          </a:p>
          <a:p>
            <a:pPr marL="1132840" marR="5080" lvl="1" indent="-176530">
              <a:lnSpc>
                <a:spcPts val="2380"/>
              </a:lnSpc>
              <a:spcBef>
                <a:spcPts val="500"/>
              </a:spcBef>
              <a:buClr>
                <a:srgbClr val="1682C5"/>
              </a:buClr>
              <a:buSzPct val="93181"/>
              <a:buFont typeface="Arial"/>
              <a:buChar char="•"/>
              <a:tabLst>
                <a:tab pos="1134110" algn="l"/>
              </a:tabLst>
            </a:pPr>
            <a:endParaRPr sz="22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501384"/>
            <a:ext cx="11999975" cy="2308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62402" y="4190619"/>
            <a:ext cx="2115820" cy="1908810"/>
          </a:xfrm>
          <a:custGeom>
            <a:avLst/>
            <a:gdLst/>
            <a:ahLst/>
            <a:cxnLst/>
            <a:rect l="l" t="t" r="r" b="b"/>
            <a:pathLst>
              <a:path w="2115820" h="1908810">
                <a:moveTo>
                  <a:pt x="1057656" y="0"/>
                </a:moveTo>
                <a:lnTo>
                  <a:pt x="1006411" y="1100"/>
                </a:lnTo>
                <a:lnTo>
                  <a:pt x="955797" y="4369"/>
                </a:lnTo>
                <a:lnTo>
                  <a:pt x="905867" y="9755"/>
                </a:lnTo>
                <a:lnTo>
                  <a:pt x="856677" y="17209"/>
                </a:lnTo>
                <a:lnTo>
                  <a:pt x="808283" y="26681"/>
                </a:lnTo>
                <a:lnTo>
                  <a:pt x="760740" y="38121"/>
                </a:lnTo>
                <a:lnTo>
                  <a:pt x="714104" y="51479"/>
                </a:lnTo>
                <a:lnTo>
                  <a:pt x="668429" y="66704"/>
                </a:lnTo>
                <a:lnTo>
                  <a:pt x="623771" y="83748"/>
                </a:lnTo>
                <a:lnTo>
                  <a:pt x="580187" y="102559"/>
                </a:lnTo>
                <a:lnTo>
                  <a:pt x="537730" y="123088"/>
                </a:lnTo>
                <a:lnTo>
                  <a:pt x="496457" y="145285"/>
                </a:lnTo>
                <a:lnTo>
                  <a:pt x="456422" y="169100"/>
                </a:lnTo>
                <a:lnTo>
                  <a:pt x="417682" y="194483"/>
                </a:lnTo>
                <a:lnTo>
                  <a:pt x="380291" y="221384"/>
                </a:lnTo>
                <a:lnTo>
                  <a:pt x="344306" y="249753"/>
                </a:lnTo>
                <a:lnTo>
                  <a:pt x="309781" y="279539"/>
                </a:lnTo>
                <a:lnTo>
                  <a:pt x="276772" y="310694"/>
                </a:lnTo>
                <a:lnTo>
                  <a:pt x="245334" y="343166"/>
                </a:lnTo>
                <a:lnTo>
                  <a:pt x="215523" y="376906"/>
                </a:lnTo>
                <a:lnTo>
                  <a:pt x="187394" y="411865"/>
                </a:lnTo>
                <a:lnTo>
                  <a:pt x="161003" y="447991"/>
                </a:lnTo>
                <a:lnTo>
                  <a:pt x="136404" y="485235"/>
                </a:lnTo>
                <a:lnTo>
                  <a:pt x="113654" y="523547"/>
                </a:lnTo>
                <a:lnTo>
                  <a:pt x="92808" y="562877"/>
                </a:lnTo>
                <a:lnTo>
                  <a:pt x="73921" y="603175"/>
                </a:lnTo>
                <a:lnTo>
                  <a:pt x="57048" y="644391"/>
                </a:lnTo>
                <a:lnTo>
                  <a:pt x="42245" y="686475"/>
                </a:lnTo>
                <a:lnTo>
                  <a:pt x="29567" y="729376"/>
                </a:lnTo>
                <a:lnTo>
                  <a:pt x="19071" y="773046"/>
                </a:lnTo>
                <a:lnTo>
                  <a:pt x="10810" y="817434"/>
                </a:lnTo>
                <a:lnTo>
                  <a:pt x="4841" y="862489"/>
                </a:lnTo>
                <a:lnTo>
                  <a:pt x="1219" y="908163"/>
                </a:lnTo>
                <a:lnTo>
                  <a:pt x="0" y="954404"/>
                </a:lnTo>
                <a:lnTo>
                  <a:pt x="1219" y="1000646"/>
                </a:lnTo>
                <a:lnTo>
                  <a:pt x="4841" y="1046320"/>
                </a:lnTo>
                <a:lnTo>
                  <a:pt x="10810" y="1091375"/>
                </a:lnTo>
                <a:lnTo>
                  <a:pt x="19071" y="1135763"/>
                </a:lnTo>
                <a:lnTo>
                  <a:pt x="29567" y="1179433"/>
                </a:lnTo>
                <a:lnTo>
                  <a:pt x="42245" y="1222334"/>
                </a:lnTo>
                <a:lnTo>
                  <a:pt x="57048" y="1264418"/>
                </a:lnTo>
                <a:lnTo>
                  <a:pt x="73921" y="1305634"/>
                </a:lnTo>
                <a:lnTo>
                  <a:pt x="92808" y="1345932"/>
                </a:lnTo>
                <a:lnTo>
                  <a:pt x="113654" y="1385262"/>
                </a:lnTo>
                <a:lnTo>
                  <a:pt x="136404" y="1423574"/>
                </a:lnTo>
                <a:lnTo>
                  <a:pt x="161003" y="1460818"/>
                </a:lnTo>
                <a:lnTo>
                  <a:pt x="187394" y="1496944"/>
                </a:lnTo>
                <a:lnTo>
                  <a:pt x="215523" y="1531903"/>
                </a:lnTo>
                <a:lnTo>
                  <a:pt x="245334" y="1565643"/>
                </a:lnTo>
                <a:lnTo>
                  <a:pt x="276772" y="1598115"/>
                </a:lnTo>
                <a:lnTo>
                  <a:pt x="309781" y="1629270"/>
                </a:lnTo>
                <a:lnTo>
                  <a:pt x="344306" y="1659056"/>
                </a:lnTo>
                <a:lnTo>
                  <a:pt x="380291" y="1687425"/>
                </a:lnTo>
                <a:lnTo>
                  <a:pt x="417682" y="1714326"/>
                </a:lnTo>
                <a:lnTo>
                  <a:pt x="456422" y="1739709"/>
                </a:lnTo>
                <a:lnTo>
                  <a:pt x="496457" y="1763524"/>
                </a:lnTo>
                <a:lnTo>
                  <a:pt x="537730" y="1785721"/>
                </a:lnTo>
                <a:lnTo>
                  <a:pt x="580187" y="1806250"/>
                </a:lnTo>
                <a:lnTo>
                  <a:pt x="623771" y="1825061"/>
                </a:lnTo>
                <a:lnTo>
                  <a:pt x="668429" y="1842105"/>
                </a:lnTo>
                <a:lnTo>
                  <a:pt x="714104" y="1857330"/>
                </a:lnTo>
                <a:lnTo>
                  <a:pt x="760740" y="1870688"/>
                </a:lnTo>
                <a:lnTo>
                  <a:pt x="808283" y="1882128"/>
                </a:lnTo>
                <a:lnTo>
                  <a:pt x="856677" y="1891600"/>
                </a:lnTo>
                <a:lnTo>
                  <a:pt x="905867" y="1899054"/>
                </a:lnTo>
                <a:lnTo>
                  <a:pt x="955797" y="1904440"/>
                </a:lnTo>
                <a:lnTo>
                  <a:pt x="1006411" y="1907709"/>
                </a:lnTo>
                <a:lnTo>
                  <a:pt x="1057656" y="1908809"/>
                </a:lnTo>
                <a:lnTo>
                  <a:pt x="1108900" y="1907709"/>
                </a:lnTo>
                <a:lnTo>
                  <a:pt x="1159514" y="1904440"/>
                </a:lnTo>
                <a:lnTo>
                  <a:pt x="1209444" y="1899054"/>
                </a:lnTo>
                <a:lnTo>
                  <a:pt x="1258634" y="1891600"/>
                </a:lnTo>
                <a:lnTo>
                  <a:pt x="1307028" y="1882128"/>
                </a:lnTo>
                <a:lnTo>
                  <a:pt x="1354571" y="1870688"/>
                </a:lnTo>
                <a:lnTo>
                  <a:pt x="1401207" y="1857330"/>
                </a:lnTo>
                <a:lnTo>
                  <a:pt x="1446882" y="1842105"/>
                </a:lnTo>
                <a:lnTo>
                  <a:pt x="1491540" y="1825061"/>
                </a:lnTo>
                <a:lnTo>
                  <a:pt x="1535124" y="1806250"/>
                </a:lnTo>
                <a:lnTo>
                  <a:pt x="1577581" y="1785721"/>
                </a:lnTo>
                <a:lnTo>
                  <a:pt x="1618854" y="1763524"/>
                </a:lnTo>
                <a:lnTo>
                  <a:pt x="1658889" y="1739709"/>
                </a:lnTo>
                <a:lnTo>
                  <a:pt x="1697629" y="1714326"/>
                </a:lnTo>
                <a:lnTo>
                  <a:pt x="1735020" y="1687425"/>
                </a:lnTo>
                <a:lnTo>
                  <a:pt x="1771005" y="1659056"/>
                </a:lnTo>
                <a:lnTo>
                  <a:pt x="1805530" y="1629270"/>
                </a:lnTo>
                <a:lnTo>
                  <a:pt x="1838539" y="1598115"/>
                </a:lnTo>
                <a:lnTo>
                  <a:pt x="1869977" y="1565643"/>
                </a:lnTo>
                <a:lnTo>
                  <a:pt x="1899788" y="1531903"/>
                </a:lnTo>
                <a:lnTo>
                  <a:pt x="1927917" y="1496944"/>
                </a:lnTo>
                <a:lnTo>
                  <a:pt x="1954308" y="1460818"/>
                </a:lnTo>
                <a:lnTo>
                  <a:pt x="1978907" y="1423574"/>
                </a:lnTo>
                <a:lnTo>
                  <a:pt x="2001657" y="1385262"/>
                </a:lnTo>
                <a:lnTo>
                  <a:pt x="2022503" y="1345932"/>
                </a:lnTo>
                <a:lnTo>
                  <a:pt x="2041390" y="1305634"/>
                </a:lnTo>
                <a:lnTo>
                  <a:pt x="2058263" y="1264418"/>
                </a:lnTo>
                <a:lnTo>
                  <a:pt x="2073066" y="1222334"/>
                </a:lnTo>
                <a:lnTo>
                  <a:pt x="2085744" y="1179433"/>
                </a:lnTo>
                <a:lnTo>
                  <a:pt x="2096240" y="1135763"/>
                </a:lnTo>
                <a:lnTo>
                  <a:pt x="2104501" y="1091375"/>
                </a:lnTo>
                <a:lnTo>
                  <a:pt x="2110470" y="1046320"/>
                </a:lnTo>
                <a:lnTo>
                  <a:pt x="2114092" y="1000646"/>
                </a:lnTo>
                <a:lnTo>
                  <a:pt x="2115312" y="954404"/>
                </a:lnTo>
                <a:lnTo>
                  <a:pt x="2114092" y="908163"/>
                </a:lnTo>
                <a:lnTo>
                  <a:pt x="2110470" y="862489"/>
                </a:lnTo>
                <a:lnTo>
                  <a:pt x="2104501" y="817434"/>
                </a:lnTo>
                <a:lnTo>
                  <a:pt x="2096240" y="773046"/>
                </a:lnTo>
                <a:lnTo>
                  <a:pt x="2085744" y="729376"/>
                </a:lnTo>
                <a:lnTo>
                  <a:pt x="2073066" y="686475"/>
                </a:lnTo>
                <a:lnTo>
                  <a:pt x="2058263" y="644391"/>
                </a:lnTo>
                <a:lnTo>
                  <a:pt x="2041390" y="603175"/>
                </a:lnTo>
                <a:lnTo>
                  <a:pt x="2022503" y="562877"/>
                </a:lnTo>
                <a:lnTo>
                  <a:pt x="2001657" y="523547"/>
                </a:lnTo>
                <a:lnTo>
                  <a:pt x="1978907" y="485235"/>
                </a:lnTo>
                <a:lnTo>
                  <a:pt x="1954308" y="447991"/>
                </a:lnTo>
                <a:lnTo>
                  <a:pt x="1927917" y="411865"/>
                </a:lnTo>
                <a:lnTo>
                  <a:pt x="1899788" y="376906"/>
                </a:lnTo>
                <a:lnTo>
                  <a:pt x="1869977" y="343166"/>
                </a:lnTo>
                <a:lnTo>
                  <a:pt x="1838539" y="310694"/>
                </a:lnTo>
                <a:lnTo>
                  <a:pt x="1805530" y="279539"/>
                </a:lnTo>
                <a:lnTo>
                  <a:pt x="1771005" y="249753"/>
                </a:lnTo>
                <a:lnTo>
                  <a:pt x="1735020" y="221384"/>
                </a:lnTo>
                <a:lnTo>
                  <a:pt x="1697629" y="194483"/>
                </a:lnTo>
                <a:lnTo>
                  <a:pt x="1658889" y="169100"/>
                </a:lnTo>
                <a:lnTo>
                  <a:pt x="1618854" y="145285"/>
                </a:lnTo>
                <a:lnTo>
                  <a:pt x="1577581" y="123088"/>
                </a:lnTo>
                <a:lnTo>
                  <a:pt x="1535124" y="102559"/>
                </a:lnTo>
                <a:lnTo>
                  <a:pt x="1491540" y="83748"/>
                </a:lnTo>
                <a:lnTo>
                  <a:pt x="1446882" y="66704"/>
                </a:lnTo>
                <a:lnTo>
                  <a:pt x="1401207" y="51479"/>
                </a:lnTo>
                <a:lnTo>
                  <a:pt x="1354571" y="38121"/>
                </a:lnTo>
                <a:lnTo>
                  <a:pt x="1307028" y="26681"/>
                </a:lnTo>
                <a:lnTo>
                  <a:pt x="1258634" y="17209"/>
                </a:lnTo>
                <a:lnTo>
                  <a:pt x="1209444" y="9755"/>
                </a:lnTo>
                <a:lnTo>
                  <a:pt x="1159514" y="4369"/>
                </a:lnTo>
                <a:lnTo>
                  <a:pt x="1108900" y="1100"/>
                </a:lnTo>
                <a:lnTo>
                  <a:pt x="1057656" y="0"/>
                </a:lnTo>
                <a:close/>
              </a:path>
            </a:pathLst>
          </a:custGeom>
          <a:solidFill>
            <a:srgbClr val="1682C5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68167" y="4396465"/>
            <a:ext cx="1304290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71475" algn="ctr">
              <a:lnSpc>
                <a:spcPts val="2750"/>
              </a:lnSpc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500" b="1" spc="-5" dirty="0" err="1">
                <a:latin typeface="Calibri"/>
                <a:cs typeface="Calibri"/>
              </a:rPr>
              <a:t>Currículo</a:t>
            </a:r>
            <a:r>
              <a:rPr lang="en-US" sz="2500" b="1" spc="-5" dirty="0">
                <a:latin typeface="Calibri"/>
                <a:cs typeface="Calibri"/>
              </a:rPr>
              <a:t> </a:t>
            </a:r>
            <a:r>
              <a:rPr lang="en-US" sz="2500" b="1" spc="-5" dirty="0" err="1">
                <a:latin typeface="Calibri"/>
                <a:cs typeface="Calibri"/>
              </a:rPr>
              <a:t>Básico</a:t>
            </a:r>
            <a:endParaRPr sz="2500" b="1" spc="-5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65801" y="4191380"/>
            <a:ext cx="2103120" cy="1907539"/>
          </a:xfrm>
          <a:custGeom>
            <a:avLst/>
            <a:gdLst/>
            <a:ahLst/>
            <a:cxnLst/>
            <a:rect l="l" t="t" r="r" b="b"/>
            <a:pathLst>
              <a:path w="2103120" h="1907539">
                <a:moveTo>
                  <a:pt x="1051560" y="0"/>
                </a:moveTo>
                <a:lnTo>
                  <a:pt x="1000611" y="1099"/>
                </a:lnTo>
                <a:lnTo>
                  <a:pt x="950288" y="4365"/>
                </a:lnTo>
                <a:lnTo>
                  <a:pt x="900645" y="9747"/>
                </a:lnTo>
                <a:lnTo>
                  <a:pt x="851739" y="17195"/>
                </a:lnTo>
                <a:lnTo>
                  <a:pt x="803624" y="26660"/>
                </a:lnTo>
                <a:lnTo>
                  <a:pt x="756355" y="38090"/>
                </a:lnTo>
                <a:lnTo>
                  <a:pt x="709987" y="51437"/>
                </a:lnTo>
                <a:lnTo>
                  <a:pt x="664576" y="66651"/>
                </a:lnTo>
                <a:lnTo>
                  <a:pt x="620176" y="83680"/>
                </a:lnTo>
                <a:lnTo>
                  <a:pt x="576842" y="102477"/>
                </a:lnTo>
                <a:lnTo>
                  <a:pt x="534630" y="122989"/>
                </a:lnTo>
                <a:lnTo>
                  <a:pt x="493595" y="145169"/>
                </a:lnTo>
                <a:lnTo>
                  <a:pt x="453791" y="168965"/>
                </a:lnTo>
                <a:lnTo>
                  <a:pt x="415274" y="194327"/>
                </a:lnTo>
                <a:lnTo>
                  <a:pt x="378099" y="221207"/>
                </a:lnTo>
                <a:lnTo>
                  <a:pt x="342321" y="249553"/>
                </a:lnTo>
                <a:lnTo>
                  <a:pt x="307995" y="279315"/>
                </a:lnTo>
                <a:lnTo>
                  <a:pt x="275176" y="310445"/>
                </a:lnTo>
                <a:lnTo>
                  <a:pt x="243920" y="342891"/>
                </a:lnTo>
                <a:lnTo>
                  <a:pt x="214281" y="376605"/>
                </a:lnTo>
                <a:lnTo>
                  <a:pt x="186314" y="411535"/>
                </a:lnTo>
                <a:lnTo>
                  <a:pt x="160075" y="447632"/>
                </a:lnTo>
                <a:lnTo>
                  <a:pt x="135618" y="484847"/>
                </a:lnTo>
                <a:lnTo>
                  <a:pt x="112999" y="523128"/>
                </a:lnTo>
                <a:lnTo>
                  <a:pt x="92273" y="562427"/>
                </a:lnTo>
                <a:lnTo>
                  <a:pt x="73494" y="602693"/>
                </a:lnTo>
                <a:lnTo>
                  <a:pt x="56719" y="643876"/>
                </a:lnTo>
                <a:lnTo>
                  <a:pt x="42001" y="685926"/>
                </a:lnTo>
                <a:lnTo>
                  <a:pt x="29397" y="728793"/>
                </a:lnTo>
                <a:lnTo>
                  <a:pt x="18961" y="772428"/>
                </a:lnTo>
                <a:lnTo>
                  <a:pt x="10748" y="816781"/>
                </a:lnTo>
                <a:lnTo>
                  <a:pt x="4813" y="861800"/>
                </a:lnTo>
                <a:lnTo>
                  <a:pt x="1212" y="907438"/>
                </a:lnTo>
                <a:lnTo>
                  <a:pt x="0" y="953643"/>
                </a:lnTo>
                <a:lnTo>
                  <a:pt x="1212" y="999847"/>
                </a:lnTo>
                <a:lnTo>
                  <a:pt x="4813" y="1045485"/>
                </a:lnTo>
                <a:lnTo>
                  <a:pt x="10748" y="1090504"/>
                </a:lnTo>
                <a:lnTo>
                  <a:pt x="18961" y="1134857"/>
                </a:lnTo>
                <a:lnTo>
                  <a:pt x="29397" y="1178492"/>
                </a:lnTo>
                <a:lnTo>
                  <a:pt x="42001" y="1221359"/>
                </a:lnTo>
                <a:lnTo>
                  <a:pt x="56719" y="1263409"/>
                </a:lnTo>
                <a:lnTo>
                  <a:pt x="73494" y="1304592"/>
                </a:lnTo>
                <a:lnTo>
                  <a:pt x="92273" y="1344858"/>
                </a:lnTo>
                <a:lnTo>
                  <a:pt x="112999" y="1384157"/>
                </a:lnTo>
                <a:lnTo>
                  <a:pt x="135618" y="1422438"/>
                </a:lnTo>
                <a:lnTo>
                  <a:pt x="160075" y="1459653"/>
                </a:lnTo>
                <a:lnTo>
                  <a:pt x="186314" y="1495750"/>
                </a:lnTo>
                <a:lnTo>
                  <a:pt x="214281" y="1530680"/>
                </a:lnTo>
                <a:lnTo>
                  <a:pt x="243920" y="1564394"/>
                </a:lnTo>
                <a:lnTo>
                  <a:pt x="275176" y="1596840"/>
                </a:lnTo>
                <a:lnTo>
                  <a:pt x="307995" y="1627970"/>
                </a:lnTo>
                <a:lnTo>
                  <a:pt x="342321" y="1657732"/>
                </a:lnTo>
                <a:lnTo>
                  <a:pt x="378099" y="1686078"/>
                </a:lnTo>
                <a:lnTo>
                  <a:pt x="415274" y="1712958"/>
                </a:lnTo>
                <a:lnTo>
                  <a:pt x="453791" y="1738320"/>
                </a:lnTo>
                <a:lnTo>
                  <a:pt x="493595" y="1762116"/>
                </a:lnTo>
                <a:lnTo>
                  <a:pt x="534630" y="1784296"/>
                </a:lnTo>
                <a:lnTo>
                  <a:pt x="576842" y="1804808"/>
                </a:lnTo>
                <a:lnTo>
                  <a:pt x="620176" y="1823605"/>
                </a:lnTo>
                <a:lnTo>
                  <a:pt x="664576" y="1840634"/>
                </a:lnTo>
                <a:lnTo>
                  <a:pt x="709987" y="1855848"/>
                </a:lnTo>
                <a:lnTo>
                  <a:pt x="756355" y="1869195"/>
                </a:lnTo>
                <a:lnTo>
                  <a:pt x="803624" y="1880625"/>
                </a:lnTo>
                <a:lnTo>
                  <a:pt x="851739" y="1890090"/>
                </a:lnTo>
                <a:lnTo>
                  <a:pt x="900645" y="1897538"/>
                </a:lnTo>
                <a:lnTo>
                  <a:pt x="950288" y="1902920"/>
                </a:lnTo>
                <a:lnTo>
                  <a:pt x="1000611" y="1906186"/>
                </a:lnTo>
                <a:lnTo>
                  <a:pt x="1051560" y="1907286"/>
                </a:lnTo>
                <a:lnTo>
                  <a:pt x="1102508" y="1906186"/>
                </a:lnTo>
                <a:lnTo>
                  <a:pt x="1152831" y="1902920"/>
                </a:lnTo>
                <a:lnTo>
                  <a:pt x="1202474" y="1897538"/>
                </a:lnTo>
                <a:lnTo>
                  <a:pt x="1251380" y="1890090"/>
                </a:lnTo>
                <a:lnTo>
                  <a:pt x="1299495" y="1880625"/>
                </a:lnTo>
                <a:lnTo>
                  <a:pt x="1346764" y="1869195"/>
                </a:lnTo>
                <a:lnTo>
                  <a:pt x="1393132" y="1855848"/>
                </a:lnTo>
                <a:lnTo>
                  <a:pt x="1438543" y="1840634"/>
                </a:lnTo>
                <a:lnTo>
                  <a:pt x="1482943" y="1823605"/>
                </a:lnTo>
                <a:lnTo>
                  <a:pt x="1526277" y="1804808"/>
                </a:lnTo>
                <a:lnTo>
                  <a:pt x="1568489" y="1784296"/>
                </a:lnTo>
                <a:lnTo>
                  <a:pt x="1609524" y="1762116"/>
                </a:lnTo>
                <a:lnTo>
                  <a:pt x="1649328" y="1738320"/>
                </a:lnTo>
                <a:lnTo>
                  <a:pt x="1687845" y="1712958"/>
                </a:lnTo>
                <a:lnTo>
                  <a:pt x="1725020" y="1686078"/>
                </a:lnTo>
                <a:lnTo>
                  <a:pt x="1760798" y="1657732"/>
                </a:lnTo>
                <a:lnTo>
                  <a:pt x="1795124" y="1627970"/>
                </a:lnTo>
                <a:lnTo>
                  <a:pt x="1827943" y="1596840"/>
                </a:lnTo>
                <a:lnTo>
                  <a:pt x="1859199" y="1564394"/>
                </a:lnTo>
                <a:lnTo>
                  <a:pt x="1888838" y="1530680"/>
                </a:lnTo>
                <a:lnTo>
                  <a:pt x="1916805" y="1495750"/>
                </a:lnTo>
                <a:lnTo>
                  <a:pt x="1943044" y="1459653"/>
                </a:lnTo>
                <a:lnTo>
                  <a:pt x="1967501" y="1422438"/>
                </a:lnTo>
                <a:lnTo>
                  <a:pt x="1990120" y="1384157"/>
                </a:lnTo>
                <a:lnTo>
                  <a:pt x="2010846" y="1344858"/>
                </a:lnTo>
                <a:lnTo>
                  <a:pt x="2029625" y="1304592"/>
                </a:lnTo>
                <a:lnTo>
                  <a:pt x="2046400" y="1263409"/>
                </a:lnTo>
                <a:lnTo>
                  <a:pt x="2061118" y="1221359"/>
                </a:lnTo>
                <a:lnTo>
                  <a:pt x="2073722" y="1178492"/>
                </a:lnTo>
                <a:lnTo>
                  <a:pt x="2084158" y="1134857"/>
                </a:lnTo>
                <a:lnTo>
                  <a:pt x="2092371" y="1090504"/>
                </a:lnTo>
                <a:lnTo>
                  <a:pt x="2098306" y="1045485"/>
                </a:lnTo>
                <a:lnTo>
                  <a:pt x="2101907" y="999847"/>
                </a:lnTo>
                <a:lnTo>
                  <a:pt x="2103120" y="953643"/>
                </a:lnTo>
                <a:lnTo>
                  <a:pt x="2101907" y="907438"/>
                </a:lnTo>
                <a:lnTo>
                  <a:pt x="2098306" y="861800"/>
                </a:lnTo>
                <a:lnTo>
                  <a:pt x="2092371" y="816781"/>
                </a:lnTo>
                <a:lnTo>
                  <a:pt x="2084158" y="772428"/>
                </a:lnTo>
                <a:lnTo>
                  <a:pt x="2073722" y="728793"/>
                </a:lnTo>
                <a:lnTo>
                  <a:pt x="2061118" y="685926"/>
                </a:lnTo>
                <a:lnTo>
                  <a:pt x="2046400" y="643876"/>
                </a:lnTo>
                <a:lnTo>
                  <a:pt x="2029625" y="602693"/>
                </a:lnTo>
                <a:lnTo>
                  <a:pt x="2010846" y="562427"/>
                </a:lnTo>
                <a:lnTo>
                  <a:pt x="1990120" y="523128"/>
                </a:lnTo>
                <a:lnTo>
                  <a:pt x="1967501" y="484847"/>
                </a:lnTo>
                <a:lnTo>
                  <a:pt x="1943044" y="447632"/>
                </a:lnTo>
                <a:lnTo>
                  <a:pt x="1916805" y="411535"/>
                </a:lnTo>
                <a:lnTo>
                  <a:pt x="1888838" y="376605"/>
                </a:lnTo>
                <a:lnTo>
                  <a:pt x="1859199" y="342891"/>
                </a:lnTo>
                <a:lnTo>
                  <a:pt x="1827943" y="310445"/>
                </a:lnTo>
                <a:lnTo>
                  <a:pt x="1795124" y="279315"/>
                </a:lnTo>
                <a:lnTo>
                  <a:pt x="1760798" y="249553"/>
                </a:lnTo>
                <a:lnTo>
                  <a:pt x="1725020" y="221207"/>
                </a:lnTo>
                <a:lnTo>
                  <a:pt x="1687845" y="194327"/>
                </a:lnTo>
                <a:lnTo>
                  <a:pt x="1649328" y="168965"/>
                </a:lnTo>
                <a:lnTo>
                  <a:pt x="1609524" y="145169"/>
                </a:lnTo>
                <a:lnTo>
                  <a:pt x="1568489" y="122989"/>
                </a:lnTo>
                <a:lnTo>
                  <a:pt x="1526277" y="102477"/>
                </a:lnTo>
                <a:lnTo>
                  <a:pt x="1482943" y="83680"/>
                </a:lnTo>
                <a:lnTo>
                  <a:pt x="1438543" y="66651"/>
                </a:lnTo>
                <a:lnTo>
                  <a:pt x="1393132" y="51437"/>
                </a:lnTo>
                <a:lnTo>
                  <a:pt x="1346764" y="38090"/>
                </a:lnTo>
                <a:lnTo>
                  <a:pt x="1299495" y="26660"/>
                </a:lnTo>
                <a:lnTo>
                  <a:pt x="1251380" y="17195"/>
                </a:lnTo>
                <a:lnTo>
                  <a:pt x="1202474" y="9747"/>
                </a:lnTo>
                <a:lnTo>
                  <a:pt x="1152831" y="4365"/>
                </a:lnTo>
                <a:lnTo>
                  <a:pt x="1102508" y="1099"/>
                </a:lnTo>
                <a:lnTo>
                  <a:pt x="1051560" y="0"/>
                </a:lnTo>
                <a:close/>
              </a:path>
            </a:pathLst>
          </a:custGeom>
          <a:solidFill>
            <a:srgbClr val="1682C5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700141" y="4687699"/>
            <a:ext cx="123444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n-US" sz="2500" b="1" spc="-5" dirty="0">
                <a:latin typeface="Calibri"/>
                <a:cs typeface="Calibri"/>
              </a:rPr>
              <a:t>Carrera y </a:t>
            </a:r>
            <a:r>
              <a:rPr lang="es-ES" altLang="en-US" sz="2500" b="1" spc="-5" dirty="0" smtClean="0">
                <a:latin typeface="Calibri"/>
                <a:cs typeface="Calibri"/>
              </a:rPr>
              <a:t>Técnica </a:t>
            </a:r>
            <a:endParaRPr lang="es-ES" altLang="en-US" sz="2500" b="1" spc="-5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057006" y="4192142"/>
            <a:ext cx="2103120" cy="1907539"/>
          </a:xfrm>
          <a:custGeom>
            <a:avLst/>
            <a:gdLst/>
            <a:ahLst/>
            <a:cxnLst/>
            <a:rect l="l" t="t" r="r" b="b"/>
            <a:pathLst>
              <a:path w="2103120" h="1907539">
                <a:moveTo>
                  <a:pt x="1051560" y="0"/>
                </a:moveTo>
                <a:lnTo>
                  <a:pt x="1000611" y="1099"/>
                </a:lnTo>
                <a:lnTo>
                  <a:pt x="950288" y="4365"/>
                </a:lnTo>
                <a:lnTo>
                  <a:pt x="900645" y="9747"/>
                </a:lnTo>
                <a:lnTo>
                  <a:pt x="851739" y="17195"/>
                </a:lnTo>
                <a:lnTo>
                  <a:pt x="803624" y="26660"/>
                </a:lnTo>
                <a:lnTo>
                  <a:pt x="756355" y="38090"/>
                </a:lnTo>
                <a:lnTo>
                  <a:pt x="709987" y="51437"/>
                </a:lnTo>
                <a:lnTo>
                  <a:pt x="664576" y="66651"/>
                </a:lnTo>
                <a:lnTo>
                  <a:pt x="620176" y="83680"/>
                </a:lnTo>
                <a:lnTo>
                  <a:pt x="576842" y="102477"/>
                </a:lnTo>
                <a:lnTo>
                  <a:pt x="534630" y="122989"/>
                </a:lnTo>
                <a:lnTo>
                  <a:pt x="493595" y="145169"/>
                </a:lnTo>
                <a:lnTo>
                  <a:pt x="453791" y="168965"/>
                </a:lnTo>
                <a:lnTo>
                  <a:pt x="415274" y="194327"/>
                </a:lnTo>
                <a:lnTo>
                  <a:pt x="378099" y="221207"/>
                </a:lnTo>
                <a:lnTo>
                  <a:pt x="342321" y="249553"/>
                </a:lnTo>
                <a:lnTo>
                  <a:pt x="307995" y="279315"/>
                </a:lnTo>
                <a:lnTo>
                  <a:pt x="275176" y="310445"/>
                </a:lnTo>
                <a:lnTo>
                  <a:pt x="243920" y="342891"/>
                </a:lnTo>
                <a:lnTo>
                  <a:pt x="214281" y="376605"/>
                </a:lnTo>
                <a:lnTo>
                  <a:pt x="186314" y="411535"/>
                </a:lnTo>
                <a:lnTo>
                  <a:pt x="160075" y="447632"/>
                </a:lnTo>
                <a:lnTo>
                  <a:pt x="135618" y="484847"/>
                </a:lnTo>
                <a:lnTo>
                  <a:pt x="112999" y="523128"/>
                </a:lnTo>
                <a:lnTo>
                  <a:pt x="92273" y="562427"/>
                </a:lnTo>
                <a:lnTo>
                  <a:pt x="73494" y="602693"/>
                </a:lnTo>
                <a:lnTo>
                  <a:pt x="56719" y="643876"/>
                </a:lnTo>
                <a:lnTo>
                  <a:pt x="42001" y="685926"/>
                </a:lnTo>
                <a:lnTo>
                  <a:pt x="29397" y="728793"/>
                </a:lnTo>
                <a:lnTo>
                  <a:pt x="18961" y="772428"/>
                </a:lnTo>
                <a:lnTo>
                  <a:pt x="10748" y="816781"/>
                </a:lnTo>
                <a:lnTo>
                  <a:pt x="4813" y="861800"/>
                </a:lnTo>
                <a:lnTo>
                  <a:pt x="1212" y="907438"/>
                </a:lnTo>
                <a:lnTo>
                  <a:pt x="0" y="953642"/>
                </a:lnTo>
                <a:lnTo>
                  <a:pt x="1212" y="999847"/>
                </a:lnTo>
                <a:lnTo>
                  <a:pt x="4813" y="1045485"/>
                </a:lnTo>
                <a:lnTo>
                  <a:pt x="10748" y="1090504"/>
                </a:lnTo>
                <a:lnTo>
                  <a:pt x="18961" y="1134857"/>
                </a:lnTo>
                <a:lnTo>
                  <a:pt x="29397" y="1178492"/>
                </a:lnTo>
                <a:lnTo>
                  <a:pt x="42001" y="1221359"/>
                </a:lnTo>
                <a:lnTo>
                  <a:pt x="56719" y="1263409"/>
                </a:lnTo>
                <a:lnTo>
                  <a:pt x="73494" y="1304592"/>
                </a:lnTo>
                <a:lnTo>
                  <a:pt x="92273" y="1344858"/>
                </a:lnTo>
                <a:lnTo>
                  <a:pt x="112999" y="1384157"/>
                </a:lnTo>
                <a:lnTo>
                  <a:pt x="135618" y="1422438"/>
                </a:lnTo>
                <a:lnTo>
                  <a:pt x="160075" y="1459653"/>
                </a:lnTo>
                <a:lnTo>
                  <a:pt x="186314" y="1495750"/>
                </a:lnTo>
                <a:lnTo>
                  <a:pt x="214281" y="1530680"/>
                </a:lnTo>
                <a:lnTo>
                  <a:pt x="243920" y="1564394"/>
                </a:lnTo>
                <a:lnTo>
                  <a:pt x="275176" y="1596840"/>
                </a:lnTo>
                <a:lnTo>
                  <a:pt x="307995" y="1627970"/>
                </a:lnTo>
                <a:lnTo>
                  <a:pt x="342321" y="1657732"/>
                </a:lnTo>
                <a:lnTo>
                  <a:pt x="378099" y="1686078"/>
                </a:lnTo>
                <a:lnTo>
                  <a:pt x="415274" y="1712958"/>
                </a:lnTo>
                <a:lnTo>
                  <a:pt x="453791" y="1738320"/>
                </a:lnTo>
                <a:lnTo>
                  <a:pt x="493595" y="1762116"/>
                </a:lnTo>
                <a:lnTo>
                  <a:pt x="534630" y="1784296"/>
                </a:lnTo>
                <a:lnTo>
                  <a:pt x="576842" y="1804808"/>
                </a:lnTo>
                <a:lnTo>
                  <a:pt x="620176" y="1823605"/>
                </a:lnTo>
                <a:lnTo>
                  <a:pt x="664576" y="1840634"/>
                </a:lnTo>
                <a:lnTo>
                  <a:pt x="709987" y="1855848"/>
                </a:lnTo>
                <a:lnTo>
                  <a:pt x="756355" y="1869195"/>
                </a:lnTo>
                <a:lnTo>
                  <a:pt x="803624" y="1880625"/>
                </a:lnTo>
                <a:lnTo>
                  <a:pt x="851739" y="1890090"/>
                </a:lnTo>
                <a:lnTo>
                  <a:pt x="900645" y="1897538"/>
                </a:lnTo>
                <a:lnTo>
                  <a:pt x="950288" y="1902920"/>
                </a:lnTo>
                <a:lnTo>
                  <a:pt x="1000611" y="1906186"/>
                </a:lnTo>
                <a:lnTo>
                  <a:pt x="1051560" y="1907285"/>
                </a:lnTo>
                <a:lnTo>
                  <a:pt x="1102508" y="1906186"/>
                </a:lnTo>
                <a:lnTo>
                  <a:pt x="1152831" y="1902920"/>
                </a:lnTo>
                <a:lnTo>
                  <a:pt x="1202474" y="1897538"/>
                </a:lnTo>
                <a:lnTo>
                  <a:pt x="1251380" y="1890090"/>
                </a:lnTo>
                <a:lnTo>
                  <a:pt x="1299495" y="1880625"/>
                </a:lnTo>
                <a:lnTo>
                  <a:pt x="1346764" y="1869195"/>
                </a:lnTo>
                <a:lnTo>
                  <a:pt x="1393132" y="1855848"/>
                </a:lnTo>
                <a:lnTo>
                  <a:pt x="1438543" y="1840634"/>
                </a:lnTo>
                <a:lnTo>
                  <a:pt x="1482943" y="1823605"/>
                </a:lnTo>
                <a:lnTo>
                  <a:pt x="1526277" y="1804808"/>
                </a:lnTo>
                <a:lnTo>
                  <a:pt x="1568489" y="1784296"/>
                </a:lnTo>
                <a:lnTo>
                  <a:pt x="1609524" y="1762116"/>
                </a:lnTo>
                <a:lnTo>
                  <a:pt x="1649328" y="1738320"/>
                </a:lnTo>
                <a:lnTo>
                  <a:pt x="1687845" y="1712958"/>
                </a:lnTo>
                <a:lnTo>
                  <a:pt x="1725020" y="1686078"/>
                </a:lnTo>
                <a:lnTo>
                  <a:pt x="1760798" y="1657732"/>
                </a:lnTo>
                <a:lnTo>
                  <a:pt x="1795124" y="1627970"/>
                </a:lnTo>
                <a:lnTo>
                  <a:pt x="1827943" y="1596840"/>
                </a:lnTo>
                <a:lnTo>
                  <a:pt x="1859199" y="1564394"/>
                </a:lnTo>
                <a:lnTo>
                  <a:pt x="1888838" y="1530680"/>
                </a:lnTo>
                <a:lnTo>
                  <a:pt x="1916805" y="1495750"/>
                </a:lnTo>
                <a:lnTo>
                  <a:pt x="1943044" y="1459653"/>
                </a:lnTo>
                <a:lnTo>
                  <a:pt x="1967501" y="1422438"/>
                </a:lnTo>
                <a:lnTo>
                  <a:pt x="1990120" y="1384157"/>
                </a:lnTo>
                <a:lnTo>
                  <a:pt x="2010846" y="1344858"/>
                </a:lnTo>
                <a:lnTo>
                  <a:pt x="2029625" y="1304592"/>
                </a:lnTo>
                <a:lnTo>
                  <a:pt x="2046400" y="1263409"/>
                </a:lnTo>
                <a:lnTo>
                  <a:pt x="2061118" y="1221359"/>
                </a:lnTo>
                <a:lnTo>
                  <a:pt x="2073722" y="1178492"/>
                </a:lnTo>
                <a:lnTo>
                  <a:pt x="2084158" y="1134857"/>
                </a:lnTo>
                <a:lnTo>
                  <a:pt x="2092371" y="1090504"/>
                </a:lnTo>
                <a:lnTo>
                  <a:pt x="2098306" y="1045485"/>
                </a:lnTo>
                <a:lnTo>
                  <a:pt x="2101907" y="999847"/>
                </a:lnTo>
                <a:lnTo>
                  <a:pt x="2103120" y="953642"/>
                </a:lnTo>
                <a:lnTo>
                  <a:pt x="2101907" y="907438"/>
                </a:lnTo>
                <a:lnTo>
                  <a:pt x="2098306" y="861800"/>
                </a:lnTo>
                <a:lnTo>
                  <a:pt x="2092371" y="816781"/>
                </a:lnTo>
                <a:lnTo>
                  <a:pt x="2084158" y="772428"/>
                </a:lnTo>
                <a:lnTo>
                  <a:pt x="2073722" y="728793"/>
                </a:lnTo>
                <a:lnTo>
                  <a:pt x="2061118" y="685926"/>
                </a:lnTo>
                <a:lnTo>
                  <a:pt x="2046400" y="643876"/>
                </a:lnTo>
                <a:lnTo>
                  <a:pt x="2029625" y="602693"/>
                </a:lnTo>
                <a:lnTo>
                  <a:pt x="2010846" y="562427"/>
                </a:lnTo>
                <a:lnTo>
                  <a:pt x="1990120" y="523128"/>
                </a:lnTo>
                <a:lnTo>
                  <a:pt x="1967501" y="484847"/>
                </a:lnTo>
                <a:lnTo>
                  <a:pt x="1943044" y="447632"/>
                </a:lnTo>
                <a:lnTo>
                  <a:pt x="1916805" y="411535"/>
                </a:lnTo>
                <a:lnTo>
                  <a:pt x="1888838" y="376605"/>
                </a:lnTo>
                <a:lnTo>
                  <a:pt x="1859199" y="342891"/>
                </a:lnTo>
                <a:lnTo>
                  <a:pt x="1827943" y="310445"/>
                </a:lnTo>
                <a:lnTo>
                  <a:pt x="1795124" y="279315"/>
                </a:lnTo>
                <a:lnTo>
                  <a:pt x="1760798" y="249553"/>
                </a:lnTo>
                <a:lnTo>
                  <a:pt x="1725020" y="221207"/>
                </a:lnTo>
                <a:lnTo>
                  <a:pt x="1687845" y="194327"/>
                </a:lnTo>
                <a:lnTo>
                  <a:pt x="1649328" y="168965"/>
                </a:lnTo>
                <a:lnTo>
                  <a:pt x="1609524" y="145169"/>
                </a:lnTo>
                <a:lnTo>
                  <a:pt x="1568489" y="122989"/>
                </a:lnTo>
                <a:lnTo>
                  <a:pt x="1526277" y="102477"/>
                </a:lnTo>
                <a:lnTo>
                  <a:pt x="1482943" y="83680"/>
                </a:lnTo>
                <a:lnTo>
                  <a:pt x="1438543" y="66651"/>
                </a:lnTo>
                <a:lnTo>
                  <a:pt x="1393132" y="51437"/>
                </a:lnTo>
                <a:lnTo>
                  <a:pt x="1346764" y="38090"/>
                </a:lnTo>
                <a:lnTo>
                  <a:pt x="1299495" y="26660"/>
                </a:lnTo>
                <a:lnTo>
                  <a:pt x="1251380" y="17195"/>
                </a:lnTo>
                <a:lnTo>
                  <a:pt x="1202474" y="9747"/>
                </a:lnTo>
                <a:lnTo>
                  <a:pt x="1152831" y="4365"/>
                </a:lnTo>
                <a:lnTo>
                  <a:pt x="1102508" y="1099"/>
                </a:lnTo>
                <a:lnTo>
                  <a:pt x="1051560" y="0"/>
                </a:lnTo>
                <a:close/>
              </a:path>
            </a:pathLst>
          </a:custGeom>
          <a:solidFill>
            <a:srgbClr val="1682C5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71522" y="4780813"/>
            <a:ext cx="1273175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133350" defTabSz="914400" eaLnBrk="0" fontAlgn="base" hangingPunct="0">
              <a:lnSpc>
                <a:spcPts val="275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00" b="1" spc="-5" dirty="0" err="1">
                <a:latin typeface="Calibri"/>
                <a:cs typeface="Calibri"/>
              </a:rPr>
              <a:t>Idioma</a:t>
            </a:r>
            <a:r>
              <a:rPr lang="en-US" sz="2500" b="1" spc="-5" dirty="0">
                <a:latin typeface="Calibri"/>
                <a:cs typeface="Calibri"/>
              </a:rPr>
              <a:t> </a:t>
            </a:r>
            <a:r>
              <a:rPr lang="en-US" sz="2500" b="1" spc="-5" dirty="0" err="1">
                <a:latin typeface="Calibri"/>
                <a:cs typeface="Calibri"/>
              </a:rPr>
              <a:t>Extrajero</a:t>
            </a:r>
            <a:endParaRPr sz="2500" b="1" spc="-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4576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01384"/>
            <a:ext cx="11999975" cy="230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12698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04060" y="1245108"/>
            <a:ext cx="7876793" cy="53774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65207" y="365100"/>
            <a:ext cx="10053955" cy="507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3300" spc="-5" dirty="0" smtClean="0">
                <a:solidFill>
                  <a:srgbClr val="1682C5"/>
                </a:solidFill>
              </a:rPr>
              <a:t>Comparación </a:t>
            </a:r>
            <a:r>
              <a:rPr lang="es-ES" sz="3300" spc="-5" dirty="0">
                <a:solidFill>
                  <a:srgbClr val="1682C5"/>
                </a:solidFill>
              </a:rPr>
              <a:t>de Dual </a:t>
            </a:r>
            <a:r>
              <a:rPr lang="es-ES" sz="3300" spc="-5" dirty="0" err="1">
                <a:solidFill>
                  <a:srgbClr val="1682C5"/>
                </a:solidFill>
              </a:rPr>
              <a:t>Credit</a:t>
            </a:r>
            <a:r>
              <a:rPr lang="es-ES" sz="3300" spc="-5" dirty="0">
                <a:solidFill>
                  <a:srgbClr val="1682C5"/>
                </a:solidFill>
              </a:rPr>
              <a:t> y </a:t>
            </a:r>
            <a:r>
              <a:rPr lang="es-ES" sz="3300" spc="-5" dirty="0" err="1">
                <a:solidFill>
                  <a:srgbClr val="1682C5"/>
                </a:solidFill>
              </a:rPr>
              <a:t>OnRamps</a:t>
            </a:r>
            <a:r>
              <a:rPr lang="es-ES" sz="3300" spc="-5" dirty="0">
                <a:solidFill>
                  <a:srgbClr val="1682C5"/>
                </a:solidFill>
              </a:rPr>
              <a:t> Dual </a:t>
            </a:r>
            <a:r>
              <a:rPr lang="es-ES" sz="3300" spc="-5" dirty="0" err="1">
                <a:solidFill>
                  <a:srgbClr val="1682C5"/>
                </a:solidFill>
              </a:rPr>
              <a:t>Enrollment</a:t>
            </a:r>
            <a:endParaRPr sz="3300" spc="-5" dirty="0">
              <a:solidFill>
                <a:srgbClr val="1682C5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4294967295"/>
          </p:nvPr>
        </p:nvSpPr>
        <p:spPr>
          <a:xfrm>
            <a:off x="171207" y="6511816"/>
            <a:ext cx="658494" cy="211454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pc="-5" dirty="0"/>
              <a:t>6</a:t>
            </a:r>
            <a:r>
              <a:rPr spc="-10" dirty="0"/>
              <a:t>/</a:t>
            </a:r>
            <a:r>
              <a:rPr spc="-5" dirty="0"/>
              <a:t>28</a:t>
            </a:r>
            <a:r>
              <a:rPr spc="-15" dirty="0"/>
              <a:t>/</a:t>
            </a:r>
            <a:r>
              <a:rPr spc="-10" dirty="0"/>
              <a:t>2018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4294967295"/>
          </p:nvPr>
        </p:nvSpPr>
        <p:spPr>
          <a:xfrm>
            <a:off x="979147" y="6511816"/>
            <a:ext cx="201930" cy="211454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7" name="object 7"/>
          <p:cNvSpPr/>
          <p:nvPr/>
        </p:nvSpPr>
        <p:spPr>
          <a:xfrm>
            <a:off x="0" y="6502907"/>
            <a:ext cx="11999975" cy="229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0186" y="6137991"/>
            <a:ext cx="487934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1682C5"/>
                </a:solidFill>
                <a:latin typeface="Calibri"/>
                <a:cs typeface="Calibri"/>
              </a:rPr>
              <a:t>Source: </a:t>
            </a:r>
            <a:r>
              <a:rPr sz="1800" b="1" spc="-5" dirty="0">
                <a:solidFill>
                  <a:srgbClr val="1682C5"/>
                </a:solidFill>
                <a:latin typeface="Calibri"/>
                <a:cs typeface="Calibri"/>
              </a:rPr>
              <a:t>OnRamps, </a:t>
            </a:r>
            <a:r>
              <a:rPr sz="1800" b="1" dirty="0">
                <a:solidFill>
                  <a:srgbClr val="1682C5"/>
                </a:solidFill>
                <a:latin typeface="Calibri"/>
                <a:cs typeface="Calibri"/>
              </a:rPr>
              <a:t>The </a:t>
            </a:r>
            <a:r>
              <a:rPr sz="1800" b="1" spc="-10" dirty="0">
                <a:solidFill>
                  <a:srgbClr val="1682C5"/>
                </a:solidFill>
                <a:latin typeface="Calibri"/>
                <a:cs typeface="Calibri"/>
              </a:rPr>
              <a:t>University </a:t>
            </a:r>
            <a:r>
              <a:rPr sz="1800" b="1" spc="-5" dirty="0">
                <a:solidFill>
                  <a:srgbClr val="1682C5"/>
                </a:solidFill>
                <a:latin typeface="Calibri"/>
                <a:cs typeface="Calibri"/>
              </a:rPr>
              <a:t>of </a:t>
            </a:r>
            <a:r>
              <a:rPr sz="1800" b="1" spc="-45" dirty="0">
                <a:solidFill>
                  <a:srgbClr val="1682C5"/>
                </a:solidFill>
                <a:latin typeface="Calibri"/>
                <a:cs typeface="Calibri"/>
              </a:rPr>
              <a:t>Texas </a:t>
            </a:r>
            <a:r>
              <a:rPr sz="1800" b="1" spc="-10" dirty="0">
                <a:solidFill>
                  <a:srgbClr val="1682C5"/>
                </a:solidFill>
                <a:latin typeface="Calibri"/>
                <a:cs typeface="Calibri"/>
              </a:rPr>
              <a:t>at</a:t>
            </a:r>
            <a:r>
              <a:rPr sz="1800" b="1" spc="5" dirty="0">
                <a:solidFill>
                  <a:srgbClr val="1682C5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1682C5"/>
                </a:solidFill>
                <a:latin typeface="Calibri"/>
                <a:cs typeface="Calibri"/>
              </a:rPr>
              <a:t>Austin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9554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8241" y="350133"/>
            <a:ext cx="516382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lvl="0">
              <a:lnSpc>
                <a:spcPct val="100000"/>
              </a:lnSpc>
            </a:pPr>
            <a:r>
              <a:rPr lang="es-ES" altLang="en-US" sz="3600" spc="-5" dirty="0">
                <a:solidFill>
                  <a:srgbClr val="1682C5"/>
                </a:solidFill>
              </a:rPr>
              <a:t>Inscripción doble </a:t>
            </a:r>
            <a:r>
              <a:rPr sz="3600" spc="-10" dirty="0" smtClean="0">
                <a:solidFill>
                  <a:srgbClr val="1682C5"/>
                </a:solidFill>
              </a:rPr>
              <a:t>:</a:t>
            </a:r>
            <a:r>
              <a:rPr sz="3600" spc="-60" dirty="0" smtClean="0">
                <a:solidFill>
                  <a:srgbClr val="1682C5"/>
                </a:solidFill>
              </a:rPr>
              <a:t> </a:t>
            </a:r>
            <a:r>
              <a:rPr sz="3600" spc="-5" dirty="0" err="1" smtClean="0">
                <a:solidFill>
                  <a:srgbClr val="1682C5"/>
                </a:solidFill>
              </a:rPr>
              <a:t>OnRamps</a:t>
            </a:r>
            <a:endParaRPr sz="3600" dirty="0"/>
          </a:p>
        </p:txBody>
      </p:sp>
      <p:sp>
        <p:nvSpPr>
          <p:cNvPr id="3" name="object 3"/>
          <p:cNvSpPr/>
          <p:nvPr/>
        </p:nvSpPr>
        <p:spPr>
          <a:xfrm>
            <a:off x="0" y="6493002"/>
            <a:ext cx="11999975" cy="238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38730" y="1057273"/>
            <a:ext cx="2762250" cy="5419725"/>
          </a:xfrm>
          <a:custGeom>
            <a:avLst/>
            <a:gdLst/>
            <a:ahLst/>
            <a:cxnLst/>
            <a:rect l="l" t="t" r="r" b="b"/>
            <a:pathLst>
              <a:path w="2762250" h="5419725">
                <a:moveTo>
                  <a:pt x="2486025" y="0"/>
                </a:moveTo>
                <a:lnTo>
                  <a:pt x="276225" y="0"/>
                </a:lnTo>
                <a:lnTo>
                  <a:pt x="226573" y="4450"/>
                </a:lnTo>
                <a:lnTo>
                  <a:pt x="179842" y="17281"/>
                </a:lnTo>
                <a:lnTo>
                  <a:pt x="136810" y="37713"/>
                </a:lnTo>
                <a:lnTo>
                  <a:pt x="98257" y="64965"/>
                </a:lnTo>
                <a:lnTo>
                  <a:pt x="64965" y="98257"/>
                </a:lnTo>
                <a:lnTo>
                  <a:pt x="37713" y="136810"/>
                </a:lnTo>
                <a:lnTo>
                  <a:pt x="17281" y="179842"/>
                </a:lnTo>
                <a:lnTo>
                  <a:pt x="4450" y="226573"/>
                </a:lnTo>
                <a:lnTo>
                  <a:pt x="0" y="276225"/>
                </a:lnTo>
                <a:lnTo>
                  <a:pt x="0" y="5143119"/>
                </a:lnTo>
                <a:lnTo>
                  <a:pt x="4450" y="5192770"/>
                </a:lnTo>
                <a:lnTo>
                  <a:pt x="17281" y="5239501"/>
                </a:lnTo>
                <a:lnTo>
                  <a:pt x="37713" y="5282533"/>
                </a:lnTo>
                <a:lnTo>
                  <a:pt x="64965" y="5321086"/>
                </a:lnTo>
                <a:lnTo>
                  <a:pt x="98257" y="5354378"/>
                </a:lnTo>
                <a:lnTo>
                  <a:pt x="136810" y="5381630"/>
                </a:lnTo>
                <a:lnTo>
                  <a:pt x="179842" y="5402062"/>
                </a:lnTo>
                <a:lnTo>
                  <a:pt x="226573" y="5414893"/>
                </a:lnTo>
                <a:lnTo>
                  <a:pt x="276225" y="5419344"/>
                </a:lnTo>
                <a:lnTo>
                  <a:pt x="2486025" y="5419344"/>
                </a:lnTo>
                <a:lnTo>
                  <a:pt x="2535676" y="5414893"/>
                </a:lnTo>
                <a:lnTo>
                  <a:pt x="2582407" y="5402062"/>
                </a:lnTo>
                <a:lnTo>
                  <a:pt x="2625439" y="5381630"/>
                </a:lnTo>
                <a:lnTo>
                  <a:pt x="2663992" y="5354378"/>
                </a:lnTo>
                <a:lnTo>
                  <a:pt x="2697284" y="5321086"/>
                </a:lnTo>
                <a:lnTo>
                  <a:pt x="2724536" y="5282533"/>
                </a:lnTo>
                <a:lnTo>
                  <a:pt x="2744968" y="5239501"/>
                </a:lnTo>
                <a:lnTo>
                  <a:pt x="2757799" y="5192770"/>
                </a:lnTo>
                <a:lnTo>
                  <a:pt x="2762250" y="5143119"/>
                </a:lnTo>
                <a:lnTo>
                  <a:pt x="2762250" y="276225"/>
                </a:lnTo>
                <a:lnTo>
                  <a:pt x="2757799" y="226573"/>
                </a:lnTo>
                <a:lnTo>
                  <a:pt x="2744968" y="179842"/>
                </a:lnTo>
                <a:lnTo>
                  <a:pt x="2724536" y="136810"/>
                </a:lnTo>
                <a:lnTo>
                  <a:pt x="2697284" y="98257"/>
                </a:lnTo>
                <a:lnTo>
                  <a:pt x="2663992" y="64965"/>
                </a:lnTo>
                <a:lnTo>
                  <a:pt x="2625439" y="37713"/>
                </a:lnTo>
                <a:lnTo>
                  <a:pt x="2582407" y="17281"/>
                </a:lnTo>
                <a:lnTo>
                  <a:pt x="2535676" y="4450"/>
                </a:lnTo>
                <a:lnTo>
                  <a:pt x="2486025" y="0"/>
                </a:lnTo>
                <a:close/>
              </a:path>
            </a:pathLst>
          </a:custGeom>
          <a:solidFill>
            <a:srgbClr val="1682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38730" y="1057273"/>
            <a:ext cx="2762250" cy="5419725"/>
          </a:xfrm>
          <a:custGeom>
            <a:avLst/>
            <a:gdLst/>
            <a:ahLst/>
            <a:cxnLst/>
            <a:rect l="l" t="t" r="r" b="b"/>
            <a:pathLst>
              <a:path w="2762250" h="5419725">
                <a:moveTo>
                  <a:pt x="0" y="276225"/>
                </a:moveTo>
                <a:lnTo>
                  <a:pt x="4450" y="226573"/>
                </a:lnTo>
                <a:lnTo>
                  <a:pt x="17281" y="179842"/>
                </a:lnTo>
                <a:lnTo>
                  <a:pt x="37713" y="136810"/>
                </a:lnTo>
                <a:lnTo>
                  <a:pt x="64965" y="98257"/>
                </a:lnTo>
                <a:lnTo>
                  <a:pt x="98257" y="64965"/>
                </a:lnTo>
                <a:lnTo>
                  <a:pt x="136810" y="37713"/>
                </a:lnTo>
                <a:lnTo>
                  <a:pt x="179842" y="17281"/>
                </a:lnTo>
                <a:lnTo>
                  <a:pt x="226573" y="4450"/>
                </a:lnTo>
                <a:lnTo>
                  <a:pt x="276225" y="0"/>
                </a:lnTo>
                <a:lnTo>
                  <a:pt x="2486025" y="0"/>
                </a:lnTo>
                <a:lnTo>
                  <a:pt x="2535676" y="4450"/>
                </a:lnTo>
                <a:lnTo>
                  <a:pt x="2582407" y="17281"/>
                </a:lnTo>
                <a:lnTo>
                  <a:pt x="2625439" y="37713"/>
                </a:lnTo>
                <a:lnTo>
                  <a:pt x="2663992" y="64965"/>
                </a:lnTo>
                <a:lnTo>
                  <a:pt x="2697284" y="98257"/>
                </a:lnTo>
                <a:lnTo>
                  <a:pt x="2724536" y="136810"/>
                </a:lnTo>
                <a:lnTo>
                  <a:pt x="2744968" y="179842"/>
                </a:lnTo>
                <a:lnTo>
                  <a:pt x="2757799" y="226573"/>
                </a:lnTo>
                <a:lnTo>
                  <a:pt x="2762250" y="276225"/>
                </a:lnTo>
                <a:lnTo>
                  <a:pt x="2762250" y="5143119"/>
                </a:lnTo>
                <a:lnTo>
                  <a:pt x="2757799" y="5192770"/>
                </a:lnTo>
                <a:lnTo>
                  <a:pt x="2744968" y="5239501"/>
                </a:lnTo>
                <a:lnTo>
                  <a:pt x="2724536" y="5282533"/>
                </a:lnTo>
                <a:lnTo>
                  <a:pt x="2697284" y="5321086"/>
                </a:lnTo>
                <a:lnTo>
                  <a:pt x="2663992" y="5354378"/>
                </a:lnTo>
                <a:lnTo>
                  <a:pt x="2625439" y="5381630"/>
                </a:lnTo>
                <a:lnTo>
                  <a:pt x="2582407" y="5402062"/>
                </a:lnTo>
                <a:lnTo>
                  <a:pt x="2535676" y="5414893"/>
                </a:lnTo>
                <a:lnTo>
                  <a:pt x="2486025" y="5419344"/>
                </a:lnTo>
                <a:lnTo>
                  <a:pt x="276225" y="5419344"/>
                </a:lnTo>
                <a:lnTo>
                  <a:pt x="226573" y="5414893"/>
                </a:lnTo>
                <a:lnTo>
                  <a:pt x="179842" y="5402062"/>
                </a:lnTo>
                <a:lnTo>
                  <a:pt x="136810" y="5381630"/>
                </a:lnTo>
                <a:lnTo>
                  <a:pt x="98257" y="5354378"/>
                </a:lnTo>
                <a:lnTo>
                  <a:pt x="64965" y="5321086"/>
                </a:lnTo>
                <a:lnTo>
                  <a:pt x="37713" y="5282533"/>
                </a:lnTo>
                <a:lnTo>
                  <a:pt x="17281" y="5239501"/>
                </a:lnTo>
                <a:lnTo>
                  <a:pt x="4450" y="5192770"/>
                </a:lnTo>
                <a:lnTo>
                  <a:pt x="0" y="5143119"/>
                </a:lnTo>
                <a:lnTo>
                  <a:pt x="0" y="276225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53119" y="3513914"/>
            <a:ext cx="2531745" cy="16849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730"/>
              </a:spcBef>
            </a:pPr>
            <a:r>
              <a:rPr lang="en-US" sz="1700" b="1" u="heavy" spc="-5" dirty="0" err="1">
                <a:solidFill>
                  <a:srgbClr val="FFFFFF"/>
                </a:solidFill>
                <a:latin typeface="Calibri"/>
                <a:cs typeface="Calibri"/>
              </a:rPr>
              <a:t>Estructura</a:t>
            </a:r>
            <a:r>
              <a:rPr lang="en-US" sz="1700" b="1" u="heavy" spc="-5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s-ES" sz="1600" dirty="0" smtClean="0"/>
              <a:t/>
            </a:r>
            <a:br>
              <a:rPr lang="es-ES" sz="1600" dirty="0" smtClean="0"/>
            </a:br>
            <a:r>
              <a:rPr lang="es-ES" sz="1700" spc="-5" dirty="0" smtClean="0">
                <a:solidFill>
                  <a:srgbClr val="FFFFFF"/>
                </a:solidFill>
                <a:latin typeface="Calibri"/>
                <a:cs typeface="Calibri"/>
              </a:rPr>
              <a:t>Los distritos se asocian con un proveedor de </a:t>
            </a:r>
            <a:r>
              <a:rPr lang="es-ES" sz="17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OnRamps</a:t>
            </a:r>
            <a:r>
              <a:rPr lang="es-ES" sz="1700" spc="-5" dirty="0" smtClean="0">
                <a:solidFill>
                  <a:srgbClr val="FFFFFF"/>
                </a:solidFill>
                <a:latin typeface="Calibri"/>
                <a:cs typeface="Calibri"/>
              </a:rPr>
              <a:t>; el curso es </a:t>
            </a:r>
            <a:r>
              <a:rPr lang="es-ES" sz="1700" spc="-5" dirty="0" err="1" smtClean="0">
                <a:solidFill>
                  <a:srgbClr val="FFFFFF"/>
                </a:solidFill>
                <a:latin typeface="Calibri"/>
                <a:cs typeface="Calibri"/>
              </a:rPr>
              <a:t>co</a:t>
            </a:r>
            <a:r>
              <a:rPr lang="es-ES" sz="1700" spc="-5" dirty="0" smtClean="0">
                <a:solidFill>
                  <a:srgbClr val="FFFFFF"/>
                </a:solidFill>
                <a:latin typeface="Calibri"/>
                <a:cs typeface="Calibri"/>
              </a:rPr>
              <a:t>-enseñado por el docente de la escuela secundaria y la facultad de la universidad</a:t>
            </a:r>
            <a:endParaRPr sz="1700" spc="-5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26689" y="2225420"/>
            <a:ext cx="390525" cy="64135"/>
          </a:xfrm>
          <a:custGeom>
            <a:avLst/>
            <a:gdLst/>
            <a:ahLst/>
            <a:cxnLst/>
            <a:rect l="l" t="t" r="r" b="b"/>
            <a:pathLst>
              <a:path w="390525" h="64135">
                <a:moveTo>
                  <a:pt x="195072" y="0"/>
                </a:moveTo>
                <a:lnTo>
                  <a:pt x="119141" y="2514"/>
                </a:lnTo>
                <a:lnTo>
                  <a:pt x="57135" y="9372"/>
                </a:lnTo>
                <a:lnTo>
                  <a:pt x="15329" y="19545"/>
                </a:lnTo>
                <a:lnTo>
                  <a:pt x="0" y="32003"/>
                </a:lnTo>
                <a:lnTo>
                  <a:pt x="15329" y="44462"/>
                </a:lnTo>
                <a:lnTo>
                  <a:pt x="57135" y="54635"/>
                </a:lnTo>
                <a:lnTo>
                  <a:pt x="119141" y="61493"/>
                </a:lnTo>
                <a:lnTo>
                  <a:pt x="195072" y="64007"/>
                </a:lnTo>
                <a:lnTo>
                  <a:pt x="271002" y="61493"/>
                </a:lnTo>
                <a:lnTo>
                  <a:pt x="333008" y="54635"/>
                </a:lnTo>
                <a:lnTo>
                  <a:pt x="374814" y="44462"/>
                </a:lnTo>
                <a:lnTo>
                  <a:pt x="390144" y="32003"/>
                </a:lnTo>
                <a:lnTo>
                  <a:pt x="374814" y="19545"/>
                </a:lnTo>
                <a:lnTo>
                  <a:pt x="333008" y="9372"/>
                </a:lnTo>
                <a:lnTo>
                  <a:pt x="271002" y="2514"/>
                </a:lnTo>
                <a:lnTo>
                  <a:pt x="195072" y="0"/>
                </a:lnTo>
                <a:close/>
              </a:path>
            </a:pathLst>
          </a:custGeom>
          <a:solidFill>
            <a:srgbClr val="BCCD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26689" y="2225420"/>
            <a:ext cx="390525" cy="64135"/>
          </a:xfrm>
          <a:custGeom>
            <a:avLst/>
            <a:gdLst/>
            <a:ahLst/>
            <a:cxnLst/>
            <a:rect l="l" t="t" r="r" b="b"/>
            <a:pathLst>
              <a:path w="390525" h="64135">
                <a:moveTo>
                  <a:pt x="390144" y="32003"/>
                </a:moveTo>
                <a:lnTo>
                  <a:pt x="374814" y="19545"/>
                </a:lnTo>
                <a:lnTo>
                  <a:pt x="333008" y="9372"/>
                </a:lnTo>
                <a:lnTo>
                  <a:pt x="271002" y="2514"/>
                </a:lnTo>
                <a:lnTo>
                  <a:pt x="195072" y="0"/>
                </a:lnTo>
                <a:lnTo>
                  <a:pt x="119141" y="2514"/>
                </a:lnTo>
                <a:lnTo>
                  <a:pt x="57135" y="9372"/>
                </a:lnTo>
                <a:lnTo>
                  <a:pt x="15329" y="19545"/>
                </a:lnTo>
                <a:lnTo>
                  <a:pt x="0" y="32003"/>
                </a:lnTo>
                <a:lnTo>
                  <a:pt x="15329" y="44462"/>
                </a:lnTo>
                <a:lnTo>
                  <a:pt x="57135" y="54635"/>
                </a:lnTo>
                <a:lnTo>
                  <a:pt x="119141" y="61493"/>
                </a:lnTo>
                <a:lnTo>
                  <a:pt x="195072" y="64007"/>
                </a:lnTo>
                <a:lnTo>
                  <a:pt x="271002" y="61493"/>
                </a:lnTo>
                <a:lnTo>
                  <a:pt x="333008" y="54635"/>
                </a:lnTo>
                <a:lnTo>
                  <a:pt x="374814" y="44462"/>
                </a:lnTo>
                <a:lnTo>
                  <a:pt x="390144" y="32003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85563" y="1057275"/>
            <a:ext cx="2763520" cy="5419725"/>
          </a:xfrm>
          <a:custGeom>
            <a:avLst/>
            <a:gdLst/>
            <a:ahLst/>
            <a:cxnLst/>
            <a:rect l="l" t="t" r="r" b="b"/>
            <a:pathLst>
              <a:path w="2763520" h="5419725">
                <a:moveTo>
                  <a:pt x="2486710" y="0"/>
                </a:moveTo>
                <a:lnTo>
                  <a:pt x="276301" y="0"/>
                </a:lnTo>
                <a:lnTo>
                  <a:pt x="226634" y="4451"/>
                </a:lnTo>
                <a:lnTo>
                  <a:pt x="179888" y="17285"/>
                </a:lnTo>
                <a:lnTo>
                  <a:pt x="136843" y="37721"/>
                </a:lnTo>
                <a:lnTo>
                  <a:pt x="98281" y="64980"/>
                </a:lnTo>
                <a:lnTo>
                  <a:pt x="64980" y="98281"/>
                </a:lnTo>
                <a:lnTo>
                  <a:pt x="37721" y="136843"/>
                </a:lnTo>
                <a:lnTo>
                  <a:pt x="17285" y="179888"/>
                </a:lnTo>
                <a:lnTo>
                  <a:pt x="4451" y="226634"/>
                </a:lnTo>
                <a:lnTo>
                  <a:pt x="0" y="276301"/>
                </a:lnTo>
                <a:lnTo>
                  <a:pt x="0" y="5143042"/>
                </a:lnTo>
                <a:lnTo>
                  <a:pt x="4451" y="5192706"/>
                </a:lnTo>
                <a:lnTo>
                  <a:pt x="17285" y="5239450"/>
                </a:lnTo>
                <a:lnTo>
                  <a:pt x="37721" y="5282494"/>
                </a:lnTo>
                <a:lnTo>
                  <a:pt x="64980" y="5321057"/>
                </a:lnTo>
                <a:lnTo>
                  <a:pt x="98281" y="5354359"/>
                </a:lnTo>
                <a:lnTo>
                  <a:pt x="136843" y="5381619"/>
                </a:lnTo>
                <a:lnTo>
                  <a:pt x="179888" y="5402057"/>
                </a:lnTo>
                <a:lnTo>
                  <a:pt x="226634" y="5414892"/>
                </a:lnTo>
                <a:lnTo>
                  <a:pt x="276301" y="5419344"/>
                </a:lnTo>
                <a:lnTo>
                  <a:pt x="2486710" y="5419344"/>
                </a:lnTo>
                <a:lnTo>
                  <a:pt x="2536377" y="5414892"/>
                </a:lnTo>
                <a:lnTo>
                  <a:pt x="2583123" y="5402057"/>
                </a:lnTo>
                <a:lnTo>
                  <a:pt x="2626168" y="5381619"/>
                </a:lnTo>
                <a:lnTo>
                  <a:pt x="2664730" y="5354359"/>
                </a:lnTo>
                <a:lnTo>
                  <a:pt x="2698031" y="5321057"/>
                </a:lnTo>
                <a:lnTo>
                  <a:pt x="2725290" y="5282494"/>
                </a:lnTo>
                <a:lnTo>
                  <a:pt x="2745726" y="5239450"/>
                </a:lnTo>
                <a:lnTo>
                  <a:pt x="2758560" y="5192706"/>
                </a:lnTo>
                <a:lnTo>
                  <a:pt x="2763012" y="5143042"/>
                </a:lnTo>
                <a:lnTo>
                  <a:pt x="2763012" y="276301"/>
                </a:lnTo>
                <a:lnTo>
                  <a:pt x="2758560" y="226634"/>
                </a:lnTo>
                <a:lnTo>
                  <a:pt x="2745726" y="179888"/>
                </a:lnTo>
                <a:lnTo>
                  <a:pt x="2725290" y="136843"/>
                </a:lnTo>
                <a:lnTo>
                  <a:pt x="2698031" y="98281"/>
                </a:lnTo>
                <a:lnTo>
                  <a:pt x="2664730" y="64980"/>
                </a:lnTo>
                <a:lnTo>
                  <a:pt x="2626168" y="37721"/>
                </a:lnTo>
                <a:lnTo>
                  <a:pt x="2583123" y="17285"/>
                </a:lnTo>
                <a:lnTo>
                  <a:pt x="2536377" y="4451"/>
                </a:lnTo>
                <a:lnTo>
                  <a:pt x="2486710" y="0"/>
                </a:lnTo>
                <a:close/>
              </a:path>
            </a:pathLst>
          </a:custGeom>
          <a:solidFill>
            <a:srgbClr val="1682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85563" y="1057275"/>
            <a:ext cx="2763520" cy="5419725"/>
          </a:xfrm>
          <a:custGeom>
            <a:avLst/>
            <a:gdLst/>
            <a:ahLst/>
            <a:cxnLst/>
            <a:rect l="l" t="t" r="r" b="b"/>
            <a:pathLst>
              <a:path w="2763520" h="5419725">
                <a:moveTo>
                  <a:pt x="0" y="276301"/>
                </a:moveTo>
                <a:lnTo>
                  <a:pt x="4451" y="226634"/>
                </a:lnTo>
                <a:lnTo>
                  <a:pt x="17285" y="179888"/>
                </a:lnTo>
                <a:lnTo>
                  <a:pt x="37721" y="136843"/>
                </a:lnTo>
                <a:lnTo>
                  <a:pt x="64980" y="98281"/>
                </a:lnTo>
                <a:lnTo>
                  <a:pt x="98281" y="64980"/>
                </a:lnTo>
                <a:lnTo>
                  <a:pt x="136843" y="37721"/>
                </a:lnTo>
                <a:lnTo>
                  <a:pt x="179888" y="17285"/>
                </a:lnTo>
                <a:lnTo>
                  <a:pt x="226634" y="4451"/>
                </a:lnTo>
                <a:lnTo>
                  <a:pt x="276301" y="0"/>
                </a:lnTo>
                <a:lnTo>
                  <a:pt x="2486710" y="0"/>
                </a:lnTo>
                <a:lnTo>
                  <a:pt x="2536377" y="4451"/>
                </a:lnTo>
                <a:lnTo>
                  <a:pt x="2583123" y="17285"/>
                </a:lnTo>
                <a:lnTo>
                  <a:pt x="2626168" y="37721"/>
                </a:lnTo>
                <a:lnTo>
                  <a:pt x="2664730" y="64980"/>
                </a:lnTo>
                <a:lnTo>
                  <a:pt x="2698031" y="98281"/>
                </a:lnTo>
                <a:lnTo>
                  <a:pt x="2725290" y="136843"/>
                </a:lnTo>
                <a:lnTo>
                  <a:pt x="2745726" y="179888"/>
                </a:lnTo>
                <a:lnTo>
                  <a:pt x="2758560" y="226634"/>
                </a:lnTo>
                <a:lnTo>
                  <a:pt x="2763012" y="276301"/>
                </a:lnTo>
                <a:lnTo>
                  <a:pt x="2763012" y="5143042"/>
                </a:lnTo>
                <a:lnTo>
                  <a:pt x="2758560" y="5192706"/>
                </a:lnTo>
                <a:lnTo>
                  <a:pt x="2745726" y="5239450"/>
                </a:lnTo>
                <a:lnTo>
                  <a:pt x="2725290" y="5282494"/>
                </a:lnTo>
                <a:lnTo>
                  <a:pt x="2698031" y="5321057"/>
                </a:lnTo>
                <a:lnTo>
                  <a:pt x="2664730" y="5354359"/>
                </a:lnTo>
                <a:lnTo>
                  <a:pt x="2626168" y="5381619"/>
                </a:lnTo>
                <a:lnTo>
                  <a:pt x="2583123" y="5402057"/>
                </a:lnTo>
                <a:lnTo>
                  <a:pt x="2536377" y="5414892"/>
                </a:lnTo>
                <a:lnTo>
                  <a:pt x="2486710" y="5419344"/>
                </a:lnTo>
                <a:lnTo>
                  <a:pt x="276301" y="5419344"/>
                </a:lnTo>
                <a:lnTo>
                  <a:pt x="226634" y="5414892"/>
                </a:lnTo>
                <a:lnTo>
                  <a:pt x="179888" y="5402057"/>
                </a:lnTo>
                <a:lnTo>
                  <a:pt x="136843" y="5381619"/>
                </a:lnTo>
                <a:lnTo>
                  <a:pt x="98281" y="5354359"/>
                </a:lnTo>
                <a:lnTo>
                  <a:pt x="64980" y="5321057"/>
                </a:lnTo>
                <a:lnTo>
                  <a:pt x="37721" y="5282494"/>
                </a:lnTo>
                <a:lnTo>
                  <a:pt x="17285" y="5239450"/>
                </a:lnTo>
                <a:lnTo>
                  <a:pt x="4451" y="5192706"/>
                </a:lnTo>
                <a:lnTo>
                  <a:pt x="0" y="5143042"/>
                </a:lnTo>
                <a:lnTo>
                  <a:pt x="0" y="276301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037711" y="3632500"/>
            <a:ext cx="2457450" cy="1705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algn="ctr">
              <a:lnSpc>
                <a:spcPts val="1870"/>
              </a:lnSpc>
              <a:spcBef>
                <a:spcPts val="760"/>
              </a:spcBef>
            </a:pPr>
            <a:r>
              <a:rPr lang="es-ES" altLang="en-US" sz="1700" b="1" u="heavy" spc="-5" dirty="0" smtClean="0">
                <a:solidFill>
                  <a:srgbClr val="FFFFFF"/>
                </a:solidFill>
                <a:latin typeface="Calibri"/>
                <a:cs typeface="Calibri"/>
              </a:rPr>
              <a:t>Año </a:t>
            </a:r>
            <a:r>
              <a:rPr lang="es-ES" altLang="en-US" sz="1700" b="1" u="heavy" spc="-5" dirty="0">
                <a:solidFill>
                  <a:srgbClr val="FFFFFF"/>
                </a:solidFill>
                <a:latin typeface="Calibri"/>
                <a:cs typeface="Calibri"/>
              </a:rPr>
              <a:t>Escolar: </a:t>
            </a:r>
            <a:r>
              <a:rPr lang="es-ES" sz="1600" dirty="0" smtClean="0"/>
              <a:t/>
            </a:r>
            <a:br>
              <a:rPr lang="es-ES" sz="1600" dirty="0" smtClean="0"/>
            </a:br>
            <a:r>
              <a:rPr lang="es-ES" sz="1700" spc="-5" dirty="0">
                <a:solidFill>
                  <a:srgbClr val="FFFFFF"/>
                </a:solidFill>
                <a:latin typeface="Calibri"/>
                <a:cs typeface="Calibri"/>
              </a:rPr>
              <a:t>Los estudiantes toman el curso </a:t>
            </a:r>
            <a:r>
              <a:rPr lang="es-ES" sz="1700" spc="-5" dirty="0" err="1">
                <a:solidFill>
                  <a:srgbClr val="FFFFFF"/>
                </a:solidFill>
                <a:latin typeface="Calibri"/>
                <a:cs typeface="Calibri"/>
              </a:rPr>
              <a:t>OnRamps</a:t>
            </a:r>
            <a:r>
              <a:rPr lang="es-ES" sz="1700" spc="-5" dirty="0">
                <a:solidFill>
                  <a:srgbClr val="FFFFFF"/>
                </a:solidFill>
                <a:latin typeface="Calibri"/>
                <a:cs typeface="Calibri"/>
              </a:rPr>
              <a:t>, proporcionando contenido de nivel universitario enseñado en la escuela secundaria</a:t>
            </a:r>
            <a:endParaRPr sz="1700" spc="-5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54353" y="1628895"/>
            <a:ext cx="1426845" cy="1312545"/>
          </a:xfrm>
          <a:custGeom>
            <a:avLst/>
            <a:gdLst/>
            <a:ahLst/>
            <a:cxnLst/>
            <a:rect l="l" t="t" r="r" b="b"/>
            <a:pathLst>
              <a:path w="1426845" h="1312545">
                <a:moveTo>
                  <a:pt x="624582" y="1312379"/>
                </a:moveTo>
                <a:lnTo>
                  <a:pt x="557137" y="1304229"/>
                </a:lnTo>
                <a:lnTo>
                  <a:pt x="176732" y="1147590"/>
                </a:lnTo>
                <a:lnTo>
                  <a:pt x="127633" y="1108551"/>
                </a:lnTo>
                <a:lnTo>
                  <a:pt x="94937" y="1078153"/>
                </a:lnTo>
                <a:lnTo>
                  <a:pt x="64530" y="1046135"/>
                </a:lnTo>
                <a:lnTo>
                  <a:pt x="46891" y="962126"/>
                </a:lnTo>
                <a:lnTo>
                  <a:pt x="46236" y="931931"/>
                </a:lnTo>
                <a:lnTo>
                  <a:pt x="45425" y="904253"/>
                </a:lnTo>
                <a:lnTo>
                  <a:pt x="46184" y="879091"/>
                </a:lnTo>
                <a:lnTo>
                  <a:pt x="50240" y="856445"/>
                </a:lnTo>
                <a:lnTo>
                  <a:pt x="26847" y="827745"/>
                </a:lnTo>
                <a:lnTo>
                  <a:pt x="11304" y="792911"/>
                </a:lnTo>
                <a:lnTo>
                  <a:pt x="2669" y="753359"/>
                </a:lnTo>
                <a:lnTo>
                  <a:pt x="0" y="710505"/>
                </a:lnTo>
                <a:lnTo>
                  <a:pt x="1151" y="654860"/>
                </a:lnTo>
                <a:lnTo>
                  <a:pt x="7954" y="600002"/>
                </a:lnTo>
                <a:lnTo>
                  <a:pt x="25434" y="551748"/>
                </a:lnTo>
                <a:lnTo>
                  <a:pt x="58613" y="515918"/>
                </a:lnTo>
                <a:lnTo>
                  <a:pt x="55185" y="498017"/>
                </a:lnTo>
                <a:lnTo>
                  <a:pt x="52543" y="479643"/>
                </a:lnTo>
                <a:lnTo>
                  <a:pt x="50842" y="460955"/>
                </a:lnTo>
                <a:lnTo>
                  <a:pt x="50240" y="442110"/>
                </a:lnTo>
                <a:lnTo>
                  <a:pt x="50963" y="395409"/>
                </a:lnTo>
                <a:lnTo>
                  <a:pt x="55224" y="348306"/>
                </a:lnTo>
                <a:lnTo>
                  <a:pt x="66156" y="304423"/>
                </a:lnTo>
                <a:lnTo>
                  <a:pt x="86895" y="267384"/>
                </a:lnTo>
                <a:lnTo>
                  <a:pt x="120576" y="240813"/>
                </a:lnTo>
                <a:lnTo>
                  <a:pt x="806554" y="0"/>
                </a:lnTo>
                <a:lnTo>
                  <a:pt x="817416" y="870"/>
                </a:lnTo>
                <a:lnTo>
                  <a:pt x="868293" y="7693"/>
                </a:lnTo>
                <a:lnTo>
                  <a:pt x="907247" y="15054"/>
                </a:lnTo>
                <a:lnTo>
                  <a:pt x="1165427" y="110563"/>
                </a:lnTo>
                <a:lnTo>
                  <a:pt x="1225965" y="147787"/>
                </a:lnTo>
                <a:lnTo>
                  <a:pt x="1262919" y="174681"/>
                </a:lnTo>
                <a:lnTo>
                  <a:pt x="1297797" y="203371"/>
                </a:lnTo>
                <a:lnTo>
                  <a:pt x="1330492" y="233768"/>
                </a:lnTo>
                <a:lnTo>
                  <a:pt x="1340189" y="243979"/>
                </a:lnTo>
                <a:lnTo>
                  <a:pt x="1339743" y="244168"/>
                </a:lnTo>
                <a:lnTo>
                  <a:pt x="1339743" y="271008"/>
                </a:lnTo>
                <a:lnTo>
                  <a:pt x="1274430" y="271008"/>
                </a:lnTo>
                <a:lnTo>
                  <a:pt x="1058615" y="358236"/>
                </a:lnTo>
                <a:lnTo>
                  <a:pt x="140673" y="358236"/>
                </a:lnTo>
                <a:lnTo>
                  <a:pt x="140673" y="509209"/>
                </a:lnTo>
                <a:lnTo>
                  <a:pt x="436938" y="626632"/>
                </a:lnTo>
                <a:lnTo>
                  <a:pt x="90432" y="626632"/>
                </a:lnTo>
                <a:lnTo>
                  <a:pt x="90432" y="777604"/>
                </a:lnTo>
                <a:lnTo>
                  <a:pt x="395163" y="898382"/>
                </a:lnTo>
                <a:lnTo>
                  <a:pt x="135648" y="898382"/>
                </a:lnTo>
                <a:lnTo>
                  <a:pt x="135648" y="1029225"/>
                </a:lnTo>
                <a:lnTo>
                  <a:pt x="602884" y="1213747"/>
                </a:lnTo>
                <a:lnTo>
                  <a:pt x="862065" y="1213747"/>
                </a:lnTo>
                <a:lnTo>
                  <a:pt x="624582" y="1312379"/>
                </a:lnTo>
                <a:close/>
              </a:path>
              <a:path w="1426845" h="1312545">
                <a:moveTo>
                  <a:pt x="865604" y="693730"/>
                </a:moveTo>
                <a:lnTo>
                  <a:pt x="606233" y="693730"/>
                </a:lnTo>
                <a:lnTo>
                  <a:pt x="1274430" y="415270"/>
                </a:lnTo>
                <a:lnTo>
                  <a:pt x="1274430" y="271008"/>
                </a:lnTo>
                <a:lnTo>
                  <a:pt x="1339743" y="271008"/>
                </a:lnTo>
                <a:lnTo>
                  <a:pt x="1339743" y="427012"/>
                </a:lnTo>
                <a:lnTo>
                  <a:pt x="1426826" y="458884"/>
                </a:lnTo>
                <a:lnTo>
                  <a:pt x="1289502" y="515918"/>
                </a:lnTo>
                <a:lnTo>
                  <a:pt x="1289502" y="542758"/>
                </a:lnTo>
                <a:lnTo>
                  <a:pt x="1225864" y="542758"/>
                </a:lnTo>
                <a:lnTo>
                  <a:pt x="865604" y="693730"/>
                </a:lnTo>
                <a:close/>
              </a:path>
              <a:path w="1426845" h="1312545">
                <a:moveTo>
                  <a:pt x="606233" y="541081"/>
                </a:moveTo>
                <a:lnTo>
                  <a:pt x="140673" y="358236"/>
                </a:lnTo>
                <a:lnTo>
                  <a:pt x="1058615" y="358236"/>
                </a:lnTo>
                <a:lnTo>
                  <a:pt x="606233" y="541081"/>
                </a:lnTo>
                <a:close/>
              </a:path>
              <a:path w="1426845" h="1312545">
                <a:moveTo>
                  <a:pt x="823744" y="962126"/>
                </a:moveTo>
                <a:lnTo>
                  <a:pt x="555993" y="962126"/>
                </a:lnTo>
                <a:lnTo>
                  <a:pt x="1224190" y="685343"/>
                </a:lnTo>
                <a:lnTo>
                  <a:pt x="1225864" y="685343"/>
                </a:lnTo>
                <a:lnTo>
                  <a:pt x="1225864" y="542758"/>
                </a:lnTo>
                <a:lnTo>
                  <a:pt x="1289502" y="542758"/>
                </a:lnTo>
                <a:lnTo>
                  <a:pt x="1289502" y="676956"/>
                </a:lnTo>
                <a:lnTo>
                  <a:pt x="1423477" y="727280"/>
                </a:lnTo>
                <a:lnTo>
                  <a:pt x="1336393" y="764184"/>
                </a:lnTo>
                <a:lnTo>
                  <a:pt x="1336393" y="784314"/>
                </a:lnTo>
                <a:lnTo>
                  <a:pt x="1272755" y="784314"/>
                </a:lnTo>
                <a:lnTo>
                  <a:pt x="823744" y="962126"/>
                </a:lnTo>
                <a:close/>
              </a:path>
              <a:path w="1426845" h="1312545">
                <a:moveTo>
                  <a:pt x="569390" y="817863"/>
                </a:moveTo>
                <a:lnTo>
                  <a:pt x="90432" y="626632"/>
                </a:lnTo>
                <a:lnTo>
                  <a:pt x="436938" y="626632"/>
                </a:lnTo>
                <a:lnTo>
                  <a:pt x="606233" y="693730"/>
                </a:lnTo>
                <a:lnTo>
                  <a:pt x="865604" y="693730"/>
                </a:lnTo>
                <a:lnTo>
                  <a:pt x="569390" y="817863"/>
                </a:lnTo>
                <a:close/>
              </a:path>
              <a:path w="1426845" h="1312545">
                <a:moveTo>
                  <a:pt x="862065" y="1213747"/>
                </a:moveTo>
                <a:lnTo>
                  <a:pt x="602884" y="1213747"/>
                </a:lnTo>
                <a:lnTo>
                  <a:pt x="1271081" y="936964"/>
                </a:lnTo>
                <a:lnTo>
                  <a:pt x="1272755" y="784314"/>
                </a:lnTo>
                <a:lnTo>
                  <a:pt x="1336393" y="784314"/>
                </a:lnTo>
                <a:lnTo>
                  <a:pt x="1336393" y="948706"/>
                </a:lnTo>
                <a:lnTo>
                  <a:pt x="1414592" y="977326"/>
                </a:lnTo>
                <a:lnTo>
                  <a:pt x="1414429" y="977585"/>
                </a:lnTo>
                <a:lnTo>
                  <a:pt x="1407370" y="987268"/>
                </a:lnTo>
                <a:lnTo>
                  <a:pt x="862065" y="1213747"/>
                </a:lnTo>
                <a:close/>
              </a:path>
              <a:path w="1426845" h="1312545">
                <a:moveTo>
                  <a:pt x="552644" y="1069484"/>
                </a:moveTo>
                <a:lnTo>
                  <a:pt x="135648" y="898382"/>
                </a:lnTo>
                <a:lnTo>
                  <a:pt x="395163" y="898382"/>
                </a:lnTo>
                <a:lnTo>
                  <a:pt x="555993" y="962126"/>
                </a:lnTo>
                <a:lnTo>
                  <a:pt x="823744" y="962126"/>
                </a:lnTo>
                <a:lnTo>
                  <a:pt x="552644" y="1069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63921" y="1624202"/>
            <a:ext cx="1606550" cy="1321435"/>
          </a:xfrm>
          <a:custGeom>
            <a:avLst/>
            <a:gdLst/>
            <a:ahLst/>
            <a:cxnLst/>
            <a:rect l="l" t="t" r="r" b="b"/>
            <a:pathLst>
              <a:path w="1606550" h="1321435">
                <a:moveTo>
                  <a:pt x="0" y="660653"/>
                </a:moveTo>
                <a:lnTo>
                  <a:pt x="1708" y="617215"/>
                </a:lnTo>
                <a:lnTo>
                  <a:pt x="6762" y="574527"/>
                </a:lnTo>
                <a:lnTo>
                  <a:pt x="15057" y="532676"/>
                </a:lnTo>
                <a:lnTo>
                  <a:pt x="26487" y="491750"/>
                </a:lnTo>
                <a:lnTo>
                  <a:pt x="40945" y="451835"/>
                </a:lnTo>
                <a:lnTo>
                  <a:pt x="58326" y="413019"/>
                </a:lnTo>
                <a:lnTo>
                  <a:pt x="78524" y="375388"/>
                </a:lnTo>
                <a:lnTo>
                  <a:pt x="101434" y="339030"/>
                </a:lnTo>
                <a:lnTo>
                  <a:pt x="126948" y="304031"/>
                </a:lnTo>
                <a:lnTo>
                  <a:pt x="154962" y="270479"/>
                </a:lnTo>
                <a:lnTo>
                  <a:pt x="185370" y="238461"/>
                </a:lnTo>
                <a:lnTo>
                  <a:pt x="218066" y="208064"/>
                </a:lnTo>
                <a:lnTo>
                  <a:pt x="252943" y="179374"/>
                </a:lnTo>
                <a:lnTo>
                  <a:pt x="289897" y="152479"/>
                </a:lnTo>
                <a:lnTo>
                  <a:pt x="328821" y="127467"/>
                </a:lnTo>
                <a:lnTo>
                  <a:pt x="369610" y="104423"/>
                </a:lnTo>
                <a:lnTo>
                  <a:pt x="412157" y="83436"/>
                </a:lnTo>
                <a:lnTo>
                  <a:pt x="456358" y="64591"/>
                </a:lnTo>
                <a:lnTo>
                  <a:pt x="502105" y="47977"/>
                </a:lnTo>
                <a:lnTo>
                  <a:pt x="549293" y="33680"/>
                </a:lnTo>
                <a:lnTo>
                  <a:pt x="597817" y="21787"/>
                </a:lnTo>
                <a:lnTo>
                  <a:pt x="647570" y="12386"/>
                </a:lnTo>
                <a:lnTo>
                  <a:pt x="698446" y="5562"/>
                </a:lnTo>
                <a:lnTo>
                  <a:pt x="750341" y="1405"/>
                </a:lnTo>
                <a:lnTo>
                  <a:pt x="803148" y="0"/>
                </a:lnTo>
                <a:lnTo>
                  <a:pt x="855955" y="1405"/>
                </a:lnTo>
                <a:lnTo>
                  <a:pt x="907851" y="5562"/>
                </a:lnTo>
                <a:lnTo>
                  <a:pt x="958729" y="12386"/>
                </a:lnTo>
                <a:lnTo>
                  <a:pt x="1008483" y="21787"/>
                </a:lnTo>
                <a:lnTo>
                  <a:pt x="1057007" y="33680"/>
                </a:lnTo>
                <a:lnTo>
                  <a:pt x="1104196" y="47977"/>
                </a:lnTo>
                <a:lnTo>
                  <a:pt x="1149943" y="64591"/>
                </a:lnTo>
                <a:lnTo>
                  <a:pt x="1194143" y="83436"/>
                </a:lnTo>
                <a:lnTo>
                  <a:pt x="1236691" y="104423"/>
                </a:lnTo>
                <a:lnTo>
                  <a:pt x="1277479" y="127467"/>
                </a:lnTo>
                <a:lnTo>
                  <a:pt x="1316403" y="152479"/>
                </a:lnTo>
                <a:lnTo>
                  <a:pt x="1353357" y="179374"/>
                </a:lnTo>
                <a:lnTo>
                  <a:pt x="1388234" y="208064"/>
                </a:lnTo>
                <a:lnTo>
                  <a:pt x="1420929" y="238461"/>
                </a:lnTo>
                <a:lnTo>
                  <a:pt x="1451336" y="270479"/>
                </a:lnTo>
                <a:lnTo>
                  <a:pt x="1479350" y="304031"/>
                </a:lnTo>
                <a:lnTo>
                  <a:pt x="1504864" y="339030"/>
                </a:lnTo>
                <a:lnTo>
                  <a:pt x="1527773" y="375388"/>
                </a:lnTo>
                <a:lnTo>
                  <a:pt x="1547971" y="413019"/>
                </a:lnTo>
                <a:lnTo>
                  <a:pt x="1565351" y="451835"/>
                </a:lnTo>
                <a:lnTo>
                  <a:pt x="1579809" y="491750"/>
                </a:lnTo>
                <a:lnTo>
                  <a:pt x="1591238" y="532676"/>
                </a:lnTo>
                <a:lnTo>
                  <a:pt x="1599533" y="574527"/>
                </a:lnTo>
                <a:lnTo>
                  <a:pt x="1604587" y="617215"/>
                </a:lnTo>
                <a:lnTo>
                  <a:pt x="1606296" y="660653"/>
                </a:lnTo>
                <a:lnTo>
                  <a:pt x="1604587" y="704092"/>
                </a:lnTo>
                <a:lnTo>
                  <a:pt x="1599533" y="746780"/>
                </a:lnTo>
                <a:lnTo>
                  <a:pt x="1591238" y="788631"/>
                </a:lnTo>
                <a:lnTo>
                  <a:pt x="1579809" y="829557"/>
                </a:lnTo>
                <a:lnTo>
                  <a:pt x="1565351" y="869472"/>
                </a:lnTo>
                <a:lnTo>
                  <a:pt x="1547971" y="908288"/>
                </a:lnTo>
                <a:lnTo>
                  <a:pt x="1527773" y="945919"/>
                </a:lnTo>
                <a:lnTo>
                  <a:pt x="1504864" y="982277"/>
                </a:lnTo>
                <a:lnTo>
                  <a:pt x="1479350" y="1017276"/>
                </a:lnTo>
                <a:lnTo>
                  <a:pt x="1451336" y="1050828"/>
                </a:lnTo>
                <a:lnTo>
                  <a:pt x="1420929" y="1082846"/>
                </a:lnTo>
                <a:lnTo>
                  <a:pt x="1388234" y="1113243"/>
                </a:lnTo>
                <a:lnTo>
                  <a:pt x="1353357" y="1141933"/>
                </a:lnTo>
                <a:lnTo>
                  <a:pt x="1316403" y="1168828"/>
                </a:lnTo>
                <a:lnTo>
                  <a:pt x="1277479" y="1193840"/>
                </a:lnTo>
                <a:lnTo>
                  <a:pt x="1236691" y="1216884"/>
                </a:lnTo>
                <a:lnTo>
                  <a:pt x="1194143" y="1237871"/>
                </a:lnTo>
                <a:lnTo>
                  <a:pt x="1149943" y="1256716"/>
                </a:lnTo>
                <a:lnTo>
                  <a:pt x="1104196" y="1273330"/>
                </a:lnTo>
                <a:lnTo>
                  <a:pt x="1057007" y="1287627"/>
                </a:lnTo>
                <a:lnTo>
                  <a:pt x="1008483" y="1299520"/>
                </a:lnTo>
                <a:lnTo>
                  <a:pt x="958729" y="1308921"/>
                </a:lnTo>
                <a:lnTo>
                  <a:pt x="907851" y="1315745"/>
                </a:lnTo>
                <a:lnTo>
                  <a:pt x="855955" y="1319902"/>
                </a:lnTo>
                <a:lnTo>
                  <a:pt x="803148" y="1321308"/>
                </a:lnTo>
                <a:lnTo>
                  <a:pt x="750341" y="1319902"/>
                </a:lnTo>
                <a:lnTo>
                  <a:pt x="698446" y="1315745"/>
                </a:lnTo>
                <a:lnTo>
                  <a:pt x="647570" y="1308921"/>
                </a:lnTo>
                <a:lnTo>
                  <a:pt x="597817" y="1299520"/>
                </a:lnTo>
                <a:lnTo>
                  <a:pt x="549293" y="1287627"/>
                </a:lnTo>
                <a:lnTo>
                  <a:pt x="502105" y="1273330"/>
                </a:lnTo>
                <a:lnTo>
                  <a:pt x="456358" y="1256716"/>
                </a:lnTo>
                <a:lnTo>
                  <a:pt x="412157" y="1237871"/>
                </a:lnTo>
                <a:lnTo>
                  <a:pt x="369610" y="1216884"/>
                </a:lnTo>
                <a:lnTo>
                  <a:pt x="328821" y="1193840"/>
                </a:lnTo>
                <a:lnTo>
                  <a:pt x="289897" y="1168828"/>
                </a:lnTo>
                <a:lnTo>
                  <a:pt x="252943" y="1141933"/>
                </a:lnTo>
                <a:lnTo>
                  <a:pt x="218066" y="1113243"/>
                </a:lnTo>
                <a:lnTo>
                  <a:pt x="185370" y="1082846"/>
                </a:lnTo>
                <a:lnTo>
                  <a:pt x="154962" y="1050828"/>
                </a:lnTo>
                <a:lnTo>
                  <a:pt x="126948" y="1017276"/>
                </a:lnTo>
                <a:lnTo>
                  <a:pt x="101434" y="982277"/>
                </a:lnTo>
                <a:lnTo>
                  <a:pt x="78524" y="945919"/>
                </a:lnTo>
                <a:lnTo>
                  <a:pt x="58326" y="908288"/>
                </a:lnTo>
                <a:lnTo>
                  <a:pt x="40945" y="869472"/>
                </a:lnTo>
                <a:lnTo>
                  <a:pt x="26487" y="829557"/>
                </a:lnTo>
                <a:lnTo>
                  <a:pt x="15057" y="788631"/>
                </a:lnTo>
                <a:lnTo>
                  <a:pt x="6762" y="746780"/>
                </a:lnTo>
                <a:lnTo>
                  <a:pt x="1708" y="704092"/>
                </a:lnTo>
                <a:lnTo>
                  <a:pt x="0" y="660653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30870" y="1057275"/>
            <a:ext cx="2763520" cy="5419725"/>
          </a:xfrm>
          <a:custGeom>
            <a:avLst/>
            <a:gdLst/>
            <a:ahLst/>
            <a:cxnLst/>
            <a:rect l="l" t="t" r="r" b="b"/>
            <a:pathLst>
              <a:path w="2763520" h="5419725">
                <a:moveTo>
                  <a:pt x="2486710" y="0"/>
                </a:moveTo>
                <a:lnTo>
                  <a:pt x="276301" y="0"/>
                </a:lnTo>
                <a:lnTo>
                  <a:pt x="226634" y="4451"/>
                </a:lnTo>
                <a:lnTo>
                  <a:pt x="179888" y="17285"/>
                </a:lnTo>
                <a:lnTo>
                  <a:pt x="136843" y="37721"/>
                </a:lnTo>
                <a:lnTo>
                  <a:pt x="98281" y="64980"/>
                </a:lnTo>
                <a:lnTo>
                  <a:pt x="64980" y="98281"/>
                </a:lnTo>
                <a:lnTo>
                  <a:pt x="37721" y="136843"/>
                </a:lnTo>
                <a:lnTo>
                  <a:pt x="17285" y="179888"/>
                </a:lnTo>
                <a:lnTo>
                  <a:pt x="4451" y="226634"/>
                </a:lnTo>
                <a:lnTo>
                  <a:pt x="0" y="276301"/>
                </a:lnTo>
                <a:lnTo>
                  <a:pt x="0" y="5143042"/>
                </a:lnTo>
                <a:lnTo>
                  <a:pt x="4451" y="5192706"/>
                </a:lnTo>
                <a:lnTo>
                  <a:pt x="17285" y="5239450"/>
                </a:lnTo>
                <a:lnTo>
                  <a:pt x="37721" y="5282494"/>
                </a:lnTo>
                <a:lnTo>
                  <a:pt x="64980" y="5321057"/>
                </a:lnTo>
                <a:lnTo>
                  <a:pt x="98281" y="5354359"/>
                </a:lnTo>
                <a:lnTo>
                  <a:pt x="136843" y="5381619"/>
                </a:lnTo>
                <a:lnTo>
                  <a:pt x="179888" y="5402057"/>
                </a:lnTo>
                <a:lnTo>
                  <a:pt x="226634" y="5414892"/>
                </a:lnTo>
                <a:lnTo>
                  <a:pt x="276301" y="5419344"/>
                </a:lnTo>
                <a:lnTo>
                  <a:pt x="2486710" y="5419344"/>
                </a:lnTo>
                <a:lnTo>
                  <a:pt x="2536377" y="5414892"/>
                </a:lnTo>
                <a:lnTo>
                  <a:pt x="2583123" y="5402057"/>
                </a:lnTo>
                <a:lnTo>
                  <a:pt x="2626168" y="5381619"/>
                </a:lnTo>
                <a:lnTo>
                  <a:pt x="2664730" y="5354359"/>
                </a:lnTo>
                <a:lnTo>
                  <a:pt x="2698031" y="5321057"/>
                </a:lnTo>
                <a:lnTo>
                  <a:pt x="2725290" y="5282494"/>
                </a:lnTo>
                <a:lnTo>
                  <a:pt x="2745726" y="5239450"/>
                </a:lnTo>
                <a:lnTo>
                  <a:pt x="2758560" y="5192706"/>
                </a:lnTo>
                <a:lnTo>
                  <a:pt x="2763012" y="5143042"/>
                </a:lnTo>
                <a:lnTo>
                  <a:pt x="2763012" y="276301"/>
                </a:lnTo>
                <a:lnTo>
                  <a:pt x="2758560" y="226634"/>
                </a:lnTo>
                <a:lnTo>
                  <a:pt x="2745726" y="179888"/>
                </a:lnTo>
                <a:lnTo>
                  <a:pt x="2725290" y="136843"/>
                </a:lnTo>
                <a:lnTo>
                  <a:pt x="2698031" y="98281"/>
                </a:lnTo>
                <a:lnTo>
                  <a:pt x="2664730" y="64980"/>
                </a:lnTo>
                <a:lnTo>
                  <a:pt x="2626168" y="37721"/>
                </a:lnTo>
                <a:lnTo>
                  <a:pt x="2583123" y="17285"/>
                </a:lnTo>
                <a:lnTo>
                  <a:pt x="2536377" y="4451"/>
                </a:lnTo>
                <a:lnTo>
                  <a:pt x="2486710" y="0"/>
                </a:lnTo>
                <a:close/>
              </a:path>
            </a:pathLst>
          </a:custGeom>
          <a:solidFill>
            <a:srgbClr val="1682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30870" y="1057275"/>
            <a:ext cx="2763520" cy="5419725"/>
          </a:xfrm>
          <a:custGeom>
            <a:avLst/>
            <a:gdLst/>
            <a:ahLst/>
            <a:cxnLst/>
            <a:rect l="l" t="t" r="r" b="b"/>
            <a:pathLst>
              <a:path w="2763520" h="5419725">
                <a:moveTo>
                  <a:pt x="0" y="276301"/>
                </a:moveTo>
                <a:lnTo>
                  <a:pt x="4451" y="226634"/>
                </a:lnTo>
                <a:lnTo>
                  <a:pt x="17285" y="179888"/>
                </a:lnTo>
                <a:lnTo>
                  <a:pt x="37721" y="136843"/>
                </a:lnTo>
                <a:lnTo>
                  <a:pt x="64980" y="98281"/>
                </a:lnTo>
                <a:lnTo>
                  <a:pt x="98281" y="64980"/>
                </a:lnTo>
                <a:lnTo>
                  <a:pt x="136843" y="37721"/>
                </a:lnTo>
                <a:lnTo>
                  <a:pt x="179888" y="17285"/>
                </a:lnTo>
                <a:lnTo>
                  <a:pt x="226634" y="4451"/>
                </a:lnTo>
                <a:lnTo>
                  <a:pt x="276301" y="0"/>
                </a:lnTo>
                <a:lnTo>
                  <a:pt x="2486710" y="0"/>
                </a:lnTo>
                <a:lnTo>
                  <a:pt x="2536377" y="4451"/>
                </a:lnTo>
                <a:lnTo>
                  <a:pt x="2583123" y="17285"/>
                </a:lnTo>
                <a:lnTo>
                  <a:pt x="2626168" y="37721"/>
                </a:lnTo>
                <a:lnTo>
                  <a:pt x="2664730" y="64980"/>
                </a:lnTo>
                <a:lnTo>
                  <a:pt x="2698031" y="98281"/>
                </a:lnTo>
                <a:lnTo>
                  <a:pt x="2725290" y="136843"/>
                </a:lnTo>
                <a:lnTo>
                  <a:pt x="2745726" y="179888"/>
                </a:lnTo>
                <a:lnTo>
                  <a:pt x="2758560" y="226634"/>
                </a:lnTo>
                <a:lnTo>
                  <a:pt x="2763012" y="276301"/>
                </a:lnTo>
                <a:lnTo>
                  <a:pt x="2763012" y="5143042"/>
                </a:lnTo>
                <a:lnTo>
                  <a:pt x="2758560" y="5192706"/>
                </a:lnTo>
                <a:lnTo>
                  <a:pt x="2745726" y="5239450"/>
                </a:lnTo>
                <a:lnTo>
                  <a:pt x="2725290" y="5282494"/>
                </a:lnTo>
                <a:lnTo>
                  <a:pt x="2698031" y="5321057"/>
                </a:lnTo>
                <a:lnTo>
                  <a:pt x="2664730" y="5354359"/>
                </a:lnTo>
                <a:lnTo>
                  <a:pt x="2626168" y="5381619"/>
                </a:lnTo>
                <a:lnTo>
                  <a:pt x="2583123" y="5402057"/>
                </a:lnTo>
                <a:lnTo>
                  <a:pt x="2536377" y="5414892"/>
                </a:lnTo>
                <a:lnTo>
                  <a:pt x="2486710" y="5419344"/>
                </a:lnTo>
                <a:lnTo>
                  <a:pt x="276301" y="5419344"/>
                </a:lnTo>
                <a:lnTo>
                  <a:pt x="226634" y="5414892"/>
                </a:lnTo>
                <a:lnTo>
                  <a:pt x="179888" y="5402057"/>
                </a:lnTo>
                <a:lnTo>
                  <a:pt x="136843" y="5381619"/>
                </a:lnTo>
                <a:lnTo>
                  <a:pt x="98281" y="5354359"/>
                </a:lnTo>
                <a:lnTo>
                  <a:pt x="64980" y="5321057"/>
                </a:lnTo>
                <a:lnTo>
                  <a:pt x="37721" y="5282494"/>
                </a:lnTo>
                <a:lnTo>
                  <a:pt x="17285" y="5239450"/>
                </a:lnTo>
                <a:lnTo>
                  <a:pt x="4451" y="5192706"/>
                </a:lnTo>
                <a:lnTo>
                  <a:pt x="0" y="5143042"/>
                </a:lnTo>
                <a:lnTo>
                  <a:pt x="0" y="276301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887038" y="3395328"/>
            <a:ext cx="2449195" cy="2092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lang="en-US" sz="1700" b="1" u="heavy" spc="-5" dirty="0" smtClean="0">
                <a:solidFill>
                  <a:srgbClr val="FFFFFF"/>
                </a:solidFill>
                <a:latin typeface="Calibri"/>
                <a:cs typeface="Calibri"/>
              </a:rPr>
              <a:t>Fin de </a:t>
            </a:r>
            <a:r>
              <a:rPr lang="en-US" sz="1700" b="1" u="heavy" spc="-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lang="en-US" sz="1700" b="1" u="heavy" spc="-5" dirty="0" smtClean="0">
                <a:solidFill>
                  <a:srgbClr val="FFFFFF"/>
                </a:solidFill>
                <a:latin typeface="Calibri"/>
                <a:cs typeface="Calibri"/>
              </a:rPr>
              <a:t>ada </a:t>
            </a:r>
            <a:r>
              <a:rPr lang="en-US" sz="1700" b="1" u="heavy" spc="-5" dirty="0" err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en-US" sz="1700" b="1" u="heavy" spc="-5" dirty="0" err="1" smtClean="0">
                <a:solidFill>
                  <a:srgbClr val="FFFFFF"/>
                </a:solidFill>
                <a:latin typeface="Calibri"/>
                <a:cs typeface="Calibri"/>
              </a:rPr>
              <a:t>ño</a:t>
            </a:r>
            <a:r>
              <a:rPr lang="en-US" sz="1700" b="1" u="heavy" spc="-5" dirty="0" smtClean="0">
                <a:solidFill>
                  <a:srgbClr val="FFFFFF"/>
                </a:solidFill>
                <a:latin typeface="Calibri"/>
                <a:cs typeface="Calibri"/>
              </a:rPr>
              <a:t> Escolar</a:t>
            </a:r>
            <a:r>
              <a:rPr sz="1700" b="1" u="heavy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s-ES" sz="1700" spc="-5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es-ES" sz="1700" spc="-5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es-ES" sz="1700" spc="-5" dirty="0">
                <a:solidFill>
                  <a:srgbClr val="FFFFFF"/>
                </a:solidFill>
                <a:latin typeface="Calibri"/>
                <a:cs typeface="Calibri"/>
              </a:rPr>
              <a:t>Los estudiantes determinan si desean aceptar créditos universitarios, que se transcriben inmediatamente de UT Austin o Texas </a:t>
            </a:r>
            <a:r>
              <a:rPr lang="es-ES" sz="1700" spc="-5" dirty="0" err="1">
                <a:solidFill>
                  <a:srgbClr val="FFFFFF"/>
                </a:solidFill>
                <a:latin typeface="Calibri"/>
                <a:cs typeface="Calibri"/>
              </a:rPr>
              <a:t>Tech</a:t>
            </a:r>
            <a:r>
              <a:rPr lang="es-ES" sz="1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s-ES" sz="1700" spc="-5" dirty="0" err="1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endParaRPr sz="1700" spc="-5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906119" y="2378667"/>
            <a:ext cx="414020" cy="415925"/>
          </a:xfrm>
          <a:custGeom>
            <a:avLst/>
            <a:gdLst/>
            <a:ahLst/>
            <a:cxnLst/>
            <a:rect l="l" t="t" r="r" b="b"/>
            <a:pathLst>
              <a:path w="414020" h="415925">
                <a:moveTo>
                  <a:pt x="206986" y="415444"/>
                </a:moveTo>
                <a:lnTo>
                  <a:pt x="159620" y="409868"/>
                </a:lnTo>
                <a:lnTo>
                  <a:pt x="116089" y="394020"/>
                </a:lnTo>
                <a:lnTo>
                  <a:pt x="77651" y="369218"/>
                </a:lnTo>
                <a:lnTo>
                  <a:pt x="45566" y="336782"/>
                </a:lnTo>
                <a:lnTo>
                  <a:pt x="21090" y="298028"/>
                </a:lnTo>
                <a:lnTo>
                  <a:pt x="5482" y="254276"/>
                </a:lnTo>
                <a:lnTo>
                  <a:pt x="0" y="206845"/>
                </a:lnTo>
                <a:lnTo>
                  <a:pt x="5482" y="159511"/>
                </a:lnTo>
                <a:lnTo>
                  <a:pt x="21090" y="116010"/>
                </a:lnTo>
                <a:lnTo>
                  <a:pt x="45566" y="77599"/>
                </a:lnTo>
                <a:lnTo>
                  <a:pt x="77651" y="45535"/>
                </a:lnTo>
                <a:lnTo>
                  <a:pt x="116089" y="21076"/>
                </a:lnTo>
                <a:lnTo>
                  <a:pt x="159620" y="5478"/>
                </a:lnTo>
                <a:lnTo>
                  <a:pt x="206986" y="0"/>
                </a:lnTo>
                <a:lnTo>
                  <a:pt x="254352" y="5575"/>
                </a:lnTo>
                <a:lnTo>
                  <a:pt x="297883" y="21423"/>
                </a:lnTo>
                <a:lnTo>
                  <a:pt x="336321" y="46225"/>
                </a:lnTo>
                <a:lnTo>
                  <a:pt x="368406" y="78662"/>
                </a:lnTo>
                <a:lnTo>
                  <a:pt x="392882" y="117415"/>
                </a:lnTo>
                <a:lnTo>
                  <a:pt x="408490" y="161167"/>
                </a:lnTo>
                <a:lnTo>
                  <a:pt x="413973" y="208598"/>
                </a:lnTo>
                <a:lnTo>
                  <a:pt x="408490" y="255932"/>
                </a:lnTo>
                <a:lnTo>
                  <a:pt x="392882" y="299433"/>
                </a:lnTo>
                <a:lnTo>
                  <a:pt x="368406" y="337845"/>
                </a:lnTo>
                <a:lnTo>
                  <a:pt x="336321" y="369908"/>
                </a:lnTo>
                <a:lnTo>
                  <a:pt x="297883" y="394368"/>
                </a:lnTo>
                <a:lnTo>
                  <a:pt x="254352" y="409965"/>
                </a:lnTo>
                <a:lnTo>
                  <a:pt x="206986" y="415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27198" y="2201622"/>
            <a:ext cx="772160" cy="771525"/>
          </a:xfrm>
          <a:custGeom>
            <a:avLst/>
            <a:gdLst/>
            <a:ahLst/>
            <a:cxnLst/>
            <a:rect l="l" t="t" r="r" b="b"/>
            <a:pathLst>
              <a:path w="772159" h="771525">
                <a:moveTo>
                  <a:pt x="385907" y="771288"/>
                </a:moveTo>
                <a:lnTo>
                  <a:pt x="337673" y="768269"/>
                </a:lnTo>
                <a:lnTo>
                  <a:pt x="291178" y="759457"/>
                </a:lnTo>
                <a:lnTo>
                  <a:pt x="246790" y="745222"/>
                </a:lnTo>
                <a:lnTo>
                  <a:pt x="204880" y="725931"/>
                </a:lnTo>
                <a:lnTo>
                  <a:pt x="165815" y="701953"/>
                </a:lnTo>
                <a:lnTo>
                  <a:pt x="129964" y="673657"/>
                </a:lnTo>
                <a:lnTo>
                  <a:pt x="97697" y="641412"/>
                </a:lnTo>
                <a:lnTo>
                  <a:pt x="69382" y="605586"/>
                </a:lnTo>
                <a:lnTo>
                  <a:pt x="45388" y="566547"/>
                </a:lnTo>
                <a:lnTo>
                  <a:pt x="26084" y="524665"/>
                </a:lnTo>
                <a:lnTo>
                  <a:pt x="11838" y="480308"/>
                </a:lnTo>
                <a:lnTo>
                  <a:pt x="3021" y="433845"/>
                </a:lnTo>
                <a:lnTo>
                  <a:pt x="0" y="385644"/>
                </a:lnTo>
                <a:lnTo>
                  <a:pt x="3021" y="337443"/>
                </a:lnTo>
                <a:lnTo>
                  <a:pt x="11838" y="290979"/>
                </a:lnTo>
                <a:lnTo>
                  <a:pt x="26084" y="246622"/>
                </a:lnTo>
                <a:lnTo>
                  <a:pt x="45388" y="204740"/>
                </a:lnTo>
                <a:lnTo>
                  <a:pt x="69382" y="165702"/>
                </a:lnTo>
                <a:lnTo>
                  <a:pt x="97697" y="129876"/>
                </a:lnTo>
                <a:lnTo>
                  <a:pt x="129964" y="97631"/>
                </a:lnTo>
                <a:lnTo>
                  <a:pt x="165815" y="69335"/>
                </a:lnTo>
                <a:lnTo>
                  <a:pt x="204880" y="45357"/>
                </a:lnTo>
                <a:lnTo>
                  <a:pt x="246790" y="26066"/>
                </a:lnTo>
                <a:lnTo>
                  <a:pt x="291178" y="11830"/>
                </a:lnTo>
                <a:lnTo>
                  <a:pt x="337673" y="3019"/>
                </a:lnTo>
                <a:lnTo>
                  <a:pt x="385907" y="0"/>
                </a:lnTo>
                <a:lnTo>
                  <a:pt x="434141" y="3019"/>
                </a:lnTo>
                <a:lnTo>
                  <a:pt x="480636" y="11830"/>
                </a:lnTo>
                <a:lnTo>
                  <a:pt x="525023" y="26066"/>
                </a:lnTo>
                <a:lnTo>
                  <a:pt x="566933" y="45357"/>
                </a:lnTo>
                <a:lnTo>
                  <a:pt x="605998" y="69335"/>
                </a:lnTo>
                <a:lnTo>
                  <a:pt x="641849" y="97631"/>
                </a:lnTo>
                <a:lnTo>
                  <a:pt x="649399" y="105175"/>
                </a:lnTo>
                <a:lnTo>
                  <a:pt x="385907" y="105175"/>
                </a:lnTo>
                <a:lnTo>
                  <a:pt x="340538" y="108863"/>
                </a:lnTo>
                <a:lnTo>
                  <a:pt x="297443" y="119535"/>
                </a:lnTo>
                <a:lnTo>
                  <a:pt x="257210" y="136602"/>
                </a:lnTo>
                <a:lnTo>
                  <a:pt x="220430" y="159474"/>
                </a:lnTo>
                <a:lnTo>
                  <a:pt x="187691" y="187563"/>
                </a:lnTo>
                <a:lnTo>
                  <a:pt x="159583" y="220280"/>
                </a:lnTo>
                <a:lnTo>
                  <a:pt x="136695" y="257035"/>
                </a:lnTo>
                <a:lnTo>
                  <a:pt x="119617" y="297240"/>
                </a:lnTo>
                <a:lnTo>
                  <a:pt x="108938" y="340306"/>
                </a:lnTo>
                <a:lnTo>
                  <a:pt x="105247" y="385644"/>
                </a:lnTo>
                <a:lnTo>
                  <a:pt x="108938" y="430982"/>
                </a:lnTo>
                <a:lnTo>
                  <a:pt x="119617" y="474047"/>
                </a:lnTo>
                <a:lnTo>
                  <a:pt x="136695" y="514253"/>
                </a:lnTo>
                <a:lnTo>
                  <a:pt x="159583" y="551008"/>
                </a:lnTo>
                <a:lnTo>
                  <a:pt x="187691" y="583725"/>
                </a:lnTo>
                <a:lnTo>
                  <a:pt x="220430" y="611814"/>
                </a:lnTo>
                <a:lnTo>
                  <a:pt x="257210" y="634686"/>
                </a:lnTo>
                <a:lnTo>
                  <a:pt x="297443" y="651752"/>
                </a:lnTo>
                <a:lnTo>
                  <a:pt x="340538" y="662424"/>
                </a:lnTo>
                <a:lnTo>
                  <a:pt x="385907" y="666112"/>
                </a:lnTo>
                <a:lnTo>
                  <a:pt x="649399" y="666112"/>
                </a:lnTo>
                <a:lnTo>
                  <a:pt x="641849" y="673657"/>
                </a:lnTo>
                <a:lnTo>
                  <a:pt x="605998" y="701953"/>
                </a:lnTo>
                <a:lnTo>
                  <a:pt x="566933" y="725931"/>
                </a:lnTo>
                <a:lnTo>
                  <a:pt x="525023" y="745222"/>
                </a:lnTo>
                <a:lnTo>
                  <a:pt x="480636" y="759457"/>
                </a:lnTo>
                <a:lnTo>
                  <a:pt x="434141" y="768269"/>
                </a:lnTo>
                <a:lnTo>
                  <a:pt x="385907" y="771288"/>
                </a:lnTo>
                <a:close/>
              </a:path>
              <a:path w="772159" h="771525">
                <a:moveTo>
                  <a:pt x="649399" y="666112"/>
                </a:moveTo>
                <a:lnTo>
                  <a:pt x="385907" y="666112"/>
                </a:lnTo>
                <a:lnTo>
                  <a:pt x="431275" y="662424"/>
                </a:lnTo>
                <a:lnTo>
                  <a:pt x="474370" y="651752"/>
                </a:lnTo>
                <a:lnTo>
                  <a:pt x="514603" y="634686"/>
                </a:lnTo>
                <a:lnTo>
                  <a:pt x="551383" y="611814"/>
                </a:lnTo>
                <a:lnTo>
                  <a:pt x="584122" y="583725"/>
                </a:lnTo>
                <a:lnTo>
                  <a:pt x="612230" y="551008"/>
                </a:lnTo>
                <a:lnTo>
                  <a:pt x="635118" y="514253"/>
                </a:lnTo>
                <a:lnTo>
                  <a:pt x="652196" y="474047"/>
                </a:lnTo>
                <a:lnTo>
                  <a:pt x="662876" y="430982"/>
                </a:lnTo>
                <a:lnTo>
                  <a:pt x="666566" y="385644"/>
                </a:lnTo>
                <a:lnTo>
                  <a:pt x="662876" y="340306"/>
                </a:lnTo>
                <a:lnTo>
                  <a:pt x="652196" y="297240"/>
                </a:lnTo>
                <a:lnTo>
                  <a:pt x="635118" y="257035"/>
                </a:lnTo>
                <a:lnTo>
                  <a:pt x="612230" y="220280"/>
                </a:lnTo>
                <a:lnTo>
                  <a:pt x="584122" y="187563"/>
                </a:lnTo>
                <a:lnTo>
                  <a:pt x="551383" y="159474"/>
                </a:lnTo>
                <a:lnTo>
                  <a:pt x="514603" y="136602"/>
                </a:lnTo>
                <a:lnTo>
                  <a:pt x="474370" y="119535"/>
                </a:lnTo>
                <a:lnTo>
                  <a:pt x="431275" y="108863"/>
                </a:lnTo>
                <a:lnTo>
                  <a:pt x="385907" y="105175"/>
                </a:lnTo>
                <a:lnTo>
                  <a:pt x="649399" y="105175"/>
                </a:lnTo>
                <a:lnTo>
                  <a:pt x="702431" y="165702"/>
                </a:lnTo>
                <a:lnTo>
                  <a:pt x="726425" y="204740"/>
                </a:lnTo>
                <a:lnTo>
                  <a:pt x="745729" y="246622"/>
                </a:lnTo>
                <a:lnTo>
                  <a:pt x="759975" y="290979"/>
                </a:lnTo>
                <a:lnTo>
                  <a:pt x="768792" y="337443"/>
                </a:lnTo>
                <a:lnTo>
                  <a:pt x="771814" y="385644"/>
                </a:lnTo>
                <a:lnTo>
                  <a:pt x="768792" y="433845"/>
                </a:lnTo>
                <a:lnTo>
                  <a:pt x="759975" y="480308"/>
                </a:lnTo>
                <a:lnTo>
                  <a:pt x="745729" y="524665"/>
                </a:lnTo>
                <a:lnTo>
                  <a:pt x="726425" y="566547"/>
                </a:lnTo>
                <a:lnTo>
                  <a:pt x="702431" y="605586"/>
                </a:lnTo>
                <a:lnTo>
                  <a:pt x="674116" y="641412"/>
                </a:lnTo>
                <a:lnTo>
                  <a:pt x="649399" y="6661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07827" y="1645764"/>
            <a:ext cx="407034" cy="584200"/>
          </a:xfrm>
          <a:custGeom>
            <a:avLst/>
            <a:gdLst/>
            <a:ahLst/>
            <a:cxnLst/>
            <a:rect l="l" t="t" r="r" b="b"/>
            <a:pathLst>
              <a:path w="407034" h="584200">
                <a:moveTo>
                  <a:pt x="191199" y="583905"/>
                </a:moveTo>
                <a:lnTo>
                  <a:pt x="147510" y="553667"/>
                </a:lnTo>
                <a:lnTo>
                  <a:pt x="100862" y="528687"/>
                </a:lnTo>
                <a:lnTo>
                  <a:pt x="51582" y="508967"/>
                </a:lnTo>
                <a:lnTo>
                  <a:pt x="0" y="494505"/>
                </a:lnTo>
                <a:lnTo>
                  <a:pt x="108755" y="249095"/>
                </a:lnTo>
                <a:lnTo>
                  <a:pt x="222455" y="0"/>
                </a:lnTo>
                <a:lnTo>
                  <a:pt x="255046" y="11311"/>
                </a:lnTo>
                <a:lnTo>
                  <a:pt x="300023" y="29608"/>
                </a:lnTo>
                <a:lnTo>
                  <a:pt x="343431" y="50003"/>
                </a:lnTo>
                <a:lnTo>
                  <a:pt x="385171" y="72412"/>
                </a:lnTo>
                <a:lnTo>
                  <a:pt x="394696" y="78213"/>
                </a:lnTo>
                <a:lnTo>
                  <a:pt x="406956" y="96590"/>
                </a:lnTo>
                <a:lnTo>
                  <a:pt x="191199" y="583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13178" y="1645329"/>
            <a:ext cx="405765" cy="584835"/>
          </a:xfrm>
          <a:custGeom>
            <a:avLst/>
            <a:gdLst/>
            <a:ahLst/>
            <a:cxnLst/>
            <a:rect l="l" t="t" r="r" b="b"/>
            <a:pathLst>
              <a:path w="405765" h="584835">
                <a:moveTo>
                  <a:pt x="215757" y="584341"/>
                </a:moveTo>
                <a:lnTo>
                  <a:pt x="0" y="97027"/>
                </a:lnTo>
                <a:lnTo>
                  <a:pt x="14026" y="75619"/>
                </a:lnTo>
                <a:lnTo>
                  <a:pt x="18576" y="72848"/>
                </a:lnTo>
                <a:lnTo>
                  <a:pt x="60317" y="50438"/>
                </a:lnTo>
                <a:lnTo>
                  <a:pt x="103725" y="30044"/>
                </a:lnTo>
                <a:lnTo>
                  <a:pt x="148702" y="11746"/>
                </a:lnTo>
                <a:lnTo>
                  <a:pt x="182547" y="0"/>
                </a:lnTo>
                <a:lnTo>
                  <a:pt x="296446" y="249531"/>
                </a:lnTo>
                <a:lnTo>
                  <a:pt x="405202" y="494941"/>
                </a:lnTo>
                <a:lnTo>
                  <a:pt x="353647" y="509650"/>
                </a:lnTo>
                <a:lnTo>
                  <a:pt x="304559" y="529781"/>
                </a:lnTo>
                <a:lnTo>
                  <a:pt x="258431" y="554842"/>
                </a:lnTo>
                <a:lnTo>
                  <a:pt x="215757" y="5843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63100" y="1596863"/>
            <a:ext cx="500380" cy="210820"/>
          </a:xfrm>
          <a:custGeom>
            <a:avLst/>
            <a:gdLst/>
            <a:ahLst/>
            <a:cxnLst/>
            <a:rect l="l" t="t" r="r" b="b"/>
            <a:pathLst>
              <a:path w="500379" h="210819">
                <a:moveTo>
                  <a:pt x="416643" y="210351"/>
                </a:moveTo>
                <a:lnTo>
                  <a:pt x="83360" y="210351"/>
                </a:lnTo>
                <a:lnTo>
                  <a:pt x="0" y="28597"/>
                </a:lnTo>
                <a:lnTo>
                  <a:pt x="42140" y="18706"/>
                </a:lnTo>
                <a:lnTo>
                  <a:pt x="92408" y="9603"/>
                </a:lnTo>
                <a:lnTo>
                  <a:pt x="143753" y="3000"/>
                </a:lnTo>
                <a:lnTo>
                  <a:pt x="182800" y="0"/>
                </a:lnTo>
                <a:lnTo>
                  <a:pt x="315752" y="0"/>
                </a:lnTo>
                <a:lnTo>
                  <a:pt x="354800" y="3000"/>
                </a:lnTo>
                <a:lnTo>
                  <a:pt x="406144" y="9603"/>
                </a:lnTo>
                <a:lnTo>
                  <a:pt x="456412" y="18706"/>
                </a:lnTo>
                <a:lnTo>
                  <a:pt x="499863" y="28905"/>
                </a:lnTo>
                <a:lnTo>
                  <a:pt x="416643" y="2103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71129" y="1594485"/>
            <a:ext cx="1682750" cy="1381125"/>
          </a:xfrm>
          <a:custGeom>
            <a:avLst/>
            <a:gdLst/>
            <a:ahLst/>
            <a:cxnLst/>
            <a:rect l="l" t="t" r="r" b="b"/>
            <a:pathLst>
              <a:path w="1682750" h="1381125">
                <a:moveTo>
                  <a:pt x="0" y="690372"/>
                </a:moveTo>
                <a:lnTo>
                  <a:pt x="1655" y="646712"/>
                </a:lnTo>
                <a:lnTo>
                  <a:pt x="6554" y="603773"/>
                </a:lnTo>
                <a:lnTo>
                  <a:pt x="14599" y="561637"/>
                </a:lnTo>
                <a:lnTo>
                  <a:pt x="25692" y="520385"/>
                </a:lnTo>
                <a:lnTo>
                  <a:pt x="39734" y="480096"/>
                </a:lnTo>
                <a:lnTo>
                  <a:pt x="56626" y="440853"/>
                </a:lnTo>
                <a:lnTo>
                  <a:pt x="76269" y="402736"/>
                </a:lnTo>
                <a:lnTo>
                  <a:pt x="98566" y="365825"/>
                </a:lnTo>
                <a:lnTo>
                  <a:pt x="123417" y="330202"/>
                </a:lnTo>
                <a:lnTo>
                  <a:pt x="150724" y="295948"/>
                </a:lnTo>
                <a:lnTo>
                  <a:pt x="180389" y="263143"/>
                </a:lnTo>
                <a:lnTo>
                  <a:pt x="212313" y="231869"/>
                </a:lnTo>
                <a:lnTo>
                  <a:pt x="246397" y="202206"/>
                </a:lnTo>
                <a:lnTo>
                  <a:pt x="282543" y="174235"/>
                </a:lnTo>
                <a:lnTo>
                  <a:pt x="320652" y="148036"/>
                </a:lnTo>
                <a:lnTo>
                  <a:pt x="360626" y="123692"/>
                </a:lnTo>
                <a:lnTo>
                  <a:pt x="402367" y="101282"/>
                </a:lnTo>
                <a:lnTo>
                  <a:pt x="445774" y="80888"/>
                </a:lnTo>
                <a:lnTo>
                  <a:pt x="490752" y="62590"/>
                </a:lnTo>
                <a:lnTo>
                  <a:pt x="537199" y="46470"/>
                </a:lnTo>
                <a:lnTo>
                  <a:pt x="585019" y="32607"/>
                </a:lnTo>
                <a:lnTo>
                  <a:pt x="634112" y="21084"/>
                </a:lnTo>
                <a:lnTo>
                  <a:pt x="684380" y="11981"/>
                </a:lnTo>
                <a:lnTo>
                  <a:pt x="735724" y="5379"/>
                </a:lnTo>
                <a:lnTo>
                  <a:pt x="788046" y="1358"/>
                </a:lnTo>
                <a:lnTo>
                  <a:pt x="841247" y="0"/>
                </a:lnTo>
                <a:lnTo>
                  <a:pt x="894449" y="1358"/>
                </a:lnTo>
                <a:lnTo>
                  <a:pt x="946771" y="5379"/>
                </a:lnTo>
                <a:lnTo>
                  <a:pt x="998115" y="11981"/>
                </a:lnTo>
                <a:lnTo>
                  <a:pt x="1048383" y="21084"/>
                </a:lnTo>
                <a:lnTo>
                  <a:pt x="1097476" y="32607"/>
                </a:lnTo>
                <a:lnTo>
                  <a:pt x="1145296" y="46470"/>
                </a:lnTo>
                <a:lnTo>
                  <a:pt x="1191743" y="62590"/>
                </a:lnTo>
                <a:lnTo>
                  <a:pt x="1236721" y="80888"/>
                </a:lnTo>
                <a:lnTo>
                  <a:pt x="1280128" y="101282"/>
                </a:lnTo>
                <a:lnTo>
                  <a:pt x="1321869" y="123692"/>
                </a:lnTo>
                <a:lnTo>
                  <a:pt x="1361843" y="148036"/>
                </a:lnTo>
                <a:lnTo>
                  <a:pt x="1399952" y="174235"/>
                </a:lnTo>
                <a:lnTo>
                  <a:pt x="1436098" y="202206"/>
                </a:lnTo>
                <a:lnTo>
                  <a:pt x="1470182" y="231869"/>
                </a:lnTo>
                <a:lnTo>
                  <a:pt x="1502106" y="263143"/>
                </a:lnTo>
                <a:lnTo>
                  <a:pt x="1531771" y="295948"/>
                </a:lnTo>
                <a:lnTo>
                  <a:pt x="1559078" y="330202"/>
                </a:lnTo>
                <a:lnTo>
                  <a:pt x="1583929" y="365825"/>
                </a:lnTo>
                <a:lnTo>
                  <a:pt x="1606226" y="402736"/>
                </a:lnTo>
                <a:lnTo>
                  <a:pt x="1625869" y="440853"/>
                </a:lnTo>
                <a:lnTo>
                  <a:pt x="1642761" y="480096"/>
                </a:lnTo>
                <a:lnTo>
                  <a:pt x="1656803" y="520385"/>
                </a:lnTo>
                <a:lnTo>
                  <a:pt x="1667896" y="561637"/>
                </a:lnTo>
                <a:lnTo>
                  <a:pt x="1675941" y="603773"/>
                </a:lnTo>
                <a:lnTo>
                  <a:pt x="1680840" y="646712"/>
                </a:lnTo>
                <a:lnTo>
                  <a:pt x="1682495" y="690372"/>
                </a:lnTo>
                <a:lnTo>
                  <a:pt x="1680840" y="734031"/>
                </a:lnTo>
                <a:lnTo>
                  <a:pt x="1675941" y="776970"/>
                </a:lnTo>
                <a:lnTo>
                  <a:pt x="1667896" y="819106"/>
                </a:lnTo>
                <a:lnTo>
                  <a:pt x="1656803" y="860358"/>
                </a:lnTo>
                <a:lnTo>
                  <a:pt x="1642761" y="900647"/>
                </a:lnTo>
                <a:lnTo>
                  <a:pt x="1625869" y="939890"/>
                </a:lnTo>
                <a:lnTo>
                  <a:pt x="1606226" y="978007"/>
                </a:lnTo>
                <a:lnTo>
                  <a:pt x="1583929" y="1014918"/>
                </a:lnTo>
                <a:lnTo>
                  <a:pt x="1559078" y="1050541"/>
                </a:lnTo>
                <a:lnTo>
                  <a:pt x="1531771" y="1084795"/>
                </a:lnTo>
                <a:lnTo>
                  <a:pt x="1502106" y="1117600"/>
                </a:lnTo>
                <a:lnTo>
                  <a:pt x="1470182" y="1148874"/>
                </a:lnTo>
                <a:lnTo>
                  <a:pt x="1436098" y="1178537"/>
                </a:lnTo>
                <a:lnTo>
                  <a:pt x="1399952" y="1206508"/>
                </a:lnTo>
                <a:lnTo>
                  <a:pt x="1361843" y="1232707"/>
                </a:lnTo>
                <a:lnTo>
                  <a:pt x="1321869" y="1257051"/>
                </a:lnTo>
                <a:lnTo>
                  <a:pt x="1280128" y="1279461"/>
                </a:lnTo>
                <a:lnTo>
                  <a:pt x="1236721" y="1299855"/>
                </a:lnTo>
                <a:lnTo>
                  <a:pt x="1191743" y="1318153"/>
                </a:lnTo>
                <a:lnTo>
                  <a:pt x="1145296" y="1334273"/>
                </a:lnTo>
                <a:lnTo>
                  <a:pt x="1097476" y="1348136"/>
                </a:lnTo>
                <a:lnTo>
                  <a:pt x="1048383" y="1359659"/>
                </a:lnTo>
                <a:lnTo>
                  <a:pt x="998115" y="1368762"/>
                </a:lnTo>
                <a:lnTo>
                  <a:pt x="946771" y="1375364"/>
                </a:lnTo>
                <a:lnTo>
                  <a:pt x="894449" y="1379385"/>
                </a:lnTo>
                <a:lnTo>
                  <a:pt x="841247" y="1380744"/>
                </a:lnTo>
                <a:lnTo>
                  <a:pt x="788046" y="1379385"/>
                </a:lnTo>
                <a:lnTo>
                  <a:pt x="735724" y="1375364"/>
                </a:lnTo>
                <a:lnTo>
                  <a:pt x="684380" y="1368762"/>
                </a:lnTo>
                <a:lnTo>
                  <a:pt x="634112" y="1359659"/>
                </a:lnTo>
                <a:lnTo>
                  <a:pt x="585019" y="1348136"/>
                </a:lnTo>
                <a:lnTo>
                  <a:pt x="537199" y="1334273"/>
                </a:lnTo>
                <a:lnTo>
                  <a:pt x="490752" y="1318153"/>
                </a:lnTo>
                <a:lnTo>
                  <a:pt x="445774" y="1299855"/>
                </a:lnTo>
                <a:lnTo>
                  <a:pt x="402367" y="1279461"/>
                </a:lnTo>
                <a:lnTo>
                  <a:pt x="360626" y="1257051"/>
                </a:lnTo>
                <a:lnTo>
                  <a:pt x="320652" y="1232707"/>
                </a:lnTo>
                <a:lnTo>
                  <a:pt x="282543" y="1206508"/>
                </a:lnTo>
                <a:lnTo>
                  <a:pt x="246397" y="1178537"/>
                </a:lnTo>
                <a:lnTo>
                  <a:pt x="212313" y="1148874"/>
                </a:lnTo>
                <a:lnTo>
                  <a:pt x="180389" y="1117600"/>
                </a:lnTo>
                <a:lnTo>
                  <a:pt x="150724" y="1084795"/>
                </a:lnTo>
                <a:lnTo>
                  <a:pt x="123417" y="1050541"/>
                </a:lnTo>
                <a:lnTo>
                  <a:pt x="98566" y="1014918"/>
                </a:lnTo>
                <a:lnTo>
                  <a:pt x="76269" y="978007"/>
                </a:lnTo>
                <a:lnTo>
                  <a:pt x="56626" y="939890"/>
                </a:lnTo>
                <a:lnTo>
                  <a:pt x="39734" y="900647"/>
                </a:lnTo>
                <a:lnTo>
                  <a:pt x="25692" y="860358"/>
                </a:lnTo>
                <a:lnTo>
                  <a:pt x="14599" y="819106"/>
                </a:lnTo>
                <a:lnTo>
                  <a:pt x="6554" y="776970"/>
                </a:lnTo>
                <a:lnTo>
                  <a:pt x="1655" y="734031"/>
                </a:lnTo>
                <a:lnTo>
                  <a:pt x="0" y="690372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56841" y="5233800"/>
            <a:ext cx="8220709" cy="1229360"/>
          </a:xfrm>
          <a:custGeom>
            <a:avLst/>
            <a:gdLst/>
            <a:ahLst/>
            <a:cxnLst/>
            <a:rect l="l" t="t" r="r" b="b"/>
            <a:pathLst>
              <a:path w="8220709" h="1229360">
                <a:moveTo>
                  <a:pt x="614553" y="0"/>
                </a:moveTo>
                <a:lnTo>
                  <a:pt x="0" y="614553"/>
                </a:lnTo>
                <a:lnTo>
                  <a:pt x="614553" y="1229106"/>
                </a:lnTo>
                <a:lnTo>
                  <a:pt x="614553" y="921816"/>
                </a:lnTo>
                <a:lnTo>
                  <a:pt x="7913192" y="921816"/>
                </a:lnTo>
                <a:lnTo>
                  <a:pt x="8220456" y="614553"/>
                </a:lnTo>
                <a:lnTo>
                  <a:pt x="7913179" y="307276"/>
                </a:lnTo>
                <a:lnTo>
                  <a:pt x="614553" y="307276"/>
                </a:lnTo>
                <a:lnTo>
                  <a:pt x="614553" y="0"/>
                </a:lnTo>
                <a:close/>
              </a:path>
              <a:path w="8220709" h="1229360">
                <a:moveTo>
                  <a:pt x="7913192" y="921816"/>
                </a:moveTo>
                <a:lnTo>
                  <a:pt x="7605903" y="921816"/>
                </a:lnTo>
                <a:lnTo>
                  <a:pt x="7605903" y="1229106"/>
                </a:lnTo>
                <a:lnTo>
                  <a:pt x="7913192" y="921816"/>
                </a:lnTo>
                <a:close/>
              </a:path>
              <a:path w="8220709" h="1229360">
                <a:moveTo>
                  <a:pt x="7605903" y="0"/>
                </a:moveTo>
                <a:lnTo>
                  <a:pt x="7605903" y="307276"/>
                </a:lnTo>
                <a:lnTo>
                  <a:pt x="7913179" y="307276"/>
                </a:lnTo>
                <a:lnTo>
                  <a:pt x="7605903" y="0"/>
                </a:lnTo>
                <a:close/>
              </a:path>
            </a:pathLst>
          </a:custGeom>
          <a:solidFill>
            <a:srgbClr val="ABC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56841" y="5233800"/>
            <a:ext cx="8220709" cy="1229360"/>
          </a:xfrm>
          <a:custGeom>
            <a:avLst/>
            <a:gdLst/>
            <a:ahLst/>
            <a:cxnLst/>
            <a:rect l="l" t="t" r="r" b="b"/>
            <a:pathLst>
              <a:path w="8220709" h="1229360">
                <a:moveTo>
                  <a:pt x="0" y="614553"/>
                </a:moveTo>
                <a:lnTo>
                  <a:pt x="614553" y="0"/>
                </a:lnTo>
                <a:lnTo>
                  <a:pt x="614553" y="307276"/>
                </a:lnTo>
                <a:lnTo>
                  <a:pt x="7605903" y="307276"/>
                </a:lnTo>
                <a:lnTo>
                  <a:pt x="7605903" y="0"/>
                </a:lnTo>
                <a:lnTo>
                  <a:pt x="8220456" y="614553"/>
                </a:lnTo>
                <a:lnTo>
                  <a:pt x="7605903" y="1229106"/>
                </a:lnTo>
                <a:lnTo>
                  <a:pt x="7605903" y="921816"/>
                </a:lnTo>
                <a:lnTo>
                  <a:pt x="614553" y="921816"/>
                </a:lnTo>
                <a:lnTo>
                  <a:pt x="614553" y="1229106"/>
                </a:lnTo>
                <a:lnTo>
                  <a:pt x="0" y="614553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958278" y="5599526"/>
            <a:ext cx="665353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58160" marR="5080" indent="-3046095">
              <a:lnSpc>
                <a:spcPct val="100000"/>
              </a:lnSpc>
            </a:pPr>
            <a:r>
              <a:rPr lang="es-ES" spc="-10" dirty="0" smtClean="0">
                <a:latin typeface="Calibri"/>
                <a:cs typeface="Calibri"/>
              </a:rPr>
              <a:t>Cursos </a:t>
            </a:r>
            <a:r>
              <a:rPr lang="es-ES" spc="-10" dirty="0">
                <a:latin typeface="Calibri"/>
                <a:cs typeface="Calibri"/>
              </a:rPr>
              <a:t>rigurosos de nivel universitario con la oportunidad de </a:t>
            </a:r>
            <a:r>
              <a:rPr lang="es-ES" spc="-10" dirty="0" smtClean="0">
                <a:latin typeface="Calibri"/>
                <a:cs typeface="Calibri"/>
              </a:rPr>
              <a:t>obtener</a:t>
            </a:r>
          </a:p>
          <a:p>
            <a:pPr marL="3058160" marR="5080" indent="-3046095" algn="ctr">
              <a:lnSpc>
                <a:spcPct val="100000"/>
              </a:lnSpc>
            </a:pPr>
            <a:r>
              <a:rPr lang="es-ES" spc="-10" dirty="0" smtClean="0">
                <a:latin typeface="Calibri"/>
                <a:cs typeface="Calibri"/>
              </a:rPr>
              <a:t>créditos </a:t>
            </a:r>
            <a:r>
              <a:rPr lang="es-ES" spc="-10" dirty="0">
                <a:latin typeface="Calibri"/>
                <a:cs typeface="Calibri"/>
              </a:rPr>
              <a:t>universitarios</a:t>
            </a:r>
            <a:endParaRPr spc="-10" dirty="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158745" y="1642872"/>
            <a:ext cx="2513837" cy="4069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93314" y="2122932"/>
            <a:ext cx="948689" cy="7559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3432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61049" y="134749"/>
            <a:ext cx="9920378" cy="672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42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01384"/>
            <a:ext cx="11999975" cy="230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12698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5614" y="704193"/>
            <a:ext cx="11981897" cy="5647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30575" y="2336698"/>
            <a:ext cx="3359785" cy="35137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marR="15875" lvl="0" indent="-171450">
              <a:lnSpc>
                <a:spcPts val="1939"/>
              </a:lnSpc>
              <a:buClr>
                <a:srgbClr val="1CADE4"/>
              </a:buClr>
              <a:buFont typeface="Arial"/>
              <a:buChar char="•"/>
              <a:tabLst>
                <a:tab pos="184150" algn="l"/>
              </a:tabLst>
            </a:pPr>
            <a:r>
              <a:rPr lang="es-ES" altLang="en-US" spc="-10" dirty="0" smtClean="0">
                <a:solidFill>
                  <a:srgbClr val="3E3E3E"/>
                </a:solidFill>
                <a:latin typeface="Calibri"/>
                <a:cs typeface="Calibri"/>
              </a:rPr>
              <a:t>Crédito </a:t>
            </a:r>
            <a:r>
              <a:rPr lang="es-ES" altLang="en-US" spc="-10" dirty="0">
                <a:solidFill>
                  <a:srgbClr val="3E3E3E"/>
                </a:solidFill>
                <a:latin typeface="Calibri"/>
                <a:cs typeface="Calibri"/>
              </a:rPr>
              <a:t>universitario garantizado en la mayoría de las universidades y universidades públicas estatales </a:t>
            </a:r>
          </a:p>
          <a:p>
            <a:pPr marL="184150" lvl="0" indent="-171450">
              <a:spcBef>
                <a:spcPts val="1155"/>
              </a:spcBef>
              <a:buClr>
                <a:srgbClr val="1CADE4"/>
              </a:buClr>
              <a:buFont typeface="Arial"/>
              <a:buChar char="•"/>
              <a:tabLst>
                <a:tab pos="184785" algn="l"/>
              </a:tabLst>
            </a:pPr>
            <a:r>
              <a:rPr lang="es-ES" altLang="en-US" spc="-5" dirty="0" smtClean="0">
                <a:solidFill>
                  <a:srgbClr val="3E3E3E"/>
                </a:solidFill>
                <a:latin typeface="Calibri"/>
                <a:cs typeface="Calibri"/>
              </a:rPr>
              <a:t>Impacto </a:t>
            </a:r>
            <a:r>
              <a:rPr lang="es-ES" altLang="en-US" spc="-5" dirty="0">
                <a:solidFill>
                  <a:srgbClr val="3E3E3E"/>
                </a:solidFill>
                <a:latin typeface="Calibri"/>
                <a:cs typeface="Calibri"/>
              </a:rPr>
              <a:t>en la transcripción de la universidad </a:t>
            </a:r>
            <a:endParaRPr sz="1800" dirty="0">
              <a:latin typeface="Calibri"/>
              <a:cs typeface="Calibri"/>
            </a:endParaRPr>
          </a:p>
          <a:p>
            <a:pPr marL="184150" indent="-171450" fontAlgn="base">
              <a:spcBef>
                <a:spcPts val="1155"/>
              </a:spcBef>
              <a:spcAft>
                <a:spcPct val="0"/>
              </a:spcAft>
              <a:buClr>
                <a:srgbClr val="1CADE4"/>
              </a:buClr>
              <a:buFont typeface="Arial"/>
              <a:buChar char="•"/>
              <a:tabLst>
                <a:tab pos="184785" algn="l"/>
              </a:tabLst>
            </a:pPr>
            <a:r>
              <a:rPr lang="es-ES" altLang="en-US" spc="-5" dirty="0">
                <a:solidFill>
                  <a:srgbClr val="3E3E3E"/>
                </a:solidFill>
                <a:latin typeface="Calibri"/>
                <a:cs typeface="Calibri"/>
              </a:rPr>
              <a:t>Los estudiantes pueden optar por no recibir crédito universitario en cursos </a:t>
            </a:r>
            <a:r>
              <a:rPr lang="es-ES" altLang="en-US" spc="-5" dirty="0" err="1">
                <a:solidFill>
                  <a:srgbClr val="3E3E3E"/>
                </a:solidFill>
                <a:latin typeface="Calibri"/>
                <a:cs typeface="Calibri"/>
              </a:rPr>
              <a:t>OnRamps</a:t>
            </a:r>
            <a:r>
              <a:rPr lang="es-ES" altLang="en-US" spc="-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</a:p>
          <a:p>
            <a:pPr marL="184150" marR="5080" lvl="0" indent="-171450">
              <a:lnSpc>
                <a:spcPts val="1939"/>
              </a:lnSpc>
              <a:spcBef>
                <a:spcPts val="1400"/>
              </a:spcBef>
              <a:buClr>
                <a:srgbClr val="1CADE4"/>
              </a:buClr>
              <a:buFont typeface="Arial"/>
              <a:buChar char="•"/>
              <a:tabLst>
                <a:tab pos="184785" algn="l"/>
              </a:tabLst>
            </a:pPr>
            <a:r>
              <a:rPr lang="es-ES" altLang="en-US" spc="-5" dirty="0" smtClean="0">
                <a:solidFill>
                  <a:srgbClr val="3E3E3E"/>
                </a:solidFill>
                <a:latin typeface="Calibri"/>
                <a:cs typeface="Calibri"/>
              </a:rPr>
              <a:t>Se </a:t>
            </a:r>
            <a:r>
              <a:rPr lang="es-ES" altLang="en-US" spc="-5" dirty="0">
                <a:solidFill>
                  <a:srgbClr val="3E3E3E"/>
                </a:solidFill>
                <a:latin typeface="Calibri"/>
                <a:cs typeface="Calibri"/>
              </a:rPr>
              <a:t>pueden ofrecer cursos de doble crédito durante el verano </a:t>
            </a:r>
          </a:p>
          <a:p>
            <a:pPr marL="184150" marR="5080" indent="-171450">
              <a:lnSpc>
                <a:spcPts val="1939"/>
              </a:lnSpc>
              <a:spcBef>
                <a:spcPts val="1400"/>
              </a:spcBef>
              <a:buClr>
                <a:srgbClr val="1CADE4"/>
              </a:buClr>
              <a:buFont typeface="Arial"/>
              <a:buChar char="•"/>
              <a:tabLst>
                <a:tab pos="184785" algn="l"/>
              </a:tabLst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55851" y="2055267"/>
            <a:ext cx="2891155" cy="3091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marR="124460" indent="-171450">
              <a:lnSpc>
                <a:spcPts val="1939"/>
              </a:lnSpc>
              <a:buClr>
                <a:srgbClr val="1CADE4"/>
              </a:buClr>
              <a:buFont typeface="Arial"/>
              <a:buChar char="•"/>
              <a:tabLst>
                <a:tab pos="184150" algn="l"/>
              </a:tabLst>
            </a:pP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Must pass the </a:t>
            </a:r>
            <a:r>
              <a:rPr sz="1800" spc="-20" dirty="0">
                <a:solidFill>
                  <a:srgbClr val="3E3E3E"/>
                </a:solidFill>
                <a:latin typeface="Calibri"/>
                <a:cs typeface="Calibri"/>
              </a:rPr>
              <a:t>exam </a:t>
            </a:r>
            <a:r>
              <a:rPr sz="1800" spc="-15" dirty="0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earn  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college </a:t>
            </a: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credit </a:t>
            </a:r>
            <a:r>
              <a:rPr sz="1800" spc="-15" dirty="0">
                <a:solidFill>
                  <a:srgbClr val="3E3E3E"/>
                </a:solidFill>
                <a:latin typeface="Calibri"/>
                <a:cs typeface="Calibri"/>
              </a:rPr>
              <a:t>(exam </a:t>
            </a: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pass  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scores </a:t>
            </a: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vary depending on  postsecondary</a:t>
            </a:r>
            <a:r>
              <a:rPr sz="1800" spc="-65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institution)</a:t>
            </a:r>
            <a:endParaRPr sz="1800">
              <a:latin typeface="Calibri"/>
              <a:cs typeface="Calibri"/>
            </a:endParaRPr>
          </a:p>
          <a:p>
            <a:pPr marL="184150" marR="5080" indent="-171450">
              <a:lnSpc>
                <a:spcPts val="1939"/>
              </a:lnSpc>
              <a:spcBef>
                <a:spcPts val="1400"/>
              </a:spcBef>
              <a:buClr>
                <a:srgbClr val="1CADE4"/>
              </a:buClr>
              <a:buFont typeface="Arial"/>
              <a:buChar char="•"/>
              <a:tabLst>
                <a:tab pos="184150" algn="l"/>
              </a:tabLst>
            </a:pP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Credits accepted nationally  </a:t>
            </a:r>
            <a:r>
              <a:rPr sz="1800" spc="-15" dirty="0">
                <a:solidFill>
                  <a:srgbClr val="3E3E3E"/>
                </a:solidFill>
                <a:latin typeface="Calibri"/>
                <a:cs typeface="Calibri"/>
              </a:rPr>
              <a:t>for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AP and 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internationally </a:t>
            </a:r>
            <a:r>
              <a:rPr sz="1800" spc="-15" dirty="0">
                <a:solidFill>
                  <a:srgbClr val="3E3E3E"/>
                </a:solidFill>
                <a:latin typeface="Calibri"/>
                <a:cs typeface="Calibri"/>
              </a:rPr>
              <a:t>for 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IB</a:t>
            </a:r>
            <a:endParaRPr sz="1800">
              <a:latin typeface="Calibri"/>
              <a:cs typeface="Calibri"/>
            </a:endParaRPr>
          </a:p>
          <a:p>
            <a:pPr marL="184150" marR="34925" indent="-171450">
              <a:lnSpc>
                <a:spcPts val="1939"/>
              </a:lnSpc>
              <a:spcBef>
                <a:spcPts val="1405"/>
              </a:spcBef>
              <a:buClr>
                <a:srgbClr val="1CADE4"/>
              </a:buClr>
              <a:buFont typeface="Arial"/>
              <a:buChar char="•"/>
              <a:tabLst>
                <a:tab pos="184150" algn="l"/>
              </a:tabLst>
            </a:pP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AP 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courses </a:t>
            </a:r>
            <a:r>
              <a:rPr sz="1800" spc="-15" dirty="0">
                <a:solidFill>
                  <a:srgbClr val="3E3E3E"/>
                </a:solidFill>
                <a:latin typeface="Calibri"/>
                <a:cs typeface="Calibri"/>
              </a:rPr>
              <a:t>may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be </a:t>
            </a:r>
            <a:r>
              <a:rPr sz="1800" spc="-20" dirty="0">
                <a:solidFill>
                  <a:srgbClr val="3E3E3E"/>
                </a:solidFill>
                <a:latin typeface="Calibri"/>
                <a:cs typeface="Calibri"/>
              </a:rPr>
              <a:t>offered 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during </a:t>
            </a: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sz="1800" spc="-25" dirty="0">
                <a:solidFill>
                  <a:srgbClr val="3E3E3E"/>
                </a:solidFill>
                <a:latin typeface="Calibri"/>
                <a:cs typeface="Calibri"/>
              </a:rPr>
              <a:t>summer,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but  </a:t>
            </a:r>
            <a:r>
              <a:rPr sz="1800" spc="-15" dirty="0">
                <a:solidFill>
                  <a:srgbClr val="3E3E3E"/>
                </a:solidFill>
                <a:latin typeface="Calibri"/>
                <a:cs typeface="Calibri"/>
              </a:rPr>
              <a:t>exams 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are </a:t>
            </a: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only 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administered  </a:t>
            </a:r>
            <a:r>
              <a:rPr sz="1800" dirty="0">
                <a:solidFill>
                  <a:srgbClr val="3E3E3E"/>
                </a:solidFill>
                <a:latin typeface="Calibri"/>
                <a:cs typeface="Calibri"/>
              </a:rPr>
              <a:t>in </a:t>
            </a:r>
            <a:r>
              <a:rPr sz="1800" spc="-15" dirty="0">
                <a:solidFill>
                  <a:srgbClr val="3E3E3E"/>
                </a:solidFill>
                <a:latin typeface="Calibri"/>
                <a:cs typeface="Calibri"/>
              </a:rPr>
              <a:t>May </a:t>
            </a:r>
            <a:r>
              <a:rPr sz="1800" spc="-5" dirty="0">
                <a:solidFill>
                  <a:srgbClr val="3E3E3E"/>
                </a:solidFill>
                <a:latin typeface="Calibri"/>
                <a:cs typeface="Calibri"/>
              </a:rPr>
              <a:t>of each</a:t>
            </a:r>
            <a:r>
              <a:rPr sz="1800" spc="-20" dirty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E3E3E"/>
                </a:solidFill>
                <a:latin typeface="Calibri"/>
                <a:cs typeface="Calibri"/>
              </a:rPr>
              <a:t>year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59369" y="1682781"/>
            <a:ext cx="1698625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000" b="1" spc="-5" dirty="0" smtClean="0">
                <a:solidFill>
                  <a:srgbClr val="3E3E3E"/>
                </a:solidFill>
                <a:latin typeface="Calibri"/>
                <a:cs typeface="Calibri"/>
              </a:rPr>
              <a:t>TODOS LOS PROGRAMAS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58726" y="2301735"/>
            <a:ext cx="2375535" cy="32521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lang="es-ES" dirty="0" smtClean="0">
                <a:solidFill>
                  <a:srgbClr val="3E3E3E"/>
                </a:solidFill>
                <a:latin typeface="Calibri"/>
                <a:cs typeface="Calibri"/>
              </a:rPr>
              <a:t>Impacto </a:t>
            </a:r>
            <a:r>
              <a:rPr lang="es-ES" dirty="0">
                <a:solidFill>
                  <a:srgbClr val="3E3E3E"/>
                </a:solidFill>
                <a:latin typeface="Calibri"/>
                <a:cs typeface="Calibri"/>
              </a:rPr>
              <a:t>en el GPA / rango de clase (varía según la agencia educativa </a:t>
            </a:r>
            <a:r>
              <a:rPr lang="es-ES" dirty="0" smtClean="0">
                <a:solidFill>
                  <a:srgbClr val="3E3E3E"/>
                </a:solidFill>
                <a:latin typeface="Calibri"/>
                <a:cs typeface="Calibri"/>
              </a:rPr>
              <a:t>local)</a:t>
            </a:r>
            <a:endParaRPr dirty="0" smtClean="0">
              <a:solidFill>
                <a:srgbClr val="3E3E3E"/>
              </a:solidFill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985"/>
              </a:spcBef>
            </a:pPr>
            <a:r>
              <a:rPr lang="en-US" spc="-10" dirty="0" err="1" smtClean="0">
                <a:solidFill>
                  <a:srgbClr val="3E3E3E"/>
                </a:solidFill>
                <a:latin typeface="Calibri"/>
                <a:cs typeface="Calibri"/>
              </a:rPr>
              <a:t>Cursos</a:t>
            </a:r>
            <a:r>
              <a:rPr lang="en-US" spc="-10" dirty="0" smtClean="0">
                <a:solidFill>
                  <a:srgbClr val="3E3E3E"/>
                </a:solidFill>
                <a:latin typeface="Calibri"/>
                <a:cs typeface="Calibri"/>
              </a:rPr>
              <a:t> de </a:t>
            </a:r>
            <a:r>
              <a:rPr lang="en-US" spc="-10" dirty="0" err="1" smtClean="0">
                <a:solidFill>
                  <a:srgbClr val="3E3E3E"/>
                </a:solidFill>
                <a:latin typeface="Calibri"/>
                <a:cs typeface="Calibri"/>
              </a:rPr>
              <a:t>nivel</a:t>
            </a:r>
            <a:r>
              <a:rPr lang="en-US" spc="-10" dirty="0" smtClean="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lang="en-US" spc="-10" dirty="0" err="1" smtClean="0">
                <a:solidFill>
                  <a:srgbClr val="3E3E3E"/>
                </a:solidFill>
                <a:latin typeface="Calibri"/>
                <a:cs typeface="Calibri"/>
              </a:rPr>
              <a:t>universitario</a:t>
            </a:r>
            <a:endParaRPr spc="-10" dirty="0" smtClean="0">
              <a:solidFill>
                <a:srgbClr val="3E3E3E"/>
              </a:solidFill>
              <a:latin typeface="Calibri"/>
              <a:cs typeface="Calibri"/>
            </a:endParaRPr>
          </a:p>
          <a:p>
            <a:pPr marL="635" marR="64769" lvl="0" indent="635" algn="ctr">
              <a:lnSpc>
                <a:spcPts val="2160"/>
              </a:lnSpc>
            </a:pPr>
            <a:r>
              <a:rPr lang="es-ES" altLang="en-US" spc="-10" dirty="0">
                <a:solidFill>
                  <a:srgbClr val="3E3E3E"/>
                </a:solidFill>
                <a:latin typeface="Calibri"/>
                <a:cs typeface="Calibri"/>
              </a:rPr>
              <a:t>Puede mejorar la aplicación de la universidad </a:t>
            </a:r>
            <a:endParaRPr lang="es-ES" altLang="en-US" spc="-10" dirty="0" smtClean="0">
              <a:solidFill>
                <a:srgbClr val="3E3E3E"/>
              </a:solidFill>
              <a:latin typeface="Calibri"/>
              <a:cs typeface="Calibri"/>
            </a:endParaRPr>
          </a:p>
          <a:p>
            <a:pPr marL="635" marR="64769" lvl="0" indent="635" algn="ctr">
              <a:lnSpc>
                <a:spcPts val="1600"/>
              </a:lnSpc>
            </a:pPr>
            <a:r>
              <a:rPr lang="en-US" dirty="0"/>
              <a:t/>
            </a:r>
            <a:br>
              <a:rPr lang="en-US" dirty="0"/>
            </a:br>
            <a:r>
              <a:rPr lang="en-US" spc="-10" dirty="0" err="1">
                <a:solidFill>
                  <a:srgbClr val="3E3E3E"/>
                </a:solidFill>
                <a:latin typeface="Calibri"/>
                <a:cs typeface="Calibri"/>
              </a:rPr>
              <a:t>Transferibilidad</a:t>
            </a:r>
            <a:r>
              <a:rPr lang="en-US" spc="-10" dirty="0">
                <a:solidFill>
                  <a:srgbClr val="3E3E3E"/>
                </a:solidFill>
                <a:latin typeface="Calibri"/>
                <a:cs typeface="Calibri"/>
              </a:rPr>
              <a:t> de </a:t>
            </a:r>
            <a:r>
              <a:rPr lang="en-US" spc="-10" dirty="0" err="1" smtClean="0">
                <a:solidFill>
                  <a:srgbClr val="3E3E3E"/>
                </a:solidFill>
                <a:latin typeface="Calibri"/>
                <a:cs typeface="Calibri"/>
              </a:rPr>
              <a:t>créditos</a:t>
            </a:r>
            <a:endParaRPr lang="en-US" spc="-10" dirty="0">
              <a:solidFill>
                <a:srgbClr val="3E3E3E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43448" y="5863957"/>
            <a:ext cx="300609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57530">
              <a:lnSpc>
                <a:spcPts val="1939"/>
              </a:lnSpc>
            </a:pPr>
            <a:r>
              <a:rPr lang="es-ES" spc="-5" dirty="0" smtClean="0">
                <a:solidFill>
                  <a:srgbClr val="3E3E3E"/>
                </a:solidFill>
                <a:latin typeface="Calibri"/>
                <a:cs typeface="Calibri"/>
              </a:rPr>
              <a:t>Oportunidad </a:t>
            </a:r>
            <a:r>
              <a:rPr lang="es-ES" spc="-5" dirty="0">
                <a:solidFill>
                  <a:srgbClr val="3E3E3E"/>
                </a:solidFill>
                <a:latin typeface="Calibri"/>
                <a:cs typeface="Calibri"/>
              </a:rPr>
              <a:t>de ganar Reconocimiento de rendimiento</a:t>
            </a:r>
            <a:endParaRPr spc="-5" dirty="0">
              <a:solidFill>
                <a:srgbClr val="3E3E3E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547856" y="291285"/>
            <a:ext cx="527939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3600" spc="-10" dirty="0" err="1" smtClean="0">
                <a:solidFill>
                  <a:srgbClr val="1682C5"/>
                </a:solidFill>
              </a:rPr>
              <a:t>Consideraciones</a:t>
            </a:r>
            <a:r>
              <a:rPr lang="en-US" sz="3600" spc="-10" dirty="0" smtClean="0">
                <a:solidFill>
                  <a:srgbClr val="1682C5"/>
                </a:solidFill>
              </a:rPr>
              <a:t> </a:t>
            </a:r>
            <a:r>
              <a:rPr lang="en-US" sz="3600" spc="-10" dirty="0">
                <a:solidFill>
                  <a:srgbClr val="1682C5"/>
                </a:solidFill>
              </a:rPr>
              <a:t>para </a:t>
            </a:r>
            <a:r>
              <a:rPr lang="en-US" sz="3600" spc="-10" dirty="0" err="1">
                <a:solidFill>
                  <a:srgbClr val="1682C5"/>
                </a:solidFill>
              </a:rPr>
              <a:t>estudiantes</a:t>
            </a:r>
            <a:endParaRPr sz="3600" spc="-10" dirty="0">
              <a:solidFill>
                <a:srgbClr val="1682C5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6889" y="1259586"/>
            <a:ext cx="2350770" cy="657231"/>
          </a:xfrm>
          <a:prstGeom prst="rect">
            <a:avLst/>
          </a:prstGeom>
          <a:solidFill>
            <a:srgbClr val="FFFFFF"/>
          </a:solidFill>
          <a:ln w="32004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650240" marR="335280" lvl="0" indent="-307975">
              <a:spcBef>
                <a:spcPts val="105"/>
              </a:spcBef>
            </a:pPr>
            <a:r>
              <a:rPr lang="es-ES" altLang="en-US" sz="2000" b="1" spc="-5" dirty="0">
                <a:latin typeface="Calibri"/>
                <a:cs typeface="Calibri"/>
              </a:rPr>
              <a:t>Crédito doble </a:t>
            </a:r>
          </a:p>
          <a:p>
            <a:pPr marL="650240" marR="335280" indent="-307975">
              <a:lnSpc>
                <a:spcPct val="100000"/>
              </a:lnSpc>
              <a:spcBef>
                <a:spcPts val="105"/>
              </a:spcBef>
            </a:pPr>
            <a:r>
              <a:rPr lang="en-US" sz="2000" b="1" spc="-5" dirty="0" smtClean="0">
                <a:latin typeface="Calibri"/>
                <a:cs typeface="Calibri"/>
              </a:rPr>
              <a:t>y</a:t>
            </a:r>
            <a:r>
              <a:rPr sz="2000" b="1" spc="-5" dirty="0" smtClean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OnRamps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9056" y="1259586"/>
            <a:ext cx="2162810" cy="708025"/>
          </a:xfrm>
          <a:prstGeom prst="rect">
            <a:avLst/>
          </a:prstGeom>
          <a:solidFill>
            <a:srgbClr val="FFFFFF"/>
          </a:solidFill>
          <a:ln w="32004">
            <a:solidFill>
              <a:srgbClr val="000000"/>
            </a:solidFill>
          </a:ln>
        </p:spPr>
        <p:txBody>
          <a:bodyPr vert="horz" wrap="square" lIns="0" tIns="165735" rIns="0" bIns="0" rtlCol="0">
            <a:spAutoFit/>
          </a:bodyPr>
          <a:lstStyle/>
          <a:p>
            <a:pPr marL="558800">
              <a:lnSpc>
                <a:spcPct val="100000"/>
              </a:lnSpc>
              <a:spcBef>
                <a:spcPts val="1305"/>
              </a:spcBef>
            </a:pPr>
            <a:r>
              <a:rPr sz="2000" b="1" spc="-5" dirty="0">
                <a:latin typeface="Calibri"/>
                <a:cs typeface="Calibri"/>
              </a:rPr>
              <a:t>AP and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IB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303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Preparación </a:t>
            </a:r>
            <a:r>
              <a:rPr lang="es-ES" dirty="0"/>
              <a:t>universitaria / exámenes de ingreso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6" y="2371231"/>
            <a:ext cx="10058400" cy="32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4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3948" y="792344"/>
            <a:ext cx="10774884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3650"/>
              </a:lnSpc>
            </a:pPr>
            <a:r>
              <a:rPr lang="en-US" sz="3200" spc="-10" dirty="0">
                <a:solidFill>
                  <a:srgbClr val="1E1E1E"/>
                </a:solidFill>
                <a:latin typeface="Verdana"/>
                <a:cs typeface="Verdana"/>
              </a:rPr>
              <a:t>PSAT </a:t>
            </a:r>
            <a:r>
              <a:rPr lang="en-US" sz="3200" spc="-10" dirty="0" err="1" smtClean="0">
                <a:solidFill>
                  <a:srgbClr val="1E1E1E"/>
                </a:solidFill>
                <a:latin typeface="Verdana"/>
                <a:cs typeface="Verdana"/>
              </a:rPr>
              <a:t>en</a:t>
            </a:r>
            <a:r>
              <a:rPr lang="en-US" sz="3200" spc="-10" dirty="0" smtClean="0">
                <a:solidFill>
                  <a:srgbClr val="1E1E1E"/>
                </a:solidFill>
                <a:latin typeface="Verdana"/>
                <a:cs typeface="Verdana"/>
              </a:rPr>
              <a:t> </a:t>
            </a:r>
            <a:r>
              <a:rPr lang="en-US" sz="3200" spc="-10" dirty="0">
                <a:solidFill>
                  <a:srgbClr val="1E1E1E"/>
                </a:solidFill>
                <a:latin typeface="Verdana"/>
                <a:cs typeface="Verdana"/>
              </a:rPr>
              <a:t>Duncanville ISD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4208" y="3006968"/>
            <a:ext cx="10259216" cy="3147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0"/>
              </a:lnSpc>
              <a:tabLst>
                <a:tab pos="4897120" algn="l"/>
              </a:tabLst>
            </a:pPr>
            <a:r>
              <a:rPr lang="en-US" sz="2000" dirty="0" err="1" smtClean="0">
                <a:solidFill>
                  <a:srgbClr val="004E6E"/>
                </a:solidFill>
                <a:latin typeface="Arial"/>
                <a:cs typeface="Arial"/>
              </a:rPr>
              <a:t>Más</a:t>
            </a:r>
            <a:r>
              <a:rPr lang="en-US" sz="2000" dirty="0" smtClean="0">
                <a:solidFill>
                  <a:srgbClr val="004E6E"/>
                </a:solidFill>
                <a:latin typeface="Arial"/>
                <a:cs typeface="Arial"/>
              </a:rPr>
              <a:t> que </a:t>
            </a:r>
            <a:r>
              <a:rPr lang="en-US" sz="2000" dirty="0" err="1" smtClean="0">
                <a:solidFill>
                  <a:srgbClr val="004E6E"/>
                </a:solidFill>
                <a:latin typeface="Arial"/>
                <a:cs typeface="Arial"/>
              </a:rPr>
              <a:t>nunca</a:t>
            </a:r>
            <a:r>
              <a:rPr lang="en-US" sz="2000" dirty="0" smtClean="0">
                <a:solidFill>
                  <a:srgbClr val="004E6E"/>
                </a:solidFill>
                <a:latin typeface="Arial"/>
                <a:cs typeface="Arial"/>
              </a:rPr>
              <a:t>, el PSAT </a:t>
            </a:r>
            <a:r>
              <a:rPr lang="en-US" sz="2000" dirty="0" err="1" smtClean="0">
                <a:solidFill>
                  <a:srgbClr val="004E6E"/>
                </a:solidFill>
                <a:latin typeface="Arial"/>
                <a:cs typeface="Arial"/>
              </a:rPr>
              <a:t>apoya</a:t>
            </a:r>
            <a:r>
              <a:rPr lang="en-US" sz="2000" dirty="0" smtClean="0">
                <a:solidFill>
                  <a:srgbClr val="004E6E"/>
                </a:solidFill>
                <a:latin typeface="Arial"/>
                <a:cs typeface="Arial"/>
              </a:rPr>
              <a:t> a </a:t>
            </a:r>
            <a:r>
              <a:rPr lang="en-US" sz="2000" dirty="0" err="1" smtClean="0">
                <a:solidFill>
                  <a:srgbClr val="004E6E"/>
                </a:solidFill>
                <a:latin typeface="Arial"/>
                <a:cs typeface="Arial"/>
              </a:rPr>
              <a:t>los</a:t>
            </a:r>
            <a:r>
              <a:rPr lang="en-US" sz="2000" dirty="0" smtClean="0">
                <a:solidFill>
                  <a:srgbClr val="004E6E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4E6E"/>
                </a:solidFill>
                <a:latin typeface="Arial"/>
                <a:cs typeface="Arial"/>
              </a:rPr>
              <a:t>estudiantes</a:t>
            </a:r>
            <a:r>
              <a:rPr lang="en-US" sz="2000" dirty="0" smtClean="0">
                <a:solidFill>
                  <a:srgbClr val="004E6E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4E6E"/>
                </a:solidFill>
                <a:latin typeface="Arial"/>
                <a:cs typeface="Arial"/>
              </a:rPr>
              <a:t>en</a:t>
            </a:r>
            <a:r>
              <a:rPr lang="en-US" sz="2000" dirty="0" smtClean="0">
                <a:solidFill>
                  <a:srgbClr val="004E6E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4E6E"/>
                </a:solidFill>
                <a:latin typeface="Arial"/>
                <a:cs typeface="Arial"/>
              </a:rPr>
              <a:t>su</a:t>
            </a:r>
            <a:r>
              <a:rPr lang="en-US" sz="2000" dirty="0" smtClean="0">
                <a:solidFill>
                  <a:srgbClr val="004E6E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4E6E"/>
                </a:solidFill>
                <a:latin typeface="Arial"/>
                <a:cs typeface="Arial"/>
              </a:rPr>
              <a:t>camino</a:t>
            </a:r>
            <a:r>
              <a:rPr lang="en-US" sz="2000" dirty="0" smtClean="0">
                <a:solidFill>
                  <a:srgbClr val="004E6E"/>
                </a:solidFill>
                <a:latin typeface="Arial"/>
                <a:cs typeface="Arial"/>
              </a:rPr>
              <a:t> a la </a:t>
            </a:r>
            <a:r>
              <a:rPr lang="en-US" sz="2000" b="1" dirty="0" err="1" smtClean="0">
                <a:solidFill>
                  <a:srgbClr val="004E6E"/>
                </a:solidFill>
                <a:latin typeface="Arial"/>
                <a:cs typeface="Arial"/>
              </a:rPr>
              <a:t>preparación</a:t>
            </a:r>
            <a:r>
              <a:rPr lang="en-US" sz="2000" b="1" dirty="0" smtClean="0">
                <a:solidFill>
                  <a:srgbClr val="004E6E"/>
                </a:solidFill>
                <a:latin typeface="Arial"/>
                <a:cs typeface="Arial"/>
              </a:rPr>
              <a:t> para la </a:t>
            </a:r>
            <a:r>
              <a:rPr lang="en-US" sz="2000" b="1" dirty="0" err="1" smtClean="0">
                <a:solidFill>
                  <a:srgbClr val="004E6E"/>
                </a:solidFill>
                <a:latin typeface="Arial"/>
                <a:cs typeface="Arial"/>
              </a:rPr>
              <a:t>universidad</a:t>
            </a:r>
            <a:r>
              <a:rPr lang="en-US" sz="2000" dirty="0" smtClean="0">
                <a:solidFill>
                  <a:srgbClr val="004E6E"/>
                </a:solidFill>
                <a:latin typeface="Arial"/>
                <a:cs typeface="Arial"/>
              </a:rPr>
              <a:t>. </a:t>
            </a:r>
            <a:endParaRPr sz="2000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1520"/>
              </a:spcBef>
            </a:pPr>
            <a:r>
              <a:rPr lang="en-US" sz="2000" dirty="0" smtClean="0">
                <a:latin typeface="Arial"/>
                <a:cs typeface="Arial"/>
              </a:rPr>
              <a:t>El PSAT lo </a:t>
            </a:r>
            <a:r>
              <a:rPr lang="en-US" sz="2000" dirty="0" err="1" smtClean="0">
                <a:latin typeface="Arial"/>
                <a:cs typeface="Arial"/>
              </a:rPr>
              <a:t>hará</a:t>
            </a:r>
            <a:r>
              <a:rPr sz="2000" dirty="0" smtClean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299085" marR="158115" indent="-286385">
              <a:lnSpc>
                <a:spcPct val="105000"/>
              </a:lnSpc>
              <a:spcBef>
                <a:spcPts val="140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s-ES" sz="2000" dirty="0" smtClean="0">
                <a:solidFill>
                  <a:srgbClr val="004E6E"/>
                </a:solidFill>
                <a:latin typeface="Arial"/>
                <a:cs typeface="Arial"/>
              </a:rPr>
              <a:t>Proporciona </a:t>
            </a:r>
            <a:r>
              <a:rPr lang="es-ES" sz="2000" dirty="0">
                <a:solidFill>
                  <a:srgbClr val="004E6E"/>
                </a:solidFill>
                <a:latin typeface="Arial"/>
                <a:cs typeface="Arial"/>
              </a:rPr>
              <a:t>un informe con información detallada sobre su puntaje individual (fortalezas, áreas en las que </a:t>
            </a:r>
            <a:r>
              <a:rPr lang="es-ES" sz="2000" dirty="0" smtClean="0">
                <a:solidFill>
                  <a:srgbClr val="004E6E"/>
                </a:solidFill>
                <a:latin typeface="Arial"/>
                <a:cs typeface="Arial"/>
              </a:rPr>
              <a:t>hay que enfocarse</a:t>
            </a:r>
            <a:r>
              <a:rPr lang="es-ES" sz="2000" dirty="0">
                <a:solidFill>
                  <a:srgbClr val="004E6E"/>
                </a:solidFill>
                <a:latin typeface="Arial"/>
                <a:cs typeface="Arial"/>
              </a:rPr>
              <a:t>)</a:t>
            </a:r>
            <a:endParaRPr sz="2000" dirty="0">
              <a:solidFill>
                <a:srgbClr val="004E6E"/>
              </a:solidFill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10"/>
              </a:spcBef>
              <a:buChar char="•"/>
              <a:tabLst>
                <a:tab pos="299085" algn="l"/>
                <a:tab pos="299720" algn="l"/>
              </a:tabLst>
            </a:pPr>
            <a:r>
              <a:rPr lang="es-ES" altLang="en-US" sz="2000" spc="-50" dirty="0" smtClean="0">
                <a:solidFill>
                  <a:srgbClr val="004E6E"/>
                </a:solidFill>
                <a:latin typeface="Arial"/>
                <a:cs typeface="Arial"/>
              </a:rPr>
              <a:t>Una </a:t>
            </a:r>
            <a:r>
              <a:rPr lang="es-ES" altLang="en-US" sz="2000" spc="-50" dirty="0">
                <a:solidFill>
                  <a:srgbClr val="004E6E"/>
                </a:solidFill>
                <a:latin typeface="Arial"/>
                <a:cs typeface="Arial"/>
              </a:rPr>
              <a:t>puntuación del SAT pronosticada (utilizada para la admisión a la universidad y oportunidades de becas)</a:t>
            </a:r>
          </a:p>
          <a:p>
            <a:pPr marL="299085" indent="-286385">
              <a:lnSpc>
                <a:spcPct val="100000"/>
              </a:lnSpc>
              <a:spcBef>
                <a:spcPts val="1525"/>
              </a:spcBef>
              <a:buChar char="•"/>
              <a:tabLst>
                <a:tab pos="299085" algn="l"/>
                <a:tab pos="299720" algn="l"/>
              </a:tabLst>
            </a:pPr>
            <a:r>
              <a:rPr lang="es-ES" sz="2000" dirty="0" smtClean="0">
                <a:solidFill>
                  <a:srgbClr val="004E6E"/>
                </a:solidFill>
                <a:latin typeface="Arial"/>
                <a:cs typeface="Arial"/>
              </a:rPr>
              <a:t>Su </a:t>
            </a:r>
            <a:r>
              <a:rPr lang="es-ES" sz="2000" dirty="0">
                <a:solidFill>
                  <a:srgbClr val="004E6E"/>
                </a:solidFill>
                <a:latin typeface="Arial"/>
                <a:cs typeface="Arial"/>
              </a:rPr>
              <a:t>progreso hacia los puntos de referencia de preparación para la universidad.</a:t>
            </a:r>
            <a:endParaRPr sz="2000" dirty="0">
              <a:solidFill>
                <a:srgbClr val="004E6E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13895" y="6375806"/>
            <a:ext cx="13398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8A8A8A"/>
                </a:solidFill>
                <a:latin typeface="Verdana"/>
                <a:cs typeface="Verdana"/>
              </a:rPr>
              <a:t>4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4277" y="1444107"/>
            <a:ext cx="10214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 </a:t>
            </a:r>
            <a:r>
              <a:rPr lang="es-ES" dirty="0"/>
              <a:t>Duncanville ISD, todos los estudiantes de 8 °, 9 °, 10 ° y 11 ° grado tienen la oportunidad de tomar el PSAT durante el día escolar sin costo para la familia del </a:t>
            </a:r>
            <a:r>
              <a:rPr lang="es-ES" dirty="0" smtClean="0"/>
              <a:t>estudiante</a:t>
            </a:r>
            <a:endParaRPr lang="en-US" dirty="0" smtClean="0"/>
          </a:p>
          <a:p>
            <a:pPr algn="ctr"/>
            <a:r>
              <a:rPr lang="en-US" dirty="0" err="1" smtClean="0">
                <a:solidFill>
                  <a:srgbClr val="004E6E"/>
                </a:solidFill>
                <a:latin typeface="Arial"/>
                <a:cs typeface="Arial"/>
              </a:rPr>
              <a:t>Esto</a:t>
            </a:r>
            <a:r>
              <a:rPr lang="en-US" dirty="0" smtClean="0">
                <a:solidFill>
                  <a:srgbClr val="004E6E"/>
                </a:solidFill>
                <a:latin typeface="Arial"/>
                <a:cs typeface="Arial"/>
              </a:rPr>
              <a:t> </a:t>
            </a:r>
            <a:r>
              <a:rPr lang="en-US" dirty="0" err="1" smtClean="0">
                <a:solidFill>
                  <a:srgbClr val="004E6E"/>
                </a:solidFill>
                <a:latin typeface="Arial"/>
                <a:cs typeface="Arial"/>
              </a:rPr>
              <a:t>es</a:t>
            </a:r>
            <a:r>
              <a:rPr lang="en-US" dirty="0" smtClean="0">
                <a:solidFill>
                  <a:srgbClr val="004E6E"/>
                </a:solidFill>
                <a:latin typeface="Arial"/>
                <a:cs typeface="Arial"/>
              </a:rPr>
              <a:t> </a:t>
            </a:r>
            <a:r>
              <a:rPr lang="en-US" dirty="0" err="1" smtClean="0">
                <a:solidFill>
                  <a:srgbClr val="004E6E"/>
                </a:solidFill>
                <a:latin typeface="Arial"/>
                <a:cs typeface="Arial"/>
              </a:rPr>
              <a:t>una</a:t>
            </a:r>
            <a:r>
              <a:rPr lang="en-US" dirty="0" smtClean="0">
                <a:solidFill>
                  <a:srgbClr val="004E6E"/>
                </a:solidFill>
                <a:latin typeface="Arial"/>
                <a:cs typeface="Arial"/>
              </a:rPr>
              <a:t> gran </a:t>
            </a:r>
            <a:r>
              <a:rPr lang="en-US" b="1" dirty="0" err="1" smtClean="0">
                <a:solidFill>
                  <a:srgbClr val="004E6E"/>
                </a:solidFill>
                <a:latin typeface="Arial"/>
                <a:cs typeface="Arial"/>
              </a:rPr>
              <a:t>inversión</a:t>
            </a:r>
            <a:r>
              <a:rPr lang="en-US" b="1" dirty="0" smtClean="0">
                <a:solidFill>
                  <a:srgbClr val="004E6E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rgbClr val="004E6E"/>
                </a:solidFill>
                <a:latin typeface="Arial"/>
                <a:cs typeface="Arial"/>
              </a:rPr>
              <a:t>en</a:t>
            </a:r>
            <a:r>
              <a:rPr lang="en-US" b="1" dirty="0" smtClean="0">
                <a:solidFill>
                  <a:srgbClr val="004E6E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rgbClr val="004E6E"/>
                </a:solidFill>
                <a:latin typeface="Arial"/>
                <a:cs typeface="Arial"/>
              </a:rPr>
              <a:t>tu</a:t>
            </a:r>
            <a:r>
              <a:rPr lang="en-US" b="1" dirty="0" smtClean="0">
                <a:solidFill>
                  <a:srgbClr val="004E6E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rgbClr val="004E6E"/>
                </a:solidFill>
                <a:latin typeface="Arial"/>
                <a:cs typeface="Arial"/>
              </a:rPr>
              <a:t>futuro</a:t>
            </a:r>
            <a:r>
              <a:rPr lang="en-US" dirty="0" smtClean="0">
                <a:solidFill>
                  <a:srgbClr val="004E6E"/>
                </a:solidFill>
                <a:latin typeface="Arial"/>
                <a:cs typeface="Arial"/>
              </a:rPr>
              <a:t>…</a:t>
            </a:r>
            <a:endParaRPr lang="en-US" dirty="0" smtClean="0">
              <a:latin typeface="Arial"/>
              <a:cs typeface="Arial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86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446969"/>
              </p:ext>
            </p:extLst>
          </p:nvPr>
        </p:nvGraphicFramePr>
        <p:xfrm>
          <a:off x="1751153" y="815885"/>
          <a:ext cx="8091587" cy="1194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1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94069">
                <a:tc>
                  <a:txBody>
                    <a:bodyPr/>
                    <a:lstStyle/>
                    <a:p>
                      <a:pPr algn="ctr"/>
                      <a:r>
                        <a:rPr lang="en-US" sz="3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 vs. ACT</a:t>
                      </a:r>
                      <a:r>
                        <a:rPr lang="en-US" sz="36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3600" b="0" i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36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Qué examen de ingreso a la universidad?</a:t>
                      </a:r>
                      <a:r>
                        <a:rPr lang="en-US" sz="3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72527" y="2173644"/>
            <a:ext cx="116629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n-US" u="sng" dirty="0" smtClean="0">
                <a:solidFill>
                  <a:srgbClr val="7FAC00"/>
                </a:solidFill>
                <a:latin typeface="ivywise-font-regular"/>
              </a:rPr>
              <a:t>De </a:t>
            </a:r>
            <a:r>
              <a:rPr lang="es-ES" altLang="en-US" u="sng" dirty="0">
                <a:solidFill>
                  <a:srgbClr val="7FAC00"/>
                </a:solidFill>
                <a:latin typeface="ivywise-font-regular"/>
              </a:rPr>
              <a:t>acuerdo con NACAC</a:t>
            </a:r>
            <a:r>
              <a:rPr lang="es-ES" altLang="en-US" dirty="0">
                <a:solidFill>
                  <a:srgbClr val="565656"/>
                </a:solidFill>
                <a:latin typeface="ivywise-font-regular"/>
              </a:rPr>
              <a:t>, el 58.3% de las universidades le da una importancia considerable a los puntajes de las pruebas de admisión. Lo más probable es que si postule a la universidad, tendrá que tomar el SAT o el ACT para obtener la admisión. Pero, </a:t>
            </a:r>
            <a:r>
              <a:rPr lang="es-ES" altLang="en-US" dirty="0" smtClean="0">
                <a:solidFill>
                  <a:srgbClr val="565656"/>
                </a:solidFill>
                <a:latin typeface="ivywise-font-regular"/>
              </a:rPr>
              <a:t> Cuál </a:t>
            </a:r>
            <a:r>
              <a:rPr lang="es-ES" altLang="en-US" dirty="0">
                <a:solidFill>
                  <a:srgbClr val="565656"/>
                </a:solidFill>
                <a:latin typeface="ivywise-font-regular"/>
              </a:rPr>
              <a:t>es la prueba adecuada para ti?</a:t>
            </a:r>
          </a:p>
          <a:p>
            <a:pPr algn="ctr"/>
            <a:endParaRPr lang="en-US" dirty="0">
              <a:solidFill>
                <a:srgbClr val="565656"/>
              </a:solidFill>
              <a:latin typeface="ivywise-font-regular"/>
            </a:endParaRPr>
          </a:p>
          <a:p>
            <a:pPr algn="ctr"/>
            <a:endParaRPr lang="en-US" dirty="0">
              <a:solidFill>
                <a:srgbClr val="565656"/>
              </a:solidFill>
              <a:latin typeface="ivywise-font-regular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733272"/>
              </p:ext>
            </p:extLst>
          </p:nvPr>
        </p:nvGraphicFramePr>
        <p:xfrm>
          <a:off x="1509623" y="3328202"/>
          <a:ext cx="8988723" cy="3312366"/>
        </p:xfrm>
        <a:graphic>
          <a:graphicData uri="http://schemas.openxmlformats.org/drawingml/2006/table">
            <a:tbl>
              <a:tblPr/>
              <a:tblGrid>
                <a:gridCol w="3056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6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62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6584">
                <a:tc>
                  <a:txBody>
                    <a:bodyPr/>
                    <a:lstStyle/>
                    <a:p>
                      <a:r>
                        <a:rPr lang="en-US" sz="600" b="0" dirty="0">
                          <a:effectLst/>
                          <a:latin typeface="ivywise-font-bold"/>
                        </a:rPr>
                        <a:t/>
                      </a:r>
                      <a:br>
                        <a:rPr lang="en-US" sz="600" b="0" dirty="0">
                          <a:effectLst/>
                          <a:latin typeface="ivywise-font-bold"/>
                        </a:rPr>
                      </a:br>
                      <a:endParaRPr lang="en-US" sz="600" dirty="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b="0" dirty="0">
                          <a:effectLst/>
                          <a:latin typeface="ivywise-font-bold"/>
                        </a:rPr>
                        <a:t>SAT</a:t>
                      </a:r>
                      <a:endParaRPr lang="en-US" sz="600" dirty="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/>
                        <a:t>ACT</a:t>
                      </a:r>
                    </a:p>
                  </a:txBody>
                  <a:tcPr marL="31510" marR="31510" marT="15755" marB="15755"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433">
                <a:tc>
                  <a:txBody>
                    <a:bodyPr/>
                    <a:lstStyle/>
                    <a:p>
                      <a:r>
                        <a:rPr lang="en-US" sz="600" b="0">
                          <a:effectLst/>
                          <a:latin typeface="ivywise-font-bold"/>
                        </a:rPr>
                        <a:t>Sections</a:t>
                      </a:r>
                      <a:endParaRPr lang="en-US" sz="60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Math, Reading, Writing, Optional Essay (Science passages embedded in all sections.)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>
                          <a:effectLst/>
                        </a:rPr>
                        <a:t>English, Math, Reading, Science, Optional Essay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584">
                <a:tc>
                  <a:txBody>
                    <a:bodyPr/>
                    <a:lstStyle/>
                    <a:p>
                      <a:r>
                        <a:rPr lang="en-US" sz="600" b="0">
                          <a:effectLst/>
                          <a:latin typeface="ivywise-font-bold"/>
                        </a:rPr>
                        <a:t>Time</a:t>
                      </a:r>
                      <a:endParaRPr lang="en-US" sz="60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3 hours, +50 minutes with essay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2 hours 55 min, +30 minutes with essay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584">
                <a:tc>
                  <a:txBody>
                    <a:bodyPr/>
                    <a:lstStyle/>
                    <a:p>
                      <a:r>
                        <a:rPr lang="en-US" sz="600" b="0">
                          <a:effectLst/>
                          <a:latin typeface="ivywise-font-bold"/>
                        </a:rPr>
                        <a:t>Answering</a:t>
                      </a:r>
                      <a:endParaRPr lang="en-US" sz="60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>
                          <a:effectLst/>
                        </a:rPr>
                        <a:t>4 answer options, no point deduction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4 answer options, no point deduction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433">
                <a:tc>
                  <a:txBody>
                    <a:bodyPr/>
                    <a:lstStyle/>
                    <a:p>
                      <a:r>
                        <a:rPr lang="en-US" sz="600" b="0" dirty="0">
                          <a:effectLst/>
                          <a:latin typeface="ivywise-font-bold"/>
                        </a:rPr>
                        <a:t>Scoring</a:t>
                      </a:r>
                      <a:endParaRPr lang="en-US" sz="600" dirty="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Out of 1600 – 800 math, 800 reading/writing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Out of 36 – 36 per section that is then averaged for composite; Essay scored separately on a 2-12 scale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281">
                <a:tc>
                  <a:txBody>
                    <a:bodyPr/>
                    <a:lstStyle/>
                    <a:p>
                      <a:r>
                        <a:rPr lang="en-US" sz="600" b="0">
                          <a:effectLst/>
                          <a:latin typeface="ivywise-font-bold"/>
                        </a:rPr>
                        <a:t>Math Section</a:t>
                      </a:r>
                      <a:endParaRPr lang="en-US" sz="60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Two sections: One calculator allowed, one no calculator; 80 minutes; Less geometry, more algebra, pre-calculus &amp; trigonometry added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One 60-question, 60-minute section. Tests pre-algebra through trigonometry. Calculator allowed entire time.</a:t>
                      </a:r>
                    </a:p>
                    <a:p>
                      <a:r>
                        <a:rPr lang="en-US" sz="600">
                          <a:effectLst/>
                        </a:rPr>
                        <a:t> 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357">
                <a:tc>
                  <a:txBody>
                    <a:bodyPr/>
                    <a:lstStyle/>
                    <a:p>
                      <a:r>
                        <a:rPr lang="en-US" sz="600" b="0">
                          <a:effectLst/>
                          <a:latin typeface="ivywise-font-bold"/>
                        </a:rPr>
                        <a:t>Reading Section</a:t>
                      </a:r>
                      <a:endParaRPr lang="en-US" sz="60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5 passages, 2 with charts/diagrams, 1 historic document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4 long passages with questions that require students to recall what they read. Questions in random order.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433">
                <a:tc>
                  <a:txBody>
                    <a:bodyPr/>
                    <a:lstStyle/>
                    <a:p>
                      <a:r>
                        <a:rPr lang="en-US" sz="600" b="0">
                          <a:effectLst/>
                          <a:latin typeface="ivywise-font-bold"/>
                        </a:rPr>
                        <a:t>Science Section</a:t>
                      </a:r>
                      <a:endParaRPr lang="en-US" sz="60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No science section, however science-related passages will be peppered throughout the exam.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Science section covers reasoning, charts and graphs, and hypothesis.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584">
                <a:tc>
                  <a:txBody>
                    <a:bodyPr/>
                    <a:lstStyle/>
                    <a:p>
                      <a:r>
                        <a:rPr lang="en-US" sz="600" b="0">
                          <a:effectLst/>
                          <a:latin typeface="ivywise-font-bold"/>
                        </a:rPr>
                        <a:t>Writing</a:t>
                      </a:r>
                      <a:endParaRPr lang="en-US" sz="60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4 passages and 44 multiple-choice questions; 35 minutes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>
                          <a:effectLst/>
                        </a:rPr>
                        <a:t>Just the essay.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4281">
                <a:tc>
                  <a:txBody>
                    <a:bodyPr/>
                    <a:lstStyle/>
                    <a:p>
                      <a:r>
                        <a:rPr lang="en-US" sz="600" b="0">
                          <a:effectLst/>
                          <a:latin typeface="ivywise-font-bold"/>
                        </a:rPr>
                        <a:t>Essay</a:t>
                      </a:r>
                      <a:endParaRPr lang="en-US" sz="600">
                        <a:effectLst/>
                      </a:endParaRP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>
                          <a:effectLst/>
                        </a:rPr>
                        <a:t>1 prompt and one full passage; 50 minutes; essay is optional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600" dirty="0">
                          <a:effectLst/>
                        </a:rPr>
                        <a:t>One topic and three perspectives; students evaluate and provide their own perspective with evidence; 40 minutes; essay is optional</a:t>
                      </a:r>
                    </a:p>
                  </a:txBody>
                  <a:tcPr marL="26258" marR="26258" marT="26258" marB="26258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25392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Roboto" panose="020B0604020202020204" charset="0"/>
                <a:cs typeface="Roboto" panose="020B0604020202020204" charset="0"/>
              </a:rPr>
              <a:t/>
            </a:r>
            <a:br>
              <a:rPr kumimoji="0" lang="en-US" altLang="en-US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Roboto" panose="020B0604020202020204" charset="0"/>
                <a:cs typeface="Roboto" panose="020B0604020202020204" charset="0"/>
              </a:rPr>
            </a:br>
            <a:endParaRPr kumimoji="0" lang="en-US" altLang="en-US" b="0" i="0" u="none" strike="noStrike" cap="none" normalizeH="0" baseline="0" smtClean="0">
              <a:ln>
                <a:noFill/>
              </a:ln>
              <a:solidFill>
                <a:srgbClr val="212121"/>
              </a:solidFill>
              <a:effectLst/>
              <a:latin typeface="Roboto" panose="020B0604020202020204" charset="0"/>
              <a:cs typeface="Roboto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1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267419"/>
            <a:ext cx="5971895" cy="1941450"/>
          </a:xfrm>
        </p:spPr>
        <p:txBody>
          <a:bodyPr/>
          <a:lstStyle/>
          <a:p>
            <a:pPr lvl="0"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s-ES" altLang="en-US" dirty="0" smtClean="0"/>
              <a:t>¿</a:t>
            </a:r>
            <a:r>
              <a:rPr lang="es-ES" altLang="en-US" dirty="0"/>
              <a:t>Cómo pueden los estudiantes prepararse para evaluaciones / exámenes académicos avanzados? </a:t>
            </a:r>
            <a:br>
              <a:rPr lang="es-ES" alt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9510" y="2458382"/>
            <a:ext cx="7634377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453390" lvl="0"/>
            <a:r>
              <a:rPr lang="es-ES" altLang="en-US" sz="2400" b="1" spc="-5" dirty="0" smtClean="0">
                <a:latin typeface="Arial"/>
                <a:cs typeface="Arial"/>
              </a:rPr>
              <a:t>De </a:t>
            </a:r>
            <a:r>
              <a:rPr lang="es-ES" altLang="en-US" sz="2400" b="1" spc="-5" dirty="0">
                <a:latin typeface="Arial"/>
                <a:cs typeface="Arial"/>
              </a:rPr>
              <a:t>acuerdo con el </a:t>
            </a:r>
            <a:r>
              <a:rPr lang="es-ES" altLang="en-US" sz="2400" b="1" spc="-5" dirty="0" err="1">
                <a:latin typeface="Arial"/>
                <a:cs typeface="Arial"/>
              </a:rPr>
              <a:t>Prep</a:t>
            </a:r>
            <a:r>
              <a:rPr lang="es-ES" altLang="en-US" sz="2400" b="1" spc="-5" dirty="0">
                <a:latin typeface="Arial"/>
                <a:cs typeface="Arial"/>
              </a:rPr>
              <a:t> </a:t>
            </a:r>
            <a:r>
              <a:rPr lang="es-ES" altLang="en-US" sz="2400" b="1" spc="-5" dirty="0" err="1">
                <a:latin typeface="Arial"/>
                <a:cs typeface="Arial"/>
              </a:rPr>
              <a:t>Scholar</a:t>
            </a:r>
            <a:r>
              <a:rPr lang="es-ES" altLang="en-US" sz="2400" b="1" spc="-5" dirty="0">
                <a:latin typeface="Arial"/>
                <a:cs typeface="Arial"/>
              </a:rPr>
              <a:t>, la práctica hace progresos </a:t>
            </a:r>
            <a:endParaRPr lang="en-US" sz="24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989"/>
              </a:spcBef>
              <a:buClr>
                <a:srgbClr val="663366"/>
              </a:buClr>
              <a:buSzPct val="75000"/>
              <a:buFont typeface="Wingdings"/>
              <a:buChar char=""/>
              <a:tabLst>
                <a:tab pos="241300" algn="l"/>
              </a:tabLst>
            </a:pPr>
            <a:r>
              <a:rPr lang="en-US" sz="2400" b="1" spc="-5" dirty="0">
                <a:latin typeface="Arial"/>
                <a:cs typeface="Arial"/>
              </a:rPr>
              <a:t>10 </a:t>
            </a:r>
            <a:r>
              <a:rPr lang="en-US" sz="2400" b="1" spc="-5" dirty="0" smtClean="0">
                <a:latin typeface="Arial"/>
                <a:cs typeface="Arial"/>
              </a:rPr>
              <a:t>horas </a:t>
            </a:r>
            <a:r>
              <a:rPr lang="en-US" sz="2400" b="1" dirty="0">
                <a:latin typeface="Arial"/>
                <a:cs typeface="Arial"/>
              </a:rPr>
              <a:t>= </a:t>
            </a:r>
            <a:r>
              <a:rPr lang="en-US" sz="2400" b="1" dirty="0" err="1" smtClean="0">
                <a:latin typeface="Arial"/>
                <a:cs typeface="Arial"/>
              </a:rPr>
              <a:t>ganancia</a:t>
            </a:r>
            <a:r>
              <a:rPr lang="en-US" sz="2400" b="1" dirty="0" smtClean="0">
                <a:latin typeface="Arial"/>
                <a:cs typeface="Arial"/>
              </a:rPr>
              <a:t> de </a:t>
            </a:r>
            <a:r>
              <a:rPr lang="en-US" sz="2400" b="1" spc="-5" dirty="0" smtClean="0">
                <a:latin typeface="Arial"/>
                <a:cs typeface="Arial"/>
              </a:rPr>
              <a:t>30-50 </a:t>
            </a:r>
            <a:r>
              <a:rPr lang="en-US" sz="2400" b="1" spc="-5" dirty="0" err="1" smtClean="0">
                <a:latin typeface="Arial"/>
                <a:cs typeface="Arial"/>
              </a:rPr>
              <a:t>puntos</a:t>
            </a:r>
            <a:endParaRPr lang="en-US" sz="2400" b="1" spc="-5" dirty="0" smtClean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989"/>
              </a:spcBef>
              <a:buClr>
                <a:srgbClr val="663366"/>
              </a:buClr>
              <a:buSzPct val="75000"/>
              <a:buFont typeface="Wingdings"/>
              <a:buChar char=""/>
              <a:tabLst>
                <a:tab pos="241300" algn="l"/>
              </a:tabLst>
            </a:pPr>
            <a:r>
              <a:rPr lang="en-US" sz="2400" b="1" spc="-5" dirty="0" smtClean="0">
                <a:latin typeface="Arial"/>
                <a:cs typeface="Arial"/>
              </a:rPr>
              <a:t> 20 horas </a:t>
            </a:r>
            <a:r>
              <a:rPr lang="en-US" sz="2400" b="1" dirty="0">
                <a:latin typeface="Arial"/>
                <a:cs typeface="Arial"/>
              </a:rPr>
              <a:t>= </a:t>
            </a:r>
            <a:r>
              <a:rPr lang="en-US" sz="2400" b="1" dirty="0" err="1" smtClean="0">
                <a:latin typeface="Arial"/>
                <a:cs typeface="Arial"/>
              </a:rPr>
              <a:t>ganancia</a:t>
            </a:r>
            <a:r>
              <a:rPr lang="en-US" sz="2400" b="1" dirty="0" smtClean="0">
                <a:latin typeface="Arial"/>
                <a:cs typeface="Arial"/>
              </a:rPr>
              <a:t> de </a:t>
            </a:r>
            <a:r>
              <a:rPr lang="en-US" sz="2400" b="1" spc="-5" dirty="0" smtClean="0">
                <a:latin typeface="Arial"/>
                <a:cs typeface="Arial"/>
              </a:rPr>
              <a:t>60-100 </a:t>
            </a:r>
            <a:r>
              <a:rPr lang="en-US" sz="2400" b="1" spc="-5" dirty="0" err="1" smtClean="0">
                <a:latin typeface="Arial"/>
                <a:cs typeface="Arial"/>
              </a:rPr>
              <a:t>puntos</a:t>
            </a:r>
            <a:r>
              <a:rPr lang="en-US" sz="2400" b="1" spc="-5" dirty="0" smtClean="0">
                <a:latin typeface="Arial"/>
                <a:cs typeface="Arial"/>
              </a:rPr>
              <a:t> </a:t>
            </a:r>
            <a:endParaRPr lang="en-US" sz="2400" dirty="0"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spcBef>
                <a:spcPts val="2005"/>
              </a:spcBef>
              <a:buClr>
                <a:srgbClr val="663366"/>
              </a:buClr>
              <a:buSzPct val="75000"/>
              <a:buFont typeface="Wingdings"/>
              <a:buChar char=""/>
              <a:tabLst>
                <a:tab pos="241300" algn="l"/>
              </a:tabLst>
            </a:pPr>
            <a:r>
              <a:rPr lang="en-US" sz="2400" b="1" dirty="0" err="1" smtClean="0">
                <a:latin typeface="Arial"/>
                <a:cs typeface="Arial"/>
              </a:rPr>
              <a:t>Mientras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 err="1" smtClean="0">
                <a:latin typeface="Arial"/>
                <a:cs typeface="Arial"/>
              </a:rPr>
              <a:t>más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 err="1" smtClean="0">
                <a:latin typeface="Arial"/>
                <a:cs typeface="Arial"/>
              </a:rPr>
              <a:t>practique</a:t>
            </a:r>
            <a:r>
              <a:rPr lang="en-US" sz="2400" b="1" dirty="0" smtClean="0">
                <a:latin typeface="Arial"/>
                <a:cs typeface="Arial"/>
              </a:rPr>
              <a:t>, </a:t>
            </a:r>
            <a:r>
              <a:rPr lang="en-US" sz="2400" b="1" dirty="0" err="1" smtClean="0">
                <a:latin typeface="Arial"/>
                <a:cs typeface="Arial"/>
              </a:rPr>
              <a:t>tendrá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 err="1" smtClean="0">
                <a:latin typeface="Arial"/>
                <a:cs typeface="Arial"/>
              </a:rPr>
              <a:t>más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 err="1" smtClean="0">
                <a:latin typeface="Arial"/>
                <a:cs typeface="Arial"/>
              </a:rPr>
              <a:t>posibilidades</a:t>
            </a:r>
            <a:r>
              <a:rPr lang="en-US" sz="2400" b="1" dirty="0" smtClean="0">
                <a:latin typeface="Arial"/>
                <a:cs typeface="Arial"/>
              </a:rPr>
              <a:t> de </a:t>
            </a:r>
            <a:r>
              <a:rPr lang="en-US" sz="2400" b="1" dirty="0" err="1" smtClean="0">
                <a:latin typeface="Arial"/>
                <a:cs typeface="Arial"/>
              </a:rPr>
              <a:t>obtener</a:t>
            </a:r>
            <a:r>
              <a:rPr lang="en-US" sz="2400" b="1" dirty="0" smtClean="0">
                <a:latin typeface="Arial"/>
                <a:cs typeface="Arial"/>
              </a:rPr>
              <a:t> un </a:t>
            </a:r>
            <a:r>
              <a:rPr lang="en-US" sz="2400" b="1" dirty="0" err="1" smtClean="0">
                <a:latin typeface="Arial"/>
                <a:cs typeface="Arial"/>
              </a:rPr>
              <a:t>puntaje</a:t>
            </a:r>
            <a:r>
              <a:rPr lang="en-US" sz="2400" b="1" dirty="0" smtClean="0">
                <a:latin typeface="Arial"/>
                <a:cs typeface="Arial"/>
              </a:rPr>
              <a:t> mayor 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524" y="4290449"/>
            <a:ext cx="3716340" cy="2181606"/>
          </a:xfrm>
          <a:prstGeom prst="rect">
            <a:avLst/>
          </a:prstGeom>
        </p:spPr>
      </p:pic>
      <p:sp>
        <p:nvSpPr>
          <p:cNvPr id="5" name="object 3"/>
          <p:cNvSpPr/>
          <p:nvPr/>
        </p:nvSpPr>
        <p:spPr>
          <a:xfrm>
            <a:off x="7740369" y="267419"/>
            <a:ext cx="4157341" cy="346375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/>
            <a:r>
              <a:rPr lang="es-ES" sz="2800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Las </a:t>
            </a:r>
            <a:r>
              <a:rPr lang="es-ES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escuelas secundarias de Duncanville tienen sesiones de preparación para que los estudiantes reciban apoyo presencial, así como recursos en línea.</a:t>
            </a:r>
            <a:r>
              <a:rPr lang="en-US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  </a:t>
            </a:r>
          </a:p>
          <a:p>
            <a:pPr lvl="0" algn="ctr"/>
            <a:r>
              <a:rPr lang="en-US" dirty="0" smtClean="0"/>
              <a:t>* </a:t>
            </a:r>
            <a:r>
              <a:rPr lang="es-ES" altLang="en-US" i="1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Póngase </a:t>
            </a:r>
            <a:r>
              <a:rPr lang="es-ES" altLang="en-US" i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en contacto con su consejero escolar para obtener detalles y fechas </a:t>
            </a:r>
          </a:p>
          <a:p>
            <a:pPr algn="ctr"/>
            <a:endParaRPr lang="en-US" i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algn="ctr"/>
            <a:endParaRPr i="1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67696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291</TotalTime>
  <Words>1135</Words>
  <Application>Microsoft Office PowerPoint</Application>
  <PresentationFormat>Widescreen</PresentationFormat>
  <Paragraphs>118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Malgun Gothic</vt:lpstr>
      <vt:lpstr>Arial</vt:lpstr>
      <vt:lpstr>Arial Narrow</vt:lpstr>
      <vt:lpstr>Calibri</vt:lpstr>
      <vt:lpstr>ivywise-font-bold</vt:lpstr>
      <vt:lpstr>ivywise-font-regular</vt:lpstr>
      <vt:lpstr>Roboto</vt:lpstr>
      <vt:lpstr>Tw Cen MT</vt:lpstr>
      <vt:lpstr>Tw Cen MT Condensed</vt:lpstr>
      <vt:lpstr>Verdana</vt:lpstr>
      <vt:lpstr>Wingdings</vt:lpstr>
      <vt:lpstr>Wingdings 3</vt:lpstr>
      <vt:lpstr>Integral</vt:lpstr>
      <vt:lpstr>Preparacíon para oportunidades postsecundarias a través de académicos avanzados en duncanvile isd </vt:lpstr>
      <vt:lpstr>Ubicación avanzada</vt:lpstr>
      <vt:lpstr>Duncanville high school ap sneakpeak</vt:lpstr>
      <vt:lpstr>Se debe establecer un acuerdo de asociación entre IHE y LEA para ofrecer curses de doble crédito</vt:lpstr>
      <vt:lpstr>Política estatal para crédito doble</vt:lpstr>
      <vt:lpstr>Comparación de Dual Credit y OnRamps Dual Enrollment</vt:lpstr>
      <vt:lpstr>Inscripción doble : OnRamps</vt:lpstr>
      <vt:lpstr>PowerPoint Presentation</vt:lpstr>
      <vt:lpstr>Consideraciones para estudiantes</vt:lpstr>
      <vt:lpstr>Preparación universitaria / exámenes de ingreso</vt:lpstr>
      <vt:lpstr>PSAT en Duncanville ISD</vt:lpstr>
      <vt:lpstr>PowerPoint Presentation</vt:lpstr>
      <vt:lpstr>   ¿Cómo pueden los estudiantes prepararse para evaluaciones / exámenes académicos avanzados?   </vt:lpstr>
    </vt:vector>
  </TitlesOfParts>
  <Company>Duncanville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for Postsecondary  Opportunities through Advanced  Academic Coursework in duncanville isd</dc:title>
  <dc:creator>Bernard, Nneka</dc:creator>
  <cp:lastModifiedBy>Hernandez, Jessica</cp:lastModifiedBy>
  <cp:revision>26</cp:revision>
  <dcterms:created xsi:type="dcterms:W3CDTF">2018-09-13T14:56:27Z</dcterms:created>
  <dcterms:modified xsi:type="dcterms:W3CDTF">2018-09-25T19:51:50Z</dcterms:modified>
</cp:coreProperties>
</file>