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70" r:id="rId1"/>
    <p:sldMasterId id="2147483671" r:id="rId2"/>
  </p:sldMasterIdLst>
  <p:notesMasterIdLst>
    <p:notesMasterId r:id="rId16"/>
  </p:notesMasterIdLst>
  <p:sldIdLst>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7023100" cy="9309100"/>
  <p:embeddedFontLst>
    <p:embeddedFont>
      <p:font typeface="Alfa Slab One"/>
      <p:regular r:id="rId17"/>
    </p:embeddedFont>
    <p:embeddedFont>
      <p:font typeface="Proxima Nova" panose="02000506030000020004" pitchFamily="2" charset="0"/>
      <p:regular r:id="rId18"/>
      <p:bold r:id="rId19"/>
      <p:italic r:id="rId20"/>
      <p:boldItalic r:id="rId21"/>
    </p:embeddedFont>
    <p:embeddedFont>
      <p:font typeface="Source Code Pro" panose="020B0509030403020204" pitchFamily="49" charset="77"/>
      <p:regular r:id="rId22"/>
      <p:bold r:id="rId23"/>
    </p:embeddedFont>
    <p:embeddedFont>
      <p:font typeface="Varela" panose="02000000000000000000" pitchFamily="2" charset="0"/>
      <p:regular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29"/>
  </p:normalViewPr>
  <p:slideViewPr>
    <p:cSldViewPr snapToGrid="0">
      <p:cViewPr varScale="1">
        <p:scale>
          <a:sx n="118" d="100"/>
          <a:sy n="118" d="100"/>
        </p:scale>
        <p:origin x="208" y="62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6.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2310" y="4421823"/>
            <a:ext cx="5618480" cy="4189095"/>
          </a:xfrm>
          <a:prstGeom prst="rect">
            <a:avLst/>
          </a:prstGeom>
          <a:noFill/>
          <a:ln>
            <a:noFill/>
          </a:ln>
        </p:spPr>
        <p:txBody>
          <a:bodyPr spcFirstLastPara="1" wrap="square" lIns="93308" tIns="93308" rIns="93308" bIns="93308"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5908801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p: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3 minutes</a:t>
            </a:r>
            <a:endParaRPr/>
          </a:p>
          <a:p>
            <a:pPr marL="0" indent="0">
              <a:buNone/>
            </a:pPr>
            <a:r>
              <a:rPr lang="en"/>
              <a:t>Tiel Slide</a:t>
            </a:r>
            <a:endParaRPr/>
          </a:p>
          <a:p>
            <a:pPr marL="0" indent="0">
              <a:buNone/>
            </a:pPr>
            <a:r>
              <a:rPr lang="en"/>
              <a:t>General Welcome</a:t>
            </a:r>
            <a:endParaRPr/>
          </a:p>
          <a:p>
            <a:pPr marL="0" indent="0">
              <a:buNone/>
            </a:pPr>
            <a:endParaRPr/>
          </a:p>
        </p:txBody>
      </p:sp>
    </p:spTree>
    <p:extLst>
      <p:ext uri="{BB962C8B-B14F-4D97-AF65-F5344CB8AC3E}">
        <p14:creationId xmlns:p14="http://schemas.microsoft.com/office/powerpoint/2010/main" val="180670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40ddec2d45_0_200: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40ddec2d45_0_200: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2-3 minutes</a:t>
            </a:r>
            <a:endParaRPr/>
          </a:p>
          <a:p>
            <a:pPr marL="0" indent="0">
              <a:buNone/>
            </a:pPr>
            <a:endParaRPr/>
          </a:p>
          <a:p>
            <a:pPr marL="0" indent="0">
              <a:buNone/>
            </a:pPr>
            <a:r>
              <a:rPr lang="en"/>
              <a:t>DIRECTIONS: This agenda follows the written objectives for this presentation; please feel free to modify.   </a:t>
            </a:r>
            <a:endParaRPr/>
          </a:p>
          <a:p>
            <a:pPr marL="0" indent="0">
              <a:buNone/>
            </a:pPr>
            <a:endParaRPr/>
          </a:p>
          <a:p>
            <a:pPr marL="0" indent="0">
              <a:buNone/>
            </a:pPr>
            <a:r>
              <a:rPr lang="en"/>
              <a:t>SAY: </a:t>
            </a:r>
            <a:r>
              <a:rPr lang="en" b="1"/>
              <a:t>During our time together, we’ll be focusing on the following agenda items [read slide]. While we are striving to be helpful and provide information, we want you to guide the conversation. Feel free to ask questions and form connections with other parents/community members.  </a:t>
            </a:r>
            <a:endParaRPr b="1"/>
          </a:p>
          <a:p>
            <a:pPr marL="0" indent="0">
              <a:buNone/>
            </a:pPr>
            <a:endParaRPr/>
          </a:p>
          <a:p>
            <a:pPr marL="0" indent="0">
              <a:buNone/>
            </a:pPr>
            <a:r>
              <a:rPr lang="en"/>
              <a:t>NOTE: </a:t>
            </a:r>
            <a:endParaRPr/>
          </a:p>
        </p:txBody>
      </p:sp>
    </p:spTree>
    <p:extLst>
      <p:ext uri="{BB962C8B-B14F-4D97-AF65-F5344CB8AC3E}">
        <p14:creationId xmlns:p14="http://schemas.microsoft.com/office/powerpoint/2010/main" val="2145314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40ddec2d45_0_106: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40ddec2d45_0_106: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5-10 minutes</a:t>
            </a:r>
            <a:endParaRPr/>
          </a:p>
          <a:p>
            <a:pPr marL="0" indent="0">
              <a:buNone/>
            </a:pPr>
            <a:endParaRPr/>
          </a:p>
          <a:p>
            <a:pPr marL="0" indent="0">
              <a:buNone/>
            </a:pPr>
            <a:r>
              <a:rPr lang="en"/>
              <a:t>DIRECTIONS: This explores the ideas of constructs and idealized states. The purpose is to show how we all have different definitions of what makes a runner, and that each of us have these definitions based on our experience and understanding. </a:t>
            </a:r>
            <a:endParaRPr/>
          </a:p>
          <a:p>
            <a:pPr marL="0" indent="0">
              <a:buNone/>
            </a:pPr>
            <a:endParaRPr/>
          </a:p>
          <a:p>
            <a:pPr marL="0" indent="0">
              <a:buNone/>
            </a:pPr>
            <a:r>
              <a:rPr lang="en" b="1"/>
              <a:t>SAY: [Reading the slide]. I want to start with a short exercise. [Read bullet point and provide ~30 seconds]. </a:t>
            </a:r>
            <a:endParaRPr b="1"/>
          </a:p>
          <a:p>
            <a:pPr marL="0" indent="0">
              <a:buNone/>
            </a:pPr>
            <a:r>
              <a:rPr lang="en" b="1"/>
              <a:t>I’m going to provide you with some behaviors and you tell me if the person I’m describing fits your definition of a runner. </a:t>
            </a:r>
            <a:endParaRPr b="1"/>
          </a:p>
          <a:p>
            <a:pPr marL="0" indent="0">
              <a:buNone/>
            </a:pPr>
            <a:r>
              <a:rPr lang="en" b="1"/>
              <a:t>“Micah bought some new running shoes.” - Is Micah a runner? [allow responses]</a:t>
            </a:r>
            <a:endParaRPr b="1"/>
          </a:p>
          <a:p>
            <a:pPr marL="0" indent="0">
              <a:buNone/>
            </a:pPr>
            <a:r>
              <a:rPr lang="en" b="1"/>
              <a:t>“Micah put on the shoes and ran 20 steps down the sidewalk” - Is Micah a runner? [allow responses] </a:t>
            </a:r>
            <a:endParaRPr b="1"/>
          </a:p>
          <a:p>
            <a:pPr marL="0" indent="0">
              <a:buNone/>
            </a:pPr>
            <a:r>
              <a:rPr lang="en" b="1"/>
              <a:t>“Micah gets up early every morning and runs 20 steps down the sidewalk” - Is Micah a runner? [allow responses]</a:t>
            </a:r>
            <a:endParaRPr b="1"/>
          </a:p>
          <a:p>
            <a:pPr marL="0" indent="0">
              <a:buNone/>
            </a:pPr>
            <a:r>
              <a:rPr lang="en" b="1"/>
              <a:t>“Micah runs 2 miles every morning.” - Is Micah a runner [allow responses]</a:t>
            </a:r>
            <a:endParaRPr b="1"/>
          </a:p>
          <a:p>
            <a:pPr marL="0" indent="0">
              <a:buNone/>
            </a:pPr>
            <a:r>
              <a:rPr lang="en" b="1"/>
              <a:t>“Micah finishes a 5K race” - Is Micah a runner [allow responses] </a:t>
            </a:r>
            <a:endParaRPr b="1"/>
          </a:p>
          <a:p>
            <a:pPr marL="0" indent="0">
              <a:buNone/>
            </a:pPr>
            <a:r>
              <a:rPr lang="en" b="1"/>
              <a:t>“Micah qualifies for the Boston Marathon” - Is Micah a runner [allow responses]. </a:t>
            </a:r>
            <a:endParaRPr b="1"/>
          </a:p>
          <a:p>
            <a:pPr marL="0" indent="0">
              <a:buNone/>
            </a:pPr>
            <a:r>
              <a:rPr lang="en" b="1"/>
              <a:t>We each have different definitions of what makes someone a runner based on our past experiences and our mindsets. For some of us, Micah was a runner when he or she bought the shoes and made the commitment. For others it wasn’t until Micah was consistent. For others it required showing the ability to perform that made Micah a runner. </a:t>
            </a:r>
            <a:endParaRPr b="1"/>
          </a:p>
          <a:p>
            <a:pPr marL="0" indent="0">
              <a:buNone/>
            </a:pPr>
            <a:r>
              <a:rPr lang="en" b="1"/>
              <a:t>    </a:t>
            </a:r>
            <a:endParaRPr b="1"/>
          </a:p>
          <a:p>
            <a:pPr marL="0" indent="0">
              <a:buNone/>
            </a:pPr>
            <a:r>
              <a:rPr lang="en"/>
              <a:t>NOTE:</a:t>
            </a:r>
            <a:endParaRPr/>
          </a:p>
        </p:txBody>
      </p:sp>
    </p:spTree>
    <p:extLst>
      <p:ext uri="{BB962C8B-B14F-4D97-AF65-F5344CB8AC3E}">
        <p14:creationId xmlns:p14="http://schemas.microsoft.com/office/powerpoint/2010/main" val="499363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40ddec2d45_0_111: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40ddec2d45_0_111: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3-5 minutes</a:t>
            </a:r>
            <a:endParaRPr/>
          </a:p>
          <a:p>
            <a:pPr marL="0" indent="0">
              <a:buNone/>
            </a:pPr>
            <a:endParaRPr/>
          </a:p>
          <a:p>
            <a:pPr marL="0" indent="0">
              <a:buNone/>
            </a:pPr>
            <a:r>
              <a:rPr lang="en"/>
              <a:t>DIRECTIONS: This slide draws the comparison and points out how we all have different definitions of gifted &amp; talented.  </a:t>
            </a:r>
            <a:endParaRPr/>
          </a:p>
          <a:p>
            <a:pPr marL="0" indent="0">
              <a:buNone/>
            </a:pPr>
            <a:endParaRPr/>
          </a:p>
          <a:p>
            <a:pPr marL="0" indent="0">
              <a:buNone/>
            </a:pPr>
            <a:r>
              <a:rPr lang="en" b="1"/>
              <a:t>SAY: We won’t repeat the activity, but I want you to think about how you define gifted and talented. Each of the questions align to the analogy of the runner. </a:t>
            </a:r>
            <a:endParaRPr b="1"/>
          </a:p>
          <a:p>
            <a:pPr marL="0" indent="0">
              <a:buNone/>
            </a:pPr>
            <a:r>
              <a:rPr lang="en" b="1" i="1"/>
              <a:t>[First bullet] - similar to buying the shoes and having the ability</a:t>
            </a:r>
            <a:endParaRPr b="1" i="1"/>
          </a:p>
          <a:p>
            <a:pPr marL="0" indent="0">
              <a:buNone/>
            </a:pPr>
            <a:r>
              <a:rPr lang="en" b="1" i="1"/>
              <a:t>[Second bullet] - similar to only taking the shoes out once for 20 steps</a:t>
            </a:r>
            <a:endParaRPr b="1" i="1"/>
          </a:p>
          <a:p>
            <a:pPr marL="0" indent="0">
              <a:buNone/>
            </a:pPr>
            <a:r>
              <a:rPr lang="en" b="1" i="1"/>
              <a:t>[Third bullet] - compare to using the shoes daily, but only going 20 steps</a:t>
            </a:r>
            <a:endParaRPr b="1" i="1"/>
          </a:p>
          <a:p>
            <a:pPr marL="0" indent="0">
              <a:buNone/>
            </a:pPr>
            <a:r>
              <a:rPr lang="en" b="1" i="1"/>
              <a:t>[Fourth bullet] - compare to running a 5K</a:t>
            </a:r>
            <a:endParaRPr b="1" i="1"/>
          </a:p>
          <a:p>
            <a:pPr marL="0" indent="0">
              <a:buNone/>
            </a:pPr>
            <a:r>
              <a:rPr lang="en" b="1" i="1"/>
              <a:t>[Fifth bullet] - compare to qualifying for the Boston Marathon </a:t>
            </a:r>
            <a:endParaRPr b="1"/>
          </a:p>
          <a:p>
            <a:pPr marL="0" indent="0">
              <a:buNone/>
            </a:pPr>
            <a:r>
              <a:rPr lang="en" b="1"/>
              <a:t>The point it, we all have different definitions of what makes someone gifted and/or talented. This difference in how we define giftedness creates a lot of healthy conversations, but it can also lead to a lot of unnecessary stress in a child’s minds. In the next slide, I you to image how a child would feel.</a:t>
            </a:r>
            <a:endParaRPr b="1"/>
          </a:p>
          <a:p>
            <a:pPr marL="0" indent="0">
              <a:buNone/>
            </a:pPr>
            <a:endParaRPr b="1"/>
          </a:p>
          <a:p>
            <a:pPr marL="0" indent="0">
              <a:buNone/>
            </a:pPr>
            <a:endParaRPr b="1"/>
          </a:p>
          <a:p>
            <a:pPr marL="0" indent="0">
              <a:buNone/>
            </a:pPr>
            <a:r>
              <a:rPr lang="en"/>
              <a:t>NOTE:</a:t>
            </a:r>
            <a:endParaRPr/>
          </a:p>
        </p:txBody>
      </p:sp>
    </p:spTree>
    <p:extLst>
      <p:ext uri="{BB962C8B-B14F-4D97-AF65-F5344CB8AC3E}">
        <p14:creationId xmlns:p14="http://schemas.microsoft.com/office/powerpoint/2010/main" val="1143823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40ddec2d45_0_332: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40ddec2d45_0_332: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3-10 minutes</a:t>
            </a:r>
            <a:endParaRPr/>
          </a:p>
          <a:p>
            <a:pPr marL="0" indent="0">
              <a:buNone/>
            </a:pPr>
            <a:endParaRPr/>
          </a:p>
          <a:p>
            <a:pPr marL="0" indent="0">
              <a:buNone/>
            </a:pPr>
            <a:r>
              <a:rPr lang="en"/>
              <a:t>DIRECTIONS: This slide begins the conversation on how we praise and grow our gifted learners. It starts by having us think about how it feels to have a gift and what you feel you have control over. </a:t>
            </a:r>
            <a:endParaRPr/>
          </a:p>
          <a:p>
            <a:pPr marL="0" indent="0">
              <a:buNone/>
            </a:pPr>
            <a:endParaRPr/>
          </a:p>
          <a:p>
            <a:pPr marL="0" indent="0">
              <a:buNone/>
            </a:pPr>
            <a:r>
              <a:rPr lang="en" b="1"/>
              <a:t>SAY: Using those same patterns of defining giftedness, I want you to think about the following [reading slide] “How would you personally react to following statements?” [read bullet points - allow think and conversation]. Based on those statements what do you feel you have control over? Is your gift a good thing? Do you have control over your gift? When you mess up, are you still gifted? Often, the way we communicate a gift makes the child feel as though he or she doesn’t have control of his or her abilities.     </a:t>
            </a:r>
            <a:endParaRPr b="1"/>
          </a:p>
          <a:p>
            <a:pPr marL="0" indent="0">
              <a:buNone/>
            </a:pPr>
            <a:endParaRPr b="1"/>
          </a:p>
          <a:p>
            <a:pPr marL="0" indent="0">
              <a:buNone/>
            </a:pPr>
            <a:r>
              <a:rPr lang="en"/>
              <a:t>NOTE: The last sentence “Often…” is the salient point of the opening activity. Allow questions and discussion, as this allows us to consider the power of praise.   </a:t>
            </a:r>
            <a:endParaRPr/>
          </a:p>
        </p:txBody>
      </p:sp>
    </p:spTree>
    <p:extLst>
      <p:ext uri="{BB962C8B-B14F-4D97-AF65-F5344CB8AC3E}">
        <p14:creationId xmlns:p14="http://schemas.microsoft.com/office/powerpoint/2010/main" val="3787408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40ddec2d45_0_101: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40ddec2d45_0_101: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2-3 minutes</a:t>
            </a:r>
            <a:endParaRPr/>
          </a:p>
          <a:p>
            <a:pPr marL="0" indent="0">
              <a:buNone/>
            </a:pPr>
            <a:endParaRPr/>
          </a:p>
          <a:p>
            <a:pPr marL="0" indent="0">
              <a:buNone/>
            </a:pPr>
            <a:r>
              <a:rPr lang="en"/>
              <a:t>DIRECTIONS:</a:t>
            </a:r>
            <a:endParaRPr/>
          </a:p>
          <a:p>
            <a:pPr marL="0" indent="0">
              <a:buNone/>
            </a:pPr>
            <a:endParaRPr/>
          </a:p>
          <a:p>
            <a:pPr marL="0" indent="0">
              <a:buNone/>
            </a:pPr>
            <a:r>
              <a:rPr lang="en"/>
              <a:t>SAY:</a:t>
            </a:r>
            <a:r>
              <a:rPr lang="en" b="1"/>
              <a:t> [Read slide]</a:t>
            </a:r>
            <a:endParaRPr b="1"/>
          </a:p>
          <a:p>
            <a:pPr marL="0" indent="0">
              <a:buNone/>
            </a:pPr>
            <a:endParaRPr/>
          </a:p>
          <a:p>
            <a:pPr marL="0" indent="0">
              <a:buNone/>
            </a:pPr>
            <a:r>
              <a:rPr lang="en"/>
              <a:t>NOTE: </a:t>
            </a:r>
            <a:endParaRPr/>
          </a:p>
        </p:txBody>
      </p:sp>
    </p:spTree>
    <p:extLst>
      <p:ext uri="{BB962C8B-B14F-4D97-AF65-F5344CB8AC3E}">
        <p14:creationId xmlns:p14="http://schemas.microsoft.com/office/powerpoint/2010/main" val="2438529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40ddec2d45_0_349: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40ddec2d45_0_349: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10-20 minutes</a:t>
            </a:r>
            <a:endParaRPr/>
          </a:p>
          <a:p>
            <a:pPr marL="0" indent="0">
              <a:buNone/>
            </a:pPr>
            <a:endParaRPr/>
          </a:p>
          <a:p>
            <a:pPr marL="0" indent="0">
              <a:buNone/>
            </a:pPr>
            <a:r>
              <a:rPr lang="en"/>
              <a:t>DIRECTIONS: The purpose is to read about Dweck’s work on praise and how praising “natural intelligence takes [success] out of the child’s control.” Depending on your audience and seating accomodations, you could either 1) Read the article to them; 2) Have copies for everyone to read individually; 3) have the participants partner read; 4) have a group read and discuss the article together, or other ideas.   </a:t>
            </a:r>
            <a:endParaRPr/>
          </a:p>
          <a:p>
            <a:pPr marL="0" indent="0">
              <a:buNone/>
            </a:pPr>
            <a:endParaRPr/>
          </a:p>
          <a:p>
            <a:pPr marL="0" indent="0">
              <a:buNone/>
            </a:pPr>
            <a:r>
              <a:rPr lang="en"/>
              <a:t>SAY:</a:t>
            </a:r>
            <a:r>
              <a:rPr lang="en" b="1"/>
              <a:t> The way that we define gifted and the way that we praise our children has an impact on their perceived level of control. I want to take just a moment to cover a little bit of Carol Dweck’s research. In this activity we’ll [choose method--see directions above].  When you are done, we’ll cover some questions. [Allow time]  Read discussion questions and allow opportunity to share.  </a:t>
            </a:r>
            <a:endParaRPr b="1"/>
          </a:p>
          <a:p>
            <a:pPr marL="0" indent="0">
              <a:buNone/>
            </a:pPr>
            <a:endParaRPr/>
          </a:p>
          <a:p>
            <a:pPr marL="0" indent="0">
              <a:buNone/>
            </a:pPr>
            <a:r>
              <a:rPr lang="en"/>
              <a:t>NOTE: </a:t>
            </a:r>
            <a:endParaRPr/>
          </a:p>
        </p:txBody>
      </p:sp>
    </p:spTree>
    <p:extLst>
      <p:ext uri="{BB962C8B-B14F-4D97-AF65-F5344CB8AC3E}">
        <p14:creationId xmlns:p14="http://schemas.microsoft.com/office/powerpoint/2010/main" val="18361385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40ddec2d45_0_131: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40ddec2d45_0_131: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2-3 minutes</a:t>
            </a:r>
            <a:endParaRPr/>
          </a:p>
          <a:p>
            <a:pPr marL="0" indent="0">
              <a:buNone/>
            </a:pPr>
            <a:endParaRPr/>
          </a:p>
          <a:p>
            <a:pPr marL="0" indent="0">
              <a:buNone/>
            </a:pPr>
            <a:r>
              <a:rPr lang="en"/>
              <a:t>DIRECTIONS: This makes the connection between supportive parenting and perceived control. </a:t>
            </a:r>
            <a:endParaRPr/>
          </a:p>
          <a:p>
            <a:pPr marL="0" indent="0">
              <a:buNone/>
            </a:pPr>
            <a:endParaRPr/>
          </a:p>
          <a:p>
            <a:pPr marL="0" indent="0">
              <a:buNone/>
            </a:pPr>
            <a:r>
              <a:rPr lang="en"/>
              <a:t>SAY: </a:t>
            </a:r>
            <a:r>
              <a:rPr lang="en" b="1"/>
              <a:t>The power of positive praise is more than just achievement, it’s growing our gifted minds to be resilient. [Read slide]. </a:t>
            </a:r>
            <a:endParaRPr b="1"/>
          </a:p>
          <a:p>
            <a:pPr marL="0" indent="0">
              <a:buNone/>
            </a:pPr>
            <a:endParaRPr/>
          </a:p>
          <a:p>
            <a:pPr marL="0" indent="0">
              <a:buNone/>
            </a:pPr>
            <a:r>
              <a:rPr lang="en"/>
              <a:t>NOTE:</a:t>
            </a:r>
            <a:endParaRPr/>
          </a:p>
        </p:txBody>
      </p:sp>
    </p:spTree>
    <p:extLst>
      <p:ext uri="{BB962C8B-B14F-4D97-AF65-F5344CB8AC3E}">
        <p14:creationId xmlns:p14="http://schemas.microsoft.com/office/powerpoint/2010/main" val="1297612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40ddec2d45_0_357: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40ddec2d45_0_357: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Clr>
                <a:schemeClr val="dk1"/>
              </a:buClr>
              <a:buNone/>
            </a:pPr>
            <a:r>
              <a:rPr lang="en">
                <a:solidFill>
                  <a:schemeClr val="dk1"/>
                </a:solidFill>
              </a:rPr>
              <a:t>TIME:10-15 minutes</a:t>
            </a:r>
            <a:endParaRPr>
              <a:solidFill>
                <a:schemeClr val="dk1"/>
              </a:solidFill>
            </a:endParaRPr>
          </a:p>
          <a:p>
            <a:pPr marL="0" indent="0">
              <a:buClr>
                <a:schemeClr val="dk1"/>
              </a:buClr>
              <a:buNone/>
            </a:pPr>
            <a:endParaRPr>
              <a:solidFill>
                <a:schemeClr val="dk1"/>
              </a:solidFill>
            </a:endParaRPr>
          </a:p>
          <a:p>
            <a:pPr marL="0" indent="0">
              <a:buClr>
                <a:schemeClr val="dk1"/>
              </a:buClr>
              <a:buNone/>
            </a:pPr>
            <a:r>
              <a:rPr lang="en">
                <a:solidFill>
                  <a:schemeClr val="dk1"/>
                </a:solidFill>
              </a:rPr>
              <a:t>DIRECTIONS: This click through will give examples of the Locus of Control. The purpose is to see the subtle shift from No Control (apathy and learned helplessness) to Control through perception.  </a:t>
            </a:r>
            <a:endParaRPr>
              <a:solidFill>
                <a:schemeClr val="dk1"/>
              </a:solidFill>
            </a:endParaRPr>
          </a:p>
          <a:p>
            <a:pPr marL="0" indent="0">
              <a:buClr>
                <a:schemeClr val="dk1"/>
              </a:buClr>
              <a:buNone/>
            </a:pPr>
            <a:endParaRPr>
              <a:solidFill>
                <a:schemeClr val="dk1"/>
              </a:solidFill>
            </a:endParaRPr>
          </a:p>
          <a:p>
            <a:pPr marL="0" indent="0">
              <a:buNone/>
            </a:pPr>
            <a:r>
              <a:rPr lang="en">
                <a:solidFill>
                  <a:schemeClr val="dk1"/>
                </a:solidFill>
              </a:rPr>
              <a:t>SAY: </a:t>
            </a:r>
            <a:r>
              <a:rPr lang="en" b="1">
                <a:solidFill>
                  <a:schemeClr val="dk1"/>
                </a:solidFill>
              </a:rPr>
              <a:t>Let’s see some quick examples in action. This graph (known as the Locus of Control) shows us how we attribute internal and external factors. When we have NO CONTROL, we believe our skills are based on a natural, given ability (click to show “I’m just not a Math Person.”) In that same way of thinking, we believe other just have special abilities by chance or luck (click to show “some people are just born with natural math skills…”) </a:t>
            </a:r>
            <a:endParaRPr b="1">
              <a:solidFill>
                <a:schemeClr val="dk1"/>
              </a:solidFill>
            </a:endParaRPr>
          </a:p>
          <a:p>
            <a:pPr marL="0" indent="0">
              <a:buNone/>
            </a:pPr>
            <a:endParaRPr b="1">
              <a:solidFill>
                <a:schemeClr val="dk1"/>
              </a:solidFill>
            </a:endParaRPr>
          </a:p>
          <a:p>
            <a:pPr marL="0" indent="0">
              <a:buNone/>
            </a:pPr>
            <a:r>
              <a:rPr lang="en" b="1">
                <a:solidFill>
                  <a:schemeClr val="dk1"/>
                </a:solidFill>
              </a:rPr>
              <a:t>When we have self-efficacy, when we believe that we have CONTROL, our mindset and resilience changes. We saw this in the Carol Dweck research. The kids who were praised for their intelligence struggled and became panicky at the harder test--they thought that they just didn’t have the ability. The kids who felt in control of their effort, tried harder and enjoyed the process. (click to show “I can’t do this yet…”) In this same way of thinking, things will be tough--so tough you can’t do them yet. Someone who perceives to be in control isn’t in denial of this, they just don’t take it personally. Their failure is not a reflection of themselves; they know it’s the difficulty of the task (click to show “This math is very difficult, and I’m not on that level yet. I need some help.”) </a:t>
            </a:r>
            <a:endParaRPr b="1">
              <a:solidFill>
                <a:schemeClr val="dk1"/>
              </a:solidFill>
            </a:endParaRPr>
          </a:p>
          <a:p>
            <a:pPr marL="0" indent="0">
              <a:buNone/>
            </a:pPr>
            <a:endParaRPr b="1">
              <a:solidFill>
                <a:schemeClr val="dk1"/>
              </a:solidFill>
            </a:endParaRPr>
          </a:p>
          <a:p>
            <a:pPr marL="0" indent="0">
              <a:buNone/>
            </a:pPr>
            <a:r>
              <a:rPr lang="en" b="1">
                <a:solidFill>
                  <a:schemeClr val="dk1"/>
                </a:solidFill>
              </a:rPr>
              <a:t>What is the difference between the two types of responses (NO CONTROL and CONTROL)? What can we do to help our kids grow? (allow time for discussion)     </a:t>
            </a:r>
            <a:endParaRPr b="1">
              <a:solidFill>
                <a:schemeClr val="dk1"/>
              </a:solidFill>
            </a:endParaRPr>
          </a:p>
          <a:p>
            <a:pPr marL="0" indent="0">
              <a:buClr>
                <a:schemeClr val="dk1"/>
              </a:buClr>
              <a:buNone/>
            </a:pPr>
            <a:endParaRPr b="1">
              <a:solidFill>
                <a:schemeClr val="dk1"/>
              </a:solidFill>
            </a:endParaRPr>
          </a:p>
          <a:p>
            <a:pPr marL="0" indent="0">
              <a:buClr>
                <a:schemeClr val="dk1"/>
              </a:buClr>
              <a:buNone/>
            </a:pPr>
            <a:endParaRPr>
              <a:solidFill>
                <a:schemeClr val="dk1"/>
              </a:solidFill>
            </a:endParaRPr>
          </a:p>
          <a:p>
            <a:pPr marL="0" indent="0">
              <a:buClr>
                <a:schemeClr val="dk1"/>
              </a:buClr>
              <a:buNone/>
            </a:pPr>
            <a:r>
              <a:rPr lang="en">
                <a:solidFill>
                  <a:schemeClr val="dk1"/>
                </a:solidFill>
              </a:rPr>
              <a:t>NOTE:</a:t>
            </a:r>
            <a:endParaRPr/>
          </a:p>
        </p:txBody>
      </p:sp>
    </p:spTree>
    <p:extLst>
      <p:ext uri="{BB962C8B-B14F-4D97-AF65-F5344CB8AC3E}">
        <p14:creationId xmlns:p14="http://schemas.microsoft.com/office/powerpoint/2010/main" val="698346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40ddec2d45_0_412: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40ddec2d45_0_412: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2-3 minutes</a:t>
            </a:r>
            <a:endParaRPr/>
          </a:p>
          <a:p>
            <a:pPr marL="0" indent="0">
              <a:buNone/>
            </a:pPr>
            <a:endParaRPr/>
          </a:p>
          <a:p>
            <a:pPr marL="0" indent="0">
              <a:buNone/>
            </a:pPr>
            <a:r>
              <a:rPr lang="en"/>
              <a:t>DIRECTIONS: A final summary of the control theory, known as Growth and Fixed mindsets</a:t>
            </a:r>
            <a:endParaRPr/>
          </a:p>
          <a:p>
            <a:pPr marL="0" indent="0">
              <a:buNone/>
            </a:pPr>
            <a:endParaRPr/>
          </a:p>
          <a:p>
            <a:pPr marL="0" indent="0">
              <a:buNone/>
            </a:pPr>
            <a:r>
              <a:rPr lang="en"/>
              <a:t>SAY: </a:t>
            </a:r>
            <a:r>
              <a:rPr lang="en" b="1"/>
              <a:t>The theory of control and attribution has been researched for 50 years. A popular way of thinking about this concept is known as Growth Mindset, and was published by Carol Dweck in her book</a:t>
            </a:r>
            <a:r>
              <a:rPr lang="en" b="1" i="1"/>
              <a:t> Mindset: The New Psychology of Success </a:t>
            </a:r>
            <a:r>
              <a:rPr lang="en" b="1"/>
              <a:t>(2004).   </a:t>
            </a:r>
            <a:endParaRPr b="1"/>
          </a:p>
          <a:p>
            <a:pPr marL="0" indent="0">
              <a:buNone/>
            </a:pPr>
            <a:endParaRPr/>
          </a:p>
          <a:p>
            <a:pPr marL="0" indent="0">
              <a:buNone/>
            </a:pPr>
            <a:r>
              <a:rPr lang="en"/>
              <a:t>NOTE:</a:t>
            </a:r>
            <a:endParaRPr/>
          </a:p>
        </p:txBody>
      </p:sp>
    </p:spTree>
    <p:extLst>
      <p:ext uri="{BB962C8B-B14F-4D97-AF65-F5344CB8AC3E}">
        <p14:creationId xmlns:p14="http://schemas.microsoft.com/office/powerpoint/2010/main" val="34321327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40ddec2d45_0_121: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40ddec2d45_0_121: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r>
              <a:rPr lang="en"/>
              <a:t>TIME: 5-10 minutes</a:t>
            </a:r>
            <a:endParaRPr/>
          </a:p>
          <a:p>
            <a:pPr marL="0" indent="0">
              <a:buNone/>
            </a:pPr>
            <a:endParaRPr/>
          </a:p>
          <a:p>
            <a:pPr marL="0" indent="0">
              <a:buNone/>
            </a:pPr>
            <a:r>
              <a:rPr lang="en"/>
              <a:t>DIRECTIONS: You can conclude with this short activity or continue to share the resources in the following slides. </a:t>
            </a:r>
            <a:endParaRPr/>
          </a:p>
          <a:p>
            <a:pPr marL="0" indent="0">
              <a:buNone/>
            </a:pPr>
            <a:endParaRPr/>
          </a:p>
          <a:p>
            <a:pPr marL="0" indent="0">
              <a:buNone/>
            </a:pPr>
            <a:r>
              <a:rPr lang="en"/>
              <a:t>SAY: </a:t>
            </a:r>
            <a:r>
              <a:rPr lang="en" b="1"/>
              <a:t>We know that providing children with a supportive adult relationship and perceived self-control is the best way to grow gifted minds. As we conclude, let’s review some ways to praise and commit to helping our children become the best they can be. </a:t>
            </a:r>
            <a:endParaRPr b="1"/>
          </a:p>
          <a:p>
            <a:pPr marL="0" indent="0">
              <a:buNone/>
            </a:pPr>
            <a:endParaRPr b="1"/>
          </a:p>
          <a:p>
            <a:pPr marL="0" indent="0">
              <a:buNone/>
            </a:pPr>
            <a:r>
              <a:rPr lang="en"/>
              <a:t>NOTE:</a:t>
            </a:r>
            <a:endParaRPr/>
          </a:p>
        </p:txBody>
      </p:sp>
    </p:spTree>
    <p:extLst>
      <p:ext uri="{BB962C8B-B14F-4D97-AF65-F5344CB8AC3E}">
        <p14:creationId xmlns:p14="http://schemas.microsoft.com/office/powerpoint/2010/main" val="3301566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40ddec2d45_0_193: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40ddec2d45_0_193: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endParaRPr/>
          </a:p>
        </p:txBody>
      </p:sp>
    </p:spTree>
    <p:extLst>
      <p:ext uri="{BB962C8B-B14F-4D97-AF65-F5344CB8AC3E}">
        <p14:creationId xmlns:p14="http://schemas.microsoft.com/office/powerpoint/2010/main" val="2528519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40ddec2d45_0_339:notes"/>
          <p:cNvSpPr>
            <a:spLocks noGrp="1" noRot="1" noChangeAspect="1"/>
          </p:cNvSpPr>
          <p:nvPr>
            <p:ph type="sldImg" idx="2"/>
          </p:nvPr>
        </p:nvSpPr>
        <p:spPr>
          <a:xfrm>
            <a:off x="407988" y="698500"/>
            <a:ext cx="6207125" cy="34909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40ddec2d45_0_339:notes"/>
          <p:cNvSpPr txBox="1">
            <a:spLocks noGrp="1"/>
          </p:cNvSpPr>
          <p:nvPr>
            <p:ph type="body" idx="1"/>
          </p:nvPr>
        </p:nvSpPr>
        <p:spPr>
          <a:xfrm>
            <a:off x="702310" y="4421823"/>
            <a:ext cx="5618480" cy="4189095"/>
          </a:xfrm>
          <a:prstGeom prst="rect">
            <a:avLst/>
          </a:prstGeom>
        </p:spPr>
        <p:txBody>
          <a:bodyPr spcFirstLastPara="1" wrap="square" lIns="93308" tIns="93308" rIns="93308" bIns="93308" anchor="t" anchorCtr="0">
            <a:noAutofit/>
          </a:bodyPr>
          <a:lstStyle/>
          <a:p>
            <a:pPr marL="0" indent="0">
              <a:buNone/>
            </a:pPr>
            <a:endParaRPr/>
          </a:p>
        </p:txBody>
      </p:sp>
    </p:spTree>
    <p:extLst>
      <p:ext uri="{BB962C8B-B14F-4D97-AF65-F5344CB8AC3E}">
        <p14:creationId xmlns:p14="http://schemas.microsoft.com/office/powerpoint/2010/main" val="745773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w="76200" cap="flat" cmpd="sng">
            <a:solidFill>
              <a:schemeClr val="dk1"/>
            </a:solidFill>
            <a:prstDash val="solid"/>
            <a:round/>
            <a:headEnd type="none" w="sm" len="sm"/>
            <a:tailEnd type="none" w="sm" len="sm"/>
          </a:ln>
        </p:spPr>
      </p:cxnSp>
      <p:sp>
        <p:nvSpPr>
          <p:cNvPr id="11" name="Google Shape;11;p2"/>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2" name="Google Shape;12;p2"/>
          <p:cNvSpPr txBox="1">
            <a:spLocks noGrp="1"/>
          </p:cNvSpPr>
          <p:nvPr>
            <p:ph type="subTitle" idx="1"/>
          </p:nvPr>
        </p:nvSpPr>
        <p:spPr>
          <a:xfrm>
            <a:off x="311700" y="3165823"/>
            <a:ext cx="8520600" cy="733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480550"/>
            <a:ext cx="8114400" cy="2445900"/>
          </a:xfrm>
          <a:prstGeom prst="rect">
            <a:avLst/>
          </a:prstGeom>
        </p:spPr>
        <p:txBody>
          <a:bodyPr spcFirstLastPara="1" wrap="square" lIns="91425" tIns="91425" rIns="91425" bIns="91425" anchor="b" anchorCtr="0"/>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9" name="Google Shape;19;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 name="Google Shape;31;p7"/>
          <p:cNvSpPr txBox="1">
            <a:spLocks noGrp="1"/>
          </p:cNvSpPr>
          <p:nvPr>
            <p:ph type="body" idx="1"/>
          </p:nvPr>
        </p:nvSpPr>
        <p:spPr>
          <a:xfrm>
            <a:off x="311700" y="1490875"/>
            <a:ext cx="2808000" cy="30780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526350"/>
            <a:ext cx="5683800" cy="40908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39" name="Google Shape;39;p9"/>
          <p:cNvSpPr txBox="1">
            <a:spLocks noGrp="1"/>
          </p:cNvSpPr>
          <p:nvPr>
            <p:ph type="title"/>
          </p:nvPr>
        </p:nvSpPr>
        <p:spPr>
          <a:xfrm>
            <a:off x="265500" y="1375599"/>
            <a:ext cx="4045200" cy="1551900"/>
          </a:xfrm>
          <a:prstGeom prst="rect">
            <a:avLst/>
          </a:prstGeom>
        </p:spPr>
        <p:txBody>
          <a:bodyPr spcFirstLastPara="1" wrap="square" lIns="91425" tIns="91425" rIns="91425" bIns="91425" anchor="b" anchorCtr="0"/>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0" name="Google Shape;40;p9"/>
          <p:cNvSpPr txBox="1">
            <a:spLocks noGrp="1"/>
          </p:cNvSpPr>
          <p:nvPr>
            <p:ph type="subTitle" idx="1"/>
          </p:nvPr>
        </p:nvSpPr>
        <p:spPr>
          <a:xfrm>
            <a:off x="265500" y="2981125"/>
            <a:ext cx="4045200" cy="1345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1" name="Google Shape;4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167925"/>
            <a:ext cx="8520600" cy="1980000"/>
          </a:xfrm>
          <a:prstGeom prst="rect">
            <a:avLst/>
          </a:prstGeom>
        </p:spPr>
        <p:txBody>
          <a:bodyPr spcFirstLastPara="1" wrap="square" lIns="91425" tIns="91425" rIns="91425" bIns="91425" anchor="ctr" anchorCtr="0"/>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a:spLocks noGrp="1"/>
          </p:cNvSpPr>
          <p:nvPr>
            <p:ph type="body" idx="1"/>
          </p:nvPr>
        </p:nvSpPr>
        <p:spPr>
          <a:xfrm>
            <a:off x="311700" y="3224250"/>
            <a:ext cx="8520600" cy="10716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8" name="Google Shape;58;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9" name="Google Shape;59;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62" name="Google Shape;62;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3"/>
        <p:cNvGrpSpPr/>
        <p:nvPr/>
      </p:nvGrpSpPr>
      <p:grpSpPr>
        <a:xfrm>
          <a:off x="0" y="0"/>
          <a:ext cx="0" cy="0"/>
          <a:chOff x="0" y="0"/>
          <a:chExt cx="0" cy="0"/>
        </a:xfrm>
      </p:grpSpPr>
      <p:sp>
        <p:nvSpPr>
          <p:cNvPr id="64" name="Google Shape;64;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5" name="Google Shape;65;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66" name="Google Shape;66;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7"/>
        <p:cNvGrpSpPr/>
        <p:nvPr/>
      </p:nvGrpSpPr>
      <p:grpSpPr>
        <a:xfrm>
          <a:off x="0" y="0"/>
          <a:ext cx="0" cy="0"/>
          <a:chOff x="0" y="0"/>
          <a:chExt cx="0" cy="0"/>
        </a:xfrm>
      </p:grpSpPr>
      <p:sp>
        <p:nvSpPr>
          <p:cNvPr id="68" name="Google Shape;68;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9" name="Google Shape;69;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0" name="Google Shape;70;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rtl="0">
              <a:spcBef>
                <a:spcPts val="0"/>
              </a:spcBef>
              <a:spcAft>
                <a:spcPts val="0"/>
              </a:spcAft>
              <a:buSzPts val="14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1" name="Google Shape;71;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2"/>
        <p:cNvGrpSpPr/>
        <p:nvPr/>
      </p:nvGrpSpPr>
      <p:grpSpPr>
        <a:xfrm>
          <a:off x="0" y="0"/>
          <a:ext cx="0" cy="0"/>
          <a:chOff x="0" y="0"/>
          <a:chExt cx="0" cy="0"/>
        </a:xfrm>
      </p:grpSpPr>
      <p:sp>
        <p:nvSpPr>
          <p:cNvPr id="73" name="Google Shape;73;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4" name="Google Shape;74;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5"/>
        <p:cNvGrpSpPr/>
        <p:nvPr/>
      </p:nvGrpSpPr>
      <p:grpSpPr>
        <a:xfrm>
          <a:off x="0" y="0"/>
          <a:ext cx="0" cy="0"/>
          <a:chOff x="0" y="0"/>
          <a:chExt cx="0" cy="0"/>
        </a:xfrm>
      </p:grpSpPr>
      <p:sp>
        <p:nvSpPr>
          <p:cNvPr id="76" name="Google Shape;76;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77" name="Google Shape;77;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rtl="0">
              <a:spcBef>
                <a:spcPts val="0"/>
              </a:spcBef>
              <a:spcAft>
                <a:spcPts val="0"/>
              </a:spcAft>
              <a:buSzPts val="1200"/>
              <a:buChar char="●"/>
              <a:defRPr sz="12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
        <p:nvSpPr>
          <p:cNvPr id="78" name="Google Shape;78;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9"/>
        <p:cNvGrpSpPr/>
        <p:nvPr/>
      </p:nvGrpSpPr>
      <p:grpSpPr>
        <a:xfrm>
          <a:off x="0" y="0"/>
          <a:ext cx="0" cy="0"/>
          <a:chOff x="0" y="0"/>
          <a:chExt cx="0" cy="0"/>
        </a:xfrm>
      </p:grpSpPr>
      <p:sp>
        <p:nvSpPr>
          <p:cNvPr id="80" name="Google Shape;80;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81" name="Google Shape;81;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2"/>
        <p:cNvGrpSpPr/>
        <p:nvPr/>
      </p:nvGrpSpPr>
      <p:grpSpPr>
        <a:xfrm>
          <a:off x="0" y="0"/>
          <a:ext cx="0" cy="0"/>
          <a:chOff x="0" y="0"/>
          <a:chExt cx="0" cy="0"/>
        </a:xfrm>
      </p:grpSpPr>
      <p:sp>
        <p:nvSpPr>
          <p:cNvPr id="83" name="Google Shape;83;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5" name="Google Shape;85;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86" name="Google Shape;86;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lstStyle>
            <a:lvl1pPr marL="457200" lvl="0" indent="-342900" rtl="0">
              <a:spcBef>
                <a:spcPts val="0"/>
              </a:spcBef>
              <a:spcAft>
                <a:spcPts val="0"/>
              </a:spcAft>
              <a:buSzPts val="1800"/>
              <a:buChar char="●"/>
              <a:defRPr/>
            </a:lvl1pPr>
            <a:lvl2pPr marL="914400" lvl="1" indent="-317500" rtl="0">
              <a:spcBef>
                <a:spcPts val="1600"/>
              </a:spcBef>
              <a:spcAft>
                <a:spcPts val="0"/>
              </a:spcAft>
              <a:buSzPts val="1400"/>
              <a:buChar char="○"/>
              <a:defRPr/>
            </a:lvl2pPr>
            <a:lvl3pPr marL="1371600" lvl="2" indent="-317500" rtl="0">
              <a:spcBef>
                <a:spcPts val="1600"/>
              </a:spcBef>
              <a:spcAft>
                <a:spcPts val="0"/>
              </a:spcAft>
              <a:buSzPts val="1400"/>
              <a:buChar char="■"/>
              <a:defRPr/>
            </a:lvl3pPr>
            <a:lvl4pPr marL="1828800" lvl="3" indent="-317500" rtl="0">
              <a:spcBef>
                <a:spcPts val="1600"/>
              </a:spcBef>
              <a:spcAft>
                <a:spcPts val="0"/>
              </a:spcAft>
              <a:buSzPts val="1400"/>
              <a:buChar char="●"/>
              <a:defRPr/>
            </a:lvl4pPr>
            <a:lvl5pPr marL="2286000" lvl="4" indent="-317500" rtl="0">
              <a:spcBef>
                <a:spcPts val="1600"/>
              </a:spcBef>
              <a:spcAft>
                <a:spcPts val="0"/>
              </a:spcAft>
              <a:buSzPts val="1400"/>
              <a:buChar char="○"/>
              <a:defRPr/>
            </a:lvl5pPr>
            <a:lvl6pPr marL="2743200" lvl="5" indent="-317500" rtl="0">
              <a:spcBef>
                <a:spcPts val="1600"/>
              </a:spcBef>
              <a:spcAft>
                <a:spcPts val="0"/>
              </a:spcAft>
              <a:buSzPts val="1400"/>
              <a:buChar char="■"/>
              <a:defRPr/>
            </a:lvl6pPr>
            <a:lvl7pPr marL="3200400" lvl="6" indent="-317500" rtl="0">
              <a:spcBef>
                <a:spcPts val="1600"/>
              </a:spcBef>
              <a:spcAft>
                <a:spcPts val="0"/>
              </a:spcAft>
              <a:buSzPts val="1400"/>
              <a:buChar char="●"/>
              <a:defRPr/>
            </a:lvl7pPr>
            <a:lvl8pPr marL="3657600" lvl="7" indent="-317500" rtl="0">
              <a:spcBef>
                <a:spcPts val="1600"/>
              </a:spcBef>
              <a:spcAft>
                <a:spcPts val="0"/>
              </a:spcAft>
              <a:buSzPts val="1400"/>
              <a:buChar char="○"/>
              <a:defRPr/>
            </a:lvl8pPr>
            <a:lvl9pPr marL="4114800" lvl="8" indent="-317500" rtl="0">
              <a:spcBef>
                <a:spcPts val="1600"/>
              </a:spcBef>
              <a:spcAft>
                <a:spcPts val="1600"/>
              </a:spcAft>
              <a:buSzPts val="1400"/>
              <a:buChar char="■"/>
              <a:defRPr/>
            </a:lvl9pPr>
          </a:lstStyle>
          <a:p>
            <a:endParaRPr/>
          </a:p>
        </p:txBody>
      </p:sp>
      <p:sp>
        <p:nvSpPr>
          <p:cNvPr id="87" name="Google Shape;87;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8"/>
        <p:cNvGrpSpPr/>
        <p:nvPr/>
      </p:nvGrpSpPr>
      <p:grpSpPr>
        <a:xfrm>
          <a:off x="0" y="0"/>
          <a:ext cx="0" cy="0"/>
          <a:chOff x="0" y="0"/>
          <a:chExt cx="0" cy="0"/>
        </a:xfrm>
      </p:grpSpPr>
      <p:sp>
        <p:nvSpPr>
          <p:cNvPr id="89" name="Google Shape;89;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lstStyle>
            <a:lvl1pPr marL="457200" lvl="0" indent="-228600" rtl="0">
              <a:lnSpc>
                <a:spcPct val="100000"/>
              </a:lnSpc>
              <a:spcBef>
                <a:spcPts val="0"/>
              </a:spcBef>
              <a:spcAft>
                <a:spcPts val="0"/>
              </a:spcAft>
              <a:buSzPts val="1800"/>
              <a:buNone/>
              <a:defRPr/>
            </a:lvl1pPr>
          </a:lstStyle>
          <a:p>
            <a:endParaRPr/>
          </a:p>
        </p:txBody>
      </p:sp>
      <p:sp>
        <p:nvSpPr>
          <p:cNvPr id="90" name="Google Shape;90;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1"/>
        <p:cNvGrpSpPr/>
        <p:nvPr/>
      </p:nvGrpSpPr>
      <p:grpSpPr>
        <a:xfrm>
          <a:off x="0" y="0"/>
          <a:ext cx="0" cy="0"/>
          <a:chOff x="0" y="0"/>
          <a:chExt cx="0" cy="0"/>
        </a:xfrm>
      </p:grpSpPr>
      <p:sp>
        <p:nvSpPr>
          <p:cNvPr id="92" name="Google Shape;92;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93" name="Google Shape;93;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lstStyle>
            <a:lvl1pPr marL="457200" lvl="0" indent="-342900" algn="ctr" rtl="0">
              <a:spcBef>
                <a:spcPts val="0"/>
              </a:spcBef>
              <a:spcAft>
                <a:spcPts val="0"/>
              </a:spcAft>
              <a:buSzPts val="1800"/>
              <a:buChar char="●"/>
              <a:defRPr/>
            </a:lvl1pPr>
            <a:lvl2pPr marL="914400" lvl="1" indent="-317500" algn="ctr" rtl="0">
              <a:spcBef>
                <a:spcPts val="1600"/>
              </a:spcBef>
              <a:spcAft>
                <a:spcPts val="0"/>
              </a:spcAft>
              <a:buSzPts val="1400"/>
              <a:buChar char="○"/>
              <a:defRPr/>
            </a:lvl2pPr>
            <a:lvl3pPr marL="1371600" lvl="2" indent="-317500" algn="ctr" rtl="0">
              <a:spcBef>
                <a:spcPts val="1600"/>
              </a:spcBef>
              <a:spcAft>
                <a:spcPts val="0"/>
              </a:spcAft>
              <a:buSzPts val="1400"/>
              <a:buChar char="■"/>
              <a:defRPr/>
            </a:lvl3pPr>
            <a:lvl4pPr marL="1828800" lvl="3" indent="-317500" algn="ctr" rtl="0">
              <a:spcBef>
                <a:spcPts val="1600"/>
              </a:spcBef>
              <a:spcAft>
                <a:spcPts val="0"/>
              </a:spcAft>
              <a:buSzPts val="1400"/>
              <a:buChar char="●"/>
              <a:defRPr/>
            </a:lvl4pPr>
            <a:lvl5pPr marL="2286000" lvl="4" indent="-317500" algn="ctr" rtl="0">
              <a:spcBef>
                <a:spcPts val="1600"/>
              </a:spcBef>
              <a:spcAft>
                <a:spcPts val="0"/>
              </a:spcAft>
              <a:buSzPts val="1400"/>
              <a:buChar char="○"/>
              <a:defRPr/>
            </a:lvl5pPr>
            <a:lvl6pPr marL="2743200" lvl="5" indent="-317500" algn="ctr" rtl="0">
              <a:spcBef>
                <a:spcPts val="1600"/>
              </a:spcBef>
              <a:spcAft>
                <a:spcPts val="0"/>
              </a:spcAft>
              <a:buSzPts val="1400"/>
              <a:buChar char="■"/>
              <a:defRPr/>
            </a:lvl6pPr>
            <a:lvl7pPr marL="3200400" lvl="6" indent="-317500" algn="ctr" rtl="0">
              <a:spcBef>
                <a:spcPts val="1600"/>
              </a:spcBef>
              <a:spcAft>
                <a:spcPts val="0"/>
              </a:spcAft>
              <a:buSzPts val="1400"/>
              <a:buChar char="●"/>
              <a:defRPr/>
            </a:lvl7pPr>
            <a:lvl8pPr marL="3657600" lvl="7" indent="-317500" algn="ctr" rtl="0">
              <a:spcBef>
                <a:spcPts val="1600"/>
              </a:spcBef>
              <a:spcAft>
                <a:spcPts val="0"/>
              </a:spcAft>
              <a:buSzPts val="1400"/>
              <a:buChar char="○"/>
              <a:defRPr/>
            </a:lvl8pPr>
            <a:lvl9pPr marL="4114800" lvl="8" indent="-317500" algn="ctr" rtl="0">
              <a:spcBef>
                <a:spcPts val="1600"/>
              </a:spcBef>
              <a:spcAft>
                <a:spcPts val="1600"/>
              </a:spcAft>
              <a:buSzPts val="1400"/>
              <a:buChar char="■"/>
              <a:defRPr/>
            </a:lvl9pPr>
          </a:lstStyle>
          <a:p>
            <a:endParaRPr/>
          </a:p>
        </p:txBody>
      </p:sp>
      <p:sp>
        <p:nvSpPr>
          <p:cNvPr id="94" name="Google Shape;94;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5"/>
        <p:cNvGrpSpPr/>
        <p:nvPr/>
      </p:nvGrpSpPr>
      <p:grpSpPr>
        <a:xfrm>
          <a:off x="0" y="0"/>
          <a:ext cx="0" cy="0"/>
          <a:chOff x="0" y="0"/>
          <a:chExt cx="0" cy="0"/>
        </a:xfrm>
      </p:grpSpPr>
      <p:sp>
        <p:nvSpPr>
          <p:cNvPr id="96" name="Google Shape;96;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ameday">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marL="914400" lvl="1"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marL="1371600" lvl="2"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marL="1828800" lvl="3"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marL="2286000" lvl="4"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marL="2743200" lvl="5"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marL="3200400" lvl="6"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marL="3657600" lvl="7"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marL="4114800" lvl="8" indent="-317500">
              <a:lnSpc>
                <a:spcPct val="115000"/>
              </a:lnSpc>
              <a:spcBef>
                <a:spcPts val="1600"/>
              </a:spcBef>
              <a:spcAft>
                <a:spcPts val="160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2"/>
        <p:cNvGrpSpPr/>
        <p:nvPr/>
      </p:nvGrpSpPr>
      <p:grpSpPr>
        <a:xfrm>
          <a:off x="0" y="0"/>
          <a:ext cx="0" cy="0"/>
          <a:chOff x="0" y="0"/>
          <a:chExt cx="0" cy="0"/>
        </a:xfrm>
      </p:grpSpPr>
      <p:sp>
        <p:nvSpPr>
          <p:cNvPr id="53" name="Google Shape;53;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54" name="Google Shape;54;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1600"/>
              </a:spcBef>
              <a:spcAft>
                <a:spcPts val="0"/>
              </a:spcAft>
              <a:buClr>
                <a:schemeClr val="dk2"/>
              </a:buClr>
              <a:buSzPts val="1400"/>
              <a:buChar char="○"/>
              <a:defRPr>
                <a:solidFill>
                  <a:schemeClr val="dk2"/>
                </a:solidFill>
              </a:defRPr>
            </a:lvl2pPr>
            <a:lvl3pPr marL="1371600" lvl="2" indent="-317500" rtl="0">
              <a:lnSpc>
                <a:spcPct val="115000"/>
              </a:lnSpc>
              <a:spcBef>
                <a:spcPts val="1600"/>
              </a:spcBef>
              <a:spcAft>
                <a:spcPts val="0"/>
              </a:spcAft>
              <a:buClr>
                <a:schemeClr val="dk2"/>
              </a:buClr>
              <a:buSzPts val="1400"/>
              <a:buChar char="■"/>
              <a:defRPr>
                <a:solidFill>
                  <a:schemeClr val="dk2"/>
                </a:solidFill>
              </a:defRPr>
            </a:lvl3pPr>
            <a:lvl4pPr marL="1828800" lvl="3" indent="-317500" rtl="0">
              <a:lnSpc>
                <a:spcPct val="115000"/>
              </a:lnSpc>
              <a:spcBef>
                <a:spcPts val="1600"/>
              </a:spcBef>
              <a:spcAft>
                <a:spcPts val="0"/>
              </a:spcAft>
              <a:buClr>
                <a:schemeClr val="dk2"/>
              </a:buClr>
              <a:buSzPts val="1400"/>
              <a:buChar char="●"/>
              <a:defRPr>
                <a:solidFill>
                  <a:schemeClr val="dk2"/>
                </a:solidFill>
              </a:defRPr>
            </a:lvl4pPr>
            <a:lvl5pPr marL="2286000" lvl="4" indent="-317500" rtl="0">
              <a:lnSpc>
                <a:spcPct val="115000"/>
              </a:lnSpc>
              <a:spcBef>
                <a:spcPts val="1600"/>
              </a:spcBef>
              <a:spcAft>
                <a:spcPts val="0"/>
              </a:spcAft>
              <a:buClr>
                <a:schemeClr val="dk2"/>
              </a:buClr>
              <a:buSzPts val="1400"/>
              <a:buChar char="○"/>
              <a:defRPr>
                <a:solidFill>
                  <a:schemeClr val="dk2"/>
                </a:solidFill>
              </a:defRPr>
            </a:lvl5pPr>
            <a:lvl6pPr marL="2743200" lvl="5" indent="-317500" rtl="0">
              <a:lnSpc>
                <a:spcPct val="115000"/>
              </a:lnSpc>
              <a:spcBef>
                <a:spcPts val="1600"/>
              </a:spcBef>
              <a:spcAft>
                <a:spcPts val="0"/>
              </a:spcAft>
              <a:buClr>
                <a:schemeClr val="dk2"/>
              </a:buClr>
              <a:buSzPts val="1400"/>
              <a:buChar char="■"/>
              <a:defRPr>
                <a:solidFill>
                  <a:schemeClr val="dk2"/>
                </a:solidFill>
              </a:defRPr>
            </a:lvl6pPr>
            <a:lvl7pPr marL="3200400" lvl="6" indent="-317500" rtl="0">
              <a:lnSpc>
                <a:spcPct val="115000"/>
              </a:lnSpc>
              <a:spcBef>
                <a:spcPts val="1600"/>
              </a:spcBef>
              <a:spcAft>
                <a:spcPts val="0"/>
              </a:spcAft>
              <a:buClr>
                <a:schemeClr val="dk2"/>
              </a:buClr>
              <a:buSzPts val="1400"/>
              <a:buChar char="●"/>
              <a:defRPr>
                <a:solidFill>
                  <a:schemeClr val="dk2"/>
                </a:solidFill>
              </a:defRPr>
            </a:lvl7pPr>
            <a:lvl8pPr marL="3657600" lvl="7" indent="-317500" rtl="0">
              <a:lnSpc>
                <a:spcPct val="115000"/>
              </a:lnSpc>
              <a:spcBef>
                <a:spcPts val="1600"/>
              </a:spcBef>
              <a:spcAft>
                <a:spcPts val="0"/>
              </a:spcAft>
              <a:buClr>
                <a:schemeClr val="dk2"/>
              </a:buClr>
              <a:buSzPts val="1400"/>
              <a:buChar char="○"/>
              <a:defRPr>
                <a:solidFill>
                  <a:schemeClr val="dk2"/>
                </a:solidFill>
              </a:defRPr>
            </a:lvl8pPr>
            <a:lvl9pPr marL="4114800" lvl="8" indent="-317500" rtl="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55" name="Google Shape;55;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amazon.com/Bust-Your-Buts-Teens-Procrastinate/dp/1935067338/ref=sr_1_1?s=books&amp;ie=UTF8&amp;qid=1536598327&amp;sr=1-1&amp;keywords=bust+your+buts"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developingchild.harvard.edu/science/key-concepts/resilience/" TargetMode="External"/><Relationship Id="rId5" Type="http://schemas.openxmlformats.org/officeDocument/2006/relationships/hyperlink" Target="http://nymag.com/news/features/27840/" TargetMode="External"/><Relationship Id="rId4" Type="http://schemas.openxmlformats.org/officeDocument/2006/relationships/hyperlink" Target="https://www.amazon.com/Mindset-Psychology-Carol-S-Dweck/dp/0345472322"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books.google.com/?id=WQUpuIl5vs4C&amp;pg=PA536&amp;lpg=PA536&amp;dq=wahrgenommene+kontrolle#v=onepage&amp;q=wahrgenommene%20kontrolle&amp;f=false"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s://www.britannica.com/science/learned-helplessnes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5"/>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Growing Gifted Minds</a:t>
            </a:r>
            <a:endParaRPr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2077" y="3010486"/>
            <a:ext cx="1207628" cy="1563272"/>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Agenda</a:t>
            </a:r>
            <a:endParaRPr/>
          </a:p>
        </p:txBody>
      </p:sp>
      <p:sp>
        <p:nvSpPr>
          <p:cNvPr id="119" name="Google Shape;119;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To explore the power of perceived control.</a:t>
            </a:r>
            <a:endParaRPr/>
          </a:p>
          <a:p>
            <a:pPr marL="457200" lvl="0" indent="-342900" algn="l" rtl="0">
              <a:spcBef>
                <a:spcPts val="1600"/>
              </a:spcBef>
              <a:spcAft>
                <a:spcPts val="0"/>
              </a:spcAft>
              <a:buSzPts val="1800"/>
              <a:buChar char="●"/>
            </a:pPr>
            <a:r>
              <a:rPr lang="en"/>
              <a:t>To understand the impact of self-efficacy on resilience</a:t>
            </a:r>
            <a:endParaRPr/>
          </a:p>
          <a:p>
            <a:pPr marL="457200" lvl="0" indent="-342900" algn="l" rtl="0">
              <a:spcBef>
                <a:spcPts val="1600"/>
              </a:spcBef>
              <a:spcAft>
                <a:spcPts val="0"/>
              </a:spcAft>
              <a:buSzPts val="1800"/>
              <a:buChar char="●"/>
            </a:pPr>
            <a:r>
              <a:rPr lang="en"/>
              <a:t>To understand the impact of positive adult-child relationships on resilience </a:t>
            </a:r>
            <a:endParaRPr/>
          </a:p>
          <a:p>
            <a:pPr marL="457200" lvl="0" indent="-342900" algn="l" rtl="0">
              <a:spcBef>
                <a:spcPts val="1600"/>
              </a:spcBef>
              <a:spcAft>
                <a:spcPts val="1600"/>
              </a:spcAft>
              <a:buSzPts val="1800"/>
              <a:buChar char="●"/>
            </a:pPr>
            <a:r>
              <a:rPr lang="en"/>
              <a:t>To practice positive praise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Activity: How do we define...? </a:t>
            </a:r>
            <a:endParaRPr/>
          </a:p>
        </p:txBody>
      </p:sp>
      <p:sp>
        <p:nvSpPr>
          <p:cNvPr id="125" name="Google Shape;125;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 sz="2400"/>
              <a:t>Take a moment to think about a runner. </a:t>
            </a:r>
            <a:endParaRPr sz="2400"/>
          </a:p>
          <a:p>
            <a:pPr marL="914400" lvl="1" indent="-342900" algn="l" rtl="0">
              <a:spcBef>
                <a:spcPts val="0"/>
              </a:spcBef>
              <a:spcAft>
                <a:spcPts val="0"/>
              </a:spcAft>
              <a:buSzPts val="1800"/>
              <a:buChar char="○"/>
            </a:pPr>
            <a:r>
              <a:rPr lang="en" sz="1800"/>
              <a:t>Create a mental picture of this runner. </a:t>
            </a:r>
            <a:endParaRPr sz="1800"/>
          </a:p>
          <a:p>
            <a:pPr marL="914400" lvl="1" indent="-342900" algn="l" rtl="0">
              <a:spcBef>
                <a:spcPts val="0"/>
              </a:spcBef>
              <a:spcAft>
                <a:spcPts val="0"/>
              </a:spcAft>
              <a:buSzPts val="1800"/>
              <a:buChar char="○"/>
            </a:pPr>
            <a:r>
              <a:rPr lang="en" sz="1800"/>
              <a:t>Think about his or her characteristics.</a:t>
            </a:r>
            <a:endParaRPr sz="1800"/>
          </a:p>
          <a:p>
            <a:pPr marL="914400" lvl="1" indent="-342900" algn="l" rtl="0">
              <a:spcBef>
                <a:spcPts val="0"/>
              </a:spcBef>
              <a:spcAft>
                <a:spcPts val="0"/>
              </a:spcAft>
              <a:buSzPts val="1800"/>
              <a:buChar char="○"/>
            </a:pPr>
            <a:r>
              <a:rPr lang="en" sz="1800"/>
              <a:t>Think about what does he or she does.   </a:t>
            </a:r>
            <a:endParaRPr sz="1800"/>
          </a:p>
          <a:p>
            <a:pPr marL="457200" lvl="0" indent="0" algn="l" rtl="0">
              <a:spcBef>
                <a:spcPts val="16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do we define gifted and talented? </a:t>
            </a:r>
            <a:endParaRPr/>
          </a:p>
        </p:txBody>
      </p:sp>
      <p:sp>
        <p:nvSpPr>
          <p:cNvPr id="131" name="Google Shape;131;p29"/>
          <p:cNvSpPr txBox="1">
            <a:spLocks noGrp="1"/>
          </p:cNvSpPr>
          <p:nvPr>
            <p:ph type="body" idx="1"/>
          </p:nvPr>
        </p:nvSpPr>
        <p:spPr>
          <a:xfrm>
            <a:off x="187150" y="1152475"/>
            <a:ext cx="88143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Does a child’s IQ make him or her gifted and talented? </a:t>
            </a:r>
            <a:endParaRPr/>
          </a:p>
          <a:p>
            <a:pPr marL="457200" lvl="0" indent="-342900" algn="l" rtl="0">
              <a:spcBef>
                <a:spcPts val="0"/>
              </a:spcBef>
              <a:spcAft>
                <a:spcPts val="0"/>
              </a:spcAft>
              <a:buSzPts val="1800"/>
              <a:buChar char="●"/>
            </a:pPr>
            <a:r>
              <a:rPr lang="en"/>
              <a:t>What if the child doesn’t do any work in school, is s/he gifted and talented?</a:t>
            </a:r>
            <a:endParaRPr/>
          </a:p>
          <a:p>
            <a:pPr marL="457200" lvl="0" indent="-342900" algn="l" rtl="0">
              <a:spcBef>
                <a:spcPts val="0"/>
              </a:spcBef>
              <a:spcAft>
                <a:spcPts val="0"/>
              </a:spcAft>
              <a:buSzPts val="1800"/>
              <a:buChar char="●"/>
            </a:pPr>
            <a:r>
              <a:rPr lang="en"/>
              <a:t>What if the child only does what is required, is s/he gifted and talented?</a:t>
            </a:r>
            <a:endParaRPr/>
          </a:p>
          <a:p>
            <a:pPr marL="457200" lvl="0" indent="-342900" algn="l" rtl="0">
              <a:spcBef>
                <a:spcPts val="0"/>
              </a:spcBef>
              <a:spcAft>
                <a:spcPts val="0"/>
              </a:spcAft>
              <a:buSzPts val="1800"/>
              <a:buChar char="●"/>
            </a:pPr>
            <a:r>
              <a:rPr lang="en"/>
              <a:t>Does the child have to show a talent in some way to be gifted and talented?</a:t>
            </a:r>
            <a:endParaRPr/>
          </a:p>
          <a:p>
            <a:pPr marL="457200" lvl="0" indent="-342900" algn="l" rtl="0">
              <a:spcBef>
                <a:spcPts val="0"/>
              </a:spcBef>
              <a:spcAft>
                <a:spcPts val="0"/>
              </a:spcAft>
              <a:buSzPts val="1800"/>
              <a:buChar char="●"/>
            </a:pPr>
            <a:r>
              <a:rPr lang="en"/>
              <a:t>Does the child have to perform at a high level in order to be gifted and talented?</a:t>
            </a:r>
            <a:endParaRPr/>
          </a:p>
          <a:p>
            <a:pPr marL="0" lvl="0" indent="0" algn="ctr" rtl="0">
              <a:spcBef>
                <a:spcPts val="1600"/>
              </a:spcBef>
              <a:spcAft>
                <a:spcPts val="0"/>
              </a:spcAft>
              <a:buNone/>
            </a:pPr>
            <a:endParaRPr/>
          </a:p>
          <a:p>
            <a:pPr marL="0" lvl="0" indent="0" algn="l" rtl="0">
              <a:spcBef>
                <a:spcPts val="1600"/>
              </a:spcBef>
              <a:spcAft>
                <a:spcPts val="1600"/>
              </a:spcAft>
              <a:buNone/>
            </a:pPr>
            <a:endParaRPr/>
          </a:p>
        </p:txBody>
      </p:sp>
      <p:sp>
        <p:nvSpPr>
          <p:cNvPr id="132" name="Google Shape;132;p29"/>
          <p:cNvSpPr txBox="1"/>
          <p:nvPr/>
        </p:nvSpPr>
        <p:spPr>
          <a:xfrm>
            <a:off x="1930225" y="3553900"/>
            <a:ext cx="5506800" cy="1014900"/>
          </a:xfrm>
          <a:prstGeom prst="rect">
            <a:avLst/>
          </a:prstGeom>
          <a:solidFill>
            <a:srgbClr val="FCE5CD"/>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latin typeface="Varela"/>
                <a:ea typeface="Varela"/>
                <a:cs typeface="Varela"/>
                <a:sym typeface="Varela"/>
              </a:rPr>
              <a:t>We all have different definitions of gifted &amp; talented. This creates healthy conversations but can also lead to unnecessary stress for a child. </a:t>
            </a:r>
            <a:endParaRPr sz="1800">
              <a:latin typeface="Varela"/>
              <a:ea typeface="Varela"/>
              <a:cs typeface="Varela"/>
              <a:sym typeface="Varel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a:t>How are we GROWING our gifted minds? </a:t>
            </a:r>
            <a:endParaRPr sz="2400"/>
          </a:p>
        </p:txBody>
      </p:sp>
      <p:sp>
        <p:nvSpPr>
          <p:cNvPr id="138" name="Google Shape;138;p30"/>
          <p:cNvSpPr txBox="1">
            <a:spLocks noGrp="1"/>
          </p:cNvSpPr>
          <p:nvPr>
            <p:ph type="body" idx="1"/>
          </p:nvPr>
        </p:nvSpPr>
        <p:spPr>
          <a:xfrm>
            <a:off x="187150" y="1152475"/>
            <a:ext cx="88143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 would you personally react to the following statements?</a:t>
            </a:r>
            <a:endParaRPr/>
          </a:p>
          <a:p>
            <a:pPr marL="457200" lvl="0" indent="-342900" algn="l" rtl="0">
              <a:spcBef>
                <a:spcPts val="1600"/>
              </a:spcBef>
              <a:spcAft>
                <a:spcPts val="0"/>
              </a:spcAft>
              <a:buSzPts val="1800"/>
              <a:buChar char="●"/>
            </a:pPr>
            <a:r>
              <a:rPr lang="en"/>
              <a:t>You have a high IQ, you are smart.  </a:t>
            </a:r>
            <a:endParaRPr/>
          </a:p>
          <a:p>
            <a:pPr marL="457200" lvl="0" indent="-342900" algn="l" rtl="0">
              <a:spcBef>
                <a:spcPts val="0"/>
              </a:spcBef>
              <a:spcAft>
                <a:spcPts val="0"/>
              </a:spcAft>
              <a:buSzPts val="1800"/>
              <a:buChar char="●"/>
            </a:pPr>
            <a:r>
              <a:rPr lang="en"/>
              <a:t>You are smart; why aren’t you doing your work? </a:t>
            </a:r>
            <a:endParaRPr/>
          </a:p>
          <a:p>
            <a:pPr marL="457200" lvl="0" indent="-342900" algn="l" rtl="0">
              <a:spcBef>
                <a:spcPts val="0"/>
              </a:spcBef>
              <a:spcAft>
                <a:spcPts val="0"/>
              </a:spcAft>
              <a:buSzPts val="1800"/>
              <a:buChar char="●"/>
            </a:pPr>
            <a:r>
              <a:rPr lang="en"/>
              <a:t>You are smart; I expected more out of you.</a:t>
            </a:r>
            <a:endParaRPr/>
          </a:p>
          <a:p>
            <a:pPr marL="457200" lvl="0" indent="-342900" algn="l" rtl="0">
              <a:spcBef>
                <a:spcPts val="0"/>
              </a:spcBef>
              <a:spcAft>
                <a:spcPts val="0"/>
              </a:spcAft>
              <a:buSzPts val="1800"/>
              <a:buChar char="●"/>
            </a:pPr>
            <a:r>
              <a:rPr lang="en"/>
              <a:t>You can do this; you’re smart.  </a:t>
            </a:r>
            <a:endParaRPr/>
          </a:p>
          <a:p>
            <a:pPr marL="457200" lvl="0" indent="-342900" algn="l" rtl="0">
              <a:spcBef>
                <a:spcPts val="0"/>
              </a:spcBef>
              <a:spcAft>
                <a:spcPts val="0"/>
              </a:spcAft>
              <a:buSzPts val="1800"/>
              <a:buChar char="●"/>
            </a:pPr>
            <a:r>
              <a:rPr lang="en"/>
              <a:t>You were able to accomplish that because you’re smart. </a:t>
            </a:r>
            <a:endParaRPr/>
          </a:p>
          <a:p>
            <a:pPr marL="0" lvl="0" indent="0" algn="ctr" rtl="0">
              <a:spcBef>
                <a:spcPts val="1600"/>
              </a:spcBef>
              <a:spcAft>
                <a:spcPts val="0"/>
              </a:spcAft>
              <a:buNone/>
            </a:pPr>
            <a:endParaRPr/>
          </a:p>
          <a:p>
            <a:pPr marL="0" lvl="0" indent="0" algn="l" rtl="0">
              <a:spcBef>
                <a:spcPts val="1600"/>
              </a:spcBef>
              <a:spcAft>
                <a:spcPts val="1600"/>
              </a:spcAft>
              <a:buNone/>
            </a:pPr>
            <a:endParaRPr/>
          </a:p>
        </p:txBody>
      </p:sp>
      <p:sp>
        <p:nvSpPr>
          <p:cNvPr id="139" name="Google Shape;139;p30"/>
          <p:cNvSpPr txBox="1"/>
          <p:nvPr/>
        </p:nvSpPr>
        <p:spPr>
          <a:xfrm>
            <a:off x="2360375" y="3843450"/>
            <a:ext cx="4157100" cy="834600"/>
          </a:xfrm>
          <a:prstGeom prst="rect">
            <a:avLst/>
          </a:prstGeom>
          <a:solidFill>
            <a:srgbClr val="FCE5CD"/>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latin typeface="Varela"/>
                <a:ea typeface="Varela"/>
                <a:cs typeface="Varela"/>
                <a:sym typeface="Varela"/>
              </a:rPr>
              <a:t>Based on those statements, what do you feel you have control over? </a:t>
            </a:r>
            <a:endParaRPr sz="1800">
              <a:latin typeface="Varela"/>
              <a:ea typeface="Varela"/>
              <a:cs typeface="Varela"/>
              <a:sym typeface="Varel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3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Are they in control of their gifts? </a:t>
            </a:r>
            <a:endParaRPr/>
          </a:p>
        </p:txBody>
      </p:sp>
      <p:sp>
        <p:nvSpPr>
          <p:cNvPr id="145" name="Google Shape;145;p31"/>
          <p:cNvSpPr txBox="1">
            <a:spLocks noGrp="1"/>
          </p:cNvSpPr>
          <p:nvPr>
            <p:ph type="body" idx="1"/>
          </p:nvPr>
        </p:nvSpPr>
        <p:spPr>
          <a:xfrm>
            <a:off x="882600" y="1152475"/>
            <a:ext cx="7378800" cy="3514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a:p>
          <a:p>
            <a:pPr marL="0" lvl="0" indent="0" algn="ctr" rtl="0">
              <a:spcBef>
                <a:spcPts val="1600"/>
              </a:spcBef>
              <a:spcAft>
                <a:spcPts val="0"/>
              </a:spcAft>
              <a:buNone/>
            </a:pPr>
            <a:r>
              <a:rPr lang="en"/>
              <a:t>When we feel as though we have no control, we are prone to apathy and learned helplessness.</a:t>
            </a:r>
            <a:endParaRPr/>
          </a:p>
          <a:p>
            <a:pPr marL="0" lvl="0" indent="0" algn="ctr" rtl="0">
              <a:spcBef>
                <a:spcPts val="1600"/>
              </a:spcBef>
              <a:spcAft>
                <a:spcPts val="0"/>
              </a:spcAft>
              <a:buNone/>
            </a:pPr>
            <a:r>
              <a:rPr lang="en"/>
              <a:t>However, if the person believes in he or she has control of abilities, he/she can perform better and change behavior.</a:t>
            </a:r>
            <a:endParaRPr/>
          </a:p>
          <a:p>
            <a:pPr marL="0" lvl="0" indent="0" algn="ctr" rtl="0">
              <a:spcBef>
                <a:spcPts val="1600"/>
              </a:spcBef>
              <a:spcAft>
                <a:spcPts val="0"/>
              </a:spcAft>
              <a:buNone/>
            </a:pPr>
            <a:endParaRPr/>
          </a:p>
          <a:p>
            <a:pPr marL="0" lvl="0" indent="0" algn="ctr" rtl="0">
              <a:spcBef>
                <a:spcPts val="1600"/>
              </a:spcBef>
              <a:spcAft>
                <a:spcPts val="0"/>
              </a:spcAft>
              <a:buNone/>
            </a:pPr>
            <a:endParaRPr/>
          </a:p>
          <a:p>
            <a:pPr marL="0" lvl="0" indent="0" algn="ctr" rtl="0">
              <a:spcBef>
                <a:spcPts val="1600"/>
              </a:spcBef>
              <a:spcAft>
                <a:spcPts val="0"/>
              </a:spcAft>
              <a:buNone/>
            </a:pPr>
            <a:r>
              <a:rPr lang="en" sz="1200"/>
              <a:t>Aronson, Akert, Wilson, Timothy (2010); Rotter, J. (1954).  </a:t>
            </a:r>
            <a:endParaRPr sz="1200"/>
          </a:p>
          <a:p>
            <a:pPr marL="0" lvl="0" indent="0" algn="ctr" rtl="0">
              <a:spcBef>
                <a:spcPts val="1600"/>
              </a:spcBef>
              <a:spcAft>
                <a:spcPts val="0"/>
              </a:spcAft>
              <a:buNone/>
            </a:pPr>
            <a:endParaRPr/>
          </a:p>
          <a:p>
            <a:pPr marL="0" lvl="0" indent="0" algn="ctr" rtl="0">
              <a:spcBef>
                <a:spcPts val="1600"/>
              </a:spcBef>
              <a:spcAft>
                <a:spcPts val="160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32"/>
          <p:cNvSpPr txBox="1">
            <a:spLocks noGrp="1"/>
          </p:cNvSpPr>
          <p:nvPr>
            <p:ph type="title"/>
          </p:nvPr>
        </p:nvSpPr>
        <p:spPr>
          <a:xfrm>
            <a:off x="311700" y="3063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Power (and Peril) of Praise</a:t>
            </a:r>
            <a:endParaRPr/>
          </a:p>
        </p:txBody>
      </p:sp>
      <p:pic>
        <p:nvPicPr>
          <p:cNvPr id="151" name="Google Shape;151;p32"/>
          <p:cNvPicPr preferRelativeResize="0"/>
          <p:nvPr/>
        </p:nvPicPr>
        <p:blipFill>
          <a:blip r:embed="rId3">
            <a:alphaModFix/>
          </a:blip>
          <a:stretch>
            <a:fillRect/>
          </a:stretch>
        </p:blipFill>
        <p:spPr>
          <a:xfrm>
            <a:off x="555825" y="1320700"/>
            <a:ext cx="2438376" cy="2615649"/>
          </a:xfrm>
          <a:prstGeom prst="rect">
            <a:avLst/>
          </a:prstGeom>
          <a:noFill/>
          <a:ln w="9525" cap="flat" cmpd="sng">
            <a:solidFill>
              <a:srgbClr val="999999"/>
            </a:solidFill>
            <a:prstDash val="solid"/>
            <a:round/>
            <a:headEnd type="none" w="sm" len="sm"/>
            <a:tailEnd type="none" w="sm" len="sm"/>
          </a:ln>
          <a:effectLst>
            <a:outerShdw blurRad="57150" dist="19050" dir="5400000" algn="bl" rotWithShape="0">
              <a:srgbClr val="000000">
                <a:alpha val="50000"/>
              </a:srgbClr>
            </a:outerShdw>
          </a:effectLst>
        </p:spPr>
      </p:pic>
      <p:sp>
        <p:nvSpPr>
          <p:cNvPr id="152" name="Google Shape;152;p32"/>
          <p:cNvSpPr txBox="1"/>
          <p:nvPr/>
        </p:nvSpPr>
        <p:spPr>
          <a:xfrm>
            <a:off x="3417625" y="1101375"/>
            <a:ext cx="5414700" cy="3821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rgbClr val="666666"/>
                </a:solidFill>
                <a:latin typeface="Proxima Nova"/>
                <a:ea typeface="Proxima Nova"/>
                <a:cs typeface="Proxima Nova"/>
                <a:sym typeface="Proxima Nova"/>
              </a:rPr>
              <a:t>According the article, what it happening when we say: </a:t>
            </a:r>
            <a:endParaRPr sz="2400">
              <a:solidFill>
                <a:srgbClr val="666666"/>
              </a:solidFill>
              <a:latin typeface="Proxima Nova"/>
              <a:ea typeface="Proxima Nova"/>
              <a:cs typeface="Proxima Nova"/>
              <a:sym typeface="Proxima Nova"/>
            </a:endParaRPr>
          </a:p>
          <a:p>
            <a:pPr marL="457200" lvl="0" indent="-342900" algn="l" rtl="0">
              <a:lnSpc>
                <a:spcPct val="115000"/>
              </a:lnSpc>
              <a:spcBef>
                <a:spcPts val="1000"/>
              </a:spcBef>
              <a:spcAft>
                <a:spcPts val="0"/>
              </a:spcAft>
              <a:buClr>
                <a:schemeClr val="dk2"/>
              </a:buClr>
              <a:buSzPts val="1800"/>
              <a:buFont typeface="Proxima Nova"/>
              <a:buChar char="●"/>
            </a:pPr>
            <a:r>
              <a:rPr lang="en" sz="1800">
                <a:solidFill>
                  <a:schemeClr val="dk2"/>
                </a:solidFill>
                <a:latin typeface="Proxima Nova"/>
                <a:ea typeface="Proxima Nova"/>
                <a:cs typeface="Proxima Nova"/>
                <a:sym typeface="Proxima Nova"/>
              </a:rPr>
              <a:t>You have a high IQ, you are smart.  </a:t>
            </a:r>
            <a:endParaRPr sz="1800">
              <a:solidFill>
                <a:schemeClr val="dk2"/>
              </a:solidFill>
              <a:latin typeface="Proxima Nova"/>
              <a:ea typeface="Proxima Nova"/>
              <a:cs typeface="Proxima Nova"/>
              <a:sym typeface="Proxima Nova"/>
            </a:endParaRPr>
          </a:p>
          <a:p>
            <a:pPr marL="457200" lvl="0" indent="-342900" algn="l" rtl="0">
              <a:lnSpc>
                <a:spcPct val="115000"/>
              </a:lnSpc>
              <a:spcBef>
                <a:spcPts val="0"/>
              </a:spcBef>
              <a:spcAft>
                <a:spcPts val="0"/>
              </a:spcAft>
              <a:buClr>
                <a:schemeClr val="dk2"/>
              </a:buClr>
              <a:buSzPts val="1800"/>
              <a:buFont typeface="Proxima Nova"/>
              <a:buChar char="●"/>
            </a:pPr>
            <a:r>
              <a:rPr lang="en" sz="1800">
                <a:solidFill>
                  <a:schemeClr val="dk2"/>
                </a:solidFill>
                <a:latin typeface="Proxima Nova"/>
                <a:ea typeface="Proxima Nova"/>
                <a:cs typeface="Proxima Nova"/>
                <a:sym typeface="Proxima Nova"/>
              </a:rPr>
              <a:t>You are smart; why aren’t you doing your work? </a:t>
            </a:r>
            <a:endParaRPr sz="1800">
              <a:solidFill>
                <a:schemeClr val="dk2"/>
              </a:solidFill>
              <a:latin typeface="Proxima Nova"/>
              <a:ea typeface="Proxima Nova"/>
              <a:cs typeface="Proxima Nova"/>
              <a:sym typeface="Proxima Nova"/>
            </a:endParaRPr>
          </a:p>
          <a:p>
            <a:pPr marL="457200" lvl="0" indent="-342900" algn="l" rtl="0">
              <a:lnSpc>
                <a:spcPct val="115000"/>
              </a:lnSpc>
              <a:spcBef>
                <a:spcPts val="0"/>
              </a:spcBef>
              <a:spcAft>
                <a:spcPts val="0"/>
              </a:spcAft>
              <a:buClr>
                <a:schemeClr val="dk2"/>
              </a:buClr>
              <a:buSzPts val="1800"/>
              <a:buFont typeface="Proxima Nova"/>
              <a:buChar char="●"/>
            </a:pPr>
            <a:r>
              <a:rPr lang="en" sz="1800">
                <a:solidFill>
                  <a:schemeClr val="dk2"/>
                </a:solidFill>
                <a:latin typeface="Proxima Nova"/>
                <a:ea typeface="Proxima Nova"/>
                <a:cs typeface="Proxima Nova"/>
                <a:sym typeface="Proxima Nova"/>
              </a:rPr>
              <a:t>You are smart; I expected more out of you.</a:t>
            </a:r>
            <a:endParaRPr sz="1800">
              <a:solidFill>
                <a:schemeClr val="dk2"/>
              </a:solidFill>
              <a:latin typeface="Proxima Nova"/>
              <a:ea typeface="Proxima Nova"/>
              <a:cs typeface="Proxima Nova"/>
              <a:sym typeface="Proxima Nova"/>
            </a:endParaRPr>
          </a:p>
          <a:p>
            <a:pPr marL="457200" lvl="0" indent="-342900" algn="l" rtl="0">
              <a:lnSpc>
                <a:spcPct val="115000"/>
              </a:lnSpc>
              <a:spcBef>
                <a:spcPts val="0"/>
              </a:spcBef>
              <a:spcAft>
                <a:spcPts val="0"/>
              </a:spcAft>
              <a:buClr>
                <a:schemeClr val="dk2"/>
              </a:buClr>
              <a:buSzPts val="1800"/>
              <a:buFont typeface="Proxima Nova"/>
              <a:buChar char="●"/>
            </a:pPr>
            <a:r>
              <a:rPr lang="en" sz="1800">
                <a:solidFill>
                  <a:schemeClr val="dk2"/>
                </a:solidFill>
                <a:latin typeface="Proxima Nova"/>
                <a:ea typeface="Proxima Nova"/>
                <a:cs typeface="Proxima Nova"/>
                <a:sym typeface="Proxima Nova"/>
              </a:rPr>
              <a:t>You can do this; you’re smart.  </a:t>
            </a:r>
            <a:endParaRPr sz="1800">
              <a:solidFill>
                <a:schemeClr val="dk2"/>
              </a:solidFill>
              <a:latin typeface="Proxima Nova"/>
              <a:ea typeface="Proxima Nova"/>
              <a:cs typeface="Proxima Nova"/>
              <a:sym typeface="Proxima Nova"/>
            </a:endParaRPr>
          </a:p>
          <a:p>
            <a:pPr marL="457200" lvl="0" indent="-342900" algn="l" rtl="0">
              <a:lnSpc>
                <a:spcPct val="115000"/>
              </a:lnSpc>
              <a:spcBef>
                <a:spcPts val="0"/>
              </a:spcBef>
              <a:spcAft>
                <a:spcPts val="0"/>
              </a:spcAft>
              <a:buClr>
                <a:schemeClr val="dk2"/>
              </a:buClr>
              <a:buSzPts val="1800"/>
              <a:buFont typeface="Proxima Nova"/>
              <a:buChar char="●"/>
            </a:pPr>
            <a:r>
              <a:rPr lang="en" sz="1800">
                <a:solidFill>
                  <a:schemeClr val="dk2"/>
                </a:solidFill>
                <a:latin typeface="Proxima Nova"/>
                <a:ea typeface="Proxima Nova"/>
                <a:cs typeface="Proxima Nova"/>
                <a:sym typeface="Proxima Nova"/>
              </a:rPr>
              <a:t>You were able to accomplish that because you’re smart. </a:t>
            </a:r>
            <a:endParaRPr sz="1800">
              <a:solidFill>
                <a:schemeClr val="dk2"/>
              </a:solidFill>
              <a:latin typeface="Proxima Nova"/>
              <a:ea typeface="Proxima Nova"/>
              <a:cs typeface="Proxima Nova"/>
              <a:sym typeface="Proxima Nova"/>
            </a:endParaRPr>
          </a:p>
          <a:p>
            <a:pPr marL="0" lvl="0" indent="0" algn="l" rtl="0">
              <a:spcBef>
                <a:spcPts val="1600"/>
              </a:spcBef>
              <a:spcAft>
                <a:spcPts val="0"/>
              </a:spcAft>
              <a:buNone/>
            </a:pPr>
            <a:endParaRPr>
              <a:latin typeface="Proxima Nova"/>
              <a:ea typeface="Proxima Nova"/>
              <a:cs typeface="Proxima Nova"/>
              <a:sym typeface="Proxima Nova"/>
            </a:endParaRPr>
          </a:p>
          <a:p>
            <a:pPr marL="0" lvl="0" indent="0" algn="l" rtl="0">
              <a:spcBef>
                <a:spcPts val="0"/>
              </a:spcBef>
              <a:spcAft>
                <a:spcPts val="0"/>
              </a:spcAft>
              <a:buNone/>
            </a:pPr>
            <a:endParaRPr>
              <a:latin typeface="Proxima Nova"/>
              <a:ea typeface="Proxima Nova"/>
              <a:cs typeface="Proxima Nova"/>
              <a:sym typeface="Proxima Nov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Perceived Control = Growth &amp; Resilience</a:t>
            </a:r>
            <a:endParaRPr/>
          </a:p>
        </p:txBody>
      </p:sp>
      <p:sp>
        <p:nvSpPr>
          <p:cNvPr id="158" name="Google Shape;158;p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want children who feel in control of their abilities. </a:t>
            </a:r>
            <a:endParaRPr/>
          </a:p>
          <a:p>
            <a:pPr marL="0" lvl="0" indent="0" algn="l" rtl="0">
              <a:spcBef>
                <a:spcPts val="1600"/>
              </a:spcBef>
              <a:spcAft>
                <a:spcPts val="0"/>
              </a:spcAft>
              <a:buNone/>
            </a:pPr>
            <a:r>
              <a:rPr lang="en"/>
              <a:t>We want children who don’t give up at negative setbacks. </a:t>
            </a:r>
            <a:endParaRPr/>
          </a:p>
          <a:p>
            <a:pPr marL="457200" lvl="0" indent="0" algn="l" rtl="0">
              <a:spcBef>
                <a:spcPts val="1600"/>
              </a:spcBef>
              <a:spcAft>
                <a:spcPts val="1600"/>
              </a:spcAft>
              <a:buNone/>
            </a:pPr>
            <a:endParaRPr/>
          </a:p>
        </p:txBody>
      </p:sp>
      <p:sp>
        <p:nvSpPr>
          <p:cNvPr id="159" name="Google Shape;159;p33"/>
          <p:cNvSpPr txBox="1"/>
          <p:nvPr/>
        </p:nvSpPr>
        <p:spPr>
          <a:xfrm>
            <a:off x="1317100" y="2373050"/>
            <a:ext cx="6642300" cy="2089200"/>
          </a:xfrm>
          <a:prstGeom prst="rect">
            <a:avLst/>
          </a:prstGeom>
          <a:solidFill>
            <a:srgbClr val="FCE5CD"/>
          </a:solid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1800">
                <a:latin typeface="Proxima Nova"/>
                <a:ea typeface="Proxima Nova"/>
                <a:cs typeface="Proxima Nova"/>
                <a:sym typeface="Proxima Nova"/>
              </a:rPr>
              <a:t>The Center on the Developing Child (Harvard University) found a common set of factors that predispose children to positive outcomes in the face of adversity. Included in these factors are:</a:t>
            </a:r>
            <a:endParaRPr sz="1800">
              <a:latin typeface="Proxima Nova"/>
              <a:ea typeface="Proxima Nova"/>
              <a:cs typeface="Proxima Nova"/>
              <a:sym typeface="Proxima Nova"/>
            </a:endParaRPr>
          </a:p>
          <a:p>
            <a:pPr marL="0" lvl="0" indent="0" algn="l" rtl="0">
              <a:spcBef>
                <a:spcPts val="0"/>
              </a:spcBef>
              <a:spcAft>
                <a:spcPts val="0"/>
              </a:spcAft>
              <a:buNone/>
            </a:pPr>
            <a:endParaRPr sz="1800">
              <a:latin typeface="Proxima Nova"/>
              <a:ea typeface="Proxima Nova"/>
              <a:cs typeface="Proxima Nova"/>
              <a:sym typeface="Proxima Nova"/>
            </a:endParaRPr>
          </a:p>
          <a:p>
            <a:pPr marL="457200" lvl="0" indent="-342900" algn="l" rtl="0">
              <a:spcBef>
                <a:spcPts val="0"/>
              </a:spcBef>
              <a:spcAft>
                <a:spcPts val="0"/>
              </a:spcAft>
              <a:buSzPts val="1800"/>
              <a:buFont typeface="Proxima Nova"/>
              <a:buChar char="●"/>
            </a:pPr>
            <a:r>
              <a:rPr lang="en" sz="1800">
                <a:latin typeface="Proxima Nova"/>
                <a:ea typeface="Proxima Nova"/>
                <a:cs typeface="Proxima Nova"/>
                <a:sym typeface="Proxima Nova"/>
              </a:rPr>
              <a:t>Supportive adult-child relationships</a:t>
            </a:r>
            <a:endParaRPr sz="1800">
              <a:latin typeface="Proxima Nova"/>
              <a:ea typeface="Proxima Nova"/>
              <a:cs typeface="Proxima Nova"/>
              <a:sym typeface="Proxima Nova"/>
            </a:endParaRPr>
          </a:p>
          <a:p>
            <a:pPr marL="457200" lvl="0" indent="-342900" algn="l" rtl="0">
              <a:spcBef>
                <a:spcPts val="0"/>
              </a:spcBef>
              <a:spcAft>
                <a:spcPts val="0"/>
              </a:spcAft>
              <a:buSzPts val="1800"/>
              <a:buFont typeface="Proxima Nova"/>
              <a:buChar char="●"/>
            </a:pPr>
            <a:r>
              <a:rPr lang="en" sz="1800">
                <a:latin typeface="Proxima Nova"/>
                <a:ea typeface="Proxima Nova"/>
                <a:cs typeface="Proxima Nova"/>
                <a:sym typeface="Proxima Nova"/>
              </a:rPr>
              <a:t>Building a sense of perceived control. </a:t>
            </a:r>
            <a:endParaRPr sz="1800">
              <a:latin typeface="Proxima Nova"/>
              <a:ea typeface="Proxima Nova"/>
              <a:cs typeface="Proxima Nova"/>
              <a:sym typeface="Proxima Nov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64" name="Google Shape;164;p34"/>
          <p:cNvPicPr preferRelativeResize="0"/>
          <p:nvPr/>
        </p:nvPicPr>
        <p:blipFill>
          <a:blip r:embed="rId3">
            <a:alphaModFix/>
          </a:blip>
          <a:stretch>
            <a:fillRect/>
          </a:stretch>
        </p:blipFill>
        <p:spPr>
          <a:xfrm>
            <a:off x="1204075" y="1529592"/>
            <a:ext cx="6526550" cy="2227700"/>
          </a:xfrm>
          <a:prstGeom prst="rect">
            <a:avLst/>
          </a:prstGeom>
          <a:noFill/>
          <a:ln>
            <a:noFill/>
          </a:ln>
        </p:spPr>
      </p:pic>
      <p:sp>
        <p:nvSpPr>
          <p:cNvPr id="165" name="Google Shape;165;p34"/>
          <p:cNvSpPr txBox="1"/>
          <p:nvPr/>
        </p:nvSpPr>
        <p:spPr>
          <a:xfrm>
            <a:off x="6527950" y="3834775"/>
            <a:ext cx="2143200" cy="10500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0000FF"/>
                </a:solidFill>
              </a:rPr>
              <a:t>This math is very difficult, and I’m not on that level yet. I need some help. </a:t>
            </a:r>
            <a:endParaRPr b="1">
              <a:solidFill>
                <a:srgbClr val="0000FF"/>
              </a:solidFill>
            </a:endParaRPr>
          </a:p>
        </p:txBody>
      </p:sp>
      <p:sp>
        <p:nvSpPr>
          <p:cNvPr id="166" name="Google Shape;166;p34"/>
          <p:cNvSpPr txBox="1"/>
          <p:nvPr/>
        </p:nvSpPr>
        <p:spPr>
          <a:xfrm>
            <a:off x="6658900" y="462325"/>
            <a:ext cx="2143200" cy="1050000"/>
          </a:xfrm>
          <a:prstGeom prst="rect">
            <a:avLst/>
          </a:prstGeom>
          <a:solidFill>
            <a:srgbClr val="D9EAD3"/>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FF0000"/>
                </a:solidFill>
              </a:rPr>
              <a:t>Some people are just born with natural math skills; it’s not fair! </a:t>
            </a:r>
            <a:endParaRPr b="1">
              <a:solidFill>
                <a:srgbClr val="FF0000"/>
              </a:solidFill>
            </a:endParaRPr>
          </a:p>
        </p:txBody>
      </p:sp>
      <p:sp>
        <p:nvSpPr>
          <p:cNvPr id="167" name="Google Shape;167;p34"/>
          <p:cNvSpPr txBox="1"/>
          <p:nvPr/>
        </p:nvSpPr>
        <p:spPr>
          <a:xfrm>
            <a:off x="1635675" y="462325"/>
            <a:ext cx="2143200" cy="1050000"/>
          </a:xfrm>
          <a:prstGeom prst="rect">
            <a:avLst/>
          </a:prstGeom>
          <a:solidFill>
            <a:srgbClr val="FCE5CD"/>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FF0000"/>
                </a:solidFill>
              </a:rPr>
              <a:t>I’m just not a “Math Person.” I don’t think like that. </a:t>
            </a:r>
            <a:endParaRPr b="1">
              <a:solidFill>
                <a:srgbClr val="FF0000"/>
              </a:solidFill>
            </a:endParaRPr>
          </a:p>
        </p:txBody>
      </p:sp>
      <p:sp>
        <p:nvSpPr>
          <p:cNvPr id="168" name="Google Shape;168;p34"/>
          <p:cNvSpPr txBox="1"/>
          <p:nvPr/>
        </p:nvSpPr>
        <p:spPr>
          <a:xfrm>
            <a:off x="1635675" y="3834775"/>
            <a:ext cx="2143200" cy="1050000"/>
          </a:xfrm>
          <a:prstGeom prst="rect">
            <a:avLst/>
          </a:prstGeom>
          <a:solidFill>
            <a:srgbClr val="FCE5CD"/>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b="1">
                <a:solidFill>
                  <a:srgbClr val="0000FF"/>
                </a:solidFill>
              </a:rPr>
              <a:t>I can’t do this yet. If I really apply myself and get some help, I can do this! </a:t>
            </a:r>
            <a:endParaRPr b="1">
              <a:solidFill>
                <a:srgbClr val="0000FF"/>
              </a:solidFill>
            </a:endParaRPr>
          </a:p>
        </p:txBody>
      </p:sp>
      <p:sp>
        <p:nvSpPr>
          <p:cNvPr id="169" name="Google Shape;169;p34"/>
          <p:cNvSpPr txBox="1"/>
          <p:nvPr/>
        </p:nvSpPr>
        <p:spPr>
          <a:xfrm rot="-5400000">
            <a:off x="-1481300" y="2166450"/>
            <a:ext cx="4265400" cy="954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000">
                <a:solidFill>
                  <a:srgbClr val="FF5722"/>
                </a:solidFill>
                <a:latin typeface="Alfa Slab One"/>
                <a:ea typeface="Alfa Slab One"/>
                <a:cs typeface="Alfa Slab One"/>
                <a:sym typeface="Alfa Slab One"/>
              </a:rPr>
              <a:t>Growing Resilience</a:t>
            </a:r>
            <a:endParaRPr sz="3000">
              <a:latin typeface="Source Code Pro"/>
              <a:ea typeface="Source Code Pro"/>
              <a:cs typeface="Source Code Pro"/>
              <a:sym typeface="Source Code Pr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7"/>
                                        </p:tgtEl>
                                        <p:attrNameLst>
                                          <p:attrName>style.visibility</p:attrName>
                                        </p:attrNameLst>
                                      </p:cBhvr>
                                      <p:to>
                                        <p:strVal val="visible"/>
                                      </p:to>
                                    </p:set>
                                    <p:animEffect transition="in" filter="fade">
                                      <p:cBhvr>
                                        <p:cTn id="7" dur="1000"/>
                                        <p:tgtEl>
                                          <p:spTgt spid="16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6"/>
                                        </p:tgtEl>
                                        <p:attrNameLst>
                                          <p:attrName>style.visibility</p:attrName>
                                        </p:attrNameLst>
                                      </p:cBhvr>
                                      <p:to>
                                        <p:strVal val="visible"/>
                                      </p:to>
                                    </p:set>
                                    <p:animEffect transition="in" filter="fade">
                                      <p:cBhvr>
                                        <p:cTn id="12" dur="1000"/>
                                        <p:tgtEl>
                                          <p:spTgt spid="1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8"/>
                                        </p:tgtEl>
                                        <p:attrNameLst>
                                          <p:attrName>style.visibility</p:attrName>
                                        </p:attrNameLst>
                                      </p:cBhvr>
                                      <p:to>
                                        <p:strVal val="visible"/>
                                      </p:to>
                                    </p:set>
                                    <p:animEffect transition="in" filter="fade">
                                      <p:cBhvr>
                                        <p:cTn id="17" dur="1000"/>
                                        <p:tgtEl>
                                          <p:spTgt spid="16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5"/>
                                        </p:tgtEl>
                                        <p:attrNameLst>
                                          <p:attrName>style.visibility</p:attrName>
                                        </p:attrNameLst>
                                      </p:cBhvr>
                                      <p:to>
                                        <p:strVal val="visible"/>
                                      </p:to>
                                    </p:set>
                                    <p:animEffect transition="in" filter="fade">
                                      <p:cBhvr>
                                        <p:cTn id="22" dur="10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5"/>
          <p:cNvSpPr txBox="1">
            <a:spLocks noGrp="1"/>
          </p:cNvSpPr>
          <p:nvPr>
            <p:ph type="title"/>
          </p:nvPr>
        </p:nvSpPr>
        <p:spPr>
          <a:xfrm>
            <a:off x="240925" y="2090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a:t>Growing Gifted Minds</a:t>
            </a:r>
            <a:endParaRPr sz="1400"/>
          </a:p>
        </p:txBody>
      </p:sp>
      <p:pic>
        <p:nvPicPr>
          <p:cNvPr id="175" name="Google Shape;175;p35"/>
          <p:cNvPicPr preferRelativeResize="0"/>
          <p:nvPr/>
        </p:nvPicPr>
        <p:blipFill>
          <a:blip r:embed="rId3">
            <a:alphaModFix/>
          </a:blip>
          <a:stretch>
            <a:fillRect/>
          </a:stretch>
        </p:blipFill>
        <p:spPr>
          <a:xfrm>
            <a:off x="1090888" y="603775"/>
            <a:ext cx="6962225" cy="43679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36"/>
          <p:cNvPicPr preferRelativeResize="0"/>
          <p:nvPr/>
        </p:nvPicPr>
        <p:blipFill rotWithShape="1">
          <a:blip r:embed="rId3">
            <a:alphaModFix/>
          </a:blip>
          <a:srcRect b="9074"/>
          <a:stretch/>
        </p:blipFill>
        <p:spPr>
          <a:xfrm>
            <a:off x="1598250" y="722775"/>
            <a:ext cx="5947500" cy="4055725"/>
          </a:xfrm>
          <a:prstGeom prst="rect">
            <a:avLst/>
          </a:prstGeom>
          <a:noFill/>
          <a:ln>
            <a:noFill/>
          </a:ln>
        </p:spPr>
      </p:pic>
      <p:sp>
        <p:nvSpPr>
          <p:cNvPr id="181" name="Google Shape;181;p36"/>
          <p:cNvSpPr txBox="1">
            <a:spLocks noGrp="1"/>
          </p:cNvSpPr>
          <p:nvPr>
            <p:ph type="title"/>
          </p:nvPr>
        </p:nvSpPr>
        <p:spPr>
          <a:xfrm>
            <a:off x="311700" y="3034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Commit to Growing Gifted Minds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Resources</a:t>
            </a:r>
            <a:endParaRPr/>
          </a:p>
        </p:txBody>
      </p:sp>
      <p:sp>
        <p:nvSpPr>
          <p:cNvPr id="187" name="Google Shape;187;p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u="sng">
                <a:solidFill>
                  <a:schemeClr val="hlink"/>
                </a:solidFill>
                <a:hlinkClick r:id="rId3"/>
              </a:rPr>
              <a:t>Bust your Buts</a:t>
            </a:r>
            <a:r>
              <a:rPr lang="en" u="sng">
                <a:solidFill>
                  <a:schemeClr val="hlink"/>
                </a:solidFill>
                <a:hlinkClick r:id="rId3"/>
              </a:rPr>
              <a:t>: </a:t>
            </a:r>
            <a:r>
              <a:rPr lang="en" i="1" u="sng">
                <a:solidFill>
                  <a:schemeClr val="hlink"/>
                </a:solidFill>
                <a:hlinkClick r:id="rId3"/>
              </a:rPr>
              <a:t>Tips for Teens who Procrastinate</a:t>
            </a:r>
            <a:r>
              <a:rPr lang="en" i="1"/>
              <a:t> </a:t>
            </a:r>
            <a:r>
              <a:rPr lang="en"/>
              <a:t>by Dr. Joanne Foster</a:t>
            </a:r>
            <a:endParaRPr/>
          </a:p>
          <a:p>
            <a:pPr marL="0" lvl="0" indent="0" algn="l" rtl="0">
              <a:spcBef>
                <a:spcPts val="1600"/>
              </a:spcBef>
              <a:spcAft>
                <a:spcPts val="0"/>
              </a:spcAft>
              <a:buNone/>
            </a:pPr>
            <a:r>
              <a:rPr lang="en" u="sng">
                <a:solidFill>
                  <a:schemeClr val="hlink"/>
                </a:solidFill>
                <a:hlinkClick r:id="rId4"/>
              </a:rPr>
              <a:t>Mindset: The New Psychology of Success</a:t>
            </a:r>
            <a:r>
              <a:rPr lang="en"/>
              <a:t> (book)</a:t>
            </a:r>
            <a:endParaRPr/>
          </a:p>
          <a:p>
            <a:pPr marL="0" lvl="0" indent="0" algn="l" rtl="0">
              <a:spcBef>
                <a:spcPts val="1600"/>
              </a:spcBef>
              <a:spcAft>
                <a:spcPts val="0"/>
              </a:spcAft>
              <a:buNone/>
            </a:pPr>
            <a:r>
              <a:rPr lang="en" u="sng">
                <a:solidFill>
                  <a:schemeClr val="hlink"/>
                </a:solidFill>
                <a:hlinkClick r:id="rId5"/>
              </a:rPr>
              <a:t>The Power (and Peril) of Praising Your Kids</a:t>
            </a:r>
            <a:r>
              <a:rPr lang="en"/>
              <a:t> (New York Times article)</a:t>
            </a:r>
            <a:endParaRPr/>
          </a:p>
          <a:p>
            <a:pPr marL="0" lvl="0" indent="0" algn="l" rtl="0">
              <a:spcBef>
                <a:spcPts val="1600"/>
              </a:spcBef>
              <a:spcAft>
                <a:spcPts val="1600"/>
              </a:spcAft>
              <a:buNone/>
            </a:pPr>
            <a:r>
              <a:rPr lang="en"/>
              <a:t>“</a:t>
            </a:r>
            <a:r>
              <a:rPr lang="en" u="sng">
                <a:solidFill>
                  <a:schemeClr val="hlink"/>
                </a:solidFill>
                <a:hlinkClick r:id="rId6"/>
              </a:rPr>
              <a:t>Resilience</a:t>
            </a:r>
            <a:r>
              <a:rPr lang="en"/>
              <a:t>” from The Center on the Developing Child (Harvard University)</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Sources</a:t>
            </a:r>
            <a:endParaRPr/>
          </a:p>
        </p:txBody>
      </p:sp>
      <p:sp>
        <p:nvSpPr>
          <p:cNvPr id="193" name="Google Shape;193;p3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a:t>Aronson, Elliot; Akert, Robin M.; Wilson, Timothy D. (2010). </a:t>
            </a:r>
            <a:r>
              <a:rPr lang="en" sz="1200" u="sng">
                <a:solidFill>
                  <a:schemeClr val="hlink"/>
                </a:solidFill>
                <a:hlinkClick r:id="rId3"/>
              </a:rPr>
              <a:t>Sozialpsychologie</a:t>
            </a:r>
            <a:r>
              <a:rPr lang="en" sz="1200"/>
              <a:t>. Pearson Studium. As quoted in ‘Perceived Control’ Wikipedia.org</a:t>
            </a:r>
            <a:endParaRPr sz="1200"/>
          </a:p>
          <a:p>
            <a:pPr marL="0" lvl="0" indent="0" algn="l" rtl="0">
              <a:spcBef>
                <a:spcPts val="1600"/>
              </a:spcBef>
              <a:spcAft>
                <a:spcPts val="0"/>
              </a:spcAft>
              <a:buNone/>
            </a:pPr>
            <a:r>
              <a:rPr lang="en" sz="1200"/>
              <a:t>Dweck, Carol (2004; 2007). Mindset: The New Psychology of Success. Ballantine Book </a:t>
            </a:r>
            <a:endParaRPr sz="1200"/>
          </a:p>
          <a:p>
            <a:pPr marL="0" lvl="0" indent="0" algn="l" rtl="0">
              <a:spcBef>
                <a:spcPts val="1600"/>
              </a:spcBef>
              <a:spcAft>
                <a:spcPts val="0"/>
              </a:spcAft>
              <a:buNone/>
            </a:pPr>
            <a:r>
              <a:rPr lang="en" sz="1200"/>
              <a:t>Nolen, Jeannette. </a:t>
            </a:r>
            <a:r>
              <a:rPr lang="en" sz="1200" u="sng">
                <a:solidFill>
                  <a:schemeClr val="hlink"/>
                </a:solidFill>
                <a:hlinkClick r:id="rId4"/>
              </a:rPr>
              <a:t>"Learned Helplessness"</a:t>
            </a:r>
            <a:r>
              <a:rPr lang="en" sz="1200"/>
              <a:t>. britannica.com. </a:t>
            </a:r>
            <a:r>
              <a:rPr lang="en" sz="1200" u="sng">
                <a:solidFill>
                  <a:schemeClr val="hlink"/>
                </a:solidFill>
                <a:hlinkClick r:id="rId4"/>
              </a:rPr>
              <a:t>https://www.britannica.com/science/learned-helplessness</a:t>
            </a:r>
            <a:r>
              <a:rPr lang="en" sz="1200"/>
              <a:t> </a:t>
            </a:r>
            <a:endParaRPr sz="1200"/>
          </a:p>
          <a:p>
            <a:pPr marL="0" lvl="0" indent="0" algn="l" rtl="0">
              <a:spcBef>
                <a:spcPts val="1600"/>
              </a:spcBef>
              <a:spcAft>
                <a:spcPts val="1600"/>
              </a:spcAft>
              <a:buNone/>
            </a:pPr>
            <a:r>
              <a:rPr lang="en" sz="1200"/>
              <a:t>Rotter, J. (1954). Social learning and clinical psychology (Prentice-Hall psychology series). New York: Prentice-Hall.</a:t>
            </a:r>
            <a:endParaRPr sz="1200"/>
          </a:p>
        </p:txBody>
      </p:sp>
    </p:spTree>
  </p:cSld>
  <p:clrMapOvr>
    <a:masterClrMapping/>
  </p:clrMapOvr>
</p:sld>
</file>

<file path=ppt/theme/theme1.xml><?xml version="1.0" encoding="utf-8"?>
<a:theme xmlns:a="http://schemas.openxmlformats.org/drawingml/2006/main"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1100</TotalTime>
  <Words>2155</Words>
  <Application>Microsoft Macintosh PowerPoint</Application>
  <PresentationFormat>On-screen Show (16:9)</PresentationFormat>
  <Paragraphs>157</Paragraphs>
  <Slides>13</Slides>
  <Notes>13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Varela</vt:lpstr>
      <vt:lpstr>Alfa Slab One</vt:lpstr>
      <vt:lpstr>Proxima Nova</vt:lpstr>
      <vt:lpstr>Source Code Pro</vt:lpstr>
      <vt:lpstr>Arial</vt:lpstr>
      <vt:lpstr>Gameday</vt:lpstr>
      <vt:lpstr>Simple Light</vt:lpstr>
      <vt:lpstr>Growing Gifted Minds</vt:lpstr>
      <vt:lpstr>Agenda</vt:lpstr>
      <vt:lpstr>Activity: How do we define...? </vt:lpstr>
      <vt:lpstr>How do we define gifted and talented? </vt:lpstr>
      <vt:lpstr>How are we GROWING our gifted minds? </vt:lpstr>
      <vt:lpstr>Are they in control of their gifts? </vt:lpstr>
      <vt:lpstr>The Power (and Peril) of Praise</vt:lpstr>
      <vt:lpstr>Perceived Control = Growth &amp; Resilience</vt:lpstr>
      <vt:lpstr>PowerPoint Presentation</vt:lpstr>
      <vt:lpstr>Growing Gifted Minds</vt:lpstr>
      <vt:lpstr>Commit to Growing Gifted Minds </vt:lpstr>
      <vt:lpstr>Resources</vt:lpstr>
      <vt:lpstr>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Growing Gifted Minds</dc:title>
  <dc:creator>Bernard, Nneka</dc:creator>
  <cp:lastModifiedBy>Felicia Slaughter</cp:lastModifiedBy>
  <cp:revision>1</cp:revision>
  <cp:lastPrinted>2018-09-11T13:30:54Z</cp:lastPrinted>
  <dcterms:modified xsi:type="dcterms:W3CDTF">2018-09-28T19:20:12Z</dcterms:modified>
</cp:coreProperties>
</file>