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5143500" type="screen16x9"/>
  <p:notesSz cx="6858000" cy="9144000"/>
  <p:embeddedFontLst>
    <p:embeddedFont>
      <p:font typeface="Alfa Slab One"/>
      <p:regular r:id="rId15"/>
    </p:embeddedFont>
    <p:embeddedFont>
      <p:font typeface="Proxima Nova"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4" d="100"/>
          <a:sy n="114" d="100"/>
        </p:scale>
        <p:origin x="31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4136024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r>
              <a:rPr lang="en"/>
              <a:t>Title Slide</a:t>
            </a:r>
            <a:endParaRPr/>
          </a:p>
          <a:p>
            <a:pPr marL="0" lvl="0" indent="0" algn="l" rtl="0">
              <a:spcBef>
                <a:spcPts val="0"/>
              </a:spcBef>
              <a:spcAft>
                <a:spcPts val="0"/>
              </a:spcAft>
              <a:buNone/>
            </a:pPr>
            <a:r>
              <a:rPr lang="en"/>
              <a:t>General welcome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195211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0ddec3ed4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0ddec3ed4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agenda follows the written objectives for this presentation; please feel free to modify.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5346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0ddec3ed4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0ddec3ed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2-5 minutes </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full state goal; however, there are alternatives to reading the whole thing aloud. You can choose to either 1) let the participants read the goal and then discuss highlights; 2) go to the next slide which abbreviates the main points.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Texas has a goal for any kid who is identified as gifted in the state. It is what [your] ISD uses to guide our programming. [choose to either read aloud, have participants read and note highlights, or skip to the abbreviated slide].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594580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0ddec3ed4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0ddec3ed4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1-2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not intended to undermine or supplant the state goal, but instead to focus on the creation of products and performances--the purpose of this TPSP presentation.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This is the abbreviated state goal [read slide]. There are other legal requirements of a gifted program, but this is the focus--the development of innovative products and performances. When [our] ISD thinks about gifted programing, we think about how we are going to get students creating these products and performances.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31622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0ddec3ed4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0ddec3ed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5-10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slide allows the parents the chance to share ways that their children could meet the state goal. You’ll hear a broad range of answers, and just remember that there are many ways to reach this goal.  </a:t>
            </a:r>
            <a:endParaRPr/>
          </a:p>
          <a:p>
            <a:pPr marL="0" lvl="0" indent="0" algn="l" rtl="0">
              <a:spcBef>
                <a:spcPts val="0"/>
              </a:spcBef>
              <a:spcAft>
                <a:spcPts val="0"/>
              </a:spcAft>
              <a:buNone/>
            </a:pPr>
            <a:endParaRPr/>
          </a:p>
          <a:p>
            <a:pPr marL="0" lvl="0" indent="0" algn="l" rtl="0">
              <a:spcBef>
                <a:spcPts val="0"/>
              </a:spcBef>
              <a:spcAft>
                <a:spcPts val="0"/>
              </a:spcAft>
              <a:buNone/>
            </a:pPr>
            <a:r>
              <a:rPr lang="en" b="1"/>
              <a:t>SAY: You have just seen the state goal, “...to develop innovative products and performances.” What are some ways that students could meet the state goal? [Allow time to respond] There are many ways to accomplish the state goal, from students working independently, to students working in groups with other gifted students, to advanced level course work, and even mentorships for older students. One way is to have projects that focus on higher order thinking skills and challenge the students with greater depth and complexity.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514412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0ddec3ed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0ddec3ed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brief overview of the Texas Performance Standards Project. You can encourage participants to visit the website while you talk. </a:t>
            </a:r>
            <a:endParaRPr/>
          </a:p>
          <a:p>
            <a:pPr marL="0" lvl="0" indent="0" algn="l" rtl="0">
              <a:spcBef>
                <a:spcPts val="0"/>
              </a:spcBef>
              <a:spcAft>
                <a:spcPts val="0"/>
              </a:spcAft>
              <a:buNone/>
            </a:pPr>
            <a:endParaRPr/>
          </a:p>
          <a:p>
            <a:pPr marL="0" lvl="0" indent="0" algn="l" rtl="0">
              <a:spcBef>
                <a:spcPts val="0"/>
              </a:spcBef>
              <a:spcAft>
                <a:spcPts val="0"/>
              </a:spcAft>
              <a:buNone/>
            </a:pPr>
            <a:r>
              <a:rPr lang="en" b="1"/>
              <a:t>SAY: [reading small description] “The Texas Performance Standards Project  comprises a set of performance standards, curricula, and assessments for differentiating instruction and deepening academic learning.  TPSP enhances gifted/talented programs from kindergarten through high school.” What this means is that there are projects for every grade level specifically written with gifted kids in mind.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9329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0ddec3ed4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0ddec3ed4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Every project, regardless of grade level, is made of two components or phases. Phase One is Learning Experiences and there is a lesson for use in larger or small groups, or individually. Phase Two is Independent Research and is meant to be completed as an independent project. Before we go any further, [click, reading the question] “How does the TPSP help districts meet the state goal?”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27272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40ddec3ed4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40ddec3ed4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10-20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to explore a project. Based on your district’s use of TPSP, you can 1) guide the parents through a live exploration; 2) allow the parents to explore at their own speed; 3) have hard copies of various projects for distribution.   </a:t>
            </a:r>
            <a:endParaRPr/>
          </a:p>
          <a:p>
            <a:pPr marL="0" lvl="0" indent="0" algn="l" rtl="0">
              <a:spcBef>
                <a:spcPts val="0"/>
              </a:spcBef>
              <a:spcAft>
                <a:spcPts val="0"/>
              </a:spcAft>
              <a:buNone/>
            </a:pPr>
            <a:endParaRPr/>
          </a:p>
          <a:p>
            <a:pPr marL="0" lvl="0" indent="0" algn="l" rtl="0">
              <a:spcBef>
                <a:spcPts val="0"/>
              </a:spcBef>
              <a:spcAft>
                <a:spcPts val="0"/>
              </a:spcAft>
              <a:buNone/>
            </a:pPr>
            <a:r>
              <a:rPr lang="en" b="1"/>
              <a:t>SAY: [choose which option is best for your district--see DIRECTIONS above].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Note to districts: you may need to revise this slide based on how the TPSP projects are used in your district. For example, if GT students use the Pursuit of Passion project, then you would want to guide the exploration and show parents the Pursuit of Passion Project.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94914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0f8b5f34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0f8b5f34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5-10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for parents to understand the high level of depth and complexity. Based on technology and internet assessibility, you can 1) guide the parents through the exploration of a live rubric; 2) have the parents explore rubrics; or 3) have copies of rubrics provided as handouts.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Because every project has the same two phases, and because every project focuses on research and the creation of individual products--all of the assessment rubrics for a grade level are the same.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That means a classroom of gifted second graders could choose different projects, and the teacher uses the K-2 rubric. This is also great for students and parents to best understand what is expected as they complete these advanced level projects. Please take a moment to explore a rubric [choose which option is best for your district -- see DIRECTIONS above]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61037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40f8b5f34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40f8b5f34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chance to explain how the TPSP is used at your district and take any questions.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[Depends on district’s program implementation of the Texas Performance Standards Project].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14753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0ddec3ed4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0ddec3ed4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chance to recap the exploration, and take any questions.</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Thank you for your time in exploring the Texas Performance Standards Project and how you child will utilize these projects as part of the gifted service. As we conclude, I would like to revisit the state goal for gifted education to show how TPSP helps [our] ISD serve gifted students.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“Self-directed learning, thinking, research” is Phase One of each TPSP.</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“Communication” and “the development of innovative products and performances” is Phase Two of each TPSP</a:t>
            </a:r>
            <a:endParaRPr b="1"/>
          </a:p>
          <a:p>
            <a:pPr marL="0" lvl="0" indent="0" algn="l" rtl="0">
              <a:spcBef>
                <a:spcPts val="0"/>
              </a:spcBef>
              <a:spcAft>
                <a:spcPts val="0"/>
              </a:spcAft>
              <a:buNone/>
            </a:pPr>
            <a:endParaRPr/>
          </a:p>
          <a:p>
            <a:pPr marL="0" lvl="0" indent="0" algn="l" rtl="0">
              <a:spcBef>
                <a:spcPts val="0"/>
              </a:spcBef>
              <a:spcAft>
                <a:spcPts val="0"/>
              </a:spcAft>
              <a:buNone/>
            </a:pPr>
            <a:r>
              <a:rPr lang="en" b="1"/>
              <a:t>[Continue with the definition as it matches your district’s service design--for example, individual choice of the project and the high school programming options.]</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50914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40f8b5f34a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40f8b5f34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218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texaspsp.or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texaspsp.org/forms?gradeBand%5b%5d=high-school" TargetMode="External"/><Relationship Id="rId3" Type="http://schemas.openxmlformats.org/officeDocument/2006/relationships/hyperlink" Target="https://www.texaspsp.org/tasks" TargetMode="External"/><Relationship Id="rId7" Type="http://schemas.openxmlformats.org/officeDocument/2006/relationships/hyperlink" Target="https://www.texaspsp.org/forms?gradeBand%5b%5d=middle-schoo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texaspsp.org/forms?gradeBand%5b%5d=intermediate" TargetMode="External"/><Relationship Id="rId5" Type="http://schemas.openxmlformats.org/officeDocument/2006/relationships/hyperlink" Target="https://www.texaspsp.org/forms?gradeBand%5b%5d=primary" TargetMode="External"/><Relationship Id="rId4" Type="http://schemas.openxmlformats.org/officeDocument/2006/relationships/hyperlink" Target="https://www.texaspsp.org/resources/colef_cha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lvl="0"/>
            <a:r>
              <a:rPr lang="es-ES" dirty="0"/>
              <a:t/>
            </a:r>
            <a:br>
              <a:rPr lang="es-ES" dirty="0"/>
            </a:br>
            <a:r>
              <a:rPr lang="es-ES" dirty="0">
                <a:solidFill>
                  <a:schemeClr val="accent5"/>
                </a:solidFill>
              </a:rPr>
              <a:t>Proyecto de estándares de rendimiento de Texas</a:t>
            </a:r>
            <a:endParaRPr dirty="0">
              <a:solidFill>
                <a:schemeClr val="accent5"/>
              </a:solidFill>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p>
            <a:pPr marL="0" indent="0"/>
            <a:r>
              <a:rPr lang="es-ES" altLang="en-US" dirty="0" smtClean="0"/>
              <a:t>Un </a:t>
            </a:r>
            <a:r>
              <a:rPr lang="es-ES" altLang="en-US" dirty="0"/>
              <a:t>Portal para padres de la Región 10 ESC GT </a:t>
            </a:r>
          </a:p>
          <a:p>
            <a:pPr marL="0" lvl="0" indent="0" algn="ctr" rtl="0">
              <a:spcBef>
                <a:spcPts val="0"/>
              </a:spcBef>
              <a:spcAft>
                <a:spcPts val="0"/>
              </a:spcAft>
              <a:buNone/>
            </a:pPr>
            <a:endParaRPr lang="en" dirty="0" smtClean="0"/>
          </a:p>
          <a:p>
            <a:pPr marL="0" lvl="0" indent="0" algn="ctr" rtl="0">
              <a:spcBef>
                <a:spcPts val="0"/>
              </a:spcBef>
              <a:spcAft>
                <a:spcPts val="0"/>
              </a:spcAft>
              <a:buNone/>
            </a:pPr>
            <a:endParaRPr dirty="0"/>
          </a:p>
          <a:p>
            <a:pPr marL="0" lvl="0" indent="0" algn="ctr"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5"/>
                </a:solidFill>
              </a:rPr>
              <a:t>Agenda</a:t>
            </a:r>
            <a:endParaRPr dirty="0">
              <a:solidFill>
                <a:schemeClr val="accent5"/>
              </a:solidFill>
            </a:endParaRPr>
          </a:p>
        </p:txBody>
      </p:sp>
      <p:sp>
        <p:nvSpPr>
          <p:cNvPr id="74" name="Google Shape;74;p15"/>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Autofit/>
          </a:bodyPr>
          <a:lstStyle/>
          <a:p>
            <a:r>
              <a:rPr lang="es-ES" altLang="en-US" dirty="0"/>
              <a:t>Desempaque la meta estatal para la educación de dotados a fin de comprender la alineación de servicios del distrito. </a:t>
            </a:r>
            <a:endParaRPr dirty="0"/>
          </a:p>
          <a:p>
            <a:pPr lvl="0">
              <a:spcBef>
                <a:spcPts val="1600"/>
              </a:spcBef>
            </a:pPr>
            <a:r>
              <a:rPr lang="es-ES" dirty="0"/>
              <a:t>Comparta la historia del TPSP para comprender por qué existe el proyecto</a:t>
            </a:r>
          </a:p>
          <a:p>
            <a:pPr lvl="0">
              <a:spcBef>
                <a:spcPts val="1600"/>
              </a:spcBef>
            </a:pPr>
            <a:r>
              <a:rPr lang="es-ES" dirty="0"/>
              <a:t>Explorar varios proyectos TPSP para experimentar el nivel de profundidad y complejidad asociado con cada proyecto.</a:t>
            </a:r>
            <a:endParaRPr dirty="0"/>
          </a:p>
          <a:p>
            <a:pPr>
              <a:spcBef>
                <a:spcPts val="1600"/>
              </a:spcBef>
            </a:pPr>
            <a:r>
              <a:rPr lang="es-ES" altLang="en-US" dirty="0"/>
              <a:t>Explique cómo el distrito utiliza TPSP para comprender el diseño / modelo de servicio del distrito individual. </a:t>
            </a:r>
          </a:p>
          <a:p>
            <a:pPr lvl="0">
              <a:spcBef>
                <a:spcPts val="1600"/>
              </a:spcBef>
            </a:pPr>
            <a:r>
              <a:rPr lang="es-ES" altLang="en-US" dirty="0"/>
              <a:t>Compartir recursos para TPSP a fin de desarrollar la capacidad con los padres en apoyo de los distritos. </a:t>
            </a:r>
            <a:endParaRPr dirty="0"/>
          </a:p>
          <a:p>
            <a:pPr marL="0" lvl="0" indent="0" algn="l" rtl="0">
              <a:spcBef>
                <a:spcPts val="1600"/>
              </a:spcBef>
              <a:spcAft>
                <a:spcPts val="16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209550" y="311675"/>
            <a:ext cx="8672775" cy="572700"/>
          </a:xfrm>
          <a:prstGeom prst="rect">
            <a:avLst/>
          </a:prstGeom>
        </p:spPr>
        <p:txBody>
          <a:bodyPr spcFirstLastPara="1" wrap="square" lIns="91425" tIns="91425" rIns="91425" bIns="91425" anchor="t" anchorCtr="0">
            <a:noAutofit/>
          </a:bodyPr>
          <a:lstStyle/>
          <a:p>
            <a:r>
              <a:rPr lang="es-ES" altLang="en-US" sz="2400" dirty="0" smtClean="0">
                <a:solidFill>
                  <a:schemeClr val="accent5"/>
                </a:solidFill>
              </a:rPr>
              <a:t>¿</a:t>
            </a:r>
            <a:r>
              <a:rPr lang="es-ES" altLang="en-US" sz="2400" dirty="0">
                <a:solidFill>
                  <a:schemeClr val="accent5"/>
                </a:solidFill>
              </a:rPr>
              <a:t>Cuál es la meta del estado para la educación de superdotados?</a:t>
            </a:r>
            <a:br>
              <a:rPr lang="es-ES" altLang="en-US" sz="2400" dirty="0">
                <a:solidFill>
                  <a:schemeClr val="accent5"/>
                </a:solidFill>
              </a:rPr>
            </a:br>
            <a:r>
              <a:rPr lang="en" sz="2400" dirty="0" smtClean="0">
                <a:solidFill>
                  <a:schemeClr val="accent5"/>
                </a:solidFill>
              </a:rPr>
              <a:t/>
            </a:r>
            <a:br>
              <a:rPr lang="en" sz="2400" dirty="0" smtClean="0">
                <a:solidFill>
                  <a:schemeClr val="accent5"/>
                </a:solidFill>
              </a:rPr>
            </a:br>
            <a:endParaRPr sz="2400" dirty="0">
              <a:solidFill>
                <a:schemeClr val="accent5"/>
              </a:solidFill>
            </a:endParaRPr>
          </a:p>
        </p:txBody>
      </p:sp>
      <p:sp>
        <p:nvSpPr>
          <p:cNvPr id="80" name="Google Shape;80;p16"/>
          <p:cNvSpPr txBox="1">
            <a:spLocks noGrp="1"/>
          </p:cNvSpPr>
          <p:nvPr>
            <p:ph type="body" idx="1"/>
          </p:nvPr>
        </p:nvSpPr>
        <p:spPr>
          <a:xfrm>
            <a:off x="361725" y="1017725"/>
            <a:ext cx="8520600" cy="3963850"/>
          </a:xfrm>
          <a:prstGeom prst="rect">
            <a:avLst/>
          </a:prstGeom>
        </p:spPr>
        <p:txBody>
          <a:bodyPr spcFirstLastPara="1" wrap="square" lIns="91425" tIns="91425" rIns="91425" bIns="91425" anchor="t" anchorCtr="0">
            <a:noAutofit/>
          </a:bodyPr>
          <a:lstStyle/>
          <a:p>
            <a:pPr marL="0" lvl="0" indent="0">
              <a:lnSpc>
                <a:spcPct val="90000"/>
              </a:lnSpc>
              <a:buNone/>
            </a:pPr>
            <a:r>
              <a:rPr lang="es-ES" dirty="0"/>
              <a:t/>
            </a:r>
            <a:br>
              <a:rPr lang="es-ES" dirty="0"/>
            </a:br>
            <a:r>
              <a:rPr lang="es-ES" dirty="0"/>
              <a:t>"Los estudiantes que participan en servicios diseñados para estudiantes dotados / talentosos demostrarán habilidades en el aprendizaje </a:t>
            </a:r>
            <a:r>
              <a:rPr lang="es-ES" dirty="0" smtClean="0"/>
              <a:t>auto dirigido, </a:t>
            </a:r>
            <a:r>
              <a:rPr lang="es-ES" dirty="0"/>
              <a:t>pensamiento, investigación y comunicación, como lo demuestra el desarrollo de productos innovadores y actuaciones que reflejan la individualidad y la creatividad y están avanzados en relación con los estudiantes de </a:t>
            </a:r>
            <a:r>
              <a:rPr lang="es-ES" dirty="0" smtClean="0"/>
              <a:t>edad similar, </a:t>
            </a:r>
            <a:r>
              <a:rPr lang="es-ES" dirty="0"/>
              <a:t>experiencia o ambiente similares</a:t>
            </a:r>
            <a:r>
              <a:rPr lang="es-ES" dirty="0" smtClean="0"/>
              <a:t>.</a:t>
            </a:r>
          </a:p>
          <a:p>
            <a:pPr marL="0" lvl="0" indent="0" algn="l" rtl="0">
              <a:lnSpc>
                <a:spcPct val="90000"/>
              </a:lnSpc>
              <a:spcBef>
                <a:spcPts val="0"/>
              </a:spcBef>
              <a:spcAft>
                <a:spcPts val="0"/>
              </a:spcAft>
              <a:buClr>
                <a:srgbClr val="E84C22"/>
              </a:buClr>
              <a:buFont typeface="Noto Sans Symbols"/>
              <a:buNone/>
            </a:pPr>
            <a:endParaRPr lang="en" dirty="0">
              <a:solidFill>
                <a:srgbClr val="3F3F3F"/>
              </a:solidFill>
            </a:endParaRPr>
          </a:p>
          <a:p>
            <a:pPr marL="0" indent="0">
              <a:lnSpc>
                <a:spcPct val="90000"/>
              </a:lnSpc>
              <a:buClr>
                <a:srgbClr val="E84C22"/>
              </a:buClr>
              <a:buNone/>
            </a:pPr>
            <a:r>
              <a:rPr lang="es-ES" altLang="en-US" dirty="0"/>
              <a:t>Los graduados de la escuela secundaria que hayan participado en servicios para estudiantes dotados / talentosos habrán producido productos y actuaciones de calidad profesional como parte de los servicios de su programa ". </a:t>
            </a:r>
          </a:p>
          <a:p>
            <a:pPr marL="0" lvl="0" indent="0" algn="l" rtl="0">
              <a:lnSpc>
                <a:spcPct val="90000"/>
              </a:lnSpc>
              <a:spcBef>
                <a:spcPts val="0"/>
              </a:spcBef>
              <a:spcAft>
                <a:spcPts val="0"/>
              </a:spcAft>
              <a:buClr>
                <a:srgbClr val="E84C22"/>
              </a:buClr>
              <a:buFont typeface="Noto Sans Symbols"/>
              <a:buNone/>
            </a:pPr>
            <a:endParaRPr dirty="0">
              <a:solidFill>
                <a:srgbClr val="3F3F3F"/>
              </a:solidFill>
            </a:endParaRPr>
          </a:p>
          <a:p>
            <a:pPr indent="0">
              <a:lnSpc>
                <a:spcPct val="90000"/>
              </a:lnSpc>
              <a:spcBef>
                <a:spcPts val="1000"/>
              </a:spcBef>
              <a:buNone/>
            </a:pPr>
            <a:r>
              <a:rPr lang="es-ES" altLang="en-US" dirty="0" smtClean="0">
                <a:solidFill>
                  <a:srgbClr val="3F3F3F"/>
                </a:solidFill>
              </a:rPr>
              <a:t>Agencia </a:t>
            </a:r>
            <a:r>
              <a:rPr lang="es-ES" altLang="en-US" dirty="0">
                <a:solidFill>
                  <a:srgbClr val="3F3F3F"/>
                </a:solidFill>
              </a:rPr>
              <a:t>de Educación de Texas, (2009). </a:t>
            </a:r>
          </a:p>
          <a:p>
            <a:pPr indent="0">
              <a:lnSpc>
                <a:spcPct val="90000"/>
              </a:lnSpc>
              <a:spcBef>
                <a:spcPts val="1000"/>
              </a:spcBef>
              <a:buNone/>
            </a:pPr>
            <a:r>
              <a:rPr lang="es-ES" i="1" dirty="0" smtClean="0">
                <a:solidFill>
                  <a:srgbClr val="3F3F3F"/>
                </a:solidFill>
              </a:rPr>
              <a:t>Del </a:t>
            </a:r>
            <a:r>
              <a:rPr lang="es-ES" i="1" dirty="0">
                <a:solidFill>
                  <a:srgbClr val="3F3F3F"/>
                </a:solidFill>
              </a:rPr>
              <a:t>Plan Estatal de Texas para la Educación de Estudiantes Dotados / Talentosos.</a:t>
            </a:r>
            <a:endParaRPr i="1" dirty="0">
              <a:solidFill>
                <a:srgbClr val="3F3F3F"/>
              </a:solidFill>
            </a:endParaRPr>
          </a:p>
          <a:p>
            <a:pPr marL="0" lvl="0" indent="0" algn="l" rtl="0">
              <a:spcBef>
                <a:spcPts val="0"/>
              </a:spcBef>
              <a:spcAft>
                <a:spcPts val="1600"/>
              </a:spcAft>
              <a:buNone/>
            </a:pP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ES" sz="2400" dirty="0" smtClean="0">
                <a:solidFill>
                  <a:schemeClr val="accent5"/>
                </a:solidFill>
              </a:rPr>
              <a:t>El </a:t>
            </a:r>
            <a:r>
              <a:rPr lang="es-ES" sz="2400" dirty="0">
                <a:solidFill>
                  <a:schemeClr val="accent5"/>
                </a:solidFill>
              </a:rPr>
              <a:t>objetivo estatal para la educación de superdotados Abreviado</a:t>
            </a:r>
            <a:endParaRPr sz="2400" dirty="0">
              <a:solidFill>
                <a:schemeClr val="accent5"/>
              </a:solidFill>
            </a:endParaRPr>
          </a:p>
        </p:txBody>
      </p:sp>
      <p:sp>
        <p:nvSpPr>
          <p:cNvPr id="86" name="Google Shape;86;p17"/>
          <p:cNvSpPr txBox="1">
            <a:spLocks noGrp="1"/>
          </p:cNvSpPr>
          <p:nvPr>
            <p:ph type="body" idx="1"/>
          </p:nvPr>
        </p:nvSpPr>
        <p:spPr>
          <a:xfrm>
            <a:off x="311700" y="1521025"/>
            <a:ext cx="8520600" cy="3047700"/>
          </a:xfrm>
          <a:prstGeom prst="rect">
            <a:avLst/>
          </a:prstGeom>
        </p:spPr>
        <p:txBody>
          <a:bodyPr spcFirstLastPara="1" wrap="square" lIns="91425" tIns="91425" rIns="91425" bIns="91425" anchor="t" anchorCtr="0">
            <a:noAutofit/>
          </a:bodyPr>
          <a:lstStyle/>
          <a:p>
            <a:pPr marL="0" indent="0" algn="ctr">
              <a:lnSpc>
                <a:spcPct val="90000"/>
              </a:lnSpc>
              <a:buNone/>
            </a:pPr>
            <a:r>
              <a:rPr lang="es-ES" altLang="en-US" sz="3000" dirty="0" smtClean="0">
                <a:solidFill>
                  <a:srgbClr val="3F3F3F"/>
                </a:solidFill>
              </a:rPr>
              <a:t>Los </a:t>
            </a:r>
            <a:r>
              <a:rPr lang="es-ES" altLang="en-US" sz="3000" dirty="0">
                <a:solidFill>
                  <a:srgbClr val="3F3F3F"/>
                </a:solidFill>
              </a:rPr>
              <a:t>estudiantes [que reciben servicios para superdotados] demostrarán el aprendizaje, el pensamiento, la investigación y la comunicación </a:t>
            </a:r>
            <a:r>
              <a:rPr lang="es-ES" altLang="en-US" sz="3000" dirty="0" smtClean="0">
                <a:solidFill>
                  <a:srgbClr val="3F3F3F"/>
                </a:solidFill>
              </a:rPr>
              <a:t>auto dirigidos </a:t>
            </a:r>
            <a:r>
              <a:rPr lang="es-ES" altLang="en-US" sz="3000" dirty="0">
                <a:solidFill>
                  <a:srgbClr val="3F3F3F"/>
                </a:solidFill>
              </a:rPr>
              <a:t>mediante el desarrollo de productos y actuaciones innovadores. </a:t>
            </a:r>
          </a:p>
          <a:p>
            <a:pPr marL="0" lvl="0" indent="0" algn="ctr" rtl="0">
              <a:lnSpc>
                <a:spcPct val="90000"/>
              </a:lnSpc>
              <a:spcBef>
                <a:spcPts val="0"/>
              </a:spcBef>
              <a:spcAft>
                <a:spcPts val="0"/>
              </a:spcAft>
              <a:buNone/>
            </a:pPr>
            <a:endParaRPr lang="en" sz="3000" dirty="0">
              <a:solidFill>
                <a:srgbClr val="3F3F3F"/>
              </a:solidFill>
            </a:endParaRPr>
          </a:p>
          <a:p>
            <a:pPr marL="0" lvl="0" indent="0" algn="ctr" rtl="0">
              <a:lnSpc>
                <a:spcPct val="90000"/>
              </a:lnSpc>
              <a:spcBef>
                <a:spcPts val="0"/>
              </a:spcBef>
              <a:spcAft>
                <a:spcPts val="0"/>
              </a:spcAft>
              <a:buNone/>
            </a:pPr>
            <a:endParaRPr sz="3000" dirty="0">
              <a:solidFill>
                <a:srgbClr val="3F3F3F"/>
              </a:solidFill>
            </a:endParaRPr>
          </a:p>
          <a:p>
            <a:pPr marL="0" lvl="0" indent="0" algn="ctr" rtl="0">
              <a:spcBef>
                <a:spcPts val="0"/>
              </a:spcBef>
              <a:spcAft>
                <a:spcPts val="16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214366"/>
            <a:ext cx="8520600" cy="572700"/>
          </a:xfrm>
          <a:prstGeom prst="rect">
            <a:avLst/>
          </a:prstGeom>
        </p:spPr>
        <p:txBody>
          <a:bodyPr spcFirstLastPara="1" wrap="square" lIns="91425" tIns="91425" rIns="91425" bIns="91425" anchor="t" anchorCtr="0">
            <a:noAutofit/>
          </a:bodyPr>
          <a:lstStyle/>
          <a:p>
            <a:r>
              <a:rPr lang="es-ES" altLang="en-US" dirty="0" smtClean="0">
                <a:solidFill>
                  <a:schemeClr val="accent5"/>
                </a:solidFill>
              </a:rPr>
              <a:t>¿</a:t>
            </a:r>
            <a:r>
              <a:rPr lang="es-ES" altLang="en-US" sz="2400" dirty="0">
                <a:solidFill>
                  <a:schemeClr val="accent5"/>
                </a:solidFill>
              </a:rPr>
              <a:t>Cuáles son las formas de cumplir con el objetivo estatal? </a:t>
            </a:r>
            <a:r>
              <a:rPr lang="es-ES" altLang="en-US" sz="2400" dirty="0" smtClean="0">
                <a:solidFill>
                  <a:schemeClr val="accent5"/>
                </a:solidFill>
              </a:rPr>
              <a:t/>
            </a:r>
            <a:br>
              <a:rPr lang="es-ES" altLang="en-US" sz="2400" dirty="0" smtClean="0">
                <a:solidFill>
                  <a:schemeClr val="accent5"/>
                </a:solidFill>
              </a:rPr>
            </a:br>
            <a:r>
              <a:rPr lang="es-ES" altLang="en-US" sz="4400" dirty="0" smtClean="0">
                <a:solidFill>
                  <a:schemeClr val="tx1"/>
                </a:solidFill>
                <a:latin typeface="Arial" panose="020B0604020202020204" pitchFamily="34" charset="0"/>
              </a:rPr>
              <a:t>             </a:t>
            </a:r>
            <a:r>
              <a:rPr lang="es-ES" altLang="en-US" sz="1400" dirty="0" smtClean="0">
                <a:solidFill>
                  <a:schemeClr val="bg2"/>
                </a:solidFill>
                <a:latin typeface="Arial" panose="020B0604020202020204" pitchFamily="34" charset="0"/>
              </a:rPr>
              <a:t>“ … Desarrollar productos  y actuaciones innovadoras.”</a:t>
            </a:r>
            <a:r>
              <a:rPr lang="en" sz="1400" dirty="0" smtClean="0">
                <a:solidFill>
                  <a:schemeClr val="bg2"/>
                </a:solidFill>
              </a:rPr>
              <a:t/>
            </a:r>
            <a:br>
              <a:rPr lang="en" sz="1400" dirty="0" smtClean="0">
                <a:solidFill>
                  <a:schemeClr val="bg2"/>
                </a:solidFill>
              </a:rPr>
            </a:br>
            <a:endParaRPr sz="1400" dirty="0">
              <a:solidFill>
                <a:schemeClr val="bg2"/>
              </a:solidFill>
            </a:endParaRPr>
          </a:p>
        </p:txBody>
      </p:sp>
      <p:pic>
        <p:nvPicPr>
          <p:cNvPr id="92" name="Google Shape;92;p18"/>
          <p:cNvPicPr preferRelativeResize="0"/>
          <p:nvPr/>
        </p:nvPicPr>
        <p:blipFill rotWithShape="1">
          <a:blip r:embed="rId3">
            <a:alphaModFix/>
          </a:blip>
          <a:srcRect r="39860"/>
          <a:stretch/>
        </p:blipFill>
        <p:spPr>
          <a:xfrm>
            <a:off x="987075" y="1826065"/>
            <a:ext cx="2549275" cy="2496750"/>
          </a:xfrm>
          <a:prstGeom prst="rect">
            <a:avLst/>
          </a:prstGeom>
          <a:noFill/>
          <a:ln>
            <a:noFill/>
          </a:ln>
        </p:spPr>
      </p:pic>
      <p:pic>
        <p:nvPicPr>
          <p:cNvPr id="93" name="Google Shape;93;p18"/>
          <p:cNvPicPr preferRelativeResize="0"/>
          <p:nvPr/>
        </p:nvPicPr>
        <p:blipFill>
          <a:blip r:embed="rId4">
            <a:alphaModFix/>
          </a:blip>
          <a:stretch>
            <a:fillRect/>
          </a:stretch>
        </p:blipFill>
        <p:spPr>
          <a:xfrm>
            <a:off x="6099301" y="1801150"/>
            <a:ext cx="2057625" cy="2546575"/>
          </a:xfrm>
          <a:prstGeom prst="rect">
            <a:avLst/>
          </a:prstGeom>
          <a:noFill/>
          <a:ln>
            <a:noFill/>
          </a:ln>
        </p:spPr>
      </p:pic>
      <p:pic>
        <p:nvPicPr>
          <p:cNvPr id="94" name="Google Shape;94;p18"/>
          <p:cNvPicPr preferRelativeResize="0"/>
          <p:nvPr/>
        </p:nvPicPr>
        <p:blipFill rotWithShape="1">
          <a:blip r:embed="rId5">
            <a:alphaModFix/>
          </a:blip>
          <a:srcRect l="7140"/>
          <a:stretch/>
        </p:blipFill>
        <p:spPr>
          <a:xfrm>
            <a:off x="3486492" y="1801185"/>
            <a:ext cx="2549100" cy="254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sz="2400" dirty="0" smtClean="0">
                <a:solidFill>
                  <a:schemeClr val="accent5"/>
                </a:solidFill>
              </a:rPr>
              <a:t>El </a:t>
            </a:r>
            <a:r>
              <a:rPr lang="es-ES" sz="2400" dirty="0">
                <a:solidFill>
                  <a:schemeClr val="accent5"/>
                </a:solidFill>
              </a:rPr>
              <a:t>Proyecto de Estándares de Desempeño de Texas (TPSP)</a:t>
            </a:r>
            <a:endParaRPr sz="2400" dirty="0">
              <a:solidFill>
                <a:schemeClr val="accent5"/>
              </a:solidFill>
            </a:endParaRPr>
          </a:p>
        </p:txBody>
      </p:sp>
      <p:sp>
        <p:nvSpPr>
          <p:cNvPr id="100" name="Google Shape;100;p19"/>
          <p:cNvSpPr txBox="1">
            <a:spLocks noGrp="1"/>
          </p:cNvSpPr>
          <p:nvPr>
            <p:ph type="title"/>
          </p:nvPr>
        </p:nvSpPr>
        <p:spPr>
          <a:xfrm>
            <a:off x="311700" y="4410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solidFill>
                  <a:schemeClr val="hlink"/>
                </a:solidFill>
                <a:hlinkClick r:id="rId3"/>
              </a:rPr>
              <a:t>TexasPSP.org</a:t>
            </a:r>
            <a:r>
              <a:rPr lang="en"/>
              <a:t> </a:t>
            </a:r>
            <a:endParaRPr/>
          </a:p>
        </p:txBody>
      </p:sp>
      <p:pic>
        <p:nvPicPr>
          <p:cNvPr id="101" name="Google Shape;101;p19"/>
          <p:cNvPicPr preferRelativeResize="0"/>
          <p:nvPr/>
        </p:nvPicPr>
        <p:blipFill>
          <a:blip r:embed="rId4">
            <a:alphaModFix/>
          </a:blip>
          <a:stretch>
            <a:fillRect/>
          </a:stretch>
        </p:blipFill>
        <p:spPr>
          <a:xfrm>
            <a:off x="817300" y="1170125"/>
            <a:ext cx="7261743" cy="3087500"/>
          </a:xfrm>
          <a:prstGeom prst="rect">
            <a:avLst/>
          </a:prstGeom>
          <a:noFill/>
          <a:ln w="9525" cap="flat" cmpd="sng">
            <a:solidFill>
              <a:srgbClr val="666666"/>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smtClean="0">
                <a:solidFill>
                  <a:schemeClr val="accent5"/>
                </a:solidFill>
              </a:rPr>
              <a:t>Dos </a:t>
            </a:r>
            <a:r>
              <a:rPr lang="es-ES" dirty="0">
                <a:solidFill>
                  <a:schemeClr val="accent5"/>
                </a:solidFill>
              </a:rPr>
              <a:t>partes para cada proyecto</a:t>
            </a:r>
            <a:endParaRPr dirty="0">
              <a:solidFill>
                <a:schemeClr val="accent5"/>
              </a:solidFill>
            </a:endParaRPr>
          </a:p>
        </p:txBody>
      </p:sp>
      <p:sp>
        <p:nvSpPr>
          <p:cNvPr id="107" name="Google Shape;107;p20"/>
          <p:cNvSpPr txBox="1"/>
          <p:nvPr/>
        </p:nvSpPr>
        <p:spPr>
          <a:xfrm>
            <a:off x="2481200" y="1095225"/>
            <a:ext cx="6154200" cy="3000000"/>
          </a:xfrm>
          <a:prstGeom prst="rect">
            <a:avLst/>
          </a:prstGeom>
          <a:noFill/>
          <a:ln>
            <a:noFill/>
          </a:ln>
        </p:spPr>
        <p:txBody>
          <a:bodyPr spcFirstLastPara="1" wrap="square" lIns="91425" tIns="91425" rIns="91425" bIns="91425" anchor="ctr" anchorCtr="0">
            <a:noAutofit/>
          </a:bodyPr>
          <a:lstStyle/>
          <a:p>
            <a:pPr marL="457200">
              <a:lnSpc>
                <a:spcPct val="115000"/>
              </a:lnSpc>
            </a:pPr>
            <a:r>
              <a:rPr lang="es-ES" dirty="0"/>
              <a:t/>
            </a:r>
            <a:br>
              <a:rPr lang="es-ES" dirty="0"/>
            </a:br>
            <a:r>
              <a:rPr lang="es-ES" dirty="0">
                <a:solidFill>
                  <a:srgbClr val="4A4A4A"/>
                </a:solidFill>
                <a:latin typeface="Proxima Nova"/>
                <a:ea typeface="Proxima Nova"/>
                <a:cs typeface="Proxima Nova"/>
              </a:rPr>
              <a:t>La Fase I, </a:t>
            </a:r>
            <a:r>
              <a:rPr lang="es-ES" b="1" dirty="0">
                <a:solidFill>
                  <a:srgbClr val="4A4A4A"/>
                </a:solidFill>
                <a:latin typeface="Proxima Nova"/>
                <a:ea typeface="Proxima Nova"/>
                <a:cs typeface="Proxima Nova"/>
              </a:rPr>
              <a:t>Experiencias de Aprendizaje</a:t>
            </a:r>
            <a:r>
              <a:rPr lang="es-ES" dirty="0">
                <a:solidFill>
                  <a:srgbClr val="4A4A4A"/>
                </a:solidFill>
                <a:latin typeface="Proxima Nova"/>
                <a:ea typeface="Proxima Nova"/>
                <a:cs typeface="Proxima Nova"/>
              </a:rPr>
              <a:t>, es una serie sugerida de lecciones y actuaciones basadas en TEKS que se utilizarán en grupos grandes, en grupos pequeños y / o individualmente. La Fase I permite a los estudiantes trabajar con contenido y procesos avanzados a través de un modelo de investigación basado en la disciplina. La Fase I es de desarrollo y formativa</a:t>
            </a:r>
            <a:r>
              <a:rPr lang="es-ES" dirty="0" smtClean="0">
                <a:solidFill>
                  <a:srgbClr val="4A4A4A"/>
                </a:solidFill>
                <a:latin typeface="Proxima Nova"/>
                <a:ea typeface="Proxima Nova"/>
                <a:cs typeface="Proxima Nova"/>
              </a:rPr>
              <a:t>.</a:t>
            </a:r>
            <a:endParaRPr lang="es-ES" dirty="0">
              <a:solidFill>
                <a:srgbClr val="4A4A4A"/>
              </a:solidFill>
              <a:latin typeface="Proxima Nova"/>
              <a:ea typeface="Proxima Nova"/>
              <a:cs typeface="Proxima Nova"/>
              <a:sym typeface="Proxima Nova"/>
            </a:endParaRPr>
          </a:p>
          <a:p>
            <a:pPr marL="457200">
              <a:lnSpc>
                <a:spcPct val="115000"/>
              </a:lnSpc>
            </a:pPr>
            <a:r>
              <a:rPr lang="es-ES" dirty="0"/>
              <a:t/>
            </a:r>
            <a:br>
              <a:rPr lang="es-ES" dirty="0"/>
            </a:br>
            <a:r>
              <a:rPr lang="es-ES" dirty="0">
                <a:solidFill>
                  <a:srgbClr val="4A4A4A"/>
                </a:solidFill>
                <a:latin typeface="Proxima Nova"/>
                <a:ea typeface="Proxima Nova"/>
                <a:cs typeface="Proxima Nova"/>
              </a:rPr>
              <a:t>En la Fase II, </a:t>
            </a:r>
            <a:r>
              <a:rPr lang="es-ES" b="1" dirty="0">
                <a:solidFill>
                  <a:srgbClr val="4A4A4A"/>
                </a:solidFill>
                <a:latin typeface="Proxima Nova"/>
                <a:ea typeface="Proxima Nova"/>
                <a:cs typeface="Proxima Nova"/>
              </a:rPr>
              <a:t>Investigación independiente</a:t>
            </a:r>
            <a:r>
              <a:rPr lang="es-ES" dirty="0">
                <a:solidFill>
                  <a:srgbClr val="4A4A4A"/>
                </a:solidFill>
                <a:latin typeface="Proxima Nova"/>
                <a:ea typeface="Proxima Nova"/>
                <a:cs typeface="Proxima Nova"/>
              </a:rPr>
              <a:t>, los estudiantes utilizan y amplían su aprendizaje de la Fase I para desarrollar un producto. El producto ofrece a los estudiantes oportunidades para sintetizar el aprendizaje, aplicar el conocimiento a una situación novedosa y proporcionar una demostración avanzada y de alta calidad de los conocimientos y habilidades del alumno.</a:t>
            </a:r>
            <a:endParaRPr dirty="0">
              <a:solidFill>
                <a:srgbClr val="4A4A4A"/>
              </a:solidFill>
              <a:latin typeface="Proxima Nova"/>
              <a:ea typeface="Proxima Nova"/>
              <a:cs typeface="Proxima Nova"/>
              <a:sym typeface="Proxima Nova"/>
            </a:endParaRPr>
          </a:p>
        </p:txBody>
      </p:sp>
      <p:sp>
        <p:nvSpPr>
          <p:cNvPr id="108" name="Google Shape;108;p20"/>
          <p:cNvSpPr txBox="1"/>
          <p:nvPr/>
        </p:nvSpPr>
        <p:spPr>
          <a:xfrm>
            <a:off x="636200" y="1345800"/>
            <a:ext cx="2211600" cy="83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smtClean="0">
                <a:solidFill>
                  <a:schemeClr val="dk1"/>
                </a:solidFill>
                <a:latin typeface="Alfa Slab One"/>
                <a:ea typeface="Alfa Slab One"/>
                <a:cs typeface="Alfa Slab One"/>
                <a:sym typeface="Alfa Slab One"/>
              </a:rPr>
              <a:t>Fase Uno</a:t>
            </a:r>
            <a:endParaRPr sz="2400" dirty="0">
              <a:solidFill>
                <a:schemeClr val="dk1"/>
              </a:solidFill>
              <a:latin typeface="Alfa Slab One"/>
              <a:ea typeface="Alfa Slab One"/>
              <a:cs typeface="Alfa Slab One"/>
              <a:sym typeface="Alfa Slab One"/>
            </a:endParaRPr>
          </a:p>
        </p:txBody>
      </p:sp>
      <p:sp>
        <p:nvSpPr>
          <p:cNvPr id="109" name="Google Shape;109;p20"/>
          <p:cNvSpPr txBox="1"/>
          <p:nvPr/>
        </p:nvSpPr>
        <p:spPr>
          <a:xfrm>
            <a:off x="636200" y="3129725"/>
            <a:ext cx="2211600" cy="83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dirty="0" smtClean="0">
                <a:solidFill>
                  <a:schemeClr val="dk1"/>
                </a:solidFill>
                <a:latin typeface="Alfa Slab One"/>
                <a:ea typeface="Alfa Slab One"/>
                <a:cs typeface="Alfa Slab One"/>
                <a:sym typeface="Alfa Slab One"/>
              </a:rPr>
              <a:t>Fase Dos</a:t>
            </a:r>
            <a:endParaRPr sz="2400" dirty="0">
              <a:solidFill>
                <a:schemeClr val="dk1"/>
              </a:solidFill>
              <a:latin typeface="Alfa Slab One"/>
              <a:ea typeface="Alfa Slab One"/>
              <a:cs typeface="Alfa Slab One"/>
              <a:sym typeface="Alfa Slab One"/>
            </a:endParaRPr>
          </a:p>
        </p:txBody>
      </p:sp>
      <p:sp>
        <p:nvSpPr>
          <p:cNvPr id="110" name="Google Shape;110;p20"/>
          <p:cNvSpPr txBox="1"/>
          <p:nvPr/>
        </p:nvSpPr>
        <p:spPr>
          <a:xfrm>
            <a:off x="1636900" y="4423300"/>
            <a:ext cx="6279300" cy="663300"/>
          </a:xfrm>
          <a:prstGeom prst="rect">
            <a:avLst/>
          </a:prstGeom>
          <a:solidFill>
            <a:srgbClr val="FCE5CD"/>
          </a:solidFill>
          <a:ln>
            <a:noFill/>
          </a:ln>
        </p:spPr>
        <p:txBody>
          <a:bodyPr spcFirstLastPara="1" wrap="square" lIns="91425" tIns="91425" rIns="91425" bIns="91425" anchor="t" anchorCtr="0">
            <a:noAutofit/>
          </a:bodyPr>
          <a:lstStyle/>
          <a:p>
            <a:pPr algn="ctr"/>
            <a:r>
              <a:rPr lang="es-ES" altLang="en-US" sz="1800" dirty="0" smtClean="0">
                <a:latin typeface="Proxima Nova"/>
                <a:ea typeface="Proxima Nova"/>
                <a:cs typeface="Proxima Nova"/>
              </a:rPr>
              <a:t>Antes de ver cualquier proyecto, ¿cómo funciona el TPSP? Ayuda a los distritos a cumplir con el objetivo estatal? </a:t>
            </a:r>
          </a:p>
          <a:p>
            <a:pPr marL="0" lvl="0" indent="0" algn="ctr" rtl="0">
              <a:spcBef>
                <a:spcPts val="0"/>
              </a:spcBef>
              <a:spcAft>
                <a:spcPts val="0"/>
              </a:spcAft>
              <a:buNone/>
            </a:pPr>
            <a:endParaRPr lang="en" sz="1800" dirty="0" smtClean="0">
              <a:latin typeface="Proxima Nova"/>
              <a:ea typeface="Proxima Nova"/>
              <a:cs typeface="Proxima Nova"/>
              <a:sym typeface="Proxima Nova"/>
            </a:endParaRPr>
          </a:p>
          <a:p>
            <a:pPr marL="0" lvl="0" indent="0" algn="ctr" rtl="0">
              <a:spcBef>
                <a:spcPts val="0"/>
              </a:spcBef>
              <a:spcAft>
                <a:spcPts val="0"/>
              </a:spcAft>
              <a:buNone/>
            </a:pPr>
            <a:endParaRPr sz="1800" dirty="0">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311700" y="346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solidFill>
                  <a:schemeClr val="accent5"/>
                </a:solidFill>
              </a:rPr>
              <a:t>Explorar un proyecto  </a:t>
            </a:r>
            <a:endParaRPr dirty="0">
              <a:solidFill>
                <a:schemeClr val="accent5"/>
              </a:solidFill>
            </a:endParaRPr>
          </a:p>
        </p:txBody>
      </p:sp>
      <p:sp>
        <p:nvSpPr>
          <p:cNvPr id="116" name="Google Shape;116;p21"/>
          <p:cNvSpPr txBox="1">
            <a:spLocks noGrp="1"/>
          </p:cNvSpPr>
          <p:nvPr>
            <p:ph type="body" idx="1"/>
          </p:nvPr>
        </p:nvSpPr>
        <p:spPr>
          <a:xfrm>
            <a:off x="311700" y="1053700"/>
            <a:ext cx="4531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ES" dirty="0" smtClean="0"/>
              <a:t>En </a:t>
            </a:r>
            <a:r>
              <a:rPr lang="es-ES" dirty="0"/>
              <a:t>este momento, lo alentamos a explorar una tarea en el nivel de grado de su hijo.</a:t>
            </a:r>
            <a:endParaRPr dirty="0"/>
          </a:p>
        </p:txBody>
      </p:sp>
      <p:pic>
        <p:nvPicPr>
          <p:cNvPr id="118" name="Google Shape;118;p21"/>
          <p:cNvPicPr preferRelativeResize="0"/>
          <p:nvPr/>
        </p:nvPicPr>
        <p:blipFill rotWithShape="1">
          <a:blip r:embed="rId3">
            <a:alphaModFix/>
          </a:blip>
          <a:srcRect t="44893" r="30723" b="10033"/>
          <a:stretch/>
        </p:blipFill>
        <p:spPr>
          <a:xfrm>
            <a:off x="764275" y="2741075"/>
            <a:ext cx="5345826" cy="931250"/>
          </a:xfrm>
          <a:prstGeom prst="rect">
            <a:avLst/>
          </a:prstGeom>
          <a:noFill/>
          <a:ln>
            <a:noFill/>
          </a:ln>
        </p:spPr>
      </p:pic>
      <p:pic>
        <p:nvPicPr>
          <p:cNvPr id="119" name="Google Shape;119;p21"/>
          <p:cNvPicPr preferRelativeResize="0"/>
          <p:nvPr/>
        </p:nvPicPr>
        <p:blipFill>
          <a:blip r:embed="rId4">
            <a:alphaModFix/>
          </a:blip>
          <a:stretch>
            <a:fillRect/>
          </a:stretch>
        </p:blipFill>
        <p:spPr>
          <a:xfrm>
            <a:off x="3372533" y="1903575"/>
            <a:ext cx="3152499" cy="2950625"/>
          </a:xfrm>
          <a:prstGeom prst="rect">
            <a:avLst/>
          </a:prstGeom>
          <a:noFill/>
          <a:ln w="9525" cap="flat" cmpd="sng">
            <a:solidFill>
              <a:srgbClr val="000000"/>
            </a:solidFill>
            <a:prstDash val="solid"/>
            <a:round/>
            <a:headEnd type="none" w="sm" len="sm"/>
            <a:tailEnd type="none" w="sm" len="sm"/>
          </a:ln>
        </p:spPr>
      </p:pic>
      <p:pic>
        <p:nvPicPr>
          <p:cNvPr id="120" name="Google Shape;120;p21"/>
          <p:cNvPicPr preferRelativeResize="0"/>
          <p:nvPr/>
        </p:nvPicPr>
        <p:blipFill rotWithShape="1">
          <a:blip r:embed="rId5">
            <a:alphaModFix/>
          </a:blip>
          <a:srcRect/>
          <a:stretch/>
        </p:blipFill>
        <p:spPr>
          <a:xfrm>
            <a:off x="4967100" y="2402425"/>
            <a:ext cx="2765800" cy="263765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2"/>
          <p:cNvPicPr preferRelativeResize="0"/>
          <p:nvPr/>
        </p:nvPicPr>
        <p:blipFill>
          <a:blip r:embed="rId3">
            <a:alphaModFix/>
          </a:blip>
          <a:stretch>
            <a:fillRect/>
          </a:stretch>
        </p:blipFill>
        <p:spPr>
          <a:xfrm>
            <a:off x="386825" y="749621"/>
            <a:ext cx="5565951" cy="3238500"/>
          </a:xfrm>
          <a:prstGeom prst="rect">
            <a:avLst/>
          </a:prstGeom>
          <a:noFill/>
          <a:ln>
            <a:noFill/>
          </a:ln>
        </p:spPr>
      </p:pic>
      <p:sp>
        <p:nvSpPr>
          <p:cNvPr id="126" name="Google Shape;12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n-US" dirty="0" err="1" smtClean="0">
                <a:solidFill>
                  <a:schemeClr val="accent5"/>
                </a:solidFill>
              </a:rPr>
              <a:t>Explorando</a:t>
            </a:r>
            <a:r>
              <a:rPr lang="en-US" dirty="0" smtClean="0">
                <a:solidFill>
                  <a:schemeClr val="accent5"/>
                </a:solidFill>
              </a:rPr>
              <a:t> </a:t>
            </a:r>
            <a:r>
              <a:rPr lang="en-US" dirty="0" err="1">
                <a:solidFill>
                  <a:schemeClr val="accent5"/>
                </a:solidFill>
              </a:rPr>
              <a:t>una</a:t>
            </a:r>
            <a:r>
              <a:rPr lang="en-US" dirty="0">
                <a:solidFill>
                  <a:schemeClr val="accent5"/>
                </a:solidFill>
              </a:rPr>
              <a:t> </a:t>
            </a:r>
            <a:r>
              <a:rPr lang="en-US" dirty="0" err="1">
                <a:solidFill>
                  <a:schemeClr val="accent5"/>
                </a:solidFill>
              </a:rPr>
              <a:t>rúbrica</a:t>
            </a:r>
            <a:endParaRPr dirty="0">
              <a:solidFill>
                <a:schemeClr val="accent5"/>
              </a:solidFill>
            </a:endParaRPr>
          </a:p>
        </p:txBody>
      </p:sp>
      <p:sp>
        <p:nvSpPr>
          <p:cNvPr id="127" name="Google Shape;127;p22"/>
          <p:cNvSpPr txBox="1">
            <a:spLocks noGrp="1"/>
          </p:cNvSpPr>
          <p:nvPr>
            <p:ph type="body" idx="1"/>
          </p:nvPr>
        </p:nvSpPr>
        <p:spPr>
          <a:xfrm>
            <a:off x="251613" y="1152475"/>
            <a:ext cx="8520600" cy="1147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s-ES" altLang="en-US" dirty="0" smtClean="0"/>
              <a:t>Tómese </a:t>
            </a:r>
            <a:r>
              <a:rPr lang="es-ES" altLang="en-US" dirty="0"/>
              <a:t>un momento para explorar una rúbrica para su nivel de grado. </a:t>
            </a:r>
          </a:p>
          <a:p>
            <a:pPr marL="0" lvl="0" indent="0" algn="l" rtl="0">
              <a:spcBef>
                <a:spcPts val="0"/>
              </a:spcBef>
              <a:spcAft>
                <a:spcPts val="1600"/>
              </a:spcAft>
              <a:buNone/>
            </a:pPr>
            <a:endParaRPr lang="en" dirty="0" smtClean="0"/>
          </a:p>
          <a:p>
            <a:pPr marL="0" lvl="0" indent="0" algn="l" rtl="0">
              <a:spcBef>
                <a:spcPts val="0"/>
              </a:spcBef>
              <a:spcAft>
                <a:spcPts val="1600"/>
              </a:spcAft>
              <a:buNone/>
            </a:pPr>
            <a:endParaRPr dirty="0"/>
          </a:p>
        </p:txBody>
      </p:sp>
      <p:pic>
        <p:nvPicPr>
          <p:cNvPr id="128" name="Google Shape;128;p22"/>
          <p:cNvPicPr preferRelativeResize="0"/>
          <p:nvPr/>
        </p:nvPicPr>
        <p:blipFill>
          <a:blip r:embed="rId4">
            <a:alphaModFix/>
          </a:blip>
          <a:stretch>
            <a:fillRect/>
          </a:stretch>
        </p:blipFill>
        <p:spPr>
          <a:xfrm>
            <a:off x="1230670" y="2762250"/>
            <a:ext cx="5320724" cy="2049650"/>
          </a:xfrm>
          <a:prstGeom prst="rect">
            <a:avLst/>
          </a:prstGeom>
          <a:noFill/>
          <a:ln>
            <a:noFill/>
          </a:ln>
        </p:spPr>
      </p:pic>
      <p:pic>
        <p:nvPicPr>
          <p:cNvPr id="129" name="Google Shape;129;p22"/>
          <p:cNvPicPr preferRelativeResize="0"/>
          <p:nvPr/>
        </p:nvPicPr>
        <p:blipFill rotWithShape="1">
          <a:blip r:embed="rId5">
            <a:alphaModFix/>
          </a:blip>
          <a:srcRect l="4879"/>
          <a:stretch/>
        </p:blipFill>
        <p:spPr>
          <a:xfrm>
            <a:off x="4001900" y="1608675"/>
            <a:ext cx="4919676" cy="323850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r>
              <a:rPr lang="es-ES" altLang="en-US" dirty="0" smtClean="0">
                <a:solidFill>
                  <a:schemeClr val="accent5"/>
                </a:solidFill>
              </a:rPr>
              <a:t>Cómo </a:t>
            </a:r>
            <a:r>
              <a:rPr lang="es-ES" altLang="en-US" dirty="0">
                <a:solidFill>
                  <a:schemeClr val="accent5"/>
                </a:solidFill>
              </a:rPr>
              <a:t>Duncanville ISD usa el TPSP </a:t>
            </a:r>
            <a:r>
              <a:rPr lang="es-ES" altLang="en-US" sz="2400" dirty="0">
                <a:solidFill>
                  <a:schemeClr val="tx1"/>
                </a:solidFill>
                <a:latin typeface="Arial" panose="020B0604020202020204" pitchFamily="34" charset="0"/>
              </a:rPr>
              <a:t/>
            </a:r>
            <a:br>
              <a:rPr lang="es-ES" altLang="en-US" sz="2400" dirty="0">
                <a:solidFill>
                  <a:schemeClr val="tx1"/>
                </a:solidFill>
                <a:latin typeface="Arial" panose="020B0604020202020204" pitchFamily="34" charset="0"/>
              </a:rPr>
            </a:br>
            <a:r>
              <a:rPr lang="en" dirty="0" smtClean="0">
                <a:solidFill>
                  <a:schemeClr val="accent5"/>
                </a:solidFill>
              </a:rPr>
              <a:t/>
            </a:r>
            <a:br>
              <a:rPr lang="en" dirty="0" smtClean="0">
                <a:solidFill>
                  <a:schemeClr val="accent5"/>
                </a:solidFill>
              </a:rPr>
            </a:br>
            <a:endParaRPr dirty="0">
              <a:solidFill>
                <a:schemeClr val="accent5"/>
              </a:solidFill>
            </a:endParaRPr>
          </a:p>
        </p:txBody>
      </p:sp>
      <p:sp>
        <p:nvSpPr>
          <p:cNvPr id="135" name="Google Shape;13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nSpc>
                <a:spcPct val="100000"/>
              </a:lnSpc>
              <a:buNone/>
            </a:pPr>
            <a:r>
              <a:rPr lang="es-ES" sz="1700" b="1" dirty="0" smtClean="0"/>
              <a:t>Kindergarten </a:t>
            </a:r>
            <a:r>
              <a:rPr lang="es-ES" sz="1700" b="1" dirty="0"/>
              <a:t>-</a:t>
            </a:r>
            <a:r>
              <a:rPr lang="es-ES" sz="1700" b="1" dirty="0" smtClean="0"/>
              <a:t>2° </a:t>
            </a:r>
            <a:r>
              <a:rPr lang="es-ES" sz="1700" b="1" dirty="0"/>
              <a:t>grado: </a:t>
            </a:r>
            <a:r>
              <a:rPr lang="es-ES" sz="1700" dirty="0"/>
              <a:t>los maestros, que están capacitados en GT para usar el Proyecto de Estándares de Desempeño de Texas, proporcionan proyectos específicos que complementan los objetivos de aprendizaje de la clase</a:t>
            </a:r>
            <a:r>
              <a:rPr lang="es-ES" sz="1700" b="1" dirty="0" smtClean="0"/>
              <a:t>.</a:t>
            </a:r>
            <a:endParaRPr lang="es-ES" sz="1700" b="1" dirty="0"/>
          </a:p>
          <a:p>
            <a:pPr marL="0" lvl="0" indent="0">
              <a:lnSpc>
                <a:spcPct val="100000"/>
              </a:lnSpc>
              <a:buNone/>
            </a:pPr>
            <a:r>
              <a:rPr lang="es-ES" sz="1700" dirty="0"/>
              <a:t/>
            </a:r>
            <a:br>
              <a:rPr lang="es-ES" sz="1700" dirty="0"/>
            </a:br>
            <a:r>
              <a:rPr lang="es-ES" sz="1700" b="1" dirty="0"/>
              <a:t>3ro a 5to grado: </a:t>
            </a:r>
            <a:r>
              <a:rPr lang="es-ES" sz="1700" dirty="0"/>
              <a:t>L</a:t>
            </a:r>
            <a:r>
              <a:rPr lang="es-ES" sz="1700" dirty="0" smtClean="0"/>
              <a:t>os </a:t>
            </a:r>
            <a:r>
              <a:rPr lang="es-ES" sz="1700" dirty="0"/>
              <a:t>maestros principales brindan la oportunidad durante el horario escolar para que los estudiantes completen un proyecto de búsqueda de la pasión</a:t>
            </a:r>
            <a:r>
              <a:rPr lang="es-ES" sz="1700" dirty="0" smtClean="0"/>
              <a:t>.</a:t>
            </a:r>
          </a:p>
          <a:p>
            <a:pPr marL="0" lvl="0" indent="0">
              <a:lnSpc>
                <a:spcPct val="100000"/>
              </a:lnSpc>
              <a:buNone/>
            </a:pPr>
            <a:r>
              <a:rPr lang="es-ES" sz="1700" dirty="0"/>
              <a:t/>
            </a:r>
            <a:br>
              <a:rPr lang="es-ES" sz="1700" dirty="0"/>
            </a:br>
            <a:r>
              <a:rPr lang="es-ES" sz="1700" b="1" dirty="0" smtClean="0"/>
              <a:t>6° </a:t>
            </a:r>
            <a:r>
              <a:rPr lang="es-ES" sz="1700" b="1" dirty="0"/>
              <a:t>a </a:t>
            </a:r>
            <a:r>
              <a:rPr lang="es-ES" sz="1700" b="1" dirty="0" smtClean="0"/>
              <a:t>8° </a:t>
            </a:r>
            <a:r>
              <a:rPr lang="es-ES" sz="1700" b="1" dirty="0"/>
              <a:t>grado: </a:t>
            </a:r>
            <a:r>
              <a:rPr lang="es-ES" sz="1700" dirty="0"/>
              <a:t>L</a:t>
            </a:r>
            <a:r>
              <a:rPr lang="es-ES" sz="1700" dirty="0" smtClean="0"/>
              <a:t>os </a:t>
            </a:r>
            <a:r>
              <a:rPr lang="es-ES" sz="1700" dirty="0"/>
              <a:t>estudiantes completan un proyecto de TPSP de su elección cada año como parte de su trabajo de curso a nivel de honores</a:t>
            </a:r>
            <a:r>
              <a:rPr lang="es-ES" sz="1700" dirty="0" smtClean="0"/>
              <a:t>.</a:t>
            </a:r>
            <a:endParaRPr lang="es-ES" sz="1700" dirty="0"/>
          </a:p>
          <a:p>
            <a:pPr marL="0" lvl="0" indent="0">
              <a:lnSpc>
                <a:spcPct val="100000"/>
              </a:lnSpc>
              <a:buNone/>
            </a:pPr>
            <a:r>
              <a:rPr lang="es-ES" sz="1700" dirty="0"/>
              <a:t/>
            </a:r>
            <a:br>
              <a:rPr lang="es-ES" sz="1700" dirty="0"/>
            </a:br>
            <a:r>
              <a:rPr lang="es-ES" sz="1700" b="1" dirty="0"/>
              <a:t>High </a:t>
            </a:r>
            <a:r>
              <a:rPr lang="es-ES" sz="1700" b="1" dirty="0" err="1"/>
              <a:t>School</a:t>
            </a:r>
            <a:r>
              <a:rPr lang="es-ES" sz="1700" dirty="0"/>
              <a:t>: </a:t>
            </a:r>
            <a:r>
              <a:rPr lang="es-ES" sz="1700" dirty="0" smtClean="0"/>
              <a:t>Los </a:t>
            </a:r>
            <a:r>
              <a:rPr lang="es-ES" sz="1700" dirty="0"/>
              <a:t>cursos, como </a:t>
            </a:r>
            <a:r>
              <a:rPr lang="es-ES" sz="1700" dirty="0" smtClean="0"/>
              <a:t>Estudios Independientes and Tutor, </a:t>
            </a:r>
            <a:r>
              <a:rPr lang="es-ES" sz="1700" dirty="0"/>
              <a:t>AP </a:t>
            </a:r>
            <a:r>
              <a:rPr lang="es-ES" sz="1700" dirty="0" err="1"/>
              <a:t>Capstone</a:t>
            </a:r>
            <a:r>
              <a:rPr lang="es-ES" sz="1700" dirty="0"/>
              <a:t>, trabajo de curso CTE, permiten a los estudiantes completar investigaciones independientes en el campo que elijan. Los estudiantes del programa GT envían un portafolio.</a:t>
            </a:r>
            <a:r>
              <a:rPr lang="en" sz="1700" dirty="0" smtClean="0"/>
              <a:t>   </a:t>
            </a:r>
            <a:endParaRPr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r>
              <a:rPr lang="es-ES" altLang="en-US" sz="2600" dirty="0" smtClean="0">
                <a:solidFill>
                  <a:schemeClr val="accent5"/>
                </a:solidFill>
              </a:rPr>
              <a:t>¿Cómo </a:t>
            </a:r>
            <a:r>
              <a:rPr lang="es-ES" altLang="en-US" sz="2600" dirty="0">
                <a:solidFill>
                  <a:schemeClr val="accent5"/>
                </a:solidFill>
              </a:rPr>
              <a:t>ayuda TPSP a cumplir la meta estatal? </a:t>
            </a:r>
            <a:br>
              <a:rPr lang="es-ES" altLang="en-US" sz="2600" dirty="0">
                <a:solidFill>
                  <a:schemeClr val="accent5"/>
                </a:solidFill>
              </a:rPr>
            </a:br>
            <a:r>
              <a:rPr lang="en" sz="2600" dirty="0" smtClean="0">
                <a:solidFill>
                  <a:schemeClr val="accent5"/>
                </a:solidFill>
              </a:rPr>
              <a:t/>
            </a:r>
            <a:br>
              <a:rPr lang="en" sz="2600" dirty="0" smtClean="0">
                <a:solidFill>
                  <a:schemeClr val="accent5"/>
                </a:solidFill>
              </a:rPr>
            </a:br>
            <a:endParaRPr sz="2600" dirty="0">
              <a:solidFill>
                <a:schemeClr val="accent5"/>
              </a:solidFill>
            </a:endParaRPr>
          </a:p>
        </p:txBody>
      </p:sp>
      <p:sp>
        <p:nvSpPr>
          <p:cNvPr id="142" name="Google Shape;142;p24"/>
          <p:cNvSpPr txBox="1">
            <a:spLocks noGrp="1"/>
          </p:cNvSpPr>
          <p:nvPr>
            <p:ph type="body" idx="1"/>
          </p:nvPr>
        </p:nvSpPr>
        <p:spPr>
          <a:xfrm>
            <a:off x="311700" y="1142950"/>
            <a:ext cx="8520600" cy="3416400"/>
          </a:xfrm>
          <a:prstGeom prst="rect">
            <a:avLst/>
          </a:prstGeom>
        </p:spPr>
        <p:txBody>
          <a:bodyPr spcFirstLastPara="1" wrap="square" lIns="91425" tIns="91425" rIns="91425" bIns="91425" anchor="t" anchorCtr="0">
            <a:noAutofit/>
          </a:bodyPr>
          <a:lstStyle/>
          <a:p>
            <a:pPr marL="0" indent="0">
              <a:lnSpc>
                <a:spcPct val="90000"/>
              </a:lnSpc>
              <a:buNone/>
            </a:pPr>
            <a:r>
              <a:rPr lang="es-ES" altLang="en-US" dirty="0" smtClean="0">
                <a:solidFill>
                  <a:srgbClr val="3F3F3F"/>
                </a:solidFill>
              </a:rPr>
              <a:t>"</a:t>
            </a:r>
            <a:r>
              <a:rPr lang="es-ES" altLang="en-US" dirty="0">
                <a:solidFill>
                  <a:srgbClr val="3F3F3F"/>
                </a:solidFill>
              </a:rPr>
              <a:t>Los estudiantes que participan en servicios diseñados para estudiantes dotados / talentosos demostrarán habilidades en el aprendizaje </a:t>
            </a:r>
            <a:r>
              <a:rPr lang="es-ES" altLang="en-US" dirty="0" smtClean="0">
                <a:solidFill>
                  <a:srgbClr val="3F3F3F"/>
                </a:solidFill>
              </a:rPr>
              <a:t>auto dirigido, </a:t>
            </a:r>
            <a:r>
              <a:rPr lang="es-ES" altLang="en-US" dirty="0">
                <a:solidFill>
                  <a:srgbClr val="3F3F3F"/>
                </a:solidFill>
              </a:rPr>
              <a:t>pensamiento, investigación y comunicación, como lo demuestra el desarrollo de productos innovadores y actuaciones que reflejan la individualidad y la creatividad y están avanzados en relación con los estudiantes de </a:t>
            </a:r>
            <a:r>
              <a:rPr lang="es-ES" altLang="en-US" dirty="0" smtClean="0">
                <a:solidFill>
                  <a:srgbClr val="3F3F3F"/>
                </a:solidFill>
              </a:rPr>
              <a:t>edad similar, </a:t>
            </a:r>
            <a:r>
              <a:rPr lang="es-ES" altLang="en-US" dirty="0">
                <a:solidFill>
                  <a:srgbClr val="3F3F3F"/>
                </a:solidFill>
              </a:rPr>
              <a:t>experiencia o ambiente similares</a:t>
            </a:r>
            <a:endParaRPr lang="en-US" dirty="0">
              <a:solidFill>
                <a:srgbClr val="3F3F3F"/>
              </a:solidFill>
            </a:endParaRPr>
          </a:p>
          <a:p>
            <a:pPr marL="0" lvl="0" indent="0" algn="l" rtl="0">
              <a:lnSpc>
                <a:spcPct val="90000"/>
              </a:lnSpc>
              <a:spcBef>
                <a:spcPts val="0"/>
              </a:spcBef>
              <a:spcAft>
                <a:spcPts val="0"/>
              </a:spcAft>
              <a:buNone/>
            </a:pPr>
            <a:endParaRPr dirty="0">
              <a:solidFill>
                <a:srgbClr val="3F3F3F"/>
              </a:solidFill>
            </a:endParaRPr>
          </a:p>
          <a:p>
            <a:pPr marL="0" indent="0">
              <a:lnSpc>
                <a:spcPct val="90000"/>
              </a:lnSpc>
              <a:buClr>
                <a:srgbClr val="E84C22"/>
              </a:buClr>
              <a:buNone/>
            </a:pPr>
            <a:r>
              <a:rPr lang="es-ES" altLang="en-US" dirty="0">
                <a:solidFill>
                  <a:srgbClr val="3F3F3F"/>
                </a:solidFill>
              </a:rPr>
              <a:t>Los graduados de la escuela secundaria que hayan participado en servicios para estudiantes dotados / talentosos habrán producido productos y actuaciones de calidad profesional como parte de los servicios de su programa ". </a:t>
            </a:r>
            <a:endParaRPr lang="en" dirty="0">
              <a:solidFill>
                <a:srgbClr val="3F3F3F"/>
              </a:solidFill>
            </a:endParaRPr>
          </a:p>
          <a:p>
            <a:pPr marL="0" lvl="0" indent="0" algn="l" rtl="0">
              <a:lnSpc>
                <a:spcPct val="90000"/>
              </a:lnSpc>
              <a:spcBef>
                <a:spcPts val="0"/>
              </a:spcBef>
              <a:spcAft>
                <a:spcPts val="0"/>
              </a:spcAft>
              <a:buClr>
                <a:srgbClr val="E84C22"/>
              </a:buClr>
              <a:buFont typeface="Noto Sans Symbols"/>
              <a:buNone/>
            </a:pPr>
            <a:endParaRPr dirty="0">
              <a:solidFill>
                <a:srgbClr val="3F3F3F"/>
              </a:solidFill>
            </a:endParaRPr>
          </a:p>
          <a:p>
            <a:pPr marL="457200" lvl="0" indent="0" algn="l" rtl="0">
              <a:lnSpc>
                <a:spcPct val="90000"/>
              </a:lnSpc>
              <a:spcBef>
                <a:spcPts val="1000"/>
              </a:spcBef>
              <a:spcAft>
                <a:spcPts val="0"/>
              </a:spcAft>
              <a:buNone/>
            </a:pPr>
            <a:r>
              <a:rPr lang="es-ES" altLang="en-US" dirty="0" smtClean="0">
                <a:solidFill>
                  <a:srgbClr val="3F3F3F"/>
                </a:solidFill>
              </a:rPr>
              <a:t>Agencia </a:t>
            </a:r>
            <a:r>
              <a:rPr lang="es-ES" altLang="en-US" dirty="0">
                <a:solidFill>
                  <a:srgbClr val="3F3F3F"/>
                </a:solidFill>
              </a:rPr>
              <a:t>de Educación de Texas, (2009). </a:t>
            </a:r>
            <a:endParaRPr dirty="0">
              <a:solidFill>
                <a:srgbClr val="3F3F3F"/>
              </a:solidFill>
            </a:endParaRPr>
          </a:p>
          <a:p>
            <a:pPr marL="457200" lvl="0" indent="0" algn="l" rtl="0">
              <a:lnSpc>
                <a:spcPct val="90000"/>
              </a:lnSpc>
              <a:spcBef>
                <a:spcPts val="1000"/>
              </a:spcBef>
              <a:spcAft>
                <a:spcPts val="0"/>
              </a:spcAft>
              <a:buClr>
                <a:srgbClr val="E84C22"/>
              </a:buClr>
              <a:buFont typeface="Noto Sans Symbols"/>
              <a:buNone/>
            </a:pPr>
            <a:r>
              <a:rPr lang="es-ES" altLang="en-US" i="1" dirty="0" smtClean="0">
                <a:solidFill>
                  <a:srgbClr val="3F3F3F"/>
                </a:solidFill>
              </a:rPr>
              <a:t>Del </a:t>
            </a:r>
            <a:r>
              <a:rPr lang="es-ES" altLang="en-US" i="1" dirty="0">
                <a:solidFill>
                  <a:srgbClr val="3F3F3F"/>
                </a:solidFill>
              </a:rPr>
              <a:t>Plan Estatal de Texas para la Educación de Estudiantes Dotados / </a:t>
            </a:r>
            <a:r>
              <a:rPr lang="es-ES" altLang="en-US" i="1" dirty="0" smtClean="0">
                <a:solidFill>
                  <a:srgbClr val="3F3F3F"/>
                </a:solidFill>
              </a:rPr>
              <a:t>Talentosos. </a:t>
            </a:r>
            <a:endParaRPr lang="es-ES" altLang="en-US" i="1" dirty="0">
              <a:solidFill>
                <a:srgbClr val="3F3F3F"/>
              </a:solidFill>
            </a:endParaRPr>
          </a:p>
          <a:p>
            <a:pPr marL="457200" lvl="0" indent="0" algn="l" rtl="0">
              <a:lnSpc>
                <a:spcPct val="90000"/>
              </a:lnSpc>
              <a:spcBef>
                <a:spcPts val="1000"/>
              </a:spcBef>
              <a:spcAft>
                <a:spcPts val="0"/>
              </a:spcAft>
              <a:buClr>
                <a:srgbClr val="E84C22"/>
              </a:buClr>
              <a:buFont typeface="Noto Sans Symbols"/>
              <a:buNone/>
            </a:pPr>
            <a:endParaRPr lang="en" i="1" dirty="0" smtClean="0">
              <a:solidFill>
                <a:srgbClr val="3F3F3F"/>
              </a:solidFill>
            </a:endParaRPr>
          </a:p>
          <a:p>
            <a:pPr marL="457200" lvl="0" indent="0" algn="l" rtl="0">
              <a:lnSpc>
                <a:spcPct val="90000"/>
              </a:lnSpc>
              <a:spcBef>
                <a:spcPts val="1000"/>
              </a:spcBef>
              <a:spcAft>
                <a:spcPts val="0"/>
              </a:spcAft>
              <a:buClr>
                <a:srgbClr val="E84C22"/>
              </a:buClr>
              <a:buFont typeface="Noto Sans Symbols"/>
              <a:buNone/>
            </a:pPr>
            <a:endParaRPr dirty="0">
              <a:solidFill>
                <a:srgbClr val="3F3F3F"/>
              </a:solidFill>
            </a:endParaRPr>
          </a:p>
          <a:p>
            <a:pPr marL="0" lvl="0" indent="0" algn="l" rtl="0">
              <a:spcBef>
                <a:spcPts val="0"/>
              </a:spcBef>
              <a:spcAft>
                <a:spcPts val="160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11700" y="445025"/>
            <a:ext cx="8520600" cy="1488550"/>
          </a:xfrm>
          <a:prstGeom prst="rect">
            <a:avLst/>
          </a:prstGeom>
        </p:spPr>
        <p:txBody>
          <a:bodyPr spcFirstLastPara="1" wrap="square" lIns="91425" tIns="91425" rIns="91425" bIns="91425" anchor="t" anchorCtr="0">
            <a:noAutofit/>
          </a:bodyPr>
          <a:lstStyle/>
          <a:p>
            <a:r>
              <a:rPr lang="es-ES" altLang="en-US" dirty="0" smtClean="0">
                <a:solidFill>
                  <a:schemeClr val="accent5"/>
                </a:solidFill>
              </a:rPr>
              <a:t>Recursos </a:t>
            </a:r>
            <a:r>
              <a:rPr lang="es-ES" altLang="en-US" dirty="0">
                <a:solidFill>
                  <a:schemeClr val="accent5"/>
                </a:solidFill>
              </a:rPr>
              <a:t>adicionales </a:t>
            </a:r>
            <a:r>
              <a:rPr lang="es-ES" altLang="en-US" sz="2400" dirty="0">
                <a:solidFill>
                  <a:schemeClr val="tx1"/>
                </a:solidFill>
                <a:latin typeface="Arial" panose="020B0604020202020204" pitchFamily="34" charset="0"/>
              </a:rPr>
              <a:t/>
            </a:r>
            <a:br>
              <a:rPr lang="es-ES" altLang="en-US" sz="2400" dirty="0">
                <a:solidFill>
                  <a:schemeClr val="tx1"/>
                </a:solidFill>
                <a:latin typeface="Arial" panose="020B0604020202020204" pitchFamily="34" charset="0"/>
              </a:rPr>
            </a:br>
            <a:r>
              <a:rPr lang="en" dirty="0" smtClean="0">
                <a:solidFill>
                  <a:schemeClr val="accent5"/>
                </a:solidFill>
              </a:rPr>
              <a:t/>
            </a:r>
            <a:br>
              <a:rPr lang="en" dirty="0" smtClean="0">
                <a:solidFill>
                  <a:schemeClr val="accent5"/>
                </a:solidFill>
              </a:rPr>
            </a:br>
            <a:endParaRPr dirty="0">
              <a:solidFill>
                <a:schemeClr val="accent5"/>
              </a:solidFill>
            </a:endParaRPr>
          </a:p>
        </p:txBody>
      </p:sp>
      <p:sp>
        <p:nvSpPr>
          <p:cNvPr id="148" name="Google Shape;14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Searchable TPSP Projects</a:t>
            </a:r>
            <a:endParaRPr dirty="0"/>
          </a:p>
          <a:p>
            <a:pPr marL="0" lvl="0" indent="0" algn="l" rtl="0">
              <a:spcBef>
                <a:spcPts val="1600"/>
              </a:spcBef>
              <a:spcAft>
                <a:spcPts val="0"/>
              </a:spcAft>
              <a:buNone/>
            </a:pPr>
            <a:r>
              <a:rPr lang="en" u="sng" dirty="0" smtClean="0">
                <a:solidFill>
                  <a:schemeClr val="hlink"/>
                </a:solidFill>
                <a:hlinkClick r:id="rId4"/>
              </a:rPr>
              <a:t>Esta tabla explica como se agrega profundidas y complejidad en cada uno de los proyectos de nivel de grado</a:t>
            </a:r>
            <a:r>
              <a:rPr lang="en" u="sng" smtClean="0">
                <a:solidFill>
                  <a:schemeClr val="hlink"/>
                </a:solidFill>
                <a:hlinkClick r:id="rId4"/>
              </a:rPr>
              <a:t>. - </a:t>
            </a:r>
            <a:r>
              <a:rPr lang="en" u="sng" dirty="0">
                <a:solidFill>
                  <a:schemeClr val="hlink"/>
                </a:solidFill>
                <a:hlinkClick r:id="rId4"/>
              </a:rPr>
              <a:t>COLEF)</a:t>
            </a:r>
            <a:endParaRPr dirty="0"/>
          </a:p>
          <a:p>
            <a:pPr marL="0" lvl="0" indent="0" algn="l" rtl="0">
              <a:spcBef>
                <a:spcPts val="1600"/>
              </a:spcBef>
              <a:spcAft>
                <a:spcPts val="0"/>
              </a:spcAft>
              <a:buNone/>
            </a:pPr>
            <a:r>
              <a:rPr lang="en" dirty="0" smtClean="0"/>
              <a:t>Folleto para padres (</a:t>
            </a:r>
            <a:r>
              <a:rPr lang="en" u="sng" dirty="0" smtClean="0">
                <a:solidFill>
                  <a:schemeClr val="hlink"/>
                </a:solidFill>
              </a:rPr>
              <a:t>Ingles</a:t>
            </a:r>
            <a:r>
              <a:rPr lang="en" dirty="0" smtClean="0"/>
              <a:t> </a:t>
            </a:r>
            <a:r>
              <a:rPr lang="en" dirty="0"/>
              <a:t>/ </a:t>
            </a:r>
            <a:r>
              <a:rPr lang="en" u="sng" dirty="0" smtClean="0">
                <a:solidFill>
                  <a:schemeClr val="hlink"/>
                </a:solidFill>
              </a:rPr>
              <a:t>Español</a:t>
            </a:r>
            <a:r>
              <a:rPr lang="en" dirty="0" smtClean="0"/>
              <a:t>)</a:t>
            </a:r>
            <a:endParaRPr dirty="0"/>
          </a:p>
          <a:p>
            <a:pPr marL="0" lvl="0" indent="0" algn="l" rtl="0">
              <a:spcBef>
                <a:spcPts val="1600"/>
              </a:spcBef>
              <a:spcAft>
                <a:spcPts val="1600"/>
              </a:spcAft>
              <a:buNone/>
            </a:pPr>
            <a:r>
              <a:rPr lang="en" dirty="0" smtClean="0"/>
              <a:t>Cartas a estudiantes y padres que ayuden a explicar el proyecto; contratos opcionales para investigacion independiente y mas . </a:t>
            </a:r>
            <a:r>
              <a:rPr lang="en" dirty="0"/>
              <a:t>(</a:t>
            </a:r>
            <a:r>
              <a:rPr lang="en" u="sng" dirty="0">
                <a:solidFill>
                  <a:schemeClr val="hlink"/>
                </a:solidFill>
                <a:hlinkClick r:id="rId5"/>
              </a:rPr>
              <a:t>K-2</a:t>
            </a:r>
            <a:r>
              <a:rPr lang="en" dirty="0"/>
              <a:t>; </a:t>
            </a:r>
            <a:r>
              <a:rPr lang="en" u="sng" dirty="0">
                <a:solidFill>
                  <a:schemeClr val="hlink"/>
                </a:solidFill>
                <a:hlinkClick r:id="rId6"/>
              </a:rPr>
              <a:t>3-5</a:t>
            </a:r>
            <a:r>
              <a:rPr lang="en" dirty="0"/>
              <a:t>; </a:t>
            </a:r>
            <a:r>
              <a:rPr lang="en" u="sng" dirty="0">
                <a:solidFill>
                  <a:schemeClr val="hlink"/>
                </a:solidFill>
                <a:hlinkClick r:id="rId7"/>
              </a:rPr>
              <a:t>6-8</a:t>
            </a:r>
            <a:r>
              <a:rPr lang="en" dirty="0"/>
              <a:t>; </a:t>
            </a:r>
            <a:r>
              <a:rPr lang="en" u="sng" dirty="0">
                <a:solidFill>
                  <a:schemeClr val="hlink"/>
                </a:solidFill>
                <a:hlinkClick r:id="rId8"/>
              </a:rPr>
              <a:t>9-12</a:t>
            </a:r>
            <a:r>
              <a:rPr lang="en" dirty="0"/>
              <a:t>) </a:t>
            </a:r>
            <a:endParaRPr dirty="0"/>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1579</Words>
  <Application>Microsoft Office PowerPoint</Application>
  <PresentationFormat>On-screen Show (16:9)</PresentationFormat>
  <Paragraphs>131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Alfa Slab One</vt:lpstr>
      <vt:lpstr>Arial</vt:lpstr>
      <vt:lpstr>Proxima Nova</vt:lpstr>
      <vt:lpstr>Noto Sans Symbols</vt:lpstr>
      <vt:lpstr>Gameday</vt:lpstr>
      <vt:lpstr> Proyecto de estándares de rendimiento de Texas</vt:lpstr>
      <vt:lpstr>Agenda</vt:lpstr>
      <vt:lpstr>¿Cuál es la meta del estado para la educación de superdotados?  </vt:lpstr>
      <vt:lpstr>El objetivo estatal para la educación de superdotados Abreviado</vt:lpstr>
      <vt:lpstr>¿Cuáles son las formas de cumplir con el objetivo estatal?               “ … Desarrollar productos  y actuaciones innovadoras.” </vt:lpstr>
      <vt:lpstr>El Proyecto de Estándares de Desempeño de Texas (TPSP)</vt:lpstr>
      <vt:lpstr>Dos partes para cada proyecto</vt:lpstr>
      <vt:lpstr>Explorar un proyecto  </vt:lpstr>
      <vt:lpstr>Explorando una rúbrica</vt:lpstr>
      <vt:lpstr>Cómo Duncanville ISD usa el TPSP   </vt:lpstr>
      <vt:lpstr>¿Cómo ayuda TPSP a cumplir la meta estatal?   </vt:lpstr>
      <vt:lpstr>Recursos adicionales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Texas Performance Standards Project</dc:title>
  <dc:creator>Bernard, Nneka</dc:creator>
  <cp:lastModifiedBy>Hernandez, Jessica</cp:lastModifiedBy>
  <cp:revision>8</cp:revision>
  <dcterms:modified xsi:type="dcterms:W3CDTF">2018-09-25T19:56:50Z</dcterms:modified>
</cp:coreProperties>
</file>