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5.jpg" ContentType="image/jpg"/>
  <Override PartName="/ppt/media/image14.jpg" ContentType="image/jpg"/>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56" r:id="rId2"/>
    <p:sldId id="258" r:id="rId3"/>
    <p:sldId id="276" r:id="rId4"/>
    <p:sldId id="259" r:id="rId5"/>
    <p:sldId id="260" r:id="rId6"/>
    <p:sldId id="261" r:id="rId7"/>
    <p:sldId id="262" r:id="rId8"/>
    <p:sldId id="278" r:id="rId9"/>
    <p:sldId id="267" r:id="rId10"/>
    <p:sldId id="275" r:id="rId11"/>
    <p:sldId id="274" r:id="rId12"/>
    <p:sldId id="268" r:id="rId13"/>
    <p:sldId id="27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59" autoAdjust="0"/>
    <p:restoredTop sz="94660"/>
  </p:normalViewPr>
  <p:slideViewPr>
    <p:cSldViewPr snapToGrid="0">
      <p:cViewPr varScale="1">
        <p:scale>
          <a:sx n="89" d="100"/>
          <a:sy n="89" d="100"/>
        </p:scale>
        <p:origin x="192" y="7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37F30C-0D08-4E3B-A7FC-C858AB625DFB}" type="datetimeFigureOut">
              <a:rPr lang="en-US" smtClean="0"/>
              <a:t>9/28/18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C45811-D707-46B5-93C6-0403D3C36FFE}" type="slidenum">
              <a:rPr lang="en-US" smtClean="0"/>
              <a:t>‹#›</a:t>
            </a:fld>
            <a:endParaRPr lang="en-US"/>
          </a:p>
        </p:txBody>
      </p:sp>
    </p:spTree>
    <p:extLst>
      <p:ext uri="{BB962C8B-B14F-4D97-AF65-F5344CB8AC3E}">
        <p14:creationId xmlns:p14="http://schemas.microsoft.com/office/powerpoint/2010/main" val="2942359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A751EB-7F3B-468B-AC60-45AFAEE7E56F}" type="slidenum">
              <a:rPr lang="en-US" smtClean="0"/>
              <a:t>11</a:t>
            </a:fld>
            <a:endParaRPr lang="en-US"/>
          </a:p>
        </p:txBody>
      </p:sp>
    </p:spTree>
    <p:extLst>
      <p:ext uri="{BB962C8B-B14F-4D97-AF65-F5344CB8AC3E}">
        <p14:creationId xmlns:p14="http://schemas.microsoft.com/office/powerpoint/2010/main" val="607559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A751EB-7F3B-468B-AC60-45AFAEE7E56F}" type="slidenum">
              <a:rPr lang="en-US" smtClean="0"/>
              <a:t>13</a:t>
            </a:fld>
            <a:endParaRPr lang="en-US"/>
          </a:p>
        </p:txBody>
      </p:sp>
    </p:spTree>
    <p:extLst>
      <p:ext uri="{BB962C8B-B14F-4D97-AF65-F5344CB8AC3E}">
        <p14:creationId xmlns:p14="http://schemas.microsoft.com/office/powerpoint/2010/main" val="2569086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9/28/18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9/28/18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9/28/18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9/28/18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9/28/18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9/28/18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9/28/18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9/28/18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9/28/18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9/28/18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9/28/18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9/28/18</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nacacnet.org/research/PublicationsResources/Marketplace/research/Pages/StateofCollegeAdmission.aspx"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1872" y="5032727"/>
            <a:ext cx="7677508" cy="1583733"/>
          </a:xfrm>
        </p:spPr>
        <p:txBody>
          <a:bodyPr>
            <a:normAutofit fontScale="90000"/>
          </a:bodyPr>
          <a:lstStyle/>
          <a:p>
            <a:pPr algn="ctr"/>
            <a:r>
              <a:rPr lang="en-US" sz="3600" spc="-10" dirty="0">
                <a:solidFill>
                  <a:srgbClr val="000000"/>
                </a:solidFill>
                <a:latin typeface="Calibri"/>
                <a:cs typeface="Calibri"/>
              </a:rPr>
              <a:t>Preparing </a:t>
            </a:r>
            <a:r>
              <a:rPr lang="en-US" sz="3600" spc="-45" dirty="0">
                <a:solidFill>
                  <a:srgbClr val="000000"/>
                </a:solidFill>
                <a:latin typeface="Calibri"/>
                <a:cs typeface="Calibri"/>
              </a:rPr>
              <a:t>for </a:t>
            </a:r>
            <a:r>
              <a:rPr lang="en-US" sz="3600" spc="-20" dirty="0">
                <a:solidFill>
                  <a:srgbClr val="000000"/>
                </a:solidFill>
                <a:latin typeface="Calibri"/>
                <a:cs typeface="Calibri"/>
              </a:rPr>
              <a:t>Postsecondary  </a:t>
            </a:r>
            <a:r>
              <a:rPr lang="en-US" sz="3600" spc="-5" dirty="0">
                <a:solidFill>
                  <a:srgbClr val="000000"/>
                </a:solidFill>
                <a:latin typeface="Calibri"/>
                <a:cs typeface="Calibri"/>
              </a:rPr>
              <a:t>Opportunities </a:t>
            </a:r>
            <a:r>
              <a:rPr lang="en-US" sz="3600" spc="-20" dirty="0">
                <a:solidFill>
                  <a:srgbClr val="000000"/>
                </a:solidFill>
                <a:latin typeface="Calibri"/>
                <a:cs typeface="Calibri"/>
              </a:rPr>
              <a:t>through </a:t>
            </a:r>
            <a:r>
              <a:rPr lang="en-US" sz="3600" spc="-15" dirty="0">
                <a:solidFill>
                  <a:srgbClr val="000000"/>
                </a:solidFill>
                <a:latin typeface="Calibri"/>
                <a:cs typeface="Calibri"/>
              </a:rPr>
              <a:t>Advanced  </a:t>
            </a:r>
            <a:r>
              <a:rPr lang="en-US" sz="3600" spc="-10" dirty="0">
                <a:solidFill>
                  <a:srgbClr val="000000"/>
                </a:solidFill>
                <a:latin typeface="Calibri"/>
                <a:cs typeface="Calibri"/>
              </a:rPr>
              <a:t>Academic</a:t>
            </a:r>
            <a:r>
              <a:rPr lang="en-US" sz="3600" spc="-55" dirty="0">
                <a:solidFill>
                  <a:srgbClr val="000000"/>
                </a:solidFill>
                <a:latin typeface="Calibri"/>
                <a:cs typeface="Calibri"/>
              </a:rPr>
              <a:t> </a:t>
            </a:r>
            <a:r>
              <a:rPr lang="en-US" sz="3600" spc="-25" dirty="0">
                <a:solidFill>
                  <a:srgbClr val="000000"/>
                </a:solidFill>
                <a:latin typeface="Calibri"/>
                <a:cs typeface="Calibri"/>
              </a:rPr>
              <a:t>academics in duncanville isd</a:t>
            </a:r>
            <a:endParaRPr lang="en-US" sz="3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9981" y="4787660"/>
            <a:ext cx="1406084" cy="182017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992210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04035" y="302723"/>
            <a:ext cx="4916805" cy="584200"/>
          </a:xfrm>
          <a:prstGeom prst="rect">
            <a:avLst/>
          </a:prstGeom>
        </p:spPr>
        <p:txBody>
          <a:bodyPr vert="horz" wrap="square" lIns="0" tIns="0" rIns="0" bIns="0" rtlCol="0">
            <a:spAutoFit/>
          </a:bodyPr>
          <a:lstStyle/>
          <a:p>
            <a:pPr marL="12700">
              <a:lnSpc>
                <a:spcPct val="100000"/>
              </a:lnSpc>
            </a:pPr>
            <a:r>
              <a:rPr sz="3600" spc="-10" dirty="0">
                <a:solidFill>
                  <a:srgbClr val="1682C5"/>
                </a:solidFill>
              </a:rPr>
              <a:t>Advanced Placement</a:t>
            </a:r>
            <a:r>
              <a:rPr sz="3600" spc="-15" dirty="0">
                <a:solidFill>
                  <a:srgbClr val="1682C5"/>
                </a:solidFill>
              </a:rPr>
              <a:t> </a:t>
            </a:r>
            <a:r>
              <a:rPr sz="3600" spc="-5" dirty="0">
                <a:solidFill>
                  <a:srgbClr val="1682C5"/>
                </a:solidFill>
              </a:rPr>
              <a:t>(AP)</a:t>
            </a:r>
            <a:endParaRPr sz="3600"/>
          </a:p>
        </p:txBody>
      </p:sp>
      <p:sp>
        <p:nvSpPr>
          <p:cNvPr id="4" name="object 4"/>
          <p:cNvSpPr/>
          <p:nvPr/>
        </p:nvSpPr>
        <p:spPr>
          <a:xfrm>
            <a:off x="2038730" y="1057273"/>
            <a:ext cx="2762250" cy="5419725"/>
          </a:xfrm>
          <a:custGeom>
            <a:avLst/>
            <a:gdLst/>
            <a:ahLst/>
            <a:cxnLst/>
            <a:rect l="l" t="t" r="r" b="b"/>
            <a:pathLst>
              <a:path w="2762250" h="5419725">
                <a:moveTo>
                  <a:pt x="2486025" y="0"/>
                </a:moveTo>
                <a:lnTo>
                  <a:pt x="276225" y="0"/>
                </a:lnTo>
                <a:lnTo>
                  <a:pt x="226573" y="4450"/>
                </a:lnTo>
                <a:lnTo>
                  <a:pt x="179842" y="17281"/>
                </a:lnTo>
                <a:lnTo>
                  <a:pt x="136810" y="37713"/>
                </a:lnTo>
                <a:lnTo>
                  <a:pt x="98257" y="64965"/>
                </a:lnTo>
                <a:lnTo>
                  <a:pt x="64965" y="98257"/>
                </a:lnTo>
                <a:lnTo>
                  <a:pt x="37713" y="136810"/>
                </a:lnTo>
                <a:lnTo>
                  <a:pt x="17281" y="179842"/>
                </a:lnTo>
                <a:lnTo>
                  <a:pt x="4450" y="226573"/>
                </a:lnTo>
                <a:lnTo>
                  <a:pt x="0" y="276225"/>
                </a:lnTo>
                <a:lnTo>
                  <a:pt x="0" y="5143119"/>
                </a:lnTo>
                <a:lnTo>
                  <a:pt x="4450" y="5192770"/>
                </a:lnTo>
                <a:lnTo>
                  <a:pt x="17281" y="5239501"/>
                </a:lnTo>
                <a:lnTo>
                  <a:pt x="37713" y="5282533"/>
                </a:lnTo>
                <a:lnTo>
                  <a:pt x="64965" y="5321086"/>
                </a:lnTo>
                <a:lnTo>
                  <a:pt x="98257" y="5354378"/>
                </a:lnTo>
                <a:lnTo>
                  <a:pt x="136810" y="5381630"/>
                </a:lnTo>
                <a:lnTo>
                  <a:pt x="179842" y="5402062"/>
                </a:lnTo>
                <a:lnTo>
                  <a:pt x="226573" y="5414893"/>
                </a:lnTo>
                <a:lnTo>
                  <a:pt x="276225" y="5419344"/>
                </a:lnTo>
                <a:lnTo>
                  <a:pt x="2486025" y="5419344"/>
                </a:lnTo>
                <a:lnTo>
                  <a:pt x="2535676" y="5414893"/>
                </a:lnTo>
                <a:lnTo>
                  <a:pt x="2582407" y="5402062"/>
                </a:lnTo>
                <a:lnTo>
                  <a:pt x="2625439" y="5381630"/>
                </a:lnTo>
                <a:lnTo>
                  <a:pt x="2663992" y="5354378"/>
                </a:lnTo>
                <a:lnTo>
                  <a:pt x="2697284" y="5321086"/>
                </a:lnTo>
                <a:lnTo>
                  <a:pt x="2724536" y="5282533"/>
                </a:lnTo>
                <a:lnTo>
                  <a:pt x="2744968" y="5239501"/>
                </a:lnTo>
                <a:lnTo>
                  <a:pt x="2757799" y="5192770"/>
                </a:lnTo>
                <a:lnTo>
                  <a:pt x="2762250" y="5143119"/>
                </a:lnTo>
                <a:lnTo>
                  <a:pt x="2762250" y="276225"/>
                </a:lnTo>
                <a:lnTo>
                  <a:pt x="2757799" y="226573"/>
                </a:lnTo>
                <a:lnTo>
                  <a:pt x="2744968" y="179842"/>
                </a:lnTo>
                <a:lnTo>
                  <a:pt x="2724536" y="136810"/>
                </a:lnTo>
                <a:lnTo>
                  <a:pt x="2697284" y="98257"/>
                </a:lnTo>
                <a:lnTo>
                  <a:pt x="2663992" y="64965"/>
                </a:lnTo>
                <a:lnTo>
                  <a:pt x="2625439" y="37713"/>
                </a:lnTo>
                <a:lnTo>
                  <a:pt x="2582407" y="17281"/>
                </a:lnTo>
                <a:lnTo>
                  <a:pt x="2535676" y="4450"/>
                </a:lnTo>
                <a:lnTo>
                  <a:pt x="2486025" y="0"/>
                </a:lnTo>
                <a:close/>
              </a:path>
            </a:pathLst>
          </a:custGeom>
          <a:solidFill>
            <a:srgbClr val="1682C5"/>
          </a:solidFill>
        </p:spPr>
        <p:txBody>
          <a:bodyPr wrap="square" lIns="0" tIns="0" rIns="0" bIns="0" rtlCol="0"/>
          <a:lstStyle/>
          <a:p>
            <a:endParaRPr/>
          </a:p>
        </p:txBody>
      </p:sp>
      <p:sp>
        <p:nvSpPr>
          <p:cNvPr id="5" name="object 5"/>
          <p:cNvSpPr/>
          <p:nvPr/>
        </p:nvSpPr>
        <p:spPr>
          <a:xfrm>
            <a:off x="2038730" y="1057273"/>
            <a:ext cx="2762250" cy="5419725"/>
          </a:xfrm>
          <a:custGeom>
            <a:avLst/>
            <a:gdLst/>
            <a:ahLst/>
            <a:cxnLst/>
            <a:rect l="l" t="t" r="r" b="b"/>
            <a:pathLst>
              <a:path w="2762250" h="5419725">
                <a:moveTo>
                  <a:pt x="0" y="276225"/>
                </a:moveTo>
                <a:lnTo>
                  <a:pt x="4450" y="226573"/>
                </a:lnTo>
                <a:lnTo>
                  <a:pt x="17281" y="179842"/>
                </a:lnTo>
                <a:lnTo>
                  <a:pt x="37713" y="136810"/>
                </a:lnTo>
                <a:lnTo>
                  <a:pt x="64965" y="98257"/>
                </a:lnTo>
                <a:lnTo>
                  <a:pt x="98257" y="64965"/>
                </a:lnTo>
                <a:lnTo>
                  <a:pt x="136810" y="37713"/>
                </a:lnTo>
                <a:lnTo>
                  <a:pt x="179842" y="17281"/>
                </a:lnTo>
                <a:lnTo>
                  <a:pt x="226573" y="4450"/>
                </a:lnTo>
                <a:lnTo>
                  <a:pt x="276225" y="0"/>
                </a:lnTo>
                <a:lnTo>
                  <a:pt x="2486025" y="0"/>
                </a:lnTo>
                <a:lnTo>
                  <a:pt x="2535676" y="4450"/>
                </a:lnTo>
                <a:lnTo>
                  <a:pt x="2582407" y="17281"/>
                </a:lnTo>
                <a:lnTo>
                  <a:pt x="2625439" y="37713"/>
                </a:lnTo>
                <a:lnTo>
                  <a:pt x="2663992" y="64965"/>
                </a:lnTo>
                <a:lnTo>
                  <a:pt x="2697284" y="98257"/>
                </a:lnTo>
                <a:lnTo>
                  <a:pt x="2724536" y="136810"/>
                </a:lnTo>
                <a:lnTo>
                  <a:pt x="2744968" y="179842"/>
                </a:lnTo>
                <a:lnTo>
                  <a:pt x="2757799" y="226573"/>
                </a:lnTo>
                <a:lnTo>
                  <a:pt x="2762250" y="276225"/>
                </a:lnTo>
                <a:lnTo>
                  <a:pt x="2762250" y="5143119"/>
                </a:lnTo>
                <a:lnTo>
                  <a:pt x="2757799" y="5192770"/>
                </a:lnTo>
                <a:lnTo>
                  <a:pt x="2744968" y="5239501"/>
                </a:lnTo>
                <a:lnTo>
                  <a:pt x="2724536" y="5282533"/>
                </a:lnTo>
                <a:lnTo>
                  <a:pt x="2697284" y="5321086"/>
                </a:lnTo>
                <a:lnTo>
                  <a:pt x="2663992" y="5354378"/>
                </a:lnTo>
                <a:lnTo>
                  <a:pt x="2625439" y="5381630"/>
                </a:lnTo>
                <a:lnTo>
                  <a:pt x="2582407" y="5402062"/>
                </a:lnTo>
                <a:lnTo>
                  <a:pt x="2535676" y="5414893"/>
                </a:lnTo>
                <a:lnTo>
                  <a:pt x="2486025" y="5419344"/>
                </a:lnTo>
                <a:lnTo>
                  <a:pt x="276225" y="5419344"/>
                </a:lnTo>
                <a:lnTo>
                  <a:pt x="226573" y="5414893"/>
                </a:lnTo>
                <a:lnTo>
                  <a:pt x="179842" y="5402062"/>
                </a:lnTo>
                <a:lnTo>
                  <a:pt x="136810" y="5381630"/>
                </a:lnTo>
                <a:lnTo>
                  <a:pt x="98257" y="5354378"/>
                </a:lnTo>
                <a:lnTo>
                  <a:pt x="64965" y="5321086"/>
                </a:lnTo>
                <a:lnTo>
                  <a:pt x="37713" y="5282533"/>
                </a:lnTo>
                <a:lnTo>
                  <a:pt x="17281" y="5239501"/>
                </a:lnTo>
                <a:lnTo>
                  <a:pt x="4450" y="5192770"/>
                </a:lnTo>
                <a:lnTo>
                  <a:pt x="0" y="5143119"/>
                </a:lnTo>
                <a:lnTo>
                  <a:pt x="0" y="276225"/>
                </a:lnTo>
                <a:close/>
              </a:path>
            </a:pathLst>
          </a:custGeom>
          <a:ln w="12954">
            <a:solidFill>
              <a:srgbClr val="FFFFFF"/>
            </a:solidFill>
          </a:ln>
        </p:spPr>
        <p:txBody>
          <a:bodyPr wrap="square" lIns="0" tIns="0" rIns="0" bIns="0" rtlCol="0"/>
          <a:lstStyle/>
          <a:p>
            <a:endParaRPr/>
          </a:p>
        </p:txBody>
      </p:sp>
      <p:sp>
        <p:nvSpPr>
          <p:cNvPr id="6" name="object 6"/>
          <p:cNvSpPr txBox="1"/>
          <p:nvPr/>
        </p:nvSpPr>
        <p:spPr>
          <a:xfrm>
            <a:off x="2153420" y="3607799"/>
            <a:ext cx="2531110" cy="1378585"/>
          </a:xfrm>
          <a:prstGeom prst="rect">
            <a:avLst/>
          </a:prstGeom>
        </p:spPr>
        <p:txBody>
          <a:bodyPr vert="horz" wrap="square" lIns="0" tIns="0" rIns="0" bIns="0" rtlCol="0">
            <a:spAutoFit/>
          </a:bodyPr>
          <a:lstStyle/>
          <a:p>
            <a:pPr marL="514350">
              <a:lnSpc>
                <a:spcPct val="100000"/>
              </a:lnSpc>
            </a:pPr>
            <a:r>
              <a:rPr sz="1500" b="1" u="sng" spc="-5" dirty="0">
                <a:solidFill>
                  <a:srgbClr val="FFFFFF"/>
                </a:solidFill>
                <a:latin typeface="Calibri"/>
                <a:cs typeface="Calibri"/>
              </a:rPr>
              <a:t>Summer/Early</a:t>
            </a:r>
            <a:r>
              <a:rPr sz="1500" b="1" u="sng" spc="-80" dirty="0">
                <a:solidFill>
                  <a:srgbClr val="FFFFFF"/>
                </a:solidFill>
                <a:latin typeface="Calibri"/>
                <a:cs typeface="Calibri"/>
              </a:rPr>
              <a:t> </a:t>
            </a:r>
            <a:r>
              <a:rPr sz="1500" b="1" u="sng" spc="-15" dirty="0">
                <a:solidFill>
                  <a:srgbClr val="FFFFFF"/>
                </a:solidFill>
                <a:latin typeface="Calibri"/>
                <a:cs typeface="Calibri"/>
              </a:rPr>
              <a:t>Fall:</a:t>
            </a:r>
            <a:endParaRPr sz="1500">
              <a:latin typeface="Calibri"/>
              <a:cs typeface="Calibri"/>
            </a:endParaRPr>
          </a:p>
          <a:p>
            <a:pPr marL="12700" marR="5080" indent="635" algn="ctr">
              <a:lnSpc>
                <a:spcPct val="91600"/>
              </a:lnSpc>
              <a:spcBef>
                <a:spcPts val="635"/>
              </a:spcBef>
            </a:pPr>
            <a:r>
              <a:rPr sz="1500" spc="-25" dirty="0">
                <a:solidFill>
                  <a:srgbClr val="FFFFFF"/>
                </a:solidFill>
                <a:latin typeface="Calibri"/>
                <a:cs typeface="Calibri"/>
              </a:rPr>
              <a:t>Teachers </a:t>
            </a:r>
            <a:r>
              <a:rPr sz="1500" spc="-10" dirty="0">
                <a:solidFill>
                  <a:srgbClr val="FFFFFF"/>
                </a:solidFill>
                <a:latin typeface="Calibri"/>
                <a:cs typeface="Calibri"/>
              </a:rPr>
              <a:t>may </a:t>
            </a:r>
            <a:r>
              <a:rPr sz="1500" spc="-15" dirty="0">
                <a:solidFill>
                  <a:srgbClr val="FFFFFF"/>
                </a:solidFill>
                <a:latin typeface="Calibri"/>
                <a:cs typeface="Calibri"/>
              </a:rPr>
              <a:t>attend </a:t>
            </a:r>
            <a:r>
              <a:rPr sz="1500" spc="-5" dirty="0">
                <a:solidFill>
                  <a:srgbClr val="FFFFFF"/>
                </a:solidFill>
                <a:latin typeface="Calibri"/>
                <a:cs typeface="Calibri"/>
              </a:rPr>
              <a:t>summer  </a:t>
            </a:r>
            <a:r>
              <a:rPr sz="1500" spc="-10" dirty="0">
                <a:solidFill>
                  <a:srgbClr val="FFFFFF"/>
                </a:solidFill>
                <a:latin typeface="Calibri"/>
                <a:cs typeface="Calibri"/>
              </a:rPr>
              <a:t>professional development;  teachers </a:t>
            </a:r>
            <a:r>
              <a:rPr sz="1500" spc="-5" dirty="0">
                <a:solidFill>
                  <a:srgbClr val="FFFFFF"/>
                </a:solidFill>
                <a:latin typeface="Calibri"/>
                <a:cs typeface="Calibri"/>
              </a:rPr>
              <a:t>submit class </a:t>
            </a:r>
            <a:r>
              <a:rPr sz="1500" spc="-10" dirty="0">
                <a:solidFill>
                  <a:srgbClr val="FFFFFF"/>
                </a:solidFill>
                <a:latin typeface="Calibri"/>
                <a:cs typeface="Calibri"/>
              </a:rPr>
              <a:t>syllabus to  </a:t>
            </a:r>
            <a:r>
              <a:rPr sz="1500" spc="-5" dirty="0">
                <a:solidFill>
                  <a:srgbClr val="FFFFFF"/>
                </a:solidFill>
                <a:latin typeface="Calibri"/>
                <a:cs typeface="Calibri"/>
              </a:rPr>
              <a:t>the College Board </a:t>
            </a:r>
            <a:r>
              <a:rPr sz="1500" spc="-15" dirty="0">
                <a:solidFill>
                  <a:srgbClr val="FFFFFF"/>
                </a:solidFill>
                <a:latin typeface="Calibri"/>
                <a:cs typeface="Calibri"/>
              </a:rPr>
              <a:t>for </a:t>
            </a:r>
            <a:r>
              <a:rPr sz="1500" dirty="0">
                <a:solidFill>
                  <a:srgbClr val="FFFFFF"/>
                </a:solidFill>
                <a:latin typeface="Calibri"/>
                <a:cs typeface="Calibri"/>
              </a:rPr>
              <a:t>AP </a:t>
            </a:r>
            <a:r>
              <a:rPr sz="1500" spc="-10" dirty="0">
                <a:solidFill>
                  <a:srgbClr val="FFFFFF"/>
                </a:solidFill>
                <a:latin typeface="Calibri"/>
                <a:cs typeface="Calibri"/>
              </a:rPr>
              <a:t>Course  </a:t>
            </a:r>
            <a:r>
              <a:rPr sz="1500" spc="-5" dirty="0">
                <a:solidFill>
                  <a:srgbClr val="FFFFFF"/>
                </a:solidFill>
                <a:latin typeface="Calibri"/>
                <a:cs typeface="Calibri"/>
              </a:rPr>
              <a:t>Audit</a:t>
            </a:r>
            <a:endParaRPr sz="1500">
              <a:latin typeface="Calibri"/>
              <a:cs typeface="Calibri"/>
            </a:endParaRPr>
          </a:p>
        </p:txBody>
      </p:sp>
      <p:sp>
        <p:nvSpPr>
          <p:cNvPr id="7" name="object 7"/>
          <p:cNvSpPr/>
          <p:nvPr/>
        </p:nvSpPr>
        <p:spPr>
          <a:xfrm>
            <a:off x="3226689" y="2225420"/>
            <a:ext cx="390525" cy="64135"/>
          </a:xfrm>
          <a:custGeom>
            <a:avLst/>
            <a:gdLst/>
            <a:ahLst/>
            <a:cxnLst/>
            <a:rect l="l" t="t" r="r" b="b"/>
            <a:pathLst>
              <a:path w="390525" h="64135">
                <a:moveTo>
                  <a:pt x="195072" y="0"/>
                </a:moveTo>
                <a:lnTo>
                  <a:pt x="119141" y="2514"/>
                </a:lnTo>
                <a:lnTo>
                  <a:pt x="57135" y="9372"/>
                </a:lnTo>
                <a:lnTo>
                  <a:pt x="15329" y="19545"/>
                </a:lnTo>
                <a:lnTo>
                  <a:pt x="0" y="32003"/>
                </a:lnTo>
                <a:lnTo>
                  <a:pt x="15329" y="44462"/>
                </a:lnTo>
                <a:lnTo>
                  <a:pt x="57135" y="54635"/>
                </a:lnTo>
                <a:lnTo>
                  <a:pt x="119141" y="61493"/>
                </a:lnTo>
                <a:lnTo>
                  <a:pt x="195072" y="64007"/>
                </a:lnTo>
                <a:lnTo>
                  <a:pt x="271002" y="61493"/>
                </a:lnTo>
                <a:lnTo>
                  <a:pt x="333008" y="54635"/>
                </a:lnTo>
                <a:lnTo>
                  <a:pt x="374814" y="44462"/>
                </a:lnTo>
                <a:lnTo>
                  <a:pt x="390144" y="32003"/>
                </a:lnTo>
                <a:lnTo>
                  <a:pt x="374814" y="19545"/>
                </a:lnTo>
                <a:lnTo>
                  <a:pt x="333008" y="9372"/>
                </a:lnTo>
                <a:lnTo>
                  <a:pt x="271002" y="2514"/>
                </a:lnTo>
                <a:lnTo>
                  <a:pt x="195072" y="0"/>
                </a:lnTo>
                <a:close/>
              </a:path>
            </a:pathLst>
          </a:custGeom>
          <a:solidFill>
            <a:srgbClr val="BCCDE4"/>
          </a:solidFill>
        </p:spPr>
        <p:txBody>
          <a:bodyPr wrap="square" lIns="0" tIns="0" rIns="0" bIns="0" rtlCol="0"/>
          <a:lstStyle/>
          <a:p>
            <a:endParaRPr/>
          </a:p>
        </p:txBody>
      </p:sp>
      <p:sp>
        <p:nvSpPr>
          <p:cNvPr id="8" name="object 8"/>
          <p:cNvSpPr/>
          <p:nvPr/>
        </p:nvSpPr>
        <p:spPr>
          <a:xfrm>
            <a:off x="3226689" y="2225420"/>
            <a:ext cx="390525" cy="64135"/>
          </a:xfrm>
          <a:custGeom>
            <a:avLst/>
            <a:gdLst/>
            <a:ahLst/>
            <a:cxnLst/>
            <a:rect l="l" t="t" r="r" b="b"/>
            <a:pathLst>
              <a:path w="390525" h="64135">
                <a:moveTo>
                  <a:pt x="390144" y="32003"/>
                </a:moveTo>
                <a:lnTo>
                  <a:pt x="374814" y="19545"/>
                </a:lnTo>
                <a:lnTo>
                  <a:pt x="333008" y="9372"/>
                </a:lnTo>
                <a:lnTo>
                  <a:pt x="271002" y="2514"/>
                </a:lnTo>
                <a:lnTo>
                  <a:pt x="195072" y="0"/>
                </a:lnTo>
                <a:lnTo>
                  <a:pt x="119141" y="2514"/>
                </a:lnTo>
                <a:lnTo>
                  <a:pt x="57135" y="9372"/>
                </a:lnTo>
                <a:lnTo>
                  <a:pt x="15329" y="19545"/>
                </a:lnTo>
                <a:lnTo>
                  <a:pt x="0" y="32003"/>
                </a:lnTo>
                <a:lnTo>
                  <a:pt x="15329" y="44462"/>
                </a:lnTo>
                <a:lnTo>
                  <a:pt x="57135" y="54635"/>
                </a:lnTo>
                <a:lnTo>
                  <a:pt x="119141" y="61493"/>
                </a:lnTo>
                <a:lnTo>
                  <a:pt x="195072" y="64007"/>
                </a:lnTo>
                <a:lnTo>
                  <a:pt x="271002" y="61493"/>
                </a:lnTo>
                <a:lnTo>
                  <a:pt x="333008" y="54635"/>
                </a:lnTo>
                <a:lnTo>
                  <a:pt x="374814" y="44462"/>
                </a:lnTo>
                <a:lnTo>
                  <a:pt x="390144" y="32003"/>
                </a:lnTo>
                <a:close/>
              </a:path>
            </a:pathLst>
          </a:custGeom>
          <a:ln w="12954">
            <a:solidFill>
              <a:srgbClr val="FFFFFF"/>
            </a:solidFill>
          </a:ln>
        </p:spPr>
        <p:txBody>
          <a:bodyPr wrap="square" lIns="0" tIns="0" rIns="0" bIns="0" rtlCol="0"/>
          <a:lstStyle/>
          <a:p>
            <a:endParaRPr/>
          </a:p>
        </p:txBody>
      </p:sp>
      <p:sp>
        <p:nvSpPr>
          <p:cNvPr id="9" name="object 9"/>
          <p:cNvSpPr/>
          <p:nvPr/>
        </p:nvSpPr>
        <p:spPr>
          <a:xfrm>
            <a:off x="4885563" y="1057275"/>
            <a:ext cx="2763520" cy="5419725"/>
          </a:xfrm>
          <a:custGeom>
            <a:avLst/>
            <a:gdLst/>
            <a:ahLst/>
            <a:cxnLst/>
            <a:rect l="l" t="t" r="r" b="b"/>
            <a:pathLst>
              <a:path w="2763520" h="5419725">
                <a:moveTo>
                  <a:pt x="2486710" y="0"/>
                </a:moveTo>
                <a:lnTo>
                  <a:pt x="276301" y="0"/>
                </a:lnTo>
                <a:lnTo>
                  <a:pt x="226634" y="4451"/>
                </a:lnTo>
                <a:lnTo>
                  <a:pt x="179888" y="17285"/>
                </a:lnTo>
                <a:lnTo>
                  <a:pt x="136843" y="37721"/>
                </a:lnTo>
                <a:lnTo>
                  <a:pt x="98281" y="64980"/>
                </a:lnTo>
                <a:lnTo>
                  <a:pt x="64980" y="98281"/>
                </a:lnTo>
                <a:lnTo>
                  <a:pt x="37721" y="136843"/>
                </a:lnTo>
                <a:lnTo>
                  <a:pt x="17285" y="179888"/>
                </a:lnTo>
                <a:lnTo>
                  <a:pt x="4451" y="226634"/>
                </a:lnTo>
                <a:lnTo>
                  <a:pt x="0" y="276301"/>
                </a:lnTo>
                <a:lnTo>
                  <a:pt x="0" y="5143042"/>
                </a:lnTo>
                <a:lnTo>
                  <a:pt x="4451" y="5192706"/>
                </a:lnTo>
                <a:lnTo>
                  <a:pt x="17285" y="5239450"/>
                </a:lnTo>
                <a:lnTo>
                  <a:pt x="37721" y="5282494"/>
                </a:lnTo>
                <a:lnTo>
                  <a:pt x="64980" y="5321057"/>
                </a:lnTo>
                <a:lnTo>
                  <a:pt x="98281" y="5354359"/>
                </a:lnTo>
                <a:lnTo>
                  <a:pt x="136843" y="5381619"/>
                </a:lnTo>
                <a:lnTo>
                  <a:pt x="179888" y="5402057"/>
                </a:lnTo>
                <a:lnTo>
                  <a:pt x="226634" y="5414892"/>
                </a:lnTo>
                <a:lnTo>
                  <a:pt x="276301" y="5419344"/>
                </a:lnTo>
                <a:lnTo>
                  <a:pt x="2486710" y="5419344"/>
                </a:lnTo>
                <a:lnTo>
                  <a:pt x="2536377" y="5414892"/>
                </a:lnTo>
                <a:lnTo>
                  <a:pt x="2583123" y="5402057"/>
                </a:lnTo>
                <a:lnTo>
                  <a:pt x="2626168" y="5381619"/>
                </a:lnTo>
                <a:lnTo>
                  <a:pt x="2664730" y="5354359"/>
                </a:lnTo>
                <a:lnTo>
                  <a:pt x="2698031" y="5321057"/>
                </a:lnTo>
                <a:lnTo>
                  <a:pt x="2725290" y="5282494"/>
                </a:lnTo>
                <a:lnTo>
                  <a:pt x="2745726" y="5239450"/>
                </a:lnTo>
                <a:lnTo>
                  <a:pt x="2758560" y="5192706"/>
                </a:lnTo>
                <a:lnTo>
                  <a:pt x="2763012" y="5143042"/>
                </a:lnTo>
                <a:lnTo>
                  <a:pt x="2763012" y="276301"/>
                </a:lnTo>
                <a:lnTo>
                  <a:pt x="2758560" y="226634"/>
                </a:lnTo>
                <a:lnTo>
                  <a:pt x="2745726" y="179888"/>
                </a:lnTo>
                <a:lnTo>
                  <a:pt x="2725290" y="136843"/>
                </a:lnTo>
                <a:lnTo>
                  <a:pt x="2698031" y="98281"/>
                </a:lnTo>
                <a:lnTo>
                  <a:pt x="2664730" y="64980"/>
                </a:lnTo>
                <a:lnTo>
                  <a:pt x="2626168" y="37721"/>
                </a:lnTo>
                <a:lnTo>
                  <a:pt x="2583123" y="17285"/>
                </a:lnTo>
                <a:lnTo>
                  <a:pt x="2536377" y="4451"/>
                </a:lnTo>
                <a:lnTo>
                  <a:pt x="2486710" y="0"/>
                </a:lnTo>
                <a:close/>
              </a:path>
            </a:pathLst>
          </a:custGeom>
          <a:solidFill>
            <a:srgbClr val="1682C5"/>
          </a:solidFill>
        </p:spPr>
        <p:txBody>
          <a:bodyPr wrap="square" lIns="0" tIns="0" rIns="0" bIns="0" rtlCol="0"/>
          <a:lstStyle/>
          <a:p>
            <a:endParaRPr/>
          </a:p>
        </p:txBody>
      </p:sp>
      <p:sp>
        <p:nvSpPr>
          <p:cNvPr id="10" name="object 10"/>
          <p:cNvSpPr/>
          <p:nvPr/>
        </p:nvSpPr>
        <p:spPr>
          <a:xfrm>
            <a:off x="4885563" y="1057275"/>
            <a:ext cx="2763520" cy="5419725"/>
          </a:xfrm>
          <a:custGeom>
            <a:avLst/>
            <a:gdLst/>
            <a:ahLst/>
            <a:cxnLst/>
            <a:rect l="l" t="t" r="r" b="b"/>
            <a:pathLst>
              <a:path w="2763520" h="5419725">
                <a:moveTo>
                  <a:pt x="0" y="276301"/>
                </a:moveTo>
                <a:lnTo>
                  <a:pt x="4451" y="226634"/>
                </a:lnTo>
                <a:lnTo>
                  <a:pt x="17285" y="179888"/>
                </a:lnTo>
                <a:lnTo>
                  <a:pt x="37721" y="136843"/>
                </a:lnTo>
                <a:lnTo>
                  <a:pt x="64980" y="98281"/>
                </a:lnTo>
                <a:lnTo>
                  <a:pt x="98281" y="64980"/>
                </a:lnTo>
                <a:lnTo>
                  <a:pt x="136843" y="37721"/>
                </a:lnTo>
                <a:lnTo>
                  <a:pt x="179888" y="17285"/>
                </a:lnTo>
                <a:lnTo>
                  <a:pt x="226634" y="4451"/>
                </a:lnTo>
                <a:lnTo>
                  <a:pt x="276301" y="0"/>
                </a:lnTo>
                <a:lnTo>
                  <a:pt x="2486710" y="0"/>
                </a:lnTo>
                <a:lnTo>
                  <a:pt x="2536377" y="4451"/>
                </a:lnTo>
                <a:lnTo>
                  <a:pt x="2583123" y="17285"/>
                </a:lnTo>
                <a:lnTo>
                  <a:pt x="2626168" y="37721"/>
                </a:lnTo>
                <a:lnTo>
                  <a:pt x="2664730" y="64980"/>
                </a:lnTo>
                <a:lnTo>
                  <a:pt x="2698031" y="98281"/>
                </a:lnTo>
                <a:lnTo>
                  <a:pt x="2725290" y="136843"/>
                </a:lnTo>
                <a:lnTo>
                  <a:pt x="2745726" y="179888"/>
                </a:lnTo>
                <a:lnTo>
                  <a:pt x="2758560" y="226634"/>
                </a:lnTo>
                <a:lnTo>
                  <a:pt x="2763012" y="276301"/>
                </a:lnTo>
                <a:lnTo>
                  <a:pt x="2763012" y="5143042"/>
                </a:lnTo>
                <a:lnTo>
                  <a:pt x="2758560" y="5192706"/>
                </a:lnTo>
                <a:lnTo>
                  <a:pt x="2745726" y="5239450"/>
                </a:lnTo>
                <a:lnTo>
                  <a:pt x="2725290" y="5282494"/>
                </a:lnTo>
                <a:lnTo>
                  <a:pt x="2698031" y="5321057"/>
                </a:lnTo>
                <a:lnTo>
                  <a:pt x="2664730" y="5354359"/>
                </a:lnTo>
                <a:lnTo>
                  <a:pt x="2626168" y="5381619"/>
                </a:lnTo>
                <a:lnTo>
                  <a:pt x="2583123" y="5402057"/>
                </a:lnTo>
                <a:lnTo>
                  <a:pt x="2536377" y="5414892"/>
                </a:lnTo>
                <a:lnTo>
                  <a:pt x="2486710" y="5419344"/>
                </a:lnTo>
                <a:lnTo>
                  <a:pt x="276301" y="5419344"/>
                </a:lnTo>
                <a:lnTo>
                  <a:pt x="226634" y="5414892"/>
                </a:lnTo>
                <a:lnTo>
                  <a:pt x="179888" y="5402057"/>
                </a:lnTo>
                <a:lnTo>
                  <a:pt x="136843" y="5381619"/>
                </a:lnTo>
                <a:lnTo>
                  <a:pt x="98281" y="5354359"/>
                </a:lnTo>
                <a:lnTo>
                  <a:pt x="64980" y="5321057"/>
                </a:lnTo>
                <a:lnTo>
                  <a:pt x="37721" y="5282494"/>
                </a:lnTo>
                <a:lnTo>
                  <a:pt x="17285" y="5239450"/>
                </a:lnTo>
                <a:lnTo>
                  <a:pt x="4451" y="5192706"/>
                </a:lnTo>
                <a:lnTo>
                  <a:pt x="0" y="5143042"/>
                </a:lnTo>
                <a:lnTo>
                  <a:pt x="0" y="276301"/>
                </a:lnTo>
                <a:close/>
              </a:path>
            </a:pathLst>
          </a:custGeom>
          <a:ln w="12954">
            <a:solidFill>
              <a:srgbClr val="FFFFFF"/>
            </a:solidFill>
          </a:ln>
        </p:spPr>
        <p:txBody>
          <a:bodyPr wrap="square" lIns="0" tIns="0" rIns="0" bIns="0" rtlCol="0"/>
          <a:lstStyle/>
          <a:p>
            <a:endParaRPr/>
          </a:p>
        </p:txBody>
      </p:sp>
      <p:sp>
        <p:nvSpPr>
          <p:cNvPr id="11" name="object 11"/>
          <p:cNvSpPr txBox="1"/>
          <p:nvPr/>
        </p:nvSpPr>
        <p:spPr>
          <a:xfrm>
            <a:off x="5067683" y="3817095"/>
            <a:ext cx="2395855" cy="959485"/>
          </a:xfrm>
          <a:prstGeom prst="rect">
            <a:avLst/>
          </a:prstGeom>
        </p:spPr>
        <p:txBody>
          <a:bodyPr vert="horz" wrap="square" lIns="0" tIns="0" rIns="0" bIns="0" rtlCol="0">
            <a:spAutoFit/>
          </a:bodyPr>
          <a:lstStyle/>
          <a:p>
            <a:pPr marL="718185">
              <a:lnSpc>
                <a:spcPct val="100000"/>
              </a:lnSpc>
            </a:pPr>
            <a:r>
              <a:rPr sz="1500" b="1" u="sng" spc="-5" dirty="0">
                <a:solidFill>
                  <a:srgbClr val="FFFFFF"/>
                </a:solidFill>
                <a:latin typeface="Calibri"/>
                <a:cs typeface="Calibri"/>
              </a:rPr>
              <a:t>School</a:t>
            </a:r>
            <a:r>
              <a:rPr sz="1500" b="1" u="sng" spc="-85" dirty="0">
                <a:solidFill>
                  <a:srgbClr val="FFFFFF"/>
                </a:solidFill>
                <a:latin typeface="Calibri"/>
                <a:cs typeface="Calibri"/>
              </a:rPr>
              <a:t> </a:t>
            </a:r>
            <a:r>
              <a:rPr sz="1500" b="1" u="sng" spc="-25" dirty="0">
                <a:solidFill>
                  <a:srgbClr val="FFFFFF"/>
                </a:solidFill>
                <a:latin typeface="Calibri"/>
                <a:cs typeface="Calibri"/>
              </a:rPr>
              <a:t>Year:</a:t>
            </a:r>
            <a:endParaRPr sz="1500">
              <a:latin typeface="Calibri"/>
              <a:cs typeface="Calibri"/>
            </a:endParaRPr>
          </a:p>
          <a:p>
            <a:pPr marL="12065" marR="5080" indent="1270" algn="ctr">
              <a:lnSpc>
                <a:spcPct val="91500"/>
              </a:lnSpc>
              <a:spcBef>
                <a:spcPts val="640"/>
              </a:spcBef>
            </a:pPr>
            <a:r>
              <a:rPr sz="1500" spc="-5" dirty="0">
                <a:solidFill>
                  <a:srgbClr val="FFFFFF"/>
                </a:solidFill>
                <a:latin typeface="Calibri"/>
                <a:cs typeface="Calibri"/>
              </a:rPr>
              <a:t>Students </a:t>
            </a:r>
            <a:r>
              <a:rPr sz="1500" spc="-20" dirty="0">
                <a:solidFill>
                  <a:srgbClr val="FFFFFF"/>
                </a:solidFill>
                <a:latin typeface="Calibri"/>
                <a:cs typeface="Calibri"/>
              </a:rPr>
              <a:t>take </a:t>
            </a:r>
            <a:r>
              <a:rPr sz="1500" spc="-5" dirty="0">
                <a:solidFill>
                  <a:srgbClr val="FFFFFF"/>
                </a:solidFill>
                <a:latin typeface="Calibri"/>
                <a:cs typeface="Calibri"/>
              </a:rPr>
              <a:t>the </a:t>
            </a:r>
            <a:r>
              <a:rPr sz="1500" dirty="0">
                <a:solidFill>
                  <a:srgbClr val="FFFFFF"/>
                </a:solidFill>
                <a:latin typeface="Calibri"/>
                <a:cs typeface="Calibri"/>
              </a:rPr>
              <a:t>AP </a:t>
            </a:r>
            <a:r>
              <a:rPr sz="1500" spc="-10" dirty="0">
                <a:solidFill>
                  <a:srgbClr val="FFFFFF"/>
                </a:solidFill>
                <a:latin typeface="Calibri"/>
                <a:cs typeface="Calibri"/>
              </a:rPr>
              <a:t>course,  providing college-level </a:t>
            </a:r>
            <a:r>
              <a:rPr sz="1500" spc="-15" dirty="0">
                <a:solidFill>
                  <a:srgbClr val="FFFFFF"/>
                </a:solidFill>
                <a:latin typeface="Calibri"/>
                <a:cs typeface="Calibri"/>
              </a:rPr>
              <a:t>content  </a:t>
            </a:r>
            <a:r>
              <a:rPr sz="1500" spc="-10" dirty="0">
                <a:solidFill>
                  <a:srgbClr val="FFFFFF"/>
                </a:solidFill>
                <a:latin typeface="Calibri"/>
                <a:cs typeface="Calibri"/>
              </a:rPr>
              <a:t>taught at </a:t>
            </a:r>
            <a:r>
              <a:rPr sz="1500" spc="-5" dirty="0">
                <a:solidFill>
                  <a:srgbClr val="FFFFFF"/>
                </a:solidFill>
                <a:latin typeface="Calibri"/>
                <a:cs typeface="Calibri"/>
              </a:rPr>
              <a:t>the high</a:t>
            </a:r>
            <a:r>
              <a:rPr sz="1500" spc="-15" dirty="0">
                <a:solidFill>
                  <a:srgbClr val="FFFFFF"/>
                </a:solidFill>
                <a:latin typeface="Calibri"/>
                <a:cs typeface="Calibri"/>
              </a:rPr>
              <a:t> </a:t>
            </a:r>
            <a:r>
              <a:rPr sz="1500" spc="-5" dirty="0">
                <a:solidFill>
                  <a:srgbClr val="FFFFFF"/>
                </a:solidFill>
                <a:latin typeface="Calibri"/>
                <a:cs typeface="Calibri"/>
              </a:rPr>
              <a:t>school</a:t>
            </a:r>
            <a:endParaRPr sz="1500">
              <a:latin typeface="Calibri"/>
              <a:cs typeface="Calibri"/>
            </a:endParaRPr>
          </a:p>
        </p:txBody>
      </p:sp>
      <p:sp>
        <p:nvSpPr>
          <p:cNvPr id="12" name="object 12"/>
          <p:cNvSpPr/>
          <p:nvPr/>
        </p:nvSpPr>
        <p:spPr>
          <a:xfrm>
            <a:off x="6066663" y="2261997"/>
            <a:ext cx="401320" cy="45720"/>
          </a:xfrm>
          <a:custGeom>
            <a:avLst/>
            <a:gdLst/>
            <a:ahLst/>
            <a:cxnLst/>
            <a:rect l="l" t="t" r="r" b="b"/>
            <a:pathLst>
              <a:path w="401320" h="45719">
                <a:moveTo>
                  <a:pt x="200406" y="0"/>
                </a:moveTo>
                <a:lnTo>
                  <a:pt x="122399" y="1796"/>
                </a:lnTo>
                <a:lnTo>
                  <a:pt x="58697" y="6696"/>
                </a:lnTo>
                <a:lnTo>
                  <a:pt x="15748" y="13962"/>
                </a:lnTo>
                <a:lnTo>
                  <a:pt x="0" y="22860"/>
                </a:lnTo>
                <a:lnTo>
                  <a:pt x="15748" y="31757"/>
                </a:lnTo>
                <a:lnTo>
                  <a:pt x="58697" y="39023"/>
                </a:lnTo>
                <a:lnTo>
                  <a:pt x="122399" y="43923"/>
                </a:lnTo>
                <a:lnTo>
                  <a:pt x="200406" y="45720"/>
                </a:lnTo>
                <a:lnTo>
                  <a:pt x="278412" y="43923"/>
                </a:lnTo>
                <a:lnTo>
                  <a:pt x="342114" y="39023"/>
                </a:lnTo>
                <a:lnTo>
                  <a:pt x="385063" y="31757"/>
                </a:lnTo>
                <a:lnTo>
                  <a:pt x="400812" y="22860"/>
                </a:lnTo>
                <a:lnTo>
                  <a:pt x="385063" y="13962"/>
                </a:lnTo>
                <a:lnTo>
                  <a:pt x="342114" y="6696"/>
                </a:lnTo>
                <a:lnTo>
                  <a:pt x="278412" y="1796"/>
                </a:lnTo>
                <a:lnTo>
                  <a:pt x="200406" y="0"/>
                </a:lnTo>
                <a:close/>
              </a:path>
            </a:pathLst>
          </a:custGeom>
          <a:solidFill>
            <a:srgbClr val="BCCDE4"/>
          </a:solidFill>
        </p:spPr>
        <p:txBody>
          <a:bodyPr wrap="square" lIns="0" tIns="0" rIns="0" bIns="0" rtlCol="0"/>
          <a:lstStyle/>
          <a:p>
            <a:endParaRPr/>
          </a:p>
        </p:txBody>
      </p:sp>
      <p:sp>
        <p:nvSpPr>
          <p:cNvPr id="13" name="object 13"/>
          <p:cNvSpPr/>
          <p:nvPr/>
        </p:nvSpPr>
        <p:spPr>
          <a:xfrm>
            <a:off x="6066663" y="2261997"/>
            <a:ext cx="401320" cy="45720"/>
          </a:xfrm>
          <a:custGeom>
            <a:avLst/>
            <a:gdLst/>
            <a:ahLst/>
            <a:cxnLst/>
            <a:rect l="l" t="t" r="r" b="b"/>
            <a:pathLst>
              <a:path w="401320" h="45719">
                <a:moveTo>
                  <a:pt x="0" y="22860"/>
                </a:moveTo>
                <a:lnTo>
                  <a:pt x="15748" y="13962"/>
                </a:lnTo>
                <a:lnTo>
                  <a:pt x="58697" y="6696"/>
                </a:lnTo>
                <a:lnTo>
                  <a:pt x="122399" y="1796"/>
                </a:lnTo>
                <a:lnTo>
                  <a:pt x="200406" y="0"/>
                </a:lnTo>
                <a:lnTo>
                  <a:pt x="278412" y="1796"/>
                </a:lnTo>
                <a:lnTo>
                  <a:pt x="342114" y="6696"/>
                </a:lnTo>
                <a:lnTo>
                  <a:pt x="385063" y="13962"/>
                </a:lnTo>
                <a:lnTo>
                  <a:pt x="400812" y="22860"/>
                </a:lnTo>
                <a:lnTo>
                  <a:pt x="385063" y="31757"/>
                </a:lnTo>
                <a:lnTo>
                  <a:pt x="342114" y="39023"/>
                </a:lnTo>
                <a:lnTo>
                  <a:pt x="278412" y="43923"/>
                </a:lnTo>
                <a:lnTo>
                  <a:pt x="200406" y="45720"/>
                </a:lnTo>
                <a:lnTo>
                  <a:pt x="122399" y="43923"/>
                </a:lnTo>
                <a:lnTo>
                  <a:pt x="58697" y="39023"/>
                </a:lnTo>
                <a:lnTo>
                  <a:pt x="15748" y="31757"/>
                </a:lnTo>
                <a:lnTo>
                  <a:pt x="0" y="22860"/>
                </a:lnTo>
                <a:close/>
              </a:path>
            </a:pathLst>
          </a:custGeom>
          <a:ln w="12954">
            <a:solidFill>
              <a:srgbClr val="FFFFFF"/>
            </a:solidFill>
          </a:ln>
        </p:spPr>
        <p:txBody>
          <a:bodyPr wrap="square" lIns="0" tIns="0" rIns="0" bIns="0" rtlCol="0"/>
          <a:lstStyle/>
          <a:p>
            <a:endParaRPr/>
          </a:p>
        </p:txBody>
      </p:sp>
      <p:sp>
        <p:nvSpPr>
          <p:cNvPr id="14" name="object 14"/>
          <p:cNvSpPr/>
          <p:nvPr/>
        </p:nvSpPr>
        <p:spPr>
          <a:xfrm>
            <a:off x="7730870" y="1057275"/>
            <a:ext cx="2763520" cy="5419725"/>
          </a:xfrm>
          <a:custGeom>
            <a:avLst/>
            <a:gdLst/>
            <a:ahLst/>
            <a:cxnLst/>
            <a:rect l="l" t="t" r="r" b="b"/>
            <a:pathLst>
              <a:path w="2763520" h="5419725">
                <a:moveTo>
                  <a:pt x="2486710" y="0"/>
                </a:moveTo>
                <a:lnTo>
                  <a:pt x="276301" y="0"/>
                </a:lnTo>
                <a:lnTo>
                  <a:pt x="226634" y="4451"/>
                </a:lnTo>
                <a:lnTo>
                  <a:pt x="179888" y="17285"/>
                </a:lnTo>
                <a:lnTo>
                  <a:pt x="136843" y="37721"/>
                </a:lnTo>
                <a:lnTo>
                  <a:pt x="98281" y="64980"/>
                </a:lnTo>
                <a:lnTo>
                  <a:pt x="64980" y="98281"/>
                </a:lnTo>
                <a:lnTo>
                  <a:pt x="37721" y="136843"/>
                </a:lnTo>
                <a:lnTo>
                  <a:pt x="17285" y="179888"/>
                </a:lnTo>
                <a:lnTo>
                  <a:pt x="4451" y="226634"/>
                </a:lnTo>
                <a:lnTo>
                  <a:pt x="0" y="276301"/>
                </a:lnTo>
                <a:lnTo>
                  <a:pt x="0" y="5143042"/>
                </a:lnTo>
                <a:lnTo>
                  <a:pt x="4451" y="5192706"/>
                </a:lnTo>
                <a:lnTo>
                  <a:pt x="17285" y="5239450"/>
                </a:lnTo>
                <a:lnTo>
                  <a:pt x="37721" y="5282494"/>
                </a:lnTo>
                <a:lnTo>
                  <a:pt x="64980" y="5321057"/>
                </a:lnTo>
                <a:lnTo>
                  <a:pt x="98281" y="5354359"/>
                </a:lnTo>
                <a:lnTo>
                  <a:pt x="136843" y="5381619"/>
                </a:lnTo>
                <a:lnTo>
                  <a:pt x="179888" y="5402057"/>
                </a:lnTo>
                <a:lnTo>
                  <a:pt x="226634" y="5414892"/>
                </a:lnTo>
                <a:lnTo>
                  <a:pt x="276301" y="5419344"/>
                </a:lnTo>
                <a:lnTo>
                  <a:pt x="2486710" y="5419344"/>
                </a:lnTo>
                <a:lnTo>
                  <a:pt x="2536377" y="5414892"/>
                </a:lnTo>
                <a:lnTo>
                  <a:pt x="2583123" y="5402057"/>
                </a:lnTo>
                <a:lnTo>
                  <a:pt x="2626168" y="5381619"/>
                </a:lnTo>
                <a:lnTo>
                  <a:pt x="2664730" y="5354359"/>
                </a:lnTo>
                <a:lnTo>
                  <a:pt x="2698031" y="5321057"/>
                </a:lnTo>
                <a:lnTo>
                  <a:pt x="2725290" y="5282494"/>
                </a:lnTo>
                <a:lnTo>
                  <a:pt x="2745726" y="5239450"/>
                </a:lnTo>
                <a:lnTo>
                  <a:pt x="2758560" y="5192706"/>
                </a:lnTo>
                <a:lnTo>
                  <a:pt x="2763012" y="5143042"/>
                </a:lnTo>
                <a:lnTo>
                  <a:pt x="2763012" y="276301"/>
                </a:lnTo>
                <a:lnTo>
                  <a:pt x="2758560" y="226634"/>
                </a:lnTo>
                <a:lnTo>
                  <a:pt x="2745726" y="179888"/>
                </a:lnTo>
                <a:lnTo>
                  <a:pt x="2725290" y="136843"/>
                </a:lnTo>
                <a:lnTo>
                  <a:pt x="2698031" y="98281"/>
                </a:lnTo>
                <a:lnTo>
                  <a:pt x="2664730" y="64980"/>
                </a:lnTo>
                <a:lnTo>
                  <a:pt x="2626168" y="37721"/>
                </a:lnTo>
                <a:lnTo>
                  <a:pt x="2583123" y="17285"/>
                </a:lnTo>
                <a:lnTo>
                  <a:pt x="2536377" y="4451"/>
                </a:lnTo>
                <a:lnTo>
                  <a:pt x="2486710" y="0"/>
                </a:lnTo>
                <a:close/>
              </a:path>
            </a:pathLst>
          </a:custGeom>
          <a:solidFill>
            <a:srgbClr val="1682C5"/>
          </a:solidFill>
        </p:spPr>
        <p:txBody>
          <a:bodyPr wrap="square" lIns="0" tIns="0" rIns="0" bIns="0" rtlCol="0"/>
          <a:lstStyle/>
          <a:p>
            <a:endParaRPr/>
          </a:p>
        </p:txBody>
      </p:sp>
      <p:sp>
        <p:nvSpPr>
          <p:cNvPr id="15" name="object 15"/>
          <p:cNvSpPr/>
          <p:nvPr/>
        </p:nvSpPr>
        <p:spPr>
          <a:xfrm>
            <a:off x="7730870" y="1057275"/>
            <a:ext cx="2763520" cy="5419725"/>
          </a:xfrm>
          <a:custGeom>
            <a:avLst/>
            <a:gdLst/>
            <a:ahLst/>
            <a:cxnLst/>
            <a:rect l="l" t="t" r="r" b="b"/>
            <a:pathLst>
              <a:path w="2763520" h="5419725">
                <a:moveTo>
                  <a:pt x="0" y="276301"/>
                </a:moveTo>
                <a:lnTo>
                  <a:pt x="4451" y="226634"/>
                </a:lnTo>
                <a:lnTo>
                  <a:pt x="17285" y="179888"/>
                </a:lnTo>
                <a:lnTo>
                  <a:pt x="37721" y="136843"/>
                </a:lnTo>
                <a:lnTo>
                  <a:pt x="64980" y="98281"/>
                </a:lnTo>
                <a:lnTo>
                  <a:pt x="98281" y="64980"/>
                </a:lnTo>
                <a:lnTo>
                  <a:pt x="136843" y="37721"/>
                </a:lnTo>
                <a:lnTo>
                  <a:pt x="179888" y="17285"/>
                </a:lnTo>
                <a:lnTo>
                  <a:pt x="226634" y="4451"/>
                </a:lnTo>
                <a:lnTo>
                  <a:pt x="276301" y="0"/>
                </a:lnTo>
                <a:lnTo>
                  <a:pt x="2486710" y="0"/>
                </a:lnTo>
                <a:lnTo>
                  <a:pt x="2536377" y="4451"/>
                </a:lnTo>
                <a:lnTo>
                  <a:pt x="2583123" y="17285"/>
                </a:lnTo>
                <a:lnTo>
                  <a:pt x="2626168" y="37721"/>
                </a:lnTo>
                <a:lnTo>
                  <a:pt x="2664730" y="64980"/>
                </a:lnTo>
                <a:lnTo>
                  <a:pt x="2698031" y="98281"/>
                </a:lnTo>
                <a:lnTo>
                  <a:pt x="2725290" y="136843"/>
                </a:lnTo>
                <a:lnTo>
                  <a:pt x="2745726" y="179888"/>
                </a:lnTo>
                <a:lnTo>
                  <a:pt x="2758560" y="226634"/>
                </a:lnTo>
                <a:lnTo>
                  <a:pt x="2763012" y="276301"/>
                </a:lnTo>
                <a:lnTo>
                  <a:pt x="2763012" y="5143042"/>
                </a:lnTo>
                <a:lnTo>
                  <a:pt x="2758560" y="5192706"/>
                </a:lnTo>
                <a:lnTo>
                  <a:pt x="2745726" y="5239450"/>
                </a:lnTo>
                <a:lnTo>
                  <a:pt x="2725290" y="5282494"/>
                </a:lnTo>
                <a:lnTo>
                  <a:pt x="2698031" y="5321057"/>
                </a:lnTo>
                <a:lnTo>
                  <a:pt x="2664730" y="5354359"/>
                </a:lnTo>
                <a:lnTo>
                  <a:pt x="2626168" y="5381619"/>
                </a:lnTo>
                <a:lnTo>
                  <a:pt x="2583123" y="5402057"/>
                </a:lnTo>
                <a:lnTo>
                  <a:pt x="2536377" y="5414892"/>
                </a:lnTo>
                <a:lnTo>
                  <a:pt x="2486710" y="5419344"/>
                </a:lnTo>
                <a:lnTo>
                  <a:pt x="276301" y="5419344"/>
                </a:lnTo>
                <a:lnTo>
                  <a:pt x="226634" y="5414892"/>
                </a:lnTo>
                <a:lnTo>
                  <a:pt x="179888" y="5402057"/>
                </a:lnTo>
                <a:lnTo>
                  <a:pt x="136843" y="5381619"/>
                </a:lnTo>
                <a:lnTo>
                  <a:pt x="98281" y="5354359"/>
                </a:lnTo>
                <a:lnTo>
                  <a:pt x="64980" y="5321057"/>
                </a:lnTo>
                <a:lnTo>
                  <a:pt x="37721" y="5282494"/>
                </a:lnTo>
                <a:lnTo>
                  <a:pt x="17285" y="5239450"/>
                </a:lnTo>
                <a:lnTo>
                  <a:pt x="4451" y="5192706"/>
                </a:lnTo>
                <a:lnTo>
                  <a:pt x="0" y="5143042"/>
                </a:lnTo>
                <a:lnTo>
                  <a:pt x="0" y="276301"/>
                </a:lnTo>
                <a:close/>
              </a:path>
            </a:pathLst>
          </a:custGeom>
          <a:ln w="12954">
            <a:solidFill>
              <a:srgbClr val="FFFFFF"/>
            </a:solidFill>
          </a:ln>
        </p:spPr>
        <p:txBody>
          <a:bodyPr wrap="square" lIns="0" tIns="0" rIns="0" bIns="0" rtlCol="0"/>
          <a:lstStyle/>
          <a:p>
            <a:endParaRPr/>
          </a:p>
        </p:txBody>
      </p:sp>
      <p:sp>
        <p:nvSpPr>
          <p:cNvPr id="16" name="object 16"/>
          <p:cNvSpPr txBox="1"/>
          <p:nvPr/>
        </p:nvSpPr>
        <p:spPr>
          <a:xfrm>
            <a:off x="8118156" y="3398503"/>
            <a:ext cx="1986914" cy="250825"/>
          </a:xfrm>
          <a:prstGeom prst="rect">
            <a:avLst/>
          </a:prstGeom>
        </p:spPr>
        <p:txBody>
          <a:bodyPr vert="horz" wrap="square" lIns="0" tIns="0" rIns="0" bIns="0" rtlCol="0">
            <a:spAutoFit/>
          </a:bodyPr>
          <a:lstStyle/>
          <a:p>
            <a:pPr marL="12700">
              <a:lnSpc>
                <a:spcPct val="100000"/>
              </a:lnSpc>
            </a:pPr>
            <a:r>
              <a:rPr sz="1500" b="1" u="sng" spc="-15" dirty="0">
                <a:solidFill>
                  <a:srgbClr val="FFFFFF"/>
                </a:solidFill>
                <a:latin typeface="Calibri"/>
                <a:cs typeface="Calibri"/>
              </a:rPr>
              <a:t>May </a:t>
            </a:r>
            <a:r>
              <a:rPr sz="1500" b="1" u="sng" spc="-5" dirty="0">
                <a:solidFill>
                  <a:srgbClr val="FFFFFF"/>
                </a:solidFill>
                <a:latin typeface="Calibri"/>
                <a:cs typeface="Calibri"/>
              </a:rPr>
              <a:t>of each school</a:t>
            </a:r>
            <a:r>
              <a:rPr sz="1500" b="1" u="sng" spc="-15" dirty="0">
                <a:solidFill>
                  <a:srgbClr val="FFFFFF"/>
                </a:solidFill>
                <a:latin typeface="Calibri"/>
                <a:cs typeface="Calibri"/>
              </a:rPr>
              <a:t> </a:t>
            </a:r>
            <a:r>
              <a:rPr sz="1500" b="1" u="sng" spc="-10" dirty="0">
                <a:solidFill>
                  <a:srgbClr val="FFFFFF"/>
                </a:solidFill>
                <a:latin typeface="Calibri"/>
                <a:cs typeface="Calibri"/>
              </a:rPr>
              <a:t>year:</a:t>
            </a:r>
            <a:endParaRPr sz="1500">
              <a:latin typeface="Calibri"/>
              <a:cs typeface="Calibri"/>
            </a:endParaRPr>
          </a:p>
        </p:txBody>
      </p:sp>
      <p:sp>
        <p:nvSpPr>
          <p:cNvPr id="17" name="object 17"/>
          <p:cNvSpPr txBox="1"/>
          <p:nvPr/>
        </p:nvSpPr>
        <p:spPr>
          <a:xfrm>
            <a:off x="7835454" y="3708027"/>
            <a:ext cx="2553970" cy="1487805"/>
          </a:xfrm>
          <a:prstGeom prst="rect">
            <a:avLst/>
          </a:prstGeom>
        </p:spPr>
        <p:txBody>
          <a:bodyPr vert="horz" wrap="square" lIns="0" tIns="0" rIns="0" bIns="0" rtlCol="0">
            <a:spAutoFit/>
          </a:bodyPr>
          <a:lstStyle/>
          <a:p>
            <a:pPr marL="12700" marR="5080" indent="-635" algn="ctr">
              <a:lnSpc>
                <a:spcPct val="91600"/>
              </a:lnSpc>
            </a:pPr>
            <a:r>
              <a:rPr sz="1500" spc="-5" dirty="0">
                <a:solidFill>
                  <a:srgbClr val="FFFFFF"/>
                </a:solidFill>
                <a:latin typeface="Calibri"/>
                <a:cs typeface="Calibri"/>
              </a:rPr>
              <a:t>Students </a:t>
            </a:r>
            <a:r>
              <a:rPr sz="1500" spc="-20" dirty="0">
                <a:solidFill>
                  <a:srgbClr val="FFFFFF"/>
                </a:solidFill>
                <a:latin typeface="Calibri"/>
                <a:cs typeface="Calibri"/>
              </a:rPr>
              <a:t>take </a:t>
            </a:r>
            <a:r>
              <a:rPr sz="1500" dirty="0">
                <a:solidFill>
                  <a:srgbClr val="FFFFFF"/>
                </a:solidFill>
                <a:latin typeface="Calibri"/>
                <a:cs typeface="Calibri"/>
              </a:rPr>
              <a:t>AP </a:t>
            </a:r>
            <a:r>
              <a:rPr sz="1500" spc="-10" dirty="0">
                <a:solidFill>
                  <a:srgbClr val="FFFFFF"/>
                </a:solidFill>
                <a:latin typeface="Calibri"/>
                <a:cs typeface="Calibri"/>
              </a:rPr>
              <a:t>Exam  (approximately </a:t>
            </a:r>
            <a:r>
              <a:rPr sz="1500" dirty="0">
                <a:solidFill>
                  <a:srgbClr val="FFFFFF"/>
                </a:solidFill>
                <a:latin typeface="Calibri"/>
                <a:cs typeface="Calibri"/>
              </a:rPr>
              <a:t>$94), </a:t>
            </a:r>
            <a:r>
              <a:rPr sz="1500" spc="-10" dirty="0">
                <a:solidFill>
                  <a:srgbClr val="FFFFFF"/>
                </a:solidFill>
                <a:latin typeface="Calibri"/>
                <a:cs typeface="Calibri"/>
              </a:rPr>
              <a:t>may </a:t>
            </a:r>
            <a:r>
              <a:rPr sz="1500" spc="-5" dirty="0">
                <a:solidFill>
                  <a:srgbClr val="FFFFFF"/>
                </a:solidFill>
                <a:latin typeface="Calibri"/>
                <a:cs typeface="Calibri"/>
              </a:rPr>
              <a:t>earn  </a:t>
            </a:r>
            <a:r>
              <a:rPr sz="1500" spc="-10" dirty="0">
                <a:solidFill>
                  <a:srgbClr val="FFFFFF"/>
                </a:solidFill>
                <a:latin typeface="Calibri"/>
                <a:cs typeface="Calibri"/>
              </a:rPr>
              <a:t>college credit </a:t>
            </a:r>
            <a:r>
              <a:rPr sz="1500" spc="-5" dirty="0">
                <a:solidFill>
                  <a:srgbClr val="FFFFFF"/>
                </a:solidFill>
                <a:latin typeface="Calibri"/>
                <a:cs typeface="Calibri"/>
              </a:rPr>
              <a:t>with </a:t>
            </a:r>
            <a:r>
              <a:rPr sz="1500" dirty="0">
                <a:solidFill>
                  <a:srgbClr val="FFFFFF"/>
                </a:solidFill>
                <a:latin typeface="Calibri"/>
                <a:cs typeface="Calibri"/>
              </a:rPr>
              <a:t>a </a:t>
            </a:r>
            <a:r>
              <a:rPr sz="1500" spc="-5" dirty="0">
                <a:solidFill>
                  <a:srgbClr val="FFFFFF"/>
                </a:solidFill>
                <a:latin typeface="Calibri"/>
                <a:cs typeface="Calibri"/>
              </a:rPr>
              <a:t>passing  </a:t>
            </a:r>
            <a:r>
              <a:rPr sz="1500" spc="-10" dirty="0">
                <a:solidFill>
                  <a:srgbClr val="FFFFFF"/>
                </a:solidFill>
                <a:latin typeface="Calibri"/>
                <a:cs typeface="Calibri"/>
              </a:rPr>
              <a:t>score </a:t>
            </a:r>
            <a:r>
              <a:rPr sz="1500" dirty="0">
                <a:solidFill>
                  <a:srgbClr val="FFFFFF"/>
                </a:solidFill>
                <a:latin typeface="Calibri"/>
                <a:cs typeface="Calibri"/>
              </a:rPr>
              <a:t>on </a:t>
            </a:r>
            <a:r>
              <a:rPr sz="1500" spc="-5" dirty="0">
                <a:solidFill>
                  <a:srgbClr val="FFFFFF"/>
                </a:solidFill>
                <a:latin typeface="Calibri"/>
                <a:cs typeface="Calibri"/>
              </a:rPr>
              <a:t>the </a:t>
            </a:r>
            <a:r>
              <a:rPr sz="1500" spc="-20" dirty="0">
                <a:solidFill>
                  <a:srgbClr val="FFFFFF"/>
                </a:solidFill>
                <a:latin typeface="Calibri"/>
                <a:cs typeface="Calibri"/>
              </a:rPr>
              <a:t>exam </a:t>
            </a:r>
            <a:r>
              <a:rPr sz="1500" spc="-5" dirty="0">
                <a:solidFill>
                  <a:srgbClr val="FFFFFF"/>
                </a:solidFill>
                <a:latin typeface="Calibri"/>
                <a:cs typeface="Calibri"/>
              </a:rPr>
              <a:t>in accordance  with the individual </a:t>
            </a:r>
            <a:r>
              <a:rPr sz="1500" spc="-10" dirty="0">
                <a:solidFill>
                  <a:srgbClr val="FFFFFF"/>
                </a:solidFill>
                <a:latin typeface="Calibri"/>
                <a:cs typeface="Calibri"/>
              </a:rPr>
              <a:t>university’s  </a:t>
            </a:r>
            <a:r>
              <a:rPr sz="1500" dirty="0">
                <a:solidFill>
                  <a:srgbClr val="FFFFFF"/>
                </a:solidFill>
                <a:latin typeface="Calibri"/>
                <a:cs typeface="Calibri"/>
              </a:rPr>
              <a:t>AP </a:t>
            </a:r>
            <a:r>
              <a:rPr sz="1500" spc="-5" dirty="0">
                <a:solidFill>
                  <a:srgbClr val="FFFFFF"/>
                </a:solidFill>
                <a:latin typeface="Calibri"/>
                <a:cs typeface="Calibri"/>
              </a:rPr>
              <a:t>recognition policy </a:t>
            </a:r>
            <a:r>
              <a:rPr sz="1500" dirty="0">
                <a:solidFill>
                  <a:srgbClr val="FFFFFF"/>
                </a:solidFill>
                <a:latin typeface="Calibri"/>
                <a:cs typeface="Calibri"/>
              </a:rPr>
              <a:t>or </a:t>
            </a:r>
            <a:r>
              <a:rPr sz="1500" spc="-15" dirty="0">
                <a:solidFill>
                  <a:srgbClr val="FFFFFF"/>
                </a:solidFill>
                <a:latin typeface="Calibri"/>
                <a:cs typeface="Calibri"/>
              </a:rPr>
              <a:t>state </a:t>
            </a:r>
            <a:r>
              <a:rPr sz="1500" dirty="0">
                <a:solidFill>
                  <a:srgbClr val="FFFFFF"/>
                </a:solidFill>
                <a:latin typeface="Calibri"/>
                <a:cs typeface="Calibri"/>
              </a:rPr>
              <a:t>of  </a:t>
            </a:r>
            <a:r>
              <a:rPr sz="1500" spc="-40" dirty="0">
                <a:solidFill>
                  <a:srgbClr val="FFFFFF"/>
                </a:solidFill>
                <a:latin typeface="Calibri"/>
                <a:cs typeface="Calibri"/>
              </a:rPr>
              <a:t>Texas </a:t>
            </a:r>
            <a:r>
              <a:rPr sz="1500" spc="-10" dirty="0">
                <a:solidFill>
                  <a:srgbClr val="FFFFFF"/>
                </a:solidFill>
                <a:latin typeface="Calibri"/>
                <a:cs typeface="Calibri"/>
              </a:rPr>
              <a:t>credit</a:t>
            </a:r>
            <a:r>
              <a:rPr sz="1500" spc="-20" dirty="0">
                <a:solidFill>
                  <a:srgbClr val="FFFFFF"/>
                </a:solidFill>
                <a:latin typeface="Calibri"/>
                <a:cs typeface="Calibri"/>
              </a:rPr>
              <a:t> </a:t>
            </a:r>
            <a:r>
              <a:rPr sz="1500" spc="-5" dirty="0">
                <a:solidFill>
                  <a:srgbClr val="FFFFFF"/>
                </a:solidFill>
                <a:latin typeface="Calibri"/>
                <a:cs typeface="Calibri"/>
              </a:rPr>
              <a:t>policy</a:t>
            </a:r>
            <a:endParaRPr sz="1500">
              <a:latin typeface="Calibri"/>
              <a:cs typeface="Calibri"/>
            </a:endParaRPr>
          </a:p>
        </p:txBody>
      </p:sp>
      <p:sp>
        <p:nvSpPr>
          <p:cNvPr id="18" name="object 18"/>
          <p:cNvSpPr/>
          <p:nvPr/>
        </p:nvSpPr>
        <p:spPr>
          <a:xfrm>
            <a:off x="8920353" y="2166747"/>
            <a:ext cx="384175" cy="236220"/>
          </a:xfrm>
          <a:custGeom>
            <a:avLst/>
            <a:gdLst/>
            <a:ahLst/>
            <a:cxnLst/>
            <a:rect l="l" t="t" r="r" b="b"/>
            <a:pathLst>
              <a:path w="384175" h="236219">
                <a:moveTo>
                  <a:pt x="192024" y="0"/>
                </a:moveTo>
                <a:lnTo>
                  <a:pt x="131327" y="6021"/>
                </a:lnTo>
                <a:lnTo>
                  <a:pt x="78614" y="22789"/>
                </a:lnTo>
                <a:lnTo>
                  <a:pt x="37047" y="48357"/>
                </a:lnTo>
                <a:lnTo>
                  <a:pt x="9788" y="80779"/>
                </a:lnTo>
                <a:lnTo>
                  <a:pt x="0" y="118110"/>
                </a:lnTo>
                <a:lnTo>
                  <a:pt x="9788" y="155440"/>
                </a:lnTo>
                <a:lnTo>
                  <a:pt x="37047" y="187862"/>
                </a:lnTo>
                <a:lnTo>
                  <a:pt x="78614" y="213430"/>
                </a:lnTo>
                <a:lnTo>
                  <a:pt x="131327" y="230198"/>
                </a:lnTo>
                <a:lnTo>
                  <a:pt x="192024" y="236220"/>
                </a:lnTo>
                <a:lnTo>
                  <a:pt x="252720" y="230198"/>
                </a:lnTo>
                <a:lnTo>
                  <a:pt x="305433" y="213430"/>
                </a:lnTo>
                <a:lnTo>
                  <a:pt x="347000" y="187862"/>
                </a:lnTo>
                <a:lnTo>
                  <a:pt x="374259" y="155440"/>
                </a:lnTo>
                <a:lnTo>
                  <a:pt x="384048" y="118110"/>
                </a:lnTo>
                <a:lnTo>
                  <a:pt x="374259" y="80779"/>
                </a:lnTo>
                <a:lnTo>
                  <a:pt x="347000" y="48357"/>
                </a:lnTo>
                <a:lnTo>
                  <a:pt x="305433" y="22789"/>
                </a:lnTo>
                <a:lnTo>
                  <a:pt x="252720" y="6021"/>
                </a:lnTo>
                <a:lnTo>
                  <a:pt x="192024" y="0"/>
                </a:lnTo>
                <a:close/>
              </a:path>
            </a:pathLst>
          </a:custGeom>
          <a:solidFill>
            <a:srgbClr val="BCCDE4"/>
          </a:solidFill>
        </p:spPr>
        <p:txBody>
          <a:bodyPr wrap="square" lIns="0" tIns="0" rIns="0" bIns="0" rtlCol="0"/>
          <a:lstStyle/>
          <a:p>
            <a:endParaRPr/>
          </a:p>
        </p:txBody>
      </p:sp>
      <p:sp>
        <p:nvSpPr>
          <p:cNvPr id="19" name="object 19"/>
          <p:cNvSpPr/>
          <p:nvPr/>
        </p:nvSpPr>
        <p:spPr>
          <a:xfrm>
            <a:off x="8920353" y="2166747"/>
            <a:ext cx="384175" cy="236220"/>
          </a:xfrm>
          <a:custGeom>
            <a:avLst/>
            <a:gdLst/>
            <a:ahLst/>
            <a:cxnLst/>
            <a:rect l="l" t="t" r="r" b="b"/>
            <a:pathLst>
              <a:path w="384175" h="236219">
                <a:moveTo>
                  <a:pt x="0" y="118110"/>
                </a:moveTo>
                <a:lnTo>
                  <a:pt x="9788" y="80779"/>
                </a:lnTo>
                <a:lnTo>
                  <a:pt x="37047" y="48357"/>
                </a:lnTo>
                <a:lnTo>
                  <a:pt x="78614" y="22789"/>
                </a:lnTo>
                <a:lnTo>
                  <a:pt x="131327" y="6021"/>
                </a:lnTo>
                <a:lnTo>
                  <a:pt x="192024" y="0"/>
                </a:lnTo>
                <a:lnTo>
                  <a:pt x="252720" y="6021"/>
                </a:lnTo>
                <a:lnTo>
                  <a:pt x="305433" y="22789"/>
                </a:lnTo>
                <a:lnTo>
                  <a:pt x="347000" y="48357"/>
                </a:lnTo>
                <a:lnTo>
                  <a:pt x="374259" y="80779"/>
                </a:lnTo>
                <a:lnTo>
                  <a:pt x="384048" y="118110"/>
                </a:lnTo>
                <a:lnTo>
                  <a:pt x="374259" y="155440"/>
                </a:lnTo>
                <a:lnTo>
                  <a:pt x="347000" y="187862"/>
                </a:lnTo>
                <a:lnTo>
                  <a:pt x="305433" y="213430"/>
                </a:lnTo>
                <a:lnTo>
                  <a:pt x="252720" y="230198"/>
                </a:lnTo>
                <a:lnTo>
                  <a:pt x="192024" y="236220"/>
                </a:lnTo>
                <a:lnTo>
                  <a:pt x="131327" y="230198"/>
                </a:lnTo>
                <a:lnTo>
                  <a:pt x="78614" y="213430"/>
                </a:lnTo>
                <a:lnTo>
                  <a:pt x="37047" y="187862"/>
                </a:lnTo>
                <a:lnTo>
                  <a:pt x="9788" y="155440"/>
                </a:lnTo>
                <a:lnTo>
                  <a:pt x="0" y="118110"/>
                </a:lnTo>
                <a:close/>
              </a:path>
            </a:pathLst>
          </a:custGeom>
          <a:ln w="12954">
            <a:solidFill>
              <a:srgbClr val="FFFFFF"/>
            </a:solidFill>
          </a:ln>
        </p:spPr>
        <p:txBody>
          <a:bodyPr wrap="square" lIns="0" tIns="0" rIns="0" bIns="0" rtlCol="0"/>
          <a:lstStyle/>
          <a:p>
            <a:endParaRPr/>
          </a:p>
        </p:txBody>
      </p:sp>
      <p:sp>
        <p:nvSpPr>
          <p:cNvPr id="20" name="object 20"/>
          <p:cNvSpPr/>
          <p:nvPr/>
        </p:nvSpPr>
        <p:spPr>
          <a:xfrm>
            <a:off x="2156841" y="5233800"/>
            <a:ext cx="8220709" cy="1229360"/>
          </a:xfrm>
          <a:custGeom>
            <a:avLst/>
            <a:gdLst/>
            <a:ahLst/>
            <a:cxnLst/>
            <a:rect l="l" t="t" r="r" b="b"/>
            <a:pathLst>
              <a:path w="8220709" h="1229360">
                <a:moveTo>
                  <a:pt x="614553" y="0"/>
                </a:moveTo>
                <a:lnTo>
                  <a:pt x="0" y="614553"/>
                </a:lnTo>
                <a:lnTo>
                  <a:pt x="614553" y="1229106"/>
                </a:lnTo>
                <a:lnTo>
                  <a:pt x="614553" y="921816"/>
                </a:lnTo>
                <a:lnTo>
                  <a:pt x="7913192" y="921816"/>
                </a:lnTo>
                <a:lnTo>
                  <a:pt x="8220456" y="614553"/>
                </a:lnTo>
                <a:lnTo>
                  <a:pt x="7913179" y="307276"/>
                </a:lnTo>
                <a:lnTo>
                  <a:pt x="614553" y="307276"/>
                </a:lnTo>
                <a:lnTo>
                  <a:pt x="614553" y="0"/>
                </a:lnTo>
                <a:close/>
              </a:path>
              <a:path w="8220709" h="1229360">
                <a:moveTo>
                  <a:pt x="7913192" y="921816"/>
                </a:moveTo>
                <a:lnTo>
                  <a:pt x="7605903" y="921816"/>
                </a:lnTo>
                <a:lnTo>
                  <a:pt x="7605903" y="1229106"/>
                </a:lnTo>
                <a:lnTo>
                  <a:pt x="7913192" y="921816"/>
                </a:lnTo>
                <a:close/>
              </a:path>
              <a:path w="8220709" h="1229360">
                <a:moveTo>
                  <a:pt x="7605903" y="0"/>
                </a:moveTo>
                <a:lnTo>
                  <a:pt x="7605903" y="307276"/>
                </a:lnTo>
                <a:lnTo>
                  <a:pt x="7913179" y="307276"/>
                </a:lnTo>
                <a:lnTo>
                  <a:pt x="7605903" y="0"/>
                </a:lnTo>
                <a:close/>
              </a:path>
            </a:pathLst>
          </a:custGeom>
          <a:solidFill>
            <a:srgbClr val="ABC1DF"/>
          </a:solidFill>
        </p:spPr>
        <p:txBody>
          <a:bodyPr wrap="square" lIns="0" tIns="0" rIns="0" bIns="0" rtlCol="0"/>
          <a:lstStyle/>
          <a:p>
            <a:endParaRPr/>
          </a:p>
        </p:txBody>
      </p:sp>
      <p:sp>
        <p:nvSpPr>
          <p:cNvPr id="21" name="object 21"/>
          <p:cNvSpPr/>
          <p:nvPr/>
        </p:nvSpPr>
        <p:spPr>
          <a:xfrm>
            <a:off x="2156841" y="5233800"/>
            <a:ext cx="8220709" cy="1229360"/>
          </a:xfrm>
          <a:custGeom>
            <a:avLst/>
            <a:gdLst/>
            <a:ahLst/>
            <a:cxnLst/>
            <a:rect l="l" t="t" r="r" b="b"/>
            <a:pathLst>
              <a:path w="8220709" h="1229360">
                <a:moveTo>
                  <a:pt x="0" y="614553"/>
                </a:moveTo>
                <a:lnTo>
                  <a:pt x="614553" y="0"/>
                </a:lnTo>
                <a:lnTo>
                  <a:pt x="614553" y="307276"/>
                </a:lnTo>
                <a:lnTo>
                  <a:pt x="7605903" y="307276"/>
                </a:lnTo>
                <a:lnTo>
                  <a:pt x="7605903" y="0"/>
                </a:lnTo>
                <a:lnTo>
                  <a:pt x="8220456" y="614553"/>
                </a:lnTo>
                <a:lnTo>
                  <a:pt x="7605903" y="1229106"/>
                </a:lnTo>
                <a:lnTo>
                  <a:pt x="7605903" y="921816"/>
                </a:lnTo>
                <a:lnTo>
                  <a:pt x="614553" y="921816"/>
                </a:lnTo>
                <a:lnTo>
                  <a:pt x="614553" y="1229106"/>
                </a:lnTo>
                <a:lnTo>
                  <a:pt x="0" y="614553"/>
                </a:lnTo>
                <a:close/>
              </a:path>
            </a:pathLst>
          </a:custGeom>
          <a:ln w="12954">
            <a:solidFill>
              <a:srgbClr val="FFFFFF"/>
            </a:solidFill>
          </a:ln>
        </p:spPr>
        <p:txBody>
          <a:bodyPr wrap="square" lIns="0" tIns="0" rIns="0" bIns="0" rtlCol="0"/>
          <a:lstStyle/>
          <a:p>
            <a:endParaRPr/>
          </a:p>
        </p:txBody>
      </p:sp>
      <p:sp>
        <p:nvSpPr>
          <p:cNvPr id="22" name="object 22"/>
          <p:cNvSpPr/>
          <p:nvPr/>
        </p:nvSpPr>
        <p:spPr>
          <a:xfrm>
            <a:off x="2516124" y="1732788"/>
            <a:ext cx="1828037" cy="1114043"/>
          </a:xfrm>
          <a:prstGeom prst="rect">
            <a:avLst/>
          </a:prstGeom>
          <a:blipFill>
            <a:blip r:embed="rId2" cstate="print"/>
            <a:stretch>
              <a:fillRect/>
            </a:stretch>
          </a:blipFill>
        </p:spPr>
        <p:txBody>
          <a:bodyPr wrap="square" lIns="0" tIns="0" rIns="0" bIns="0" rtlCol="0"/>
          <a:lstStyle/>
          <a:p>
            <a:endParaRPr/>
          </a:p>
        </p:txBody>
      </p:sp>
      <p:sp>
        <p:nvSpPr>
          <p:cNvPr id="23" name="object 23"/>
          <p:cNvSpPr/>
          <p:nvPr/>
        </p:nvSpPr>
        <p:spPr>
          <a:xfrm>
            <a:off x="5431535" y="1732788"/>
            <a:ext cx="1629917" cy="1133093"/>
          </a:xfrm>
          <a:prstGeom prst="rect">
            <a:avLst/>
          </a:prstGeom>
          <a:blipFill>
            <a:blip r:embed="rId3" cstate="print"/>
            <a:stretch>
              <a:fillRect/>
            </a:stretch>
          </a:blipFill>
        </p:spPr>
        <p:txBody>
          <a:bodyPr wrap="square" lIns="0" tIns="0" rIns="0" bIns="0" rtlCol="0"/>
          <a:lstStyle/>
          <a:p>
            <a:endParaRPr/>
          </a:p>
        </p:txBody>
      </p:sp>
      <p:sp>
        <p:nvSpPr>
          <p:cNvPr id="24" name="object 24"/>
          <p:cNvSpPr/>
          <p:nvPr/>
        </p:nvSpPr>
        <p:spPr>
          <a:xfrm>
            <a:off x="8434578" y="1751838"/>
            <a:ext cx="1392173" cy="1114043"/>
          </a:xfrm>
          <a:prstGeom prst="rect">
            <a:avLst/>
          </a:prstGeom>
          <a:blipFill>
            <a:blip r:embed="rId4" cstate="print"/>
            <a:stretch>
              <a:fillRect/>
            </a:stretch>
          </a:blipFill>
        </p:spPr>
        <p:txBody>
          <a:bodyPr wrap="square" lIns="0" tIns="0" rIns="0" bIns="0" rtlCol="0"/>
          <a:lstStyle/>
          <a:p>
            <a:endParaRPr/>
          </a:p>
        </p:txBody>
      </p:sp>
      <p:sp>
        <p:nvSpPr>
          <p:cNvPr id="25" name="object 25"/>
          <p:cNvSpPr txBox="1"/>
          <p:nvPr/>
        </p:nvSpPr>
        <p:spPr>
          <a:xfrm>
            <a:off x="2946401" y="5599526"/>
            <a:ext cx="6653530" cy="572770"/>
          </a:xfrm>
          <a:prstGeom prst="rect">
            <a:avLst/>
          </a:prstGeom>
        </p:spPr>
        <p:txBody>
          <a:bodyPr vert="horz" wrap="square" lIns="0" tIns="0" rIns="0" bIns="0" rtlCol="0">
            <a:spAutoFit/>
          </a:bodyPr>
          <a:lstStyle/>
          <a:p>
            <a:pPr marL="2190115" marR="5080" indent="-2178050">
              <a:lnSpc>
                <a:spcPct val="100000"/>
              </a:lnSpc>
            </a:pPr>
            <a:r>
              <a:rPr sz="1800" spc="-10" dirty="0">
                <a:latin typeface="Calibri"/>
                <a:cs typeface="Calibri"/>
              </a:rPr>
              <a:t>Rigorous, college-level </a:t>
            </a:r>
            <a:r>
              <a:rPr sz="1800" spc="-15" dirty="0">
                <a:latin typeface="Calibri"/>
                <a:cs typeface="Calibri"/>
              </a:rPr>
              <a:t>coursework </a:t>
            </a:r>
            <a:r>
              <a:rPr sz="1800" spc="-5" dirty="0">
                <a:latin typeface="Calibri"/>
                <a:cs typeface="Calibri"/>
              </a:rPr>
              <a:t>with the opportunity </a:t>
            </a:r>
            <a:r>
              <a:rPr sz="1800" spc="-15" dirty="0">
                <a:latin typeface="Calibri"/>
                <a:cs typeface="Calibri"/>
              </a:rPr>
              <a:t>to </a:t>
            </a:r>
            <a:r>
              <a:rPr sz="1800" spc="-5" dirty="0">
                <a:latin typeface="Calibri"/>
                <a:cs typeface="Calibri"/>
              </a:rPr>
              <a:t>earn </a:t>
            </a:r>
            <a:r>
              <a:rPr sz="1800" spc="-10" dirty="0">
                <a:latin typeface="Calibri"/>
                <a:cs typeface="Calibri"/>
              </a:rPr>
              <a:t>college  </a:t>
            </a:r>
            <a:r>
              <a:rPr sz="1800" spc="-5" dirty="0">
                <a:latin typeface="Calibri"/>
                <a:cs typeface="Calibri"/>
              </a:rPr>
              <a:t>credit </a:t>
            </a:r>
            <a:r>
              <a:rPr sz="1800" spc="-10" dirty="0">
                <a:latin typeface="Calibri"/>
                <a:cs typeface="Calibri"/>
              </a:rPr>
              <a:t>through </a:t>
            </a:r>
            <a:r>
              <a:rPr sz="1800" dirty="0">
                <a:latin typeface="Calibri"/>
                <a:cs typeface="Calibri"/>
              </a:rPr>
              <a:t>AP</a:t>
            </a:r>
            <a:r>
              <a:rPr sz="1800" spc="-45" dirty="0">
                <a:latin typeface="Calibri"/>
                <a:cs typeface="Calibri"/>
              </a:rPr>
              <a:t> </a:t>
            </a:r>
            <a:r>
              <a:rPr sz="1800" spc="-15" dirty="0">
                <a:latin typeface="Calibri"/>
                <a:cs typeface="Calibri"/>
              </a:rPr>
              <a:t>exams</a:t>
            </a:r>
            <a:endParaRPr sz="1800">
              <a:latin typeface="Calibri"/>
              <a:cs typeface="Calibri"/>
            </a:endParaRPr>
          </a:p>
        </p:txBody>
      </p:sp>
      <p:sp>
        <p:nvSpPr>
          <p:cNvPr id="28" name="object 3"/>
          <p:cNvSpPr/>
          <p:nvPr/>
        </p:nvSpPr>
        <p:spPr>
          <a:xfrm>
            <a:off x="0" y="6493002"/>
            <a:ext cx="11999975" cy="238505"/>
          </a:xfrm>
          <a:prstGeom prst="rect">
            <a:avLst/>
          </a:prstGeom>
          <a:blipFill>
            <a:blip r:embed="rId5"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004233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Duncanville high school ap </a:t>
            </a:r>
            <a:r>
              <a:rPr lang="en-US" dirty="0" err="1"/>
              <a:t>sneakpeak</a:t>
            </a:r>
            <a:endParaRPr lang="en-US" dirty="0"/>
          </a:p>
        </p:txBody>
      </p:sp>
      <p:sp>
        <p:nvSpPr>
          <p:cNvPr id="3" name="Content Placeholder 2"/>
          <p:cNvSpPr>
            <a:spLocks noGrp="1"/>
          </p:cNvSpPr>
          <p:nvPr>
            <p:ph idx="1"/>
          </p:nvPr>
        </p:nvSpPr>
        <p:spPr>
          <a:xfrm>
            <a:off x="1024129" y="1794294"/>
            <a:ext cx="9720072" cy="4515066"/>
          </a:xfrm>
        </p:spPr>
        <p:txBody>
          <a:bodyPr>
            <a:normAutofit fontScale="47500" lnSpcReduction="20000"/>
          </a:bodyPr>
          <a:lstStyle/>
          <a:p>
            <a:endParaRPr lang="en-US" dirty="0"/>
          </a:p>
          <a:p>
            <a:pPr algn="ctr"/>
            <a:r>
              <a:rPr lang="en-US" sz="5800" dirty="0"/>
              <a:t>Students are expected to:</a:t>
            </a:r>
          </a:p>
          <a:p>
            <a:r>
              <a:rPr lang="en-US" sz="2900" dirty="0"/>
              <a:t>● Complete an AP exam in the spring*</a:t>
            </a:r>
          </a:p>
          <a:p>
            <a:r>
              <a:rPr lang="en-US" sz="2900" dirty="0"/>
              <a:t>● Participate in study sessions to prepare for the AP exam/s </a:t>
            </a:r>
          </a:p>
          <a:p>
            <a:r>
              <a:rPr lang="en-US" sz="2900" dirty="0"/>
              <a:t>● Complete 4 of 5 campus/district AP activities to earn test fee waivers </a:t>
            </a:r>
          </a:p>
          <a:p>
            <a:pPr algn="ctr"/>
            <a:r>
              <a:rPr lang="en-US" sz="2900" b="1" dirty="0"/>
              <a:t>AP Boot camp/Study Session </a:t>
            </a:r>
            <a:r>
              <a:rPr lang="en-US" sz="2900" dirty="0"/>
              <a:t>(required activity) </a:t>
            </a:r>
          </a:p>
          <a:p>
            <a:r>
              <a:rPr lang="en-US" sz="2900" dirty="0"/>
              <a:t>1. Enrolled in 1 course – 2 sessions </a:t>
            </a:r>
          </a:p>
          <a:p>
            <a:r>
              <a:rPr lang="en-US" sz="2900" dirty="0"/>
              <a:t>2. Enrolled in multiple courses – 1 or more sessions per course </a:t>
            </a:r>
          </a:p>
          <a:p>
            <a:r>
              <a:rPr lang="en-US" sz="2900" dirty="0"/>
              <a:t>3. Complete an AP course survey – scholar </a:t>
            </a:r>
          </a:p>
          <a:p>
            <a:r>
              <a:rPr lang="en-US" sz="2900" dirty="0"/>
              <a:t>4. Complete an AP course survey - parent </a:t>
            </a:r>
          </a:p>
          <a:p>
            <a:r>
              <a:rPr lang="en-US" sz="2900" dirty="0"/>
              <a:t>5. Parent attends an AP/College Readiness session </a:t>
            </a:r>
          </a:p>
          <a:p>
            <a:r>
              <a:rPr lang="en-US" sz="2900" dirty="0"/>
              <a:t>6. AP Lock-in </a:t>
            </a:r>
          </a:p>
          <a:p>
            <a:r>
              <a:rPr lang="en-US" sz="2900" i="1" dirty="0">
                <a:solidFill>
                  <a:srgbClr val="C00000"/>
                </a:solidFill>
                <a:latin typeface="Arial Narrow" panose="020B0606020202030204" pitchFamily="34" charset="0"/>
              </a:rPr>
              <a:t>*Special considerations are given for Senior AP students enrolled in multiple AP classes</a:t>
            </a:r>
          </a:p>
        </p:txBody>
      </p:sp>
    </p:spTree>
    <p:extLst>
      <p:ext uri="{BB962C8B-B14F-4D97-AF65-F5344CB8AC3E}">
        <p14:creationId xmlns:p14="http://schemas.microsoft.com/office/powerpoint/2010/main" val="4049922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501384"/>
            <a:ext cx="11999975" cy="230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322832" y="228593"/>
            <a:ext cx="9360408" cy="6246887"/>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4756910" y="450503"/>
            <a:ext cx="2678430" cy="1029335"/>
          </a:xfrm>
          <a:prstGeom prst="rect">
            <a:avLst/>
          </a:prstGeom>
        </p:spPr>
        <p:txBody>
          <a:bodyPr vert="horz" wrap="square" lIns="0" tIns="0" rIns="0" bIns="0" rtlCol="0">
            <a:spAutoFit/>
          </a:bodyPr>
          <a:lstStyle/>
          <a:p>
            <a:pPr marL="12700" marR="5080" algn="ctr">
              <a:lnSpc>
                <a:spcPct val="91600"/>
              </a:lnSpc>
            </a:pPr>
            <a:r>
              <a:rPr sz="1800" b="0" spc="-10" dirty="0">
                <a:solidFill>
                  <a:srgbClr val="000000"/>
                </a:solidFill>
                <a:latin typeface="Calibri"/>
                <a:cs typeface="Calibri"/>
              </a:rPr>
              <a:t>Partnership agreement</a:t>
            </a:r>
            <a:r>
              <a:rPr sz="1800" b="0" spc="-55" dirty="0">
                <a:solidFill>
                  <a:srgbClr val="000000"/>
                </a:solidFill>
                <a:latin typeface="Calibri"/>
                <a:cs typeface="Calibri"/>
              </a:rPr>
              <a:t> </a:t>
            </a:r>
            <a:r>
              <a:rPr sz="1800" b="0" spc="-5" dirty="0">
                <a:solidFill>
                  <a:srgbClr val="000000"/>
                </a:solidFill>
                <a:latin typeface="Calibri"/>
                <a:cs typeface="Calibri"/>
              </a:rPr>
              <a:t>must  </a:t>
            </a:r>
            <a:r>
              <a:rPr sz="1800" b="0" dirty="0">
                <a:solidFill>
                  <a:srgbClr val="000000"/>
                </a:solidFill>
                <a:latin typeface="Calibri"/>
                <a:cs typeface="Calibri"/>
              </a:rPr>
              <a:t>be </a:t>
            </a:r>
            <a:r>
              <a:rPr sz="1800" b="0" spc="-10" dirty="0">
                <a:solidFill>
                  <a:srgbClr val="000000"/>
                </a:solidFill>
                <a:latin typeface="Calibri"/>
                <a:cs typeface="Calibri"/>
              </a:rPr>
              <a:t>established between </a:t>
            </a:r>
            <a:r>
              <a:rPr sz="1800" b="0" dirty="0">
                <a:solidFill>
                  <a:srgbClr val="000000"/>
                </a:solidFill>
                <a:latin typeface="Calibri"/>
                <a:cs typeface="Calibri"/>
              </a:rPr>
              <a:t>IHE  and </a:t>
            </a:r>
            <a:r>
              <a:rPr sz="1800" b="0" spc="-10" dirty="0">
                <a:solidFill>
                  <a:srgbClr val="000000"/>
                </a:solidFill>
                <a:latin typeface="Calibri"/>
                <a:cs typeface="Calibri"/>
              </a:rPr>
              <a:t>LEA </a:t>
            </a:r>
            <a:r>
              <a:rPr sz="1800" b="0" spc="-15" dirty="0">
                <a:solidFill>
                  <a:srgbClr val="000000"/>
                </a:solidFill>
                <a:latin typeface="Calibri"/>
                <a:cs typeface="Calibri"/>
              </a:rPr>
              <a:t>to </a:t>
            </a:r>
            <a:r>
              <a:rPr sz="1800" b="0" spc="-20" dirty="0">
                <a:solidFill>
                  <a:srgbClr val="000000"/>
                </a:solidFill>
                <a:latin typeface="Calibri"/>
                <a:cs typeface="Calibri"/>
              </a:rPr>
              <a:t>offer </a:t>
            </a:r>
            <a:r>
              <a:rPr sz="1800" b="0" dirty="0">
                <a:solidFill>
                  <a:srgbClr val="000000"/>
                </a:solidFill>
                <a:latin typeface="Calibri"/>
                <a:cs typeface="Calibri"/>
              </a:rPr>
              <a:t>dual </a:t>
            </a:r>
            <a:r>
              <a:rPr sz="1800" b="0" spc="-5" dirty="0">
                <a:solidFill>
                  <a:srgbClr val="000000"/>
                </a:solidFill>
                <a:latin typeface="Calibri"/>
                <a:cs typeface="Calibri"/>
              </a:rPr>
              <a:t>credit  </a:t>
            </a:r>
            <a:r>
              <a:rPr sz="1800" b="0" spc="-10" dirty="0">
                <a:solidFill>
                  <a:srgbClr val="000000"/>
                </a:solidFill>
                <a:latin typeface="Calibri"/>
                <a:cs typeface="Calibri"/>
              </a:rPr>
              <a:t>courses</a:t>
            </a:r>
            <a:endParaRPr sz="1800">
              <a:latin typeface="Calibri"/>
              <a:cs typeface="Calibri"/>
            </a:endParaRPr>
          </a:p>
        </p:txBody>
      </p:sp>
      <p:sp>
        <p:nvSpPr>
          <p:cNvPr id="5" name="object 5"/>
          <p:cNvSpPr txBox="1"/>
          <p:nvPr/>
        </p:nvSpPr>
        <p:spPr>
          <a:xfrm>
            <a:off x="7996263" y="1853013"/>
            <a:ext cx="2423795" cy="1029335"/>
          </a:xfrm>
          <a:prstGeom prst="rect">
            <a:avLst/>
          </a:prstGeom>
        </p:spPr>
        <p:txBody>
          <a:bodyPr vert="horz" wrap="square" lIns="0" tIns="0" rIns="0" bIns="0" rtlCol="0">
            <a:spAutoFit/>
          </a:bodyPr>
          <a:lstStyle/>
          <a:p>
            <a:pPr marL="12700" marR="5080" indent="-1270" algn="ctr">
              <a:lnSpc>
                <a:spcPct val="91600"/>
              </a:lnSpc>
            </a:pPr>
            <a:r>
              <a:rPr sz="1800" spc="-5" dirty="0">
                <a:latin typeface="Calibri"/>
                <a:cs typeface="Calibri"/>
              </a:rPr>
              <a:t>High school </a:t>
            </a:r>
            <a:r>
              <a:rPr sz="1800" dirty="0">
                <a:latin typeface="Calibri"/>
                <a:cs typeface="Calibri"/>
              </a:rPr>
              <a:t>and </a:t>
            </a:r>
            <a:r>
              <a:rPr sz="1800" spc="-10" dirty="0">
                <a:latin typeface="Calibri"/>
                <a:cs typeface="Calibri"/>
              </a:rPr>
              <a:t>college  </a:t>
            </a:r>
            <a:r>
              <a:rPr sz="1800" spc="-5" dirty="0">
                <a:latin typeface="Calibri"/>
                <a:cs typeface="Calibri"/>
              </a:rPr>
              <a:t>credit earned  simultaneously </a:t>
            </a:r>
            <a:r>
              <a:rPr sz="1800" spc="-10" dirty="0">
                <a:latin typeface="Calibri"/>
                <a:cs typeface="Calibri"/>
              </a:rPr>
              <a:t>through  college course</a:t>
            </a:r>
            <a:r>
              <a:rPr sz="1800" spc="-30" dirty="0">
                <a:latin typeface="Calibri"/>
                <a:cs typeface="Calibri"/>
              </a:rPr>
              <a:t> </a:t>
            </a:r>
            <a:r>
              <a:rPr sz="1800" spc="-10" dirty="0">
                <a:latin typeface="Calibri"/>
                <a:cs typeface="Calibri"/>
              </a:rPr>
              <a:t>enrollment</a:t>
            </a:r>
            <a:endParaRPr sz="1800">
              <a:latin typeface="Calibri"/>
              <a:cs typeface="Calibri"/>
            </a:endParaRPr>
          </a:p>
        </p:txBody>
      </p:sp>
      <p:sp>
        <p:nvSpPr>
          <p:cNvPr id="6" name="object 6"/>
          <p:cNvSpPr txBox="1"/>
          <p:nvPr/>
        </p:nvSpPr>
        <p:spPr>
          <a:xfrm>
            <a:off x="7845206" y="4065517"/>
            <a:ext cx="2678430" cy="1029335"/>
          </a:xfrm>
          <a:prstGeom prst="rect">
            <a:avLst/>
          </a:prstGeom>
        </p:spPr>
        <p:txBody>
          <a:bodyPr vert="horz" wrap="square" lIns="0" tIns="0" rIns="0" bIns="0" rtlCol="0">
            <a:spAutoFit/>
          </a:bodyPr>
          <a:lstStyle/>
          <a:p>
            <a:pPr marL="12700" marR="5080" algn="ctr">
              <a:lnSpc>
                <a:spcPct val="91600"/>
              </a:lnSpc>
            </a:pPr>
            <a:r>
              <a:rPr sz="1800" spc="-5" dirty="0">
                <a:latin typeface="Calibri"/>
                <a:cs typeface="Calibri"/>
              </a:rPr>
              <a:t>Academic </a:t>
            </a:r>
            <a:r>
              <a:rPr sz="1800" spc="-15" dirty="0">
                <a:latin typeface="Calibri"/>
                <a:cs typeface="Calibri"/>
              </a:rPr>
              <a:t>core </a:t>
            </a:r>
            <a:r>
              <a:rPr sz="1800" spc="-5" dirty="0">
                <a:latin typeface="Calibri"/>
                <a:cs typeface="Calibri"/>
              </a:rPr>
              <a:t>or </a:t>
            </a:r>
            <a:r>
              <a:rPr sz="1800" spc="-10" dirty="0">
                <a:latin typeface="Calibri"/>
                <a:cs typeface="Calibri"/>
              </a:rPr>
              <a:t>career</a:t>
            </a:r>
            <a:r>
              <a:rPr sz="1800" spc="-60" dirty="0">
                <a:latin typeface="Calibri"/>
                <a:cs typeface="Calibri"/>
              </a:rPr>
              <a:t> </a:t>
            </a:r>
            <a:r>
              <a:rPr sz="1800" dirty="0">
                <a:latin typeface="Calibri"/>
                <a:cs typeface="Calibri"/>
              </a:rPr>
              <a:t>and  </a:t>
            </a:r>
            <a:r>
              <a:rPr sz="1800" spc="-10" dirty="0">
                <a:latin typeface="Calibri"/>
                <a:cs typeface="Calibri"/>
              </a:rPr>
              <a:t>technical courses </a:t>
            </a:r>
            <a:r>
              <a:rPr sz="1800" spc="-15" dirty="0">
                <a:latin typeface="Calibri"/>
                <a:cs typeface="Calibri"/>
              </a:rPr>
              <a:t>offered;  </a:t>
            </a:r>
            <a:r>
              <a:rPr sz="1800" spc="-10" dirty="0">
                <a:latin typeface="Calibri"/>
                <a:cs typeface="Calibri"/>
              </a:rPr>
              <a:t>guaranteed </a:t>
            </a:r>
            <a:r>
              <a:rPr sz="1800" spc="-15" dirty="0">
                <a:latin typeface="Calibri"/>
                <a:cs typeface="Calibri"/>
              </a:rPr>
              <a:t>to transfer to  any </a:t>
            </a:r>
            <a:r>
              <a:rPr sz="1800" spc="-50" dirty="0">
                <a:latin typeface="Calibri"/>
                <a:cs typeface="Calibri"/>
              </a:rPr>
              <a:t>Texas </a:t>
            </a:r>
            <a:r>
              <a:rPr sz="1800" dirty="0">
                <a:latin typeface="Calibri"/>
                <a:cs typeface="Calibri"/>
              </a:rPr>
              <a:t>public</a:t>
            </a:r>
            <a:r>
              <a:rPr sz="1800" spc="-5" dirty="0">
                <a:latin typeface="Calibri"/>
                <a:cs typeface="Calibri"/>
              </a:rPr>
              <a:t> institution</a:t>
            </a:r>
            <a:endParaRPr sz="1800">
              <a:latin typeface="Calibri"/>
              <a:cs typeface="Calibri"/>
            </a:endParaRPr>
          </a:p>
        </p:txBody>
      </p:sp>
      <p:sp>
        <p:nvSpPr>
          <p:cNvPr id="7" name="object 7"/>
          <p:cNvSpPr txBox="1"/>
          <p:nvPr/>
        </p:nvSpPr>
        <p:spPr>
          <a:xfrm>
            <a:off x="4804916" y="5326695"/>
            <a:ext cx="2580640" cy="777875"/>
          </a:xfrm>
          <a:prstGeom prst="rect">
            <a:avLst/>
          </a:prstGeom>
        </p:spPr>
        <p:txBody>
          <a:bodyPr vert="horz" wrap="square" lIns="0" tIns="0" rIns="0" bIns="0" rtlCol="0">
            <a:spAutoFit/>
          </a:bodyPr>
          <a:lstStyle/>
          <a:p>
            <a:pPr marL="12700" marR="5080" algn="ctr">
              <a:lnSpc>
                <a:spcPct val="91500"/>
              </a:lnSpc>
            </a:pPr>
            <a:r>
              <a:rPr sz="1800" spc="-15" dirty="0">
                <a:latin typeface="Calibri"/>
                <a:cs typeface="Calibri"/>
              </a:rPr>
              <a:t>Offered </a:t>
            </a:r>
            <a:r>
              <a:rPr sz="1800" spc="-5" dirty="0">
                <a:latin typeface="Calibri"/>
                <a:cs typeface="Calibri"/>
              </a:rPr>
              <a:t>on high school  campus, </a:t>
            </a:r>
            <a:r>
              <a:rPr sz="1800" spc="-10" dirty="0">
                <a:latin typeface="Calibri"/>
                <a:cs typeface="Calibri"/>
              </a:rPr>
              <a:t>college </a:t>
            </a:r>
            <a:r>
              <a:rPr sz="1800" spc="-5" dirty="0">
                <a:latin typeface="Calibri"/>
                <a:cs typeface="Calibri"/>
              </a:rPr>
              <a:t>campus,</a:t>
            </a:r>
            <a:r>
              <a:rPr sz="1800" spc="-45" dirty="0">
                <a:latin typeface="Calibri"/>
                <a:cs typeface="Calibri"/>
              </a:rPr>
              <a:t> </a:t>
            </a:r>
            <a:r>
              <a:rPr sz="1800" spc="-5" dirty="0">
                <a:latin typeface="Calibri"/>
                <a:cs typeface="Calibri"/>
              </a:rPr>
              <a:t>or  online</a:t>
            </a:r>
            <a:endParaRPr sz="1800">
              <a:latin typeface="Calibri"/>
              <a:cs typeface="Calibri"/>
            </a:endParaRPr>
          </a:p>
        </p:txBody>
      </p:sp>
      <p:sp>
        <p:nvSpPr>
          <p:cNvPr id="8" name="object 8"/>
          <p:cNvSpPr txBox="1"/>
          <p:nvPr/>
        </p:nvSpPr>
        <p:spPr>
          <a:xfrm>
            <a:off x="1645161" y="4186497"/>
            <a:ext cx="2302510" cy="777875"/>
          </a:xfrm>
          <a:prstGeom prst="rect">
            <a:avLst/>
          </a:prstGeom>
        </p:spPr>
        <p:txBody>
          <a:bodyPr vert="horz" wrap="square" lIns="0" tIns="0" rIns="0" bIns="0" rtlCol="0">
            <a:spAutoFit/>
          </a:bodyPr>
          <a:lstStyle/>
          <a:p>
            <a:pPr marL="12700" marR="5080" algn="ctr">
              <a:lnSpc>
                <a:spcPct val="91500"/>
              </a:lnSpc>
            </a:pPr>
            <a:r>
              <a:rPr sz="1800" spc="-30" dirty="0">
                <a:latin typeface="Calibri"/>
                <a:cs typeface="Calibri"/>
              </a:rPr>
              <a:t>Taught </a:t>
            </a:r>
            <a:r>
              <a:rPr sz="1800" spc="-5" dirty="0">
                <a:latin typeface="Calibri"/>
                <a:cs typeface="Calibri"/>
              </a:rPr>
              <a:t>by </a:t>
            </a:r>
            <a:r>
              <a:rPr sz="1800" dirty="0">
                <a:latin typeface="Calibri"/>
                <a:cs typeface="Calibri"/>
              </a:rPr>
              <a:t>a </a:t>
            </a:r>
            <a:r>
              <a:rPr sz="1800" spc="-10" dirty="0">
                <a:latin typeface="Calibri"/>
                <a:cs typeface="Calibri"/>
              </a:rPr>
              <a:t>credentialed  instructor </a:t>
            </a:r>
            <a:r>
              <a:rPr sz="1800" spc="-5" dirty="0">
                <a:latin typeface="Calibri"/>
                <a:cs typeface="Calibri"/>
              </a:rPr>
              <a:t>(college/high  school</a:t>
            </a:r>
            <a:r>
              <a:rPr sz="1800" spc="-85" dirty="0">
                <a:latin typeface="Calibri"/>
                <a:cs typeface="Calibri"/>
              </a:rPr>
              <a:t> </a:t>
            </a:r>
            <a:r>
              <a:rPr sz="1800" spc="-5" dirty="0">
                <a:latin typeface="Calibri"/>
                <a:cs typeface="Calibri"/>
              </a:rPr>
              <a:t>instructor)</a:t>
            </a:r>
            <a:endParaRPr sz="1800">
              <a:latin typeface="Calibri"/>
              <a:cs typeface="Calibri"/>
            </a:endParaRPr>
          </a:p>
        </p:txBody>
      </p:sp>
      <p:sp>
        <p:nvSpPr>
          <p:cNvPr id="9" name="object 9"/>
          <p:cNvSpPr txBox="1"/>
          <p:nvPr/>
        </p:nvSpPr>
        <p:spPr>
          <a:xfrm>
            <a:off x="1545315" y="1623137"/>
            <a:ext cx="2502535" cy="1489710"/>
          </a:xfrm>
          <a:prstGeom prst="rect">
            <a:avLst/>
          </a:prstGeom>
        </p:spPr>
        <p:txBody>
          <a:bodyPr vert="horz" wrap="square" lIns="0" tIns="0" rIns="0" bIns="0" rtlCol="0">
            <a:spAutoFit/>
          </a:bodyPr>
          <a:lstStyle/>
          <a:p>
            <a:pPr marL="12065" marR="5080" indent="-635" algn="ctr">
              <a:lnSpc>
                <a:spcPct val="91600"/>
              </a:lnSpc>
            </a:pPr>
            <a:r>
              <a:rPr sz="1750" spc="-5" dirty="0">
                <a:latin typeface="Calibri"/>
                <a:cs typeface="Calibri"/>
              </a:rPr>
              <a:t>Student eligibility based </a:t>
            </a:r>
            <a:r>
              <a:rPr sz="1750" dirty="0">
                <a:latin typeface="Calibri"/>
                <a:cs typeface="Calibri"/>
              </a:rPr>
              <a:t>on  </a:t>
            </a:r>
            <a:r>
              <a:rPr sz="1750" spc="-5" dirty="0">
                <a:latin typeface="Calibri"/>
                <a:cs typeface="Calibri"/>
              </a:rPr>
              <a:t>achieving the minimum  college </a:t>
            </a:r>
            <a:r>
              <a:rPr sz="1750" spc="-10" dirty="0">
                <a:latin typeface="Calibri"/>
                <a:cs typeface="Calibri"/>
              </a:rPr>
              <a:t>readiness</a:t>
            </a:r>
            <a:r>
              <a:rPr sz="1750" spc="-50" dirty="0">
                <a:latin typeface="Calibri"/>
                <a:cs typeface="Calibri"/>
              </a:rPr>
              <a:t> </a:t>
            </a:r>
            <a:r>
              <a:rPr sz="1750" spc="-10" dirty="0">
                <a:latin typeface="Calibri"/>
                <a:cs typeface="Calibri"/>
              </a:rPr>
              <a:t>standards  </a:t>
            </a:r>
            <a:r>
              <a:rPr sz="1750" spc="-5" dirty="0">
                <a:latin typeface="Calibri"/>
                <a:cs typeface="Calibri"/>
              </a:rPr>
              <a:t>under the </a:t>
            </a:r>
            <a:r>
              <a:rPr sz="1750" spc="-45" dirty="0">
                <a:latin typeface="Calibri"/>
                <a:cs typeface="Calibri"/>
              </a:rPr>
              <a:t>Texas </a:t>
            </a:r>
            <a:r>
              <a:rPr sz="1750" spc="-5" dirty="0">
                <a:latin typeface="Calibri"/>
                <a:cs typeface="Calibri"/>
              </a:rPr>
              <a:t>Success  Initiative (TSI); </a:t>
            </a:r>
            <a:r>
              <a:rPr sz="1750" spc="-15" dirty="0">
                <a:latin typeface="Calibri"/>
                <a:cs typeface="Calibri"/>
              </a:rPr>
              <a:t>exemptions  </a:t>
            </a:r>
            <a:r>
              <a:rPr sz="1750" spc="-5" dirty="0">
                <a:latin typeface="Calibri"/>
                <a:cs typeface="Calibri"/>
              </a:rPr>
              <a:t>and </a:t>
            </a:r>
            <a:r>
              <a:rPr sz="1750" spc="-10" dirty="0">
                <a:latin typeface="Calibri"/>
                <a:cs typeface="Calibri"/>
              </a:rPr>
              <a:t>waivers are</a:t>
            </a:r>
            <a:r>
              <a:rPr sz="1750" spc="-65" dirty="0">
                <a:latin typeface="Calibri"/>
                <a:cs typeface="Calibri"/>
              </a:rPr>
              <a:t> </a:t>
            </a:r>
            <a:r>
              <a:rPr sz="1750" spc="-10" dirty="0">
                <a:latin typeface="Calibri"/>
                <a:cs typeface="Calibri"/>
              </a:rPr>
              <a:t>available</a:t>
            </a:r>
            <a:endParaRPr sz="1750">
              <a:latin typeface="Calibri"/>
              <a:cs typeface="Calibri"/>
            </a:endParaRPr>
          </a:p>
        </p:txBody>
      </p:sp>
      <p:sp>
        <p:nvSpPr>
          <p:cNvPr id="10" name="object 10"/>
          <p:cNvSpPr txBox="1"/>
          <p:nvPr/>
        </p:nvSpPr>
        <p:spPr>
          <a:xfrm>
            <a:off x="5128576" y="2415877"/>
            <a:ext cx="1933575" cy="1684655"/>
          </a:xfrm>
          <a:prstGeom prst="rect">
            <a:avLst/>
          </a:prstGeom>
        </p:spPr>
        <p:txBody>
          <a:bodyPr vert="horz" wrap="square" lIns="0" tIns="0" rIns="0" bIns="0" rtlCol="0">
            <a:spAutoFit/>
          </a:bodyPr>
          <a:lstStyle/>
          <a:p>
            <a:pPr marL="12700" marR="5080" indent="227329">
              <a:lnSpc>
                <a:spcPts val="6480"/>
              </a:lnSpc>
            </a:pPr>
            <a:r>
              <a:rPr sz="6000" b="1" spc="-5" dirty="0">
                <a:solidFill>
                  <a:srgbClr val="1682C5"/>
                </a:solidFill>
                <a:latin typeface="Calibri"/>
                <a:cs typeface="Calibri"/>
              </a:rPr>
              <a:t>Dual  C</a:t>
            </a:r>
            <a:r>
              <a:rPr sz="6000" b="1" spc="-70" dirty="0">
                <a:solidFill>
                  <a:srgbClr val="1682C5"/>
                </a:solidFill>
                <a:latin typeface="Calibri"/>
                <a:cs typeface="Calibri"/>
              </a:rPr>
              <a:t>r</a:t>
            </a:r>
            <a:r>
              <a:rPr sz="6000" b="1" spc="-5" dirty="0">
                <a:solidFill>
                  <a:srgbClr val="1682C5"/>
                </a:solidFill>
                <a:latin typeface="Calibri"/>
                <a:cs typeface="Calibri"/>
              </a:rPr>
              <a:t>edit</a:t>
            </a:r>
            <a:endParaRPr sz="6000">
              <a:latin typeface="Calibri"/>
              <a:cs typeface="Calibri"/>
            </a:endParaRPr>
          </a:p>
        </p:txBody>
      </p:sp>
    </p:spTree>
    <p:extLst>
      <p:ext uri="{BB962C8B-B14F-4D97-AF65-F5344CB8AC3E}">
        <p14:creationId xmlns:p14="http://schemas.microsoft.com/office/powerpoint/2010/main" val="197028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96552" y="485668"/>
            <a:ext cx="6502822" cy="677108"/>
          </a:xfrm>
          <a:prstGeom prst="rect">
            <a:avLst/>
          </a:prstGeom>
        </p:spPr>
        <p:txBody>
          <a:bodyPr vert="horz" wrap="square" lIns="0" tIns="0" rIns="0" bIns="0" rtlCol="0">
            <a:spAutoFit/>
          </a:bodyPr>
          <a:lstStyle/>
          <a:p>
            <a:pPr marL="12700" algn="ctr">
              <a:lnSpc>
                <a:spcPct val="100000"/>
              </a:lnSpc>
            </a:pPr>
            <a:r>
              <a:rPr sz="4400" spc="-20" dirty="0">
                <a:solidFill>
                  <a:srgbClr val="1682C5"/>
                </a:solidFill>
              </a:rPr>
              <a:t>Statewide </a:t>
            </a:r>
            <a:r>
              <a:rPr sz="4400" spc="-15" dirty="0">
                <a:solidFill>
                  <a:srgbClr val="1682C5"/>
                </a:solidFill>
              </a:rPr>
              <a:t>Policy </a:t>
            </a:r>
            <a:r>
              <a:rPr sz="4400" spc="-20" dirty="0">
                <a:solidFill>
                  <a:srgbClr val="1682C5"/>
                </a:solidFill>
              </a:rPr>
              <a:t>for </a:t>
            </a:r>
            <a:r>
              <a:rPr sz="4400" spc="-5" dirty="0">
                <a:solidFill>
                  <a:srgbClr val="1682C5"/>
                </a:solidFill>
              </a:rPr>
              <a:t>Dual</a:t>
            </a:r>
            <a:r>
              <a:rPr sz="4400" spc="35" dirty="0">
                <a:solidFill>
                  <a:srgbClr val="1682C5"/>
                </a:solidFill>
              </a:rPr>
              <a:t> </a:t>
            </a:r>
            <a:r>
              <a:rPr sz="4400" spc="-10" dirty="0">
                <a:solidFill>
                  <a:srgbClr val="1682C5"/>
                </a:solidFill>
              </a:rPr>
              <a:t>Credit</a:t>
            </a:r>
            <a:endParaRPr sz="4400" dirty="0"/>
          </a:p>
        </p:txBody>
      </p:sp>
      <p:sp>
        <p:nvSpPr>
          <p:cNvPr id="4" name="object 4"/>
          <p:cNvSpPr txBox="1">
            <a:spLocks noGrp="1"/>
          </p:cNvSpPr>
          <p:nvPr>
            <p:ph type="body" idx="1"/>
          </p:nvPr>
        </p:nvSpPr>
        <p:spPr>
          <a:xfrm>
            <a:off x="987926" y="1345720"/>
            <a:ext cx="9720073" cy="4023360"/>
          </a:xfrm>
          <a:prstGeom prst="rect">
            <a:avLst/>
          </a:prstGeom>
        </p:spPr>
        <p:txBody>
          <a:bodyPr vert="horz" wrap="square" lIns="0" tIns="0" rIns="0" bIns="0" rtlCol="0">
            <a:spAutoFit/>
          </a:bodyPr>
          <a:lstStyle/>
          <a:p>
            <a:pPr marL="41910">
              <a:lnSpc>
                <a:spcPct val="100000"/>
              </a:lnSpc>
            </a:pPr>
            <a:r>
              <a:rPr spc="-10" dirty="0"/>
              <a:t>Courses </a:t>
            </a:r>
            <a:r>
              <a:rPr spc="-15" dirty="0"/>
              <a:t>for </a:t>
            </a:r>
            <a:r>
              <a:rPr spc="-10" dirty="0"/>
              <a:t>Joint </a:t>
            </a:r>
            <a:r>
              <a:rPr spc="-5" dirty="0"/>
              <a:t>High School and Junior </a:t>
            </a:r>
            <a:r>
              <a:rPr spc="-10" dirty="0"/>
              <a:t>College</a:t>
            </a:r>
            <a:r>
              <a:rPr spc="30" dirty="0"/>
              <a:t> </a:t>
            </a:r>
            <a:r>
              <a:rPr spc="-10" dirty="0"/>
              <a:t>Credit</a:t>
            </a:r>
          </a:p>
          <a:p>
            <a:pPr marL="842010" marR="701040" indent="-342900">
              <a:lnSpc>
                <a:spcPts val="2590"/>
              </a:lnSpc>
              <a:spcBef>
                <a:spcPts val="540"/>
              </a:spcBef>
              <a:buClr>
                <a:srgbClr val="FF8134"/>
              </a:buClr>
              <a:buFont typeface="Wingdings"/>
              <a:buChar char=""/>
              <a:tabLst>
                <a:tab pos="842010" algn="l"/>
                <a:tab pos="842644" algn="l"/>
              </a:tabLst>
            </a:pPr>
            <a:r>
              <a:rPr b="0" spc="-5" dirty="0">
                <a:solidFill>
                  <a:srgbClr val="3E3E3E"/>
                </a:solidFill>
                <a:latin typeface="Calibri"/>
                <a:cs typeface="Calibri"/>
              </a:rPr>
              <a:t>Authority: </a:t>
            </a:r>
            <a:r>
              <a:rPr b="0" spc="-65" dirty="0">
                <a:solidFill>
                  <a:srgbClr val="3E3E3E"/>
                </a:solidFill>
                <a:latin typeface="Calibri"/>
                <a:cs typeface="Calibri"/>
              </a:rPr>
              <a:t>Texas </a:t>
            </a:r>
            <a:r>
              <a:rPr b="0" spc="-15" dirty="0">
                <a:solidFill>
                  <a:srgbClr val="3E3E3E"/>
                </a:solidFill>
                <a:latin typeface="Calibri"/>
                <a:cs typeface="Calibri"/>
              </a:rPr>
              <a:t>Education </a:t>
            </a:r>
            <a:r>
              <a:rPr b="0" spc="-5" dirty="0">
                <a:solidFill>
                  <a:srgbClr val="3E3E3E"/>
                </a:solidFill>
                <a:latin typeface="Calibri"/>
                <a:cs typeface="Calibri"/>
              </a:rPr>
              <a:t>Code 130.008 </a:t>
            </a:r>
            <a:r>
              <a:rPr b="0" dirty="0">
                <a:solidFill>
                  <a:srgbClr val="3E3E3E"/>
                </a:solidFill>
                <a:latin typeface="Calibri"/>
                <a:cs typeface="Calibri"/>
              </a:rPr>
              <a:t>– </a:t>
            </a:r>
            <a:r>
              <a:rPr b="0" spc="-5" dirty="0">
                <a:solidFill>
                  <a:srgbClr val="3E3E3E"/>
                </a:solidFill>
                <a:latin typeface="Calibri"/>
                <a:cs typeface="Calibri"/>
              </a:rPr>
              <a:t>High School And College </a:t>
            </a:r>
            <a:r>
              <a:rPr b="0" spc="-10" dirty="0">
                <a:solidFill>
                  <a:srgbClr val="3E3E3E"/>
                </a:solidFill>
                <a:latin typeface="Calibri"/>
                <a:cs typeface="Calibri"/>
              </a:rPr>
              <a:t>Credit  </a:t>
            </a:r>
            <a:r>
              <a:rPr b="0" spc="-15" dirty="0">
                <a:solidFill>
                  <a:srgbClr val="3E3E3E"/>
                </a:solidFill>
                <a:latin typeface="Calibri"/>
                <a:cs typeface="Calibri"/>
              </a:rPr>
              <a:t>Program</a:t>
            </a:r>
          </a:p>
          <a:p>
            <a:pPr marL="1132840" marR="5080" lvl="1" indent="-176530">
              <a:lnSpc>
                <a:spcPts val="2380"/>
              </a:lnSpc>
              <a:spcBef>
                <a:spcPts val="500"/>
              </a:spcBef>
              <a:buClr>
                <a:srgbClr val="1682C5"/>
              </a:buClr>
              <a:buSzPct val="93181"/>
              <a:buFont typeface="Arial"/>
              <a:buChar char="•"/>
              <a:tabLst>
                <a:tab pos="1134110" algn="l"/>
              </a:tabLst>
            </a:pPr>
            <a:r>
              <a:rPr sz="2200" spc="-5" dirty="0">
                <a:solidFill>
                  <a:srgbClr val="3E3E3E"/>
                </a:solidFill>
                <a:latin typeface="Calibri"/>
                <a:cs typeface="Calibri"/>
              </a:rPr>
              <a:t>Public junior </a:t>
            </a:r>
            <a:r>
              <a:rPr sz="2200" spc="-10" dirty="0">
                <a:solidFill>
                  <a:srgbClr val="3E3E3E"/>
                </a:solidFill>
                <a:latin typeface="Calibri"/>
                <a:cs typeface="Calibri"/>
              </a:rPr>
              <a:t>colleges </a:t>
            </a:r>
            <a:r>
              <a:rPr sz="2200" spc="-20" dirty="0">
                <a:solidFill>
                  <a:srgbClr val="3E3E3E"/>
                </a:solidFill>
                <a:latin typeface="Calibri"/>
                <a:cs typeface="Calibri"/>
              </a:rPr>
              <a:t>may </a:t>
            </a:r>
            <a:r>
              <a:rPr sz="2200" spc="-10" dirty="0">
                <a:solidFill>
                  <a:srgbClr val="3E3E3E"/>
                </a:solidFill>
                <a:latin typeface="Calibri"/>
                <a:cs typeface="Calibri"/>
              </a:rPr>
              <a:t>establish </a:t>
            </a:r>
            <a:r>
              <a:rPr sz="2200" spc="-5" dirty="0">
                <a:solidFill>
                  <a:srgbClr val="3E3E3E"/>
                </a:solidFill>
                <a:latin typeface="Calibri"/>
                <a:cs typeface="Calibri"/>
              </a:rPr>
              <a:t>dual </a:t>
            </a:r>
            <a:r>
              <a:rPr sz="2200" spc="-10" dirty="0">
                <a:solidFill>
                  <a:srgbClr val="3E3E3E"/>
                </a:solidFill>
                <a:latin typeface="Calibri"/>
                <a:cs typeface="Calibri"/>
              </a:rPr>
              <a:t>credit partnerships </a:t>
            </a:r>
            <a:r>
              <a:rPr sz="2200" spc="-5" dirty="0">
                <a:solidFill>
                  <a:srgbClr val="3E3E3E"/>
                </a:solidFill>
                <a:latin typeface="Calibri"/>
                <a:cs typeface="Calibri"/>
              </a:rPr>
              <a:t>with public </a:t>
            </a:r>
            <a:r>
              <a:rPr sz="2200" dirty="0">
                <a:solidFill>
                  <a:srgbClr val="3E3E3E"/>
                </a:solidFill>
                <a:latin typeface="Calibri"/>
                <a:cs typeface="Calibri"/>
              </a:rPr>
              <a:t>and </a:t>
            </a:r>
            <a:r>
              <a:rPr sz="2200" spc="-15" dirty="0">
                <a:solidFill>
                  <a:srgbClr val="3E3E3E"/>
                </a:solidFill>
                <a:latin typeface="Calibri"/>
                <a:cs typeface="Calibri"/>
              </a:rPr>
              <a:t>private  </a:t>
            </a:r>
            <a:r>
              <a:rPr sz="2200" spc="-5" dirty="0">
                <a:solidFill>
                  <a:srgbClr val="3E3E3E"/>
                </a:solidFill>
                <a:latin typeface="Calibri"/>
                <a:cs typeface="Calibri"/>
              </a:rPr>
              <a:t>high </a:t>
            </a:r>
            <a:r>
              <a:rPr sz="2200" spc="-10" dirty="0">
                <a:solidFill>
                  <a:srgbClr val="3E3E3E"/>
                </a:solidFill>
                <a:latin typeface="Calibri"/>
                <a:cs typeface="Calibri"/>
              </a:rPr>
              <a:t>schools/school districts </a:t>
            </a:r>
            <a:r>
              <a:rPr sz="2200" spc="-15" dirty="0">
                <a:solidFill>
                  <a:srgbClr val="3E3E3E"/>
                </a:solidFill>
                <a:latin typeface="Calibri"/>
                <a:cs typeface="Calibri"/>
              </a:rPr>
              <a:t>to </a:t>
            </a:r>
            <a:r>
              <a:rPr sz="2200" spc="-5" dirty="0">
                <a:solidFill>
                  <a:srgbClr val="3E3E3E"/>
                </a:solidFill>
                <a:latin typeface="Calibri"/>
                <a:cs typeface="Calibri"/>
              </a:rPr>
              <a:t>allow </a:t>
            </a:r>
            <a:r>
              <a:rPr sz="2200" dirty="0">
                <a:solidFill>
                  <a:srgbClr val="3E3E3E"/>
                </a:solidFill>
                <a:latin typeface="Calibri"/>
                <a:cs typeface="Calibri"/>
              </a:rPr>
              <a:t>a </a:t>
            </a:r>
            <a:r>
              <a:rPr sz="2200" spc="-10" dirty="0">
                <a:solidFill>
                  <a:srgbClr val="3E3E3E"/>
                </a:solidFill>
                <a:latin typeface="Calibri"/>
                <a:cs typeface="Calibri"/>
              </a:rPr>
              <a:t>student </a:t>
            </a:r>
            <a:r>
              <a:rPr sz="2200" spc="-15" dirty="0">
                <a:solidFill>
                  <a:srgbClr val="3E3E3E"/>
                </a:solidFill>
                <a:latin typeface="Calibri"/>
                <a:cs typeface="Calibri"/>
              </a:rPr>
              <a:t>to </a:t>
            </a:r>
            <a:r>
              <a:rPr sz="2200" spc="-10" dirty="0">
                <a:solidFill>
                  <a:srgbClr val="3E3E3E"/>
                </a:solidFill>
                <a:latin typeface="Calibri"/>
                <a:cs typeface="Calibri"/>
              </a:rPr>
              <a:t>enroll </a:t>
            </a:r>
            <a:r>
              <a:rPr sz="2200" spc="-5" dirty="0">
                <a:solidFill>
                  <a:srgbClr val="3E3E3E"/>
                </a:solidFill>
                <a:latin typeface="Calibri"/>
                <a:cs typeface="Calibri"/>
              </a:rPr>
              <a:t>in </a:t>
            </a:r>
            <a:r>
              <a:rPr sz="2200" dirty="0">
                <a:solidFill>
                  <a:srgbClr val="3E3E3E"/>
                </a:solidFill>
                <a:latin typeface="Calibri"/>
                <a:cs typeface="Calibri"/>
              </a:rPr>
              <a:t>a </a:t>
            </a:r>
            <a:r>
              <a:rPr sz="2200" spc="-10" dirty="0">
                <a:solidFill>
                  <a:srgbClr val="3E3E3E"/>
                </a:solidFill>
                <a:latin typeface="Calibri"/>
                <a:cs typeface="Calibri"/>
              </a:rPr>
              <a:t>course </a:t>
            </a:r>
            <a:r>
              <a:rPr sz="2200" dirty="0">
                <a:solidFill>
                  <a:srgbClr val="3E3E3E"/>
                </a:solidFill>
                <a:latin typeface="Calibri"/>
                <a:cs typeface="Calibri"/>
              </a:rPr>
              <a:t>and </a:t>
            </a:r>
            <a:r>
              <a:rPr sz="2200" spc="-10" dirty="0">
                <a:solidFill>
                  <a:srgbClr val="3E3E3E"/>
                </a:solidFill>
                <a:latin typeface="Calibri"/>
                <a:cs typeface="Calibri"/>
              </a:rPr>
              <a:t>receive </a:t>
            </a:r>
            <a:r>
              <a:rPr sz="2200" dirty="0">
                <a:solidFill>
                  <a:srgbClr val="3E3E3E"/>
                </a:solidFill>
                <a:latin typeface="Calibri"/>
                <a:cs typeface="Calibri"/>
              </a:rPr>
              <a:t>both  </a:t>
            </a:r>
            <a:r>
              <a:rPr sz="2200" spc="-10" dirty="0">
                <a:solidFill>
                  <a:srgbClr val="3E3E3E"/>
                </a:solidFill>
                <a:latin typeface="Calibri"/>
                <a:cs typeface="Calibri"/>
              </a:rPr>
              <a:t>college </a:t>
            </a:r>
            <a:r>
              <a:rPr sz="2200" dirty="0">
                <a:solidFill>
                  <a:srgbClr val="3E3E3E"/>
                </a:solidFill>
                <a:latin typeface="Calibri"/>
                <a:cs typeface="Calibri"/>
              </a:rPr>
              <a:t>and </a:t>
            </a:r>
            <a:r>
              <a:rPr sz="2200" spc="-5" dirty="0">
                <a:solidFill>
                  <a:srgbClr val="3E3E3E"/>
                </a:solidFill>
                <a:latin typeface="Calibri"/>
                <a:cs typeface="Calibri"/>
              </a:rPr>
              <a:t>high </a:t>
            </a:r>
            <a:r>
              <a:rPr sz="2200" dirty="0">
                <a:solidFill>
                  <a:srgbClr val="3E3E3E"/>
                </a:solidFill>
                <a:latin typeface="Calibri"/>
                <a:cs typeface="Calibri"/>
              </a:rPr>
              <a:t>school </a:t>
            </a:r>
            <a:r>
              <a:rPr sz="2200" spc="-10" dirty="0">
                <a:solidFill>
                  <a:srgbClr val="3E3E3E"/>
                </a:solidFill>
                <a:latin typeface="Calibri"/>
                <a:cs typeface="Calibri"/>
              </a:rPr>
              <a:t>credit. </a:t>
            </a:r>
            <a:r>
              <a:rPr sz="2200" spc="-5" dirty="0">
                <a:solidFill>
                  <a:srgbClr val="3E3E3E"/>
                </a:solidFill>
                <a:latin typeface="Calibri"/>
                <a:cs typeface="Calibri"/>
              </a:rPr>
              <a:t>Courses </a:t>
            </a:r>
            <a:r>
              <a:rPr sz="2200" spc="-10" dirty="0">
                <a:solidFill>
                  <a:srgbClr val="3E3E3E"/>
                </a:solidFill>
                <a:latin typeface="Calibri"/>
                <a:cs typeface="Calibri"/>
              </a:rPr>
              <a:t>must </a:t>
            </a:r>
            <a:r>
              <a:rPr sz="2200" dirty="0">
                <a:solidFill>
                  <a:srgbClr val="3E3E3E"/>
                </a:solidFill>
                <a:latin typeface="Calibri"/>
                <a:cs typeface="Calibri"/>
              </a:rPr>
              <a:t>be one or </a:t>
            </a:r>
            <a:r>
              <a:rPr sz="2200" spc="-10" dirty="0">
                <a:solidFill>
                  <a:srgbClr val="3E3E3E"/>
                </a:solidFill>
                <a:latin typeface="Calibri"/>
                <a:cs typeface="Calibri"/>
              </a:rPr>
              <a:t>more </a:t>
            </a:r>
            <a:r>
              <a:rPr sz="2200" dirty="0">
                <a:solidFill>
                  <a:srgbClr val="3E3E3E"/>
                </a:solidFill>
                <a:latin typeface="Calibri"/>
                <a:cs typeface="Calibri"/>
              </a:rPr>
              <a:t>of the</a:t>
            </a:r>
            <a:r>
              <a:rPr sz="2200" spc="-35" dirty="0">
                <a:solidFill>
                  <a:srgbClr val="3E3E3E"/>
                </a:solidFill>
                <a:latin typeface="Calibri"/>
                <a:cs typeface="Calibri"/>
              </a:rPr>
              <a:t> </a:t>
            </a:r>
            <a:r>
              <a:rPr sz="2200" spc="-10" dirty="0">
                <a:solidFill>
                  <a:srgbClr val="3E3E3E"/>
                </a:solidFill>
                <a:latin typeface="Calibri"/>
                <a:cs typeface="Calibri"/>
              </a:rPr>
              <a:t>following:</a:t>
            </a:r>
            <a:endParaRPr sz="2200" dirty="0">
              <a:latin typeface="Calibri"/>
              <a:cs typeface="Calibri"/>
            </a:endParaRPr>
          </a:p>
        </p:txBody>
      </p:sp>
      <p:sp>
        <p:nvSpPr>
          <p:cNvPr id="3" name="object 3"/>
          <p:cNvSpPr/>
          <p:nvPr/>
        </p:nvSpPr>
        <p:spPr>
          <a:xfrm>
            <a:off x="0" y="6501384"/>
            <a:ext cx="11999975" cy="230885"/>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2462402" y="4190619"/>
            <a:ext cx="2115820" cy="1908810"/>
          </a:xfrm>
          <a:custGeom>
            <a:avLst/>
            <a:gdLst/>
            <a:ahLst/>
            <a:cxnLst/>
            <a:rect l="l" t="t" r="r" b="b"/>
            <a:pathLst>
              <a:path w="2115820" h="1908810">
                <a:moveTo>
                  <a:pt x="1057656" y="0"/>
                </a:moveTo>
                <a:lnTo>
                  <a:pt x="1006411" y="1100"/>
                </a:lnTo>
                <a:lnTo>
                  <a:pt x="955797" y="4369"/>
                </a:lnTo>
                <a:lnTo>
                  <a:pt x="905867" y="9755"/>
                </a:lnTo>
                <a:lnTo>
                  <a:pt x="856677" y="17209"/>
                </a:lnTo>
                <a:lnTo>
                  <a:pt x="808283" y="26681"/>
                </a:lnTo>
                <a:lnTo>
                  <a:pt x="760740" y="38121"/>
                </a:lnTo>
                <a:lnTo>
                  <a:pt x="714104" y="51479"/>
                </a:lnTo>
                <a:lnTo>
                  <a:pt x="668429" y="66704"/>
                </a:lnTo>
                <a:lnTo>
                  <a:pt x="623771" y="83748"/>
                </a:lnTo>
                <a:lnTo>
                  <a:pt x="580187" y="102559"/>
                </a:lnTo>
                <a:lnTo>
                  <a:pt x="537730" y="123088"/>
                </a:lnTo>
                <a:lnTo>
                  <a:pt x="496457" y="145285"/>
                </a:lnTo>
                <a:lnTo>
                  <a:pt x="456422" y="169100"/>
                </a:lnTo>
                <a:lnTo>
                  <a:pt x="417682" y="194483"/>
                </a:lnTo>
                <a:lnTo>
                  <a:pt x="380291" y="221384"/>
                </a:lnTo>
                <a:lnTo>
                  <a:pt x="344306" y="249753"/>
                </a:lnTo>
                <a:lnTo>
                  <a:pt x="309781" y="279539"/>
                </a:lnTo>
                <a:lnTo>
                  <a:pt x="276772" y="310694"/>
                </a:lnTo>
                <a:lnTo>
                  <a:pt x="245334" y="343166"/>
                </a:lnTo>
                <a:lnTo>
                  <a:pt x="215523" y="376906"/>
                </a:lnTo>
                <a:lnTo>
                  <a:pt x="187394" y="411865"/>
                </a:lnTo>
                <a:lnTo>
                  <a:pt x="161003" y="447991"/>
                </a:lnTo>
                <a:lnTo>
                  <a:pt x="136404" y="485235"/>
                </a:lnTo>
                <a:lnTo>
                  <a:pt x="113654" y="523547"/>
                </a:lnTo>
                <a:lnTo>
                  <a:pt x="92808" y="562877"/>
                </a:lnTo>
                <a:lnTo>
                  <a:pt x="73921" y="603175"/>
                </a:lnTo>
                <a:lnTo>
                  <a:pt x="57048" y="644391"/>
                </a:lnTo>
                <a:lnTo>
                  <a:pt x="42245" y="686475"/>
                </a:lnTo>
                <a:lnTo>
                  <a:pt x="29567" y="729376"/>
                </a:lnTo>
                <a:lnTo>
                  <a:pt x="19071" y="773046"/>
                </a:lnTo>
                <a:lnTo>
                  <a:pt x="10810" y="817434"/>
                </a:lnTo>
                <a:lnTo>
                  <a:pt x="4841" y="862489"/>
                </a:lnTo>
                <a:lnTo>
                  <a:pt x="1219" y="908163"/>
                </a:lnTo>
                <a:lnTo>
                  <a:pt x="0" y="954404"/>
                </a:lnTo>
                <a:lnTo>
                  <a:pt x="1219" y="1000646"/>
                </a:lnTo>
                <a:lnTo>
                  <a:pt x="4841" y="1046320"/>
                </a:lnTo>
                <a:lnTo>
                  <a:pt x="10810" y="1091375"/>
                </a:lnTo>
                <a:lnTo>
                  <a:pt x="19071" y="1135763"/>
                </a:lnTo>
                <a:lnTo>
                  <a:pt x="29567" y="1179433"/>
                </a:lnTo>
                <a:lnTo>
                  <a:pt x="42245" y="1222334"/>
                </a:lnTo>
                <a:lnTo>
                  <a:pt x="57048" y="1264418"/>
                </a:lnTo>
                <a:lnTo>
                  <a:pt x="73921" y="1305634"/>
                </a:lnTo>
                <a:lnTo>
                  <a:pt x="92808" y="1345932"/>
                </a:lnTo>
                <a:lnTo>
                  <a:pt x="113654" y="1385262"/>
                </a:lnTo>
                <a:lnTo>
                  <a:pt x="136404" y="1423574"/>
                </a:lnTo>
                <a:lnTo>
                  <a:pt x="161003" y="1460818"/>
                </a:lnTo>
                <a:lnTo>
                  <a:pt x="187394" y="1496944"/>
                </a:lnTo>
                <a:lnTo>
                  <a:pt x="215523" y="1531903"/>
                </a:lnTo>
                <a:lnTo>
                  <a:pt x="245334" y="1565643"/>
                </a:lnTo>
                <a:lnTo>
                  <a:pt x="276772" y="1598115"/>
                </a:lnTo>
                <a:lnTo>
                  <a:pt x="309781" y="1629270"/>
                </a:lnTo>
                <a:lnTo>
                  <a:pt x="344306" y="1659056"/>
                </a:lnTo>
                <a:lnTo>
                  <a:pt x="380291" y="1687425"/>
                </a:lnTo>
                <a:lnTo>
                  <a:pt x="417682" y="1714326"/>
                </a:lnTo>
                <a:lnTo>
                  <a:pt x="456422" y="1739709"/>
                </a:lnTo>
                <a:lnTo>
                  <a:pt x="496457" y="1763524"/>
                </a:lnTo>
                <a:lnTo>
                  <a:pt x="537730" y="1785721"/>
                </a:lnTo>
                <a:lnTo>
                  <a:pt x="580187" y="1806250"/>
                </a:lnTo>
                <a:lnTo>
                  <a:pt x="623771" y="1825061"/>
                </a:lnTo>
                <a:lnTo>
                  <a:pt x="668429" y="1842105"/>
                </a:lnTo>
                <a:lnTo>
                  <a:pt x="714104" y="1857330"/>
                </a:lnTo>
                <a:lnTo>
                  <a:pt x="760740" y="1870688"/>
                </a:lnTo>
                <a:lnTo>
                  <a:pt x="808283" y="1882128"/>
                </a:lnTo>
                <a:lnTo>
                  <a:pt x="856677" y="1891600"/>
                </a:lnTo>
                <a:lnTo>
                  <a:pt x="905867" y="1899054"/>
                </a:lnTo>
                <a:lnTo>
                  <a:pt x="955797" y="1904440"/>
                </a:lnTo>
                <a:lnTo>
                  <a:pt x="1006411" y="1907709"/>
                </a:lnTo>
                <a:lnTo>
                  <a:pt x="1057656" y="1908809"/>
                </a:lnTo>
                <a:lnTo>
                  <a:pt x="1108900" y="1907709"/>
                </a:lnTo>
                <a:lnTo>
                  <a:pt x="1159514" y="1904440"/>
                </a:lnTo>
                <a:lnTo>
                  <a:pt x="1209444" y="1899054"/>
                </a:lnTo>
                <a:lnTo>
                  <a:pt x="1258634" y="1891600"/>
                </a:lnTo>
                <a:lnTo>
                  <a:pt x="1307028" y="1882128"/>
                </a:lnTo>
                <a:lnTo>
                  <a:pt x="1354571" y="1870688"/>
                </a:lnTo>
                <a:lnTo>
                  <a:pt x="1401207" y="1857330"/>
                </a:lnTo>
                <a:lnTo>
                  <a:pt x="1446882" y="1842105"/>
                </a:lnTo>
                <a:lnTo>
                  <a:pt x="1491540" y="1825061"/>
                </a:lnTo>
                <a:lnTo>
                  <a:pt x="1535124" y="1806250"/>
                </a:lnTo>
                <a:lnTo>
                  <a:pt x="1577581" y="1785721"/>
                </a:lnTo>
                <a:lnTo>
                  <a:pt x="1618854" y="1763524"/>
                </a:lnTo>
                <a:lnTo>
                  <a:pt x="1658889" y="1739709"/>
                </a:lnTo>
                <a:lnTo>
                  <a:pt x="1697629" y="1714326"/>
                </a:lnTo>
                <a:lnTo>
                  <a:pt x="1735020" y="1687425"/>
                </a:lnTo>
                <a:lnTo>
                  <a:pt x="1771005" y="1659056"/>
                </a:lnTo>
                <a:lnTo>
                  <a:pt x="1805530" y="1629270"/>
                </a:lnTo>
                <a:lnTo>
                  <a:pt x="1838539" y="1598115"/>
                </a:lnTo>
                <a:lnTo>
                  <a:pt x="1869977" y="1565643"/>
                </a:lnTo>
                <a:lnTo>
                  <a:pt x="1899788" y="1531903"/>
                </a:lnTo>
                <a:lnTo>
                  <a:pt x="1927917" y="1496944"/>
                </a:lnTo>
                <a:lnTo>
                  <a:pt x="1954308" y="1460818"/>
                </a:lnTo>
                <a:lnTo>
                  <a:pt x="1978907" y="1423574"/>
                </a:lnTo>
                <a:lnTo>
                  <a:pt x="2001657" y="1385262"/>
                </a:lnTo>
                <a:lnTo>
                  <a:pt x="2022503" y="1345932"/>
                </a:lnTo>
                <a:lnTo>
                  <a:pt x="2041390" y="1305634"/>
                </a:lnTo>
                <a:lnTo>
                  <a:pt x="2058263" y="1264418"/>
                </a:lnTo>
                <a:lnTo>
                  <a:pt x="2073066" y="1222334"/>
                </a:lnTo>
                <a:lnTo>
                  <a:pt x="2085744" y="1179433"/>
                </a:lnTo>
                <a:lnTo>
                  <a:pt x="2096240" y="1135763"/>
                </a:lnTo>
                <a:lnTo>
                  <a:pt x="2104501" y="1091375"/>
                </a:lnTo>
                <a:lnTo>
                  <a:pt x="2110470" y="1046320"/>
                </a:lnTo>
                <a:lnTo>
                  <a:pt x="2114092" y="1000646"/>
                </a:lnTo>
                <a:lnTo>
                  <a:pt x="2115312" y="954404"/>
                </a:lnTo>
                <a:lnTo>
                  <a:pt x="2114092" y="908163"/>
                </a:lnTo>
                <a:lnTo>
                  <a:pt x="2110470" y="862489"/>
                </a:lnTo>
                <a:lnTo>
                  <a:pt x="2104501" y="817434"/>
                </a:lnTo>
                <a:lnTo>
                  <a:pt x="2096240" y="773046"/>
                </a:lnTo>
                <a:lnTo>
                  <a:pt x="2085744" y="729376"/>
                </a:lnTo>
                <a:lnTo>
                  <a:pt x="2073066" y="686475"/>
                </a:lnTo>
                <a:lnTo>
                  <a:pt x="2058263" y="644391"/>
                </a:lnTo>
                <a:lnTo>
                  <a:pt x="2041390" y="603175"/>
                </a:lnTo>
                <a:lnTo>
                  <a:pt x="2022503" y="562877"/>
                </a:lnTo>
                <a:lnTo>
                  <a:pt x="2001657" y="523547"/>
                </a:lnTo>
                <a:lnTo>
                  <a:pt x="1978907" y="485235"/>
                </a:lnTo>
                <a:lnTo>
                  <a:pt x="1954308" y="447991"/>
                </a:lnTo>
                <a:lnTo>
                  <a:pt x="1927917" y="411865"/>
                </a:lnTo>
                <a:lnTo>
                  <a:pt x="1899788" y="376906"/>
                </a:lnTo>
                <a:lnTo>
                  <a:pt x="1869977" y="343166"/>
                </a:lnTo>
                <a:lnTo>
                  <a:pt x="1838539" y="310694"/>
                </a:lnTo>
                <a:lnTo>
                  <a:pt x="1805530" y="279539"/>
                </a:lnTo>
                <a:lnTo>
                  <a:pt x="1771005" y="249753"/>
                </a:lnTo>
                <a:lnTo>
                  <a:pt x="1735020" y="221384"/>
                </a:lnTo>
                <a:lnTo>
                  <a:pt x="1697629" y="194483"/>
                </a:lnTo>
                <a:lnTo>
                  <a:pt x="1658889" y="169100"/>
                </a:lnTo>
                <a:lnTo>
                  <a:pt x="1618854" y="145285"/>
                </a:lnTo>
                <a:lnTo>
                  <a:pt x="1577581" y="123088"/>
                </a:lnTo>
                <a:lnTo>
                  <a:pt x="1535124" y="102559"/>
                </a:lnTo>
                <a:lnTo>
                  <a:pt x="1491540" y="83748"/>
                </a:lnTo>
                <a:lnTo>
                  <a:pt x="1446882" y="66704"/>
                </a:lnTo>
                <a:lnTo>
                  <a:pt x="1401207" y="51479"/>
                </a:lnTo>
                <a:lnTo>
                  <a:pt x="1354571" y="38121"/>
                </a:lnTo>
                <a:lnTo>
                  <a:pt x="1307028" y="26681"/>
                </a:lnTo>
                <a:lnTo>
                  <a:pt x="1258634" y="17209"/>
                </a:lnTo>
                <a:lnTo>
                  <a:pt x="1209444" y="9755"/>
                </a:lnTo>
                <a:lnTo>
                  <a:pt x="1159514" y="4369"/>
                </a:lnTo>
                <a:lnTo>
                  <a:pt x="1108900" y="1100"/>
                </a:lnTo>
                <a:lnTo>
                  <a:pt x="1057656" y="0"/>
                </a:lnTo>
                <a:close/>
              </a:path>
            </a:pathLst>
          </a:custGeom>
          <a:solidFill>
            <a:srgbClr val="1682C5">
              <a:alpha val="50195"/>
            </a:srgbClr>
          </a:solidFill>
        </p:spPr>
        <p:txBody>
          <a:bodyPr wrap="square" lIns="0" tIns="0" rIns="0" bIns="0" rtlCol="0"/>
          <a:lstStyle/>
          <a:p>
            <a:endParaRPr/>
          </a:p>
        </p:txBody>
      </p:sp>
      <p:sp>
        <p:nvSpPr>
          <p:cNvPr id="6" name="object 6"/>
          <p:cNvSpPr txBox="1"/>
          <p:nvPr/>
        </p:nvSpPr>
        <p:spPr>
          <a:xfrm>
            <a:off x="2867714" y="4823522"/>
            <a:ext cx="1304290" cy="635635"/>
          </a:xfrm>
          <a:prstGeom prst="rect">
            <a:avLst/>
          </a:prstGeom>
        </p:spPr>
        <p:txBody>
          <a:bodyPr vert="horz" wrap="square" lIns="0" tIns="0" rIns="0" bIns="0" rtlCol="0">
            <a:spAutoFit/>
          </a:bodyPr>
          <a:lstStyle/>
          <a:p>
            <a:pPr marL="12700" marR="5080" indent="371475">
              <a:lnSpc>
                <a:spcPts val="2420"/>
              </a:lnSpc>
            </a:pPr>
            <a:r>
              <a:rPr sz="2200" b="1" spc="-10" dirty="0">
                <a:latin typeface="Calibri"/>
                <a:cs typeface="Calibri"/>
              </a:rPr>
              <a:t>Core  </a:t>
            </a:r>
            <a:r>
              <a:rPr sz="2200" b="1" spc="-5" dirty="0">
                <a:latin typeface="Calibri"/>
                <a:cs typeface="Calibri"/>
              </a:rPr>
              <a:t>Curri</a:t>
            </a:r>
            <a:r>
              <a:rPr sz="2200" b="1" dirty="0">
                <a:latin typeface="Calibri"/>
                <a:cs typeface="Calibri"/>
              </a:rPr>
              <a:t>cu</a:t>
            </a:r>
            <a:r>
              <a:rPr sz="2200" b="1" spc="-5" dirty="0">
                <a:latin typeface="Calibri"/>
                <a:cs typeface="Calibri"/>
              </a:rPr>
              <a:t>l</a:t>
            </a:r>
            <a:r>
              <a:rPr sz="2200" b="1" dirty="0">
                <a:latin typeface="Calibri"/>
                <a:cs typeface="Calibri"/>
              </a:rPr>
              <a:t>um</a:t>
            </a:r>
            <a:endParaRPr sz="2200">
              <a:latin typeface="Calibri"/>
              <a:cs typeface="Calibri"/>
            </a:endParaRPr>
          </a:p>
        </p:txBody>
      </p:sp>
      <p:sp>
        <p:nvSpPr>
          <p:cNvPr id="7" name="object 7"/>
          <p:cNvSpPr/>
          <p:nvPr/>
        </p:nvSpPr>
        <p:spPr>
          <a:xfrm>
            <a:off x="5265801" y="4191380"/>
            <a:ext cx="2103120" cy="1907539"/>
          </a:xfrm>
          <a:custGeom>
            <a:avLst/>
            <a:gdLst/>
            <a:ahLst/>
            <a:cxnLst/>
            <a:rect l="l" t="t" r="r" b="b"/>
            <a:pathLst>
              <a:path w="2103120" h="1907539">
                <a:moveTo>
                  <a:pt x="1051560" y="0"/>
                </a:moveTo>
                <a:lnTo>
                  <a:pt x="1000611" y="1099"/>
                </a:lnTo>
                <a:lnTo>
                  <a:pt x="950288" y="4365"/>
                </a:lnTo>
                <a:lnTo>
                  <a:pt x="900645" y="9747"/>
                </a:lnTo>
                <a:lnTo>
                  <a:pt x="851739" y="17195"/>
                </a:lnTo>
                <a:lnTo>
                  <a:pt x="803624" y="26660"/>
                </a:lnTo>
                <a:lnTo>
                  <a:pt x="756355" y="38090"/>
                </a:lnTo>
                <a:lnTo>
                  <a:pt x="709987" y="51437"/>
                </a:lnTo>
                <a:lnTo>
                  <a:pt x="664576" y="66651"/>
                </a:lnTo>
                <a:lnTo>
                  <a:pt x="620176" y="83680"/>
                </a:lnTo>
                <a:lnTo>
                  <a:pt x="576842" y="102477"/>
                </a:lnTo>
                <a:lnTo>
                  <a:pt x="534630" y="122989"/>
                </a:lnTo>
                <a:lnTo>
                  <a:pt x="493595" y="145169"/>
                </a:lnTo>
                <a:lnTo>
                  <a:pt x="453791" y="168965"/>
                </a:lnTo>
                <a:lnTo>
                  <a:pt x="415274" y="194327"/>
                </a:lnTo>
                <a:lnTo>
                  <a:pt x="378099" y="221207"/>
                </a:lnTo>
                <a:lnTo>
                  <a:pt x="342321" y="249553"/>
                </a:lnTo>
                <a:lnTo>
                  <a:pt x="307995" y="279315"/>
                </a:lnTo>
                <a:lnTo>
                  <a:pt x="275176" y="310445"/>
                </a:lnTo>
                <a:lnTo>
                  <a:pt x="243920" y="342891"/>
                </a:lnTo>
                <a:lnTo>
                  <a:pt x="214281" y="376605"/>
                </a:lnTo>
                <a:lnTo>
                  <a:pt x="186314" y="411535"/>
                </a:lnTo>
                <a:lnTo>
                  <a:pt x="160075" y="447632"/>
                </a:lnTo>
                <a:lnTo>
                  <a:pt x="135618" y="484847"/>
                </a:lnTo>
                <a:lnTo>
                  <a:pt x="112999" y="523128"/>
                </a:lnTo>
                <a:lnTo>
                  <a:pt x="92273" y="562427"/>
                </a:lnTo>
                <a:lnTo>
                  <a:pt x="73494" y="602693"/>
                </a:lnTo>
                <a:lnTo>
                  <a:pt x="56719" y="643876"/>
                </a:lnTo>
                <a:lnTo>
                  <a:pt x="42001" y="685926"/>
                </a:lnTo>
                <a:lnTo>
                  <a:pt x="29397" y="728793"/>
                </a:lnTo>
                <a:lnTo>
                  <a:pt x="18961" y="772428"/>
                </a:lnTo>
                <a:lnTo>
                  <a:pt x="10748" y="816781"/>
                </a:lnTo>
                <a:lnTo>
                  <a:pt x="4813" y="861800"/>
                </a:lnTo>
                <a:lnTo>
                  <a:pt x="1212" y="907438"/>
                </a:lnTo>
                <a:lnTo>
                  <a:pt x="0" y="953643"/>
                </a:lnTo>
                <a:lnTo>
                  <a:pt x="1212" y="999847"/>
                </a:lnTo>
                <a:lnTo>
                  <a:pt x="4813" y="1045485"/>
                </a:lnTo>
                <a:lnTo>
                  <a:pt x="10748" y="1090504"/>
                </a:lnTo>
                <a:lnTo>
                  <a:pt x="18961" y="1134857"/>
                </a:lnTo>
                <a:lnTo>
                  <a:pt x="29397" y="1178492"/>
                </a:lnTo>
                <a:lnTo>
                  <a:pt x="42001" y="1221359"/>
                </a:lnTo>
                <a:lnTo>
                  <a:pt x="56719" y="1263409"/>
                </a:lnTo>
                <a:lnTo>
                  <a:pt x="73494" y="1304592"/>
                </a:lnTo>
                <a:lnTo>
                  <a:pt x="92273" y="1344858"/>
                </a:lnTo>
                <a:lnTo>
                  <a:pt x="112999" y="1384157"/>
                </a:lnTo>
                <a:lnTo>
                  <a:pt x="135618" y="1422438"/>
                </a:lnTo>
                <a:lnTo>
                  <a:pt x="160075" y="1459653"/>
                </a:lnTo>
                <a:lnTo>
                  <a:pt x="186314" y="1495750"/>
                </a:lnTo>
                <a:lnTo>
                  <a:pt x="214281" y="1530680"/>
                </a:lnTo>
                <a:lnTo>
                  <a:pt x="243920" y="1564394"/>
                </a:lnTo>
                <a:lnTo>
                  <a:pt x="275176" y="1596840"/>
                </a:lnTo>
                <a:lnTo>
                  <a:pt x="307995" y="1627970"/>
                </a:lnTo>
                <a:lnTo>
                  <a:pt x="342321" y="1657732"/>
                </a:lnTo>
                <a:lnTo>
                  <a:pt x="378099" y="1686078"/>
                </a:lnTo>
                <a:lnTo>
                  <a:pt x="415274" y="1712958"/>
                </a:lnTo>
                <a:lnTo>
                  <a:pt x="453791" y="1738320"/>
                </a:lnTo>
                <a:lnTo>
                  <a:pt x="493595" y="1762116"/>
                </a:lnTo>
                <a:lnTo>
                  <a:pt x="534630" y="1784296"/>
                </a:lnTo>
                <a:lnTo>
                  <a:pt x="576842" y="1804808"/>
                </a:lnTo>
                <a:lnTo>
                  <a:pt x="620176" y="1823605"/>
                </a:lnTo>
                <a:lnTo>
                  <a:pt x="664576" y="1840634"/>
                </a:lnTo>
                <a:lnTo>
                  <a:pt x="709987" y="1855848"/>
                </a:lnTo>
                <a:lnTo>
                  <a:pt x="756355" y="1869195"/>
                </a:lnTo>
                <a:lnTo>
                  <a:pt x="803624" y="1880625"/>
                </a:lnTo>
                <a:lnTo>
                  <a:pt x="851739" y="1890090"/>
                </a:lnTo>
                <a:lnTo>
                  <a:pt x="900645" y="1897538"/>
                </a:lnTo>
                <a:lnTo>
                  <a:pt x="950288" y="1902920"/>
                </a:lnTo>
                <a:lnTo>
                  <a:pt x="1000611" y="1906186"/>
                </a:lnTo>
                <a:lnTo>
                  <a:pt x="1051560" y="1907286"/>
                </a:lnTo>
                <a:lnTo>
                  <a:pt x="1102508" y="1906186"/>
                </a:lnTo>
                <a:lnTo>
                  <a:pt x="1152831" y="1902920"/>
                </a:lnTo>
                <a:lnTo>
                  <a:pt x="1202474" y="1897538"/>
                </a:lnTo>
                <a:lnTo>
                  <a:pt x="1251380" y="1890090"/>
                </a:lnTo>
                <a:lnTo>
                  <a:pt x="1299495" y="1880625"/>
                </a:lnTo>
                <a:lnTo>
                  <a:pt x="1346764" y="1869195"/>
                </a:lnTo>
                <a:lnTo>
                  <a:pt x="1393132" y="1855848"/>
                </a:lnTo>
                <a:lnTo>
                  <a:pt x="1438543" y="1840634"/>
                </a:lnTo>
                <a:lnTo>
                  <a:pt x="1482943" y="1823605"/>
                </a:lnTo>
                <a:lnTo>
                  <a:pt x="1526277" y="1804808"/>
                </a:lnTo>
                <a:lnTo>
                  <a:pt x="1568489" y="1784296"/>
                </a:lnTo>
                <a:lnTo>
                  <a:pt x="1609524" y="1762116"/>
                </a:lnTo>
                <a:lnTo>
                  <a:pt x="1649328" y="1738320"/>
                </a:lnTo>
                <a:lnTo>
                  <a:pt x="1687845" y="1712958"/>
                </a:lnTo>
                <a:lnTo>
                  <a:pt x="1725020" y="1686078"/>
                </a:lnTo>
                <a:lnTo>
                  <a:pt x="1760798" y="1657732"/>
                </a:lnTo>
                <a:lnTo>
                  <a:pt x="1795124" y="1627970"/>
                </a:lnTo>
                <a:lnTo>
                  <a:pt x="1827943" y="1596840"/>
                </a:lnTo>
                <a:lnTo>
                  <a:pt x="1859199" y="1564394"/>
                </a:lnTo>
                <a:lnTo>
                  <a:pt x="1888838" y="1530680"/>
                </a:lnTo>
                <a:lnTo>
                  <a:pt x="1916805" y="1495750"/>
                </a:lnTo>
                <a:lnTo>
                  <a:pt x="1943044" y="1459653"/>
                </a:lnTo>
                <a:lnTo>
                  <a:pt x="1967501" y="1422438"/>
                </a:lnTo>
                <a:lnTo>
                  <a:pt x="1990120" y="1384157"/>
                </a:lnTo>
                <a:lnTo>
                  <a:pt x="2010846" y="1344858"/>
                </a:lnTo>
                <a:lnTo>
                  <a:pt x="2029625" y="1304592"/>
                </a:lnTo>
                <a:lnTo>
                  <a:pt x="2046400" y="1263409"/>
                </a:lnTo>
                <a:lnTo>
                  <a:pt x="2061118" y="1221359"/>
                </a:lnTo>
                <a:lnTo>
                  <a:pt x="2073722" y="1178492"/>
                </a:lnTo>
                <a:lnTo>
                  <a:pt x="2084158" y="1134857"/>
                </a:lnTo>
                <a:lnTo>
                  <a:pt x="2092371" y="1090504"/>
                </a:lnTo>
                <a:lnTo>
                  <a:pt x="2098306" y="1045485"/>
                </a:lnTo>
                <a:lnTo>
                  <a:pt x="2101907" y="999847"/>
                </a:lnTo>
                <a:lnTo>
                  <a:pt x="2103120" y="953643"/>
                </a:lnTo>
                <a:lnTo>
                  <a:pt x="2101907" y="907438"/>
                </a:lnTo>
                <a:lnTo>
                  <a:pt x="2098306" y="861800"/>
                </a:lnTo>
                <a:lnTo>
                  <a:pt x="2092371" y="816781"/>
                </a:lnTo>
                <a:lnTo>
                  <a:pt x="2084158" y="772428"/>
                </a:lnTo>
                <a:lnTo>
                  <a:pt x="2073722" y="728793"/>
                </a:lnTo>
                <a:lnTo>
                  <a:pt x="2061118" y="685926"/>
                </a:lnTo>
                <a:lnTo>
                  <a:pt x="2046400" y="643876"/>
                </a:lnTo>
                <a:lnTo>
                  <a:pt x="2029625" y="602693"/>
                </a:lnTo>
                <a:lnTo>
                  <a:pt x="2010846" y="562427"/>
                </a:lnTo>
                <a:lnTo>
                  <a:pt x="1990120" y="523128"/>
                </a:lnTo>
                <a:lnTo>
                  <a:pt x="1967501" y="484847"/>
                </a:lnTo>
                <a:lnTo>
                  <a:pt x="1943044" y="447632"/>
                </a:lnTo>
                <a:lnTo>
                  <a:pt x="1916805" y="411535"/>
                </a:lnTo>
                <a:lnTo>
                  <a:pt x="1888838" y="376605"/>
                </a:lnTo>
                <a:lnTo>
                  <a:pt x="1859199" y="342891"/>
                </a:lnTo>
                <a:lnTo>
                  <a:pt x="1827943" y="310445"/>
                </a:lnTo>
                <a:lnTo>
                  <a:pt x="1795124" y="279315"/>
                </a:lnTo>
                <a:lnTo>
                  <a:pt x="1760798" y="249553"/>
                </a:lnTo>
                <a:lnTo>
                  <a:pt x="1725020" y="221207"/>
                </a:lnTo>
                <a:lnTo>
                  <a:pt x="1687845" y="194327"/>
                </a:lnTo>
                <a:lnTo>
                  <a:pt x="1649328" y="168965"/>
                </a:lnTo>
                <a:lnTo>
                  <a:pt x="1609524" y="145169"/>
                </a:lnTo>
                <a:lnTo>
                  <a:pt x="1568489" y="122989"/>
                </a:lnTo>
                <a:lnTo>
                  <a:pt x="1526277" y="102477"/>
                </a:lnTo>
                <a:lnTo>
                  <a:pt x="1482943" y="83680"/>
                </a:lnTo>
                <a:lnTo>
                  <a:pt x="1438543" y="66651"/>
                </a:lnTo>
                <a:lnTo>
                  <a:pt x="1393132" y="51437"/>
                </a:lnTo>
                <a:lnTo>
                  <a:pt x="1346764" y="38090"/>
                </a:lnTo>
                <a:lnTo>
                  <a:pt x="1299495" y="26660"/>
                </a:lnTo>
                <a:lnTo>
                  <a:pt x="1251380" y="17195"/>
                </a:lnTo>
                <a:lnTo>
                  <a:pt x="1202474" y="9747"/>
                </a:lnTo>
                <a:lnTo>
                  <a:pt x="1152831" y="4365"/>
                </a:lnTo>
                <a:lnTo>
                  <a:pt x="1102508" y="1099"/>
                </a:lnTo>
                <a:lnTo>
                  <a:pt x="1051560" y="0"/>
                </a:lnTo>
                <a:close/>
              </a:path>
            </a:pathLst>
          </a:custGeom>
          <a:solidFill>
            <a:srgbClr val="1682C5">
              <a:alpha val="50195"/>
            </a:srgbClr>
          </a:solidFill>
        </p:spPr>
        <p:txBody>
          <a:bodyPr wrap="square" lIns="0" tIns="0" rIns="0" bIns="0" rtlCol="0"/>
          <a:lstStyle/>
          <a:p>
            <a:endParaRPr/>
          </a:p>
        </p:txBody>
      </p:sp>
      <p:sp>
        <p:nvSpPr>
          <p:cNvPr id="8" name="object 8"/>
          <p:cNvSpPr txBox="1"/>
          <p:nvPr/>
        </p:nvSpPr>
        <p:spPr>
          <a:xfrm>
            <a:off x="5699976" y="4605651"/>
            <a:ext cx="1234440" cy="1069340"/>
          </a:xfrm>
          <a:prstGeom prst="rect">
            <a:avLst/>
          </a:prstGeom>
        </p:spPr>
        <p:txBody>
          <a:bodyPr vert="horz" wrap="square" lIns="0" tIns="0" rIns="0" bIns="0" rtlCol="0">
            <a:spAutoFit/>
          </a:bodyPr>
          <a:lstStyle/>
          <a:p>
            <a:pPr marL="12700" marR="5080" algn="ctr">
              <a:lnSpc>
                <a:spcPts val="2750"/>
              </a:lnSpc>
            </a:pPr>
            <a:r>
              <a:rPr sz="2500" b="1" spc="-5" dirty="0">
                <a:latin typeface="Calibri"/>
                <a:cs typeface="Calibri"/>
              </a:rPr>
              <a:t>Career  </a:t>
            </a:r>
            <a:r>
              <a:rPr sz="2500" b="1" dirty="0">
                <a:latin typeface="Calibri"/>
                <a:cs typeface="Calibri"/>
              </a:rPr>
              <a:t>and  </a:t>
            </a:r>
            <a:r>
              <a:rPr sz="2500" b="1" spc="-220" dirty="0">
                <a:latin typeface="Calibri"/>
                <a:cs typeface="Calibri"/>
              </a:rPr>
              <a:t>T</a:t>
            </a:r>
            <a:r>
              <a:rPr sz="2500" b="1" dirty="0">
                <a:latin typeface="Calibri"/>
                <a:cs typeface="Calibri"/>
              </a:rPr>
              <a:t>echn</a:t>
            </a:r>
            <a:r>
              <a:rPr sz="2500" b="1" spc="-5" dirty="0">
                <a:latin typeface="Calibri"/>
                <a:cs typeface="Calibri"/>
              </a:rPr>
              <a:t>i</a:t>
            </a:r>
            <a:r>
              <a:rPr sz="2500" b="1" spc="-10" dirty="0">
                <a:latin typeface="Calibri"/>
                <a:cs typeface="Calibri"/>
              </a:rPr>
              <a:t>c</a:t>
            </a:r>
            <a:r>
              <a:rPr sz="2500" b="1" dirty="0">
                <a:latin typeface="Calibri"/>
                <a:cs typeface="Calibri"/>
              </a:rPr>
              <a:t>al</a:t>
            </a:r>
            <a:endParaRPr sz="2500">
              <a:latin typeface="Calibri"/>
              <a:cs typeface="Calibri"/>
            </a:endParaRPr>
          </a:p>
        </p:txBody>
      </p:sp>
      <p:sp>
        <p:nvSpPr>
          <p:cNvPr id="9" name="object 9"/>
          <p:cNvSpPr/>
          <p:nvPr/>
        </p:nvSpPr>
        <p:spPr>
          <a:xfrm>
            <a:off x="8057006" y="4192142"/>
            <a:ext cx="2103120" cy="1907539"/>
          </a:xfrm>
          <a:custGeom>
            <a:avLst/>
            <a:gdLst/>
            <a:ahLst/>
            <a:cxnLst/>
            <a:rect l="l" t="t" r="r" b="b"/>
            <a:pathLst>
              <a:path w="2103120" h="1907539">
                <a:moveTo>
                  <a:pt x="1051560" y="0"/>
                </a:moveTo>
                <a:lnTo>
                  <a:pt x="1000611" y="1099"/>
                </a:lnTo>
                <a:lnTo>
                  <a:pt x="950288" y="4365"/>
                </a:lnTo>
                <a:lnTo>
                  <a:pt x="900645" y="9747"/>
                </a:lnTo>
                <a:lnTo>
                  <a:pt x="851739" y="17195"/>
                </a:lnTo>
                <a:lnTo>
                  <a:pt x="803624" y="26660"/>
                </a:lnTo>
                <a:lnTo>
                  <a:pt x="756355" y="38090"/>
                </a:lnTo>
                <a:lnTo>
                  <a:pt x="709987" y="51437"/>
                </a:lnTo>
                <a:lnTo>
                  <a:pt x="664576" y="66651"/>
                </a:lnTo>
                <a:lnTo>
                  <a:pt x="620176" y="83680"/>
                </a:lnTo>
                <a:lnTo>
                  <a:pt x="576842" y="102477"/>
                </a:lnTo>
                <a:lnTo>
                  <a:pt x="534630" y="122989"/>
                </a:lnTo>
                <a:lnTo>
                  <a:pt x="493595" y="145169"/>
                </a:lnTo>
                <a:lnTo>
                  <a:pt x="453791" y="168965"/>
                </a:lnTo>
                <a:lnTo>
                  <a:pt x="415274" y="194327"/>
                </a:lnTo>
                <a:lnTo>
                  <a:pt x="378099" y="221207"/>
                </a:lnTo>
                <a:lnTo>
                  <a:pt x="342321" y="249553"/>
                </a:lnTo>
                <a:lnTo>
                  <a:pt x="307995" y="279315"/>
                </a:lnTo>
                <a:lnTo>
                  <a:pt x="275176" y="310445"/>
                </a:lnTo>
                <a:lnTo>
                  <a:pt x="243920" y="342891"/>
                </a:lnTo>
                <a:lnTo>
                  <a:pt x="214281" y="376605"/>
                </a:lnTo>
                <a:lnTo>
                  <a:pt x="186314" y="411535"/>
                </a:lnTo>
                <a:lnTo>
                  <a:pt x="160075" y="447632"/>
                </a:lnTo>
                <a:lnTo>
                  <a:pt x="135618" y="484847"/>
                </a:lnTo>
                <a:lnTo>
                  <a:pt x="112999" y="523128"/>
                </a:lnTo>
                <a:lnTo>
                  <a:pt x="92273" y="562427"/>
                </a:lnTo>
                <a:lnTo>
                  <a:pt x="73494" y="602693"/>
                </a:lnTo>
                <a:lnTo>
                  <a:pt x="56719" y="643876"/>
                </a:lnTo>
                <a:lnTo>
                  <a:pt x="42001" y="685926"/>
                </a:lnTo>
                <a:lnTo>
                  <a:pt x="29397" y="728793"/>
                </a:lnTo>
                <a:lnTo>
                  <a:pt x="18961" y="772428"/>
                </a:lnTo>
                <a:lnTo>
                  <a:pt x="10748" y="816781"/>
                </a:lnTo>
                <a:lnTo>
                  <a:pt x="4813" y="861800"/>
                </a:lnTo>
                <a:lnTo>
                  <a:pt x="1212" y="907438"/>
                </a:lnTo>
                <a:lnTo>
                  <a:pt x="0" y="953642"/>
                </a:lnTo>
                <a:lnTo>
                  <a:pt x="1212" y="999847"/>
                </a:lnTo>
                <a:lnTo>
                  <a:pt x="4813" y="1045485"/>
                </a:lnTo>
                <a:lnTo>
                  <a:pt x="10748" y="1090504"/>
                </a:lnTo>
                <a:lnTo>
                  <a:pt x="18961" y="1134857"/>
                </a:lnTo>
                <a:lnTo>
                  <a:pt x="29397" y="1178492"/>
                </a:lnTo>
                <a:lnTo>
                  <a:pt x="42001" y="1221359"/>
                </a:lnTo>
                <a:lnTo>
                  <a:pt x="56719" y="1263409"/>
                </a:lnTo>
                <a:lnTo>
                  <a:pt x="73494" y="1304592"/>
                </a:lnTo>
                <a:lnTo>
                  <a:pt x="92273" y="1344858"/>
                </a:lnTo>
                <a:lnTo>
                  <a:pt x="112999" y="1384157"/>
                </a:lnTo>
                <a:lnTo>
                  <a:pt x="135618" y="1422438"/>
                </a:lnTo>
                <a:lnTo>
                  <a:pt x="160075" y="1459653"/>
                </a:lnTo>
                <a:lnTo>
                  <a:pt x="186314" y="1495750"/>
                </a:lnTo>
                <a:lnTo>
                  <a:pt x="214281" y="1530680"/>
                </a:lnTo>
                <a:lnTo>
                  <a:pt x="243920" y="1564394"/>
                </a:lnTo>
                <a:lnTo>
                  <a:pt x="275176" y="1596840"/>
                </a:lnTo>
                <a:lnTo>
                  <a:pt x="307995" y="1627970"/>
                </a:lnTo>
                <a:lnTo>
                  <a:pt x="342321" y="1657732"/>
                </a:lnTo>
                <a:lnTo>
                  <a:pt x="378099" y="1686078"/>
                </a:lnTo>
                <a:lnTo>
                  <a:pt x="415274" y="1712958"/>
                </a:lnTo>
                <a:lnTo>
                  <a:pt x="453791" y="1738320"/>
                </a:lnTo>
                <a:lnTo>
                  <a:pt x="493595" y="1762116"/>
                </a:lnTo>
                <a:lnTo>
                  <a:pt x="534630" y="1784296"/>
                </a:lnTo>
                <a:lnTo>
                  <a:pt x="576842" y="1804808"/>
                </a:lnTo>
                <a:lnTo>
                  <a:pt x="620176" y="1823605"/>
                </a:lnTo>
                <a:lnTo>
                  <a:pt x="664576" y="1840634"/>
                </a:lnTo>
                <a:lnTo>
                  <a:pt x="709987" y="1855848"/>
                </a:lnTo>
                <a:lnTo>
                  <a:pt x="756355" y="1869195"/>
                </a:lnTo>
                <a:lnTo>
                  <a:pt x="803624" y="1880625"/>
                </a:lnTo>
                <a:lnTo>
                  <a:pt x="851739" y="1890090"/>
                </a:lnTo>
                <a:lnTo>
                  <a:pt x="900645" y="1897538"/>
                </a:lnTo>
                <a:lnTo>
                  <a:pt x="950288" y="1902920"/>
                </a:lnTo>
                <a:lnTo>
                  <a:pt x="1000611" y="1906186"/>
                </a:lnTo>
                <a:lnTo>
                  <a:pt x="1051560" y="1907285"/>
                </a:lnTo>
                <a:lnTo>
                  <a:pt x="1102508" y="1906186"/>
                </a:lnTo>
                <a:lnTo>
                  <a:pt x="1152831" y="1902920"/>
                </a:lnTo>
                <a:lnTo>
                  <a:pt x="1202474" y="1897538"/>
                </a:lnTo>
                <a:lnTo>
                  <a:pt x="1251380" y="1890090"/>
                </a:lnTo>
                <a:lnTo>
                  <a:pt x="1299495" y="1880625"/>
                </a:lnTo>
                <a:lnTo>
                  <a:pt x="1346764" y="1869195"/>
                </a:lnTo>
                <a:lnTo>
                  <a:pt x="1393132" y="1855848"/>
                </a:lnTo>
                <a:lnTo>
                  <a:pt x="1438543" y="1840634"/>
                </a:lnTo>
                <a:lnTo>
                  <a:pt x="1482943" y="1823605"/>
                </a:lnTo>
                <a:lnTo>
                  <a:pt x="1526277" y="1804808"/>
                </a:lnTo>
                <a:lnTo>
                  <a:pt x="1568489" y="1784296"/>
                </a:lnTo>
                <a:lnTo>
                  <a:pt x="1609524" y="1762116"/>
                </a:lnTo>
                <a:lnTo>
                  <a:pt x="1649328" y="1738320"/>
                </a:lnTo>
                <a:lnTo>
                  <a:pt x="1687845" y="1712958"/>
                </a:lnTo>
                <a:lnTo>
                  <a:pt x="1725020" y="1686078"/>
                </a:lnTo>
                <a:lnTo>
                  <a:pt x="1760798" y="1657732"/>
                </a:lnTo>
                <a:lnTo>
                  <a:pt x="1795124" y="1627970"/>
                </a:lnTo>
                <a:lnTo>
                  <a:pt x="1827943" y="1596840"/>
                </a:lnTo>
                <a:lnTo>
                  <a:pt x="1859199" y="1564394"/>
                </a:lnTo>
                <a:lnTo>
                  <a:pt x="1888838" y="1530680"/>
                </a:lnTo>
                <a:lnTo>
                  <a:pt x="1916805" y="1495750"/>
                </a:lnTo>
                <a:lnTo>
                  <a:pt x="1943044" y="1459653"/>
                </a:lnTo>
                <a:lnTo>
                  <a:pt x="1967501" y="1422438"/>
                </a:lnTo>
                <a:lnTo>
                  <a:pt x="1990120" y="1384157"/>
                </a:lnTo>
                <a:lnTo>
                  <a:pt x="2010846" y="1344858"/>
                </a:lnTo>
                <a:lnTo>
                  <a:pt x="2029625" y="1304592"/>
                </a:lnTo>
                <a:lnTo>
                  <a:pt x="2046400" y="1263409"/>
                </a:lnTo>
                <a:lnTo>
                  <a:pt x="2061118" y="1221359"/>
                </a:lnTo>
                <a:lnTo>
                  <a:pt x="2073722" y="1178492"/>
                </a:lnTo>
                <a:lnTo>
                  <a:pt x="2084158" y="1134857"/>
                </a:lnTo>
                <a:lnTo>
                  <a:pt x="2092371" y="1090504"/>
                </a:lnTo>
                <a:lnTo>
                  <a:pt x="2098306" y="1045485"/>
                </a:lnTo>
                <a:lnTo>
                  <a:pt x="2101907" y="999847"/>
                </a:lnTo>
                <a:lnTo>
                  <a:pt x="2103120" y="953642"/>
                </a:lnTo>
                <a:lnTo>
                  <a:pt x="2101907" y="907438"/>
                </a:lnTo>
                <a:lnTo>
                  <a:pt x="2098306" y="861800"/>
                </a:lnTo>
                <a:lnTo>
                  <a:pt x="2092371" y="816781"/>
                </a:lnTo>
                <a:lnTo>
                  <a:pt x="2084158" y="772428"/>
                </a:lnTo>
                <a:lnTo>
                  <a:pt x="2073722" y="728793"/>
                </a:lnTo>
                <a:lnTo>
                  <a:pt x="2061118" y="685926"/>
                </a:lnTo>
                <a:lnTo>
                  <a:pt x="2046400" y="643876"/>
                </a:lnTo>
                <a:lnTo>
                  <a:pt x="2029625" y="602693"/>
                </a:lnTo>
                <a:lnTo>
                  <a:pt x="2010846" y="562427"/>
                </a:lnTo>
                <a:lnTo>
                  <a:pt x="1990120" y="523128"/>
                </a:lnTo>
                <a:lnTo>
                  <a:pt x="1967501" y="484847"/>
                </a:lnTo>
                <a:lnTo>
                  <a:pt x="1943044" y="447632"/>
                </a:lnTo>
                <a:lnTo>
                  <a:pt x="1916805" y="411535"/>
                </a:lnTo>
                <a:lnTo>
                  <a:pt x="1888838" y="376605"/>
                </a:lnTo>
                <a:lnTo>
                  <a:pt x="1859199" y="342891"/>
                </a:lnTo>
                <a:lnTo>
                  <a:pt x="1827943" y="310445"/>
                </a:lnTo>
                <a:lnTo>
                  <a:pt x="1795124" y="279315"/>
                </a:lnTo>
                <a:lnTo>
                  <a:pt x="1760798" y="249553"/>
                </a:lnTo>
                <a:lnTo>
                  <a:pt x="1725020" y="221207"/>
                </a:lnTo>
                <a:lnTo>
                  <a:pt x="1687845" y="194327"/>
                </a:lnTo>
                <a:lnTo>
                  <a:pt x="1649328" y="168965"/>
                </a:lnTo>
                <a:lnTo>
                  <a:pt x="1609524" y="145169"/>
                </a:lnTo>
                <a:lnTo>
                  <a:pt x="1568489" y="122989"/>
                </a:lnTo>
                <a:lnTo>
                  <a:pt x="1526277" y="102477"/>
                </a:lnTo>
                <a:lnTo>
                  <a:pt x="1482943" y="83680"/>
                </a:lnTo>
                <a:lnTo>
                  <a:pt x="1438543" y="66651"/>
                </a:lnTo>
                <a:lnTo>
                  <a:pt x="1393132" y="51437"/>
                </a:lnTo>
                <a:lnTo>
                  <a:pt x="1346764" y="38090"/>
                </a:lnTo>
                <a:lnTo>
                  <a:pt x="1299495" y="26660"/>
                </a:lnTo>
                <a:lnTo>
                  <a:pt x="1251380" y="17195"/>
                </a:lnTo>
                <a:lnTo>
                  <a:pt x="1202474" y="9747"/>
                </a:lnTo>
                <a:lnTo>
                  <a:pt x="1152831" y="4365"/>
                </a:lnTo>
                <a:lnTo>
                  <a:pt x="1102508" y="1099"/>
                </a:lnTo>
                <a:lnTo>
                  <a:pt x="1051560" y="0"/>
                </a:lnTo>
                <a:close/>
              </a:path>
            </a:pathLst>
          </a:custGeom>
          <a:solidFill>
            <a:srgbClr val="1682C5">
              <a:alpha val="50195"/>
            </a:srgbClr>
          </a:solidFill>
        </p:spPr>
        <p:txBody>
          <a:bodyPr wrap="square" lIns="0" tIns="0" rIns="0" bIns="0" rtlCol="0"/>
          <a:lstStyle/>
          <a:p>
            <a:endParaRPr/>
          </a:p>
        </p:txBody>
      </p:sp>
      <p:sp>
        <p:nvSpPr>
          <p:cNvPr id="10" name="object 10"/>
          <p:cNvSpPr txBox="1"/>
          <p:nvPr/>
        </p:nvSpPr>
        <p:spPr>
          <a:xfrm>
            <a:off x="8471522" y="4780813"/>
            <a:ext cx="1273175" cy="720725"/>
          </a:xfrm>
          <a:prstGeom prst="rect">
            <a:avLst/>
          </a:prstGeom>
        </p:spPr>
        <p:txBody>
          <a:bodyPr vert="horz" wrap="square" lIns="0" tIns="0" rIns="0" bIns="0" rtlCol="0">
            <a:spAutoFit/>
          </a:bodyPr>
          <a:lstStyle/>
          <a:p>
            <a:pPr marL="12700" marR="5080" indent="133350">
              <a:lnSpc>
                <a:spcPts val="2750"/>
              </a:lnSpc>
            </a:pPr>
            <a:r>
              <a:rPr sz="2500" b="1" spc="-15" dirty="0">
                <a:latin typeface="Calibri"/>
                <a:cs typeface="Calibri"/>
              </a:rPr>
              <a:t>Foreign  </a:t>
            </a:r>
            <a:r>
              <a:rPr sz="2500" b="1" spc="-5" dirty="0">
                <a:latin typeface="Calibri"/>
                <a:cs typeface="Calibri"/>
              </a:rPr>
              <a:t>L</a:t>
            </a:r>
            <a:r>
              <a:rPr sz="2500" b="1" dirty="0">
                <a:latin typeface="Calibri"/>
                <a:cs typeface="Calibri"/>
              </a:rPr>
              <a:t>angua</a:t>
            </a:r>
            <a:r>
              <a:rPr sz="2500" b="1" spc="-30" dirty="0">
                <a:latin typeface="Calibri"/>
                <a:cs typeface="Calibri"/>
              </a:rPr>
              <a:t>g</a:t>
            </a:r>
            <a:r>
              <a:rPr sz="2500" b="1" dirty="0">
                <a:latin typeface="Calibri"/>
                <a:cs typeface="Calibri"/>
              </a:rPr>
              <a:t>e</a:t>
            </a:r>
            <a:endParaRPr sz="2500">
              <a:latin typeface="Calibri"/>
              <a:cs typeface="Calibri"/>
            </a:endParaRPr>
          </a:p>
        </p:txBody>
      </p:sp>
    </p:spTree>
    <p:extLst>
      <p:ext uri="{BB962C8B-B14F-4D97-AF65-F5344CB8AC3E}">
        <p14:creationId xmlns:p14="http://schemas.microsoft.com/office/powerpoint/2010/main" val="3864576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501384"/>
            <a:ext cx="11999975" cy="230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0"/>
            <a:ext cx="12192000" cy="1269873"/>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004060" y="1245108"/>
            <a:ext cx="7876793" cy="5377433"/>
          </a:xfrm>
          <a:prstGeom prst="rect">
            <a:avLst/>
          </a:prstGeom>
          <a:blipFill>
            <a:blip r:embed="rId4" cstate="print"/>
            <a:stretch>
              <a:fillRect/>
            </a:stretch>
          </a:blipFill>
        </p:spPr>
        <p:txBody>
          <a:bodyPr wrap="square" lIns="0" tIns="0" rIns="0" bIns="0" rtlCol="0"/>
          <a:lstStyle/>
          <a:p>
            <a:endParaRPr/>
          </a:p>
        </p:txBody>
      </p:sp>
      <p:sp>
        <p:nvSpPr>
          <p:cNvPr id="6" name="object 6"/>
          <p:cNvSpPr txBox="1">
            <a:spLocks noGrp="1"/>
          </p:cNvSpPr>
          <p:nvPr>
            <p:ph type="title"/>
          </p:nvPr>
        </p:nvSpPr>
        <p:spPr>
          <a:xfrm>
            <a:off x="1765207" y="350729"/>
            <a:ext cx="10053955" cy="536575"/>
          </a:xfrm>
          <a:prstGeom prst="rect">
            <a:avLst/>
          </a:prstGeom>
        </p:spPr>
        <p:txBody>
          <a:bodyPr vert="horz" wrap="square" lIns="0" tIns="0" rIns="0" bIns="0" rtlCol="0">
            <a:spAutoFit/>
          </a:bodyPr>
          <a:lstStyle/>
          <a:p>
            <a:pPr marL="12700">
              <a:lnSpc>
                <a:spcPct val="100000"/>
              </a:lnSpc>
            </a:pPr>
            <a:r>
              <a:rPr sz="3300" spc="-5" dirty="0">
                <a:solidFill>
                  <a:srgbClr val="1682C5"/>
                </a:solidFill>
              </a:rPr>
              <a:t>Comparison </a:t>
            </a:r>
            <a:r>
              <a:rPr sz="3300" dirty="0">
                <a:solidFill>
                  <a:srgbClr val="1682C5"/>
                </a:solidFill>
              </a:rPr>
              <a:t>of </a:t>
            </a:r>
            <a:r>
              <a:rPr sz="3300" spc="-5" dirty="0">
                <a:solidFill>
                  <a:srgbClr val="1682C5"/>
                </a:solidFill>
              </a:rPr>
              <a:t>Dual </a:t>
            </a:r>
            <a:r>
              <a:rPr sz="3300" spc="-10" dirty="0">
                <a:solidFill>
                  <a:srgbClr val="1682C5"/>
                </a:solidFill>
              </a:rPr>
              <a:t>Credit </a:t>
            </a:r>
            <a:r>
              <a:rPr sz="3300" spc="-5" dirty="0">
                <a:solidFill>
                  <a:srgbClr val="1682C5"/>
                </a:solidFill>
              </a:rPr>
              <a:t>and OnRamps Dual</a:t>
            </a:r>
            <a:r>
              <a:rPr sz="3300" spc="60" dirty="0">
                <a:solidFill>
                  <a:srgbClr val="1682C5"/>
                </a:solidFill>
              </a:rPr>
              <a:t> </a:t>
            </a:r>
            <a:r>
              <a:rPr sz="3300" spc="-10" dirty="0">
                <a:solidFill>
                  <a:srgbClr val="1682C5"/>
                </a:solidFill>
              </a:rPr>
              <a:t>Enrollment</a:t>
            </a:r>
            <a:endParaRPr sz="3300"/>
          </a:p>
        </p:txBody>
      </p:sp>
      <p:sp>
        <p:nvSpPr>
          <p:cNvPr id="9" name="object 9"/>
          <p:cNvSpPr txBox="1">
            <a:spLocks noGrp="1"/>
          </p:cNvSpPr>
          <p:nvPr>
            <p:ph type="ftr" sz="quarter" idx="4294967295"/>
          </p:nvPr>
        </p:nvSpPr>
        <p:spPr>
          <a:xfrm>
            <a:off x="171207" y="6511816"/>
            <a:ext cx="658494" cy="211454"/>
          </a:xfrm>
          <a:prstGeom prst="rect">
            <a:avLst/>
          </a:prstGeom>
        </p:spPr>
        <p:txBody>
          <a:bodyPr vert="horz" wrap="square" lIns="0" tIns="23495" rIns="0" bIns="0" rtlCol="0">
            <a:spAutoFit/>
          </a:bodyPr>
          <a:lstStyle/>
          <a:p>
            <a:pPr marL="12700">
              <a:lnSpc>
                <a:spcPct val="100000"/>
              </a:lnSpc>
              <a:spcBef>
                <a:spcPts val="185"/>
              </a:spcBef>
            </a:pPr>
            <a:r>
              <a:rPr spc="-5" dirty="0"/>
              <a:t>6</a:t>
            </a:r>
            <a:r>
              <a:rPr spc="-10" dirty="0"/>
              <a:t>/</a:t>
            </a:r>
            <a:r>
              <a:rPr spc="-5" dirty="0"/>
              <a:t>28</a:t>
            </a:r>
            <a:r>
              <a:rPr spc="-15" dirty="0"/>
              <a:t>/</a:t>
            </a:r>
            <a:r>
              <a:rPr spc="-10" dirty="0"/>
              <a:t>2018</a:t>
            </a:r>
          </a:p>
        </p:txBody>
      </p:sp>
      <p:sp>
        <p:nvSpPr>
          <p:cNvPr id="10" name="object 10"/>
          <p:cNvSpPr txBox="1">
            <a:spLocks noGrp="1"/>
          </p:cNvSpPr>
          <p:nvPr>
            <p:ph type="sldNum" sz="quarter" idx="4294967295"/>
          </p:nvPr>
        </p:nvSpPr>
        <p:spPr>
          <a:xfrm>
            <a:off x="979147" y="6511816"/>
            <a:ext cx="201930" cy="211454"/>
          </a:xfrm>
          <a:prstGeom prst="rect">
            <a:avLst/>
          </a:prstGeom>
        </p:spPr>
        <p:txBody>
          <a:bodyPr vert="horz" wrap="square" lIns="0" tIns="23495" rIns="0" bIns="0" rtlCol="0">
            <a:spAutoFit/>
          </a:bodyPr>
          <a:lstStyle/>
          <a:p>
            <a:pPr marL="25400">
              <a:lnSpc>
                <a:spcPct val="100000"/>
              </a:lnSpc>
              <a:spcBef>
                <a:spcPts val="185"/>
              </a:spcBef>
            </a:pPr>
            <a:fld id="{81D60167-4931-47E6-BA6A-407CBD079E47}" type="slidenum">
              <a:rPr spc="-5" dirty="0"/>
              <a:t>6</a:t>
            </a:fld>
            <a:endParaRPr spc="-5" dirty="0"/>
          </a:p>
        </p:txBody>
      </p:sp>
      <p:sp>
        <p:nvSpPr>
          <p:cNvPr id="7" name="object 7"/>
          <p:cNvSpPr/>
          <p:nvPr/>
        </p:nvSpPr>
        <p:spPr>
          <a:xfrm>
            <a:off x="0" y="6502907"/>
            <a:ext cx="11999975" cy="229361"/>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a:off x="210186" y="6137991"/>
            <a:ext cx="4879340" cy="298450"/>
          </a:xfrm>
          <a:prstGeom prst="rect">
            <a:avLst/>
          </a:prstGeom>
        </p:spPr>
        <p:txBody>
          <a:bodyPr vert="horz" wrap="square" lIns="0" tIns="0" rIns="0" bIns="0" rtlCol="0">
            <a:spAutoFit/>
          </a:bodyPr>
          <a:lstStyle/>
          <a:p>
            <a:pPr marL="12700">
              <a:lnSpc>
                <a:spcPct val="100000"/>
              </a:lnSpc>
            </a:pPr>
            <a:r>
              <a:rPr sz="1800" b="1" spc="-10" dirty="0">
                <a:solidFill>
                  <a:srgbClr val="1682C5"/>
                </a:solidFill>
                <a:latin typeface="Calibri"/>
                <a:cs typeface="Calibri"/>
              </a:rPr>
              <a:t>Source: </a:t>
            </a:r>
            <a:r>
              <a:rPr sz="1800" b="1" spc="-5" dirty="0">
                <a:solidFill>
                  <a:srgbClr val="1682C5"/>
                </a:solidFill>
                <a:latin typeface="Calibri"/>
                <a:cs typeface="Calibri"/>
              </a:rPr>
              <a:t>OnRamps, </a:t>
            </a:r>
            <a:r>
              <a:rPr sz="1800" b="1" dirty="0">
                <a:solidFill>
                  <a:srgbClr val="1682C5"/>
                </a:solidFill>
                <a:latin typeface="Calibri"/>
                <a:cs typeface="Calibri"/>
              </a:rPr>
              <a:t>The </a:t>
            </a:r>
            <a:r>
              <a:rPr sz="1800" b="1" spc="-10" dirty="0">
                <a:solidFill>
                  <a:srgbClr val="1682C5"/>
                </a:solidFill>
                <a:latin typeface="Calibri"/>
                <a:cs typeface="Calibri"/>
              </a:rPr>
              <a:t>University </a:t>
            </a:r>
            <a:r>
              <a:rPr sz="1800" b="1" spc="-5" dirty="0">
                <a:solidFill>
                  <a:srgbClr val="1682C5"/>
                </a:solidFill>
                <a:latin typeface="Calibri"/>
                <a:cs typeface="Calibri"/>
              </a:rPr>
              <a:t>of </a:t>
            </a:r>
            <a:r>
              <a:rPr sz="1800" b="1" spc="-45" dirty="0">
                <a:solidFill>
                  <a:srgbClr val="1682C5"/>
                </a:solidFill>
                <a:latin typeface="Calibri"/>
                <a:cs typeface="Calibri"/>
              </a:rPr>
              <a:t>Texas </a:t>
            </a:r>
            <a:r>
              <a:rPr sz="1800" b="1" spc="-10" dirty="0">
                <a:solidFill>
                  <a:srgbClr val="1682C5"/>
                </a:solidFill>
                <a:latin typeface="Calibri"/>
                <a:cs typeface="Calibri"/>
              </a:rPr>
              <a:t>at</a:t>
            </a:r>
            <a:r>
              <a:rPr sz="1800" b="1" spc="5" dirty="0">
                <a:solidFill>
                  <a:srgbClr val="1682C5"/>
                </a:solidFill>
                <a:latin typeface="Calibri"/>
                <a:cs typeface="Calibri"/>
              </a:rPr>
              <a:t> </a:t>
            </a:r>
            <a:r>
              <a:rPr sz="1800" b="1" spc="-5" dirty="0">
                <a:solidFill>
                  <a:srgbClr val="1682C5"/>
                </a:solidFill>
                <a:latin typeface="Calibri"/>
                <a:cs typeface="Calibri"/>
              </a:rPr>
              <a:t>Austin</a:t>
            </a:r>
            <a:endParaRPr sz="1800">
              <a:latin typeface="Calibri"/>
              <a:cs typeface="Calibri"/>
            </a:endParaRPr>
          </a:p>
        </p:txBody>
      </p:sp>
    </p:spTree>
    <p:extLst>
      <p:ext uri="{BB962C8B-B14F-4D97-AF65-F5344CB8AC3E}">
        <p14:creationId xmlns:p14="http://schemas.microsoft.com/office/powerpoint/2010/main" val="1019554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980559" y="302723"/>
            <a:ext cx="5163820" cy="584200"/>
          </a:xfrm>
          <a:prstGeom prst="rect">
            <a:avLst/>
          </a:prstGeom>
        </p:spPr>
        <p:txBody>
          <a:bodyPr vert="horz" wrap="square" lIns="0" tIns="0" rIns="0" bIns="0" rtlCol="0">
            <a:spAutoFit/>
          </a:bodyPr>
          <a:lstStyle/>
          <a:p>
            <a:pPr marL="12700">
              <a:lnSpc>
                <a:spcPct val="100000"/>
              </a:lnSpc>
            </a:pPr>
            <a:r>
              <a:rPr sz="3600" spc="-5" dirty="0">
                <a:solidFill>
                  <a:srgbClr val="1682C5"/>
                </a:solidFill>
              </a:rPr>
              <a:t>Dual </a:t>
            </a:r>
            <a:r>
              <a:rPr sz="3600" spc="-10" dirty="0">
                <a:solidFill>
                  <a:srgbClr val="1682C5"/>
                </a:solidFill>
              </a:rPr>
              <a:t>Enrollment:</a:t>
            </a:r>
            <a:r>
              <a:rPr sz="3600" spc="-60" dirty="0">
                <a:solidFill>
                  <a:srgbClr val="1682C5"/>
                </a:solidFill>
              </a:rPr>
              <a:t> </a:t>
            </a:r>
            <a:r>
              <a:rPr sz="3600" spc="-5" dirty="0">
                <a:solidFill>
                  <a:srgbClr val="1682C5"/>
                </a:solidFill>
              </a:rPr>
              <a:t>OnRamps</a:t>
            </a:r>
            <a:endParaRPr sz="3600"/>
          </a:p>
        </p:txBody>
      </p:sp>
      <p:sp>
        <p:nvSpPr>
          <p:cNvPr id="3" name="object 3"/>
          <p:cNvSpPr/>
          <p:nvPr/>
        </p:nvSpPr>
        <p:spPr>
          <a:xfrm>
            <a:off x="0" y="6493002"/>
            <a:ext cx="11999975" cy="238505"/>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038730" y="1057273"/>
            <a:ext cx="2762250" cy="5419725"/>
          </a:xfrm>
          <a:custGeom>
            <a:avLst/>
            <a:gdLst/>
            <a:ahLst/>
            <a:cxnLst/>
            <a:rect l="l" t="t" r="r" b="b"/>
            <a:pathLst>
              <a:path w="2762250" h="5419725">
                <a:moveTo>
                  <a:pt x="2486025" y="0"/>
                </a:moveTo>
                <a:lnTo>
                  <a:pt x="276225" y="0"/>
                </a:lnTo>
                <a:lnTo>
                  <a:pt x="226573" y="4450"/>
                </a:lnTo>
                <a:lnTo>
                  <a:pt x="179842" y="17281"/>
                </a:lnTo>
                <a:lnTo>
                  <a:pt x="136810" y="37713"/>
                </a:lnTo>
                <a:lnTo>
                  <a:pt x="98257" y="64965"/>
                </a:lnTo>
                <a:lnTo>
                  <a:pt x="64965" y="98257"/>
                </a:lnTo>
                <a:lnTo>
                  <a:pt x="37713" y="136810"/>
                </a:lnTo>
                <a:lnTo>
                  <a:pt x="17281" y="179842"/>
                </a:lnTo>
                <a:lnTo>
                  <a:pt x="4450" y="226573"/>
                </a:lnTo>
                <a:lnTo>
                  <a:pt x="0" y="276225"/>
                </a:lnTo>
                <a:lnTo>
                  <a:pt x="0" y="5143119"/>
                </a:lnTo>
                <a:lnTo>
                  <a:pt x="4450" y="5192770"/>
                </a:lnTo>
                <a:lnTo>
                  <a:pt x="17281" y="5239501"/>
                </a:lnTo>
                <a:lnTo>
                  <a:pt x="37713" y="5282533"/>
                </a:lnTo>
                <a:lnTo>
                  <a:pt x="64965" y="5321086"/>
                </a:lnTo>
                <a:lnTo>
                  <a:pt x="98257" y="5354378"/>
                </a:lnTo>
                <a:lnTo>
                  <a:pt x="136810" y="5381630"/>
                </a:lnTo>
                <a:lnTo>
                  <a:pt x="179842" y="5402062"/>
                </a:lnTo>
                <a:lnTo>
                  <a:pt x="226573" y="5414893"/>
                </a:lnTo>
                <a:lnTo>
                  <a:pt x="276225" y="5419344"/>
                </a:lnTo>
                <a:lnTo>
                  <a:pt x="2486025" y="5419344"/>
                </a:lnTo>
                <a:lnTo>
                  <a:pt x="2535676" y="5414893"/>
                </a:lnTo>
                <a:lnTo>
                  <a:pt x="2582407" y="5402062"/>
                </a:lnTo>
                <a:lnTo>
                  <a:pt x="2625439" y="5381630"/>
                </a:lnTo>
                <a:lnTo>
                  <a:pt x="2663992" y="5354378"/>
                </a:lnTo>
                <a:lnTo>
                  <a:pt x="2697284" y="5321086"/>
                </a:lnTo>
                <a:lnTo>
                  <a:pt x="2724536" y="5282533"/>
                </a:lnTo>
                <a:lnTo>
                  <a:pt x="2744968" y="5239501"/>
                </a:lnTo>
                <a:lnTo>
                  <a:pt x="2757799" y="5192770"/>
                </a:lnTo>
                <a:lnTo>
                  <a:pt x="2762250" y="5143119"/>
                </a:lnTo>
                <a:lnTo>
                  <a:pt x="2762250" y="276225"/>
                </a:lnTo>
                <a:lnTo>
                  <a:pt x="2757799" y="226573"/>
                </a:lnTo>
                <a:lnTo>
                  <a:pt x="2744968" y="179842"/>
                </a:lnTo>
                <a:lnTo>
                  <a:pt x="2724536" y="136810"/>
                </a:lnTo>
                <a:lnTo>
                  <a:pt x="2697284" y="98257"/>
                </a:lnTo>
                <a:lnTo>
                  <a:pt x="2663992" y="64965"/>
                </a:lnTo>
                <a:lnTo>
                  <a:pt x="2625439" y="37713"/>
                </a:lnTo>
                <a:lnTo>
                  <a:pt x="2582407" y="17281"/>
                </a:lnTo>
                <a:lnTo>
                  <a:pt x="2535676" y="4450"/>
                </a:lnTo>
                <a:lnTo>
                  <a:pt x="2486025" y="0"/>
                </a:lnTo>
                <a:close/>
              </a:path>
            </a:pathLst>
          </a:custGeom>
          <a:solidFill>
            <a:srgbClr val="1682C5"/>
          </a:solidFill>
        </p:spPr>
        <p:txBody>
          <a:bodyPr wrap="square" lIns="0" tIns="0" rIns="0" bIns="0" rtlCol="0"/>
          <a:lstStyle/>
          <a:p>
            <a:endParaRPr/>
          </a:p>
        </p:txBody>
      </p:sp>
      <p:sp>
        <p:nvSpPr>
          <p:cNvPr id="5" name="object 5"/>
          <p:cNvSpPr/>
          <p:nvPr/>
        </p:nvSpPr>
        <p:spPr>
          <a:xfrm>
            <a:off x="2038730" y="1057273"/>
            <a:ext cx="2762250" cy="5419725"/>
          </a:xfrm>
          <a:custGeom>
            <a:avLst/>
            <a:gdLst/>
            <a:ahLst/>
            <a:cxnLst/>
            <a:rect l="l" t="t" r="r" b="b"/>
            <a:pathLst>
              <a:path w="2762250" h="5419725">
                <a:moveTo>
                  <a:pt x="0" y="276225"/>
                </a:moveTo>
                <a:lnTo>
                  <a:pt x="4450" y="226573"/>
                </a:lnTo>
                <a:lnTo>
                  <a:pt x="17281" y="179842"/>
                </a:lnTo>
                <a:lnTo>
                  <a:pt x="37713" y="136810"/>
                </a:lnTo>
                <a:lnTo>
                  <a:pt x="64965" y="98257"/>
                </a:lnTo>
                <a:lnTo>
                  <a:pt x="98257" y="64965"/>
                </a:lnTo>
                <a:lnTo>
                  <a:pt x="136810" y="37713"/>
                </a:lnTo>
                <a:lnTo>
                  <a:pt x="179842" y="17281"/>
                </a:lnTo>
                <a:lnTo>
                  <a:pt x="226573" y="4450"/>
                </a:lnTo>
                <a:lnTo>
                  <a:pt x="276225" y="0"/>
                </a:lnTo>
                <a:lnTo>
                  <a:pt x="2486025" y="0"/>
                </a:lnTo>
                <a:lnTo>
                  <a:pt x="2535676" y="4450"/>
                </a:lnTo>
                <a:lnTo>
                  <a:pt x="2582407" y="17281"/>
                </a:lnTo>
                <a:lnTo>
                  <a:pt x="2625439" y="37713"/>
                </a:lnTo>
                <a:lnTo>
                  <a:pt x="2663992" y="64965"/>
                </a:lnTo>
                <a:lnTo>
                  <a:pt x="2697284" y="98257"/>
                </a:lnTo>
                <a:lnTo>
                  <a:pt x="2724536" y="136810"/>
                </a:lnTo>
                <a:lnTo>
                  <a:pt x="2744968" y="179842"/>
                </a:lnTo>
                <a:lnTo>
                  <a:pt x="2757799" y="226573"/>
                </a:lnTo>
                <a:lnTo>
                  <a:pt x="2762250" y="276225"/>
                </a:lnTo>
                <a:lnTo>
                  <a:pt x="2762250" y="5143119"/>
                </a:lnTo>
                <a:lnTo>
                  <a:pt x="2757799" y="5192770"/>
                </a:lnTo>
                <a:lnTo>
                  <a:pt x="2744968" y="5239501"/>
                </a:lnTo>
                <a:lnTo>
                  <a:pt x="2724536" y="5282533"/>
                </a:lnTo>
                <a:lnTo>
                  <a:pt x="2697284" y="5321086"/>
                </a:lnTo>
                <a:lnTo>
                  <a:pt x="2663992" y="5354378"/>
                </a:lnTo>
                <a:lnTo>
                  <a:pt x="2625439" y="5381630"/>
                </a:lnTo>
                <a:lnTo>
                  <a:pt x="2582407" y="5402062"/>
                </a:lnTo>
                <a:lnTo>
                  <a:pt x="2535676" y="5414893"/>
                </a:lnTo>
                <a:lnTo>
                  <a:pt x="2486025" y="5419344"/>
                </a:lnTo>
                <a:lnTo>
                  <a:pt x="276225" y="5419344"/>
                </a:lnTo>
                <a:lnTo>
                  <a:pt x="226573" y="5414893"/>
                </a:lnTo>
                <a:lnTo>
                  <a:pt x="179842" y="5402062"/>
                </a:lnTo>
                <a:lnTo>
                  <a:pt x="136810" y="5381630"/>
                </a:lnTo>
                <a:lnTo>
                  <a:pt x="98257" y="5354378"/>
                </a:lnTo>
                <a:lnTo>
                  <a:pt x="64965" y="5321086"/>
                </a:lnTo>
                <a:lnTo>
                  <a:pt x="37713" y="5282533"/>
                </a:lnTo>
                <a:lnTo>
                  <a:pt x="17281" y="5239501"/>
                </a:lnTo>
                <a:lnTo>
                  <a:pt x="4450" y="5192770"/>
                </a:lnTo>
                <a:lnTo>
                  <a:pt x="0" y="5143119"/>
                </a:lnTo>
                <a:lnTo>
                  <a:pt x="0" y="276225"/>
                </a:lnTo>
                <a:close/>
              </a:path>
            </a:pathLst>
          </a:custGeom>
          <a:ln w="12954">
            <a:solidFill>
              <a:srgbClr val="FFFFFF"/>
            </a:solidFill>
          </a:ln>
        </p:spPr>
        <p:txBody>
          <a:bodyPr wrap="square" lIns="0" tIns="0" rIns="0" bIns="0" rtlCol="0"/>
          <a:lstStyle/>
          <a:p>
            <a:endParaRPr/>
          </a:p>
        </p:txBody>
      </p:sp>
      <p:sp>
        <p:nvSpPr>
          <p:cNvPr id="6" name="object 6"/>
          <p:cNvSpPr txBox="1"/>
          <p:nvPr/>
        </p:nvSpPr>
        <p:spPr>
          <a:xfrm>
            <a:off x="2153119" y="3513914"/>
            <a:ext cx="2531745" cy="1561465"/>
          </a:xfrm>
          <a:prstGeom prst="rect">
            <a:avLst/>
          </a:prstGeom>
        </p:spPr>
        <p:txBody>
          <a:bodyPr vert="horz" wrap="square" lIns="0" tIns="0" rIns="0" bIns="0" rtlCol="0">
            <a:spAutoFit/>
          </a:bodyPr>
          <a:lstStyle/>
          <a:p>
            <a:pPr marL="819150">
              <a:lnSpc>
                <a:spcPct val="100000"/>
              </a:lnSpc>
            </a:pPr>
            <a:r>
              <a:rPr sz="1700" b="1" u="heavy" spc="-5" dirty="0">
                <a:solidFill>
                  <a:srgbClr val="FFFFFF"/>
                </a:solidFill>
                <a:latin typeface="Calibri"/>
                <a:cs typeface="Calibri"/>
              </a:rPr>
              <a:t>Structure:</a:t>
            </a:r>
            <a:endParaRPr sz="1700">
              <a:latin typeface="Calibri"/>
              <a:cs typeface="Calibri"/>
            </a:endParaRPr>
          </a:p>
          <a:p>
            <a:pPr marL="12700" marR="5080" algn="ctr">
              <a:lnSpc>
                <a:spcPct val="91500"/>
              </a:lnSpc>
              <a:spcBef>
                <a:spcPts val="730"/>
              </a:spcBef>
            </a:pPr>
            <a:r>
              <a:rPr sz="1700" spc="-5" dirty="0">
                <a:solidFill>
                  <a:srgbClr val="FFFFFF"/>
                </a:solidFill>
                <a:latin typeface="Calibri"/>
                <a:cs typeface="Calibri"/>
              </a:rPr>
              <a:t>Districts partner with an  OnRamps </a:t>
            </a:r>
            <a:r>
              <a:rPr sz="1700" spc="-10" dirty="0">
                <a:solidFill>
                  <a:srgbClr val="FFFFFF"/>
                </a:solidFill>
                <a:latin typeface="Calibri"/>
                <a:cs typeface="Calibri"/>
              </a:rPr>
              <a:t>provider; course </a:t>
            </a:r>
            <a:r>
              <a:rPr sz="1700" spc="-5" dirty="0">
                <a:solidFill>
                  <a:srgbClr val="FFFFFF"/>
                </a:solidFill>
                <a:latin typeface="Calibri"/>
                <a:cs typeface="Calibri"/>
              </a:rPr>
              <a:t>is  </a:t>
            </a:r>
            <a:r>
              <a:rPr sz="1700" spc="-10" dirty="0">
                <a:solidFill>
                  <a:srgbClr val="FFFFFF"/>
                </a:solidFill>
                <a:latin typeface="Calibri"/>
                <a:cs typeface="Calibri"/>
              </a:rPr>
              <a:t>co-taught </a:t>
            </a:r>
            <a:r>
              <a:rPr sz="1700" spc="-5" dirty="0">
                <a:solidFill>
                  <a:srgbClr val="FFFFFF"/>
                </a:solidFill>
                <a:latin typeface="Calibri"/>
                <a:cs typeface="Calibri"/>
              </a:rPr>
              <a:t>by high school  teacher and </a:t>
            </a:r>
            <a:r>
              <a:rPr sz="1700" spc="-10" dirty="0">
                <a:solidFill>
                  <a:srgbClr val="FFFFFF"/>
                </a:solidFill>
                <a:latin typeface="Calibri"/>
                <a:cs typeface="Calibri"/>
              </a:rPr>
              <a:t>university  faculty</a:t>
            </a:r>
            <a:endParaRPr sz="1700">
              <a:latin typeface="Calibri"/>
              <a:cs typeface="Calibri"/>
            </a:endParaRPr>
          </a:p>
        </p:txBody>
      </p:sp>
      <p:sp>
        <p:nvSpPr>
          <p:cNvPr id="7" name="object 7"/>
          <p:cNvSpPr/>
          <p:nvPr/>
        </p:nvSpPr>
        <p:spPr>
          <a:xfrm>
            <a:off x="3226689" y="2225420"/>
            <a:ext cx="390525" cy="64135"/>
          </a:xfrm>
          <a:custGeom>
            <a:avLst/>
            <a:gdLst/>
            <a:ahLst/>
            <a:cxnLst/>
            <a:rect l="l" t="t" r="r" b="b"/>
            <a:pathLst>
              <a:path w="390525" h="64135">
                <a:moveTo>
                  <a:pt x="195072" y="0"/>
                </a:moveTo>
                <a:lnTo>
                  <a:pt x="119141" y="2514"/>
                </a:lnTo>
                <a:lnTo>
                  <a:pt x="57135" y="9372"/>
                </a:lnTo>
                <a:lnTo>
                  <a:pt x="15329" y="19545"/>
                </a:lnTo>
                <a:lnTo>
                  <a:pt x="0" y="32003"/>
                </a:lnTo>
                <a:lnTo>
                  <a:pt x="15329" y="44462"/>
                </a:lnTo>
                <a:lnTo>
                  <a:pt x="57135" y="54635"/>
                </a:lnTo>
                <a:lnTo>
                  <a:pt x="119141" y="61493"/>
                </a:lnTo>
                <a:lnTo>
                  <a:pt x="195072" y="64007"/>
                </a:lnTo>
                <a:lnTo>
                  <a:pt x="271002" y="61493"/>
                </a:lnTo>
                <a:lnTo>
                  <a:pt x="333008" y="54635"/>
                </a:lnTo>
                <a:lnTo>
                  <a:pt x="374814" y="44462"/>
                </a:lnTo>
                <a:lnTo>
                  <a:pt x="390144" y="32003"/>
                </a:lnTo>
                <a:lnTo>
                  <a:pt x="374814" y="19545"/>
                </a:lnTo>
                <a:lnTo>
                  <a:pt x="333008" y="9372"/>
                </a:lnTo>
                <a:lnTo>
                  <a:pt x="271002" y="2514"/>
                </a:lnTo>
                <a:lnTo>
                  <a:pt x="195072" y="0"/>
                </a:lnTo>
                <a:close/>
              </a:path>
            </a:pathLst>
          </a:custGeom>
          <a:solidFill>
            <a:srgbClr val="BCCDE4"/>
          </a:solidFill>
        </p:spPr>
        <p:txBody>
          <a:bodyPr wrap="square" lIns="0" tIns="0" rIns="0" bIns="0" rtlCol="0"/>
          <a:lstStyle/>
          <a:p>
            <a:endParaRPr/>
          </a:p>
        </p:txBody>
      </p:sp>
      <p:sp>
        <p:nvSpPr>
          <p:cNvPr id="8" name="object 8"/>
          <p:cNvSpPr/>
          <p:nvPr/>
        </p:nvSpPr>
        <p:spPr>
          <a:xfrm>
            <a:off x="3226689" y="2225420"/>
            <a:ext cx="390525" cy="64135"/>
          </a:xfrm>
          <a:custGeom>
            <a:avLst/>
            <a:gdLst/>
            <a:ahLst/>
            <a:cxnLst/>
            <a:rect l="l" t="t" r="r" b="b"/>
            <a:pathLst>
              <a:path w="390525" h="64135">
                <a:moveTo>
                  <a:pt x="390144" y="32003"/>
                </a:moveTo>
                <a:lnTo>
                  <a:pt x="374814" y="19545"/>
                </a:lnTo>
                <a:lnTo>
                  <a:pt x="333008" y="9372"/>
                </a:lnTo>
                <a:lnTo>
                  <a:pt x="271002" y="2514"/>
                </a:lnTo>
                <a:lnTo>
                  <a:pt x="195072" y="0"/>
                </a:lnTo>
                <a:lnTo>
                  <a:pt x="119141" y="2514"/>
                </a:lnTo>
                <a:lnTo>
                  <a:pt x="57135" y="9372"/>
                </a:lnTo>
                <a:lnTo>
                  <a:pt x="15329" y="19545"/>
                </a:lnTo>
                <a:lnTo>
                  <a:pt x="0" y="32003"/>
                </a:lnTo>
                <a:lnTo>
                  <a:pt x="15329" y="44462"/>
                </a:lnTo>
                <a:lnTo>
                  <a:pt x="57135" y="54635"/>
                </a:lnTo>
                <a:lnTo>
                  <a:pt x="119141" y="61493"/>
                </a:lnTo>
                <a:lnTo>
                  <a:pt x="195072" y="64007"/>
                </a:lnTo>
                <a:lnTo>
                  <a:pt x="271002" y="61493"/>
                </a:lnTo>
                <a:lnTo>
                  <a:pt x="333008" y="54635"/>
                </a:lnTo>
                <a:lnTo>
                  <a:pt x="374814" y="44462"/>
                </a:lnTo>
                <a:lnTo>
                  <a:pt x="390144" y="32003"/>
                </a:lnTo>
                <a:close/>
              </a:path>
            </a:pathLst>
          </a:custGeom>
          <a:ln w="12954">
            <a:solidFill>
              <a:srgbClr val="FFFFFF"/>
            </a:solidFill>
          </a:ln>
        </p:spPr>
        <p:txBody>
          <a:bodyPr wrap="square" lIns="0" tIns="0" rIns="0" bIns="0" rtlCol="0"/>
          <a:lstStyle/>
          <a:p>
            <a:endParaRPr/>
          </a:p>
        </p:txBody>
      </p:sp>
      <p:sp>
        <p:nvSpPr>
          <p:cNvPr id="9" name="object 9"/>
          <p:cNvSpPr/>
          <p:nvPr/>
        </p:nvSpPr>
        <p:spPr>
          <a:xfrm>
            <a:off x="4885563" y="1057275"/>
            <a:ext cx="2763520" cy="5419725"/>
          </a:xfrm>
          <a:custGeom>
            <a:avLst/>
            <a:gdLst/>
            <a:ahLst/>
            <a:cxnLst/>
            <a:rect l="l" t="t" r="r" b="b"/>
            <a:pathLst>
              <a:path w="2763520" h="5419725">
                <a:moveTo>
                  <a:pt x="2486710" y="0"/>
                </a:moveTo>
                <a:lnTo>
                  <a:pt x="276301" y="0"/>
                </a:lnTo>
                <a:lnTo>
                  <a:pt x="226634" y="4451"/>
                </a:lnTo>
                <a:lnTo>
                  <a:pt x="179888" y="17285"/>
                </a:lnTo>
                <a:lnTo>
                  <a:pt x="136843" y="37721"/>
                </a:lnTo>
                <a:lnTo>
                  <a:pt x="98281" y="64980"/>
                </a:lnTo>
                <a:lnTo>
                  <a:pt x="64980" y="98281"/>
                </a:lnTo>
                <a:lnTo>
                  <a:pt x="37721" y="136843"/>
                </a:lnTo>
                <a:lnTo>
                  <a:pt x="17285" y="179888"/>
                </a:lnTo>
                <a:lnTo>
                  <a:pt x="4451" y="226634"/>
                </a:lnTo>
                <a:lnTo>
                  <a:pt x="0" y="276301"/>
                </a:lnTo>
                <a:lnTo>
                  <a:pt x="0" y="5143042"/>
                </a:lnTo>
                <a:lnTo>
                  <a:pt x="4451" y="5192706"/>
                </a:lnTo>
                <a:lnTo>
                  <a:pt x="17285" y="5239450"/>
                </a:lnTo>
                <a:lnTo>
                  <a:pt x="37721" y="5282494"/>
                </a:lnTo>
                <a:lnTo>
                  <a:pt x="64980" y="5321057"/>
                </a:lnTo>
                <a:lnTo>
                  <a:pt x="98281" y="5354359"/>
                </a:lnTo>
                <a:lnTo>
                  <a:pt x="136843" y="5381619"/>
                </a:lnTo>
                <a:lnTo>
                  <a:pt x="179888" y="5402057"/>
                </a:lnTo>
                <a:lnTo>
                  <a:pt x="226634" y="5414892"/>
                </a:lnTo>
                <a:lnTo>
                  <a:pt x="276301" y="5419344"/>
                </a:lnTo>
                <a:lnTo>
                  <a:pt x="2486710" y="5419344"/>
                </a:lnTo>
                <a:lnTo>
                  <a:pt x="2536377" y="5414892"/>
                </a:lnTo>
                <a:lnTo>
                  <a:pt x="2583123" y="5402057"/>
                </a:lnTo>
                <a:lnTo>
                  <a:pt x="2626168" y="5381619"/>
                </a:lnTo>
                <a:lnTo>
                  <a:pt x="2664730" y="5354359"/>
                </a:lnTo>
                <a:lnTo>
                  <a:pt x="2698031" y="5321057"/>
                </a:lnTo>
                <a:lnTo>
                  <a:pt x="2725290" y="5282494"/>
                </a:lnTo>
                <a:lnTo>
                  <a:pt x="2745726" y="5239450"/>
                </a:lnTo>
                <a:lnTo>
                  <a:pt x="2758560" y="5192706"/>
                </a:lnTo>
                <a:lnTo>
                  <a:pt x="2763012" y="5143042"/>
                </a:lnTo>
                <a:lnTo>
                  <a:pt x="2763012" y="276301"/>
                </a:lnTo>
                <a:lnTo>
                  <a:pt x="2758560" y="226634"/>
                </a:lnTo>
                <a:lnTo>
                  <a:pt x="2745726" y="179888"/>
                </a:lnTo>
                <a:lnTo>
                  <a:pt x="2725290" y="136843"/>
                </a:lnTo>
                <a:lnTo>
                  <a:pt x="2698031" y="98281"/>
                </a:lnTo>
                <a:lnTo>
                  <a:pt x="2664730" y="64980"/>
                </a:lnTo>
                <a:lnTo>
                  <a:pt x="2626168" y="37721"/>
                </a:lnTo>
                <a:lnTo>
                  <a:pt x="2583123" y="17285"/>
                </a:lnTo>
                <a:lnTo>
                  <a:pt x="2536377" y="4451"/>
                </a:lnTo>
                <a:lnTo>
                  <a:pt x="2486710" y="0"/>
                </a:lnTo>
                <a:close/>
              </a:path>
            </a:pathLst>
          </a:custGeom>
          <a:solidFill>
            <a:srgbClr val="1682C5"/>
          </a:solidFill>
        </p:spPr>
        <p:txBody>
          <a:bodyPr wrap="square" lIns="0" tIns="0" rIns="0" bIns="0" rtlCol="0"/>
          <a:lstStyle/>
          <a:p>
            <a:endParaRPr/>
          </a:p>
        </p:txBody>
      </p:sp>
      <p:sp>
        <p:nvSpPr>
          <p:cNvPr id="10" name="object 10"/>
          <p:cNvSpPr/>
          <p:nvPr/>
        </p:nvSpPr>
        <p:spPr>
          <a:xfrm>
            <a:off x="4885563" y="1057275"/>
            <a:ext cx="2763520" cy="5419725"/>
          </a:xfrm>
          <a:custGeom>
            <a:avLst/>
            <a:gdLst/>
            <a:ahLst/>
            <a:cxnLst/>
            <a:rect l="l" t="t" r="r" b="b"/>
            <a:pathLst>
              <a:path w="2763520" h="5419725">
                <a:moveTo>
                  <a:pt x="0" y="276301"/>
                </a:moveTo>
                <a:lnTo>
                  <a:pt x="4451" y="226634"/>
                </a:lnTo>
                <a:lnTo>
                  <a:pt x="17285" y="179888"/>
                </a:lnTo>
                <a:lnTo>
                  <a:pt x="37721" y="136843"/>
                </a:lnTo>
                <a:lnTo>
                  <a:pt x="64980" y="98281"/>
                </a:lnTo>
                <a:lnTo>
                  <a:pt x="98281" y="64980"/>
                </a:lnTo>
                <a:lnTo>
                  <a:pt x="136843" y="37721"/>
                </a:lnTo>
                <a:lnTo>
                  <a:pt x="179888" y="17285"/>
                </a:lnTo>
                <a:lnTo>
                  <a:pt x="226634" y="4451"/>
                </a:lnTo>
                <a:lnTo>
                  <a:pt x="276301" y="0"/>
                </a:lnTo>
                <a:lnTo>
                  <a:pt x="2486710" y="0"/>
                </a:lnTo>
                <a:lnTo>
                  <a:pt x="2536377" y="4451"/>
                </a:lnTo>
                <a:lnTo>
                  <a:pt x="2583123" y="17285"/>
                </a:lnTo>
                <a:lnTo>
                  <a:pt x="2626168" y="37721"/>
                </a:lnTo>
                <a:lnTo>
                  <a:pt x="2664730" y="64980"/>
                </a:lnTo>
                <a:lnTo>
                  <a:pt x="2698031" y="98281"/>
                </a:lnTo>
                <a:lnTo>
                  <a:pt x="2725290" y="136843"/>
                </a:lnTo>
                <a:lnTo>
                  <a:pt x="2745726" y="179888"/>
                </a:lnTo>
                <a:lnTo>
                  <a:pt x="2758560" y="226634"/>
                </a:lnTo>
                <a:lnTo>
                  <a:pt x="2763012" y="276301"/>
                </a:lnTo>
                <a:lnTo>
                  <a:pt x="2763012" y="5143042"/>
                </a:lnTo>
                <a:lnTo>
                  <a:pt x="2758560" y="5192706"/>
                </a:lnTo>
                <a:lnTo>
                  <a:pt x="2745726" y="5239450"/>
                </a:lnTo>
                <a:lnTo>
                  <a:pt x="2725290" y="5282494"/>
                </a:lnTo>
                <a:lnTo>
                  <a:pt x="2698031" y="5321057"/>
                </a:lnTo>
                <a:lnTo>
                  <a:pt x="2664730" y="5354359"/>
                </a:lnTo>
                <a:lnTo>
                  <a:pt x="2626168" y="5381619"/>
                </a:lnTo>
                <a:lnTo>
                  <a:pt x="2583123" y="5402057"/>
                </a:lnTo>
                <a:lnTo>
                  <a:pt x="2536377" y="5414892"/>
                </a:lnTo>
                <a:lnTo>
                  <a:pt x="2486710" y="5419344"/>
                </a:lnTo>
                <a:lnTo>
                  <a:pt x="276301" y="5419344"/>
                </a:lnTo>
                <a:lnTo>
                  <a:pt x="226634" y="5414892"/>
                </a:lnTo>
                <a:lnTo>
                  <a:pt x="179888" y="5402057"/>
                </a:lnTo>
                <a:lnTo>
                  <a:pt x="136843" y="5381619"/>
                </a:lnTo>
                <a:lnTo>
                  <a:pt x="98281" y="5354359"/>
                </a:lnTo>
                <a:lnTo>
                  <a:pt x="64980" y="5321057"/>
                </a:lnTo>
                <a:lnTo>
                  <a:pt x="37721" y="5282494"/>
                </a:lnTo>
                <a:lnTo>
                  <a:pt x="17285" y="5239450"/>
                </a:lnTo>
                <a:lnTo>
                  <a:pt x="4451" y="5192706"/>
                </a:lnTo>
                <a:lnTo>
                  <a:pt x="0" y="5143042"/>
                </a:lnTo>
                <a:lnTo>
                  <a:pt x="0" y="276301"/>
                </a:lnTo>
                <a:close/>
              </a:path>
            </a:pathLst>
          </a:custGeom>
          <a:ln w="12954">
            <a:solidFill>
              <a:srgbClr val="FFFFFF"/>
            </a:solidFill>
          </a:ln>
        </p:spPr>
        <p:txBody>
          <a:bodyPr wrap="square" lIns="0" tIns="0" rIns="0" bIns="0" rtlCol="0"/>
          <a:lstStyle/>
          <a:p>
            <a:endParaRPr/>
          </a:p>
        </p:txBody>
      </p:sp>
      <p:sp>
        <p:nvSpPr>
          <p:cNvPr id="11" name="object 11"/>
          <p:cNvSpPr txBox="1"/>
          <p:nvPr/>
        </p:nvSpPr>
        <p:spPr>
          <a:xfrm>
            <a:off x="5037711" y="3632500"/>
            <a:ext cx="2457450" cy="1323975"/>
          </a:xfrm>
          <a:prstGeom prst="rect">
            <a:avLst/>
          </a:prstGeom>
        </p:spPr>
        <p:txBody>
          <a:bodyPr vert="horz" wrap="square" lIns="0" tIns="0" rIns="0" bIns="0" rtlCol="0">
            <a:spAutoFit/>
          </a:bodyPr>
          <a:lstStyle/>
          <a:p>
            <a:pPr marL="684530">
              <a:lnSpc>
                <a:spcPct val="100000"/>
              </a:lnSpc>
            </a:pPr>
            <a:r>
              <a:rPr sz="1700" b="1" u="heavy" spc="-5" dirty="0">
                <a:solidFill>
                  <a:srgbClr val="FFFFFF"/>
                </a:solidFill>
                <a:latin typeface="Calibri"/>
                <a:cs typeface="Calibri"/>
              </a:rPr>
              <a:t>School</a:t>
            </a:r>
            <a:r>
              <a:rPr sz="1700" b="1" u="heavy" spc="-85" dirty="0">
                <a:solidFill>
                  <a:srgbClr val="FFFFFF"/>
                </a:solidFill>
                <a:latin typeface="Calibri"/>
                <a:cs typeface="Calibri"/>
              </a:rPr>
              <a:t> </a:t>
            </a:r>
            <a:r>
              <a:rPr sz="1700" b="1" u="heavy" spc="-30" dirty="0">
                <a:solidFill>
                  <a:srgbClr val="FFFFFF"/>
                </a:solidFill>
                <a:latin typeface="Calibri"/>
                <a:cs typeface="Calibri"/>
              </a:rPr>
              <a:t>Year:</a:t>
            </a:r>
            <a:endParaRPr sz="1700">
              <a:latin typeface="Calibri"/>
              <a:cs typeface="Calibri"/>
            </a:endParaRPr>
          </a:p>
          <a:p>
            <a:pPr marL="12700" marR="5080" algn="ctr">
              <a:lnSpc>
                <a:spcPts val="1870"/>
              </a:lnSpc>
              <a:spcBef>
                <a:spcPts val="760"/>
              </a:spcBef>
            </a:pPr>
            <a:r>
              <a:rPr sz="1700" spc="-5" dirty="0">
                <a:solidFill>
                  <a:srgbClr val="FFFFFF"/>
                </a:solidFill>
                <a:latin typeface="Calibri"/>
                <a:cs typeface="Calibri"/>
              </a:rPr>
              <a:t>Students </a:t>
            </a:r>
            <a:r>
              <a:rPr sz="1700" spc="-25" dirty="0">
                <a:solidFill>
                  <a:srgbClr val="FFFFFF"/>
                </a:solidFill>
                <a:latin typeface="Calibri"/>
                <a:cs typeface="Calibri"/>
              </a:rPr>
              <a:t>take </a:t>
            </a:r>
            <a:r>
              <a:rPr sz="1700" spc="-5" dirty="0">
                <a:solidFill>
                  <a:srgbClr val="FFFFFF"/>
                </a:solidFill>
                <a:latin typeface="Calibri"/>
                <a:cs typeface="Calibri"/>
              </a:rPr>
              <a:t>the</a:t>
            </a:r>
            <a:r>
              <a:rPr sz="1700" spc="-25" dirty="0">
                <a:solidFill>
                  <a:srgbClr val="FFFFFF"/>
                </a:solidFill>
                <a:latin typeface="Calibri"/>
                <a:cs typeface="Calibri"/>
              </a:rPr>
              <a:t> </a:t>
            </a:r>
            <a:r>
              <a:rPr sz="1700" spc="-5" dirty="0">
                <a:solidFill>
                  <a:srgbClr val="FFFFFF"/>
                </a:solidFill>
                <a:latin typeface="Calibri"/>
                <a:cs typeface="Calibri"/>
              </a:rPr>
              <a:t>OnRamps  </a:t>
            </a:r>
            <a:r>
              <a:rPr sz="1700" spc="-10" dirty="0">
                <a:solidFill>
                  <a:srgbClr val="FFFFFF"/>
                </a:solidFill>
                <a:latin typeface="Calibri"/>
                <a:cs typeface="Calibri"/>
              </a:rPr>
              <a:t>course, providing college-  level </a:t>
            </a:r>
            <a:r>
              <a:rPr sz="1700" spc="-15" dirty="0">
                <a:solidFill>
                  <a:srgbClr val="FFFFFF"/>
                </a:solidFill>
                <a:latin typeface="Calibri"/>
                <a:cs typeface="Calibri"/>
              </a:rPr>
              <a:t>content </a:t>
            </a:r>
            <a:r>
              <a:rPr sz="1700" spc="-10" dirty="0">
                <a:solidFill>
                  <a:srgbClr val="FFFFFF"/>
                </a:solidFill>
                <a:latin typeface="Calibri"/>
                <a:cs typeface="Calibri"/>
              </a:rPr>
              <a:t>taught </a:t>
            </a:r>
            <a:r>
              <a:rPr sz="1700" spc="-15" dirty="0">
                <a:solidFill>
                  <a:srgbClr val="FFFFFF"/>
                </a:solidFill>
                <a:latin typeface="Calibri"/>
                <a:cs typeface="Calibri"/>
              </a:rPr>
              <a:t>at </a:t>
            </a:r>
            <a:r>
              <a:rPr sz="1700" spc="-5" dirty="0">
                <a:solidFill>
                  <a:srgbClr val="FFFFFF"/>
                </a:solidFill>
                <a:latin typeface="Calibri"/>
                <a:cs typeface="Calibri"/>
              </a:rPr>
              <a:t>the  high</a:t>
            </a:r>
            <a:r>
              <a:rPr sz="1700" spc="-75" dirty="0">
                <a:solidFill>
                  <a:srgbClr val="FFFFFF"/>
                </a:solidFill>
                <a:latin typeface="Calibri"/>
                <a:cs typeface="Calibri"/>
              </a:rPr>
              <a:t> </a:t>
            </a:r>
            <a:r>
              <a:rPr sz="1700" spc="-5" dirty="0">
                <a:solidFill>
                  <a:srgbClr val="FFFFFF"/>
                </a:solidFill>
                <a:latin typeface="Calibri"/>
                <a:cs typeface="Calibri"/>
              </a:rPr>
              <a:t>school</a:t>
            </a:r>
            <a:endParaRPr sz="1700">
              <a:latin typeface="Calibri"/>
              <a:cs typeface="Calibri"/>
            </a:endParaRPr>
          </a:p>
        </p:txBody>
      </p:sp>
      <p:sp>
        <p:nvSpPr>
          <p:cNvPr id="12" name="object 12"/>
          <p:cNvSpPr/>
          <p:nvPr/>
        </p:nvSpPr>
        <p:spPr>
          <a:xfrm>
            <a:off x="5554353" y="1628895"/>
            <a:ext cx="1426845" cy="1312545"/>
          </a:xfrm>
          <a:custGeom>
            <a:avLst/>
            <a:gdLst/>
            <a:ahLst/>
            <a:cxnLst/>
            <a:rect l="l" t="t" r="r" b="b"/>
            <a:pathLst>
              <a:path w="1426845" h="1312545">
                <a:moveTo>
                  <a:pt x="624582" y="1312379"/>
                </a:moveTo>
                <a:lnTo>
                  <a:pt x="557137" y="1304229"/>
                </a:lnTo>
                <a:lnTo>
                  <a:pt x="176732" y="1147590"/>
                </a:lnTo>
                <a:lnTo>
                  <a:pt x="127633" y="1108551"/>
                </a:lnTo>
                <a:lnTo>
                  <a:pt x="94937" y="1078153"/>
                </a:lnTo>
                <a:lnTo>
                  <a:pt x="64530" y="1046135"/>
                </a:lnTo>
                <a:lnTo>
                  <a:pt x="46891" y="962126"/>
                </a:lnTo>
                <a:lnTo>
                  <a:pt x="46236" y="931931"/>
                </a:lnTo>
                <a:lnTo>
                  <a:pt x="45425" y="904253"/>
                </a:lnTo>
                <a:lnTo>
                  <a:pt x="46184" y="879091"/>
                </a:lnTo>
                <a:lnTo>
                  <a:pt x="50240" y="856445"/>
                </a:lnTo>
                <a:lnTo>
                  <a:pt x="26847" y="827745"/>
                </a:lnTo>
                <a:lnTo>
                  <a:pt x="11304" y="792911"/>
                </a:lnTo>
                <a:lnTo>
                  <a:pt x="2669" y="753359"/>
                </a:lnTo>
                <a:lnTo>
                  <a:pt x="0" y="710505"/>
                </a:lnTo>
                <a:lnTo>
                  <a:pt x="1151" y="654860"/>
                </a:lnTo>
                <a:lnTo>
                  <a:pt x="7954" y="600002"/>
                </a:lnTo>
                <a:lnTo>
                  <a:pt x="25434" y="551748"/>
                </a:lnTo>
                <a:lnTo>
                  <a:pt x="58613" y="515918"/>
                </a:lnTo>
                <a:lnTo>
                  <a:pt x="55185" y="498017"/>
                </a:lnTo>
                <a:lnTo>
                  <a:pt x="52543" y="479643"/>
                </a:lnTo>
                <a:lnTo>
                  <a:pt x="50842" y="460955"/>
                </a:lnTo>
                <a:lnTo>
                  <a:pt x="50240" y="442110"/>
                </a:lnTo>
                <a:lnTo>
                  <a:pt x="50963" y="395409"/>
                </a:lnTo>
                <a:lnTo>
                  <a:pt x="55224" y="348306"/>
                </a:lnTo>
                <a:lnTo>
                  <a:pt x="66156" y="304423"/>
                </a:lnTo>
                <a:lnTo>
                  <a:pt x="86895" y="267384"/>
                </a:lnTo>
                <a:lnTo>
                  <a:pt x="120576" y="240813"/>
                </a:lnTo>
                <a:lnTo>
                  <a:pt x="806554" y="0"/>
                </a:lnTo>
                <a:lnTo>
                  <a:pt x="817416" y="870"/>
                </a:lnTo>
                <a:lnTo>
                  <a:pt x="868293" y="7693"/>
                </a:lnTo>
                <a:lnTo>
                  <a:pt x="907247" y="15054"/>
                </a:lnTo>
                <a:lnTo>
                  <a:pt x="1165427" y="110563"/>
                </a:lnTo>
                <a:lnTo>
                  <a:pt x="1225965" y="147787"/>
                </a:lnTo>
                <a:lnTo>
                  <a:pt x="1262919" y="174681"/>
                </a:lnTo>
                <a:lnTo>
                  <a:pt x="1297797" y="203371"/>
                </a:lnTo>
                <a:lnTo>
                  <a:pt x="1330492" y="233768"/>
                </a:lnTo>
                <a:lnTo>
                  <a:pt x="1340189" y="243979"/>
                </a:lnTo>
                <a:lnTo>
                  <a:pt x="1339743" y="244168"/>
                </a:lnTo>
                <a:lnTo>
                  <a:pt x="1339743" y="271008"/>
                </a:lnTo>
                <a:lnTo>
                  <a:pt x="1274430" y="271008"/>
                </a:lnTo>
                <a:lnTo>
                  <a:pt x="1058615" y="358236"/>
                </a:lnTo>
                <a:lnTo>
                  <a:pt x="140673" y="358236"/>
                </a:lnTo>
                <a:lnTo>
                  <a:pt x="140673" y="509209"/>
                </a:lnTo>
                <a:lnTo>
                  <a:pt x="436938" y="626632"/>
                </a:lnTo>
                <a:lnTo>
                  <a:pt x="90432" y="626632"/>
                </a:lnTo>
                <a:lnTo>
                  <a:pt x="90432" y="777604"/>
                </a:lnTo>
                <a:lnTo>
                  <a:pt x="395163" y="898382"/>
                </a:lnTo>
                <a:lnTo>
                  <a:pt x="135648" y="898382"/>
                </a:lnTo>
                <a:lnTo>
                  <a:pt x="135648" y="1029225"/>
                </a:lnTo>
                <a:lnTo>
                  <a:pt x="602884" y="1213747"/>
                </a:lnTo>
                <a:lnTo>
                  <a:pt x="862065" y="1213747"/>
                </a:lnTo>
                <a:lnTo>
                  <a:pt x="624582" y="1312379"/>
                </a:lnTo>
                <a:close/>
              </a:path>
              <a:path w="1426845" h="1312545">
                <a:moveTo>
                  <a:pt x="865604" y="693730"/>
                </a:moveTo>
                <a:lnTo>
                  <a:pt x="606233" y="693730"/>
                </a:lnTo>
                <a:lnTo>
                  <a:pt x="1274430" y="415270"/>
                </a:lnTo>
                <a:lnTo>
                  <a:pt x="1274430" y="271008"/>
                </a:lnTo>
                <a:lnTo>
                  <a:pt x="1339743" y="271008"/>
                </a:lnTo>
                <a:lnTo>
                  <a:pt x="1339743" y="427012"/>
                </a:lnTo>
                <a:lnTo>
                  <a:pt x="1426826" y="458884"/>
                </a:lnTo>
                <a:lnTo>
                  <a:pt x="1289502" y="515918"/>
                </a:lnTo>
                <a:lnTo>
                  <a:pt x="1289502" y="542758"/>
                </a:lnTo>
                <a:lnTo>
                  <a:pt x="1225864" y="542758"/>
                </a:lnTo>
                <a:lnTo>
                  <a:pt x="865604" y="693730"/>
                </a:lnTo>
                <a:close/>
              </a:path>
              <a:path w="1426845" h="1312545">
                <a:moveTo>
                  <a:pt x="606233" y="541081"/>
                </a:moveTo>
                <a:lnTo>
                  <a:pt x="140673" y="358236"/>
                </a:lnTo>
                <a:lnTo>
                  <a:pt x="1058615" y="358236"/>
                </a:lnTo>
                <a:lnTo>
                  <a:pt x="606233" y="541081"/>
                </a:lnTo>
                <a:close/>
              </a:path>
              <a:path w="1426845" h="1312545">
                <a:moveTo>
                  <a:pt x="823744" y="962126"/>
                </a:moveTo>
                <a:lnTo>
                  <a:pt x="555993" y="962126"/>
                </a:lnTo>
                <a:lnTo>
                  <a:pt x="1224190" y="685343"/>
                </a:lnTo>
                <a:lnTo>
                  <a:pt x="1225864" y="685343"/>
                </a:lnTo>
                <a:lnTo>
                  <a:pt x="1225864" y="542758"/>
                </a:lnTo>
                <a:lnTo>
                  <a:pt x="1289502" y="542758"/>
                </a:lnTo>
                <a:lnTo>
                  <a:pt x="1289502" y="676956"/>
                </a:lnTo>
                <a:lnTo>
                  <a:pt x="1423477" y="727280"/>
                </a:lnTo>
                <a:lnTo>
                  <a:pt x="1336393" y="764184"/>
                </a:lnTo>
                <a:lnTo>
                  <a:pt x="1336393" y="784314"/>
                </a:lnTo>
                <a:lnTo>
                  <a:pt x="1272755" y="784314"/>
                </a:lnTo>
                <a:lnTo>
                  <a:pt x="823744" y="962126"/>
                </a:lnTo>
                <a:close/>
              </a:path>
              <a:path w="1426845" h="1312545">
                <a:moveTo>
                  <a:pt x="569390" y="817863"/>
                </a:moveTo>
                <a:lnTo>
                  <a:pt x="90432" y="626632"/>
                </a:lnTo>
                <a:lnTo>
                  <a:pt x="436938" y="626632"/>
                </a:lnTo>
                <a:lnTo>
                  <a:pt x="606233" y="693730"/>
                </a:lnTo>
                <a:lnTo>
                  <a:pt x="865604" y="693730"/>
                </a:lnTo>
                <a:lnTo>
                  <a:pt x="569390" y="817863"/>
                </a:lnTo>
                <a:close/>
              </a:path>
              <a:path w="1426845" h="1312545">
                <a:moveTo>
                  <a:pt x="862065" y="1213747"/>
                </a:moveTo>
                <a:lnTo>
                  <a:pt x="602884" y="1213747"/>
                </a:lnTo>
                <a:lnTo>
                  <a:pt x="1271081" y="936964"/>
                </a:lnTo>
                <a:lnTo>
                  <a:pt x="1272755" y="784314"/>
                </a:lnTo>
                <a:lnTo>
                  <a:pt x="1336393" y="784314"/>
                </a:lnTo>
                <a:lnTo>
                  <a:pt x="1336393" y="948706"/>
                </a:lnTo>
                <a:lnTo>
                  <a:pt x="1414592" y="977326"/>
                </a:lnTo>
                <a:lnTo>
                  <a:pt x="1414429" y="977585"/>
                </a:lnTo>
                <a:lnTo>
                  <a:pt x="1407370" y="987268"/>
                </a:lnTo>
                <a:lnTo>
                  <a:pt x="862065" y="1213747"/>
                </a:lnTo>
                <a:close/>
              </a:path>
              <a:path w="1426845" h="1312545">
                <a:moveTo>
                  <a:pt x="552644" y="1069484"/>
                </a:moveTo>
                <a:lnTo>
                  <a:pt x="135648" y="898382"/>
                </a:lnTo>
                <a:lnTo>
                  <a:pt x="395163" y="898382"/>
                </a:lnTo>
                <a:lnTo>
                  <a:pt x="555993" y="962126"/>
                </a:lnTo>
                <a:lnTo>
                  <a:pt x="823744" y="962126"/>
                </a:lnTo>
                <a:lnTo>
                  <a:pt x="552644" y="1069484"/>
                </a:lnTo>
                <a:close/>
              </a:path>
            </a:pathLst>
          </a:custGeom>
          <a:solidFill>
            <a:srgbClr val="000000"/>
          </a:solidFill>
        </p:spPr>
        <p:txBody>
          <a:bodyPr wrap="square" lIns="0" tIns="0" rIns="0" bIns="0" rtlCol="0"/>
          <a:lstStyle/>
          <a:p>
            <a:endParaRPr/>
          </a:p>
        </p:txBody>
      </p:sp>
      <p:sp>
        <p:nvSpPr>
          <p:cNvPr id="13" name="object 13"/>
          <p:cNvSpPr/>
          <p:nvPr/>
        </p:nvSpPr>
        <p:spPr>
          <a:xfrm>
            <a:off x="5463921" y="1624202"/>
            <a:ext cx="1606550" cy="1321435"/>
          </a:xfrm>
          <a:custGeom>
            <a:avLst/>
            <a:gdLst/>
            <a:ahLst/>
            <a:cxnLst/>
            <a:rect l="l" t="t" r="r" b="b"/>
            <a:pathLst>
              <a:path w="1606550" h="1321435">
                <a:moveTo>
                  <a:pt x="0" y="660653"/>
                </a:moveTo>
                <a:lnTo>
                  <a:pt x="1708" y="617215"/>
                </a:lnTo>
                <a:lnTo>
                  <a:pt x="6762" y="574527"/>
                </a:lnTo>
                <a:lnTo>
                  <a:pt x="15057" y="532676"/>
                </a:lnTo>
                <a:lnTo>
                  <a:pt x="26487" y="491750"/>
                </a:lnTo>
                <a:lnTo>
                  <a:pt x="40945" y="451835"/>
                </a:lnTo>
                <a:lnTo>
                  <a:pt x="58326" y="413019"/>
                </a:lnTo>
                <a:lnTo>
                  <a:pt x="78524" y="375388"/>
                </a:lnTo>
                <a:lnTo>
                  <a:pt x="101434" y="339030"/>
                </a:lnTo>
                <a:lnTo>
                  <a:pt x="126948" y="304031"/>
                </a:lnTo>
                <a:lnTo>
                  <a:pt x="154962" y="270479"/>
                </a:lnTo>
                <a:lnTo>
                  <a:pt x="185370" y="238461"/>
                </a:lnTo>
                <a:lnTo>
                  <a:pt x="218066" y="208064"/>
                </a:lnTo>
                <a:lnTo>
                  <a:pt x="252943" y="179374"/>
                </a:lnTo>
                <a:lnTo>
                  <a:pt x="289897" y="152479"/>
                </a:lnTo>
                <a:lnTo>
                  <a:pt x="328821" y="127467"/>
                </a:lnTo>
                <a:lnTo>
                  <a:pt x="369610" y="104423"/>
                </a:lnTo>
                <a:lnTo>
                  <a:pt x="412157" y="83436"/>
                </a:lnTo>
                <a:lnTo>
                  <a:pt x="456358" y="64591"/>
                </a:lnTo>
                <a:lnTo>
                  <a:pt x="502105" y="47977"/>
                </a:lnTo>
                <a:lnTo>
                  <a:pt x="549293" y="33680"/>
                </a:lnTo>
                <a:lnTo>
                  <a:pt x="597817" y="21787"/>
                </a:lnTo>
                <a:lnTo>
                  <a:pt x="647570" y="12386"/>
                </a:lnTo>
                <a:lnTo>
                  <a:pt x="698446" y="5562"/>
                </a:lnTo>
                <a:lnTo>
                  <a:pt x="750341" y="1405"/>
                </a:lnTo>
                <a:lnTo>
                  <a:pt x="803148" y="0"/>
                </a:lnTo>
                <a:lnTo>
                  <a:pt x="855955" y="1405"/>
                </a:lnTo>
                <a:lnTo>
                  <a:pt x="907851" y="5562"/>
                </a:lnTo>
                <a:lnTo>
                  <a:pt x="958729" y="12386"/>
                </a:lnTo>
                <a:lnTo>
                  <a:pt x="1008483" y="21787"/>
                </a:lnTo>
                <a:lnTo>
                  <a:pt x="1057007" y="33680"/>
                </a:lnTo>
                <a:lnTo>
                  <a:pt x="1104196" y="47977"/>
                </a:lnTo>
                <a:lnTo>
                  <a:pt x="1149943" y="64591"/>
                </a:lnTo>
                <a:lnTo>
                  <a:pt x="1194143" y="83436"/>
                </a:lnTo>
                <a:lnTo>
                  <a:pt x="1236691" y="104423"/>
                </a:lnTo>
                <a:lnTo>
                  <a:pt x="1277479" y="127467"/>
                </a:lnTo>
                <a:lnTo>
                  <a:pt x="1316403" y="152479"/>
                </a:lnTo>
                <a:lnTo>
                  <a:pt x="1353357" y="179374"/>
                </a:lnTo>
                <a:lnTo>
                  <a:pt x="1388234" y="208064"/>
                </a:lnTo>
                <a:lnTo>
                  <a:pt x="1420929" y="238461"/>
                </a:lnTo>
                <a:lnTo>
                  <a:pt x="1451336" y="270479"/>
                </a:lnTo>
                <a:lnTo>
                  <a:pt x="1479350" y="304031"/>
                </a:lnTo>
                <a:lnTo>
                  <a:pt x="1504864" y="339030"/>
                </a:lnTo>
                <a:lnTo>
                  <a:pt x="1527773" y="375388"/>
                </a:lnTo>
                <a:lnTo>
                  <a:pt x="1547971" y="413019"/>
                </a:lnTo>
                <a:lnTo>
                  <a:pt x="1565351" y="451835"/>
                </a:lnTo>
                <a:lnTo>
                  <a:pt x="1579809" y="491750"/>
                </a:lnTo>
                <a:lnTo>
                  <a:pt x="1591238" y="532676"/>
                </a:lnTo>
                <a:lnTo>
                  <a:pt x="1599533" y="574527"/>
                </a:lnTo>
                <a:lnTo>
                  <a:pt x="1604587" y="617215"/>
                </a:lnTo>
                <a:lnTo>
                  <a:pt x="1606296" y="660653"/>
                </a:lnTo>
                <a:lnTo>
                  <a:pt x="1604587" y="704092"/>
                </a:lnTo>
                <a:lnTo>
                  <a:pt x="1599533" y="746780"/>
                </a:lnTo>
                <a:lnTo>
                  <a:pt x="1591238" y="788631"/>
                </a:lnTo>
                <a:lnTo>
                  <a:pt x="1579809" y="829557"/>
                </a:lnTo>
                <a:lnTo>
                  <a:pt x="1565351" y="869472"/>
                </a:lnTo>
                <a:lnTo>
                  <a:pt x="1547971" y="908288"/>
                </a:lnTo>
                <a:lnTo>
                  <a:pt x="1527773" y="945919"/>
                </a:lnTo>
                <a:lnTo>
                  <a:pt x="1504864" y="982277"/>
                </a:lnTo>
                <a:lnTo>
                  <a:pt x="1479350" y="1017276"/>
                </a:lnTo>
                <a:lnTo>
                  <a:pt x="1451336" y="1050828"/>
                </a:lnTo>
                <a:lnTo>
                  <a:pt x="1420929" y="1082846"/>
                </a:lnTo>
                <a:lnTo>
                  <a:pt x="1388234" y="1113243"/>
                </a:lnTo>
                <a:lnTo>
                  <a:pt x="1353357" y="1141933"/>
                </a:lnTo>
                <a:lnTo>
                  <a:pt x="1316403" y="1168828"/>
                </a:lnTo>
                <a:lnTo>
                  <a:pt x="1277479" y="1193840"/>
                </a:lnTo>
                <a:lnTo>
                  <a:pt x="1236691" y="1216884"/>
                </a:lnTo>
                <a:lnTo>
                  <a:pt x="1194143" y="1237871"/>
                </a:lnTo>
                <a:lnTo>
                  <a:pt x="1149943" y="1256716"/>
                </a:lnTo>
                <a:lnTo>
                  <a:pt x="1104196" y="1273330"/>
                </a:lnTo>
                <a:lnTo>
                  <a:pt x="1057007" y="1287627"/>
                </a:lnTo>
                <a:lnTo>
                  <a:pt x="1008483" y="1299520"/>
                </a:lnTo>
                <a:lnTo>
                  <a:pt x="958729" y="1308921"/>
                </a:lnTo>
                <a:lnTo>
                  <a:pt x="907851" y="1315745"/>
                </a:lnTo>
                <a:lnTo>
                  <a:pt x="855955" y="1319902"/>
                </a:lnTo>
                <a:lnTo>
                  <a:pt x="803148" y="1321308"/>
                </a:lnTo>
                <a:lnTo>
                  <a:pt x="750341" y="1319902"/>
                </a:lnTo>
                <a:lnTo>
                  <a:pt x="698446" y="1315745"/>
                </a:lnTo>
                <a:lnTo>
                  <a:pt x="647570" y="1308921"/>
                </a:lnTo>
                <a:lnTo>
                  <a:pt x="597817" y="1299520"/>
                </a:lnTo>
                <a:lnTo>
                  <a:pt x="549293" y="1287627"/>
                </a:lnTo>
                <a:lnTo>
                  <a:pt x="502105" y="1273330"/>
                </a:lnTo>
                <a:lnTo>
                  <a:pt x="456358" y="1256716"/>
                </a:lnTo>
                <a:lnTo>
                  <a:pt x="412157" y="1237871"/>
                </a:lnTo>
                <a:lnTo>
                  <a:pt x="369610" y="1216884"/>
                </a:lnTo>
                <a:lnTo>
                  <a:pt x="328821" y="1193840"/>
                </a:lnTo>
                <a:lnTo>
                  <a:pt x="289897" y="1168828"/>
                </a:lnTo>
                <a:lnTo>
                  <a:pt x="252943" y="1141933"/>
                </a:lnTo>
                <a:lnTo>
                  <a:pt x="218066" y="1113243"/>
                </a:lnTo>
                <a:lnTo>
                  <a:pt x="185370" y="1082846"/>
                </a:lnTo>
                <a:lnTo>
                  <a:pt x="154962" y="1050828"/>
                </a:lnTo>
                <a:lnTo>
                  <a:pt x="126948" y="1017276"/>
                </a:lnTo>
                <a:lnTo>
                  <a:pt x="101434" y="982277"/>
                </a:lnTo>
                <a:lnTo>
                  <a:pt x="78524" y="945919"/>
                </a:lnTo>
                <a:lnTo>
                  <a:pt x="58326" y="908288"/>
                </a:lnTo>
                <a:lnTo>
                  <a:pt x="40945" y="869472"/>
                </a:lnTo>
                <a:lnTo>
                  <a:pt x="26487" y="829557"/>
                </a:lnTo>
                <a:lnTo>
                  <a:pt x="15057" y="788631"/>
                </a:lnTo>
                <a:lnTo>
                  <a:pt x="6762" y="746780"/>
                </a:lnTo>
                <a:lnTo>
                  <a:pt x="1708" y="704092"/>
                </a:lnTo>
                <a:lnTo>
                  <a:pt x="0" y="660653"/>
                </a:lnTo>
                <a:close/>
              </a:path>
            </a:pathLst>
          </a:custGeom>
          <a:ln w="12954">
            <a:solidFill>
              <a:srgbClr val="FFFFFF"/>
            </a:solidFill>
          </a:ln>
        </p:spPr>
        <p:txBody>
          <a:bodyPr wrap="square" lIns="0" tIns="0" rIns="0" bIns="0" rtlCol="0"/>
          <a:lstStyle/>
          <a:p>
            <a:endParaRPr/>
          </a:p>
        </p:txBody>
      </p:sp>
      <p:sp>
        <p:nvSpPr>
          <p:cNvPr id="14" name="object 14"/>
          <p:cNvSpPr/>
          <p:nvPr/>
        </p:nvSpPr>
        <p:spPr>
          <a:xfrm>
            <a:off x="7730870" y="1057275"/>
            <a:ext cx="2763520" cy="5419725"/>
          </a:xfrm>
          <a:custGeom>
            <a:avLst/>
            <a:gdLst/>
            <a:ahLst/>
            <a:cxnLst/>
            <a:rect l="l" t="t" r="r" b="b"/>
            <a:pathLst>
              <a:path w="2763520" h="5419725">
                <a:moveTo>
                  <a:pt x="2486710" y="0"/>
                </a:moveTo>
                <a:lnTo>
                  <a:pt x="276301" y="0"/>
                </a:lnTo>
                <a:lnTo>
                  <a:pt x="226634" y="4451"/>
                </a:lnTo>
                <a:lnTo>
                  <a:pt x="179888" y="17285"/>
                </a:lnTo>
                <a:lnTo>
                  <a:pt x="136843" y="37721"/>
                </a:lnTo>
                <a:lnTo>
                  <a:pt x="98281" y="64980"/>
                </a:lnTo>
                <a:lnTo>
                  <a:pt x="64980" y="98281"/>
                </a:lnTo>
                <a:lnTo>
                  <a:pt x="37721" y="136843"/>
                </a:lnTo>
                <a:lnTo>
                  <a:pt x="17285" y="179888"/>
                </a:lnTo>
                <a:lnTo>
                  <a:pt x="4451" y="226634"/>
                </a:lnTo>
                <a:lnTo>
                  <a:pt x="0" y="276301"/>
                </a:lnTo>
                <a:lnTo>
                  <a:pt x="0" y="5143042"/>
                </a:lnTo>
                <a:lnTo>
                  <a:pt x="4451" y="5192706"/>
                </a:lnTo>
                <a:lnTo>
                  <a:pt x="17285" y="5239450"/>
                </a:lnTo>
                <a:lnTo>
                  <a:pt x="37721" y="5282494"/>
                </a:lnTo>
                <a:lnTo>
                  <a:pt x="64980" y="5321057"/>
                </a:lnTo>
                <a:lnTo>
                  <a:pt x="98281" y="5354359"/>
                </a:lnTo>
                <a:lnTo>
                  <a:pt x="136843" y="5381619"/>
                </a:lnTo>
                <a:lnTo>
                  <a:pt x="179888" y="5402057"/>
                </a:lnTo>
                <a:lnTo>
                  <a:pt x="226634" y="5414892"/>
                </a:lnTo>
                <a:lnTo>
                  <a:pt x="276301" y="5419344"/>
                </a:lnTo>
                <a:lnTo>
                  <a:pt x="2486710" y="5419344"/>
                </a:lnTo>
                <a:lnTo>
                  <a:pt x="2536377" y="5414892"/>
                </a:lnTo>
                <a:lnTo>
                  <a:pt x="2583123" y="5402057"/>
                </a:lnTo>
                <a:lnTo>
                  <a:pt x="2626168" y="5381619"/>
                </a:lnTo>
                <a:lnTo>
                  <a:pt x="2664730" y="5354359"/>
                </a:lnTo>
                <a:lnTo>
                  <a:pt x="2698031" y="5321057"/>
                </a:lnTo>
                <a:lnTo>
                  <a:pt x="2725290" y="5282494"/>
                </a:lnTo>
                <a:lnTo>
                  <a:pt x="2745726" y="5239450"/>
                </a:lnTo>
                <a:lnTo>
                  <a:pt x="2758560" y="5192706"/>
                </a:lnTo>
                <a:lnTo>
                  <a:pt x="2763012" y="5143042"/>
                </a:lnTo>
                <a:lnTo>
                  <a:pt x="2763012" y="276301"/>
                </a:lnTo>
                <a:lnTo>
                  <a:pt x="2758560" y="226634"/>
                </a:lnTo>
                <a:lnTo>
                  <a:pt x="2745726" y="179888"/>
                </a:lnTo>
                <a:lnTo>
                  <a:pt x="2725290" y="136843"/>
                </a:lnTo>
                <a:lnTo>
                  <a:pt x="2698031" y="98281"/>
                </a:lnTo>
                <a:lnTo>
                  <a:pt x="2664730" y="64980"/>
                </a:lnTo>
                <a:lnTo>
                  <a:pt x="2626168" y="37721"/>
                </a:lnTo>
                <a:lnTo>
                  <a:pt x="2583123" y="17285"/>
                </a:lnTo>
                <a:lnTo>
                  <a:pt x="2536377" y="4451"/>
                </a:lnTo>
                <a:lnTo>
                  <a:pt x="2486710" y="0"/>
                </a:lnTo>
                <a:close/>
              </a:path>
            </a:pathLst>
          </a:custGeom>
          <a:solidFill>
            <a:srgbClr val="1682C5"/>
          </a:solidFill>
        </p:spPr>
        <p:txBody>
          <a:bodyPr wrap="square" lIns="0" tIns="0" rIns="0" bIns="0" rtlCol="0"/>
          <a:lstStyle/>
          <a:p>
            <a:endParaRPr/>
          </a:p>
        </p:txBody>
      </p:sp>
      <p:sp>
        <p:nvSpPr>
          <p:cNvPr id="15" name="object 15"/>
          <p:cNvSpPr/>
          <p:nvPr/>
        </p:nvSpPr>
        <p:spPr>
          <a:xfrm>
            <a:off x="7730870" y="1057275"/>
            <a:ext cx="2763520" cy="5419725"/>
          </a:xfrm>
          <a:custGeom>
            <a:avLst/>
            <a:gdLst/>
            <a:ahLst/>
            <a:cxnLst/>
            <a:rect l="l" t="t" r="r" b="b"/>
            <a:pathLst>
              <a:path w="2763520" h="5419725">
                <a:moveTo>
                  <a:pt x="0" y="276301"/>
                </a:moveTo>
                <a:lnTo>
                  <a:pt x="4451" y="226634"/>
                </a:lnTo>
                <a:lnTo>
                  <a:pt x="17285" y="179888"/>
                </a:lnTo>
                <a:lnTo>
                  <a:pt x="37721" y="136843"/>
                </a:lnTo>
                <a:lnTo>
                  <a:pt x="64980" y="98281"/>
                </a:lnTo>
                <a:lnTo>
                  <a:pt x="98281" y="64980"/>
                </a:lnTo>
                <a:lnTo>
                  <a:pt x="136843" y="37721"/>
                </a:lnTo>
                <a:lnTo>
                  <a:pt x="179888" y="17285"/>
                </a:lnTo>
                <a:lnTo>
                  <a:pt x="226634" y="4451"/>
                </a:lnTo>
                <a:lnTo>
                  <a:pt x="276301" y="0"/>
                </a:lnTo>
                <a:lnTo>
                  <a:pt x="2486710" y="0"/>
                </a:lnTo>
                <a:lnTo>
                  <a:pt x="2536377" y="4451"/>
                </a:lnTo>
                <a:lnTo>
                  <a:pt x="2583123" y="17285"/>
                </a:lnTo>
                <a:lnTo>
                  <a:pt x="2626168" y="37721"/>
                </a:lnTo>
                <a:lnTo>
                  <a:pt x="2664730" y="64980"/>
                </a:lnTo>
                <a:lnTo>
                  <a:pt x="2698031" y="98281"/>
                </a:lnTo>
                <a:lnTo>
                  <a:pt x="2725290" y="136843"/>
                </a:lnTo>
                <a:lnTo>
                  <a:pt x="2745726" y="179888"/>
                </a:lnTo>
                <a:lnTo>
                  <a:pt x="2758560" y="226634"/>
                </a:lnTo>
                <a:lnTo>
                  <a:pt x="2763012" y="276301"/>
                </a:lnTo>
                <a:lnTo>
                  <a:pt x="2763012" y="5143042"/>
                </a:lnTo>
                <a:lnTo>
                  <a:pt x="2758560" y="5192706"/>
                </a:lnTo>
                <a:lnTo>
                  <a:pt x="2745726" y="5239450"/>
                </a:lnTo>
                <a:lnTo>
                  <a:pt x="2725290" y="5282494"/>
                </a:lnTo>
                <a:lnTo>
                  <a:pt x="2698031" y="5321057"/>
                </a:lnTo>
                <a:lnTo>
                  <a:pt x="2664730" y="5354359"/>
                </a:lnTo>
                <a:lnTo>
                  <a:pt x="2626168" y="5381619"/>
                </a:lnTo>
                <a:lnTo>
                  <a:pt x="2583123" y="5402057"/>
                </a:lnTo>
                <a:lnTo>
                  <a:pt x="2536377" y="5414892"/>
                </a:lnTo>
                <a:lnTo>
                  <a:pt x="2486710" y="5419344"/>
                </a:lnTo>
                <a:lnTo>
                  <a:pt x="276301" y="5419344"/>
                </a:lnTo>
                <a:lnTo>
                  <a:pt x="226634" y="5414892"/>
                </a:lnTo>
                <a:lnTo>
                  <a:pt x="179888" y="5402057"/>
                </a:lnTo>
                <a:lnTo>
                  <a:pt x="136843" y="5381619"/>
                </a:lnTo>
                <a:lnTo>
                  <a:pt x="98281" y="5354359"/>
                </a:lnTo>
                <a:lnTo>
                  <a:pt x="64980" y="5321057"/>
                </a:lnTo>
                <a:lnTo>
                  <a:pt x="37721" y="5282494"/>
                </a:lnTo>
                <a:lnTo>
                  <a:pt x="17285" y="5239450"/>
                </a:lnTo>
                <a:lnTo>
                  <a:pt x="4451" y="5192706"/>
                </a:lnTo>
                <a:lnTo>
                  <a:pt x="0" y="5143042"/>
                </a:lnTo>
                <a:lnTo>
                  <a:pt x="0" y="276301"/>
                </a:lnTo>
                <a:close/>
              </a:path>
            </a:pathLst>
          </a:custGeom>
          <a:ln w="12954">
            <a:solidFill>
              <a:srgbClr val="FFFFFF"/>
            </a:solidFill>
          </a:ln>
        </p:spPr>
        <p:txBody>
          <a:bodyPr wrap="square" lIns="0" tIns="0" rIns="0" bIns="0" rtlCol="0"/>
          <a:lstStyle/>
          <a:p>
            <a:endParaRPr/>
          </a:p>
        </p:txBody>
      </p:sp>
      <p:sp>
        <p:nvSpPr>
          <p:cNvPr id="16" name="object 16"/>
          <p:cNvSpPr txBox="1"/>
          <p:nvPr/>
        </p:nvSpPr>
        <p:spPr>
          <a:xfrm>
            <a:off x="7887038" y="3395328"/>
            <a:ext cx="2449195" cy="1798320"/>
          </a:xfrm>
          <a:prstGeom prst="rect">
            <a:avLst/>
          </a:prstGeom>
        </p:spPr>
        <p:txBody>
          <a:bodyPr vert="horz" wrap="square" lIns="0" tIns="0" rIns="0" bIns="0" rtlCol="0">
            <a:spAutoFit/>
          </a:bodyPr>
          <a:lstStyle/>
          <a:p>
            <a:pPr marL="635" algn="ctr">
              <a:lnSpc>
                <a:spcPct val="100000"/>
              </a:lnSpc>
            </a:pPr>
            <a:r>
              <a:rPr sz="1700" b="1" u="heavy" spc="-5" dirty="0">
                <a:solidFill>
                  <a:srgbClr val="FFFFFF"/>
                </a:solidFill>
                <a:latin typeface="Calibri"/>
                <a:cs typeface="Calibri"/>
              </a:rPr>
              <a:t>End of each school</a:t>
            </a:r>
            <a:r>
              <a:rPr sz="1700" b="1" u="heavy" spc="-25" dirty="0">
                <a:solidFill>
                  <a:srgbClr val="FFFFFF"/>
                </a:solidFill>
                <a:latin typeface="Calibri"/>
                <a:cs typeface="Calibri"/>
              </a:rPr>
              <a:t> </a:t>
            </a:r>
            <a:r>
              <a:rPr sz="1700" b="1" u="heavy" spc="-10" dirty="0">
                <a:solidFill>
                  <a:srgbClr val="FFFFFF"/>
                </a:solidFill>
                <a:latin typeface="Calibri"/>
                <a:cs typeface="Calibri"/>
              </a:rPr>
              <a:t>year:</a:t>
            </a:r>
            <a:endParaRPr sz="1700">
              <a:latin typeface="Calibri"/>
              <a:cs typeface="Calibri"/>
            </a:endParaRPr>
          </a:p>
          <a:p>
            <a:pPr marL="12700" marR="5080" indent="-635" algn="ctr">
              <a:lnSpc>
                <a:spcPct val="91500"/>
              </a:lnSpc>
              <a:spcBef>
                <a:spcPts val="730"/>
              </a:spcBef>
            </a:pPr>
            <a:r>
              <a:rPr sz="1700" spc="-5" dirty="0">
                <a:solidFill>
                  <a:srgbClr val="FFFFFF"/>
                </a:solidFill>
                <a:latin typeface="Calibri"/>
                <a:cs typeface="Calibri"/>
              </a:rPr>
              <a:t>Students </a:t>
            </a:r>
            <a:r>
              <a:rPr sz="1700" spc="-10" dirty="0">
                <a:solidFill>
                  <a:srgbClr val="FFFFFF"/>
                </a:solidFill>
                <a:latin typeface="Calibri"/>
                <a:cs typeface="Calibri"/>
              </a:rPr>
              <a:t>determine  </a:t>
            </a:r>
            <a:r>
              <a:rPr sz="1700" spc="-5" dirty="0">
                <a:solidFill>
                  <a:srgbClr val="FFFFFF"/>
                </a:solidFill>
                <a:latin typeface="Calibri"/>
                <a:cs typeface="Calibri"/>
              </a:rPr>
              <a:t>whether they </a:t>
            </a:r>
            <a:r>
              <a:rPr sz="1700" spc="-15" dirty="0">
                <a:solidFill>
                  <a:srgbClr val="FFFFFF"/>
                </a:solidFill>
                <a:latin typeface="Calibri"/>
                <a:cs typeface="Calibri"/>
              </a:rPr>
              <a:t>want to  </a:t>
            </a:r>
            <a:r>
              <a:rPr sz="1700" spc="-5" dirty="0">
                <a:solidFill>
                  <a:srgbClr val="FFFFFF"/>
                </a:solidFill>
                <a:latin typeface="Calibri"/>
                <a:cs typeface="Calibri"/>
              </a:rPr>
              <a:t>accept </a:t>
            </a:r>
            <a:r>
              <a:rPr sz="1700" spc="-10" dirty="0">
                <a:solidFill>
                  <a:srgbClr val="FFFFFF"/>
                </a:solidFill>
                <a:latin typeface="Calibri"/>
                <a:cs typeface="Calibri"/>
              </a:rPr>
              <a:t>college </a:t>
            </a:r>
            <a:r>
              <a:rPr sz="1700" spc="-5" dirty="0">
                <a:solidFill>
                  <a:srgbClr val="FFFFFF"/>
                </a:solidFill>
                <a:latin typeface="Calibri"/>
                <a:cs typeface="Calibri"/>
              </a:rPr>
              <a:t>credit,</a:t>
            </a:r>
            <a:r>
              <a:rPr sz="1700" spc="-30" dirty="0">
                <a:solidFill>
                  <a:srgbClr val="FFFFFF"/>
                </a:solidFill>
                <a:latin typeface="Calibri"/>
                <a:cs typeface="Calibri"/>
              </a:rPr>
              <a:t> </a:t>
            </a:r>
            <a:r>
              <a:rPr sz="1700" spc="-5" dirty="0">
                <a:solidFill>
                  <a:srgbClr val="FFFFFF"/>
                </a:solidFill>
                <a:latin typeface="Calibri"/>
                <a:cs typeface="Calibri"/>
              </a:rPr>
              <a:t>which  is immediately </a:t>
            </a:r>
            <a:r>
              <a:rPr sz="1700" spc="-10" dirty="0">
                <a:solidFill>
                  <a:srgbClr val="FFFFFF"/>
                </a:solidFill>
                <a:latin typeface="Calibri"/>
                <a:cs typeface="Calibri"/>
              </a:rPr>
              <a:t>transcripted  </a:t>
            </a:r>
            <a:r>
              <a:rPr sz="1700" spc="-15" dirty="0">
                <a:solidFill>
                  <a:srgbClr val="FFFFFF"/>
                </a:solidFill>
                <a:latin typeface="Calibri"/>
                <a:cs typeface="Calibri"/>
              </a:rPr>
              <a:t>from </a:t>
            </a:r>
            <a:r>
              <a:rPr sz="1700" spc="-5" dirty="0">
                <a:solidFill>
                  <a:srgbClr val="FFFFFF"/>
                </a:solidFill>
                <a:latin typeface="Calibri"/>
                <a:cs typeface="Calibri"/>
              </a:rPr>
              <a:t>UT Austin or </a:t>
            </a:r>
            <a:r>
              <a:rPr sz="1700" spc="-45" dirty="0">
                <a:solidFill>
                  <a:srgbClr val="FFFFFF"/>
                </a:solidFill>
                <a:latin typeface="Calibri"/>
                <a:cs typeface="Calibri"/>
              </a:rPr>
              <a:t>Texas  </a:t>
            </a:r>
            <a:r>
              <a:rPr sz="1700" spc="-40" dirty="0">
                <a:solidFill>
                  <a:srgbClr val="FFFFFF"/>
                </a:solidFill>
                <a:latin typeface="Calibri"/>
                <a:cs typeface="Calibri"/>
              </a:rPr>
              <a:t>Tech</a:t>
            </a:r>
            <a:r>
              <a:rPr sz="1700" spc="-55" dirty="0">
                <a:solidFill>
                  <a:srgbClr val="FFFFFF"/>
                </a:solidFill>
                <a:latin typeface="Calibri"/>
                <a:cs typeface="Calibri"/>
              </a:rPr>
              <a:t> </a:t>
            </a:r>
            <a:r>
              <a:rPr sz="1700" spc="-10" dirty="0">
                <a:solidFill>
                  <a:srgbClr val="FFFFFF"/>
                </a:solidFill>
                <a:latin typeface="Calibri"/>
                <a:cs typeface="Calibri"/>
              </a:rPr>
              <a:t>University</a:t>
            </a:r>
            <a:endParaRPr sz="1700">
              <a:latin typeface="Calibri"/>
              <a:cs typeface="Calibri"/>
            </a:endParaRPr>
          </a:p>
        </p:txBody>
      </p:sp>
      <p:sp>
        <p:nvSpPr>
          <p:cNvPr id="17" name="object 17"/>
          <p:cNvSpPr/>
          <p:nvPr/>
        </p:nvSpPr>
        <p:spPr>
          <a:xfrm>
            <a:off x="8906119" y="2378667"/>
            <a:ext cx="414020" cy="415925"/>
          </a:xfrm>
          <a:custGeom>
            <a:avLst/>
            <a:gdLst/>
            <a:ahLst/>
            <a:cxnLst/>
            <a:rect l="l" t="t" r="r" b="b"/>
            <a:pathLst>
              <a:path w="414020" h="415925">
                <a:moveTo>
                  <a:pt x="206986" y="415444"/>
                </a:moveTo>
                <a:lnTo>
                  <a:pt x="159620" y="409868"/>
                </a:lnTo>
                <a:lnTo>
                  <a:pt x="116089" y="394020"/>
                </a:lnTo>
                <a:lnTo>
                  <a:pt x="77651" y="369218"/>
                </a:lnTo>
                <a:lnTo>
                  <a:pt x="45566" y="336782"/>
                </a:lnTo>
                <a:lnTo>
                  <a:pt x="21090" y="298028"/>
                </a:lnTo>
                <a:lnTo>
                  <a:pt x="5482" y="254276"/>
                </a:lnTo>
                <a:lnTo>
                  <a:pt x="0" y="206845"/>
                </a:lnTo>
                <a:lnTo>
                  <a:pt x="5482" y="159511"/>
                </a:lnTo>
                <a:lnTo>
                  <a:pt x="21090" y="116010"/>
                </a:lnTo>
                <a:lnTo>
                  <a:pt x="45566" y="77599"/>
                </a:lnTo>
                <a:lnTo>
                  <a:pt x="77651" y="45535"/>
                </a:lnTo>
                <a:lnTo>
                  <a:pt x="116089" y="21076"/>
                </a:lnTo>
                <a:lnTo>
                  <a:pt x="159620" y="5478"/>
                </a:lnTo>
                <a:lnTo>
                  <a:pt x="206986" y="0"/>
                </a:lnTo>
                <a:lnTo>
                  <a:pt x="254352" y="5575"/>
                </a:lnTo>
                <a:lnTo>
                  <a:pt x="297883" y="21423"/>
                </a:lnTo>
                <a:lnTo>
                  <a:pt x="336321" y="46225"/>
                </a:lnTo>
                <a:lnTo>
                  <a:pt x="368406" y="78662"/>
                </a:lnTo>
                <a:lnTo>
                  <a:pt x="392882" y="117415"/>
                </a:lnTo>
                <a:lnTo>
                  <a:pt x="408490" y="161167"/>
                </a:lnTo>
                <a:lnTo>
                  <a:pt x="413973" y="208598"/>
                </a:lnTo>
                <a:lnTo>
                  <a:pt x="408490" y="255932"/>
                </a:lnTo>
                <a:lnTo>
                  <a:pt x="392882" y="299433"/>
                </a:lnTo>
                <a:lnTo>
                  <a:pt x="368406" y="337845"/>
                </a:lnTo>
                <a:lnTo>
                  <a:pt x="336321" y="369908"/>
                </a:lnTo>
                <a:lnTo>
                  <a:pt x="297883" y="394368"/>
                </a:lnTo>
                <a:lnTo>
                  <a:pt x="254352" y="409965"/>
                </a:lnTo>
                <a:lnTo>
                  <a:pt x="206986" y="415444"/>
                </a:lnTo>
                <a:close/>
              </a:path>
            </a:pathLst>
          </a:custGeom>
          <a:solidFill>
            <a:srgbClr val="000000"/>
          </a:solidFill>
        </p:spPr>
        <p:txBody>
          <a:bodyPr wrap="square" lIns="0" tIns="0" rIns="0" bIns="0" rtlCol="0"/>
          <a:lstStyle/>
          <a:p>
            <a:endParaRPr/>
          </a:p>
        </p:txBody>
      </p:sp>
      <p:sp>
        <p:nvSpPr>
          <p:cNvPr id="18" name="object 18"/>
          <p:cNvSpPr/>
          <p:nvPr/>
        </p:nvSpPr>
        <p:spPr>
          <a:xfrm>
            <a:off x="8727198" y="2201622"/>
            <a:ext cx="772160" cy="771525"/>
          </a:xfrm>
          <a:custGeom>
            <a:avLst/>
            <a:gdLst/>
            <a:ahLst/>
            <a:cxnLst/>
            <a:rect l="l" t="t" r="r" b="b"/>
            <a:pathLst>
              <a:path w="772159" h="771525">
                <a:moveTo>
                  <a:pt x="385907" y="771288"/>
                </a:moveTo>
                <a:lnTo>
                  <a:pt x="337673" y="768269"/>
                </a:lnTo>
                <a:lnTo>
                  <a:pt x="291178" y="759457"/>
                </a:lnTo>
                <a:lnTo>
                  <a:pt x="246790" y="745222"/>
                </a:lnTo>
                <a:lnTo>
                  <a:pt x="204880" y="725931"/>
                </a:lnTo>
                <a:lnTo>
                  <a:pt x="165815" y="701953"/>
                </a:lnTo>
                <a:lnTo>
                  <a:pt x="129964" y="673657"/>
                </a:lnTo>
                <a:lnTo>
                  <a:pt x="97697" y="641412"/>
                </a:lnTo>
                <a:lnTo>
                  <a:pt x="69382" y="605586"/>
                </a:lnTo>
                <a:lnTo>
                  <a:pt x="45388" y="566547"/>
                </a:lnTo>
                <a:lnTo>
                  <a:pt x="26084" y="524665"/>
                </a:lnTo>
                <a:lnTo>
                  <a:pt x="11838" y="480308"/>
                </a:lnTo>
                <a:lnTo>
                  <a:pt x="3021" y="433845"/>
                </a:lnTo>
                <a:lnTo>
                  <a:pt x="0" y="385644"/>
                </a:lnTo>
                <a:lnTo>
                  <a:pt x="3021" y="337443"/>
                </a:lnTo>
                <a:lnTo>
                  <a:pt x="11838" y="290979"/>
                </a:lnTo>
                <a:lnTo>
                  <a:pt x="26084" y="246622"/>
                </a:lnTo>
                <a:lnTo>
                  <a:pt x="45388" y="204740"/>
                </a:lnTo>
                <a:lnTo>
                  <a:pt x="69382" y="165702"/>
                </a:lnTo>
                <a:lnTo>
                  <a:pt x="97697" y="129876"/>
                </a:lnTo>
                <a:lnTo>
                  <a:pt x="129964" y="97631"/>
                </a:lnTo>
                <a:lnTo>
                  <a:pt x="165815" y="69335"/>
                </a:lnTo>
                <a:lnTo>
                  <a:pt x="204880" y="45357"/>
                </a:lnTo>
                <a:lnTo>
                  <a:pt x="246790" y="26066"/>
                </a:lnTo>
                <a:lnTo>
                  <a:pt x="291178" y="11830"/>
                </a:lnTo>
                <a:lnTo>
                  <a:pt x="337673" y="3019"/>
                </a:lnTo>
                <a:lnTo>
                  <a:pt x="385907" y="0"/>
                </a:lnTo>
                <a:lnTo>
                  <a:pt x="434141" y="3019"/>
                </a:lnTo>
                <a:lnTo>
                  <a:pt x="480636" y="11830"/>
                </a:lnTo>
                <a:lnTo>
                  <a:pt x="525023" y="26066"/>
                </a:lnTo>
                <a:lnTo>
                  <a:pt x="566933" y="45357"/>
                </a:lnTo>
                <a:lnTo>
                  <a:pt x="605998" y="69335"/>
                </a:lnTo>
                <a:lnTo>
                  <a:pt x="641849" y="97631"/>
                </a:lnTo>
                <a:lnTo>
                  <a:pt x="649399" y="105175"/>
                </a:lnTo>
                <a:lnTo>
                  <a:pt x="385907" y="105175"/>
                </a:lnTo>
                <a:lnTo>
                  <a:pt x="340538" y="108863"/>
                </a:lnTo>
                <a:lnTo>
                  <a:pt x="297443" y="119535"/>
                </a:lnTo>
                <a:lnTo>
                  <a:pt x="257210" y="136602"/>
                </a:lnTo>
                <a:lnTo>
                  <a:pt x="220430" y="159474"/>
                </a:lnTo>
                <a:lnTo>
                  <a:pt x="187691" y="187563"/>
                </a:lnTo>
                <a:lnTo>
                  <a:pt x="159583" y="220280"/>
                </a:lnTo>
                <a:lnTo>
                  <a:pt x="136695" y="257035"/>
                </a:lnTo>
                <a:lnTo>
                  <a:pt x="119617" y="297240"/>
                </a:lnTo>
                <a:lnTo>
                  <a:pt x="108938" y="340306"/>
                </a:lnTo>
                <a:lnTo>
                  <a:pt x="105247" y="385644"/>
                </a:lnTo>
                <a:lnTo>
                  <a:pt x="108938" y="430982"/>
                </a:lnTo>
                <a:lnTo>
                  <a:pt x="119617" y="474047"/>
                </a:lnTo>
                <a:lnTo>
                  <a:pt x="136695" y="514253"/>
                </a:lnTo>
                <a:lnTo>
                  <a:pt x="159583" y="551008"/>
                </a:lnTo>
                <a:lnTo>
                  <a:pt x="187691" y="583725"/>
                </a:lnTo>
                <a:lnTo>
                  <a:pt x="220430" y="611814"/>
                </a:lnTo>
                <a:lnTo>
                  <a:pt x="257210" y="634686"/>
                </a:lnTo>
                <a:lnTo>
                  <a:pt x="297443" y="651752"/>
                </a:lnTo>
                <a:lnTo>
                  <a:pt x="340538" y="662424"/>
                </a:lnTo>
                <a:lnTo>
                  <a:pt x="385907" y="666112"/>
                </a:lnTo>
                <a:lnTo>
                  <a:pt x="649399" y="666112"/>
                </a:lnTo>
                <a:lnTo>
                  <a:pt x="641849" y="673657"/>
                </a:lnTo>
                <a:lnTo>
                  <a:pt x="605998" y="701953"/>
                </a:lnTo>
                <a:lnTo>
                  <a:pt x="566933" y="725931"/>
                </a:lnTo>
                <a:lnTo>
                  <a:pt x="525023" y="745222"/>
                </a:lnTo>
                <a:lnTo>
                  <a:pt x="480636" y="759457"/>
                </a:lnTo>
                <a:lnTo>
                  <a:pt x="434141" y="768269"/>
                </a:lnTo>
                <a:lnTo>
                  <a:pt x="385907" y="771288"/>
                </a:lnTo>
                <a:close/>
              </a:path>
              <a:path w="772159" h="771525">
                <a:moveTo>
                  <a:pt x="649399" y="666112"/>
                </a:moveTo>
                <a:lnTo>
                  <a:pt x="385907" y="666112"/>
                </a:lnTo>
                <a:lnTo>
                  <a:pt x="431275" y="662424"/>
                </a:lnTo>
                <a:lnTo>
                  <a:pt x="474370" y="651752"/>
                </a:lnTo>
                <a:lnTo>
                  <a:pt x="514603" y="634686"/>
                </a:lnTo>
                <a:lnTo>
                  <a:pt x="551383" y="611814"/>
                </a:lnTo>
                <a:lnTo>
                  <a:pt x="584122" y="583725"/>
                </a:lnTo>
                <a:lnTo>
                  <a:pt x="612230" y="551008"/>
                </a:lnTo>
                <a:lnTo>
                  <a:pt x="635118" y="514253"/>
                </a:lnTo>
                <a:lnTo>
                  <a:pt x="652196" y="474047"/>
                </a:lnTo>
                <a:lnTo>
                  <a:pt x="662876" y="430982"/>
                </a:lnTo>
                <a:lnTo>
                  <a:pt x="666566" y="385644"/>
                </a:lnTo>
                <a:lnTo>
                  <a:pt x="662876" y="340306"/>
                </a:lnTo>
                <a:lnTo>
                  <a:pt x="652196" y="297240"/>
                </a:lnTo>
                <a:lnTo>
                  <a:pt x="635118" y="257035"/>
                </a:lnTo>
                <a:lnTo>
                  <a:pt x="612230" y="220280"/>
                </a:lnTo>
                <a:lnTo>
                  <a:pt x="584122" y="187563"/>
                </a:lnTo>
                <a:lnTo>
                  <a:pt x="551383" y="159474"/>
                </a:lnTo>
                <a:lnTo>
                  <a:pt x="514603" y="136602"/>
                </a:lnTo>
                <a:lnTo>
                  <a:pt x="474370" y="119535"/>
                </a:lnTo>
                <a:lnTo>
                  <a:pt x="431275" y="108863"/>
                </a:lnTo>
                <a:lnTo>
                  <a:pt x="385907" y="105175"/>
                </a:lnTo>
                <a:lnTo>
                  <a:pt x="649399" y="105175"/>
                </a:lnTo>
                <a:lnTo>
                  <a:pt x="702431" y="165702"/>
                </a:lnTo>
                <a:lnTo>
                  <a:pt x="726425" y="204740"/>
                </a:lnTo>
                <a:lnTo>
                  <a:pt x="745729" y="246622"/>
                </a:lnTo>
                <a:lnTo>
                  <a:pt x="759975" y="290979"/>
                </a:lnTo>
                <a:lnTo>
                  <a:pt x="768792" y="337443"/>
                </a:lnTo>
                <a:lnTo>
                  <a:pt x="771814" y="385644"/>
                </a:lnTo>
                <a:lnTo>
                  <a:pt x="768792" y="433845"/>
                </a:lnTo>
                <a:lnTo>
                  <a:pt x="759975" y="480308"/>
                </a:lnTo>
                <a:lnTo>
                  <a:pt x="745729" y="524665"/>
                </a:lnTo>
                <a:lnTo>
                  <a:pt x="726425" y="566547"/>
                </a:lnTo>
                <a:lnTo>
                  <a:pt x="702431" y="605586"/>
                </a:lnTo>
                <a:lnTo>
                  <a:pt x="674116" y="641412"/>
                </a:lnTo>
                <a:lnTo>
                  <a:pt x="649399" y="666112"/>
                </a:lnTo>
                <a:close/>
              </a:path>
            </a:pathLst>
          </a:custGeom>
          <a:solidFill>
            <a:srgbClr val="000000"/>
          </a:solidFill>
        </p:spPr>
        <p:txBody>
          <a:bodyPr wrap="square" lIns="0" tIns="0" rIns="0" bIns="0" rtlCol="0"/>
          <a:lstStyle/>
          <a:p>
            <a:endParaRPr/>
          </a:p>
        </p:txBody>
      </p:sp>
      <p:sp>
        <p:nvSpPr>
          <p:cNvPr id="19" name="object 19"/>
          <p:cNvSpPr/>
          <p:nvPr/>
        </p:nvSpPr>
        <p:spPr>
          <a:xfrm>
            <a:off x="9207827" y="1645764"/>
            <a:ext cx="407034" cy="584200"/>
          </a:xfrm>
          <a:custGeom>
            <a:avLst/>
            <a:gdLst/>
            <a:ahLst/>
            <a:cxnLst/>
            <a:rect l="l" t="t" r="r" b="b"/>
            <a:pathLst>
              <a:path w="407034" h="584200">
                <a:moveTo>
                  <a:pt x="191199" y="583905"/>
                </a:moveTo>
                <a:lnTo>
                  <a:pt x="147510" y="553667"/>
                </a:lnTo>
                <a:lnTo>
                  <a:pt x="100862" y="528687"/>
                </a:lnTo>
                <a:lnTo>
                  <a:pt x="51582" y="508967"/>
                </a:lnTo>
                <a:lnTo>
                  <a:pt x="0" y="494505"/>
                </a:lnTo>
                <a:lnTo>
                  <a:pt x="108755" y="249095"/>
                </a:lnTo>
                <a:lnTo>
                  <a:pt x="222455" y="0"/>
                </a:lnTo>
                <a:lnTo>
                  <a:pt x="255046" y="11311"/>
                </a:lnTo>
                <a:lnTo>
                  <a:pt x="300023" y="29608"/>
                </a:lnTo>
                <a:lnTo>
                  <a:pt x="343431" y="50003"/>
                </a:lnTo>
                <a:lnTo>
                  <a:pt x="385171" y="72412"/>
                </a:lnTo>
                <a:lnTo>
                  <a:pt x="394696" y="78213"/>
                </a:lnTo>
                <a:lnTo>
                  <a:pt x="406956" y="96590"/>
                </a:lnTo>
                <a:lnTo>
                  <a:pt x="191199" y="583905"/>
                </a:lnTo>
                <a:close/>
              </a:path>
            </a:pathLst>
          </a:custGeom>
          <a:solidFill>
            <a:srgbClr val="000000"/>
          </a:solidFill>
        </p:spPr>
        <p:txBody>
          <a:bodyPr wrap="square" lIns="0" tIns="0" rIns="0" bIns="0" rtlCol="0"/>
          <a:lstStyle/>
          <a:p>
            <a:endParaRPr/>
          </a:p>
        </p:txBody>
      </p:sp>
      <p:sp>
        <p:nvSpPr>
          <p:cNvPr id="20" name="object 20"/>
          <p:cNvSpPr/>
          <p:nvPr/>
        </p:nvSpPr>
        <p:spPr>
          <a:xfrm>
            <a:off x="8613178" y="1645329"/>
            <a:ext cx="405765" cy="584835"/>
          </a:xfrm>
          <a:custGeom>
            <a:avLst/>
            <a:gdLst/>
            <a:ahLst/>
            <a:cxnLst/>
            <a:rect l="l" t="t" r="r" b="b"/>
            <a:pathLst>
              <a:path w="405765" h="584835">
                <a:moveTo>
                  <a:pt x="215757" y="584341"/>
                </a:moveTo>
                <a:lnTo>
                  <a:pt x="0" y="97027"/>
                </a:lnTo>
                <a:lnTo>
                  <a:pt x="14026" y="75619"/>
                </a:lnTo>
                <a:lnTo>
                  <a:pt x="18576" y="72848"/>
                </a:lnTo>
                <a:lnTo>
                  <a:pt x="60317" y="50438"/>
                </a:lnTo>
                <a:lnTo>
                  <a:pt x="103725" y="30044"/>
                </a:lnTo>
                <a:lnTo>
                  <a:pt x="148702" y="11746"/>
                </a:lnTo>
                <a:lnTo>
                  <a:pt x="182547" y="0"/>
                </a:lnTo>
                <a:lnTo>
                  <a:pt x="296446" y="249531"/>
                </a:lnTo>
                <a:lnTo>
                  <a:pt x="405202" y="494941"/>
                </a:lnTo>
                <a:lnTo>
                  <a:pt x="353647" y="509650"/>
                </a:lnTo>
                <a:lnTo>
                  <a:pt x="304559" y="529781"/>
                </a:lnTo>
                <a:lnTo>
                  <a:pt x="258431" y="554842"/>
                </a:lnTo>
                <a:lnTo>
                  <a:pt x="215757" y="584341"/>
                </a:lnTo>
                <a:close/>
              </a:path>
            </a:pathLst>
          </a:custGeom>
          <a:solidFill>
            <a:srgbClr val="000000"/>
          </a:solidFill>
        </p:spPr>
        <p:txBody>
          <a:bodyPr wrap="square" lIns="0" tIns="0" rIns="0" bIns="0" rtlCol="0"/>
          <a:lstStyle/>
          <a:p>
            <a:endParaRPr/>
          </a:p>
        </p:txBody>
      </p:sp>
      <p:sp>
        <p:nvSpPr>
          <p:cNvPr id="21" name="object 21"/>
          <p:cNvSpPr/>
          <p:nvPr/>
        </p:nvSpPr>
        <p:spPr>
          <a:xfrm>
            <a:off x="8863100" y="1596863"/>
            <a:ext cx="500380" cy="210820"/>
          </a:xfrm>
          <a:custGeom>
            <a:avLst/>
            <a:gdLst/>
            <a:ahLst/>
            <a:cxnLst/>
            <a:rect l="l" t="t" r="r" b="b"/>
            <a:pathLst>
              <a:path w="500379" h="210819">
                <a:moveTo>
                  <a:pt x="416643" y="210351"/>
                </a:moveTo>
                <a:lnTo>
                  <a:pt x="83360" y="210351"/>
                </a:lnTo>
                <a:lnTo>
                  <a:pt x="0" y="28597"/>
                </a:lnTo>
                <a:lnTo>
                  <a:pt x="42140" y="18706"/>
                </a:lnTo>
                <a:lnTo>
                  <a:pt x="92408" y="9603"/>
                </a:lnTo>
                <a:lnTo>
                  <a:pt x="143753" y="3000"/>
                </a:lnTo>
                <a:lnTo>
                  <a:pt x="182800" y="0"/>
                </a:lnTo>
                <a:lnTo>
                  <a:pt x="315752" y="0"/>
                </a:lnTo>
                <a:lnTo>
                  <a:pt x="354800" y="3000"/>
                </a:lnTo>
                <a:lnTo>
                  <a:pt x="406144" y="9603"/>
                </a:lnTo>
                <a:lnTo>
                  <a:pt x="456412" y="18706"/>
                </a:lnTo>
                <a:lnTo>
                  <a:pt x="499863" y="28905"/>
                </a:lnTo>
                <a:lnTo>
                  <a:pt x="416643" y="210351"/>
                </a:lnTo>
                <a:close/>
              </a:path>
            </a:pathLst>
          </a:custGeom>
          <a:solidFill>
            <a:srgbClr val="000000"/>
          </a:solidFill>
        </p:spPr>
        <p:txBody>
          <a:bodyPr wrap="square" lIns="0" tIns="0" rIns="0" bIns="0" rtlCol="0"/>
          <a:lstStyle/>
          <a:p>
            <a:endParaRPr/>
          </a:p>
        </p:txBody>
      </p:sp>
      <p:sp>
        <p:nvSpPr>
          <p:cNvPr id="22" name="object 22"/>
          <p:cNvSpPr/>
          <p:nvPr/>
        </p:nvSpPr>
        <p:spPr>
          <a:xfrm>
            <a:off x="8271129" y="1594485"/>
            <a:ext cx="1682750" cy="1381125"/>
          </a:xfrm>
          <a:custGeom>
            <a:avLst/>
            <a:gdLst/>
            <a:ahLst/>
            <a:cxnLst/>
            <a:rect l="l" t="t" r="r" b="b"/>
            <a:pathLst>
              <a:path w="1682750" h="1381125">
                <a:moveTo>
                  <a:pt x="0" y="690372"/>
                </a:moveTo>
                <a:lnTo>
                  <a:pt x="1655" y="646712"/>
                </a:lnTo>
                <a:lnTo>
                  <a:pt x="6554" y="603773"/>
                </a:lnTo>
                <a:lnTo>
                  <a:pt x="14599" y="561637"/>
                </a:lnTo>
                <a:lnTo>
                  <a:pt x="25692" y="520385"/>
                </a:lnTo>
                <a:lnTo>
                  <a:pt x="39734" y="480096"/>
                </a:lnTo>
                <a:lnTo>
                  <a:pt x="56626" y="440853"/>
                </a:lnTo>
                <a:lnTo>
                  <a:pt x="76269" y="402736"/>
                </a:lnTo>
                <a:lnTo>
                  <a:pt x="98566" y="365825"/>
                </a:lnTo>
                <a:lnTo>
                  <a:pt x="123417" y="330202"/>
                </a:lnTo>
                <a:lnTo>
                  <a:pt x="150724" y="295948"/>
                </a:lnTo>
                <a:lnTo>
                  <a:pt x="180389" y="263143"/>
                </a:lnTo>
                <a:lnTo>
                  <a:pt x="212313" y="231869"/>
                </a:lnTo>
                <a:lnTo>
                  <a:pt x="246397" y="202206"/>
                </a:lnTo>
                <a:lnTo>
                  <a:pt x="282543" y="174235"/>
                </a:lnTo>
                <a:lnTo>
                  <a:pt x="320652" y="148036"/>
                </a:lnTo>
                <a:lnTo>
                  <a:pt x="360626" y="123692"/>
                </a:lnTo>
                <a:lnTo>
                  <a:pt x="402367" y="101282"/>
                </a:lnTo>
                <a:lnTo>
                  <a:pt x="445774" y="80888"/>
                </a:lnTo>
                <a:lnTo>
                  <a:pt x="490752" y="62590"/>
                </a:lnTo>
                <a:lnTo>
                  <a:pt x="537199" y="46470"/>
                </a:lnTo>
                <a:lnTo>
                  <a:pt x="585019" y="32607"/>
                </a:lnTo>
                <a:lnTo>
                  <a:pt x="634112" y="21084"/>
                </a:lnTo>
                <a:lnTo>
                  <a:pt x="684380" y="11981"/>
                </a:lnTo>
                <a:lnTo>
                  <a:pt x="735724" y="5379"/>
                </a:lnTo>
                <a:lnTo>
                  <a:pt x="788046" y="1358"/>
                </a:lnTo>
                <a:lnTo>
                  <a:pt x="841247" y="0"/>
                </a:lnTo>
                <a:lnTo>
                  <a:pt x="894449" y="1358"/>
                </a:lnTo>
                <a:lnTo>
                  <a:pt x="946771" y="5379"/>
                </a:lnTo>
                <a:lnTo>
                  <a:pt x="998115" y="11981"/>
                </a:lnTo>
                <a:lnTo>
                  <a:pt x="1048383" y="21084"/>
                </a:lnTo>
                <a:lnTo>
                  <a:pt x="1097476" y="32607"/>
                </a:lnTo>
                <a:lnTo>
                  <a:pt x="1145296" y="46470"/>
                </a:lnTo>
                <a:lnTo>
                  <a:pt x="1191743" y="62590"/>
                </a:lnTo>
                <a:lnTo>
                  <a:pt x="1236721" y="80888"/>
                </a:lnTo>
                <a:lnTo>
                  <a:pt x="1280128" y="101282"/>
                </a:lnTo>
                <a:lnTo>
                  <a:pt x="1321869" y="123692"/>
                </a:lnTo>
                <a:lnTo>
                  <a:pt x="1361843" y="148036"/>
                </a:lnTo>
                <a:lnTo>
                  <a:pt x="1399952" y="174235"/>
                </a:lnTo>
                <a:lnTo>
                  <a:pt x="1436098" y="202206"/>
                </a:lnTo>
                <a:lnTo>
                  <a:pt x="1470182" y="231869"/>
                </a:lnTo>
                <a:lnTo>
                  <a:pt x="1502106" y="263143"/>
                </a:lnTo>
                <a:lnTo>
                  <a:pt x="1531771" y="295948"/>
                </a:lnTo>
                <a:lnTo>
                  <a:pt x="1559078" y="330202"/>
                </a:lnTo>
                <a:lnTo>
                  <a:pt x="1583929" y="365825"/>
                </a:lnTo>
                <a:lnTo>
                  <a:pt x="1606226" y="402736"/>
                </a:lnTo>
                <a:lnTo>
                  <a:pt x="1625869" y="440853"/>
                </a:lnTo>
                <a:lnTo>
                  <a:pt x="1642761" y="480096"/>
                </a:lnTo>
                <a:lnTo>
                  <a:pt x="1656803" y="520385"/>
                </a:lnTo>
                <a:lnTo>
                  <a:pt x="1667896" y="561637"/>
                </a:lnTo>
                <a:lnTo>
                  <a:pt x="1675941" y="603773"/>
                </a:lnTo>
                <a:lnTo>
                  <a:pt x="1680840" y="646712"/>
                </a:lnTo>
                <a:lnTo>
                  <a:pt x="1682495" y="690372"/>
                </a:lnTo>
                <a:lnTo>
                  <a:pt x="1680840" y="734031"/>
                </a:lnTo>
                <a:lnTo>
                  <a:pt x="1675941" y="776970"/>
                </a:lnTo>
                <a:lnTo>
                  <a:pt x="1667896" y="819106"/>
                </a:lnTo>
                <a:lnTo>
                  <a:pt x="1656803" y="860358"/>
                </a:lnTo>
                <a:lnTo>
                  <a:pt x="1642761" y="900647"/>
                </a:lnTo>
                <a:lnTo>
                  <a:pt x="1625869" y="939890"/>
                </a:lnTo>
                <a:lnTo>
                  <a:pt x="1606226" y="978007"/>
                </a:lnTo>
                <a:lnTo>
                  <a:pt x="1583929" y="1014918"/>
                </a:lnTo>
                <a:lnTo>
                  <a:pt x="1559078" y="1050541"/>
                </a:lnTo>
                <a:lnTo>
                  <a:pt x="1531771" y="1084795"/>
                </a:lnTo>
                <a:lnTo>
                  <a:pt x="1502106" y="1117600"/>
                </a:lnTo>
                <a:lnTo>
                  <a:pt x="1470182" y="1148874"/>
                </a:lnTo>
                <a:lnTo>
                  <a:pt x="1436098" y="1178537"/>
                </a:lnTo>
                <a:lnTo>
                  <a:pt x="1399952" y="1206508"/>
                </a:lnTo>
                <a:lnTo>
                  <a:pt x="1361843" y="1232707"/>
                </a:lnTo>
                <a:lnTo>
                  <a:pt x="1321869" y="1257051"/>
                </a:lnTo>
                <a:lnTo>
                  <a:pt x="1280128" y="1279461"/>
                </a:lnTo>
                <a:lnTo>
                  <a:pt x="1236721" y="1299855"/>
                </a:lnTo>
                <a:lnTo>
                  <a:pt x="1191743" y="1318153"/>
                </a:lnTo>
                <a:lnTo>
                  <a:pt x="1145296" y="1334273"/>
                </a:lnTo>
                <a:lnTo>
                  <a:pt x="1097476" y="1348136"/>
                </a:lnTo>
                <a:lnTo>
                  <a:pt x="1048383" y="1359659"/>
                </a:lnTo>
                <a:lnTo>
                  <a:pt x="998115" y="1368762"/>
                </a:lnTo>
                <a:lnTo>
                  <a:pt x="946771" y="1375364"/>
                </a:lnTo>
                <a:lnTo>
                  <a:pt x="894449" y="1379385"/>
                </a:lnTo>
                <a:lnTo>
                  <a:pt x="841247" y="1380744"/>
                </a:lnTo>
                <a:lnTo>
                  <a:pt x="788046" y="1379385"/>
                </a:lnTo>
                <a:lnTo>
                  <a:pt x="735724" y="1375364"/>
                </a:lnTo>
                <a:lnTo>
                  <a:pt x="684380" y="1368762"/>
                </a:lnTo>
                <a:lnTo>
                  <a:pt x="634112" y="1359659"/>
                </a:lnTo>
                <a:lnTo>
                  <a:pt x="585019" y="1348136"/>
                </a:lnTo>
                <a:lnTo>
                  <a:pt x="537199" y="1334273"/>
                </a:lnTo>
                <a:lnTo>
                  <a:pt x="490752" y="1318153"/>
                </a:lnTo>
                <a:lnTo>
                  <a:pt x="445774" y="1299855"/>
                </a:lnTo>
                <a:lnTo>
                  <a:pt x="402367" y="1279461"/>
                </a:lnTo>
                <a:lnTo>
                  <a:pt x="360626" y="1257051"/>
                </a:lnTo>
                <a:lnTo>
                  <a:pt x="320652" y="1232707"/>
                </a:lnTo>
                <a:lnTo>
                  <a:pt x="282543" y="1206508"/>
                </a:lnTo>
                <a:lnTo>
                  <a:pt x="246397" y="1178537"/>
                </a:lnTo>
                <a:lnTo>
                  <a:pt x="212313" y="1148874"/>
                </a:lnTo>
                <a:lnTo>
                  <a:pt x="180389" y="1117600"/>
                </a:lnTo>
                <a:lnTo>
                  <a:pt x="150724" y="1084795"/>
                </a:lnTo>
                <a:lnTo>
                  <a:pt x="123417" y="1050541"/>
                </a:lnTo>
                <a:lnTo>
                  <a:pt x="98566" y="1014918"/>
                </a:lnTo>
                <a:lnTo>
                  <a:pt x="76269" y="978007"/>
                </a:lnTo>
                <a:lnTo>
                  <a:pt x="56626" y="939890"/>
                </a:lnTo>
                <a:lnTo>
                  <a:pt x="39734" y="900647"/>
                </a:lnTo>
                <a:lnTo>
                  <a:pt x="25692" y="860358"/>
                </a:lnTo>
                <a:lnTo>
                  <a:pt x="14599" y="819106"/>
                </a:lnTo>
                <a:lnTo>
                  <a:pt x="6554" y="776970"/>
                </a:lnTo>
                <a:lnTo>
                  <a:pt x="1655" y="734031"/>
                </a:lnTo>
                <a:lnTo>
                  <a:pt x="0" y="690372"/>
                </a:lnTo>
                <a:close/>
              </a:path>
            </a:pathLst>
          </a:custGeom>
          <a:ln w="12954">
            <a:solidFill>
              <a:srgbClr val="FFFFFF"/>
            </a:solidFill>
          </a:ln>
        </p:spPr>
        <p:txBody>
          <a:bodyPr wrap="square" lIns="0" tIns="0" rIns="0" bIns="0" rtlCol="0"/>
          <a:lstStyle/>
          <a:p>
            <a:endParaRPr/>
          </a:p>
        </p:txBody>
      </p:sp>
      <p:sp>
        <p:nvSpPr>
          <p:cNvPr id="23" name="object 23"/>
          <p:cNvSpPr/>
          <p:nvPr/>
        </p:nvSpPr>
        <p:spPr>
          <a:xfrm>
            <a:off x="2156841" y="5233800"/>
            <a:ext cx="8220709" cy="1229360"/>
          </a:xfrm>
          <a:custGeom>
            <a:avLst/>
            <a:gdLst/>
            <a:ahLst/>
            <a:cxnLst/>
            <a:rect l="l" t="t" r="r" b="b"/>
            <a:pathLst>
              <a:path w="8220709" h="1229360">
                <a:moveTo>
                  <a:pt x="614553" y="0"/>
                </a:moveTo>
                <a:lnTo>
                  <a:pt x="0" y="614553"/>
                </a:lnTo>
                <a:lnTo>
                  <a:pt x="614553" y="1229106"/>
                </a:lnTo>
                <a:lnTo>
                  <a:pt x="614553" y="921816"/>
                </a:lnTo>
                <a:lnTo>
                  <a:pt x="7913192" y="921816"/>
                </a:lnTo>
                <a:lnTo>
                  <a:pt x="8220456" y="614553"/>
                </a:lnTo>
                <a:lnTo>
                  <a:pt x="7913179" y="307276"/>
                </a:lnTo>
                <a:lnTo>
                  <a:pt x="614553" y="307276"/>
                </a:lnTo>
                <a:lnTo>
                  <a:pt x="614553" y="0"/>
                </a:lnTo>
                <a:close/>
              </a:path>
              <a:path w="8220709" h="1229360">
                <a:moveTo>
                  <a:pt x="7913192" y="921816"/>
                </a:moveTo>
                <a:lnTo>
                  <a:pt x="7605903" y="921816"/>
                </a:lnTo>
                <a:lnTo>
                  <a:pt x="7605903" y="1229106"/>
                </a:lnTo>
                <a:lnTo>
                  <a:pt x="7913192" y="921816"/>
                </a:lnTo>
                <a:close/>
              </a:path>
              <a:path w="8220709" h="1229360">
                <a:moveTo>
                  <a:pt x="7605903" y="0"/>
                </a:moveTo>
                <a:lnTo>
                  <a:pt x="7605903" y="307276"/>
                </a:lnTo>
                <a:lnTo>
                  <a:pt x="7913179" y="307276"/>
                </a:lnTo>
                <a:lnTo>
                  <a:pt x="7605903" y="0"/>
                </a:lnTo>
                <a:close/>
              </a:path>
            </a:pathLst>
          </a:custGeom>
          <a:solidFill>
            <a:srgbClr val="ABC1DF"/>
          </a:solidFill>
        </p:spPr>
        <p:txBody>
          <a:bodyPr wrap="square" lIns="0" tIns="0" rIns="0" bIns="0" rtlCol="0"/>
          <a:lstStyle/>
          <a:p>
            <a:endParaRPr/>
          </a:p>
        </p:txBody>
      </p:sp>
      <p:sp>
        <p:nvSpPr>
          <p:cNvPr id="24" name="object 24"/>
          <p:cNvSpPr/>
          <p:nvPr/>
        </p:nvSpPr>
        <p:spPr>
          <a:xfrm>
            <a:off x="2156841" y="5233800"/>
            <a:ext cx="8220709" cy="1229360"/>
          </a:xfrm>
          <a:custGeom>
            <a:avLst/>
            <a:gdLst/>
            <a:ahLst/>
            <a:cxnLst/>
            <a:rect l="l" t="t" r="r" b="b"/>
            <a:pathLst>
              <a:path w="8220709" h="1229360">
                <a:moveTo>
                  <a:pt x="0" y="614553"/>
                </a:moveTo>
                <a:lnTo>
                  <a:pt x="614553" y="0"/>
                </a:lnTo>
                <a:lnTo>
                  <a:pt x="614553" y="307276"/>
                </a:lnTo>
                <a:lnTo>
                  <a:pt x="7605903" y="307276"/>
                </a:lnTo>
                <a:lnTo>
                  <a:pt x="7605903" y="0"/>
                </a:lnTo>
                <a:lnTo>
                  <a:pt x="8220456" y="614553"/>
                </a:lnTo>
                <a:lnTo>
                  <a:pt x="7605903" y="1229106"/>
                </a:lnTo>
                <a:lnTo>
                  <a:pt x="7605903" y="921816"/>
                </a:lnTo>
                <a:lnTo>
                  <a:pt x="614553" y="921816"/>
                </a:lnTo>
                <a:lnTo>
                  <a:pt x="614553" y="1229106"/>
                </a:lnTo>
                <a:lnTo>
                  <a:pt x="0" y="614553"/>
                </a:lnTo>
                <a:close/>
              </a:path>
            </a:pathLst>
          </a:custGeom>
          <a:ln w="12954">
            <a:solidFill>
              <a:srgbClr val="FFFFFF"/>
            </a:solidFill>
          </a:ln>
        </p:spPr>
        <p:txBody>
          <a:bodyPr wrap="square" lIns="0" tIns="0" rIns="0" bIns="0" rtlCol="0"/>
          <a:lstStyle/>
          <a:p>
            <a:endParaRPr/>
          </a:p>
        </p:txBody>
      </p:sp>
      <p:sp>
        <p:nvSpPr>
          <p:cNvPr id="25" name="object 25"/>
          <p:cNvSpPr txBox="1"/>
          <p:nvPr/>
        </p:nvSpPr>
        <p:spPr>
          <a:xfrm>
            <a:off x="2958278" y="5599526"/>
            <a:ext cx="6653530" cy="572770"/>
          </a:xfrm>
          <a:prstGeom prst="rect">
            <a:avLst/>
          </a:prstGeom>
        </p:spPr>
        <p:txBody>
          <a:bodyPr vert="horz" wrap="square" lIns="0" tIns="0" rIns="0" bIns="0" rtlCol="0">
            <a:spAutoFit/>
          </a:bodyPr>
          <a:lstStyle/>
          <a:p>
            <a:pPr marL="3058160" marR="5080" indent="-3046095">
              <a:lnSpc>
                <a:spcPct val="100000"/>
              </a:lnSpc>
            </a:pPr>
            <a:r>
              <a:rPr sz="1800" spc="-10" dirty="0">
                <a:latin typeface="Calibri"/>
                <a:cs typeface="Calibri"/>
              </a:rPr>
              <a:t>Rigorous, college-level </a:t>
            </a:r>
            <a:r>
              <a:rPr sz="1800" spc="-15" dirty="0">
                <a:latin typeface="Calibri"/>
                <a:cs typeface="Calibri"/>
              </a:rPr>
              <a:t>coursework </a:t>
            </a:r>
            <a:r>
              <a:rPr sz="1800" spc="-5" dirty="0">
                <a:latin typeface="Calibri"/>
                <a:cs typeface="Calibri"/>
              </a:rPr>
              <a:t>with the opportunity </a:t>
            </a:r>
            <a:r>
              <a:rPr sz="1800" spc="-15" dirty="0">
                <a:latin typeface="Calibri"/>
                <a:cs typeface="Calibri"/>
              </a:rPr>
              <a:t>to </a:t>
            </a:r>
            <a:r>
              <a:rPr sz="1800" spc="-5" dirty="0">
                <a:latin typeface="Calibri"/>
                <a:cs typeface="Calibri"/>
              </a:rPr>
              <a:t>earn </a:t>
            </a:r>
            <a:r>
              <a:rPr sz="1800" spc="-10" dirty="0">
                <a:latin typeface="Calibri"/>
                <a:cs typeface="Calibri"/>
              </a:rPr>
              <a:t>college  </a:t>
            </a:r>
            <a:r>
              <a:rPr sz="1800" spc="-5" dirty="0">
                <a:latin typeface="Calibri"/>
                <a:cs typeface="Calibri"/>
              </a:rPr>
              <a:t>credit</a:t>
            </a:r>
            <a:endParaRPr sz="1800">
              <a:latin typeface="Calibri"/>
              <a:cs typeface="Calibri"/>
            </a:endParaRPr>
          </a:p>
        </p:txBody>
      </p:sp>
      <p:sp>
        <p:nvSpPr>
          <p:cNvPr id="26" name="object 26"/>
          <p:cNvSpPr/>
          <p:nvPr/>
        </p:nvSpPr>
        <p:spPr>
          <a:xfrm>
            <a:off x="2158745" y="1642872"/>
            <a:ext cx="2513837" cy="406907"/>
          </a:xfrm>
          <a:prstGeom prst="rect">
            <a:avLst/>
          </a:prstGeom>
          <a:blipFill>
            <a:blip r:embed="rId3" cstate="print"/>
            <a:stretch>
              <a:fillRect/>
            </a:stretch>
          </a:blipFill>
        </p:spPr>
        <p:txBody>
          <a:bodyPr wrap="square" lIns="0" tIns="0" rIns="0" bIns="0" rtlCol="0"/>
          <a:lstStyle/>
          <a:p>
            <a:endParaRPr/>
          </a:p>
        </p:txBody>
      </p:sp>
      <p:sp>
        <p:nvSpPr>
          <p:cNvPr id="27" name="object 27"/>
          <p:cNvSpPr/>
          <p:nvPr/>
        </p:nvSpPr>
        <p:spPr>
          <a:xfrm>
            <a:off x="2893314" y="2122932"/>
            <a:ext cx="948689" cy="755903"/>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883432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stretch>
            <a:fillRect/>
          </a:stretch>
        </p:blipFill>
        <p:spPr>
          <a:xfrm>
            <a:off x="1061049" y="134749"/>
            <a:ext cx="9920378" cy="6723251"/>
          </a:xfrm>
          <a:prstGeom prst="rect">
            <a:avLst/>
          </a:prstGeom>
        </p:spPr>
      </p:pic>
    </p:spTree>
    <p:extLst>
      <p:ext uri="{BB962C8B-B14F-4D97-AF65-F5344CB8AC3E}">
        <p14:creationId xmlns:p14="http://schemas.microsoft.com/office/powerpoint/2010/main" val="2887742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501384"/>
            <a:ext cx="11999975" cy="23012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0"/>
            <a:ext cx="12192000" cy="1269873"/>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395477" y="851916"/>
            <a:ext cx="11702034" cy="5499354"/>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1230575" y="2336698"/>
            <a:ext cx="3359785" cy="2529205"/>
          </a:xfrm>
          <a:prstGeom prst="rect">
            <a:avLst/>
          </a:prstGeom>
        </p:spPr>
        <p:txBody>
          <a:bodyPr vert="horz" wrap="square" lIns="0" tIns="0" rIns="0" bIns="0" rtlCol="0">
            <a:spAutoFit/>
          </a:bodyPr>
          <a:lstStyle/>
          <a:p>
            <a:pPr marL="184150" marR="15875" indent="-171450">
              <a:lnSpc>
                <a:spcPts val="1939"/>
              </a:lnSpc>
              <a:buClr>
                <a:srgbClr val="1CADE4"/>
              </a:buClr>
              <a:buFont typeface="Arial"/>
              <a:buChar char="•"/>
              <a:tabLst>
                <a:tab pos="184150" algn="l"/>
              </a:tabLst>
            </a:pPr>
            <a:r>
              <a:rPr sz="1800" spc="-10" dirty="0">
                <a:solidFill>
                  <a:srgbClr val="3E3E3E"/>
                </a:solidFill>
                <a:latin typeface="Calibri"/>
                <a:cs typeface="Calibri"/>
              </a:rPr>
              <a:t>Guaranteed college </a:t>
            </a:r>
            <a:r>
              <a:rPr sz="1800" spc="-5" dirty="0">
                <a:solidFill>
                  <a:srgbClr val="3E3E3E"/>
                </a:solidFill>
                <a:latin typeface="Calibri"/>
                <a:cs typeface="Calibri"/>
              </a:rPr>
              <a:t>credit </a:t>
            </a:r>
            <a:r>
              <a:rPr sz="1800" spc="-10" dirty="0">
                <a:solidFill>
                  <a:srgbClr val="3E3E3E"/>
                </a:solidFill>
                <a:latin typeface="Calibri"/>
                <a:cs typeface="Calibri"/>
              </a:rPr>
              <a:t>at most  </a:t>
            </a:r>
            <a:r>
              <a:rPr sz="1800" spc="-15" dirty="0">
                <a:solidFill>
                  <a:srgbClr val="3E3E3E"/>
                </a:solidFill>
                <a:latin typeface="Calibri"/>
                <a:cs typeface="Calibri"/>
              </a:rPr>
              <a:t>in-state </a:t>
            </a:r>
            <a:r>
              <a:rPr sz="1800" dirty="0">
                <a:solidFill>
                  <a:srgbClr val="3E3E3E"/>
                </a:solidFill>
                <a:latin typeface="Calibri"/>
                <a:cs typeface="Calibri"/>
              </a:rPr>
              <a:t>public </a:t>
            </a:r>
            <a:r>
              <a:rPr sz="1800" spc="-10" dirty="0">
                <a:solidFill>
                  <a:srgbClr val="3E3E3E"/>
                </a:solidFill>
                <a:latin typeface="Calibri"/>
                <a:cs typeface="Calibri"/>
              </a:rPr>
              <a:t>universities </a:t>
            </a:r>
            <a:r>
              <a:rPr sz="1800" dirty="0">
                <a:solidFill>
                  <a:srgbClr val="3E3E3E"/>
                </a:solidFill>
                <a:latin typeface="Calibri"/>
                <a:cs typeface="Calibri"/>
              </a:rPr>
              <a:t>and  </a:t>
            </a:r>
            <a:r>
              <a:rPr sz="1800" spc="-10" dirty="0">
                <a:solidFill>
                  <a:srgbClr val="3E3E3E"/>
                </a:solidFill>
                <a:latin typeface="Calibri"/>
                <a:cs typeface="Calibri"/>
              </a:rPr>
              <a:t>colleges</a:t>
            </a:r>
            <a:endParaRPr sz="1800">
              <a:latin typeface="Calibri"/>
              <a:cs typeface="Calibri"/>
            </a:endParaRPr>
          </a:p>
          <a:p>
            <a:pPr marL="184150" indent="-171450">
              <a:lnSpc>
                <a:spcPct val="100000"/>
              </a:lnSpc>
              <a:spcBef>
                <a:spcPts val="1155"/>
              </a:spcBef>
              <a:buClr>
                <a:srgbClr val="1CADE4"/>
              </a:buClr>
              <a:buFont typeface="Arial"/>
              <a:buChar char="•"/>
              <a:tabLst>
                <a:tab pos="184785" algn="l"/>
              </a:tabLst>
            </a:pPr>
            <a:r>
              <a:rPr sz="1800" dirty="0">
                <a:solidFill>
                  <a:srgbClr val="3E3E3E"/>
                </a:solidFill>
                <a:latin typeface="Calibri"/>
                <a:cs typeface="Calibri"/>
              </a:rPr>
              <a:t>Impact </a:t>
            </a:r>
            <a:r>
              <a:rPr sz="1800" spc="-5" dirty="0">
                <a:solidFill>
                  <a:srgbClr val="3E3E3E"/>
                </a:solidFill>
                <a:latin typeface="Calibri"/>
                <a:cs typeface="Calibri"/>
              </a:rPr>
              <a:t>on </a:t>
            </a:r>
            <a:r>
              <a:rPr sz="1800" spc="-10" dirty="0">
                <a:solidFill>
                  <a:srgbClr val="3E3E3E"/>
                </a:solidFill>
                <a:latin typeface="Calibri"/>
                <a:cs typeface="Calibri"/>
              </a:rPr>
              <a:t>college</a:t>
            </a:r>
            <a:r>
              <a:rPr sz="1800" spc="-5" dirty="0">
                <a:solidFill>
                  <a:srgbClr val="3E3E3E"/>
                </a:solidFill>
                <a:latin typeface="Calibri"/>
                <a:cs typeface="Calibri"/>
              </a:rPr>
              <a:t> </a:t>
            </a:r>
            <a:r>
              <a:rPr sz="1800" spc="-10" dirty="0">
                <a:solidFill>
                  <a:srgbClr val="3E3E3E"/>
                </a:solidFill>
                <a:latin typeface="Calibri"/>
                <a:cs typeface="Calibri"/>
              </a:rPr>
              <a:t>transcript</a:t>
            </a:r>
            <a:endParaRPr sz="1800">
              <a:latin typeface="Calibri"/>
              <a:cs typeface="Calibri"/>
            </a:endParaRPr>
          </a:p>
          <a:p>
            <a:pPr marL="184150" marR="200025" indent="-171450">
              <a:lnSpc>
                <a:spcPts val="1939"/>
              </a:lnSpc>
              <a:spcBef>
                <a:spcPts val="1435"/>
              </a:spcBef>
              <a:buClr>
                <a:srgbClr val="1CADE4"/>
              </a:buClr>
              <a:buFont typeface="Arial"/>
              <a:buChar char="•"/>
              <a:tabLst>
                <a:tab pos="184785" algn="l"/>
              </a:tabLst>
            </a:pPr>
            <a:r>
              <a:rPr sz="1800" spc="-5" dirty="0">
                <a:solidFill>
                  <a:srgbClr val="3E3E3E"/>
                </a:solidFill>
                <a:latin typeface="Calibri"/>
                <a:cs typeface="Calibri"/>
              </a:rPr>
              <a:t>Students </a:t>
            </a:r>
            <a:r>
              <a:rPr sz="1800" spc="-15" dirty="0">
                <a:solidFill>
                  <a:srgbClr val="3E3E3E"/>
                </a:solidFill>
                <a:latin typeface="Calibri"/>
                <a:cs typeface="Calibri"/>
              </a:rPr>
              <a:t>may </a:t>
            </a:r>
            <a:r>
              <a:rPr sz="1800" spc="-5" dirty="0">
                <a:solidFill>
                  <a:srgbClr val="3E3E3E"/>
                </a:solidFill>
                <a:latin typeface="Calibri"/>
                <a:cs typeface="Calibri"/>
              </a:rPr>
              <a:t>opt-out of </a:t>
            </a:r>
            <a:r>
              <a:rPr sz="1800" spc="-10" dirty="0">
                <a:solidFill>
                  <a:srgbClr val="3E3E3E"/>
                </a:solidFill>
                <a:latin typeface="Calibri"/>
                <a:cs typeface="Calibri"/>
              </a:rPr>
              <a:t>college  </a:t>
            </a:r>
            <a:r>
              <a:rPr sz="1800" spc="-5" dirty="0">
                <a:solidFill>
                  <a:srgbClr val="3E3E3E"/>
                </a:solidFill>
                <a:latin typeface="Calibri"/>
                <a:cs typeface="Calibri"/>
              </a:rPr>
              <a:t>credit </a:t>
            </a:r>
            <a:r>
              <a:rPr sz="1800" dirty="0">
                <a:solidFill>
                  <a:srgbClr val="3E3E3E"/>
                </a:solidFill>
                <a:latin typeface="Calibri"/>
                <a:cs typeface="Calibri"/>
              </a:rPr>
              <a:t>in </a:t>
            </a:r>
            <a:r>
              <a:rPr sz="1800" spc="-5" dirty="0">
                <a:solidFill>
                  <a:srgbClr val="3E3E3E"/>
                </a:solidFill>
                <a:latin typeface="Calibri"/>
                <a:cs typeface="Calibri"/>
              </a:rPr>
              <a:t>OnRamps</a:t>
            </a:r>
            <a:r>
              <a:rPr sz="1800" spc="-75" dirty="0">
                <a:solidFill>
                  <a:srgbClr val="3E3E3E"/>
                </a:solidFill>
                <a:latin typeface="Calibri"/>
                <a:cs typeface="Calibri"/>
              </a:rPr>
              <a:t> </a:t>
            </a:r>
            <a:r>
              <a:rPr sz="1800" spc="-10" dirty="0">
                <a:solidFill>
                  <a:srgbClr val="3E3E3E"/>
                </a:solidFill>
                <a:latin typeface="Calibri"/>
                <a:cs typeface="Calibri"/>
              </a:rPr>
              <a:t>courses</a:t>
            </a:r>
            <a:endParaRPr sz="1800">
              <a:latin typeface="Calibri"/>
              <a:cs typeface="Calibri"/>
            </a:endParaRPr>
          </a:p>
          <a:p>
            <a:pPr marL="184150" marR="5080" indent="-171450">
              <a:lnSpc>
                <a:spcPts val="1939"/>
              </a:lnSpc>
              <a:spcBef>
                <a:spcPts val="1400"/>
              </a:spcBef>
              <a:buClr>
                <a:srgbClr val="1CADE4"/>
              </a:buClr>
              <a:buFont typeface="Arial"/>
              <a:buChar char="•"/>
              <a:tabLst>
                <a:tab pos="184785" algn="l"/>
              </a:tabLst>
            </a:pPr>
            <a:r>
              <a:rPr sz="1800" dirty="0">
                <a:solidFill>
                  <a:srgbClr val="3E3E3E"/>
                </a:solidFill>
                <a:latin typeface="Calibri"/>
                <a:cs typeface="Calibri"/>
              </a:rPr>
              <a:t>Dual </a:t>
            </a:r>
            <a:r>
              <a:rPr sz="1800" spc="-5" dirty="0">
                <a:solidFill>
                  <a:srgbClr val="3E3E3E"/>
                </a:solidFill>
                <a:latin typeface="Calibri"/>
                <a:cs typeface="Calibri"/>
              </a:rPr>
              <a:t>credit </a:t>
            </a:r>
            <a:r>
              <a:rPr sz="1800" spc="-10" dirty="0">
                <a:solidFill>
                  <a:srgbClr val="3E3E3E"/>
                </a:solidFill>
                <a:latin typeface="Calibri"/>
                <a:cs typeface="Calibri"/>
              </a:rPr>
              <a:t>courses can </a:t>
            </a:r>
            <a:r>
              <a:rPr sz="1800" dirty="0">
                <a:solidFill>
                  <a:srgbClr val="3E3E3E"/>
                </a:solidFill>
                <a:latin typeface="Calibri"/>
                <a:cs typeface="Calibri"/>
              </a:rPr>
              <a:t>be </a:t>
            </a:r>
            <a:r>
              <a:rPr sz="1800" spc="-20" dirty="0">
                <a:solidFill>
                  <a:srgbClr val="3E3E3E"/>
                </a:solidFill>
                <a:latin typeface="Calibri"/>
                <a:cs typeface="Calibri"/>
              </a:rPr>
              <a:t>offered  </a:t>
            </a:r>
            <a:r>
              <a:rPr sz="1800" dirty="0">
                <a:solidFill>
                  <a:srgbClr val="3E3E3E"/>
                </a:solidFill>
                <a:latin typeface="Calibri"/>
                <a:cs typeface="Calibri"/>
              </a:rPr>
              <a:t>during </a:t>
            </a:r>
            <a:r>
              <a:rPr sz="1800" spc="-5" dirty="0">
                <a:solidFill>
                  <a:srgbClr val="3E3E3E"/>
                </a:solidFill>
                <a:latin typeface="Calibri"/>
                <a:cs typeface="Calibri"/>
              </a:rPr>
              <a:t>the</a:t>
            </a:r>
            <a:r>
              <a:rPr sz="1800" spc="-55" dirty="0">
                <a:solidFill>
                  <a:srgbClr val="3E3E3E"/>
                </a:solidFill>
                <a:latin typeface="Calibri"/>
                <a:cs typeface="Calibri"/>
              </a:rPr>
              <a:t> </a:t>
            </a:r>
            <a:r>
              <a:rPr sz="1800" spc="-5" dirty="0">
                <a:solidFill>
                  <a:srgbClr val="3E3E3E"/>
                </a:solidFill>
                <a:latin typeface="Calibri"/>
                <a:cs typeface="Calibri"/>
              </a:rPr>
              <a:t>summer</a:t>
            </a:r>
            <a:endParaRPr sz="1800">
              <a:latin typeface="Calibri"/>
              <a:cs typeface="Calibri"/>
            </a:endParaRPr>
          </a:p>
        </p:txBody>
      </p:sp>
      <p:sp>
        <p:nvSpPr>
          <p:cNvPr id="7" name="object 7"/>
          <p:cNvSpPr txBox="1"/>
          <p:nvPr/>
        </p:nvSpPr>
        <p:spPr>
          <a:xfrm>
            <a:off x="8255851" y="2055267"/>
            <a:ext cx="2891155" cy="3091815"/>
          </a:xfrm>
          <a:prstGeom prst="rect">
            <a:avLst/>
          </a:prstGeom>
        </p:spPr>
        <p:txBody>
          <a:bodyPr vert="horz" wrap="square" lIns="0" tIns="0" rIns="0" bIns="0" rtlCol="0">
            <a:spAutoFit/>
          </a:bodyPr>
          <a:lstStyle/>
          <a:p>
            <a:pPr marL="184150" marR="124460" indent="-171450">
              <a:lnSpc>
                <a:spcPts val="1939"/>
              </a:lnSpc>
              <a:buClr>
                <a:srgbClr val="1CADE4"/>
              </a:buClr>
              <a:buFont typeface="Arial"/>
              <a:buChar char="•"/>
              <a:tabLst>
                <a:tab pos="184150" algn="l"/>
              </a:tabLst>
            </a:pPr>
            <a:r>
              <a:rPr sz="1800" spc="-5" dirty="0">
                <a:solidFill>
                  <a:srgbClr val="3E3E3E"/>
                </a:solidFill>
                <a:latin typeface="Calibri"/>
                <a:cs typeface="Calibri"/>
              </a:rPr>
              <a:t>Must pass the </a:t>
            </a:r>
            <a:r>
              <a:rPr sz="1800" spc="-20" dirty="0">
                <a:solidFill>
                  <a:srgbClr val="3E3E3E"/>
                </a:solidFill>
                <a:latin typeface="Calibri"/>
                <a:cs typeface="Calibri"/>
              </a:rPr>
              <a:t>exam </a:t>
            </a:r>
            <a:r>
              <a:rPr sz="1800" spc="-15" dirty="0">
                <a:solidFill>
                  <a:srgbClr val="3E3E3E"/>
                </a:solidFill>
                <a:latin typeface="Calibri"/>
                <a:cs typeface="Calibri"/>
              </a:rPr>
              <a:t>to </a:t>
            </a:r>
            <a:r>
              <a:rPr sz="1800" spc="-5" dirty="0">
                <a:solidFill>
                  <a:srgbClr val="3E3E3E"/>
                </a:solidFill>
                <a:latin typeface="Calibri"/>
                <a:cs typeface="Calibri"/>
              </a:rPr>
              <a:t>earn  </a:t>
            </a:r>
            <a:r>
              <a:rPr sz="1800" spc="-10" dirty="0">
                <a:solidFill>
                  <a:srgbClr val="3E3E3E"/>
                </a:solidFill>
                <a:latin typeface="Calibri"/>
                <a:cs typeface="Calibri"/>
              </a:rPr>
              <a:t>college </a:t>
            </a:r>
            <a:r>
              <a:rPr sz="1800" spc="-5" dirty="0">
                <a:solidFill>
                  <a:srgbClr val="3E3E3E"/>
                </a:solidFill>
                <a:latin typeface="Calibri"/>
                <a:cs typeface="Calibri"/>
              </a:rPr>
              <a:t>credit </a:t>
            </a:r>
            <a:r>
              <a:rPr sz="1800" spc="-15" dirty="0">
                <a:solidFill>
                  <a:srgbClr val="3E3E3E"/>
                </a:solidFill>
                <a:latin typeface="Calibri"/>
                <a:cs typeface="Calibri"/>
              </a:rPr>
              <a:t>(exam </a:t>
            </a:r>
            <a:r>
              <a:rPr sz="1800" spc="-5" dirty="0">
                <a:solidFill>
                  <a:srgbClr val="3E3E3E"/>
                </a:solidFill>
                <a:latin typeface="Calibri"/>
                <a:cs typeface="Calibri"/>
              </a:rPr>
              <a:t>pass  </a:t>
            </a:r>
            <a:r>
              <a:rPr sz="1800" spc="-10" dirty="0">
                <a:solidFill>
                  <a:srgbClr val="3E3E3E"/>
                </a:solidFill>
                <a:latin typeface="Calibri"/>
                <a:cs typeface="Calibri"/>
              </a:rPr>
              <a:t>scores </a:t>
            </a:r>
            <a:r>
              <a:rPr sz="1800" spc="-5" dirty="0">
                <a:solidFill>
                  <a:srgbClr val="3E3E3E"/>
                </a:solidFill>
                <a:latin typeface="Calibri"/>
                <a:cs typeface="Calibri"/>
              </a:rPr>
              <a:t>vary depending on  postsecondary</a:t>
            </a:r>
            <a:r>
              <a:rPr sz="1800" spc="-65" dirty="0">
                <a:solidFill>
                  <a:srgbClr val="3E3E3E"/>
                </a:solidFill>
                <a:latin typeface="Calibri"/>
                <a:cs typeface="Calibri"/>
              </a:rPr>
              <a:t> </a:t>
            </a:r>
            <a:r>
              <a:rPr sz="1800" spc="-5" dirty="0">
                <a:solidFill>
                  <a:srgbClr val="3E3E3E"/>
                </a:solidFill>
                <a:latin typeface="Calibri"/>
                <a:cs typeface="Calibri"/>
              </a:rPr>
              <a:t>institution)</a:t>
            </a:r>
            <a:endParaRPr sz="1800">
              <a:latin typeface="Calibri"/>
              <a:cs typeface="Calibri"/>
            </a:endParaRPr>
          </a:p>
          <a:p>
            <a:pPr marL="184150" marR="5080" indent="-171450">
              <a:lnSpc>
                <a:spcPts val="1939"/>
              </a:lnSpc>
              <a:spcBef>
                <a:spcPts val="1400"/>
              </a:spcBef>
              <a:buClr>
                <a:srgbClr val="1CADE4"/>
              </a:buClr>
              <a:buFont typeface="Arial"/>
              <a:buChar char="•"/>
              <a:tabLst>
                <a:tab pos="184150" algn="l"/>
              </a:tabLst>
            </a:pPr>
            <a:r>
              <a:rPr sz="1800" spc="-5" dirty="0">
                <a:solidFill>
                  <a:srgbClr val="3E3E3E"/>
                </a:solidFill>
                <a:latin typeface="Calibri"/>
                <a:cs typeface="Calibri"/>
              </a:rPr>
              <a:t>Credits accepted nationally  </a:t>
            </a:r>
            <a:r>
              <a:rPr sz="1800" spc="-15" dirty="0">
                <a:solidFill>
                  <a:srgbClr val="3E3E3E"/>
                </a:solidFill>
                <a:latin typeface="Calibri"/>
                <a:cs typeface="Calibri"/>
              </a:rPr>
              <a:t>for </a:t>
            </a:r>
            <a:r>
              <a:rPr sz="1800" dirty="0">
                <a:solidFill>
                  <a:srgbClr val="3E3E3E"/>
                </a:solidFill>
                <a:latin typeface="Calibri"/>
                <a:cs typeface="Calibri"/>
              </a:rPr>
              <a:t>AP and </a:t>
            </a:r>
            <a:r>
              <a:rPr sz="1800" spc="-10" dirty="0">
                <a:solidFill>
                  <a:srgbClr val="3E3E3E"/>
                </a:solidFill>
                <a:latin typeface="Calibri"/>
                <a:cs typeface="Calibri"/>
              </a:rPr>
              <a:t>internationally </a:t>
            </a:r>
            <a:r>
              <a:rPr sz="1800" spc="-15" dirty="0">
                <a:solidFill>
                  <a:srgbClr val="3E3E3E"/>
                </a:solidFill>
                <a:latin typeface="Calibri"/>
                <a:cs typeface="Calibri"/>
              </a:rPr>
              <a:t>for  </a:t>
            </a:r>
            <a:r>
              <a:rPr sz="1800" dirty="0">
                <a:solidFill>
                  <a:srgbClr val="3E3E3E"/>
                </a:solidFill>
                <a:latin typeface="Calibri"/>
                <a:cs typeface="Calibri"/>
              </a:rPr>
              <a:t>IB</a:t>
            </a:r>
            <a:endParaRPr sz="1800">
              <a:latin typeface="Calibri"/>
              <a:cs typeface="Calibri"/>
            </a:endParaRPr>
          </a:p>
          <a:p>
            <a:pPr marL="184150" marR="34925" indent="-171450">
              <a:lnSpc>
                <a:spcPts val="1939"/>
              </a:lnSpc>
              <a:spcBef>
                <a:spcPts val="1405"/>
              </a:spcBef>
              <a:buClr>
                <a:srgbClr val="1CADE4"/>
              </a:buClr>
              <a:buFont typeface="Arial"/>
              <a:buChar char="•"/>
              <a:tabLst>
                <a:tab pos="184150" algn="l"/>
              </a:tabLst>
            </a:pPr>
            <a:r>
              <a:rPr sz="1800" dirty="0">
                <a:solidFill>
                  <a:srgbClr val="3E3E3E"/>
                </a:solidFill>
                <a:latin typeface="Calibri"/>
                <a:cs typeface="Calibri"/>
              </a:rPr>
              <a:t>AP </a:t>
            </a:r>
            <a:r>
              <a:rPr sz="1800" spc="-10" dirty="0">
                <a:solidFill>
                  <a:srgbClr val="3E3E3E"/>
                </a:solidFill>
                <a:latin typeface="Calibri"/>
                <a:cs typeface="Calibri"/>
              </a:rPr>
              <a:t>courses </a:t>
            </a:r>
            <a:r>
              <a:rPr sz="1800" spc="-15" dirty="0">
                <a:solidFill>
                  <a:srgbClr val="3E3E3E"/>
                </a:solidFill>
                <a:latin typeface="Calibri"/>
                <a:cs typeface="Calibri"/>
              </a:rPr>
              <a:t>may </a:t>
            </a:r>
            <a:r>
              <a:rPr sz="1800" dirty="0">
                <a:solidFill>
                  <a:srgbClr val="3E3E3E"/>
                </a:solidFill>
                <a:latin typeface="Calibri"/>
                <a:cs typeface="Calibri"/>
              </a:rPr>
              <a:t>be </a:t>
            </a:r>
            <a:r>
              <a:rPr sz="1800" spc="-20" dirty="0">
                <a:solidFill>
                  <a:srgbClr val="3E3E3E"/>
                </a:solidFill>
                <a:latin typeface="Calibri"/>
                <a:cs typeface="Calibri"/>
              </a:rPr>
              <a:t>offered  </a:t>
            </a:r>
            <a:r>
              <a:rPr sz="1800" dirty="0">
                <a:solidFill>
                  <a:srgbClr val="3E3E3E"/>
                </a:solidFill>
                <a:latin typeface="Calibri"/>
                <a:cs typeface="Calibri"/>
              </a:rPr>
              <a:t>during </a:t>
            </a:r>
            <a:r>
              <a:rPr sz="1800" spc="-5" dirty="0">
                <a:solidFill>
                  <a:srgbClr val="3E3E3E"/>
                </a:solidFill>
                <a:latin typeface="Calibri"/>
                <a:cs typeface="Calibri"/>
              </a:rPr>
              <a:t>the </a:t>
            </a:r>
            <a:r>
              <a:rPr sz="1800" spc="-25" dirty="0">
                <a:solidFill>
                  <a:srgbClr val="3E3E3E"/>
                </a:solidFill>
                <a:latin typeface="Calibri"/>
                <a:cs typeface="Calibri"/>
              </a:rPr>
              <a:t>summer, </a:t>
            </a:r>
            <a:r>
              <a:rPr sz="1800" dirty="0">
                <a:solidFill>
                  <a:srgbClr val="3E3E3E"/>
                </a:solidFill>
                <a:latin typeface="Calibri"/>
                <a:cs typeface="Calibri"/>
              </a:rPr>
              <a:t>but  </a:t>
            </a:r>
            <a:r>
              <a:rPr sz="1800" spc="-15" dirty="0">
                <a:solidFill>
                  <a:srgbClr val="3E3E3E"/>
                </a:solidFill>
                <a:latin typeface="Calibri"/>
                <a:cs typeface="Calibri"/>
              </a:rPr>
              <a:t>exams </a:t>
            </a:r>
            <a:r>
              <a:rPr sz="1800" spc="-10" dirty="0">
                <a:solidFill>
                  <a:srgbClr val="3E3E3E"/>
                </a:solidFill>
                <a:latin typeface="Calibri"/>
                <a:cs typeface="Calibri"/>
              </a:rPr>
              <a:t>are </a:t>
            </a:r>
            <a:r>
              <a:rPr sz="1800" spc="-5" dirty="0">
                <a:solidFill>
                  <a:srgbClr val="3E3E3E"/>
                </a:solidFill>
                <a:latin typeface="Calibri"/>
                <a:cs typeface="Calibri"/>
              </a:rPr>
              <a:t>only </a:t>
            </a:r>
            <a:r>
              <a:rPr sz="1800" spc="-10" dirty="0">
                <a:solidFill>
                  <a:srgbClr val="3E3E3E"/>
                </a:solidFill>
                <a:latin typeface="Calibri"/>
                <a:cs typeface="Calibri"/>
              </a:rPr>
              <a:t>administered  </a:t>
            </a:r>
            <a:r>
              <a:rPr sz="1800" dirty="0">
                <a:solidFill>
                  <a:srgbClr val="3E3E3E"/>
                </a:solidFill>
                <a:latin typeface="Calibri"/>
                <a:cs typeface="Calibri"/>
              </a:rPr>
              <a:t>in </a:t>
            </a:r>
            <a:r>
              <a:rPr sz="1800" spc="-15" dirty="0">
                <a:solidFill>
                  <a:srgbClr val="3E3E3E"/>
                </a:solidFill>
                <a:latin typeface="Calibri"/>
                <a:cs typeface="Calibri"/>
              </a:rPr>
              <a:t>May </a:t>
            </a:r>
            <a:r>
              <a:rPr sz="1800" spc="-5" dirty="0">
                <a:solidFill>
                  <a:srgbClr val="3E3E3E"/>
                </a:solidFill>
                <a:latin typeface="Calibri"/>
                <a:cs typeface="Calibri"/>
              </a:rPr>
              <a:t>of each</a:t>
            </a:r>
            <a:r>
              <a:rPr sz="1800" spc="-20" dirty="0">
                <a:solidFill>
                  <a:srgbClr val="3E3E3E"/>
                </a:solidFill>
                <a:latin typeface="Calibri"/>
                <a:cs typeface="Calibri"/>
              </a:rPr>
              <a:t> </a:t>
            </a:r>
            <a:r>
              <a:rPr sz="1800" spc="-10" dirty="0">
                <a:solidFill>
                  <a:srgbClr val="3E3E3E"/>
                </a:solidFill>
                <a:latin typeface="Calibri"/>
                <a:cs typeface="Calibri"/>
              </a:rPr>
              <a:t>year</a:t>
            </a:r>
            <a:endParaRPr sz="1800">
              <a:latin typeface="Calibri"/>
              <a:cs typeface="Calibri"/>
            </a:endParaRPr>
          </a:p>
        </p:txBody>
      </p:sp>
      <p:sp>
        <p:nvSpPr>
          <p:cNvPr id="8" name="object 8"/>
          <p:cNvSpPr txBox="1"/>
          <p:nvPr/>
        </p:nvSpPr>
        <p:spPr>
          <a:xfrm>
            <a:off x="5570814" y="1931560"/>
            <a:ext cx="1698625" cy="330200"/>
          </a:xfrm>
          <a:prstGeom prst="rect">
            <a:avLst/>
          </a:prstGeom>
        </p:spPr>
        <p:txBody>
          <a:bodyPr vert="horz" wrap="square" lIns="0" tIns="0" rIns="0" bIns="0" rtlCol="0">
            <a:spAutoFit/>
          </a:bodyPr>
          <a:lstStyle/>
          <a:p>
            <a:pPr marL="12700">
              <a:lnSpc>
                <a:spcPct val="100000"/>
              </a:lnSpc>
            </a:pPr>
            <a:r>
              <a:rPr sz="2000" b="1" spc="-5" dirty="0">
                <a:solidFill>
                  <a:srgbClr val="3E3E3E"/>
                </a:solidFill>
                <a:latin typeface="Calibri"/>
                <a:cs typeface="Calibri"/>
              </a:rPr>
              <a:t>ALL</a:t>
            </a:r>
            <a:r>
              <a:rPr sz="2000" b="1" spc="-70" dirty="0">
                <a:solidFill>
                  <a:srgbClr val="3E3E3E"/>
                </a:solidFill>
                <a:latin typeface="Calibri"/>
                <a:cs typeface="Calibri"/>
              </a:rPr>
              <a:t> </a:t>
            </a:r>
            <a:r>
              <a:rPr sz="2000" b="1" spc="-10" dirty="0">
                <a:solidFill>
                  <a:srgbClr val="3E3E3E"/>
                </a:solidFill>
                <a:latin typeface="Calibri"/>
                <a:cs typeface="Calibri"/>
              </a:rPr>
              <a:t>PROGRAMS</a:t>
            </a:r>
            <a:endParaRPr sz="2000">
              <a:latin typeface="Calibri"/>
              <a:cs typeface="Calibri"/>
            </a:endParaRPr>
          </a:p>
        </p:txBody>
      </p:sp>
      <p:sp>
        <p:nvSpPr>
          <p:cNvPr id="9" name="object 9"/>
          <p:cNvSpPr txBox="1"/>
          <p:nvPr/>
        </p:nvSpPr>
        <p:spPr>
          <a:xfrm>
            <a:off x="5231800" y="2538367"/>
            <a:ext cx="2375535" cy="2342515"/>
          </a:xfrm>
          <a:prstGeom prst="rect">
            <a:avLst/>
          </a:prstGeom>
        </p:spPr>
        <p:txBody>
          <a:bodyPr vert="horz" wrap="square" lIns="0" tIns="0" rIns="0" bIns="0" rtlCol="0">
            <a:spAutoFit/>
          </a:bodyPr>
          <a:lstStyle/>
          <a:p>
            <a:pPr marL="12700" marR="5080" algn="ctr">
              <a:lnSpc>
                <a:spcPct val="100000"/>
              </a:lnSpc>
            </a:pPr>
            <a:r>
              <a:rPr sz="1800" dirty="0">
                <a:solidFill>
                  <a:srgbClr val="3E3E3E"/>
                </a:solidFill>
                <a:latin typeface="Calibri"/>
                <a:cs typeface="Calibri"/>
              </a:rPr>
              <a:t>Impact </a:t>
            </a:r>
            <a:r>
              <a:rPr sz="1800" spc="-5" dirty="0">
                <a:solidFill>
                  <a:srgbClr val="3E3E3E"/>
                </a:solidFill>
                <a:latin typeface="Calibri"/>
                <a:cs typeface="Calibri"/>
              </a:rPr>
              <a:t>on </a:t>
            </a:r>
            <a:r>
              <a:rPr sz="1800" spc="-20" dirty="0">
                <a:solidFill>
                  <a:srgbClr val="3E3E3E"/>
                </a:solidFill>
                <a:latin typeface="Calibri"/>
                <a:cs typeface="Calibri"/>
              </a:rPr>
              <a:t>GPA/class</a:t>
            </a:r>
            <a:r>
              <a:rPr sz="1800" spc="-95" dirty="0">
                <a:solidFill>
                  <a:srgbClr val="3E3E3E"/>
                </a:solidFill>
                <a:latin typeface="Calibri"/>
                <a:cs typeface="Calibri"/>
              </a:rPr>
              <a:t> </a:t>
            </a:r>
            <a:r>
              <a:rPr sz="1800" spc="-10" dirty="0">
                <a:solidFill>
                  <a:srgbClr val="3E3E3E"/>
                </a:solidFill>
                <a:latin typeface="Calibri"/>
                <a:cs typeface="Calibri"/>
              </a:rPr>
              <a:t>rank  </a:t>
            </a:r>
            <a:r>
              <a:rPr sz="1800" spc="-5" dirty="0">
                <a:solidFill>
                  <a:srgbClr val="3E3E3E"/>
                </a:solidFill>
                <a:latin typeface="Calibri"/>
                <a:cs typeface="Calibri"/>
              </a:rPr>
              <a:t>(varies by local</a:t>
            </a:r>
            <a:r>
              <a:rPr sz="1800" spc="-45" dirty="0">
                <a:solidFill>
                  <a:srgbClr val="3E3E3E"/>
                </a:solidFill>
                <a:latin typeface="Calibri"/>
                <a:cs typeface="Calibri"/>
              </a:rPr>
              <a:t> </a:t>
            </a:r>
            <a:r>
              <a:rPr sz="1800" spc="-10" dirty="0">
                <a:solidFill>
                  <a:srgbClr val="3E3E3E"/>
                </a:solidFill>
                <a:latin typeface="Calibri"/>
                <a:cs typeface="Calibri"/>
              </a:rPr>
              <a:t>education  </a:t>
            </a:r>
            <a:r>
              <a:rPr sz="1800" spc="-5" dirty="0">
                <a:solidFill>
                  <a:srgbClr val="3E3E3E"/>
                </a:solidFill>
                <a:latin typeface="Calibri"/>
                <a:cs typeface="Calibri"/>
              </a:rPr>
              <a:t>agency)</a:t>
            </a:r>
            <a:endParaRPr sz="1800">
              <a:latin typeface="Calibri"/>
              <a:cs typeface="Calibri"/>
            </a:endParaRPr>
          </a:p>
          <a:p>
            <a:pPr marL="635" algn="ctr">
              <a:lnSpc>
                <a:spcPct val="100000"/>
              </a:lnSpc>
              <a:spcBef>
                <a:spcPts val="985"/>
              </a:spcBef>
            </a:pPr>
            <a:r>
              <a:rPr sz="1800" spc="-10" dirty="0">
                <a:solidFill>
                  <a:srgbClr val="3E3E3E"/>
                </a:solidFill>
                <a:latin typeface="Calibri"/>
                <a:cs typeface="Calibri"/>
              </a:rPr>
              <a:t>College-level</a:t>
            </a:r>
            <a:r>
              <a:rPr sz="1800" spc="-15" dirty="0">
                <a:solidFill>
                  <a:srgbClr val="3E3E3E"/>
                </a:solidFill>
                <a:latin typeface="Calibri"/>
                <a:cs typeface="Calibri"/>
              </a:rPr>
              <a:t> </a:t>
            </a:r>
            <a:r>
              <a:rPr sz="1800" spc="-10" dirty="0">
                <a:solidFill>
                  <a:srgbClr val="3E3E3E"/>
                </a:solidFill>
                <a:latin typeface="Calibri"/>
                <a:cs typeface="Calibri"/>
              </a:rPr>
              <a:t>courses</a:t>
            </a:r>
            <a:endParaRPr sz="1800">
              <a:latin typeface="Calibri"/>
              <a:cs typeface="Calibri"/>
            </a:endParaRPr>
          </a:p>
          <a:p>
            <a:pPr marL="72390" marR="64769" indent="635" algn="ctr">
              <a:lnSpc>
                <a:spcPts val="1939"/>
              </a:lnSpc>
              <a:spcBef>
                <a:spcPts val="1430"/>
              </a:spcBef>
            </a:pPr>
            <a:r>
              <a:rPr sz="1800" spc="-15" dirty="0">
                <a:solidFill>
                  <a:srgbClr val="3E3E3E"/>
                </a:solidFill>
                <a:latin typeface="Calibri"/>
                <a:cs typeface="Calibri"/>
              </a:rPr>
              <a:t>May </a:t>
            </a:r>
            <a:r>
              <a:rPr sz="1800" spc="-5" dirty="0">
                <a:solidFill>
                  <a:srgbClr val="3E3E3E"/>
                </a:solidFill>
                <a:latin typeface="Calibri"/>
                <a:cs typeface="Calibri"/>
              </a:rPr>
              <a:t>enhance </a:t>
            </a:r>
            <a:r>
              <a:rPr sz="1800" spc="-10" dirty="0">
                <a:solidFill>
                  <a:srgbClr val="3E3E3E"/>
                </a:solidFill>
                <a:latin typeface="Calibri"/>
                <a:cs typeface="Calibri"/>
              </a:rPr>
              <a:t>college  </a:t>
            </a:r>
            <a:r>
              <a:rPr sz="1800" spc="-5" dirty="0">
                <a:solidFill>
                  <a:srgbClr val="3E3E3E"/>
                </a:solidFill>
                <a:latin typeface="Calibri"/>
                <a:cs typeface="Calibri"/>
              </a:rPr>
              <a:t>application</a:t>
            </a:r>
            <a:endParaRPr sz="1800">
              <a:latin typeface="Calibri"/>
              <a:cs typeface="Calibri"/>
            </a:endParaRPr>
          </a:p>
          <a:p>
            <a:pPr algn="ctr">
              <a:lnSpc>
                <a:spcPct val="100000"/>
              </a:lnSpc>
              <a:spcBef>
                <a:spcPts val="1150"/>
              </a:spcBef>
            </a:pPr>
            <a:r>
              <a:rPr sz="1800" spc="-20" dirty="0">
                <a:solidFill>
                  <a:srgbClr val="3E3E3E"/>
                </a:solidFill>
                <a:latin typeface="Calibri"/>
                <a:cs typeface="Calibri"/>
              </a:rPr>
              <a:t>Transferability </a:t>
            </a:r>
            <a:r>
              <a:rPr sz="1800" spc="-5" dirty="0">
                <a:solidFill>
                  <a:srgbClr val="3E3E3E"/>
                </a:solidFill>
                <a:latin typeface="Calibri"/>
                <a:cs typeface="Calibri"/>
              </a:rPr>
              <a:t>of</a:t>
            </a:r>
            <a:r>
              <a:rPr sz="1800" spc="-45" dirty="0">
                <a:solidFill>
                  <a:srgbClr val="3E3E3E"/>
                </a:solidFill>
                <a:latin typeface="Calibri"/>
                <a:cs typeface="Calibri"/>
              </a:rPr>
              <a:t> </a:t>
            </a:r>
            <a:r>
              <a:rPr sz="1800" spc="-5" dirty="0">
                <a:solidFill>
                  <a:srgbClr val="3E3E3E"/>
                </a:solidFill>
                <a:latin typeface="Calibri"/>
                <a:cs typeface="Calibri"/>
              </a:rPr>
              <a:t>credits</a:t>
            </a:r>
            <a:endParaRPr sz="1800">
              <a:latin typeface="Calibri"/>
              <a:cs typeface="Calibri"/>
            </a:endParaRPr>
          </a:p>
        </p:txBody>
      </p:sp>
      <p:sp>
        <p:nvSpPr>
          <p:cNvPr id="10" name="object 10"/>
          <p:cNvSpPr txBox="1"/>
          <p:nvPr/>
        </p:nvSpPr>
        <p:spPr>
          <a:xfrm>
            <a:off x="4917018" y="5038972"/>
            <a:ext cx="3006090" cy="514350"/>
          </a:xfrm>
          <a:prstGeom prst="rect">
            <a:avLst/>
          </a:prstGeom>
        </p:spPr>
        <p:txBody>
          <a:bodyPr vert="horz" wrap="square" lIns="0" tIns="0" rIns="0" bIns="0" rtlCol="0">
            <a:spAutoFit/>
          </a:bodyPr>
          <a:lstStyle/>
          <a:p>
            <a:pPr marL="12700" marR="5080" indent="557530">
              <a:lnSpc>
                <a:spcPts val="1939"/>
              </a:lnSpc>
            </a:pPr>
            <a:r>
              <a:rPr sz="1800" spc="-5" dirty="0">
                <a:solidFill>
                  <a:srgbClr val="3E3E3E"/>
                </a:solidFill>
                <a:latin typeface="Calibri"/>
                <a:cs typeface="Calibri"/>
              </a:rPr>
              <a:t>Opportunity </a:t>
            </a:r>
            <a:r>
              <a:rPr sz="1800" spc="-15" dirty="0">
                <a:solidFill>
                  <a:srgbClr val="3E3E3E"/>
                </a:solidFill>
                <a:latin typeface="Calibri"/>
                <a:cs typeface="Calibri"/>
              </a:rPr>
              <a:t>to </a:t>
            </a:r>
            <a:r>
              <a:rPr sz="1800" spc="-5" dirty="0">
                <a:solidFill>
                  <a:srgbClr val="3E3E3E"/>
                </a:solidFill>
                <a:latin typeface="Calibri"/>
                <a:cs typeface="Calibri"/>
              </a:rPr>
              <a:t>earn  </a:t>
            </a:r>
            <a:r>
              <a:rPr sz="1800" spc="-10" dirty="0">
                <a:solidFill>
                  <a:srgbClr val="3E3E3E"/>
                </a:solidFill>
                <a:latin typeface="Calibri"/>
                <a:cs typeface="Calibri"/>
              </a:rPr>
              <a:t>Performance</a:t>
            </a:r>
            <a:r>
              <a:rPr sz="1800" spc="-75" dirty="0">
                <a:solidFill>
                  <a:srgbClr val="3E3E3E"/>
                </a:solidFill>
                <a:latin typeface="Calibri"/>
                <a:cs typeface="Calibri"/>
              </a:rPr>
              <a:t> </a:t>
            </a:r>
            <a:r>
              <a:rPr sz="1800" spc="-5" dirty="0">
                <a:solidFill>
                  <a:srgbClr val="3E3E3E"/>
                </a:solidFill>
                <a:latin typeface="Calibri"/>
                <a:cs typeface="Calibri"/>
              </a:rPr>
              <a:t>Acknowledgement</a:t>
            </a:r>
            <a:endParaRPr sz="1800">
              <a:latin typeface="Calibri"/>
              <a:cs typeface="Calibri"/>
            </a:endParaRPr>
          </a:p>
        </p:txBody>
      </p:sp>
      <p:sp>
        <p:nvSpPr>
          <p:cNvPr id="11" name="object 11"/>
          <p:cNvSpPr txBox="1">
            <a:spLocks noGrp="1"/>
          </p:cNvSpPr>
          <p:nvPr>
            <p:ph type="title"/>
          </p:nvPr>
        </p:nvSpPr>
        <p:spPr>
          <a:xfrm>
            <a:off x="3547856" y="276185"/>
            <a:ext cx="5279390" cy="584200"/>
          </a:xfrm>
          <a:prstGeom prst="rect">
            <a:avLst/>
          </a:prstGeom>
        </p:spPr>
        <p:txBody>
          <a:bodyPr vert="horz" wrap="square" lIns="0" tIns="0" rIns="0" bIns="0" rtlCol="0">
            <a:spAutoFit/>
          </a:bodyPr>
          <a:lstStyle/>
          <a:p>
            <a:pPr marL="12700">
              <a:lnSpc>
                <a:spcPct val="100000"/>
              </a:lnSpc>
            </a:pPr>
            <a:r>
              <a:rPr sz="3600" spc="-10" dirty="0">
                <a:solidFill>
                  <a:srgbClr val="1682C5"/>
                </a:solidFill>
              </a:rPr>
              <a:t>Considerations </a:t>
            </a:r>
            <a:r>
              <a:rPr sz="3600" spc="-20" dirty="0">
                <a:solidFill>
                  <a:srgbClr val="1682C5"/>
                </a:solidFill>
              </a:rPr>
              <a:t>for</a:t>
            </a:r>
            <a:r>
              <a:rPr sz="3600" spc="-80" dirty="0">
                <a:solidFill>
                  <a:srgbClr val="1682C5"/>
                </a:solidFill>
              </a:rPr>
              <a:t> </a:t>
            </a:r>
            <a:r>
              <a:rPr sz="3600" spc="-5" dirty="0">
                <a:solidFill>
                  <a:srgbClr val="1682C5"/>
                </a:solidFill>
              </a:rPr>
              <a:t>Students</a:t>
            </a:r>
            <a:endParaRPr sz="3600"/>
          </a:p>
        </p:txBody>
      </p:sp>
      <p:sp>
        <p:nvSpPr>
          <p:cNvPr id="12" name="object 12"/>
          <p:cNvSpPr txBox="1"/>
          <p:nvPr/>
        </p:nvSpPr>
        <p:spPr>
          <a:xfrm>
            <a:off x="1786889" y="1259586"/>
            <a:ext cx="2350770" cy="708025"/>
          </a:xfrm>
          <a:prstGeom prst="rect">
            <a:avLst/>
          </a:prstGeom>
          <a:solidFill>
            <a:srgbClr val="FFFFFF"/>
          </a:solidFill>
          <a:ln w="32004">
            <a:solidFill>
              <a:srgbClr val="000000"/>
            </a:solidFill>
          </a:ln>
        </p:spPr>
        <p:txBody>
          <a:bodyPr vert="horz" wrap="square" lIns="0" tIns="13335" rIns="0" bIns="0" rtlCol="0">
            <a:spAutoFit/>
          </a:bodyPr>
          <a:lstStyle/>
          <a:p>
            <a:pPr marL="650240" marR="335280" indent="-307975">
              <a:lnSpc>
                <a:spcPct val="100000"/>
              </a:lnSpc>
              <a:spcBef>
                <a:spcPts val="105"/>
              </a:spcBef>
            </a:pPr>
            <a:r>
              <a:rPr sz="2000" b="1" spc="-5" dirty="0">
                <a:latin typeface="Calibri"/>
                <a:cs typeface="Calibri"/>
              </a:rPr>
              <a:t>Dual </a:t>
            </a:r>
            <a:r>
              <a:rPr sz="2000" b="1" spc="-10" dirty="0">
                <a:latin typeface="Calibri"/>
                <a:cs typeface="Calibri"/>
              </a:rPr>
              <a:t>Credit </a:t>
            </a:r>
            <a:r>
              <a:rPr sz="2000" b="1" spc="-5" dirty="0">
                <a:latin typeface="Calibri"/>
                <a:cs typeface="Calibri"/>
              </a:rPr>
              <a:t>and  OnRamps</a:t>
            </a:r>
            <a:endParaRPr sz="2000">
              <a:latin typeface="Calibri"/>
              <a:cs typeface="Calibri"/>
            </a:endParaRPr>
          </a:p>
        </p:txBody>
      </p:sp>
      <p:sp>
        <p:nvSpPr>
          <p:cNvPr id="13" name="object 13"/>
          <p:cNvSpPr txBox="1"/>
          <p:nvPr/>
        </p:nvSpPr>
        <p:spPr>
          <a:xfrm>
            <a:off x="8449056" y="1259586"/>
            <a:ext cx="2162810" cy="708025"/>
          </a:xfrm>
          <a:prstGeom prst="rect">
            <a:avLst/>
          </a:prstGeom>
          <a:solidFill>
            <a:srgbClr val="FFFFFF"/>
          </a:solidFill>
          <a:ln w="32004">
            <a:solidFill>
              <a:srgbClr val="000000"/>
            </a:solidFill>
          </a:ln>
        </p:spPr>
        <p:txBody>
          <a:bodyPr vert="horz" wrap="square" lIns="0" tIns="165735" rIns="0" bIns="0" rtlCol="0">
            <a:spAutoFit/>
          </a:bodyPr>
          <a:lstStyle/>
          <a:p>
            <a:pPr marL="558800">
              <a:lnSpc>
                <a:spcPct val="100000"/>
              </a:lnSpc>
              <a:spcBef>
                <a:spcPts val="1305"/>
              </a:spcBef>
            </a:pPr>
            <a:r>
              <a:rPr sz="2000" b="1" spc="-5" dirty="0">
                <a:latin typeface="Calibri"/>
                <a:cs typeface="Calibri"/>
              </a:rPr>
              <a:t>AP and</a:t>
            </a:r>
            <a:r>
              <a:rPr sz="2000" b="1" spc="-75" dirty="0">
                <a:latin typeface="Calibri"/>
                <a:cs typeface="Calibri"/>
              </a:rPr>
              <a:t> </a:t>
            </a:r>
            <a:r>
              <a:rPr sz="2000" b="1" spc="-5" dirty="0">
                <a:latin typeface="Calibri"/>
                <a:cs typeface="Calibri"/>
              </a:rPr>
              <a:t>IB</a:t>
            </a:r>
            <a:endParaRPr sz="2000">
              <a:latin typeface="Calibri"/>
              <a:cs typeface="Calibri"/>
            </a:endParaRPr>
          </a:p>
        </p:txBody>
      </p:sp>
    </p:spTree>
    <p:extLst>
      <p:ext uri="{BB962C8B-B14F-4D97-AF65-F5344CB8AC3E}">
        <p14:creationId xmlns:p14="http://schemas.microsoft.com/office/powerpoint/2010/main" val="1003035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College readiness/entrance exams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906" y="2371231"/>
            <a:ext cx="10058400" cy="3268313"/>
          </a:xfrm>
          <a:prstGeom prst="rect">
            <a:avLst/>
          </a:prstGeom>
        </p:spPr>
      </p:pic>
    </p:spTree>
    <p:extLst>
      <p:ext uri="{BB962C8B-B14F-4D97-AF65-F5344CB8AC3E}">
        <p14:creationId xmlns:p14="http://schemas.microsoft.com/office/powerpoint/2010/main" val="3235740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3948" y="792344"/>
            <a:ext cx="10774884" cy="474489"/>
          </a:xfrm>
          <a:prstGeom prst="rect">
            <a:avLst/>
          </a:prstGeom>
        </p:spPr>
        <p:txBody>
          <a:bodyPr vert="horz" wrap="square" lIns="0" tIns="0" rIns="0" bIns="0" rtlCol="0">
            <a:spAutoFit/>
          </a:bodyPr>
          <a:lstStyle/>
          <a:p>
            <a:pPr marL="12700" algn="ctr">
              <a:lnSpc>
                <a:spcPts val="3650"/>
              </a:lnSpc>
            </a:pPr>
            <a:r>
              <a:rPr lang="en-US" sz="3200" spc="-10" dirty="0">
                <a:solidFill>
                  <a:srgbClr val="1E1E1E"/>
                </a:solidFill>
                <a:latin typeface="Verdana"/>
                <a:cs typeface="Verdana"/>
              </a:rPr>
              <a:t>PSAT in Duncanville ISD</a:t>
            </a:r>
            <a:endParaRPr sz="3200" dirty="0">
              <a:latin typeface="Verdana"/>
              <a:cs typeface="Verdana"/>
            </a:endParaRPr>
          </a:p>
        </p:txBody>
      </p:sp>
      <p:sp>
        <p:nvSpPr>
          <p:cNvPr id="3" name="object 3"/>
          <p:cNvSpPr txBox="1"/>
          <p:nvPr/>
        </p:nvSpPr>
        <p:spPr>
          <a:xfrm>
            <a:off x="1134208" y="3006968"/>
            <a:ext cx="10259216" cy="2582758"/>
          </a:xfrm>
          <a:prstGeom prst="rect">
            <a:avLst/>
          </a:prstGeom>
        </p:spPr>
        <p:txBody>
          <a:bodyPr vert="horz" wrap="square" lIns="0" tIns="0" rIns="0" bIns="0" rtlCol="0">
            <a:spAutoFit/>
          </a:bodyPr>
          <a:lstStyle/>
          <a:p>
            <a:pPr marL="12700">
              <a:lnSpc>
                <a:spcPts val="2020"/>
              </a:lnSpc>
              <a:tabLst>
                <a:tab pos="4897120" algn="l"/>
              </a:tabLst>
            </a:pPr>
            <a:r>
              <a:rPr sz="2000" dirty="0">
                <a:solidFill>
                  <a:srgbClr val="004E6E"/>
                </a:solidFill>
                <a:latin typeface="Arial"/>
                <a:cs typeface="Arial"/>
              </a:rPr>
              <a:t>More than ever before,</a:t>
            </a:r>
            <a:r>
              <a:rPr sz="2000" spc="-60" dirty="0">
                <a:solidFill>
                  <a:srgbClr val="004E6E"/>
                </a:solidFill>
                <a:latin typeface="Arial"/>
                <a:cs typeface="Arial"/>
              </a:rPr>
              <a:t> </a:t>
            </a:r>
            <a:r>
              <a:rPr sz="2000" dirty="0">
                <a:solidFill>
                  <a:srgbClr val="004E6E"/>
                </a:solidFill>
                <a:latin typeface="Arial"/>
                <a:cs typeface="Arial"/>
              </a:rPr>
              <a:t>the</a:t>
            </a:r>
            <a:r>
              <a:rPr sz="2000" spc="-10" dirty="0">
                <a:solidFill>
                  <a:srgbClr val="004E6E"/>
                </a:solidFill>
                <a:latin typeface="Arial"/>
                <a:cs typeface="Arial"/>
              </a:rPr>
              <a:t> </a:t>
            </a:r>
            <a:r>
              <a:rPr sz="2000" spc="-20" dirty="0">
                <a:solidFill>
                  <a:srgbClr val="004E6E"/>
                </a:solidFill>
                <a:latin typeface="Arial"/>
                <a:cs typeface="Arial"/>
              </a:rPr>
              <a:t>PSAT</a:t>
            </a:r>
            <a:r>
              <a:rPr lang="en-US" sz="2000" spc="-20" dirty="0">
                <a:solidFill>
                  <a:srgbClr val="004E6E"/>
                </a:solidFill>
                <a:latin typeface="Arial"/>
                <a:cs typeface="Arial"/>
              </a:rPr>
              <a:t> </a:t>
            </a:r>
            <a:r>
              <a:rPr sz="2000" dirty="0">
                <a:solidFill>
                  <a:srgbClr val="004E6E"/>
                </a:solidFill>
                <a:latin typeface="Arial"/>
                <a:cs typeface="Arial"/>
              </a:rPr>
              <a:t>supports</a:t>
            </a:r>
            <a:r>
              <a:rPr sz="2000" spc="-95" dirty="0">
                <a:solidFill>
                  <a:srgbClr val="004E6E"/>
                </a:solidFill>
                <a:latin typeface="Arial"/>
                <a:cs typeface="Arial"/>
              </a:rPr>
              <a:t> </a:t>
            </a:r>
            <a:r>
              <a:rPr sz="2000" dirty="0">
                <a:solidFill>
                  <a:srgbClr val="004E6E"/>
                </a:solidFill>
                <a:latin typeface="Arial"/>
                <a:cs typeface="Arial"/>
              </a:rPr>
              <a:t>students</a:t>
            </a:r>
            <a:r>
              <a:rPr lang="en-US" sz="2000" dirty="0">
                <a:solidFill>
                  <a:srgbClr val="004E6E"/>
                </a:solidFill>
                <a:latin typeface="Arial"/>
                <a:cs typeface="Arial"/>
              </a:rPr>
              <a:t> </a:t>
            </a:r>
            <a:r>
              <a:rPr sz="2000" dirty="0">
                <a:solidFill>
                  <a:srgbClr val="004E6E"/>
                </a:solidFill>
                <a:latin typeface="Arial"/>
                <a:cs typeface="Arial"/>
              </a:rPr>
              <a:t>on their path to </a:t>
            </a:r>
            <a:r>
              <a:rPr sz="2000" b="1" dirty="0">
                <a:solidFill>
                  <a:srgbClr val="004E6E"/>
                </a:solidFill>
                <a:latin typeface="Arial"/>
                <a:cs typeface="Arial"/>
              </a:rPr>
              <a:t>college</a:t>
            </a:r>
            <a:r>
              <a:rPr sz="2000" b="1" spc="-135" dirty="0">
                <a:solidFill>
                  <a:srgbClr val="004E6E"/>
                </a:solidFill>
                <a:latin typeface="Arial"/>
                <a:cs typeface="Arial"/>
              </a:rPr>
              <a:t> </a:t>
            </a:r>
            <a:r>
              <a:rPr sz="2000" b="1" dirty="0">
                <a:solidFill>
                  <a:srgbClr val="004E6E"/>
                </a:solidFill>
                <a:latin typeface="Arial"/>
                <a:cs typeface="Arial"/>
              </a:rPr>
              <a:t>readiness</a:t>
            </a:r>
            <a:r>
              <a:rPr sz="2000" dirty="0">
                <a:solidFill>
                  <a:srgbClr val="004E6E"/>
                </a:solidFill>
                <a:latin typeface="Arial"/>
                <a:cs typeface="Arial"/>
              </a:rPr>
              <a:t>.</a:t>
            </a:r>
            <a:endParaRPr sz="2000" dirty="0">
              <a:latin typeface="Arial"/>
              <a:cs typeface="Arial"/>
            </a:endParaRPr>
          </a:p>
          <a:p>
            <a:pPr marL="12700" algn="ctr">
              <a:lnSpc>
                <a:spcPct val="100000"/>
              </a:lnSpc>
              <a:spcBef>
                <a:spcPts val="1520"/>
              </a:spcBef>
            </a:pPr>
            <a:r>
              <a:rPr sz="2000" dirty="0">
                <a:latin typeface="Arial"/>
                <a:cs typeface="Arial"/>
              </a:rPr>
              <a:t>The </a:t>
            </a:r>
            <a:r>
              <a:rPr sz="2000" spc="-15" dirty="0">
                <a:latin typeface="Arial"/>
                <a:cs typeface="Arial"/>
              </a:rPr>
              <a:t>PSAT</a:t>
            </a:r>
            <a:r>
              <a:rPr sz="2000" spc="-145" dirty="0">
                <a:latin typeface="Arial"/>
                <a:cs typeface="Arial"/>
              </a:rPr>
              <a:t> </a:t>
            </a:r>
            <a:r>
              <a:rPr sz="2000" dirty="0">
                <a:latin typeface="Arial"/>
                <a:cs typeface="Arial"/>
              </a:rPr>
              <a:t>will:</a:t>
            </a:r>
          </a:p>
          <a:p>
            <a:pPr marL="299085" marR="158115" indent="-286385">
              <a:lnSpc>
                <a:spcPct val="105000"/>
              </a:lnSpc>
              <a:spcBef>
                <a:spcPts val="1405"/>
              </a:spcBef>
              <a:buChar char="•"/>
              <a:tabLst>
                <a:tab pos="299085" algn="l"/>
                <a:tab pos="299720" algn="l"/>
              </a:tabLst>
            </a:pPr>
            <a:r>
              <a:rPr sz="2000" dirty="0">
                <a:solidFill>
                  <a:srgbClr val="004E6E"/>
                </a:solidFill>
                <a:latin typeface="Arial"/>
                <a:cs typeface="Arial"/>
              </a:rPr>
              <a:t>Provide a report with insightful information on your</a:t>
            </a:r>
            <a:r>
              <a:rPr sz="2000" spc="-165" dirty="0">
                <a:solidFill>
                  <a:srgbClr val="004E6E"/>
                </a:solidFill>
                <a:latin typeface="Arial"/>
                <a:cs typeface="Arial"/>
              </a:rPr>
              <a:t> </a:t>
            </a:r>
            <a:r>
              <a:rPr sz="2000" dirty="0">
                <a:solidFill>
                  <a:srgbClr val="004E6E"/>
                </a:solidFill>
                <a:latin typeface="Arial"/>
                <a:cs typeface="Arial"/>
              </a:rPr>
              <a:t>individual  score (strengths, areas to focus</a:t>
            </a:r>
            <a:r>
              <a:rPr sz="2000" spc="-204" dirty="0">
                <a:solidFill>
                  <a:srgbClr val="004E6E"/>
                </a:solidFill>
                <a:latin typeface="Arial"/>
                <a:cs typeface="Arial"/>
              </a:rPr>
              <a:t> </a:t>
            </a:r>
            <a:r>
              <a:rPr sz="2000" dirty="0">
                <a:solidFill>
                  <a:srgbClr val="004E6E"/>
                </a:solidFill>
                <a:latin typeface="Arial"/>
                <a:cs typeface="Arial"/>
              </a:rPr>
              <a:t>on)</a:t>
            </a:r>
            <a:endParaRPr sz="2000" dirty="0">
              <a:latin typeface="Arial"/>
              <a:cs typeface="Arial"/>
            </a:endParaRPr>
          </a:p>
          <a:p>
            <a:pPr marL="299085" indent="-286385">
              <a:lnSpc>
                <a:spcPct val="100000"/>
              </a:lnSpc>
              <a:spcBef>
                <a:spcPts val="1510"/>
              </a:spcBef>
              <a:buChar char="•"/>
              <a:tabLst>
                <a:tab pos="299085" algn="l"/>
                <a:tab pos="299720" algn="l"/>
              </a:tabLst>
            </a:pPr>
            <a:r>
              <a:rPr sz="2000" dirty="0">
                <a:solidFill>
                  <a:srgbClr val="004E6E"/>
                </a:solidFill>
                <a:latin typeface="Arial"/>
                <a:cs typeface="Arial"/>
              </a:rPr>
              <a:t>A predicted </a:t>
            </a:r>
            <a:r>
              <a:rPr sz="2000" spc="-50" dirty="0">
                <a:solidFill>
                  <a:srgbClr val="004E6E"/>
                </a:solidFill>
                <a:latin typeface="Arial"/>
                <a:cs typeface="Arial"/>
              </a:rPr>
              <a:t>SAT </a:t>
            </a:r>
            <a:r>
              <a:rPr sz="2000" dirty="0">
                <a:solidFill>
                  <a:srgbClr val="004E6E"/>
                </a:solidFill>
                <a:latin typeface="Arial"/>
                <a:cs typeface="Arial"/>
              </a:rPr>
              <a:t>score (used for college admission</a:t>
            </a:r>
            <a:r>
              <a:rPr sz="2000" spc="-280" dirty="0">
                <a:solidFill>
                  <a:srgbClr val="004E6E"/>
                </a:solidFill>
                <a:latin typeface="Arial"/>
                <a:cs typeface="Arial"/>
              </a:rPr>
              <a:t> </a:t>
            </a:r>
            <a:r>
              <a:rPr sz="2000" dirty="0">
                <a:solidFill>
                  <a:srgbClr val="004E6E"/>
                </a:solidFill>
                <a:latin typeface="Arial"/>
                <a:cs typeface="Arial"/>
              </a:rPr>
              <a:t>and</a:t>
            </a:r>
            <a:r>
              <a:rPr lang="en-US" sz="2000" dirty="0">
                <a:solidFill>
                  <a:srgbClr val="004E6E"/>
                </a:solidFill>
                <a:latin typeface="Arial"/>
                <a:cs typeface="Arial"/>
              </a:rPr>
              <a:t> </a:t>
            </a:r>
            <a:r>
              <a:rPr sz="2000" dirty="0">
                <a:solidFill>
                  <a:srgbClr val="004E6E"/>
                </a:solidFill>
                <a:latin typeface="Arial"/>
                <a:cs typeface="Arial"/>
              </a:rPr>
              <a:t>scholarship</a:t>
            </a:r>
            <a:r>
              <a:rPr sz="2000" spc="-75" dirty="0">
                <a:solidFill>
                  <a:srgbClr val="004E6E"/>
                </a:solidFill>
                <a:latin typeface="Arial"/>
                <a:cs typeface="Arial"/>
              </a:rPr>
              <a:t> </a:t>
            </a:r>
            <a:r>
              <a:rPr sz="2000" dirty="0">
                <a:solidFill>
                  <a:srgbClr val="004E6E"/>
                </a:solidFill>
                <a:latin typeface="Arial"/>
                <a:cs typeface="Arial"/>
              </a:rPr>
              <a:t>opportunities)</a:t>
            </a:r>
            <a:endParaRPr sz="2000" dirty="0">
              <a:latin typeface="Arial"/>
              <a:cs typeface="Arial"/>
            </a:endParaRPr>
          </a:p>
          <a:p>
            <a:pPr marL="299085" indent="-286385">
              <a:lnSpc>
                <a:spcPct val="100000"/>
              </a:lnSpc>
              <a:spcBef>
                <a:spcPts val="1525"/>
              </a:spcBef>
              <a:buChar char="•"/>
              <a:tabLst>
                <a:tab pos="299085" algn="l"/>
                <a:tab pos="299720" algn="l"/>
              </a:tabLst>
            </a:pPr>
            <a:r>
              <a:rPr sz="2000" spc="-45" dirty="0">
                <a:solidFill>
                  <a:srgbClr val="004E6E"/>
                </a:solidFill>
                <a:latin typeface="Arial"/>
                <a:cs typeface="Arial"/>
              </a:rPr>
              <a:t>Your </a:t>
            </a:r>
            <a:r>
              <a:rPr sz="2000" dirty="0">
                <a:solidFill>
                  <a:srgbClr val="004E6E"/>
                </a:solidFill>
                <a:latin typeface="Arial"/>
                <a:cs typeface="Arial"/>
              </a:rPr>
              <a:t>progress toward the college readiness</a:t>
            </a:r>
            <a:r>
              <a:rPr sz="2000" spc="-135" dirty="0">
                <a:solidFill>
                  <a:srgbClr val="004E6E"/>
                </a:solidFill>
                <a:latin typeface="Arial"/>
                <a:cs typeface="Arial"/>
              </a:rPr>
              <a:t> </a:t>
            </a:r>
            <a:r>
              <a:rPr sz="2000" dirty="0">
                <a:solidFill>
                  <a:srgbClr val="004E6E"/>
                </a:solidFill>
                <a:latin typeface="Arial"/>
                <a:cs typeface="Arial"/>
              </a:rPr>
              <a:t>benchmarks.</a:t>
            </a:r>
            <a:endParaRPr sz="2000" dirty="0">
              <a:latin typeface="Arial"/>
              <a:cs typeface="Arial"/>
            </a:endParaRPr>
          </a:p>
        </p:txBody>
      </p:sp>
      <p:sp>
        <p:nvSpPr>
          <p:cNvPr id="4" name="object 4"/>
          <p:cNvSpPr txBox="1"/>
          <p:nvPr/>
        </p:nvSpPr>
        <p:spPr>
          <a:xfrm>
            <a:off x="11613895" y="6375806"/>
            <a:ext cx="133985" cy="197485"/>
          </a:xfrm>
          <a:prstGeom prst="rect">
            <a:avLst/>
          </a:prstGeom>
        </p:spPr>
        <p:txBody>
          <a:bodyPr vert="horz" wrap="square" lIns="0" tIns="0" rIns="0" bIns="0" rtlCol="0">
            <a:spAutoFit/>
          </a:bodyPr>
          <a:lstStyle/>
          <a:p>
            <a:pPr marL="12700">
              <a:lnSpc>
                <a:spcPct val="100000"/>
              </a:lnSpc>
            </a:pPr>
            <a:r>
              <a:rPr sz="1200" b="1" dirty="0">
                <a:solidFill>
                  <a:srgbClr val="8A8A8A"/>
                </a:solidFill>
                <a:latin typeface="Verdana"/>
                <a:cs typeface="Verdana"/>
              </a:rPr>
              <a:t>4</a:t>
            </a:r>
            <a:endParaRPr sz="1200">
              <a:latin typeface="Verdana"/>
              <a:cs typeface="Verdana"/>
            </a:endParaRPr>
          </a:p>
        </p:txBody>
      </p:sp>
      <p:sp>
        <p:nvSpPr>
          <p:cNvPr id="5" name="TextBox 4"/>
          <p:cNvSpPr txBox="1"/>
          <p:nvPr/>
        </p:nvSpPr>
        <p:spPr>
          <a:xfrm>
            <a:off x="734277" y="1444107"/>
            <a:ext cx="10214225" cy="1246495"/>
          </a:xfrm>
          <a:prstGeom prst="rect">
            <a:avLst/>
          </a:prstGeom>
          <a:noFill/>
        </p:spPr>
        <p:txBody>
          <a:bodyPr wrap="square" rtlCol="0">
            <a:spAutoFit/>
          </a:bodyPr>
          <a:lstStyle/>
          <a:p>
            <a:pPr algn="ctr"/>
            <a:r>
              <a:rPr lang="en-US" dirty="0"/>
              <a:t>In Duncanville ISD, all 8</a:t>
            </a:r>
            <a:r>
              <a:rPr lang="en-US" baseline="30000" dirty="0"/>
              <a:t>th</a:t>
            </a:r>
            <a:r>
              <a:rPr lang="en-US" dirty="0"/>
              <a:t>, 9</a:t>
            </a:r>
            <a:r>
              <a:rPr lang="en-US" baseline="30000" dirty="0"/>
              <a:t>th</a:t>
            </a:r>
            <a:r>
              <a:rPr lang="en-US" dirty="0"/>
              <a:t> 10</a:t>
            </a:r>
            <a:r>
              <a:rPr lang="en-US" baseline="30000" dirty="0"/>
              <a:t>th</a:t>
            </a:r>
            <a:r>
              <a:rPr lang="en-US" dirty="0"/>
              <a:t>, and 11</a:t>
            </a:r>
            <a:r>
              <a:rPr lang="en-US" baseline="30000" dirty="0"/>
              <a:t>th</a:t>
            </a:r>
            <a:r>
              <a:rPr lang="en-US" dirty="0"/>
              <a:t> grade students have the opportunity to take the PSAT during the school day at no cost to the student’s family</a:t>
            </a:r>
          </a:p>
          <a:p>
            <a:pPr algn="ctr"/>
            <a:r>
              <a:rPr lang="en-US" dirty="0">
                <a:solidFill>
                  <a:srgbClr val="004E6E"/>
                </a:solidFill>
                <a:latin typeface="Arial"/>
                <a:cs typeface="Arial"/>
              </a:rPr>
              <a:t>This is a great </a:t>
            </a:r>
            <a:r>
              <a:rPr lang="en-US" b="1" spc="-5" dirty="0">
                <a:solidFill>
                  <a:srgbClr val="004E6E"/>
                </a:solidFill>
                <a:latin typeface="Arial"/>
                <a:cs typeface="Arial"/>
              </a:rPr>
              <a:t>investment </a:t>
            </a:r>
            <a:r>
              <a:rPr lang="en-US" b="1" dirty="0">
                <a:solidFill>
                  <a:srgbClr val="004E6E"/>
                </a:solidFill>
                <a:latin typeface="Arial"/>
                <a:cs typeface="Arial"/>
              </a:rPr>
              <a:t>in </a:t>
            </a:r>
            <a:r>
              <a:rPr lang="en-US" b="1" spc="-10" dirty="0">
                <a:solidFill>
                  <a:srgbClr val="004E6E"/>
                </a:solidFill>
                <a:latin typeface="Arial"/>
                <a:cs typeface="Arial"/>
              </a:rPr>
              <a:t>your </a:t>
            </a:r>
            <a:r>
              <a:rPr lang="en-US" b="1" dirty="0">
                <a:solidFill>
                  <a:srgbClr val="004E6E"/>
                </a:solidFill>
                <a:latin typeface="Arial"/>
                <a:cs typeface="Arial"/>
              </a:rPr>
              <a:t>future</a:t>
            </a:r>
            <a:r>
              <a:rPr lang="en-US" dirty="0">
                <a:solidFill>
                  <a:srgbClr val="004E6E"/>
                </a:solidFill>
                <a:latin typeface="Arial"/>
                <a:cs typeface="Arial"/>
              </a:rPr>
              <a:t>…</a:t>
            </a:r>
            <a:endParaRPr lang="en-US" dirty="0">
              <a:latin typeface="Arial"/>
              <a:cs typeface="Arial"/>
            </a:endParaRPr>
          </a:p>
          <a:p>
            <a:pPr algn="ctr"/>
            <a:endParaRPr lang="en-US" dirty="0"/>
          </a:p>
        </p:txBody>
      </p:sp>
    </p:spTree>
    <p:extLst>
      <p:ext uri="{BB962C8B-B14F-4D97-AF65-F5344CB8AC3E}">
        <p14:creationId xmlns:p14="http://schemas.microsoft.com/office/powerpoint/2010/main" val="1469868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5439559"/>
              </p:ext>
            </p:extLst>
          </p:nvPr>
        </p:nvGraphicFramePr>
        <p:xfrm>
          <a:off x="1751153" y="815885"/>
          <a:ext cx="8091587" cy="1194069"/>
        </p:xfrm>
        <a:graphic>
          <a:graphicData uri="http://schemas.openxmlformats.org/drawingml/2006/table">
            <a:tbl>
              <a:tblPr firstRow="1" bandRow="1">
                <a:tableStyleId>{5C22544A-7EE6-4342-B048-85BDC9FD1C3A}</a:tableStyleId>
              </a:tblPr>
              <a:tblGrid>
                <a:gridCol w="8091587">
                  <a:extLst>
                    <a:ext uri="{9D8B030D-6E8A-4147-A177-3AD203B41FA5}">
                      <a16:colId xmlns:a16="http://schemas.microsoft.com/office/drawing/2014/main" val="20000"/>
                    </a:ext>
                  </a:extLst>
                </a:gridCol>
              </a:tblGrid>
              <a:tr h="1194069">
                <a:tc>
                  <a:txBody>
                    <a:bodyPr/>
                    <a:lstStyle/>
                    <a:p>
                      <a:pPr algn="ctr"/>
                      <a:r>
                        <a:rPr lang="en-US" sz="3600" b="0" i="0" kern="1200" dirty="0">
                          <a:solidFill>
                            <a:schemeClr val="lt1"/>
                          </a:solidFill>
                          <a:effectLst/>
                          <a:latin typeface="+mn-lt"/>
                          <a:ea typeface="+mn-ea"/>
                          <a:cs typeface="+mn-cs"/>
                        </a:rPr>
                        <a:t>SAT vs. ACT: Which College Entrance Exam</a:t>
                      </a:r>
                      <a:r>
                        <a:rPr lang="en-US" sz="1800" b="0" i="0" kern="1200" dirty="0">
                          <a:solidFill>
                            <a:schemeClr val="lt1"/>
                          </a:solidFill>
                          <a:effectLst/>
                          <a:latin typeface="+mn-lt"/>
                          <a:ea typeface="+mn-ea"/>
                          <a:cs typeface="+mn-cs"/>
                        </a:rPr>
                        <a:t> </a:t>
                      </a:r>
                      <a:endParaRPr lang="en-US" dirty="0"/>
                    </a:p>
                  </a:txBody>
                  <a:tcPr/>
                </a:tc>
                <a:extLst>
                  <a:ext uri="{0D108BD9-81ED-4DB2-BD59-A6C34878D82A}">
                    <a16:rowId xmlns:a16="http://schemas.microsoft.com/office/drawing/2014/main" val="10000"/>
                  </a:ext>
                </a:extLst>
              </a:tr>
            </a:tbl>
          </a:graphicData>
        </a:graphic>
      </p:graphicFrame>
      <p:sp>
        <p:nvSpPr>
          <p:cNvPr id="4" name="Rectangle 3"/>
          <p:cNvSpPr/>
          <p:nvPr/>
        </p:nvSpPr>
        <p:spPr>
          <a:xfrm>
            <a:off x="284672" y="2404872"/>
            <a:ext cx="11662913" cy="923330"/>
          </a:xfrm>
          <a:prstGeom prst="rect">
            <a:avLst/>
          </a:prstGeom>
        </p:spPr>
        <p:txBody>
          <a:bodyPr wrap="square">
            <a:spAutoFit/>
          </a:bodyPr>
          <a:lstStyle/>
          <a:p>
            <a:pPr algn="ctr"/>
            <a:r>
              <a:rPr lang="en-US" dirty="0">
                <a:solidFill>
                  <a:srgbClr val="0A8AC6"/>
                </a:solidFill>
                <a:latin typeface="ivywise-font-regular"/>
                <a:hlinkClick r:id="rId2"/>
              </a:rPr>
              <a:t>According to NACAC</a:t>
            </a:r>
            <a:r>
              <a:rPr lang="en-US" dirty="0">
                <a:solidFill>
                  <a:srgbClr val="565656"/>
                </a:solidFill>
                <a:latin typeface="ivywise-font-regular"/>
              </a:rPr>
              <a:t>, 58.3% of colleges place considerable importance on admission test scores. Chances are if you’re applying to college you’ll need to take either the SAT or ACT to gain admission. But which test is right for you?</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540733272"/>
              </p:ext>
            </p:extLst>
          </p:nvPr>
        </p:nvGraphicFramePr>
        <p:xfrm>
          <a:off x="1509623" y="3328202"/>
          <a:ext cx="8988723" cy="3312366"/>
        </p:xfrm>
        <a:graphic>
          <a:graphicData uri="http://schemas.openxmlformats.org/drawingml/2006/table">
            <a:tbl>
              <a:tblPr/>
              <a:tblGrid>
                <a:gridCol w="3056165">
                  <a:extLst>
                    <a:ext uri="{9D8B030D-6E8A-4147-A177-3AD203B41FA5}">
                      <a16:colId xmlns:a16="http://schemas.microsoft.com/office/drawing/2014/main" val="20000"/>
                    </a:ext>
                  </a:extLst>
                </a:gridCol>
                <a:gridCol w="2966279">
                  <a:extLst>
                    <a:ext uri="{9D8B030D-6E8A-4147-A177-3AD203B41FA5}">
                      <a16:colId xmlns:a16="http://schemas.microsoft.com/office/drawing/2014/main" val="20001"/>
                    </a:ext>
                  </a:extLst>
                </a:gridCol>
                <a:gridCol w="2966279">
                  <a:extLst>
                    <a:ext uri="{9D8B030D-6E8A-4147-A177-3AD203B41FA5}">
                      <a16:colId xmlns:a16="http://schemas.microsoft.com/office/drawing/2014/main" val="20002"/>
                    </a:ext>
                  </a:extLst>
                </a:gridCol>
              </a:tblGrid>
              <a:tr h="196584">
                <a:tc>
                  <a:txBody>
                    <a:bodyPr/>
                    <a:lstStyle/>
                    <a:p>
                      <a:br>
                        <a:rPr lang="en-US" sz="600" b="0" dirty="0">
                          <a:effectLst/>
                          <a:latin typeface="ivywise-font-bold"/>
                        </a:rPr>
                      </a:br>
                      <a:endParaRPr lang="en-US" sz="600" dirty="0">
                        <a:effectLst/>
                      </a:endParaRP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a:noFill/>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b="0" dirty="0">
                          <a:effectLst/>
                          <a:latin typeface="ivywise-font-bold"/>
                        </a:rPr>
                        <a:t>SAT</a:t>
                      </a:r>
                      <a:endParaRPr lang="en-US" sz="600" dirty="0">
                        <a:effectLst/>
                      </a:endParaRPr>
                    </a:p>
                  </a:txBody>
                  <a:tcPr marL="26258" marR="26258" marT="26258" marB="26258" anchor="ctr">
                    <a:lnL w="12700" cap="flat" cmpd="sng" algn="ctr">
                      <a:solidFill>
                        <a:srgbClr val="DDDDDD"/>
                      </a:solidFill>
                      <a:prstDash val="solid"/>
                      <a:round/>
                      <a:headEnd type="none" w="med" len="med"/>
                      <a:tailEnd type="none" w="med" len="med"/>
                    </a:lnL>
                    <a:lnR>
                      <a:noFill/>
                    </a:lnR>
                    <a:lnT>
                      <a:noFill/>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dirty="0"/>
                        <a:t>ACT</a:t>
                      </a:r>
                    </a:p>
                  </a:txBody>
                  <a:tcPr marL="31510" marR="31510" marT="15755" marB="15755">
                    <a:lnL>
                      <a:noFill/>
                    </a:lnL>
                  </a:tcPr>
                </a:tc>
                <a:extLst>
                  <a:ext uri="{0D108BD9-81ED-4DB2-BD59-A6C34878D82A}">
                    <a16:rowId xmlns:a16="http://schemas.microsoft.com/office/drawing/2014/main" val="10000"/>
                  </a:ext>
                </a:extLst>
              </a:tr>
              <a:tr h="350433">
                <a:tc>
                  <a:txBody>
                    <a:bodyPr/>
                    <a:lstStyle/>
                    <a:p>
                      <a:r>
                        <a:rPr lang="en-US" sz="600" b="0">
                          <a:effectLst/>
                          <a:latin typeface="ivywise-font-bold"/>
                        </a:rPr>
                        <a:t>Sections</a:t>
                      </a:r>
                      <a:endParaRPr lang="en-US" sz="600">
                        <a:effectLst/>
                      </a:endParaRP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Math, Reading, Writing, Optional Essay (Science passages embedded in all sections.)</a:t>
                      </a: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English, Math, Reading, Science, Optional Essay</a:t>
                      </a:r>
                    </a:p>
                  </a:txBody>
                  <a:tcPr marL="26258" marR="26258" marT="26258" marB="26258" anchor="ctr">
                    <a:lnL w="12700" cap="flat" cmpd="sng" algn="ctr">
                      <a:solidFill>
                        <a:srgbClr val="DDDDDD"/>
                      </a:solidFill>
                      <a:prstDash val="solid"/>
                      <a:round/>
                      <a:headEnd type="none" w="med" len="med"/>
                      <a:tailEnd type="none" w="med" len="med"/>
                    </a:lnL>
                    <a:lnR>
                      <a:noFill/>
                    </a:lnR>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96584">
                <a:tc>
                  <a:txBody>
                    <a:bodyPr/>
                    <a:lstStyle/>
                    <a:p>
                      <a:r>
                        <a:rPr lang="en-US" sz="600" b="0">
                          <a:effectLst/>
                          <a:latin typeface="ivywise-font-bold"/>
                        </a:rPr>
                        <a:t>Time</a:t>
                      </a:r>
                      <a:endParaRPr lang="en-US" sz="600">
                        <a:effectLst/>
                      </a:endParaRP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3 hours, +50 minutes with essay</a:t>
                      </a: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2 hours 55 min, +30 minutes with essay</a:t>
                      </a:r>
                    </a:p>
                  </a:txBody>
                  <a:tcPr marL="26258" marR="26258" marT="26258" marB="26258"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96584">
                <a:tc>
                  <a:txBody>
                    <a:bodyPr/>
                    <a:lstStyle/>
                    <a:p>
                      <a:r>
                        <a:rPr lang="en-US" sz="600" b="0">
                          <a:effectLst/>
                          <a:latin typeface="ivywise-font-bold"/>
                        </a:rPr>
                        <a:t>Answering</a:t>
                      </a:r>
                      <a:endParaRPr lang="en-US" sz="600">
                        <a:effectLst/>
                      </a:endParaRP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dirty="0">
                          <a:effectLst/>
                        </a:rPr>
                        <a:t>4 answer options, no point deduction</a:t>
                      </a: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4 answer options, no point deduction</a:t>
                      </a:r>
                    </a:p>
                  </a:txBody>
                  <a:tcPr marL="26258" marR="26258" marT="26258" marB="26258"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50433">
                <a:tc>
                  <a:txBody>
                    <a:bodyPr/>
                    <a:lstStyle/>
                    <a:p>
                      <a:r>
                        <a:rPr lang="en-US" sz="600" b="0">
                          <a:effectLst/>
                          <a:latin typeface="ivywise-font-bold"/>
                        </a:rPr>
                        <a:t>Scoring</a:t>
                      </a:r>
                      <a:endParaRPr lang="en-US" sz="600">
                        <a:effectLst/>
                      </a:endParaRP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Out of 1600 – 800 math, 800 reading/writing</a:t>
                      </a: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Out of 36 – 36 per section that is then averaged for composite; Essay scored separately on a 2-12 scale</a:t>
                      </a:r>
                    </a:p>
                  </a:txBody>
                  <a:tcPr marL="26258" marR="26258" marT="26258" marB="26258"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04281">
                <a:tc>
                  <a:txBody>
                    <a:bodyPr/>
                    <a:lstStyle/>
                    <a:p>
                      <a:r>
                        <a:rPr lang="en-US" sz="600" b="0">
                          <a:effectLst/>
                          <a:latin typeface="ivywise-font-bold"/>
                        </a:rPr>
                        <a:t>Math Section</a:t>
                      </a:r>
                      <a:endParaRPr lang="en-US" sz="600">
                        <a:effectLst/>
                      </a:endParaRP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Two sections: One calculator allowed, one no calculator; 80 minutes; Less geometry, more algebra, pre-calculus &amp; trigonometry added</a:t>
                      </a: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One 60-question, 60-minute section. Tests pre-algebra through trigonometry. Calculator allowed entire time.</a:t>
                      </a:r>
                    </a:p>
                    <a:p>
                      <a:r>
                        <a:rPr lang="en-US" sz="600">
                          <a:effectLst/>
                        </a:rPr>
                        <a:t> </a:t>
                      </a:r>
                    </a:p>
                  </a:txBody>
                  <a:tcPr marL="26258" marR="26258" marT="26258" marB="26258"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27357">
                <a:tc>
                  <a:txBody>
                    <a:bodyPr/>
                    <a:lstStyle/>
                    <a:p>
                      <a:r>
                        <a:rPr lang="en-US" sz="600" b="0">
                          <a:effectLst/>
                          <a:latin typeface="ivywise-font-bold"/>
                        </a:rPr>
                        <a:t>Reading Section</a:t>
                      </a:r>
                      <a:endParaRPr lang="en-US" sz="600">
                        <a:effectLst/>
                      </a:endParaRP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5 passages, 2 with charts/diagrams, 1 historic document</a:t>
                      </a: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4 long passages with questions that require students to recall what they read. Questions in random order.</a:t>
                      </a:r>
                    </a:p>
                  </a:txBody>
                  <a:tcPr marL="26258" marR="26258" marT="26258" marB="26258"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50433">
                <a:tc>
                  <a:txBody>
                    <a:bodyPr/>
                    <a:lstStyle/>
                    <a:p>
                      <a:r>
                        <a:rPr lang="en-US" sz="600" b="0">
                          <a:effectLst/>
                          <a:latin typeface="ivywise-font-bold"/>
                        </a:rPr>
                        <a:t>Science Section</a:t>
                      </a:r>
                      <a:endParaRPr lang="en-US" sz="600">
                        <a:effectLst/>
                      </a:endParaRP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No science section, however science-related passages will be peppered throughout the exam.</a:t>
                      </a: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Science section covers reasoning, charts and graphs, and hypothesis.</a:t>
                      </a:r>
                    </a:p>
                  </a:txBody>
                  <a:tcPr marL="26258" marR="26258" marT="26258" marB="26258"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96584">
                <a:tc>
                  <a:txBody>
                    <a:bodyPr/>
                    <a:lstStyle/>
                    <a:p>
                      <a:r>
                        <a:rPr lang="en-US" sz="600" b="0">
                          <a:effectLst/>
                          <a:latin typeface="ivywise-font-bold"/>
                        </a:rPr>
                        <a:t>Writing</a:t>
                      </a:r>
                      <a:endParaRPr lang="en-US" sz="600">
                        <a:effectLst/>
                      </a:endParaRP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4 passages and 44 multiple-choice questions; 35 minutes</a:t>
                      </a: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Just the essay.</a:t>
                      </a:r>
                    </a:p>
                  </a:txBody>
                  <a:tcPr marL="26258" marR="26258" marT="26258" marB="26258"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504281">
                <a:tc>
                  <a:txBody>
                    <a:bodyPr/>
                    <a:lstStyle/>
                    <a:p>
                      <a:r>
                        <a:rPr lang="en-US" sz="600" b="0">
                          <a:effectLst/>
                          <a:latin typeface="ivywise-font-bold"/>
                        </a:rPr>
                        <a:t>Essay</a:t>
                      </a:r>
                      <a:endParaRPr lang="en-US" sz="600">
                        <a:effectLst/>
                      </a:endParaRP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a:effectLst/>
                        </a:rPr>
                        <a:t>1 prompt and one full passage; 50 minutes; essay is optional</a:t>
                      </a:r>
                    </a:p>
                  </a:txBody>
                  <a:tcPr marL="26258" marR="26258" marT="26258" marB="26258"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r>
                        <a:rPr lang="en-US" sz="600" dirty="0">
                          <a:effectLst/>
                        </a:rPr>
                        <a:t>One topic and three perspectives; students evaluate and provide their own perspective with evidence; 40 minutes; essay is optional</a:t>
                      </a:r>
                    </a:p>
                  </a:txBody>
                  <a:tcPr marL="26258" marR="26258" marT="26258" marB="26258"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170918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267419"/>
            <a:ext cx="5971895" cy="1941450"/>
          </a:xfrm>
        </p:spPr>
        <p:txBody>
          <a:bodyPr/>
          <a:lstStyle/>
          <a:p>
            <a:pPr algn="ctr"/>
            <a:r>
              <a:rPr lang="en-US" dirty="0"/>
              <a:t>How can students prepare for advanced academics assessments/exams?</a:t>
            </a:r>
          </a:p>
        </p:txBody>
      </p:sp>
      <p:sp>
        <p:nvSpPr>
          <p:cNvPr id="4" name="Rectangle 3"/>
          <p:cNvSpPr/>
          <p:nvPr/>
        </p:nvSpPr>
        <p:spPr>
          <a:xfrm>
            <a:off x="209510" y="2458382"/>
            <a:ext cx="7634377" cy="3077766"/>
          </a:xfrm>
          <a:prstGeom prst="rect">
            <a:avLst/>
          </a:prstGeom>
        </p:spPr>
        <p:txBody>
          <a:bodyPr wrap="square">
            <a:spAutoFit/>
          </a:bodyPr>
          <a:lstStyle/>
          <a:p>
            <a:pPr marL="12700" marR="453390">
              <a:lnSpc>
                <a:spcPct val="100000"/>
              </a:lnSpc>
            </a:pPr>
            <a:r>
              <a:rPr lang="en-US" sz="2400" b="1" spc="-5" dirty="0">
                <a:latin typeface="Arial"/>
                <a:cs typeface="Arial"/>
              </a:rPr>
              <a:t>According </a:t>
            </a:r>
            <a:r>
              <a:rPr lang="en-US" sz="2400" b="1" dirty="0">
                <a:latin typeface="Arial"/>
                <a:cs typeface="Arial"/>
              </a:rPr>
              <a:t>to </a:t>
            </a:r>
            <a:r>
              <a:rPr lang="en-US" sz="2400" b="1" spc="-5" dirty="0">
                <a:latin typeface="Arial"/>
                <a:cs typeface="Arial"/>
              </a:rPr>
              <a:t>the </a:t>
            </a:r>
            <a:r>
              <a:rPr lang="en-US" sz="2400" b="1" spc="-15" dirty="0">
                <a:latin typeface="Arial"/>
                <a:cs typeface="Arial"/>
              </a:rPr>
              <a:t>Prep Scholar, </a:t>
            </a:r>
            <a:r>
              <a:rPr lang="en-US" sz="2400" b="1" spc="-5" dirty="0">
                <a:latin typeface="Arial"/>
                <a:cs typeface="Arial"/>
              </a:rPr>
              <a:t>practice makes  progress</a:t>
            </a:r>
            <a:endParaRPr lang="en-US" sz="2400" dirty="0">
              <a:latin typeface="Arial"/>
              <a:cs typeface="Arial"/>
            </a:endParaRPr>
          </a:p>
          <a:p>
            <a:pPr marL="241300" indent="-228600">
              <a:lnSpc>
                <a:spcPct val="100000"/>
              </a:lnSpc>
              <a:spcBef>
                <a:spcPts val="1989"/>
              </a:spcBef>
              <a:buClr>
                <a:srgbClr val="663366"/>
              </a:buClr>
              <a:buSzPct val="75000"/>
              <a:buFont typeface="Wingdings"/>
              <a:buChar char=""/>
              <a:tabLst>
                <a:tab pos="241300" algn="l"/>
              </a:tabLst>
            </a:pPr>
            <a:r>
              <a:rPr lang="en-US" sz="2400" b="1" spc="-5" dirty="0">
                <a:latin typeface="Arial"/>
                <a:cs typeface="Arial"/>
              </a:rPr>
              <a:t>10 hours </a:t>
            </a:r>
            <a:r>
              <a:rPr lang="en-US" sz="2400" b="1" dirty="0">
                <a:latin typeface="Arial"/>
                <a:cs typeface="Arial"/>
              </a:rPr>
              <a:t>= </a:t>
            </a:r>
            <a:r>
              <a:rPr lang="en-US" sz="2400" b="1" spc="-5" dirty="0">
                <a:latin typeface="Arial"/>
                <a:cs typeface="Arial"/>
              </a:rPr>
              <a:t>30-50 </a:t>
            </a:r>
            <a:r>
              <a:rPr lang="en-US" sz="2400" b="1" dirty="0">
                <a:latin typeface="Arial"/>
                <a:cs typeface="Arial"/>
              </a:rPr>
              <a:t>point</a:t>
            </a:r>
            <a:r>
              <a:rPr lang="en-US" sz="2400" b="1" spc="-65" dirty="0">
                <a:latin typeface="Arial"/>
                <a:cs typeface="Arial"/>
              </a:rPr>
              <a:t> </a:t>
            </a:r>
            <a:r>
              <a:rPr lang="en-US" sz="2400" b="1" dirty="0">
                <a:latin typeface="Arial"/>
                <a:cs typeface="Arial"/>
              </a:rPr>
              <a:t>gain</a:t>
            </a:r>
            <a:endParaRPr lang="en-US" sz="2400" dirty="0">
              <a:latin typeface="Arial"/>
              <a:cs typeface="Arial"/>
            </a:endParaRPr>
          </a:p>
          <a:p>
            <a:pPr marL="241300" indent="-228600">
              <a:lnSpc>
                <a:spcPct val="100000"/>
              </a:lnSpc>
              <a:spcBef>
                <a:spcPts val="2000"/>
              </a:spcBef>
              <a:buClr>
                <a:srgbClr val="663366"/>
              </a:buClr>
              <a:buSzPct val="75000"/>
              <a:buFont typeface="Wingdings"/>
              <a:buChar char=""/>
              <a:tabLst>
                <a:tab pos="241300" algn="l"/>
              </a:tabLst>
            </a:pPr>
            <a:r>
              <a:rPr lang="en-US" sz="2400" b="1" spc="-5" dirty="0">
                <a:latin typeface="Arial"/>
                <a:cs typeface="Arial"/>
              </a:rPr>
              <a:t>20 hours </a:t>
            </a:r>
            <a:r>
              <a:rPr lang="en-US" sz="2400" b="1" dirty="0">
                <a:latin typeface="Arial"/>
                <a:cs typeface="Arial"/>
              </a:rPr>
              <a:t>= </a:t>
            </a:r>
            <a:r>
              <a:rPr lang="en-US" sz="2400" b="1" spc="-5" dirty="0">
                <a:latin typeface="Arial"/>
                <a:cs typeface="Arial"/>
              </a:rPr>
              <a:t>60-100 </a:t>
            </a:r>
            <a:r>
              <a:rPr lang="en-US" sz="2400" b="1" dirty="0">
                <a:latin typeface="Arial"/>
                <a:cs typeface="Arial"/>
              </a:rPr>
              <a:t>point</a:t>
            </a:r>
            <a:r>
              <a:rPr lang="en-US" sz="2400" b="1" spc="-65" dirty="0">
                <a:latin typeface="Arial"/>
                <a:cs typeface="Arial"/>
              </a:rPr>
              <a:t> </a:t>
            </a:r>
            <a:r>
              <a:rPr lang="en-US" sz="2400" b="1" dirty="0">
                <a:latin typeface="Arial"/>
                <a:cs typeface="Arial"/>
              </a:rPr>
              <a:t>gain</a:t>
            </a:r>
            <a:endParaRPr lang="en-US" sz="2400" dirty="0">
              <a:latin typeface="Arial"/>
              <a:cs typeface="Arial"/>
            </a:endParaRPr>
          </a:p>
          <a:p>
            <a:pPr marL="241300" marR="5080" indent="-228600">
              <a:lnSpc>
                <a:spcPct val="100000"/>
              </a:lnSpc>
              <a:spcBef>
                <a:spcPts val="2005"/>
              </a:spcBef>
              <a:buClr>
                <a:srgbClr val="663366"/>
              </a:buClr>
              <a:buSzPct val="75000"/>
              <a:buFont typeface="Wingdings"/>
              <a:buChar char=""/>
              <a:tabLst>
                <a:tab pos="241300" algn="l"/>
              </a:tabLst>
            </a:pPr>
            <a:r>
              <a:rPr lang="en-US" sz="2400" b="1" dirty="0">
                <a:latin typeface="Arial"/>
                <a:cs typeface="Arial"/>
              </a:rPr>
              <a:t>The </a:t>
            </a:r>
            <a:r>
              <a:rPr lang="en-US" sz="2400" b="1" spc="-5" dirty="0">
                <a:latin typeface="Arial"/>
                <a:cs typeface="Arial"/>
              </a:rPr>
              <a:t>more </a:t>
            </a:r>
            <a:r>
              <a:rPr lang="en-US" sz="2400" b="1" spc="-10" dirty="0">
                <a:latin typeface="Arial"/>
                <a:cs typeface="Arial"/>
              </a:rPr>
              <a:t>you </a:t>
            </a:r>
            <a:r>
              <a:rPr lang="en-US" sz="2400" b="1" spc="-5" dirty="0">
                <a:latin typeface="Arial"/>
                <a:cs typeface="Arial"/>
              </a:rPr>
              <a:t>practice, the better chance for an  increased</a:t>
            </a:r>
            <a:r>
              <a:rPr lang="en-US" sz="2400" b="1" spc="-45" dirty="0">
                <a:latin typeface="Arial"/>
                <a:cs typeface="Arial"/>
              </a:rPr>
              <a:t> </a:t>
            </a:r>
            <a:r>
              <a:rPr lang="en-US" sz="2400" b="1" spc="-5" dirty="0">
                <a:latin typeface="Arial"/>
                <a:cs typeface="Arial"/>
              </a:rPr>
              <a:t>score</a:t>
            </a:r>
            <a:endParaRPr lang="en-US" sz="2400" dirty="0">
              <a:latin typeface="Arial"/>
              <a:cs typeface="Aria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1524" y="4290449"/>
            <a:ext cx="3716340" cy="2181606"/>
          </a:xfrm>
          <a:prstGeom prst="rect">
            <a:avLst/>
          </a:prstGeom>
        </p:spPr>
      </p:pic>
      <p:sp>
        <p:nvSpPr>
          <p:cNvPr id="5" name="object 3"/>
          <p:cNvSpPr/>
          <p:nvPr/>
        </p:nvSpPr>
        <p:spPr>
          <a:xfrm>
            <a:off x="7740369" y="267419"/>
            <a:ext cx="4224469" cy="3087123"/>
          </a:xfrm>
          <a:prstGeom prst="rect">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wrap="square" lIns="0" tIns="0" rIns="0" bIns="0" rtlCol="0"/>
          <a:lstStyle/>
          <a:p>
            <a:pPr algn="ctr"/>
            <a:r>
              <a:rPr lang="en-US" sz="2800" dirty="0">
                <a:solidFill>
                  <a:schemeClr val="accent1"/>
                </a:solidFill>
                <a:latin typeface="Arial Narrow" panose="020B0606020202030204" pitchFamily="34" charset="0"/>
              </a:rPr>
              <a:t>Duncanville’s secondary schools have prep sessions for students to receive face to face support as well as online resources.  </a:t>
            </a:r>
          </a:p>
          <a:p>
            <a:pPr algn="ctr"/>
            <a:endParaRPr lang="en-US" dirty="0"/>
          </a:p>
          <a:p>
            <a:pPr algn="ctr"/>
            <a:r>
              <a:rPr lang="en-US" dirty="0"/>
              <a:t>*</a:t>
            </a:r>
            <a:r>
              <a:rPr lang="en-US" i="1" dirty="0">
                <a:latin typeface="Malgun Gothic" panose="020B0503020000020004" pitchFamily="34" charset="-127"/>
                <a:ea typeface="Malgun Gothic" panose="020B0503020000020004" pitchFamily="34" charset="-127"/>
              </a:rPr>
              <a:t>Contact your school counselor for details and dates</a:t>
            </a:r>
            <a:endParaRPr i="1" dirty="0">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7767696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156</TotalTime>
  <Words>1109</Words>
  <Application>Microsoft Macintosh PowerPoint</Application>
  <PresentationFormat>Widescreen</PresentationFormat>
  <Paragraphs>118</Paragraphs>
  <Slides>13</Slides>
  <Notes>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13</vt:i4>
      </vt:variant>
    </vt:vector>
  </HeadingPairs>
  <TitlesOfParts>
    <vt:vector size="25" baseType="lpstr">
      <vt:lpstr>Malgun Gothic</vt:lpstr>
      <vt:lpstr>Arial</vt:lpstr>
      <vt:lpstr>Arial Narrow</vt:lpstr>
      <vt:lpstr>Calibri</vt:lpstr>
      <vt:lpstr>ivywise-font-bold</vt:lpstr>
      <vt:lpstr>ivywise-font-regular</vt:lpstr>
      <vt:lpstr>Tw Cen MT</vt:lpstr>
      <vt:lpstr>Tw Cen MT Condensed</vt:lpstr>
      <vt:lpstr>Verdana</vt:lpstr>
      <vt:lpstr>Wingdings</vt:lpstr>
      <vt:lpstr>Wingdings 3</vt:lpstr>
      <vt:lpstr>Integral</vt:lpstr>
      <vt:lpstr>Preparing for Postsecondary  Opportunities through Advanced  Academic academics in duncanville isd</vt:lpstr>
      <vt:lpstr>Advanced Placement (AP)</vt:lpstr>
      <vt:lpstr>Duncanville high school ap sneakpeak</vt:lpstr>
      <vt:lpstr>Partnership agreement must  be established between IHE  and LEA to offer dual credit  courses</vt:lpstr>
      <vt:lpstr>Statewide Policy for Dual Credit</vt:lpstr>
      <vt:lpstr>Comparison of Dual Credit and OnRamps Dual Enrollment</vt:lpstr>
      <vt:lpstr>Dual Enrollment: OnRamps</vt:lpstr>
      <vt:lpstr>PowerPoint Presentation</vt:lpstr>
      <vt:lpstr>Considerations for Students</vt:lpstr>
      <vt:lpstr>College readiness/entrance exams</vt:lpstr>
      <vt:lpstr>PSAT in Duncanville ISD</vt:lpstr>
      <vt:lpstr>PowerPoint Presentation</vt:lpstr>
      <vt:lpstr>How can students prepare for advanced academics assessments/exams?</vt:lpstr>
    </vt:vector>
  </TitlesOfParts>
  <Company>Duncanville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Preparing for Postsecondary  Opportunities through Advanced  Academic Coursework in duncanville isd</dc:title>
  <dc:creator>Bernard, Nneka</dc:creator>
  <cp:lastModifiedBy>Felicia Slaughter</cp:lastModifiedBy>
  <cp:revision>12</cp:revision>
  <dcterms:created xsi:type="dcterms:W3CDTF">2018-09-13T14:56:27Z</dcterms:created>
  <dcterms:modified xsi:type="dcterms:W3CDTF">2018-09-28T19:19:18Z</dcterms:modified>
</cp:coreProperties>
</file>