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Lst>
  <p:notesMasterIdLst>
    <p:notesMasterId r:id="rId14"/>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Lst>
  <p:sldSz cx="9144000" cy="5143500" type="screen16x9"/>
  <p:notesSz cx="6858000" cy="9144000"/>
  <p:embeddedFontLst>
    <p:embeddedFont>
      <p:font typeface="Alfa Slab One"/>
      <p:regular r:id="rId15"/>
    </p:embeddedFont>
    <p:embeddedFont>
      <p:font typeface="Proxima Nova" panose="02000506030000020004" pitchFamily="2"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p:cViewPr varScale="1">
        <p:scale>
          <a:sx n="118" d="100"/>
          <a:sy n="118" d="100"/>
        </p:scale>
        <p:origin x="208" y="62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4136024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r>
              <a:rPr lang="en"/>
              <a:t>Title Slide</a:t>
            </a:r>
            <a:endParaRPr/>
          </a:p>
          <a:p>
            <a:pPr marL="0" lvl="0" indent="0" algn="l" rtl="0">
              <a:spcBef>
                <a:spcPts val="0"/>
              </a:spcBef>
              <a:spcAft>
                <a:spcPts val="0"/>
              </a:spcAft>
              <a:buNone/>
            </a:pPr>
            <a:r>
              <a:rPr lang="en"/>
              <a:t>General welcome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195211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40ddec3ed4_0_1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40ddec3ed4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agenda follows the written objectives for this presentation; please feel free to modify.   </a:t>
            </a:r>
            <a:endParaRPr/>
          </a:p>
          <a:p>
            <a:pPr marL="0" lvl="0" indent="0" algn="l" rtl="0">
              <a:spcBef>
                <a:spcPts val="0"/>
              </a:spcBef>
              <a:spcAft>
                <a:spcPts val="0"/>
              </a:spcAft>
              <a:buNone/>
            </a:pPr>
            <a:endParaRPr/>
          </a:p>
          <a:p>
            <a:pPr marL="0" lvl="0" indent="0" algn="l" rtl="0">
              <a:spcBef>
                <a:spcPts val="0"/>
              </a:spcBef>
              <a:spcAft>
                <a:spcPts val="0"/>
              </a:spcAft>
              <a:buNone/>
            </a:pPr>
            <a:r>
              <a:rPr lang="en"/>
              <a:t>SAY: </a:t>
            </a:r>
            <a:r>
              <a:rPr lang="en" b="1"/>
              <a:t>During our time together, we’ll be focusing on the following agenda items [read slide]. While we are striving to be helpful and provide information, we want you to guide the conversation. Feel free to ask questions and form connections with other parents/community members.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5346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40ddec3ed4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 name="Google Shape;77;g40ddec3ed4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2-5 minutes </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full state goal; however, there are alternatives to reading the whole thing aloud. You can choose to either 1) let the participants read the goal and then discuss highlights; 2) go to the next slide which abbreviates the main points.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Texas has a goal for any kid who is identified as gifted in the state. It is what [your] ISD uses to guide our programming. [choose to either read aloud, have participants read and note highlights, or skip to the abbreviated slide].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5945803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40ddec3ed4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40ddec3ed4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1-2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not intended to undermine or supplant the state goal, but instead to focus on the creation of products and performances--the purpose of this TPSP presentation.  </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This is the abbreviated state goal [read slide]. There are other legal requirements of a gifted program, but this is the focus--the development of innovative products and performances. When [our] ISD thinks about gifted programing, we think about how we are going to get students creating these products and performances.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316222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40ddec3ed4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40ddec3ed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5-10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slide allows the parents the chance to share ways that their children could meet the state goal. You’ll hear a broad range of answers, and just remember that there are many ways to reach this goal.  </a:t>
            </a:r>
            <a:endParaRPr/>
          </a:p>
          <a:p>
            <a:pPr marL="0" lvl="0" indent="0" algn="l" rtl="0">
              <a:spcBef>
                <a:spcPts val="0"/>
              </a:spcBef>
              <a:spcAft>
                <a:spcPts val="0"/>
              </a:spcAft>
              <a:buNone/>
            </a:pPr>
            <a:endParaRPr/>
          </a:p>
          <a:p>
            <a:pPr marL="0" lvl="0" indent="0" algn="l" rtl="0">
              <a:spcBef>
                <a:spcPts val="0"/>
              </a:spcBef>
              <a:spcAft>
                <a:spcPts val="0"/>
              </a:spcAft>
              <a:buNone/>
            </a:pPr>
            <a:r>
              <a:rPr lang="en" b="1"/>
              <a:t>SAY: You have just seen the state goal, “...to develop innovative products and performances.” What are some ways that students could meet the state goal? [Allow time to respond] There are many ways to accomplish the state goal, from students working independently, to students working in groups with other gifted students, to advanced level course work, and even mentorships for older students. One way is to have projects that focus on higher order thinking skills and challenge the students with greater depth and complexity.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514412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40ddec3ed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40ddec3ed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the brief overview of the Texas Performance Standards Project. You can encourage participants to visit the website while you talk. </a:t>
            </a:r>
            <a:endParaRPr/>
          </a:p>
          <a:p>
            <a:pPr marL="0" lvl="0" indent="0" algn="l" rtl="0">
              <a:spcBef>
                <a:spcPts val="0"/>
              </a:spcBef>
              <a:spcAft>
                <a:spcPts val="0"/>
              </a:spcAft>
              <a:buNone/>
            </a:pPr>
            <a:endParaRPr/>
          </a:p>
          <a:p>
            <a:pPr marL="0" lvl="0" indent="0" algn="l" rtl="0">
              <a:spcBef>
                <a:spcPts val="0"/>
              </a:spcBef>
              <a:spcAft>
                <a:spcPts val="0"/>
              </a:spcAft>
              <a:buNone/>
            </a:pPr>
            <a:r>
              <a:rPr lang="en" b="1"/>
              <a:t>SAY: [reading small description] “The Texas Performance Standards Project  comprises a set of performance standards, curricula, and assessments for differentiating instruction and deepening academic learning.  TPSP enhances gifted/talented programs from kindergarten through high school.” What this means is that there are projects for every grade level specifically written with gifted kids in mind.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49329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40ddec3ed4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40ddec3ed4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Every project, regardless of grade level, is made of two components or phases. Phase One is Learning Experiences and there is a lesson for use in larger or small groups, or individually. Phase Two is Independent Research and is meant to be completed as an independent project. Before we go any further, [click, reading the question] “How does the TPSP help districts meet the state goal?”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272728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40ddec3ed4_0_1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40ddec3ed4_0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10-20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to explore a project. Based on your district’s use of TPSP, you can 1) guide the parents through a live exploration; 2) allow the parents to explore at their own speed; 3) have hard copies of various projects for distribution.   </a:t>
            </a:r>
            <a:endParaRPr/>
          </a:p>
          <a:p>
            <a:pPr marL="0" lvl="0" indent="0" algn="l" rtl="0">
              <a:spcBef>
                <a:spcPts val="0"/>
              </a:spcBef>
              <a:spcAft>
                <a:spcPts val="0"/>
              </a:spcAft>
              <a:buNone/>
            </a:pPr>
            <a:endParaRPr/>
          </a:p>
          <a:p>
            <a:pPr marL="0" lvl="0" indent="0" algn="l" rtl="0">
              <a:spcBef>
                <a:spcPts val="0"/>
              </a:spcBef>
              <a:spcAft>
                <a:spcPts val="0"/>
              </a:spcAft>
              <a:buNone/>
            </a:pPr>
            <a:r>
              <a:rPr lang="en" b="1"/>
              <a:t>SAY: [choose which option is best for your district--see DIRECTIONS above].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 Note to districts: you may need to revise this slide based on how the TPSP projects are used in your district. For example, if GT students use the Pursuit of Passion project, then you would want to guide the exploration and show parents the Pursuit of Passion Project.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94914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40f8b5f34a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40f8b5f34a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5-10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a chance for parents to understand the high level of depth and complexity. Based on technology and internet assessibility, you can 1) guide the parents through the exploration of a live rubric; 2) have the parents explore rubrics; or 3) have copies of rubrics provided as handouts.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Because every project has the same two phases, and because every project focuses on research and the creation of individual products--all of the assessment rubrics for a grade level are the same.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That means a classroom of gifted second graders could choose different projects, and the teacher uses the K-2 rubric. This is also great for students and parents to best understand what is expected as they complete these advanced level projects. Please take a moment to explore a rubric [choose which option is best for your district -- see DIRECTIONS above]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6103746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40f8b5f34a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40f8b5f34a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chance to explain how the TPSP is used at your district and take any questions. </a:t>
            </a:r>
            <a:endParaRPr/>
          </a:p>
          <a:p>
            <a:pPr marL="0" lvl="0" indent="0" algn="l" rtl="0">
              <a:spcBef>
                <a:spcPts val="0"/>
              </a:spcBef>
              <a:spcAft>
                <a:spcPts val="0"/>
              </a:spcAft>
              <a:buNone/>
            </a:pPr>
            <a:endParaRPr/>
          </a:p>
          <a:p>
            <a:pPr marL="0" lvl="0" indent="0" algn="l" rtl="0">
              <a:spcBef>
                <a:spcPts val="0"/>
              </a:spcBef>
              <a:spcAft>
                <a:spcPts val="0"/>
              </a:spcAft>
              <a:buNone/>
            </a:pPr>
            <a:r>
              <a:rPr lang="en" b="1"/>
              <a:t>SAY: [Depends on district’s program implementation of the Texas Performance Standards Project]. </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p:txBody>
      </p:sp>
    </p:spTree>
    <p:extLst>
      <p:ext uri="{BB962C8B-B14F-4D97-AF65-F5344CB8AC3E}">
        <p14:creationId xmlns:p14="http://schemas.microsoft.com/office/powerpoint/2010/main" val="14753363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40ddec3ed4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40ddec3ed4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TIME: 3-5 minutes</a:t>
            </a:r>
            <a:endParaRPr/>
          </a:p>
          <a:p>
            <a:pPr marL="0" lvl="0" indent="0" algn="l" rtl="0">
              <a:spcBef>
                <a:spcPts val="0"/>
              </a:spcBef>
              <a:spcAft>
                <a:spcPts val="0"/>
              </a:spcAft>
              <a:buNone/>
            </a:pPr>
            <a:endParaRPr/>
          </a:p>
          <a:p>
            <a:pPr marL="0" lvl="0" indent="0" algn="l" rtl="0">
              <a:spcBef>
                <a:spcPts val="0"/>
              </a:spcBef>
              <a:spcAft>
                <a:spcPts val="0"/>
              </a:spcAft>
              <a:buNone/>
            </a:pPr>
            <a:r>
              <a:rPr lang="en"/>
              <a:t>DIRECTIONS: This is chance to recap the exploration, and take any questions.</a:t>
            </a:r>
            <a:endParaRPr/>
          </a:p>
          <a:p>
            <a:pPr marL="0" lvl="0" indent="0" algn="l" rtl="0">
              <a:spcBef>
                <a:spcPts val="0"/>
              </a:spcBef>
              <a:spcAft>
                <a:spcPts val="0"/>
              </a:spcAft>
              <a:buNone/>
            </a:pPr>
            <a:endParaRPr/>
          </a:p>
          <a:p>
            <a:pPr marL="0" lvl="0" indent="0" algn="l" rtl="0">
              <a:spcBef>
                <a:spcPts val="0"/>
              </a:spcBef>
              <a:spcAft>
                <a:spcPts val="0"/>
              </a:spcAft>
              <a:buNone/>
            </a:pPr>
            <a:r>
              <a:rPr lang="en" b="1"/>
              <a:t>SAY: Thank you for your time in exploring the Texas Performance Standards Project and how you child will utilize these projects as part of the gifted service. As we conclude, I would like to revisit the state goal for gifted education to show how TPSP helps [our] ISD serve gifted students. </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“Self-directed learning, thinking, research” is Phase One of each TPSP.</a:t>
            </a:r>
            <a:endParaRPr b="1"/>
          </a:p>
          <a:p>
            <a:pPr marL="0" lvl="0" indent="0" algn="l" rtl="0">
              <a:spcBef>
                <a:spcPts val="0"/>
              </a:spcBef>
              <a:spcAft>
                <a:spcPts val="0"/>
              </a:spcAft>
              <a:buNone/>
            </a:pPr>
            <a:endParaRPr b="1"/>
          </a:p>
          <a:p>
            <a:pPr marL="0" lvl="0" indent="0" algn="l" rtl="0">
              <a:spcBef>
                <a:spcPts val="0"/>
              </a:spcBef>
              <a:spcAft>
                <a:spcPts val="0"/>
              </a:spcAft>
              <a:buNone/>
            </a:pPr>
            <a:r>
              <a:rPr lang="en" b="1"/>
              <a:t>“Communication” and “the development of innovative products and performances” is Phase Two of each TPSP</a:t>
            </a:r>
            <a:endParaRPr b="1"/>
          </a:p>
          <a:p>
            <a:pPr marL="0" lvl="0" indent="0" algn="l" rtl="0">
              <a:spcBef>
                <a:spcPts val="0"/>
              </a:spcBef>
              <a:spcAft>
                <a:spcPts val="0"/>
              </a:spcAft>
              <a:buNone/>
            </a:pPr>
            <a:endParaRPr/>
          </a:p>
          <a:p>
            <a:pPr marL="0" lvl="0" indent="0" algn="l" rtl="0">
              <a:spcBef>
                <a:spcPts val="0"/>
              </a:spcBef>
              <a:spcAft>
                <a:spcPts val="0"/>
              </a:spcAft>
              <a:buNone/>
            </a:pPr>
            <a:r>
              <a:rPr lang="en" b="1"/>
              <a:t>[Continue with the definition as it matches your district’s service design--for example, individual choice of the project and the high school programming options.]</a:t>
            </a:r>
            <a:endParaRPr b="1"/>
          </a:p>
          <a:p>
            <a:pPr marL="0" lvl="0" indent="0" algn="l" rtl="0">
              <a:spcBef>
                <a:spcPts val="0"/>
              </a:spcBef>
              <a:spcAft>
                <a:spcPts val="0"/>
              </a:spcAft>
              <a:buNone/>
            </a:pPr>
            <a:endParaRPr/>
          </a:p>
          <a:p>
            <a:pPr marL="0" lvl="0" indent="0" algn="l" rtl="0">
              <a:spcBef>
                <a:spcPts val="0"/>
              </a:spcBef>
              <a:spcAft>
                <a:spcPts val="0"/>
              </a:spcAft>
              <a:buNone/>
            </a:pPr>
            <a:r>
              <a:rPr lang="en"/>
              <a:t>NOTE: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3509148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40f8b5f34a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40f8b5f34a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2187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4278300" y="2751163"/>
            <a:ext cx="587400" cy="0"/>
          </a:xfrm>
          <a:prstGeom prst="straightConnector1">
            <a:avLst/>
          </a:prstGeom>
          <a:noFill/>
          <a:ln w="76200" cap="flat" cmpd="sng">
            <a:solidFill>
              <a:schemeClr val="dk1"/>
            </a:solidFill>
            <a:prstDash val="solid"/>
            <a:round/>
            <a:headEnd type="none" w="sm" len="sm"/>
            <a:tailEnd type="none" w="sm" len="sm"/>
          </a:ln>
        </p:spPr>
      </p:cxnSp>
      <p:sp>
        <p:nvSpPr>
          <p:cNvPr id="11" name="Google Shape;11;p2"/>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2" name="Google Shape;12;p2"/>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480550"/>
            <a:ext cx="8114400" cy="24459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6800"/>
              <a:buNone/>
              <a:defRPr sz="6800">
                <a:solidFill>
                  <a:schemeClr val="lt1"/>
                </a:solidFill>
              </a:defRPr>
            </a:lvl1pPr>
            <a:lvl2pPr lvl="1">
              <a:spcBef>
                <a:spcPts val="0"/>
              </a:spcBef>
              <a:spcAft>
                <a:spcPts val="0"/>
              </a:spcAft>
              <a:buClr>
                <a:schemeClr val="lt1"/>
              </a:buClr>
              <a:buSzPts val="6800"/>
              <a:buNone/>
              <a:defRPr sz="6800">
                <a:solidFill>
                  <a:schemeClr val="lt1"/>
                </a:solidFill>
              </a:defRPr>
            </a:lvl2pPr>
            <a:lvl3pPr lvl="2">
              <a:spcBef>
                <a:spcPts val="0"/>
              </a:spcBef>
              <a:spcAft>
                <a:spcPts val="0"/>
              </a:spcAft>
              <a:buClr>
                <a:schemeClr val="lt1"/>
              </a:buClr>
              <a:buSzPts val="6800"/>
              <a:buNone/>
              <a:defRPr sz="6800">
                <a:solidFill>
                  <a:schemeClr val="lt1"/>
                </a:solidFill>
              </a:defRPr>
            </a:lvl3pPr>
            <a:lvl4pPr lvl="3">
              <a:spcBef>
                <a:spcPts val="0"/>
              </a:spcBef>
              <a:spcAft>
                <a:spcPts val="0"/>
              </a:spcAft>
              <a:buClr>
                <a:schemeClr val="lt1"/>
              </a:buClr>
              <a:buSzPts val="6800"/>
              <a:buNone/>
              <a:defRPr sz="6800">
                <a:solidFill>
                  <a:schemeClr val="lt1"/>
                </a:solidFill>
              </a:defRPr>
            </a:lvl4pPr>
            <a:lvl5pPr lvl="4">
              <a:spcBef>
                <a:spcPts val="0"/>
              </a:spcBef>
              <a:spcAft>
                <a:spcPts val="0"/>
              </a:spcAft>
              <a:buClr>
                <a:schemeClr val="lt1"/>
              </a:buClr>
              <a:buSzPts val="6800"/>
              <a:buNone/>
              <a:defRPr sz="6800">
                <a:solidFill>
                  <a:schemeClr val="lt1"/>
                </a:solidFill>
              </a:defRPr>
            </a:lvl5pPr>
            <a:lvl6pPr lvl="5">
              <a:spcBef>
                <a:spcPts val="0"/>
              </a:spcBef>
              <a:spcAft>
                <a:spcPts val="0"/>
              </a:spcAft>
              <a:buClr>
                <a:schemeClr val="lt1"/>
              </a:buClr>
              <a:buSzPts val="6800"/>
              <a:buNone/>
              <a:defRPr sz="6800">
                <a:solidFill>
                  <a:schemeClr val="lt1"/>
                </a:solidFill>
              </a:defRPr>
            </a:lvl6pPr>
            <a:lvl7pPr lvl="6">
              <a:spcBef>
                <a:spcPts val="0"/>
              </a:spcBef>
              <a:spcAft>
                <a:spcPts val="0"/>
              </a:spcAft>
              <a:buClr>
                <a:schemeClr val="lt1"/>
              </a:buClr>
              <a:buSzPts val="6800"/>
              <a:buNone/>
              <a:defRPr sz="6800">
                <a:solidFill>
                  <a:schemeClr val="lt1"/>
                </a:solidFill>
              </a:defRPr>
            </a:lvl7pPr>
            <a:lvl8pPr lvl="7">
              <a:spcBef>
                <a:spcPts val="0"/>
              </a:spcBef>
              <a:spcAft>
                <a:spcPts val="0"/>
              </a:spcAft>
              <a:buClr>
                <a:schemeClr val="lt1"/>
              </a:buClr>
              <a:buSzPts val="6800"/>
              <a:buNone/>
              <a:defRPr sz="6800">
                <a:solidFill>
                  <a:schemeClr val="lt1"/>
                </a:solidFill>
              </a:defRPr>
            </a:lvl8pPr>
            <a:lvl9pPr lvl="8">
              <a:spcBef>
                <a:spcPts val="0"/>
              </a:spcBef>
              <a:spcAft>
                <a:spcPts val="0"/>
              </a:spcAft>
              <a:buClr>
                <a:schemeClr val="lt1"/>
              </a:buClr>
              <a:buSzPts val="6800"/>
              <a:buNone/>
              <a:defRPr sz="6800">
                <a:solidFill>
                  <a:schemeClr val="lt1"/>
                </a:solidFill>
              </a:defRPr>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6318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490875"/>
            <a:ext cx="2808000" cy="30780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83800" cy="4090800"/>
          </a:xfrm>
          <a:prstGeom prst="rect">
            <a:avLst/>
          </a:prstGeom>
        </p:spPr>
        <p:txBody>
          <a:bodyPr spcFirstLastPara="1" wrap="square" lIns="91425" tIns="91425" rIns="91425" bIns="91425" anchor="ctr"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0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375599"/>
            <a:ext cx="4045200" cy="1551900"/>
          </a:xfrm>
          <a:prstGeom prst="rect">
            <a:avLst/>
          </a:prstGeom>
        </p:spPr>
        <p:txBody>
          <a:bodyPr spcFirstLastPara="1" wrap="square" lIns="91425" tIns="91425" rIns="91425" bIns="91425" anchor="b" anchorCtr="0"/>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0" name="Google Shape;40;p9"/>
          <p:cNvSpPr txBox="1">
            <a:spLocks noGrp="1"/>
          </p:cNvSpPr>
          <p:nvPr>
            <p:ph type="subTitle" idx="1"/>
          </p:nvPr>
        </p:nvSpPr>
        <p:spPr>
          <a:xfrm>
            <a:off x="265500" y="2981125"/>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Clr>
                <a:schemeClr val="accent3"/>
              </a:buClr>
              <a:buSzPts val="1800"/>
              <a:buFont typeface="Alfa Slab One"/>
              <a:buNone/>
              <a:defRPr>
                <a:solidFill>
                  <a:schemeClr val="accent3"/>
                </a:solidFill>
                <a:latin typeface="Alfa Slab One"/>
                <a:ea typeface="Alfa Slab One"/>
                <a:cs typeface="Alfa Slab One"/>
                <a:sym typeface="Alfa Slab One"/>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167925"/>
            <a:ext cx="8520600" cy="1980000"/>
          </a:xfrm>
          <a:prstGeom prst="rect">
            <a:avLst/>
          </a:prstGeom>
        </p:spPr>
        <p:txBody>
          <a:bodyPr spcFirstLastPara="1" wrap="square" lIns="91425" tIns="91425" rIns="91425" bIns="91425" anchor="ctr" anchorCtr="0"/>
          <a:lstStyle>
            <a:lvl1pPr lvl="0" algn="ctr">
              <a:spcBef>
                <a:spcPts val="0"/>
              </a:spcBef>
              <a:spcAft>
                <a:spcPts val="0"/>
              </a:spcAft>
              <a:buClr>
                <a:schemeClr val="dk1"/>
              </a:buClr>
              <a:buSzPts val="11000"/>
              <a:buNone/>
              <a:defRPr sz="11000">
                <a:solidFill>
                  <a:schemeClr val="dk1"/>
                </a:solidFill>
              </a:defRPr>
            </a:lvl1pPr>
            <a:lvl2pPr lvl="1" algn="ctr">
              <a:spcBef>
                <a:spcPts val="0"/>
              </a:spcBef>
              <a:spcAft>
                <a:spcPts val="0"/>
              </a:spcAft>
              <a:buClr>
                <a:schemeClr val="dk1"/>
              </a:buClr>
              <a:buSzPts val="11000"/>
              <a:buNone/>
              <a:defRPr sz="11000">
                <a:solidFill>
                  <a:schemeClr val="dk1"/>
                </a:solidFill>
              </a:defRPr>
            </a:lvl2pPr>
            <a:lvl3pPr lvl="2" algn="ctr">
              <a:spcBef>
                <a:spcPts val="0"/>
              </a:spcBef>
              <a:spcAft>
                <a:spcPts val="0"/>
              </a:spcAft>
              <a:buClr>
                <a:schemeClr val="dk1"/>
              </a:buClr>
              <a:buSzPts val="11000"/>
              <a:buNone/>
              <a:defRPr sz="11000">
                <a:solidFill>
                  <a:schemeClr val="dk1"/>
                </a:solidFill>
              </a:defRPr>
            </a:lvl3pPr>
            <a:lvl4pPr lvl="3" algn="ctr">
              <a:spcBef>
                <a:spcPts val="0"/>
              </a:spcBef>
              <a:spcAft>
                <a:spcPts val="0"/>
              </a:spcAft>
              <a:buClr>
                <a:schemeClr val="dk1"/>
              </a:buClr>
              <a:buSzPts val="11000"/>
              <a:buNone/>
              <a:defRPr sz="11000">
                <a:solidFill>
                  <a:schemeClr val="dk1"/>
                </a:solidFill>
              </a:defRPr>
            </a:lvl4pPr>
            <a:lvl5pPr lvl="4" algn="ctr">
              <a:spcBef>
                <a:spcPts val="0"/>
              </a:spcBef>
              <a:spcAft>
                <a:spcPts val="0"/>
              </a:spcAft>
              <a:buClr>
                <a:schemeClr val="dk1"/>
              </a:buClr>
              <a:buSzPts val="11000"/>
              <a:buNone/>
              <a:defRPr sz="11000">
                <a:solidFill>
                  <a:schemeClr val="dk1"/>
                </a:solidFill>
              </a:defRPr>
            </a:lvl5pPr>
            <a:lvl6pPr lvl="5" algn="ctr">
              <a:spcBef>
                <a:spcPts val="0"/>
              </a:spcBef>
              <a:spcAft>
                <a:spcPts val="0"/>
              </a:spcAft>
              <a:buClr>
                <a:schemeClr val="dk1"/>
              </a:buClr>
              <a:buSzPts val="11000"/>
              <a:buNone/>
              <a:defRPr sz="11000">
                <a:solidFill>
                  <a:schemeClr val="dk1"/>
                </a:solidFill>
              </a:defRPr>
            </a:lvl6pPr>
            <a:lvl7pPr lvl="6" algn="ctr">
              <a:spcBef>
                <a:spcPts val="0"/>
              </a:spcBef>
              <a:spcAft>
                <a:spcPts val="0"/>
              </a:spcAft>
              <a:buClr>
                <a:schemeClr val="dk1"/>
              </a:buClr>
              <a:buSzPts val="11000"/>
              <a:buNone/>
              <a:defRPr sz="11000">
                <a:solidFill>
                  <a:schemeClr val="dk1"/>
                </a:solidFill>
              </a:defRPr>
            </a:lvl7pPr>
            <a:lvl8pPr lvl="7" algn="ctr">
              <a:spcBef>
                <a:spcPts val="0"/>
              </a:spcBef>
              <a:spcAft>
                <a:spcPts val="0"/>
              </a:spcAft>
              <a:buClr>
                <a:schemeClr val="dk1"/>
              </a:buClr>
              <a:buSzPts val="11000"/>
              <a:buNone/>
              <a:defRPr sz="11000">
                <a:solidFill>
                  <a:schemeClr val="dk1"/>
                </a:solidFill>
              </a:defRPr>
            </a:lvl8pPr>
            <a:lvl9pPr lvl="8" algn="ctr">
              <a:spcBef>
                <a:spcPts val="0"/>
              </a:spcBef>
              <a:spcAft>
                <a:spcPts val="0"/>
              </a:spcAft>
              <a:buClr>
                <a:schemeClr val="dk1"/>
              </a:buClr>
              <a:buSzPts val="11000"/>
              <a:buNone/>
              <a:defRPr sz="11000">
                <a:solidFill>
                  <a:schemeClr val="dk1"/>
                </a:solidFill>
              </a:defRPr>
            </a:lvl9pPr>
          </a:lstStyle>
          <a:p>
            <a:r>
              <a:t>xx%</a:t>
            </a:r>
          </a:p>
        </p:txBody>
      </p:sp>
      <p:sp>
        <p:nvSpPr>
          <p:cNvPr id="48" name="Google Shape;48;p11"/>
          <p:cNvSpPr txBox="1">
            <a:spLocks noGrp="1"/>
          </p:cNvSpPr>
          <p:nvPr>
            <p:ph type="body" idx="1"/>
          </p:nvPr>
        </p:nvSpPr>
        <p:spPr>
          <a:xfrm>
            <a:off x="311700" y="3224250"/>
            <a:ext cx="8520600" cy="10716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game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1pPr>
            <a:lvl2pPr lvl="1">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2pPr>
            <a:lvl3pPr lvl="2">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3pPr>
            <a:lvl4pPr lvl="3">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4pPr>
            <a:lvl5pPr lvl="4">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5pPr>
            <a:lvl6pPr lvl="5">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6pPr>
            <a:lvl7pPr lvl="6">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7pPr>
            <a:lvl8pPr lvl="7">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8pPr>
            <a:lvl9pPr lvl="8">
              <a:spcBef>
                <a:spcPts val="0"/>
              </a:spcBef>
              <a:spcAft>
                <a:spcPts val="0"/>
              </a:spcAft>
              <a:buClr>
                <a:schemeClr val="accent3"/>
              </a:buClr>
              <a:buSzPts val="3000"/>
              <a:buFont typeface="Alfa Slab One"/>
              <a:buNone/>
              <a:defRPr sz="3000">
                <a:solidFill>
                  <a:schemeClr val="accent3"/>
                </a:solidFill>
                <a:latin typeface="Alfa Slab One"/>
                <a:ea typeface="Alfa Slab One"/>
                <a:cs typeface="Alfa Slab One"/>
                <a:sym typeface="Alfa Slab On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dk2"/>
              </a:buClr>
              <a:buSzPts val="1800"/>
              <a:buFont typeface="Proxima Nova"/>
              <a:buChar char="●"/>
              <a:defRPr sz="1800">
                <a:solidFill>
                  <a:schemeClr val="dk2"/>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dk2"/>
              </a:buClr>
              <a:buSzPts val="1400"/>
              <a:buFont typeface="Proxima Nova"/>
              <a:buChar char="○"/>
              <a:defRPr>
                <a:solidFill>
                  <a:schemeClr val="dk2"/>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dk2"/>
              </a:buClr>
              <a:buSzPts val="1400"/>
              <a:buFont typeface="Proxima Nova"/>
              <a:buChar char="■"/>
              <a:defRPr>
                <a:solidFill>
                  <a:schemeClr val="dk2"/>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Proxima Nova"/>
                <a:ea typeface="Proxima Nova"/>
                <a:cs typeface="Proxima Nova"/>
                <a:sym typeface="Proxima Nova"/>
              </a:defRPr>
            </a:lvl1pPr>
            <a:lvl2pPr lvl="1" algn="r">
              <a:buNone/>
              <a:defRPr sz="1000">
                <a:solidFill>
                  <a:schemeClr val="dk2"/>
                </a:solidFill>
                <a:latin typeface="Proxima Nova"/>
                <a:ea typeface="Proxima Nova"/>
                <a:cs typeface="Proxima Nova"/>
                <a:sym typeface="Proxima Nova"/>
              </a:defRPr>
            </a:lvl2pPr>
            <a:lvl3pPr lvl="2" algn="r">
              <a:buNone/>
              <a:defRPr sz="1000">
                <a:solidFill>
                  <a:schemeClr val="dk2"/>
                </a:solidFill>
                <a:latin typeface="Proxima Nova"/>
                <a:ea typeface="Proxima Nova"/>
                <a:cs typeface="Proxima Nova"/>
                <a:sym typeface="Proxima Nova"/>
              </a:defRPr>
            </a:lvl3pPr>
            <a:lvl4pPr lvl="3" algn="r">
              <a:buNone/>
              <a:defRPr sz="1000">
                <a:solidFill>
                  <a:schemeClr val="dk2"/>
                </a:solidFill>
                <a:latin typeface="Proxima Nova"/>
                <a:ea typeface="Proxima Nova"/>
                <a:cs typeface="Proxima Nova"/>
                <a:sym typeface="Proxima Nova"/>
              </a:defRPr>
            </a:lvl4pPr>
            <a:lvl5pPr lvl="4" algn="r">
              <a:buNone/>
              <a:defRPr sz="1000">
                <a:solidFill>
                  <a:schemeClr val="dk2"/>
                </a:solidFill>
                <a:latin typeface="Proxima Nova"/>
                <a:ea typeface="Proxima Nova"/>
                <a:cs typeface="Proxima Nova"/>
                <a:sym typeface="Proxima Nova"/>
              </a:defRPr>
            </a:lvl5pPr>
            <a:lvl6pPr lvl="5" algn="r">
              <a:buNone/>
              <a:defRPr sz="1000">
                <a:solidFill>
                  <a:schemeClr val="dk2"/>
                </a:solidFill>
                <a:latin typeface="Proxima Nova"/>
                <a:ea typeface="Proxima Nova"/>
                <a:cs typeface="Proxima Nova"/>
                <a:sym typeface="Proxima Nova"/>
              </a:defRPr>
            </a:lvl6pPr>
            <a:lvl7pPr lvl="6" algn="r">
              <a:buNone/>
              <a:defRPr sz="1000">
                <a:solidFill>
                  <a:schemeClr val="dk2"/>
                </a:solidFill>
                <a:latin typeface="Proxima Nova"/>
                <a:ea typeface="Proxima Nova"/>
                <a:cs typeface="Proxima Nova"/>
                <a:sym typeface="Proxima Nova"/>
              </a:defRPr>
            </a:lvl7pPr>
            <a:lvl8pPr lvl="7" algn="r">
              <a:buNone/>
              <a:defRPr sz="1000">
                <a:solidFill>
                  <a:schemeClr val="dk2"/>
                </a:solidFill>
                <a:latin typeface="Proxima Nova"/>
                <a:ea typeface="Proxima Nova"/>
                <a:cs typeface="Proxima Nova"/>
                <a:sym typeface="Proxima Nova"/>
              </a:defRPr>
            </a:lvl8pPr>
            <a:lvl9pPr lvl="8" algn="r">
              <a:buNone/>
              <a:defRPr sz="1000">
                <a:solidFill>
                  <a:schemeClr val="dk2"/>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www.texaspsp.or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hyperlink" Target="https://www.texaspsp.org/forms?gradeBand%5b%5d=intermediate" TargetMode="External"/><Relationship Id="rId3" Type="http://schemas.openxmlformats.org/officeDocument/2006/relationships/hyperlink" Target="https://www.texaspsp.org/tasks" TargetMode="External"/><Relationship Id="rId7" Type="http://schemas.openxmlformats.org/officeDocument/2006/relationships/hyperlink" Target="https://www.texaspsp.org/forms?gradeBand%5b%5d=primary"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hyperlink" Target="https://www.texaspsp.org/assets/uploads/docs/spanish_parent_brochure.pdf" TargetMode="External"/><Relationship Id="rId5" Type="http://schemas.openxmlformats.org/officeDocument/2006/relationships/hyperlink" Target="https://www.texaspsp.org/assets/uploads/docs/parents_brochure.pdf" TargetMode="External"/><Relationship Id="rId10" Type="http://schemas.openxmlformats.org/officeDocument/2006/relationships/hyperlink" Target="https://www.texaspsp.org/forms?gradeBand%5b%5d=high-school" TargetMode="External"/><Relationship Id="rId4" Type="http://schemas.openxmlformats.org/officeDocument/2006/relationships/hyperlink" Target="https://www.texaspsp.org/resources/colef_chart" TargetMode="External"/><Relationship Id="rId9" Type="http://schemas.openxmlformats.org/officeDocument/2006/relationships/hyperlink" Target="https://www.texaspsp.org/forms?gradeBand%5b%5d=middle-sch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595975"/>
            <a:ext cx="8520600" cy="1957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solidFill>
                  <a:schemeClr val="accent5"/>
                </a:solidFill>
              </a:rPr>
              <a:t>Texas Performance Standards Project</a:t>
            </a:r>
            <a:endParaRPr dirty="0">
              <a:solidFill>
                <a:schemeClr val="accent5"/>
              </a:solidFill>
            </a:endParaRPr>
          </a:p>
        </p:txBody>
      </p:sp>
      <p:sp>
        <p:nvSpPr>
          <p:cNvPr id="57" name="Google Shape;57;p13"/>
          <p:cNvSpPr txBox="1">
            <a:spLocks noGrp="1"/>
          </p:cNvSpPr>
          <p:nvPr>
            <p:ph type="subTitle" idx="1"/>
          </p:nvPr>
        </p:nvSpPr>
        <p:spPr>
          <a:xfrm>
            <a:off x="311700" y="3165823"/>
            <a:ext cx="8520600" cy="73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Region 10 ESC GT Parent Portal</a:t>
            </a:r>
            <a:endParaRPr/>
          </a:p>
          <a:p>
            <a:pPr marL="0" lvl="0" indent="0" algn="ctr"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solidFill>
                  <a:schemeClr val="accent5"/>
                </a:solidFill>
              </a:rPr>
              <a:t>Agenda</a:t>
            </a:r>
            <a:endParaRPr dirty="0">
              <a:solidFill>
                <a:schemeClr val="accent5"/>
              </a:solidFill>
            </a:endParaRPr>
          </a:p>
        </p:txBody>
      </p:sp>
      <p:sp>
        <p:nvSpPr>
          <p:cNvPr id="74" name="Google Shape;74;p15"/>
          <p:cNvSpPr txBox="1">
            <a:spLocks noGrp="1"/>
          </p:cNvSpPr>
          <p:nvPr>
            <p:ph type="body" idx="1"/>
          </p:nvPr>
        </p:nvSpPr>
        <p:spPr>
          <a:xfrm>
            <a:off x="311700" y="1152475"/>
            <a:ext cx="8520600" cy="3416400"/>
          </a:xfrm>
          <a:prstGeom prst="rect">
            <a:avLst/>
          </a:prstGeom>
          <a:ln>
            <a:noFill/>
          </a:ln>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a:t>Unpack the state goal for gifted education in order to understand the district’s alignment of services.</a:t>
            </a:r>
            <a:endParaRPr/>
          </a:p>
          <a:p>
            <a:pPr marL="457200" lvl="0" indent="-342900" algn="l" rtl="0">
              <a:spcBef>
                <a:spcPts val="1600"/>
              </a:spcBef>
              <a:spcAft>
                <a:spcPts val="0"/>
              </a:spcAft>
              <a:buSzPts val="1800"/>
              <a:buChar char="●"/>
            </a:pPr>
            <a:r>
              <a:rPr lang="en"/>
              <a:t>Share the history of the TPSP in order to understand why the project exists </a:t>
            </a:r>
            <a:endParaRPr/>
          </a:p>
          <a:p>
            <a:pPr marL="457200" lvl="0" indent="-342900" algn="l" rtl="0">
              <a:spcBef>
                <a:spcPts val="1600"/>
              </a:spcBef>
              <a:spcAft>
                <a:spcPts val="0"/>
              </a:spcAft>
              <a:buSzPts val="1800"/>
              <a:buChar char="●"/>
            </a:pPr>
            <a:r>
              <a:rPr lang="en"/>
              <a:t>Explore various TPSP projects in order to experience the level of depth and complexity associated with each project.</a:t>
            </a:r>
            <a:endParaRPr/>
          </a:p>
          <a:p>
            <a:pPr marL="457200" lvl="0" indent="-342900" algn="l" rtl="0">
              <a:spcBef>
                <a:spcPts val="1600"/>
              </a:spcBef>
              <a:spcAft>
                <a:spcPts val="0"/>
              </a:spcAft>
              <a:buSzPts val="1800"/>
              <a:buChar char="●"/>
            </a:pPr>
            <a:r>
              <a:rPr lang="en"/>
              <a:t>Explain how the district utilizes TPSP in order to understand the individual district’s service design/model. </a:t>
            </a:r>
            <a:endParaRPr/>
          </a:p>
          <a:p>
            <a:pPr marL="457200" lvl="0" indent="-342900" algn="l" rtl="0">
              <a:spcBef>
                <a:spcPts val="1600"/>
              </a:spcBef>
              <a:spcAft>
                <a:spcPts val="0"/>
              </a:spcAft>
              <a:buSzPts val="1800"/>
              <a:buChar char="●"/>
            </a:pPr>
            <a:r>
              <a:rPr lang="en"/>
              <a:t>Share resources for TPSP in order to build capacity with parents in support of the districts.  </a:t>
            </a: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chemeClr val="accent5"/>
                </a:solidFill>
              </a:rPr>
              <a:t>What is the State Goal for Gifted Education?</a:t>
            </a:r>
            <a:endParaRPr sz="2400" dirty="0">
              <a:solidFill>
                <a:schemeClr val="accent5"/>
              </a:solidFill>
            </a:endParaRPr>
          </a:p>
        </p:txBody>
      </p:sp>
      <p:sp>
        <p:nvSpPr>
          <p:cNvPr id="80" name="Google Shape;80;p16"/>
          <p:cNvSpPr txBox="1">
            <a:spLocks noGrp="1"/>
          </p:cNvSpPr>
          <p:nvPr>
            <p:ph type="body" idx="1"/>
          </p:nvPr>
        </p:nvSpPr>
        <p:spPr>
          <a:xfrm>
            <a:off x="361725" y="1017725"/>
            <a:ext cx="8520600" cy="35511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rgbClr val="3F3F3F"/>
                </a:solidFill>
              </a:rPr>
              <a:t>“Students who participate in services designed for gifted/talented students will demonstrate skills in self-directed learning, thinking, research, and communication as evidenced by the development of innovative products and performances that reflect individuality and creativity and are advanced in relation to students of similar age, experience, or environment. </a:t>
            </a:r>
            <a:endParaRPr>
              <a:solidFill>
                <a:srgbClr val="3F3F3F"/>
              </a:solidFill>
            </a:endParaRPr>
          </a:p>
          <a:p>
            <a:pPr marL="0" lvl="0" indent="0" algn="l" rtl="0">
              <a:lnSpc>
                <a:spcPct val="90000"/>
              </a:lnSpc>
              <a:spcBef>
                <a:spcPts val="0"/>
              </a:spcBef>
              <a:spcAft>
                <a:spcPts val="0"/>
              </a:spcAft>
              <a:buNone/>
            </a:pPr>
            <a:endParaRPr>
              <a:solidFill>
                <a:srgbClr val="3F3F3F"/>
              </a:solidFill>
            </a:endParaRPr>
          </a:p>
          <a:p>
            <a:pPr marL="0" lvl="0" indent="0" algn="l" rtl="0">
              <a:lnSpc>
                <a:spcPct val="90000"/>
              </a:lnSpc>
              <a:spcBef>
                <a:spcPts val="0"/>
              </a:spcBef>
              <a:spcAft>
                <a:spcPts val="0"/>
              </a:spcAft>
              <a:buClr>
                <a:srgbClr val="E84C22"/>
              </a:buClr>
              <a:buFont typeface="Noto Sans Symbols"/>
              <a:buNone/>
            </a:pPr>
            <a:r>
              <a:rPr lang="en">
                <a:solidFill>
                  <a:srgbClr val="3F3F3F"/>
                </a:solidFill>
              </a:rPr>
              <a:t>High school graduates who have participated in </a:t>
            </a:r>
            <a:r>
              <a:rPr lang="en" u="sng">
                <a:solidFill>
                  <a:srgbClr val="3F3F3F"/>
                </a:solidFill>
              </a:rPr>
              <a:t>services</a:t>
            </a:r>
            <a:r>
              <a:rPr lang="en">
                <a:solidFill>
                  <a:srgbClr val="3F3F3F"/>
                </a:solidFill>
              </a:rPr>
              <a:t> for gifted/talented students will have produced products and performances of professional quality as part of their program </a:t>
            </a:r>
            <a:r>
              <a:rPr lang="en" u="sng">
                <a:solidFill>
                  <a:srgbClr val="3F3F3F"/>
                </a:solidFill>
              </a:rPr>
              <a:t>services</a:t>
            </a:r>
            <a:r>
              <a:rPr lang="en">
                <a:solidFill>
                  <a:srgbClr val="3F3F3F"/>
                </a:solidFill>
              </a:rPr>
              <a:t>.”</a:t>
            </a:r>
            <a:endParaRPr>
              <a:solidFill>
                <a:srgbClr val="3F3F3F"/>
              </a:solidFill>
            </a:endParaRPr>
          </a:p>
          <a:p>
            <a:pPr marL="457200" lvl="0" indent="0" algn="l" rtl="0">
              <a:lnSpc>
                <a:spcPct val="90000"/>
              </a:lnSpc>
              <a:spcBef>
                <a:spcPts val="1000"/>
              </a:spcBef>
              <a:spcAft>
                <a:spcPts val="0"/>
              </a:spcAft>
              <a:buNone/>
            </a:pPr>
            <a:r>
              <a:rPr lang="en">
                <a:solidFill>
                  <a:srgbClr val="3F3F3F"/>
                </a:solidFill>
              </a:rPr>
              <a:t>Texas Education Agency, (2009). </a:t>
            </a:r>
            <a:endParaRPr>
              <a:solidFill>
                <a:srgbClr val="3F3F3F"/>
              </a:solidFill>
            </a:endParaRPr>
          </a:p>
          <a:p>
            <a:pPr marL="457200" lvl="0" indent="0" algn="l" rtl="0">
              <a:lnSpc>
                <a:spcPct val="90000"/>
              </a:lnSpc>
              <a:spcBef>
                <a:spcPts val="1000"/>
              </a:spcBef>
              <a:spcAft>
                <a:spcPts val="0"/>
              </a:spcAft>
              <a:buClr>
                <a:srgbClr val="E84C22"/>
              </a:buClr>
              <a:buFont typeface="Noto Sans Symbols"/>
              <a:buNone/>
            </a:pPr>
            <a:r>
              <a:rPr lang="en" i="1">
                <a:solidFill>
                  <a:srgbClr val="3F3F3F"/>
                </a:solidFill>
              </a:rPr>
              <a:t>From Texas State Plan for the Education of Gifted/Talented Students.</a:t>
            </a:r>
            <a:endParaRPr>
              <a:solidFill>
                <a:srgbClr val="3F3F3F"/>
              </a:solidFill>
            </a:endParaRPr>
          </a:p>
          <a:p>
            <a:pPr marL="0" lvl="0" indent="0" algn="l" rtl="0">
              <a:spcBef>
                <a:spcPts val="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400" dirty="0">
                <a:solidFill>
                  <a:schemeClr val="accent5"/>
                </a:solidFill>
              </a:rPr>
              <a:t>The State Goal for Gifted Education</a:t>
            </a:r>
            <a:endParaRPr sz="2400" dirty="0">
              <a:solidFill>
                <a:schemeClr val="accent5"/>
              </a:solidFill>
            </a:endParaRPr>
          </a:p>
          <a:p>
            <a:pPr marL="0" lvl="0" indent="0" algn="ctr" rtl="0">
              <a:spcBef>
                <a:spcPts val="0"/>
              </a:spcBef>
              <a:spcAft>
                <a:spcPts val="0"/>
              </a:spcAft>
              <a:buNone/>
            </a:pPr>
            <a:r>
              <a:rPr lang="en" sz="2400" dirty="0">
                <a:solidFill>
                  <a:schemeClr val="accent5"/>
                </a:solidFill>
              </a:rPr>
              <a:t>Abbreviated</a:t>
            </a:r>
            <a:endParaRPr sz="2400" dirty="0">
              <a:solidFill>
                <a:schemeClr val="accent5"/>
              </a:solidFill>
            </a:endParaRPr>
          </a:p>
        </p:txBody>
      </p:sp>
      <p:sp>
        <p:nvSpPr>
          <p:cNvPr id="86" name="Google Shape;86;p17"/>
          <p:cNvSpPr txBox="1">
            <a:spLocks noGrp="1"/>
          </p:cNvSpPr>
          <p:nvPr>
            <p:ph type="body" idx="1"/>
          </p:nvPr>
        </p:nvSpPr>
        <p:spPr>
          <a:xfrm>
            <a:off x="311700" y="1521025"/>
            <a:ext cx="8520600" cy="3047700"/>
          </a:xfrm>
          <a:prstGeom prst="rect">
            <a:avLst/>
          </a:prstGeom>
        </p:spPr>
        <p:txBody>
          <a:bodyPr spcFirstLastPara="1" wrap="square" lIns="91425" tIns="91425" rIns="91425" bIns="91425" anchor="t" anchorCtr="0">
            <a:noAutofit/>
          </a:bodyPr>
          <a:lstStyle/>
          <a:p>
            <a:pPr marL="0" lvl="0" indent="0" algn="ctr" rtl="0">
              <a:lnSpc>
                <a:spcPct val="90000"/>
              </a:lnSpc>
              <a:spcBef>
                <a:spcPts val="0"/>
              </a:spcBef>
              <a:spcAft>
                <a:spcPts val="0"/>
              </a:spcAft>
              <a:buNone/>
            </a:pPr>
            <a:r>
              <a:rPr lang="en" sz="3000">
                <a:solidFill>
                  <a:srgbClr val="3F3F3F"/>
                </a:solidFill>
              </a:rPr>
              <a:t>Students [who receive gifted services] will demonstrate self-directed learning, thinking, research, and communication by the development of innovative products and performances. </a:t>
            </a:r>
            <a:endParaRPr sz="3000">
              <a:solidFill>
                <a:srgbClr val="3F3F3F"/>
              </a:solidFill>
            </a:endParaRPr>
          </a:p>
          <a:p>
            <a:pPr marL="0" lvl="0" indent="0" algn="ctr" rtl="0">
              <a:spcBef>
                <a:spcPts val="0"/>
              </a:spcBef>
              <a:spcAft>
                <a:spcPts val="16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5"/>
                </a:solidFill>
              </a:rPr>
              <a:t>What are ways to meet the State Goal?</a:t>
            </a:r>
            <a:endParaRPr dirty="0">
              <a:solidFill>
                <a:schemeClr val="accent5"/>
              </a:solidFill>
            </a:endParaRPr>
          </a:p>
          <a:p>
            <a:pPr marL="0" lvl="0" indent="0" algn="ctr" rtl="0">
              <a:lnSpc>
                <a:spcPct val="90000"/>
              </a:lnSpc>
              <a:spcBef>
                <a:spcPts val="0"/>
              </a:spcBef>
              <a:spcAft>
                <a:spcPts val="0"/>
              </a:spcAft>
              <a:buNone/>
            </a:pPr>
            <a:r>
              <a:rPr lang="en" sz="2400" i="1" dirty="0">
                <a:solidFill>
                  <a:srgbClr val="3F3F3F"/>
                </a:solidFill>
                <a:latin typeface="Proxima Nova"/>
                <a:ea typeface="Proxima Nova"/>
                <a:cs typeface="Proxima Nova"/>
                <a:sym typeface="Proxima Nova"/>
              </a:rPr>
              <a:t>“...develop innovative products and performances.”</a:t>
            </a:r>
            <a:r>
              <a:rPr lang="en" dirty="0">
                <a:solidFill>
                  <a:srgbClr val="3F3F3F"/>
                </a:solidFill>
                <a:latin typeface="Proxima Nova"/>
                <a:ea typeface="Proxima Nova"/>
                <a:cs typeface="Proxima Nova"/>
                <a:sym typeface="Proxima Nova"/>
              </a:rPr>
              <a:t> </a:t>
            </a:r>
            <a:endParaRPr dirty="0"/>
          </a:p>
        </p:txBody>
      </p:sp>
      <p:pic>
        <p:nvPicPr>
          <p:cNvPr id="92" name="Google Shape;92;p18"/>
          <p:cNvPicPr preferRelativeResize="0"/>
          <p:nvPr/>
        </p:nvPicPr>
        <p:blipFill rotWithShape="1">
          <a:blip r:embed="rId3">
            <a:alphaModFix/>
          </a:blip>
          <a:srcRect r="39860"/>
          <a:stretch/>
        </p:blipFill>
        <p:spPr>
          <a:xfrm>
            <a:off x="987075" y="1826065"/>
            <a:ext cx="2549275" cy="2496750"/>
          </a:xfrm>
          <a:prstGeom prst="rect">
            <a:avLst/>
          </a:prstGeom>
          <a:noFill/>
          <a:ln>
            <a:noFill/>
          </a:ln>
        </p:spPr>
      </p:pic>
      <p:pic>
        <p:nvPicPr>
          <p:cNvPr id="93" name="Google Shape;93;p18"/>
          <p:cNvPicPr preferRelativeResize="0"/>
          <p:nvPr/>
        </p:nvPicPr>
        <p:blipFill>
          <a:blip r:embed="rId4">
            <a:alphaModFix/>
          </a:blip>
          <a:stretch>
            <a:fillRect/>
          </a:stretch>
        </p:blipFill>
        <p:spPr>
          <a:xfrm>
            <a:off x="6099301" y="1801150"/>
            <a:ext cx="2057625" cy="2546575"/>
          </a:xfrm>
          <a:prstGeom prst="rect">
            <a:avLst/>
          </a:prstGeom>
          <a:noFill/>
          <a:ln>
            <a:noFill/>
          </a:ln>
        </p:spPr>
      </p:pic>
      <p:pic>
        <p:nvPicPr>
          <p:cNvPr id="94" name="Google Shape;94;p18"/>
          <p:cNvPicPr preferRelativeResize="0"/>
          <p:nvPr/>
        </p:nvPicPr>
        <p:blipFill rotWithShape="1">
          <a:blip r:embed="rId5">
            <a:alphaModFix/>
          </a:blip>
          <a:srcRect l="7140"/>
          <a:stretch/>
        </p:blipFill>
        <p:spPr>
          <a:xfrm>
            <a:off x="3486492" y="1801185"/>
            <a:ext cx="2549100" cy="254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solidFill>
                  <a:schemeClr val="accent5"/>
                </a:solidFill>
              </a:rPr>
              <a:t>The Texas Performance Standards Project (TPSP)</a:t>
            </a:r>
            <a:endParaRPr sz="2400" dirty="0">
              <a:solidFill>
                <a:schemeClr val="accent5"/>
              </a:solidFill>
            </a:endParaRPr>
          </a:p>
        </p:txBody>
      </p:sp>
      <p:sp>
        <p:nvSpPr>
          <p:cNvPr id="100" name="Google Shape;100;p19"/>
          <p:cNvSpPr txBox="1">
            <a:spLocks noGrp="1"/>
          </p:cNvSpPr>
          <p:nvPr>
            <p:ph type="title"/>
          </p:nvPr>
        </p:nvSpPr>
        <p:spPr>
          <a:xfrm>
            <a:off x="311700" y="4410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u="sng">
                <a:solidFill>
                  <a:schemeClr val="hlink"/>
                </a:solidFill>
                <a:hlinkClick r:id="rId3"/>
              </a:rPr>
              <a:t>TexasPSP.org</a:t>
            </a:r>
            <a:r>
              <a:rPr lang="en"/>
              <a:t> </a:t>
            </a:r>
            <a:endParaRPr/>
          </a:p>
        </p:txBody>
      </p:sp>
      <p:pic>
        <p:nvPicPr>
          <p:cNvPr id="101" name="Google Shape;101;p19"/>
          <p:cNvPicPr preferRelativeResize="0"/>
          <p:nvPr/>
        </p:nvPicPr>
        <p:blipFill>
          <a:blip r:embed="rId4">
            <a:alphaModFix/>
          </a:blip>
          <a:stretch>
            <a:fillRect/>
          </a:stretch>
        </p:blipFill>
        <p:spPr>
          <a:xfrm>
            <a:off x="941125" y="1090075"/>
            <a:ext cx="7261743" cy="3087500"/>
          </a:xfrm>
          <a:prstGeom prst="rect">
            <a:avLst/>
          </a:prstGeom>
          <a:noFill/>
          <a:ln w="9525" cap="flat" cmpd="sng">
            <a:solidFill>
              <a:srgbClr val="666666"/>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5"/>
                </a:solidFill>
              </a:rPr>
              <a:t>Two parts to every project</a:t>
            </a:r>
            <a:endParaRPr dirty="0">
              <a:solidFill>
                <a:schemeClr val="accent5"/>
              </a:solidFill>
            </a:endParaRPr>
          </a:p>
        </p:txBody>
      </p:sp>
      <p:sp>
        <p:nvSpPr>
          <p:cNvPr id="107" name="Google Shape;107;p20"/>
          <p:cNvSpPr txBox="1"/>
          <p:nvPr/>
        </p:nvSpPr>
        <p:spPr>
          <a:xfrm>
            <a:off x="2471675" y="1270850"/>
            <a:ext cx="6154200" cy="3000000"/>
          </a:xfrm>
          <a:prstGeom prst="rect">
            <a:avLst/>
          </a:prstGeom>
          <a:noFill/>
          <a:ln>
            <a:noFill/>
          </a:ln>
        </p:spPr>
        <p:txBody>
          <a:bodyPr spcFirstLastPara="1" wrap="square" lIns="91425" tIns="91425" rIns="91425" bIns="91425" anchor="ctr" anchorCtr="0">
            <a:noAutofit/>
          </a:bodyPr>
          <a:lstStyle/>
          <a:p>
            <a:pPr marL="457200" lvl="0" indent="0" algn="l" rtl="0">
              <a:lnSpc>
                <a:spcPct val="115000"/>
              </a:lnSpc>
              <a:spcBef>
                <a:spcPts val="0"/>
              </a:spcBef>
              <a:spcAft>
                <a:spcPts val="0"/>
              </a:spcAft>
              <a:buNone/>
            </a:pPr>
            <a:r>
              <a:rPr lang="en">
                <a:solidFill>
                  <a:srgbClr val="4A4A4A"/>
                </a:solidFill>
                <a:latin typeface="Proxima Nova"/>
                <a:ea typeface="Proxima Nova"/>
                <a:cs typeface="Proxima Nova"/>
                <a:sym typeface="Proxima Nova"/>
              </a:rPr>
              <a:t>Phase I, </a:t>
            </a:r>
            <a:r>
              <a:rPr lang="en" b="1">
                <a:solidFill>
                  <a:srgbClr val="4A4A4A"/>
                </a:solidFill>
                <a:latin typeface="Proxima Nova"/>
                <a:ea typeface="Proxima Nova"/>
                <a:cs typeface="Proxima Nova"/>
                <a:sym typeface="Proxima Nova"/>
              </a:rPr>
              <a:t>Learning Experiences</a:t>
            </a:r>
            <a:r>
              <a:rPr lang="en">
                <a:solidFill>
                  <a:srgbClr val="4A4A4A"/>
                </a:solidFill>
                <a:latin typeface="Proxima Nova"/>
                <a:ea typeface="Proxima Nova"/>
                <a:cs typeface="Proxima Nova"/>
                <a:sym typeface="Proxima Nova"/>
              </a:rPr>
              <a:t>, is a suggested series of TEKS-based lessons and performances to be used in large groups, in small groups, and/or individually. Phase I allows students to work with advanced content and processes through a discipline-based research model. Phase I is developmental and formative.</a:t>
            </a:r>
            <a:endParaRPr>
              <a:solidFill>
                <a:srgbClr val="4A4A4A"/>
              </a:solidFill>
              <a:latin typeface="Proxima Nova"/>
              <a:ea typeface="Proxima Nova"/>
              <a:cs typeface="Proxima Nova"/>
              <a:sym typeface="Proxima Nova"/>
            </a:endParaRPr>
          </a:p>
          <a:p>
            <a:pPr marL="457200" lvl="0" indent="0" algn="l" rtl="0">
              <a:lnSpc>
                <a:spcPct val="115000"/>
              </a:lnSpc>
              <a:spcBef>
                <a:spcPts val="0"/>
              </a:spcBef>
              <a:spcAft>
                <a:spcPts val="0"/>
              </a:spcAft>
              <a:buNone/>
            </a:pPr>
            <a:endParaRPr>
              <a:solidFill>
                <a:srgbClr val="4A4A4A"/>
              </a:solidFill>
              <a:latin typeface="Proxima Nova"/>
              <a:ea typeface="Proxima Nova"/>
              <a:cs typeface="Proxima Nova"/>
              <a:sym typeface="Proxima Nova"/>
            </a:endParaRPr>
          </a:p>
          <a:p>
            <a:pPr marL="457200" lvl="0" indent="0" algn="l" rtl="0">
              <a:lnSpc>
                <a:spcPct val="115000"/>
              </a:lnSpc>
              <a:spcBef>
                <a:spcPts val="0"/>
              </a:spcBef>
              <a:spcAft>
                <a:spcPts val="0"/>
              </a:spcAft>
              <a:buNone/>
            </a:pPr>
            <a:endParaRPr>
              <a:solidFill>
                <a:srgbClr val="4A4A4A"/>
              </a:solidFill>
              <a:latin typeface="Proxima Nova"/>
              <a:ea typeface="Proxima Nova"/>
              <a:cs typeface="Proxima Nova"/>
              <a:sym typeface="Proxima Nova"/>
            </a:endParaRPr>
          </a:p>
          <a:p>
            <a:pPr marL="457200" lvl="0" indent="0" algn="l" rtl="0">
              <a:lnSpc>
                <a:spcPct val="115000"/>
              </a:lnSpc>
              <a:spcBef>
                <a:spcPts val="0"/>
              </a:spcBef>
              <a:spcAft>
                <a:spcPts val="0"/>
              </a:spcAft>
              <a:buNone/>
            </a:pPr>
            <a:r>
              <a:rPr lang="en">
                <a:solidFill>
                  <a:srgbClr val="4A4A4A"/>
                </a:solidFill>
                <a:latin typeface="Proxima Nova"/>
                <a:ea typeface="Proxima Nova"/>
                <a:cs typeface="Proxima Nova"/>
                <a:sym typeface="Proxima Nova"/>
              </a:rPr>
              <a:t>In Phase II, </a:t>
            </a:r>
            <a:r>
              <a:rPr lang="en" b="1">
                <a:solidFill>
                  <a:srgbClr val="4A4A4A"/>
                </a:solidFill>
                <a:latin typeface="Proxima Nova"/>
                <a:ea typeface="Proxima Nova"/>
                <a:cs typeface="Proxima Nova"/>
                <a:sym typeface="Proxima Nova"/>
              </a:rPr>
              <a:t>Independent Research</a:t>
            </a:r>
            <a:r>
              <a:rPr lang="en">
                <a:solidFill>
                  <a:srgbClr val="4A4A4A"/>
                </a:solidFill>
                <a:latin typeface="Proxima Nova"/>
                <a:ea typeface="Proxima Nova"/>
                <a:cs typeface="Proxima Nova"/>
                <a:sym typeface="Proxima Nova"/>
              </a:rPr>
              <a:t>, students utilize and extend their learning from Phase I to develop a product. The product provides students with opportunities to synthesize learning, apply knowledge to a novel situation, and provide an advanced, high-quality demonstration of the student’s knowledge and skills.</a:t>
            </a:r>
            <a:endParaRPr>
              <a:solidFill>
                <a:srgbClr val="4A4A4A"/>
              </a:solidFill>
              <a:latin typeface="Proxima Nova"/>
              <a:ea typeface="Proxima Nova"/>
              <a:cs typeface="Proxima Nova"/>
              <a:sym typeface="Proxima Nova"/>
            </a:endParaRPr>
          </a:p>
        </p:txBody>
      </p:sp>
      <p:sp>
        <p:nvSpPr>
          <p:cNvPr id="108" name="Google Shape;108;p20"/>
          <p:cNvSpPr txBox="1"/>
          <p:nvPr/>
        </p:nvSpPr>
        <p:spPr>
          <a:xfrm>
            <a:off x="750500" y="1430975"/>
            <a:ext cx="2211600" cy="83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Alfa Slab One"/>
                <a:ea typeface="Alfa Slab One"/>
                <a:cs typeface="Alfa Slab One"/>
                <a:sym typeface="Alfa Slab One"/>
              </a:rPr>
              <a:t>Phase One</a:t>
            </a:r>
            <a:endParaRPr sz="2400">
              <a:solidFill>
                <a:schemeClr val="dk1"/>
              </a:solidFill>
              <a:latin typeface="Alfa Slab One"/>
              <a:ea typeface="Alfa Slab One"/>
              <a:cs typeface="Alfa Slab One"/>
              <a:sym typeface="Alfa Slab One"/>
            </a:endParaRPr>
          </a:p>
        </p:txBody>
      </p:sp>
      <p:sp>
        <p:nvSpPr>
          <p:cNvPr id="109" name="Google Shape;109;p20"/>
          <p:cNvSpPr txBox="1"/>
          <p:nvPr/>
        </p:nvSpPr>
        <p:spPr>
          <a:xfrm>
            <a:off x="750500" y="3264525"/>
            <a:ext cx="2211600" cy="83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Alfa Slab One"/>
                <a:ea typeface="Alfa Slab One"/>
                <a:cs typeface="Alfa Slab One"/>
                <a:sym typeface="Alfa Slab One"/>
              </a:rPr>
              <a:t>Phase Two</a:t>
            </a:r>
            <a:endParaRPr sz="2400">
              <a:solidFill>
                <a:schemeClr val="dk1"/>
              </a:solidFill>
              <a:latin typeface="Alfa Slab One"/>
              <a:ea typeface="Alfa Slab One"/>
              <a:cs typeface="Alfa Slab One"/>
              <a:sym typeface="Alfa Slab One"/>
            </a:endParaRPr>
          </a:p>
        </p:txBody>
      </p:sp>
      <p:sp>
        <p:nvSpPr>
          <p:cNvPr id="110" name="Google Shape;110;p20"/>
          <p:cNvSpPr txBox="1"/>
          <p:nvPr/>
        </p:nvSpPr>
        <p:spPr>
          <a:xfrm>
            <a:off x="1636900" y="4416775"/>
            <a:ext cx="6279300" cy="663300"/>
          </a:xfrm>
          <a:prstGeom prst="rect">
            <a:avLst/>
          </a:prstGeom>
          <a:solidFill>
            <a:srgbClr val="FCE5CD"/>
          </a:solid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1800">
                <a:latin typeface="Proxima Nova"/>
                <a:ea typeface="Proxima Nova"/>
                <a:cs typeface="Proxima Nova"/>
                <a:sym typeface="Proxima Nova"/>
              </a:rPr>
              <a:t>Before we look at any projects, how does the TPSP </a:t>
            </a:r>
            <a:endParaRPr sz="1800">
              <a:latin typeface="Proxima Nova"/>
              <a:ea typeface="Proxima Nova"/>
              <a:cs typeface="Proxima Nova"/>
              <a:sym typeface="Proxima Nova"/>
            </a:endParaRPr>
          </a:p>
          <a:p>
            <a:pPr marL="0" lvl="0" indent="0" algn="ctr" rtl="0">
              <a:spcBef>
                <a:spcPts val="0"/>
              </a:spcBef>
              <a:spcAft>
                <a:spcPts val="0"/>
              </a:spcAft>
              <a:buNone/>
            </a:pPr>
            <a:r>
              <a:rPr lang="en" sz="1800">
                <a:latin typeface="Proxima Nova"/>
                <a:ea typeface="Proxima Nova"/>
                <a:cs typeface="Proxima Nova"/>
                <a:sym typeface="Proxima Nova"/>
              </a:rPr>
              <a:t>help districts meet the state goal?</a:t>
            </a:r>
            <a:endParaRPr sz="1800">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10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311700" y="3462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5"/>
                </a:solidFill>
              </a:rPr>
              <a:t>Explore a Project</a:t>
            </a:r>
            <a:endParaRPr dirty="0">
              <a:solidFill>
                <a:schemeClr val="accent5"/>
              </a:solidFill>
            </a:endParaRPr>
          </a:p>
        </p:txBody>
      </p:sp>
      <p:sp>
        <p:nvSpPr>
          <p:cNvPr id="116" name="Google Shape;116;p21"/>
          <p:cNvSpPr txBox="1">
            <a:spLocks noGrp="1"/>
          </p:cNvSpPr>
          <p:nvPr>
            <p:ph type="body" idx="1"/>
          </p:nvPr>
        </p:nvSpPr>
        <p:spPr>
          <a:xfrm>
            <a:off x="311700" y="1053700"/>
            <a:ext cx="4531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At this time, we encourage you to explore a task at your child’s grade level. </a:t>
            </a:r>
            <a:endParaRPr/>
          </a:p>
        </p:txBody>
      </p:sp>
      <p:pic>
        <p:nvPicPr>
          <p:cNvPr id="118" name="Google Shape;118;p21"/>
          <p:cNvPicPr preferRelativeResize="0"/>
          <p:nvPr/>
        </p:nvPicPr>
        <p:blipFill rotWithShape="1">
          <a:blip r:embed="rId3">
            <a:alphaModFix/>
          </a:blip>
          <a:srcRect t="44893" r="30723" b="10033"/>
          <a:stretch/>
        </p:blipFill>
        <p:spPr>
          <a:xfrm>
            <a:off x="764275" y="2741075"/>
            <a:ext cx="5345826" cy="931250"/>
          </a:xfrm>
          <a:prstGeom prst="rect">
            <a:avLst/>
          </a:prstGeom>
          <a:noFill/>
          <a:ln>
            <a:noFill/>
          </a:ln>
        </p:spPr>
      </p:pic>
      <p:pic>
        <p:nvPicPr>
          <p:cNvPr id="119" name="Google Shape;119;p21"/>
          <p:cNvPicPr preferRelativeResize="0"/>
          <p:nvPr/>
        </p:nvPicPr>
        <p:blipFill>
          <a:blip r:embed="rId4">
            <a:alphaModFix/>
          </a:blip>
          <a:stretch>
            <a:fillRect/>
          </a:stretch>
        </p:blipFill>
        <p:spPr>
          <a:xfrm>
            <a:off x="3372533" y="1903575"/>
            <a:ext cx="3152499" cy="2950625"/>
          </a:xfrm>
          <a:prstGeom prst="rect">
            <a:avLst/>
          </a:prstGeom>
          <a:noFill/>
          <a:ln w="9525" cap="flat" cmpd="sng">
            <a:solidFill>
              <a:srgbClr val="000000"/>
            </a:solidFill>
            <a:prstDash val="solid"/>
            <a:round/>
            <a:headEnd type="none" w="sm" len="sm"/>
            <a:tailEnd type="none" w="sm" len="sm"/>
          </a:ln>
        </p:spPr>
      </p:pic>
      <p:pic>
        <p:nvPicPr>
          <p:cNvPr id="120" name="Google Shape;120;p21"/>
          <p:cNvPicPr preferRelativeResize="0"/>
          <p:nvPr/>
        </p:nvPicPr>
        <p:blipFill rotWithShape="1">
          <a:blip r:embed="rId5">
            <a:alphaModFix/>
          </a:blip>
          <a:srcRect/>
          <a:stretch/>
        </p:blipFill>
        <p:spPr>
          <a:xfrm>
            <a:off x="4967100" y="2402425"/>
            <a:ext cx="2765800" cy="263765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2"/>
          <p:cNvPicPr preferRelativeResize="0"/>
          <p:nvPr/>
        </p:nvPicPr>
        <p:blipFill>
          <a:blip r:embed="rId3">
            <a:alphaModFix/>
          </a:blip>
          <a:stretch>
            <a:fillRect/>
          </a:stretch>
        </p:blipFill>
        <p:spPr>
          <a:xfrm>
            <a:off x="386825" y="749621"/>
            <a:ext cx="5565951" cy="3238500"/>
          </a:xfrm>
          <a:prstGeom prst="rect">
            <a:avLst/>
          </a:prstGeom>
          <a:noFill/>
          <a:ln>
            <a:noFill/>
          </a:ln>
        </p:spPr>
      </p:pic>
      <p:sp>
        <p:nvSpPr>
          <p:cNvPr id="126" name="Google Shape;126;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5"/>
                </a:solidFill>
              </a:rPr>
              <a:t>Exploring a Rubric</a:t>
            </a:r>
            <a:endParaRPr dirty="0">
              <a:solidFill>
                <a:schemeClr val="accent5"/>
              </a:solidFill>
            </a:endParaRPr>
          </a:p>
        </p:txBody>
      </p:sp>
      <p:sp>
        <p:nvSpPr>
          <p:cNvPr id="127" name="Google Shape;127;p22"/>
          <p:cNvSpPr txBox="1">
            <a:spLocks noGrp="1"/>
          </p:cNvSpPr>
          <p:nvPr>
            <p:ph type="body" idx="1"/>
          </p:nvPr>
        </p:nvSpPr>
        <p:spPr>
          <a:xfrm>
            <a:off x="251613" y="1152475"/>
            <a:ext cx="8520600" cy="11475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en"/>
              <a:t>Take a moment to explore a rubric for your grade level. </a:t>
            </a:r>
            <a:endParaRPr/>
          </a:p>
        </p:txBody>
      </p:sp>
      <p:pic>
        <p:nvPicPr>
          <p:cNvPr id="128" name="Google Shape;128;p22"/>
          <p:cNvPicPr preferRelativeResize="0"/>
          <p:nvPr/>
        </p:nvPicPr>
        <p:blipFill>
          <a:blip r:embed="rId4">
            <a:alphaModFix/>
          </a:blip>
          <a:stretch>
            <a:fillRect/>
          </a:stretch>
        </p:blipFill>
        <p:spPr>
          <a:xfrm>
            <a:off x="1230670" y="2762250"/>
            <a:ext cx="5320724" cy="2049650"/>
          </a:xfrm>
          <a:prstGeom prst="rect">
            <a:avLst/>
          </a:prstGeom>
          <a:noFill/>
          <a:ln>
            <a:noFill/>
          </a:ln>
        </p:spPr>
      </p:pic>
      <p:pic>
        <p:nvPicPr>
          <p:cNvPr id="129" name="Google Shape;129;p22"/>
          <p:cNvPicPr preferRelativeResize="0"/>
          <p:nvPr/>
        </p:nvPicPr>
        <p:blipFill rotWithShape="1">
          <a:blip r:embed="rId5">
            <a:alphaModFix/>
          </a:blip>
          <a:srcRect l="4879"/>
          <a:stretch/>
        </p:blipFill>
        <p:spPr>
          <a:xfrm>
            <a:off x="4001900" y="1608675"/>
            <a:ext cx="4919676" cy="3238500"/>
          </a:xfrm>
          <a:prstGeom prst="rect">
            <a:avLst/>
          </a:prstGeom>
          <a:noFill/>
          <a:ln w="9525" cap="flat" cmpd="sng">
            <a:solidFill>
              <a:srgbClr val="000000"/>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en" dirty="0">
                <a:solidFill>
                  <a:schemeClr val="accent5"/>
                </a:solidFill>
              </a:rPr>
              <a:t>How Duncanville ISD uses the TPSP</a:t>
            </a:r>
            <a:endParaRPr dirty="0">
              <a:solidFill>
                <a:schemeClr val="accent5"/>
              </a:solidFill>
            </a:endParaRPr>
          </a:p>
        </p:txBody>
      </p:sp>
      <p:sp>
        <p:nvSpPr>
          <p:cNvPr id="135" name="Google Shape;135;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dirty="0"/>
              <a:t>Kindergarten -2nd grade:</a:t>
            </a:r>
            <a:r>
              <a:rPr lang="en" dirty="0"/>
              <a:t> Teachers, who are GT trained on using the Texas Performance Standards Project, provide specific projects that complement the class’’s learning objectives. </a:t>
            </a:r>
            <a:endParaRPr dirty="0"/>
          </a:p>
          <a:p>
            <a:pPr marL="0" lvl="0" indent="0" algn="l" rtl="0">
              <a:spcBef>
                <a:spcPts val="1600"/>
              </a:spcBef>
              <a:spcAft>
                <a:spcPts val="0"/>
              </a:spcAft>
              <a:buNone/>
            </a:pPr>
            <a:r>
              <a:rPr lang="en" b="1" dirty="0"/>
              <a:t>3rd-5th grade</a:t>
            </a:r>
            <a:r>
              <a:rPr lang="en" dirty="0"/>
              <a:t>: Core teachers provide opportunity during school hours for students to complete a Pursuit of Passion project.</a:t>
            </a:r>
            <a:endParaRPr dirty="0"/>
          </a:p>
          <a:p>
            <a:pPr marL="0" lvl="0" indent="0" algn="l" rtl="0">
              <a:spcBef>
                <a:spcPts val="1600"/>
              </a:spcBef>
              <a:spcAft>
                <a:spcPts val="0"/>
              </a:spcAft>
              <a:buNone/>
            </a:pPr>
            <a:r>
              <a:rPr lang="en" b="1" dirty="0"/>
              <a:t>6th-8th grade: </a:t>
            </a:r>
            <a:r>
              <a:rPr lang="en" dirty="0"/>
              <a:t>Students complete a TPSP project of their choosing each year as part of their honors-level course work.</a:t>
            </a:r>
            <a:endParaRPr dirty="0"/>
          </a:p>
          <a:p>
            <a:pPr marL="0" lvl="0" indent="0" algn="l" rtl="0">
              <a:spcBef>
                <a:spcPts val="1600"/>
              </a:spcBef>
              <a:spcAft>
                <a:spcPts val="1600"/>
              </a:spcAft>
              <a:buNone/>
            </a:pPr>
            <a:r>
              <a:rPr lang="en" b="1" dirty="0"/>
              <a:t>High School</a:t>
            </a:r>
            <a:r>
              <a:rPr lang="en" dirty="0"/>
              <a:t>: Courses, such as Independent Studies and Mentorship, AP Capstone, CTE course work, allow students to complete independent research in a field of their choosing. Student in the GT program submit a portfolio.    </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600" dirty="0">
                <a:solidFill>
                  <a:schemeClr val="accent5"/>
                </a:solidFill>
              </a:rPr>
              <a:t>How does TPSP help meet the State Goal?</a:t>
            </a:r>
            <a:endParaRPr sz="2600" dirty="0">
              <a:solidFill>
                <a:schemeClr val="accent5"/>
              </a:solidFill>
            </a:endParaRPr>
          </a:p>
        </p:txBody>
      </p:sp>
      <p:sp>
        <p:nvSpPr>
          <p:cNvPr id="142" name="Google Shape;142;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lnSpc>
                <a:spcPct val="90000"/>
              </a:lnSpc>
              <a:spcBef>
                <a:spcPts val="0"/>
              </a:spcBef>
              <a:spcAft>
                <a:spcPts val="0"/>
              </a:spcAft>
              <a:buNone/>
            </a:pPr>
            <a:r>
              <a:rPr lang="en">
                <a:solidFill>
                  <a:srgbClr val="3F3F3F"/>
                </a:solidFill>
              </a:rPr>
              <a:t>“Students who participate in services designed for gifted/talented students will demonstrate skills in self-directed learning, thinking, research, and communication as evidenced by the development of innovative products and performances that reflect individuality and creativity and are advanced in relation to students of similar age, experience, or environment. </a:t>
            </a:r>
            <a:endParaRPr>
              <a:solidFill>
                <a:srgbClr val="3F3F3F"/>
              </a:solidFill>
            </a:endParaRPr>
          </a:p>
          <a:p>
            <a:pPr marL="0" lvl="0" indent="0" algn="l" rtl="0">
              <a:lnSpc>
                <a:spcPct val="90000"/>
              </a:lnSpc>
              <a:spcBef>
                <a:spcPts val="0"/>
              </a:spcBef>
              <a:spcAft>
                <a:spcPts val="0"/>
              </a:spcAft>
              <a:buNone/>
            </a:pPr>
            <a:endParaRPr>
              <a:solidFill>
                <a:srgbClr val="3F3F3F"/>
              </a:solidFill>
            </a:endParaRPr>
          </a:p>
          <a:p>
            <a:pPr marL="0" lvl="0" indent="0" algn="l" rtl="0">
              <a:lnSpc>
                <a:spcPct val="90000"/>
              </a:lnSpc>
              <a:spcBef>
                <a:spcPts val="0"/>
              </a:spcBef>
              <a:spcAft>
                <a:spcPts val="0"/>
              </a:spcAft>
              <a:buClr>
                <a:srgbClr val="E84C22"/>
              </a:buClr>
              <a:buFont typeface="Noto Sans Symbols"/>
              <a:buNone/>
            </a:pPr>
            <a:r>
              <a:rPr lang="en">
                <a:solidFill>
                  <a:srgbClr val="3F3F3F"/>
                </a:solidFill>
              </a:rPr>
              <a:t>High school graduates who have participated in </a:t>
            </a:r>
            <a:r>
              <a:rPr lang="en" u="sng">
                <a:solidFill>
                  <a:srgbClr val="3F3F3F"/>
                </a:solidFill>
              </a:rPr>
              <a:t>services</a:t>
            </a:r>
            <a:r>
              <a:rPr lang="en">
                <a:solidFill>
                  <a:srgbClr val="3F3F3F"/>
                </a:solidFill>
              </a:rPr>
              <a:t> for gifted/talented students will have produced products and performances of professional quality as part of their program </a:t>
            </a:r>
            <a:r>
              <a:rPr lang="en" u="sng">
                <a:solidFill>
                  <a:srgbClr val="3F3F3F"/>
                </a:solidFill>
              </a:rPr>
              <a:t>services</a:t>
            </a:r>
            <a:r>
              <a:rPr lang="en">
                <a:solidFill>
                  <a:srgbClr val="3F3F3F"/>
                </a:solidFill>
              </a:rPr>
              <a:t>.”</a:t>
            </a:r>
            <a:endParaRPr>
              <a:solidFill>
                <a:srgbClr val="3F3F3F"/>
              </a:solidFill>
            </a:endParaRPr>
          </a:p>
          <a:p>
            <a:pPr marL="457200" lvl="0" indent="0" algn="l" rtl="0">
              <a:lnSpc>
                <a:spcPct val="90000"/>
              </a:lnSpc>
              <a:spcBef>
                <a:spcPts val="1000"/>
              </a:spcBef>
              <a:spcAft>
                <a:spcPts val="0"/>
              </a:spcAft>
              <a:buNone/>
            </a:pPr>
            <a:r>
              <a:rPr lang="en">
                <a:solidFill>
                  <a:srgbClr val="3F3F3F"/>
                </a:solidFill>
              </a:rPr>
              <a:t>Texas Education Agency, (2009). </a:t>
            </a:r>
            <a:endParaRPr>
              <a:solidFill>
                <a:srgbClr val="3F3F3F"/>
              </a:solidFill>
            </a:endParaRPr>
          </a:p>
          <a:p>
            <a:pPr marL="457200" lvl="0" indent="0" algn="l" rtl="0">
              <a:lnSpc>
                <a:spcPct val="90000"/>
              </a:lnSpc>
              <a:spcBef>
                <a:spcPts val="1000"/>
              </a:spcBef>
              <a:spcAft>
                <a:spcPts val="0"/>
              </a:spcAft>
              <a:buClr>
                <a:srgbClr val="E84C22"/>
              </a:buClr>
              <a:buFont typeface="Noto Sans Symbols"/>
              <a:buNone/>
            </a:pPr>
            <a:r>
              <a:rPr lang="en" i="1">
                <a:solidFill>
                  <a:srgbClr val="3F3F3F"/>
                </a:solidFill>
              </a:rPr>
              <a:t>From Texas State Plan for the Education of Gifted/Talented Students.</a:t>
            </a:r>
            <a:endParaRPr>
              <a:solidFill>
                <a:srgbClr val="3F3F3F"/>
              </a:solidFill>
            </a:endParaRPr>
          </a:p>
          <a:p>
            <a:pPr marL="0" lvl="0" indent="0" algn="l" rtl="0">
              <a:spcBef>
                <a:spcPts val="0"/>
              </a:spcBef>
              <a:spcAft>
                <a:spcPts val="160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5"/>
                </a:solidFill>
              </a:rPr>
              <a:t>Additional Resources</a:t>
            </a:r>
            <a:endParaRPr dirty="0">
              <a:solidFill>
                <a:schemeClr val="accent5"/>
              </a:solidFill>
            </a:endParaRPr>
          </a:p>
        </p:txBody>
      </p:sp>
      <p:sp>
        <p:nvSpPr>
          <p:cNvPr id="148" name="Google Shape;14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solidFill>
                  <a:schemeClr val="hlink"/>
                </a:solidFill>
                <a:hlinkClick r:id="rId3"/>
              </a:rPr>
              <a:t>Searchable TPSP Projects</a:t>
            </a:r>
            <a:endParaRPr/>
          </a:p>
          <a:p>
            <a:pPr marL="0" lvl="0" indent="0" algn="l" rtl="0">
              <a:spcBef>
                <a:spcPts val="1600"/>
              </a:spcBef>
              <a:spcAft>
                <a:spcPts val="0"/>
              </a:spcAft>
              <a:buNone/>
            </a:pPr>
            <a:r>
              <a:rPr lang="en" u="sng">
                <a:solidFill>
                  <a:schemeClr val="hlink"/>
                </a:solidFill>
                <a:hlinkClick r:id="rId4"/>
              </a:rPr>
              <a:t>These charts explain how Depth &amp; Complexity is added into each of the grade-level projects. (Continuum of Learning Experiences Framework - COLEF)</a:t>
            </a:r>
            <a:endParaRPr/>
          </a:p>
          <a:p>
            <a:pPr marL="0" lvl="0" indent="0" algn="l" rtl="0">
              <a:spcBef>
                <a:spcPts val="1600"/>
              </a:spcBef>
              <a:spcAft>
                <a:spcPts val="0"/>
              </a:spcAft>
              <a:buNone/>
            </a:pPr>
            <a:r>
              <a:rPr lang="en"/>
              <a:t>Parent Brochure (</a:t>
            </a:r>
            <a:r>
              <a:rPr lang="en" u="sng">
                <a:solidFill>
                  <a:schemeClr val="hlink"/>
                </a:solidFill>
                <a:hlinkClick r:id="rId5"/>
              </a:rPr>
              <a:t>English</a:t>
            </a:r>
            <a:r>
              <a:rPr lang="en"/>
              <a:t> / </a:t>
            </a:r>
            <a:r>
              <a:rPr lang="en" u="sng">
                <a:solidFill>
                  <a:schemeClr val="hlink"/>
                </a:solidFill>
                <a:hlinkClick r:id="rId6"/>
              </a:rPr>
              <a:t>Spanish</a:t>
            </a:r>
            <a:r>
              <a:rPr lang="en"/>
              <a:t>)</a:t>
            </a:r>
            <a:endParaRPr/>
          </a:p>
          <a:p>
            <a:pPr marL="0" lvl="0" indent="0" algn="l" rtl="0">
              <a:spcBef>
                <a:spcPts val="1600"/>
              </a:spcBef>
              <a:spcAft>
                <a:spcPts val="1600"/>
              </a:spcAft>
              <a:buNone/>
            </a:pPr>
            <a:r>
              <a:rPr lang="en"/>
              <a:t>Letters to students and parents that help explain the project; optional contracts for independent research, and more. (</a:t>
            </a:r>
            <a:r>
              <a:rPr lang="en" u="sng">
                <a:solidFill>
                  <a:schemeClr val="hlink"/>
                </a:solidFill>
                <a:hlinkClick r:id="rId7"/>
              </a:rPr>
              <a:t>K-2</a:t>
            </a:r>
            <a:r>
              <a:rPr lang="en"/>
              <a:t>; </a:t>
            </a:r>
            <a:r>
              <a:rPr lang="en" u="sng">
                <a:solidFill>
                  <a:schemeClr val="hlink"/>
                </a:solidFill>
                <a:hlinkClick r:id="rId8"/>
              </a:rPr>
              <a:t>3-5</a:t>
            </a:r>
            <a:r>
              <a:rPr lang="en"/>
              <a:t>; </a:t>
            </a:r>
            <a:r>
              <a:rPr lang="en" u="sng">
                <a:solidFill>
                  <a:schemeClr val="hlink"/>
                </a:solidFill>
                <a:hlinkClick r:id="rId9"/>
              </a:rPr>
              <a:t>6-8</a:t>
            </a:r>
            <a:r>
              <a:rPr lang="en"/>
              <a:t>; </a:t>
            </a:r>
            <a:r>
              <a:rPr lang="en" u="sng">
                <a:solidFill>
                  <a:schemeClr val="hlink"/>
                </a:solidFill>
                <a:hlinkClick r:id="rId10"/>
              </a:rPr>
              <a:t>9-12</a:t>
            </a:r>
            <a:r>
              <a:rPr lang="en"/>
              <a:t>) </a:t>
            </a:r>
            <a:endParaRPr/>
          </a:p>
        </p:txBody>
      </p:sp>
    </p:spTree>
  </p:cSld>
  <p:clrMapOvr>
    <a:masterClrMapping/>
  </p:clrMapOvr>
</p:sld>
</file>

<file path=ppt/theme/theme1.xml><?xml version="1.0" encoding="utf-8"?>
<a:theme xmlns:a="http://schemas.openxmlformats.org/drawingml/2006/main" name="Gameday">
  <a:themeElements>
    <a:clrScheme name="Gameday">
      <a:dk1>
        <a:srgbClr val="4285F4"/>
      </a:dk1>
      <a:lt1>
        <a:srgbClr val="FFFFFF"/>
      </a:lt1>
      <a:dk2>
        <a:srgbClr val="666666"/>
      </a:dk2>
      <a:lt2>
        <a:srgbClr val="D9D9D9"/>
      </a:lt2>
      <a:accent1>
        <a:srgbClr val="455A64"/>
      </a:accent1>
      <a:accent2>
        <a:srgbClr val="607D8B"/>
      </a:accent2>
      <a:accent3>
        <a:srgbClr val="FF5722"/>
      </a:accent3>
      <a:accent4>
        <a:srgbClr val="D84315"/>
      </a:accent4>
      <a:accent5>
        <a:srgbClr val="1C3AA9"/>
      </a:accent5>
      <a:accent6>
        <a:srgbClr val="FFAB40"/>
      </a:accent6>
      <a:hlink>
        <a:srgbClr val="1C3AA9"/>
      </a:hlink>
      <a:folHlink>
        <a:srgbClr val="1C3A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1817</Words>
  <Application>Microsoft Macintosh PowerPoint</Application>
  <PresentationFormat>On-screen Show (16:9)</PresentationFormat>
  <Paragraphs>131</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Alfa Slab One</vt:lpstr>
      <vt:lpstr>Proxima Nova</vt:lpstr>
      <vt:lpstr>Noto Sans Symbols</vt:lpstr>
      <vt:lpstr>Arial</vt:lpstr>
      <vt:lpstr>Gameday</vt:lpstr>
      <vt:lpstr>Texas Performance Standards Project</vt:lpstr>
      <vt:lpstr>Agenda</vt:lpstr>
      <vt:lpstr>What is the State Goal for Gifted Education?</vt:lpstr>
      <vt:lpstr>The State Goal for Gifted Education Abbreviated</vt:lpstr>
      <vt:lpstr>What are ways to meet the State Goal? “...develop innovative products and performances.” </vt:lpstr>
      <vt:lpstr>The Texas Performance Standards Project (TPSP)</vt:lpstr>
      <vt:lpstr>Two parts to every project</vt:lpstr>
      <vt:lpstr>Explore a Project</vt:lpstr>
      <vt:lpstr>Exploring a Rubric</vt:lpstr>
      <vt:lpstr>How Duncanville ISD uses the TPSP</vt:lpstr>
      <vt:lpstr>How does TPSP help meet the State Goal?</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Texas Performance Standards Project</dc:title>
  <dc:creator>Bernard, Nneka</dc:creator>
  <cp:lastModifiedBy>Felicia Slaughter</cp:lastModifiedBy>
  <cp:revision>1</cp:revision>
  <dcterms:modified xsi:type="dcterms:W3CDTF">2018-09-28T19:20:40Z</dcterms:modified>
</cp:coreProperties>
</file>