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7"/>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5143500" type="screen16x9"/>
  <p:notesSz cx="6858000" cy="9144000"/>
  <p:embeddedFontLst>
    <p:embeddedFont>
      <p:font typeface="Alfa Slab One"/>
      <p:regular r:id="rId18"/>
    </p:embeddedFont>
    <p:embeddedFont>
      <p:font typeface="Roboto" panose="020B0604020202020204" charset="0"/>
      <p:regular r:id="rId19"/>
      <p:bold r:id="rId20"/>
      <p:italic r:id="rId21"/>
      <p:boldItalic r:id="rId22"/>
    </p:embeddedFont>
    <p:embeddedFont>
      <p:font typeface="Proxima Nova" panose="020B060402020202020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4" d="100"/>
          <a:sy n="114" d="100"/>
        </p:scale>
        <p:origin x="312"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96DD60-6E9D-4446-95DB-848C8E4A2E1C}"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E8F2AADB-85F3-425C-BE34-9CD7CFE8D3C0}">
      <dgm:prSet phldrT="[Text]"/>
      <dgm:spPr/>
      <dgm:t>
        <a:bodyPr/>
        <a:lstStyle/>
        <a:p>
          <a:r>
            <a:rPr lang="en-US" dirty="0" err="1" smtClean="0"/>
            <a:t>Estudiantes</a:t>
          </a:r>
          <a:r>
            <a:rPr lang="en-US" dirty="0" smtClean="0"/>
            <a:t> 7-12 GT</a:t>
          </a:r>
          <a:endParaRPr lang="en-US" dirty="0"/>
        </a:p>
      </dgm:t>
    </dgm:pt>
    <dgm:pt modelId="{7D26105B-B140-425A-A1AF-E2AC4EC214F7}" type="parTrans" cxnId="{90EA1725-3185-4932-8CBD-3D5183A0DAEF}">
      <dgm:prSet/>
      <dgm:spPr/>
      <dgm:t>
        <a:bodyPr/>
        <a:lstStyle/>
        <a:p>
          <a:endParaRPr lang="en-US"/>
        </a:p>
      </dgm:t>
    </dgm:pt>
    <dgm:pt modelId="{5FAAB566-99F4-41A3-A59D-DB9F4382653D}" type="sibTrans" cxnId="{90EA1725-3185-4932-8CBD-3D5183A0DAEF}">
      <dgm:prSet/>
      <dgm:spPr/>
      <dgm:t>
        <a:bodyPr/>
        <a:lstStyle/>
        <a:p>
          <a:endParaRPr lang="en-US"/>
        </a:p>
      </dgm:t>
    </dgm:pt>
    <dgm:pt modelId="{BA114D1D-16D6-4536-AA29-79D13274D6D9}">
      <dgm:prSet/>
      <dgm:spPr/>
      <dgm:t>
        <a:bodyPr/>
        <a:lstStyle/>
        <a:p>
          <a:r>
            <a:rPr lang="en-US" dirty="0" err="1" smtClean="0"/>
            <a:t>Estudiantes</a:t>
          </a:r>
          <a:r>
            <a:rPr lang="en-US" dirty="0" smtClean="0"/>
            <a:t> de K-6 GT</a:t>
          </a:r>
          <a:endParaRPr lang="en-US" dirty="0"/>
        </a:p>
      </dgm:t>
    </dgm:pt>
    <dgm:pt modelId="{4DD0C617-E073-4E1E-B821-06E4B4DE35E3}" type="parTrans" cxnId="{AD22D4C6-0E74-42A5-99B8-2177C32CC4F6}">
      <dgm:prSet/>
      <dgm:spPr/>
      <dgm:t>
        <a:bodyPr/>
        <a:lstStyle/>
        <a:p>
          <a:endParaRPr lang="en-US"/>
        </a:p>
      </dgm:t>
    </dgm:pt>
    <dgm:pt modelId="{4C40C7E0-7B22-46C1-A40E-F4739BA23A14}" type="sibTrans" cxnId="{AD22D4C6-0E74-42A5-99B8-2177C32CC4F6}">
      <dgm:prSet/>
      <dgm:spPr/>
      <dgm:t>
        <a:bodyPr/>
        <a:lstStyle/>
        <a:p>
          <a:endParaRPr lang="en-US"/>
        </a:p>
      </dgm:t>
    </dgm:pt>
    <dgm:pt modelId="{0A849B54-3C44-44AF-B53D-D0E46644954E}">
      <dgm:prSet phldrT="[Text]"/>
      <dgm:spPr/>
      <dgm:t>
        <a:bodyPr/>
        <a:lstStyle/>
        <a:p>
          <a:r>
            <a:rPr lang="en-US" dirty="0" err="1" smtClean="0"/>
            <a:t>Cursos</a:t>
          </a:r>
          <a:r>
            <a:rPr lang="en-US" dirty="0" smtClean="0"/>
            <a:t> Pre-AP/AP</a:t>
          </a:r>
          <a:endParaRPr lang="en-US" dirty="0"/>
        </a:p>
      </dgm:t>
    </dgm:pt>
    <dgm:pt modelId="{B02F4F1B-2F5D-49C7-ACCB-FEA609B7CCEA}" type="sibTrans" cxnId="{5ED2DAB6-A559-4600-837C-C3A6C860DA24}">
      <dgm:prSet/>
      <dgm:spPr/>
      <dgm:t>
        <a:bodyPr/>
        <a:lstStyle/>
        <a:p>
          <a:endParaRPr lang="en-US"/>
        </a:p>
      </dgm:t>
    </dgm:pt>
    <dgm:pt modelId="{6A52B56C-D667-4D55-A374-FD390771A1BD}" type="parTrans" cxnId="{5ED2DAB6-A559-4600-837C-C3A6C860DA24}">
      <dgm:prSet/>
      <dgm:spPr/>
      <dgm:t>
        <a:bodyPr/>
        <a:lstStyle/>
        <a:p>
          <a:endParaRPr lang="en-US"/>
        </a:p>
      </dgm:t>
    </dgm:pt>
    <dgm:pt modelId="{7566D22E-534F-4278-BA28-469A176C477F}">
      <dgm:prSet/>
      <dgm:spPr/>
      <dgm:t>
        <a:bodyPr/>
        <a:lstStyle/>
        <a:p>
          <a:r>
            <a:rPr lang="en" dirty="0" smtClean="0"/>
            <a:t>45 minutos, programa semanal de extracción con un especialista dotado</a:t>
          </a:r>
          <a:endParaRPr lang="en-US" dirty="0"/>
        </a:p>
      </dgm:t>
    </dgm:pt>
    <dgm:pt modelId="{6F2CCB93-05CD-40D1-9707-4DEB0E426AA1}" type="sibTrans" cxnId="{4808EF45-1567-4C03-B582-52E11FCF903C}">
      <dgm:prSet/>
      <dgm:spPr/>
      <dgm:t>
        <a:bodyPr/>
        <a:lstStyle/>
        <a:p>
          <a:endParaRPr lang="en-US"/>
        </a:p>
      </dgm:t>
    </dgm:pt>
    <dgm:pt modelId="{F391C2B0-1351-4EA9-967C-446A9308F495}" type="parTrans" cxnId="{4808EF45-1567-4C03-B582-52E11FCF903C}">
      <dgm:prSet/>
      <dgm:spPr/>
      <dgm:t>
        <a:bodyPr/>
        <a:lstStyle/>
        <a:p>
          <a:endParaRPr lang="en-US"/>
        </a:p>
      </dgm:t>
    </dgm:pt>
    <dgm:pt modelId="{6587F8EF-5E49-4916-9C3F-31CE0FF329A4}" type="pres">
      <dgm:prSet presAssocID="{E896DD60-6E9D-4446-95DB-848C8E4A2E1C}" presName="Name0" presStyleCnt="0">
        <dgm:presLayoutVars>
          <dgm:dir/>
          <dgm:animLvl val="lvl"/>
          <dgm:resizeHandles/>
        </dgm:presLayoutVars>
      </dgm:prSet>
      <dgm:spPr/>
      <dgm:t>
        <a:bodyPr/>
        <a:lstStyle/>
        <a:p>
          <a:endParaRPr lang="en-US"/>
        </a:p>
      </dgm:t>
    </dgm:pt>
    <dgm:pt modelId="{41C1D664-8E66-4FD9-8207-B300A04F7115}" type="pres">
      <dgm:prSet presAssocID="{7566D22E-534F-4278-BA28-469A176C477F}" presName="linNode" presStyleCnt="0"/>
      <dgm:spPr/>
    </dgm:pt>
    <dgm:pt modelId="{747C74F5-9998-4944-B3D5-709A325F9A7B}" type="pres">
      <dgm:prSet presAssocID="{7566D22E-534F-4278-BA28-469A176C477F}" presName="parentShp" presStyleLbl="node1" presStyleIdx="0" presStyleCnt="2">
        <dgm:presLayoutVars>
          <dgm:bulletEnabled val="1"/>
        </dgm:presLayoutVars>
      </dgm:prSet>
      <dgm:spPr/>
      <dgm:t>
        <a:bodyPr/>
        <a:lstStyle/>
        <a:p>
          <a:endParaRPr lang="en-US"/>
        </a:p>
      </dgm:t>
    </dgm:pt>
    <dgm:pt modelId="{ED956FE2-3BC7-483A-AB63-87CE0A0EA5A6}" type="pres">
      <dgm:prSet presAssocID="{7566D22E-534F-4278-BA28-469A176C477F}" presName="childShp" presStyleLbl="bgAccFollowNode1" presStyleIdx="0" presStyleCnt="2">
        <dgm:presLayoutVars>
          <dgm:bulletEnabled val="1"/>
        </dgm:presLayoutVars>
      </dgm:prSet>
      <dgm:spPr/>
      <dgm:t>
        <a:bodyPr/>
        <a:lstStyle/>
        <a:p>
          <a:endParaRPr lang="en-US"/>
        </a:p>
      </dgm:t>
    </dgm:pt>
    <dgm:pt modelId="{5F773966-3D84-4327-B8C3-A468BFFD9C77}" type="pres">
      <dgm:prSet presAssocID="{6F2CCB93-05CD-40D1-9707-4DEB0E426AA1}" presName="spacing" presStyleCnt="0"/>
      <dgm:spPr/>
    </dgm:pt>
    <dgm:pt modelId="{2C6AA2C3-7D91-4747-A996-6DAAB51FCCD9}" type="pres">
      <dgm:prSet presAssocID="{0A849B54-3C44-44AF-B53D-D0E46644954E}" presName="linNode" presStyleCnt="0"/>
      <dgm:spPr/>
    </dgm:pt>
    <dgm:pt modelId="{AA653A36-411A-4D25-AF16-26D65674D437}" type="pres">
      <dgm:prSet presAssocID="{0A849B54-3C44-44AF-B53D-D0E46644954E}" presName="parentShp" presStyleLbl="node1" presStyleIdx="1" presStyleCnt="2">
        <dgm:presLayoutVars>
          <dgm:bulletEnabled val="1"/>
        </dgm:presLayoutVars>
      </dgm:prSet>
      <dgm:spPr/>
      <dgm:t>
        <a:bodyPr/>
        <a:lstStyle/>
        <a:p>
          <a:endParaRPr lang="en-US"/>
        </a:p>
      </dgm:t>
    </dgm:pt>
    <dgm:pt modelId="{C0001CCF-2BBA-49B3-983E-22088AE27092}" type="pres">
      <dgm:prSet presAssocID="{0A849B54-3C44-44AF-B53D-D0E46644954E}" presName="childShp" presStyleLbl="bgAccFollowNode1" presStyleIdx="1" presStyleCnt="2">
        <dgm:presLayoutVars>
          <dgm:bulletEnabled val="1"/>
        </dgm:presLayoutVars>
      </dgm:prSet>
      <dgm:spPr/>
      <dgm:t>
        <a:bodyPr/>
        <a:lstStyle/>
        <a:p>
          <a:endParaRPr lang="en-US"/>
        </a:p>
      </dgm:t>
    </dgm:pt>
  </dgm:ptLst>
  <dgm:cxnLst>
    <dgm:cxn modelId="{5ED2DAB6-A559-4600-837C-C3A6C860DA24}" srcId="{E896DD60-6E9D-4446-95DB-848C8E4A2E1C}" destId="{0A849B54-3C44-44AF-B53D-D0E46644954E}" srcOrd="1" destOrd="0" parTransId="{6A52B56C-D667-4D55-A374-FD390771A1BD}" sibTransId="{B02F4F1B-2F5D-49C7-ACCB-FEA609B7CCEA}"/>
    <dgm:cxn modelId="{B67AD473-3552-4BFD-816D-297005846DFD}" type="presOf" srcId="{BA114D1D-16D6-4536-AA29-79D13274D6D9}" destId="{ED956FE2-3BC7-483A-AB63-87CE0A0EA5A6}" srcOrd="0" destOrd="0" presId="urn:microsoft.com/office/officeart/2005/8/layout/vList6"/>
    <dgm:cxn modelId="{1964F024-ABE4-4E1D-99F8-F3E83A597EF2}" type="presOf" srcId="{7566D22E-534F-4278-BA28-469A176C477F}" destId="{747C74F5-9998-4944-B3D5-709A325F9A7B}" srcOrd="0" destOrd="0" presId="urn:microsoft.com/office/officeart/2005/8/layout/vList6"/>
    <dgm:cxn modelId="{53D51E90-497F-4B9F-93F9-9584E8DBC7D3}" type="presOf" srcId="{E8F2AADB-85F3-425C-BE34-9CD7CFE8D3C0}" destId="{C0001CCF-2BBA-49B3-983E-22088AE27092}" srcOrd="0" destOrd="0" presId="urn:microsoft.com/office/officeart/2005/8/layout/vList6"/>
    <dgm:cxn modelId="{EA206A24-F0C8-47F0-BF8B-0220B7D22BAE}" type="presOf" srcId="{0A849B54-3C44-44AF-B53D-D0E46644954E}" destId="{AA653A36-411A-4D25-AF16-26D65674D437}" srcOrd="0" destOrd="0" presId="urn:microsoft.com/office/officeart/2005/8/layout/vList6"/>
    <dgm:cxn modelId="{182C7DFA-C659-497E-8BCC-1E8037EC8C51}" type="presOf" srcId="{E896DD60-6E9D-4446-95DB-848C8E4A2E1C}" destId="{6587F8EF-5E49-4916-9C3F-31CE0FF329A4}" srcOrd="0" destOrd="0" presId="urn:microsoft.com/office/officeart/2005/8/layout/vList6"/>
    <dgm:cxn modelId="{AD22D4C6-0E74-42A5-99B8-2177C32CC4F6}" srcId="{7566D22E-534F-4278-BA28-469A176C477F}" destId="{BA114D1D-16D6-4536-AA29-79D13274D6D9}" srcOrd="0" destOrd="0" parTransId="{4DD0C617-E073-4E1E-B821-06E4B4DE35E3}" sibTransId="{4C40C7E0-7B22-46C1-A40E-F4739BA23A14}"/>
    <dgm:cxn modelId="{90EA1725-3185-4932-8CBD-3D5183A0DAEF}" srcId="{0A849B54-3C44-44AF-B53D-D0E46644954E}" destId="{E8F2AADB-85F3-425C-BE34-9CD7CFE8D3C0}" srcOrd="0" destOrd="0" parTransId="{7D26105B-B140-425A-A1AF-E2AC4EC214F7}" sibTransId="{5FAAB566-99F4-41A3-A59D-DB9F4382653D}"/>
    <dgm:cxn modelId="{4808EF45-1567-4C03-B582-52E11FCF903C}" srcId="{E896DD60-6E9D-4446-95DB-848C8E4A2E1C}" destId="{7566D22E-534F-4278-BA28-469A176C477F}" srcOrd="0" destOrd="0" parTransId="{F391C2B0-1351-4EA9-967C-446A9308F495}" sibTransId="{6F2CCB93-05CD-40D1-9707-4DEB0E426AA1}"/>
    <dgm:cxn modelId="{3FACFCB7-724A-4E21-A29E-A1087ACA8DC7}" type="presParOf" srcId="{6587F8EF-5E49-4916-9C3F-31CE0FF329A4}" destId="{41C1D664-8E66-4FD9-8207-B300A04F7115}" srcOrd="0" destOrd="0" presId="urn:microsoft.com/office/officeart/2005/8/layout/vList6"/>
    <dgm:cxn modelId="{A8E74C27-1DBC-4B08-9B3F-8D3C913C4560}" type="presParOf" srcId="{41C1D664-8E66-4FD9-8207-B300A04F7115}" destId="{747C74F5-9998-4944-B3D5-709A325F9A7B}" srcOrd="0" destOrd="0" presId="urn:microsoft.com/office/officeart/2005/8/layout/vList6"/>
    <dgm:cxn modelId="{0E4FE879-6167-4636-8E80-90A2CE2ECB29}" type="presParOf" srcId="{41C1D664-8E66-4FD9-8207-B300A04F7115}" destId="{ED956FE2-3BC7-483A-AB63-87CE0A0EA5A6}" srcOrd="1" destOrd="0" presId="urn:microsoft.com/office/officeart/2005/8/layout/vList6"/>
    <dgm:cxn modelId="{58512DCA-5B45-4817-A0CB-86ADE993D63D}" type="presParOf" srcId="{6587F8EF-5E49-4916-9C3F-31CE0FF329A4}" destId="{5F773966-3D84-4327-B8C3-A468BFFD9C77}" srcOrd="1" destOrd="0" presId="urn:microsoft.com/office/officeart/2005/8/layout/vList6"/>
    <dgm:cxn modelId="{4DE091A8-2C37-453D-88A0-2B361F975475}" type="presParOf" srcId="{6587F8EF-5E49-4916-9C3F-31CE0FF329A4}" destId="{2C6AA2C3-7D91-4747-A996-6DAAB51FCCD9}" srcOrd="2" destOrd="0" presId="urn:microsoft.com/office/officeart/2005/8/layout/vList6"/>
    <dgm:cxn modelId="{F27BFB07-C9CB-4F85-86AD-B21E508C524A}" type="presParOf" srcId="{2C6AA2C3-7D91-4747-A996-6DAAB51FCCD9}" destId="{AA653A36-411A-4D25-AF16-26D65674D437}" srcOrd="0" destOrd="0" presId="urn:microsoft.com/office/officeart/2005/8/layout/vList6"/>
    <dgm:cxn modelId="{9F965BE3-7337-4EA6-AFF2-8A1D97140FFA}" type="presParOf" srcId="{2C6AA2C3-7D91-4747-A996-6DAAB51FCCD9}" destId="{C0001CCF-2BBA-49B3-983E-22088AE27092}"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956FE2-3BC7-483A-AB63-87CE0A0EA5A6}">
      <dsp:nvSpPr>
        <dsp:cNvPr id="0" name=""/>
        <dsp:cNvSpPr/>
      </dsp:nvSpPr>
      <dsp:spPr>
        <a:xfrm>
          <a:off x="2081738" y="371"/>
          <a:ext cx="3122607" cy="1447780"/>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t" anchorCtr="0">
          <a:noAutofit/>
        </a:bodyPr>
        <a:lstStyle/>
        <a:p>
          <a:pPr marL="228600" lvl="1" indent="-228600" algn="l" defTabSz="1111250">
            <a:lnSpc>
              <a:spcPct val="90000"/>
            </a:lnSpc>
            <a:spcBef>
              <a:spcPct val="0"/>
            </a:spcBef>
            <a:spcAft>
              <a:spcPct val="15000"/>
            </a:spcAft>
            <a:buChar char="••"/>
          </a:pPr>
          <a:r>
            <a:rPr lang="en-US" sz="2500" kern="1200" dirty="0" err="1" smtClean="0"/>
            <a:t>Estudiantes</a:t>
          </a:r>
          <a:r>
            <a:rPr lang="en-US" sz="2500" kern="1200" dirty="0" smtClean="0"/>
            <a:t> de K-6 GT</a:t>
          </a:r>
          <a:endParaRPr lang="en-US" sz="2500" kern="1200" dirty="0"/>
        </a:p>
      </dsp:txBody>
      <dsp:txXfrm>
        <a:off x="2081738" y="181344"/>
        <a:ext cx="2579690" cy="1085835"/>
      </dsp:txXfrm>
    </dsp:sp>
    <dsp:sp modelId="{747C74F5-9998-4944-B3D5-709A325F9A7B}">
      <dsp:nvSpPr>
        <dsp:cNvPr id="0" name=""/>
        <dsp:cNvSpPr/>
      </dsp:nvSpPr>
      <dsp:spPr>
        <a:xfrm>
          <a:off x="0" y="371"/>
          <a:ext cx="2081738" cy="14477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en" sz="1700" kern="1200" dirty="0" smtClean="0"/>
            <a:t>45 minutos, programa semanal de extracción con un especialista dotado</a:t>
          </a:r>
          <a:endParaRPr lang="en-US" sz="1700" kern="1200" dirty="0"/>
        </a:p>
      </dsp:txBody>
      <dsp:txXfrm>
        <a:off x="70675" y="71046"/>
        <a:ext cx="1940388" cy="1306430"/>
      </dsp:txXfrm>
    </dsp:sp>
    <dsp:sp modelId="{C0001CCF-2BBA-49B3-983E-22088AE27092}">
      <dsp:nvSpPr>
        <dsp:cNvPr id="0" name=""/>
        <dsp:cNvSpPr/>
      </dsp:nvSpPr>
      <dsp:spPr>
        <a:xfrm>
          <a:off x="2081738" y="1592929"/>
          <a:ext cx="3122607" cy="1447780"/>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t" anchorCtr="0">
          <a:noAutofit/>
        </a:bodyPr>
        <a:lstStyle/>
        <a:p>
          <a:pPr marL="228600" lvl="1" indent="-228600" algn="l" defTabSz="1111250">
            <a:lnSpc>
              <a:spcPct val="90000"/>
            </a:lnSpc>
            <a:spcBef>
              <a:spcPct val="0"/>
            </a:spcBef>
            <a:spcAft>
              <a:spcPct val="15000"/>
            </a:spcAft>
            <a:buChar char="••"/>
          </a:pPr>
          <a:r>
            <a:rPr lang="en-US" sz="2500" kern="1200" dirty="0" err="1" smtClean="0"/>
            <a:t>Estudiantes</a:t>
          </a:r>
          <a:r>
            <a:rPr lang="en-US" sz="2500" kern="1200" dirty="0" smtClean="0"/>
            <a:t> 7-12 GT</a:t>
          </a:r>
          <a:endParaRPr lang="en-US" sz="2500" kern="1200" dirty="0"/>
        </a:p>
      </dsp:txBody>
      <dsp:txXfrm>
        <a:off x="2081738" y="1773902"/>
        <a:ext cx="2579690" cy="1085835"/>
      </dsp:txXfrm>
    </dsp:sp>
    <dsp:sp modelId="{AA653A36-411A-4D25-AF16-26D65674D437}">
      <dsp:nvSpPr>
        <dsp:cNvPr id="0" name=""/>
        <dsp:cNvSpPr/>
      </dsp:nvSpPr>
      <dsp:spPr>
        <a:xfrm>
          <a:off x="0" y="1592929"/>
          <a:ext cx="2081738" cy="14477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32385" rIns="64770" bIns="32385" numCol="1" spcCol="1270" anchor="ctr" anchorCtr="0">
          <a:noAutofit/>
        </a:bodyPr>
        <a:lstStyle/>
        <a:p>
          <a:pPr lvl="0" algn="ctr" defTabSz="755650">
            <a:lnSpc>
              <a:spcPct val="90000"/>
            </a:lnSpc>
            <a:spcBef>
              <a:spcPct val="0"/>
            </a:spcBef>
            <a:spcAft>
              <a:spcPct val="35000"/>
            </a:spcAft>
          </a:pPr>
          <a:r>
            <a:rPr lang="en-US" sz="1700" kern="1200" dirty="0" err="1" smtClean="0"/>
            <a:t>Cursos</a:t>
          </a:r>
          <a:r>
            <a:rPr lang="en-US" sz="1700" kern="1200" dirty="0" smtClean="0"/>
            <a:t> Pre-AP/AP</a:t>
          </a:r>
          <a:endParaRPr lang="en-US" sz="1700" kern="1200" dirty="0"/>
        </a:p>
      </dsp:txBody>
      <dsp:txXfrm>
        <a:off x="70675" y="1663604"/>
        <a:ext cx="1940388" cy="1306430"/>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74131826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5 minutes</a:t>
            </a:r>
            <a:endParaRPr/>
          </a:p>
          <a:p>
            <a:pPr marL="0" lvl="0" indent="0" algn="l" rtl="0">
              <a:spcBef>
                <a:spcPts val="0"/>
              </a:spcBef>
              <a:spcAft>
                <a:spcPts val="0"/>
              </a:spcAft>
              <a:buNone/>
            </a:pPr>
            <a:r>
              <a:rPr lang="en"/>
              <a:t>Title Slide</a:t>
            </a:r>
            <a:endParaRPr/>
          </a:p>
          <a:p>
            <a:pPr marL="0" lvl="0" indent="0" algn="l" rtl="0">
              <a:spcBef>
                <a:spcPts val="0"/>
              </a:spcBef>
              <a:spcAft>
                <a:spcPts val="0"/>
              </a:spcAft>
              <a:buNone/>
            </a:pPr>
            <a:r>
              <a:rPr lang="en"/>
              <a:t>General welcome</a:t>
            </a:r>
            <a:endParaRPr/>
          </a:p>
        </p:txBody>
      </p:sp>
    </p:spTree>
    <p:extLst>
      <p:ext uri="{BB962C8B-B14F-4D97-AF65-F5344CB8AC3E}">
        <p14:creationId xmlns:p14="http://schemas.microsoft.com/office/powerpoint/2010/main" val="4037385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40dd2d4992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40dd2d4992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3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agenda follows the written objectives for this presentation; please feel free to modify.   </a:t>
            </a:r>
            <a:endParaRPr/>
          </a:p>
          <a:p>
            <a:pPr marL="0" lvl="0" indent="0" algn="l" rtl="0">
              <a:spcBef>
                <a:spcPts val="0"/>
              </a:spcBef>
              <a:spcAft>
                <a:spcPts val="0"/>
              </a:spcAft>
              <a:buNone/>
            </a:pPr>
            <a:endParaRPr/>
          </a:p>
          <a:p>
            <a:pPr marL="0" lvl="0" indent="0" algn="l" rtl="0">
              <a:spcBef>
                <a:spcPts val="0"/>
              </a:spcBef>
              <a:spcAft>
                <a:spcPts val="0"/>
              </a:spcAft>
              <a:buNone/>
            </a:pPr>
            <a:r>
              <a:rPr lang="en"/>
              <a:t>SAY: </a:t>
            </a:r>
            <a:r>
              <a:rPr lang="en" b="1"/>
              <a:t>During our time together, we’ll be focusing on the following agenda items [read slide]. While we are striving to be helpful and provide information, we want you to guide the conversation. Feel free to ask questions and form connections with other parents/community members.  </a:t>
            </a:r>
            <a:endParaRPr b="1"/>
          </a:p>
          <a:p>
            <a:pPr marL="0" lvl="0" indent="0" algn="l" rtl="0">
              <a:spcBef>
                <a:spcPts val="0"/>
              </a:spcBef>
              <a:spcAft>
                <a:spcPts val="0"/>
              </a:spcAft>
              <a:buNone/>
            </a:pPr>
            <a:endParaRPr/>
          </a:p>
          <a:p>
            <a:pPr marL="0" lvl="0" indent="0" algn="l" rtl="0">
              <a:spcBef>
                <a:spcPts val="0"/>
              </a:spcBef>
              <a:spcAft>
                <a:spcPts val="0"/>
              </a:spcAft>
              <a:buNone/>
            </a:pPr>
            <a:r>
              <a:rPr lang="en"/>
              <a:t>NOTE: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00899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40c96caebc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40c96caebc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10-15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Begin by asking the parents what they know about gifted and talented. We recommend asking parents to brainstorm first, share with someone next to them, and then share out (see “Think Pair Share” directions below).    </a:t>
            </a:r>
            <a:endParaRPr/>
          </a:p>
          <a:p>
            <a:pPr marL="0" lvl="0" indent="0" algn="l" rtl="0">
              <a:spcBef>
                <a:spcPts val="0"/>
              </a:spcBef>
              <a:spcAft>
                <a:spcPts val="0"/>
              </a:spcAft>
              <a:buNone/>
            </a:pPr>
            <a:endParaRPr/>
          </a:p>
          <a:p>
            <a:pPr marL="0" lvl="0" indent="0" algn="l" rtl="0">
              <a:spcBef>
                <a:spcPts val="0"/>
              </a:spcBef>
              <a:spcAft>
                <a:spcPts val="0"/>
              </a:spcAft>
              <a:buNone/>
            </a:pPr>
            <a:r>
              <a:rPr lang="en"/>
              <a:t>SAY: </a:t>
            </a:r>
            <a:r>
              <a:rPr lang="en" b="1"/>
              <a:t>Let’s get started by seeing what we know. We’re going to do a brief activity called “Think-Pair-Share.” As I read the questions, I’m going to ask you to think about your answers. Then, you’ll share with someone next to you. Don’t worry about not knowing an answer, the purpose of this activity is to form connections and hear the level of knowledge in the room.[read questions...give time to think….allow 3-5 minutes for sharing with a partner...ask some participants to share out their groups’ conversation] </a:t>
            </a:r>
            <a:endParaRPr b="1"/>
          </a:p>
          <a:p>
            <a:pPr marL="0" lvl="0" indent="0" algn="l" rtl="0">
              <a:spcBef>
                <a:spcPts val="0"/>
              </a:spcBef>
              <a:spcAft>
                <a:spcPts val="0"/>
              </a:spcAft>
              <a:buNone/>
            </a:pPr>
            <a:endParaRPr/>
          </a:p>
          <a:p>
            <a:pPr marL="0" lvl="0" indent="0" algn="l" rtl="0">
              <a:spcBef>
                <a:spcPts val="0"/>
              </a:spcBef>
              <a:spcAft>
                <a:spcPts val="0"/>
              </a:spcAft>
              <a:buNone/>
            </a:pPr>
            <a:r>
              <a:rPr lang="en"/>
              <a:t>NOTE: This opening activity allow parents to talk and provides you, the presenter, with context for your audience. For some parents, this could be their first exposure to gifted and talented, while others have years of experience. Allowing parents to share also allows them to form connections and begin to network.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68200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40c96caebc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40c96caebc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5 minutes</a:t>
            </a:r>
            <a:endParaRPr/>
          </a:p>
          <a:p>
            <a:pPr marL="0" lvl="0" indent="0" algn="l" rtl="0">
              <a:spcBef>
                <a:spcPts val="0"/>
              </a:spcBef>
              <a:spcAft>
                <a:spcPts val="0"/>
              </a:spcAft>
              <a:buNone/>
            </a:pPr>
            <a:endParaRPr/>
          </a:p>
          <a:p>
            <a:pPr marL="0" lvl="0" indent="0" algn="l" rtl="0">
              <a:spcBef>
                <a:spcPts val="0"/>
              </a:spcBef>
              <a:spcAft>
                <a:spcPts val="0"/>
              </a:spcAft>
              <a:buNone/>
            </a:pPr>
            <a:r>
              <a:rPr lang="en" b="1"/>
              <a:t>SAY: Typically when we think about gifted, we think about IQ (Intelligence Quotient). So let’s start with intelligence. IQ is a measure of ability, but an IQ score is made up of so many factors. The most popular model of intelligence (among test publishers), is the CHC model. [Read first and second bullet].  It’s important to note that an individual can be gifted in various areas. For example, some students are gifted readers but struggle in math while other students flourish in math but struggle to write. This is known as asynchronous and it is the hallmark of giftedness (Webb et al.). [Read the third slide].   </a:t>
            </a:r>
            <a:endParaRPr b="1"/>
          </a:p>
          <a:p>
            <a:pPr marL="0" lvl="0" indent="0" algn="l" rtl="0">
              <a:spcBef>
                <a:spcPts val="0"/>
              </a:spcBef>
              <a:spcAft>
                <a:spcPts val="0"/>
              </a:spcAft>
              <a:buNone/>
            </a:pPr>
            <a:r>
              <a:rPr lang="en"/>
              <a:t> </a:t>
            </a:r>
            <a:endParaRPr/>
          </a:p>
          <a:p>
            <a:pPr marL="0" lvl="0" indent="0" algn="l" rtl="0">
              <a:spcBef>
                <a:spcPts val="0"/>
              </a:spcBef>
              <a:spcAft>
                <a:spcPts val="0"/>
              </a:spcAft>
              <a:buNone/>
            </a:pPr>
            <a:r>
              <a:rPr lang="en"/>
              <a:t>NOTE: This allows you to talk about the many different types of giftedness (multipotentiality). Ultimately, this leads to the discussion of how your district identifies and services gifted students. </a:t>
            </a:r>
            <a:endParaRPr/>
          </a:p>
        </p:txBody>
      </p:sp>
    </p:spTree>
    <p:extLst>
      <p:ext uri="{BB962C8B-B14F-4D97-AF65-F5344CB8AC3E}">
        <p14:creationId xmlns:p14="http://schemas.microsoft.com/office/powerpoint/2010/main" val="2230983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40c96caebc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40c96caebc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10-15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For this activity, you’re asking parents to look for the words that stand out to them. The most salient point is that the Texas definition is broad and the use of the word or allows districts to determine which type of giftedness to serve. </a:t>
            </a:r>
            <a:endParaRPr/>
          </a:p>
          <a:p>
            <a:pPr marL="0" lvl="0" indent="0" algn="l" rtl="0">
              <a:spcBef>
                <a:spcPts val="0"/>
              </a:spcBef>
              <a:spcAft>
                <a:spcPts val="0"/>
              </a:spcAft>
              <a:buNone/>
            </a:pPr>
            <a:endParaRPr/>
          </a:p>
          <a:p>
            <a:pPr marL="0" lvl="0" indent="0" algn="l" rtl="0">
              <a:spcBef>
                <a:spcPts val="0"/>
              </a:spcBef>
              <a:spcAft>
                <a:spcPts val="0"/>
              </a:spcAft>
              <a:buNone/>
            </a:pPr>
            <a:r>
              <a:rPr lang="en" b="1"/>
              <a:t>SAY: The State of Texas has a large definition of gifted and talented, and it includes different types of intelligence. As I read the definition, I’m going to ask you to look for words that stand out to you.  [Read the definition on the slide]. What words stood out to you? </a:t>
            </a:r>
            <a:endParaRPr b="1"/>
          </a:p>
          <a:p>
            <a:pPr marL="0" lvl="0" indent="0" algn="l" rtl="0">
              <a:spcBef>
                <a:spcPts val="0"/>
              </a:spcBef>
              <a:spcAft>
                <a:spcPts val="0"/>
              </a:spcAft>
              <a:buNone/>
            </a:pPr>
            <a:r>
              <a:rPr lang="en" b="1" i="1"/>
              <a:t>After discussion</a:t>
            </a:r>
            <a:r>
              <a:rPr lang="en" b="1"/>
              <a:t> </a:t>
            </a:r>
            <a:endParaRPr b="1"/>
          </a:p>
          <a:p>
            <a:pPr marL="0" lvl="0" indent="0" algn="l" rtl="0">
              <a:spcBef>
                <a:spcPts val="0"/>
              </a:spcBef>
              <a:spcAft>
                <a:spcPts val="0"/>
              </a:spcAft>
              <a:buNone/>
            </a:pPr>
            <a:r>
              <a:rPr lang="en" b="1"/>
              <a:t>Notice how the state includes both talent “performs at” and innate gift “shows the potential”</a:t>
            </a:r>
            <a:endParaRPr b="1"/>
          </a:p>
          <a:p>
            <a:pPr marL="0" lvl="0" indent="0" algn="l" rtl="0">
              <a:spcBef>
                <a:spcPts val="0"/>
              </a:spcBef>
              <a:spcAft>
                <a:spcPts val="0"/>
              </a:spcAft>
              <a:buNone/>
            </a:pPr>
            <a:r>
              <a:rPr lang="en" b="1"/>
              <a:t>Notice how the state includes intellectual, creative, artistic, leadership, and even specific academic fields. </a:t>
            </a:r>
            <a:endParaRPr b="1"/>
          </a:p>
          <a:p>
            <a:pPr marL="0" lvl="0" indent="0" algn="l" rtl="0">
              <a:spcBef>
                <a:spcPts val="0"/>
              </a:spcBef>
              <a:spcAft>
                <a:spcPts val="0"/>
              </a:spcAft>
              <a:buNone/>
            </a:pPr>
            <a:r>
              <a:rPr lang="en" b="1"/>
              <a:t>[IMPORTANT] Notice the use of the word “or.” This means districts can choose which type of giftedness to serve from this definition. </a:t>
            </a:r>
            <a:r>
              <a:rPr lang="en"/>
              <a:t>    </a:t>
            </a:r>
            <a:endParaRPr/>
          </a:p>
          <a:p>
            <a:pPr marL="0" lvl="0" indent="0" algn="l" rtl="0">
              <a:spcBef>
                <a:spcPts val="0"/>
              </a:spcBef>
              <a:spcAft>
                <a:spcPts val="0"/>
              </a:spcAft>
              <a:buNone/>
            </a:pP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238208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0c96caebc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40c96caebc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10-15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First, be sure to adjust this slide to make sure it matches your district’s service design--this may include excluding areas of the definition that you do not currently serve (e.g.--artistic). Take time in this slide to expound upon your district’s service design--this helps parents to understand how students are served. </a:t>
            </a:r>
            <a:endParaRPr/>
          </a:p>
          <a:p>
            <a:pPr marL="0" lvl="0" indent="0" algn="l" rtl="0">
              <a:spcBef>
                <a:spcPts val="0"/>
              </a:spcBef>
              <a:spcAft>
                <a:spcPts val="0"/>
              </a:spcAft>
              <a:buNone/>
            </a:pPr>
            <a:endParaRPr/>
          </a:p>
          <a:p>
            <a:pPr marL="0" lvl="0" indent="0" algn="l" rtl="0">
              <a:spcBef>
                <a:spcPts val="0"/>
              </a:spcBef>
              <a:spcAft>
                <a:spcPts val="0"/>
              </a:spcAft>
              <a:buNone/>
            </a:pPr>
            <a:r>
              <a:rPr lang="en" b="1"/>
              <a:t>SAY: The state provides a definition, and then gives districts the independence to choose how they build their program. At {Our} ISD, we…[read bullet points]. Every year, we continue to review the program and make improvements. What questions do you have about the way [Our] ISD defines and serves gifted students?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810519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40c96caebc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40c96caebc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5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The previous slide covered your district’s service design, this slide beings discussing general “what do we know” about giftedness, and it starts by reinforcing the need for learning opportunities.</a:t>
            </a:r>
            <a:endParaRPr/>
          </a:p>
          <a:p>
            <a:pPr marL="0" lvl="0" indent="0" algn="l" rtl="0">
              <a:spcBef>
                <a:spcPts val="0"/>
              </a:spcBef>
              <a:spcAft>
                <a:spcPts val="0"/>
              </a:spcAft>
              <a:buNone/>
            </a:pPr>
            <a:endParaRPr/>
          </a:p>
          <a:p>
            <a:pPr marL="0" lvl="0" indent="0" algn="l" rtl="0">
              <a:spcBef>
                <a:spcPts val="0"/>
              </a:spcBef>
              <a:spcAft>
                <a:spcPts val="0"/>
              </a:spcAft>
              <a:buNone/>
            </a:pPr>
            <a:r>
              <a:rPr lang="en"/>
              <a:t>SAY: </a:t>
            </a:r>
            <a:r>
              <a:rPr lang="en" b="1"/>
              <a:t>The reason we work so hard to provide and improve our services is because we know that [reading slide] “Rich learning opportunities provide children a chance to display their gifts and talents.” To have a successful program, it’s important for teachers and parents (and even students) to recognize that [reading slide] “There is not one single profile of giftedness, but there are many cross-cultural traits, aptitudes, and behaviors as well as specific cultural behaviors.” When we are more aware of gifted characteristics, teachers can better identify and work with gifted students; parents can better support and nurture their gifted children; and students can better understand themselves and what it means to need a district’s gifted services. In the next few slides we’re going to briefly cover some cross-cultural traits. Listen carefully to see which trait or traits describe your child.    </a:t>
            </a:r>
            <a:endParaRPr b="1"/>
          </a:p>
          <a:p>
            <a:pPr marL="0" lvl="0" indent="0" algn="l" rtl="0">
              <a:spcBef>
                <a:spcPts val="0"/>
              </a:spcBef>
              <a:spcAft>
                <a:spcPts val="0"/>
              </a:spcAft>
              <a:buNone/>
            </a:pPr>
            <a:endParaRPr/>
          </a:p>
          <a:p>
            <a:pPr marL="0" lvl="0" indent="0" algn="l" rtl="0">
              <a:spcBef>
                <a:spcPts val="0"/>
              </a:spcBef>
              <a:spcAft>
                <a:spcPts val="0"/>
              </a:spcAft>
              <a:buNone/>
            </a:pPr>
            <a:r>
              <a:rPr lang="en"/>
              <a:t>NOTE: This slide transitions from service design to knowing individual characteristics. Take time to ensure the parents are comfortable with the information and the upcoming activity before moving on.  </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896017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40dd2d499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40dd2d499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5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The purpose of this activity (four slides) is for parents to become aware of the gifted characteristics their child exhibits. We recommend reading the slide and having the parents listen, consider, and then possible share out the manifestations they see in their own child. </a:t>
            </a:r>
            <a:endParaRPr/>
          </a:p>
          <a:p>
            <a:pPr marL="0" lvl="0" indent="0" algn="l" rtl="0">
              <a:spcBef>
                <a:spcPts val="0"/>
              </a:spcBef>
              <a:spcAft>
                <a:spcPts val="0"/>
              </a:spcAft>
              <a:buNone/>
            </a:pPr>
            <a:endParaRPr/>
          </a:p>
          <a:p>
            <a:pPr marL="0" lvl="0" indent="0" algn="l" rtl="0">
              <a:spcBef>
                <a:spcPts val="0"/>
              </a:spcBef>
              <a:spcAft>
                <a:spcPts val="0"/>
              </a:spcAft>
              <a:buNone/>
            </a:pPr>
            <a:r>
              <a:rPr lang="en"/>
              <a:t>SAY: </a:t>
            </a:r>
            <a:r>
              <a:rPr lang="en" b="1"/>
              <a:t>This and the next three slides will cover various cross-cultural traits of gifted learners. “</a:t>
            </a:r>
            <a:r>
              <a:rPr lang="en" sz="1050" b="1">
                <a:solidFill>
                  <a:srgbClr val="363636"/>
                </a:solidFill>
                <a:highlight>
                  <a:srgbClr val="FFFFFF"/>
                </a:highlight>
                <a:latin typeface="Roboto"/>
                <a:ea typeface="Roboto"/>
                <a:cs typeface="Roboto"/>
                <a:sym typeface="Roboto"/>
              </a:rPr>
              <a:t>No gifted individual is exactly the same, each with his own unique patterns and traits.   There are many traits that gifted individuals have in common, but no gifted learner exhibits traits in every area” (NAGC).</a:t>
            </a:r>
            <a:r>
              <a:rPr lang="en" sz="1050">
                <a:solidFill>
                  <a:srgbClr val="363636"/>
                </a:solidFill>
                <a:highlight>
                  <a:srgbClr val="FFFFFF"/>
                </a:highlight>
                <a:latin typeface="Roboto"/>
                <a:ea typeface="Roboto"/>
                <a:cs typeface="Roboto"/>
                <a:sym typeface="Roboto"/>
              </a:rPr>
              <a:t> </a:t>
            </a:r>
            <a:r>
              <a:rPr lang="en" b="1"/>
              <a:t>As I read the bullet points, be thinking about which of these traits describe your child.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4412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417e9efe04_1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417e9efe04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3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[Continue]</a:t>
            </a:r>
            <a:endParaRPr/>
          </a:p>
          <a:p>
            <a:pPr marL="0" lvl="0" indent="0" algn="l" rtl="0">
              <a:spcBef>
                <a:spcPts val="0"/>
              </a:spcBef>
              <a:spcAft>
                <a:spcPts val="0"/>
              </a:spcAft>
              <a:buNone/>
            </a:pPr>
            <a:endParaRPr/>
          </a:p>
          <a:p>
            <a:pPr marL="0" lvl="0" indent="0" algn="l" rtl="0">
              <a:spcBef>
                <a:spcPts val="0"/>
              </a:spcBef>
              <a:spcAft>
                <a:spcPts val="0"/>
              </a:spcAft>
              <a:buNone/>
            </a:pPr>
            <a:r>
              <a:rPr lang="en"/>
              <a:t>SAY: </a:t>
            </a:r>
            <a:r>
              <a:rPr lang="en" b="1"/>
              <a:t>These are cross-cultural traits of creatively-gifted students.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170710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417e9efe04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417e9efe04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Time: 3 minutes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DIRECTIONS: [Continue]</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SAY: </a:t>
            </a:r>
            <a:r>
              <a:rPr lang="en" b="1" dirty="0"/>
              <a:t>These are cross-cultural affective traits of gifted students.  </a:t>
            </a:r>
            <a:endParaRPr b="1" dirty="0"/>
          </a:p>
          <a:p>
            <a:pPr marL="0" lvl="0" indent="0" algn="l" rtl="0">
              <a:spcBef>
                <a:spcPts val="0"/>
              </a:spcBef>
              <a:spcAft>
                <a:spcPts val="0"/>
              </a:spcAft>
              <a:buNone/>
            </a:pPr>
            <a:endParaRPr dirty="0"/>
          </a:p>
          <a:p>
            <a:pPr marL="0" lvl="0" indent="0" algn="l" rtl="0">
              <a:spcBef>
                <a:spcPts val="0"/>
              </a:spcBef>
              <a:spcAft>
                <a:spcPts val="0"/>
              </a:spcAft>
              <a:buNone/>
            </a:pPr>
            <a:r>
              <a:rPr lang="en" dirty="0"/>
              <a:t>NOTE:</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38289452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417e9efe04_1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417e9efe04_1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Time: 3 minutes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DIRECTIONS: [Continue]</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SAY: </a:t>
            </a:r>
            <a:r>
              <a:rPr lang="en" b="1" dirty="0"/>
              <a:t>These are cross-cultural behavioral traits of gifted students.  </a:t>
            </a:r>
            <a:endParaRPr b="1" dirty="0"/>
          </a:p>
          <a:p>
            <a:pPr marL="0" lvl="0" indent="0" algn="l" rtl="0">
              <a:spcBef>
                <a:spcPts val="0"/>
              </a:spcBef>
              <a:spcAft>
                <a:spcPts val="0"/>
              </a:spcAft>
              <a:buNone/>
            </a:pPr>
            <a:endParaRPr dirty="0"/>
          </a:p>
          <a:p>
            <a:pPr marL="0" lvl="0" indent="0" algn="l" rtl="0">
              <a:spcBef>
                <a:spcPts val="0"/>
              </a:spcBef>
              <a:spcAft>
                <a:spcPts val="0"/>
              </a:spcAft>
              <a:buNone/>
            </a:pPr>
            <a:r>
              <a:rPr lang="en" dirty="0"/>
              <a:t>NOTE:</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extLst>
      <p:ext uri="{BB962C8B-B14F-4D97-AF65-F5344CB8AC3E}">
        <p14:creationId xmlns:p14="http://schemas.microsoft.com/office/powerpoint/2010/main" val="1199707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417e9efe04_1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417e9efe04_1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15-20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is a chance for parents to share out and connect--the goal being to find a network of supports. You’ll first ask the parents to reflect on  </a:t>
            </a:r>
            <a:endParaRPr/>
          </a:p>
          <a:p>
            <a:pPr marL="0" lvl="0" indent="0" algn="l" rtl="0">
              <a:spcBef>
                <a:spcPts val="0"/>
              </a:spcBef>
              <a:spcAft>
                <a:spcPts val="0"/>
              </a:spcAft>
              <a:buNone/>
            </a:pPr>
            <a:endParaRPr/>
          </a:p>
          <a:p>
            <a:pPr marL="0" lvl="0" indent="0" algn="l" rtl="0">
              <a:spcBef>
                <a:spcPts val="0"/>
              </a:spcBef>
              <a:spcAft>
                <a:spcPts val="0"/>
              </a:spcAft>
              <a:buNone/>
            </a:pPr>
            <a:r>
              <a:rPr lang="en"/>
              <a:t>SAY: </a:t>
            </a:r>
            <a:r>
              <a:rPr lang="en" b="1"/>
              <a:t>Again, there is no one profile of a gifted student; however, as we went through these cross-cultural characteristics, I hope you found characteristics that match your child’s unique personality. As you learn and explore more about giftedness, these characteristics form into topics, such as perfectionism and overexcitabilities. As you can see, parenting a gifted child may not be easy, and sometimes, parents can feel as though they are alone. </a:t>
            </a:r>
            <a:endParaRPr b="1"/>
          </a:p>
          <a:p>
            <a:pPr marL="0" lvl="0" indent="0" algn="l" rtl="0">
              <a:spcBef>
                <a:spcPts val="0"/>
              </a:spcBef>
              <a:spcAft>
                <a:spcPts val="0"/>
              </a:spcAft>
              <a:buNone/>
            </a:pPr>
            <a:r>
              <a:rPr lang="en" b="1"/>
              <a:t>The point of this final activity is to begin to form connections. First, please take a moment to think of [reading slide] “traits...you notice with your own child.” Choose 1 or 2 (or 20!) that you would be willing to share with someone as a way of making a connection.  [Wait ~30 seconds]. </a:t>
            </a:r>
            <a:endParaRPr b="1"/>
          </a:p>
          <a:p>
            <a:pPr marL="0" lvl="0" indent="0" algn="l" rtl="0">
              <a:spcBef>
                <a:spcPts val="0"/>
              </a:spcBef>
              <a:spcAft>
                <a:spcPts val="0"/>
              </a:spcAft>
              <a:buNone/>
            </a:pPr>
            <a:r>
              <a:rPr lang="en" b="1"/>
              <a:t>Next, I’m going to give you a few minutes to mingle and meet other parents. After you introduce yourself, share a few of the gifted traits you are comfortable sharing, and see what commonalities you have. Use this time as an opportunity to form connections and a network of resources. [Allow adequate time to parents to meet and share].  </a:t>
            </a:r>
            <a:endParaRPr b="1"/>
          </a:p>
          <a:p>
            <a:pPr marL="0" lvl="0" indent="0" algn="l" rtl="0">
              <a:spcBef>
                <a:spcPts val="0"/>
              </a:spcBef>
              <a:spcAft>
                <a:spcPts val="0"/>
              </a:spcAft>
              <a:buNone/>
            </a:pPr>
            <a:r>
              <a:rPr lang="en" b="1"/>
              <a:t>Thank you for sharing and forming connections.  Let’s conclude by asking [reading slide] “Why is it important for teachers to recognize various gifted characteristics?” Our hope is that by better understanding your child’s unique gifts, you will be able to provide positive advocacy and form a long-lasting partnership with your child’s teacher(s).  </a:t>
            </a:r>
            <a:endParaRPr b="1"/>
          </a:p>
          <a:p>
            <a:pPr marL="0" lvl="0" indent="0" algn="l" rtl="0">
              <a:spcBef>
                <a:spcPts val="0"/>
              </a:spcBef>
              <a:spcAft>
                <a:spcPts val="0"/>
              </a:spcAft>
              <a:buNone/>
            </a:pPr>
            <a:endParaRPr/>
          </a:p>
          <a:p>
            <a:pPr marL="0" lvl="0" indent="0" algn="l" rtl="0">
              <a:spcBef>
                <a:spcPts val="0"/>
              </a:spcBef>
              <a:spcAft>
                <a:spcPts val="0"/>
              </a:spcAft>
              <a:buNone/>
            </a:pPr>
            <a:r>
              <a:rPr lang="en"/>
              <a:t>NOTE: This last question is intended to meld the conversation of service design with gifted characteristics. This last sentence is something the presenter will need to return to during the whole-group discussion, stressing that </a:t>
            </a:r>
            <a:r>
              <a:rPr lang="en" i="1"/>
              <a:t>understanding (for both the parent and teacher) allows for positive advocacy and long-lasting partnerships.</a:t>
            </a:r>
            <a:r>
              <a:rPr lang="en"/>
              <a:t>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3595242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417e9efe04_1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417e9efe04_1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5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is the closing, where you list out your service design. </a:t>
            </a:r>
            <a:endParaRPr/>
          </a:p>
          <a:p>
            <a:pPr marL="0" lvl="0" indent="0" algn="l" rtl="0">
              <a:spcBef>
                <a:spcPts val="0"/>
              </a:spcBef>
              <a:spcAft>
                <a:spcPts val="0"/>
              </a:spcAft>
              <a:buNone/>
            </a:pPr>
            <a:endParaRPr/>
          </a:p>
          <a:p>
            <a:pPr marL="0" lvl="0" indent="0" algn="l" rtl="0">
              <a:spcBef>
                <a:spcPts val="0"/>
              </a:spcBef>
              <a:spcAft>
                <a:spcPts val="0"/>
              </a:spcAft>
              <a:buNone/>
            </a:pPr>
            <a:r>
              <a:rPr lang="en"/>
              <a:t>SAY: </a:t>
            </a:r>
            <a:r>
              <a:rPr lang="en" b="1"/>
              <a:t>Thank you for your time, for sharing, and for helping us make connections. As you continue to form those positive partnerships, here’s a reminder of our districts Gifted and Talented services and our contact information.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2072271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40dd2d4992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40dd2d4992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DIRECTIONS:</a:t>
            </a:r>
            <a:endParaRPr/>
          </a:p>
          <a:p>
            <a:pPr marL="0" lvl="0" indent="0" algn="l" rtl="0">
              <a:spcBef>
                <a:spcPts val="0"/>
              </a:spcBef>
              <a:spcAft>
                <a:spcPts val="0"/>
              </a:spcAft>
              <a:buNone/>
            </a:pPr>
            <a:r>
              <a:rPr lang="en"/>
              <a:t>SAY:</a:t>
            </a: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4568163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40dd2d4992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40dd2d4992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DIRECTIONS:</a:t>
            </a:r>
            <a:endParaRPr/>
          </a:p>
          <a:p>
            <a:pPr marL="0" lvl="0" indent="0" algn="l" rtl="0">
              <a:spcBef>
                <a:spcPts val="0"/>
              </a:spcBef>
              <a:spcAft>
                <a:spcPts val="0"/>
              </a:spcAft>
              <a:buNone/>
            </a:pPr>
            <a:r>
              <a:rPr lang="en"/>
              <a:t>SAY:</a:t>
            </a: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065198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w="76200" cap="flat" cmpd="sng">
            <a:solidFill>
              <a:schemeClr val="dk1"/>
            </a:solidFill>
            <a:prstDash val="solid"/>
            <a:round/>
            <a:headEnd type="none" w="sm" len="sm"/>
            <a:tailEnd type="none" w="sm" len="sm"/>
          </a:ln>
        </p:spPr>
      </p:cxnSp>
      <p:sp>
        <p:nvSpPr>
          <p:cNvPr id="11" name="Google Shape;11;p2"/>
          <p:cNvSpPr txBox="1">
            <a:spLocks noGrp="1"/>
          </p:cNvSpPr>
          <p:nvPr>
            <p:ph type="ctrTitle"/>
          </p:nvPr>
        </p:nvSpPr>
        <p:spPr>
          <a:xfrm>
            <a:off x="311700" y="595975"/>
            <a:ext cx="8520600" cy="1957800"/>
          </a:xfrm>
          <a:prstGeom prst="rect">
            <a:avLst/>
          </a:prstGeom>
        </p:spPr>
        <p:txBody>
          <a:bodyPr spcFirstLastPara="1" wrap="square" lIns="91425" tIns="91425" rIns="91425" bIns="91425" anchor="b" anchorCtr="0"/>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2" name="Google Shape;12;p2"/>
          <p:cNvSpPr txBox="1">
            <a:spLocks noGrp="1"/>
          </p:cNvSpPr>
          <p:nvPr>
            <p:ph type="subTitle" idx="1"/>
          </p:nvPr>
        </p:nvSpPr>
        <p:spPr>
          <a:xfrm>
            <a:off x="311700" y="3165823"/>
            <a:ext cx="8520600" cy="7335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311700" y="2480550"/>
            <a:ext cx="8114400" cy="2445900"/>
          </a:xfrm>
          <a:prstGeom prst="rect">
            <a:avLst/>
          </a:prstGeom>
        </p:spPr>
        <p:txBody>
          <a:bodyPr spcFirstLastPara="1" wrap="square" lIns="91425" tIns="91425" rIns="91425" bIns="91425" anchor="b" anchorCtr="0"/>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9" name="Google Shape;19;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1" name="Google Shape;31;p7"/>
          <p:cNvSpPr txBox="1">
            <a:spLocks noGrp="1"/>
          </p:cNvSpPr>
          <p:nvPr>
            <p:ph type="body" idx="1"/>
          </p:nvPr>
        </p:nvSpPr>
        <p:spPr>
          <a:xfrm>
            <a:off x="311700" y="1490875"/>
            <a:ext cx="2808000" cy="30780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2" name="Google Shape;3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90250" y="526350"/>
            <a:ext cx="5683800" cy="40908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 name="Google Shape;38;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39" name="Google Shape;39;p9"/>
          <p:cNvSpPr txBox="1">
            <a:spLocks noGrp="1"/>
          </p:cNvSpPr>
          <p:nvPr>
            <p:ph type="title"/>
          </p:nvPr>
        </p:nvSpPr>
        <p:spPr>
          <a:xfrm>
            <a:off x="265500" y="1375599"/>
            <a:ext cx="4045200" cy="1551900"/>
          </a:xfrm>
          <a:prstGeom prst="rect">
            <a:avLst/>
          </a:prstGeom>
        </p:spPr>
        <p:txBody>
          <a:bodyPr spcFirstLastPara="1" wrap="square" lIns="91425" tIns="91425" rIns="91425" bIns="91425" anchor="b" anchorCtr="0"/>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0" name="Google Shape;40;p9"/>
          <p:cNvSpPr txBox="1">
            <a:spLocks noGrp="1"/>
          </p:cNvSpPr>
          <p:nvPr>
            <p:ph type="subTitle" idx="1"/>
          </p:nvPr>
        </p:nvSpPr>
        <p:spPr>
          <a:xfrm>
            <a:off x="265500" y="2981125"/>
            <a:ext cx="4045200" cy="13455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1" name="Google Shape;41;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2" name="Google Shape;4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a:endParaRPr/>
          </a:p>
        </p:txBody>
      </p:sp>
      <p:sp>
        <p:nvSpPr>
          <p:cNvPr id="45" name="Google Shape;4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1"/>
          <p:cNvSpPr txBox="1">
            <a:spLocks noGrp="1"/>
          </p:cNvSpPr>
          <p:nvPr>
            <p:ph type="title" hasCustomPrompt="1"/>
          </p:nvPr>
        </p:nvSpPr>
        <p:spPr>
          <a:xfrm>
            <a:off x="311700" y="1167925"/>
            <a:ext cx="8520600" cy="1980000"/>
          </a:xfrm>
          <a:prstGeom prst="rect">
            <a:avLst/>
          </a:prstGeom>
        </p:spPr>
        <p:txBody>
          <a:bodyPr spcFirstLastPara="1" wrap="square" lIns="91425" tIns="91425" rIns="91425" bIns="91425" anchor="ctr" anchorCtr="0"/>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a:spLocks noGrp="1"/>
          </p:cNvSpPr>
          <p:nvPr>
            <p:ph type="body" idx="1"/>
          </p:nvPr>
        </p:nvSpPr>
        <p:spPr>
          <a:xfrm>
            <a:off x="311700" y="3224250"/>
            <a:ext cx="8520600" cy="10716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9" name="Google Shape;4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ameday">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marL="914400" lvl="1"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marL="1371600" lvl="2"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marL="1828800" lvl="3"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marL="2286000" lvl="4"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marL="2743200" lvl="5"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marL="3200400" lvl="6"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marL="3657600" lvl="7"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marL="4114800" lvl="8" indent="-317500">
              <a:lnSpc>
                <a:spcPct val="115000"/>
              </a:lnSpc>
              <a:spcBef>
                <a:spcPts val="1600"/>
              </a:spcBef>
              <a:spcAft>
                <a:spcPts val="160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www.iapsych.com/chcv2.pdf"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hyperlink" Target="https://nrcgt.uconn.edu/"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13"/>
          <p:cNvSpPr txBox="1">
            <a:spLocks noGrp="1"/>
          </p:cNvSpPr>
          <p:nvPr>
            <p:ph type="ctrTitle"/>
          </p:nvPr>
        </p:nvSpPr>
        <p:spPr>
          <a:xfrm>
            <a:off x="311700" y="595975"/>
            <a:ext cx="8520600" cy="1957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Gifted 101</a:t>
            </a:r>
            <a:endParaRPr/>
          </a:p>
        </p:txBody>
      </p:sp>
      <p:sp>
        <p:nvSpPr>
          <p:cNvPr id="57" name="Google Shape;57;p13"/>
          <p:cNvSpPr txBox="1">
            <a:spLocks noGrp="1"/>
          </p:cNvSpPr>
          <p:nvPr>
            <p:ph type="subTitle" idx="1"/>
          </p:nvPr>
        </p:nvSpPr>
        <p:spPr>
          <a:xfrm>
            <a:off x="311700" y="3165823"/>
            <a:ext cx="8520600" cy="733500"/>
          </a:xfrm>
          <a:prstGeom prst="rect">
            <a:avLst/>
          </a:prstGeom>
        </p:spPr>
        <p:txBody>
          <a:bodyPr spcFirstLastPara="1" wrap="square" lIns="91425" tIns="91425" rIns="91425" bIns="91425" anchor="t" anchorCtr="0">
            <a:noAutofit/>
          </a:bodyPr>
          <a:lstStyle/>
          <a:p>
            <a:pPr marL="0" indent="0"/>
            <a:r>
              <a:rPr lang="es-ES" altLang="en-US" dirty="0"/>
              <a:t>Un Portal para padres de la Región 10 ESC GT </a:t>
            </a:r>
            <a:endParaRPr lang="es-ES"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Agenda</a:t>
            </a:r>
            <a:endParaRPr dirty="0"/>
          </a:p>
        </p:txBody>
      </p:sp>
      <p:sp>
        <p:nvSpPr>
          <p:cNvPr id="74" name="Google Shape;74;p15"/>
          <p:cNvSpPr txBox="1">
            <a:spLocks noGrp="1"/>
          </p:cNvSpPr>
          <p:nvPr>
            <p:ph type="body" idx="1"/>
          </p:nvPr>
        </p:nvSpPr>
        <p:spPr>
          <a:xfrm>
            <a:off x="311700" y="1152475"/>
            <a:ext cx="8520600" cy="3416400"/>
          </a:xfrm>
          <a:prstGeom prst="rect">
            <a:avLst/>
          </a:prstGeom>
          <a:ln>
            <a:noFill/>
          </a:ln>
        </p:spPr>
        <p:txBody>
          <a:bodyPr spcFirstLastPara="1" wrap="square" lIns="91425" tIns="91425" rIns="91425" bIns="91425" anchor="t" anchorCtr="0">
            <a:noAutofit/>
          </a:bodyPr>
          <a:lstStyle/>
          <a:p>
            <a:pPr marL="457200" lvl="0" indent="-342900" algn="l" rtl="0">
              <a:spcBef>
                <a:spcPts val="0"/>
              </a:spcBef>
              <a:spcAft>
                <a:spcPts val="0"/>
              </a:spcAft>
              <a:buClr>
                <a:srgbClr val="666666"/>
              </a:buClr>
              <a:buSzPts val="1800"/>
              <a:buChar char="●"/>
            </a:pPr>
            <a:r>
              <a:rPr lang="es-ES" dirty="0" smtClean="0">
                <a:solidFill>
                  <a:srgbClr val="666666"/>
                </a:solidFill>
              </a:rPr>
              <a:t>Explore </a:t>
            </a:r>
            <a:r>
              <a:rPr lang="es-ES" dirty="0">
                <a:solidFill>
                  <a:srgbClr val="666666"/>
                </a:solidFill>
              </a:rPr>
              <a:t>lo que queremos decir con inteligencia para entender el diseño de servicios [de nuestro distrito].</a:t>
            </a:r>
            <a:endParaRPr dirty="0">
              <a:solidFill>
                <a:srgbClr val="666666"/>
              </a:solidFill>
            </a:endParaRPr>
          </a:p>
          <a:p>
            <a:pPr marL="457200" lvl="0" indent="-342900" algn="l" rtl="0">
              <a:spcBef>
                <a:spcPts val="0"/>
              </a:spcBef>
              <a:spcAft>
                <a:spcPts val="0"/>
              </a:spcAft>
              <a:buClr>
                <a:srgbClr val="666666"/>
              </a:buClr>
              <a:buSzPts val="1800"/>
              <a:buChar char="●"/>
            </a:pPr>
            <a:r>
              <a:rPr lang="es-ES" dirty="0" smtClean="0"/>
              <a:t>Comprender </a:t>
            </a:r>
            <a:r>
              <a:rPr lang="es-ES" dirty="0"/>
              <a:t>el desarrollo asincrónico ya que afecta a nuestros estudiantes dotados</a:t>
            </a:r>
            <a:endParaRPr dirty="0">
              <a:solidFill>
                <a:srgbClr val="666666"/>
              </a:solidFill>
            </a:endParaRPr>
          </a:p>
          <a:p>
            <a:pPr marL="457200" lvl="0" indent="-342900" algn="l" rtl="0">
              <a:spcBef>
                <a:spcPts val="0"/>
              </a:spcBef>
              <a:spcAft>
                <a:spcPts val="0"/>
              </a:spcAft>
              <a:buClr>
                <a:srgbClr val="666666"/>
              </a:buClr>
              <a:buSzPts val="1800"/>
              <a:buChar char="●"/>
            </a:pPr>
            <a:r>
              <a:rPr lang="es-ES" dirty="0" smtClean="0"/>
              <a:t>Explore </a:t>
            </a:r>
            <a:r>
              <a:rPr lang="es-ES" dirty="0"/>
              <a:t>el enfoque de niño completo a los dotados mirando las diferencias individuales</a:t>
            </a:r>
            <a:endParaRPr dirty="0">
              <a:solidFill>
                <a:srgbClr val="666666"/>
              </a:solidFill>
            </a:endParaRPr>
          </a:p>
          <a:p>
            <a:pPr marL="457200" lvl="0" indent="-342900" algn="l" rtl="0">
              <a:spcBef>
                <a:spcPts val="0"/>
              </a:spcBef>
              <a:spcAft>
                <a:spcPts val="0"/>
              </a:spcAft>
              <a:buClr>
                <a:srgbClr val="666666"/>
              </a:buClr>
              <a:buSzPts val="1800"/>
              <a:buChar char="●"/>
            </a:pPr>
            <a:r>
              <a:rPr lang="es-ES" dirty="0" smtClean="0"/>
              <a:t>Forme </a:t>
            </a:r>
            <a:r>
              <a:rPr lang="es-ES" dirty="0"/>
              <a:t>conexiones para apoyar el diseño del servicio [de nuestro </a:t>
            </a:r>
            <a:r>
              <a:rPr lang="es-ES" dirty="0" smtClean="0"/>
              <a:t>distrito].</a:t>
            </a:r>
            <a:endParaRPr dirty="0">
              <a:solidFill>
                <a:srgbClr val="666666"/>
              </a:solidFill>
            </a:endParaRPr>
          </a:p>
          <a:p>
            <a:pPr marL="0" lvl="0" indent="0" algn="l" rtl="0">
              <a:spcBef>
                <a:spcPts val="0"/>
              </a:spcBef>
              <a:spcAft>
                <a:spcPts val="1600"/>
              </a:spcAft>
              <a:buNone/>
            </a:pPr>
            <a:endParaRPr dirty="0">
              <a:solidFill>
                <a:srgbClr val="666666"/>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6"/>
          <p:cNvSpPr txBox="1">
            <a:spLocks noGrp="1"/>
          </p:cNvSpPr>
          <p:nvPr>
            <p:ph type="title"/>
          </p:nvPr>
        </p:nvSpPr>
        <p:spPr>
          <a:xfrm>
            <a:off x="311700" y="445024"/>
            <a:ext cx="8520600" cy="707451"/>
          </a:xfrm>
          <a:prstGeom prst="rect">
            <a:avLst/>
          </a:prstGeom>
        </p:spPr>
        <p:txBody>
          <a:bodyPr spcFirstLastPara="1" wrap="square" lIns="91425" tIns="91425" rIns="91425" bIns="91425" anchor="t" anchorCtr="0">
            <a:noAutofit/>
          </a:bodyPr>
          <a:lstStyle/>
          <a:p>
            <a:pPr lvl="0" algn="ctr"/>
            <a:r>
              <a:rPr lang="es-ES" dirty="0" smtClean="0"/>
              <a:t>¿Qué </a:t>
            </a:r>
            <a:r>
              <a:rPr lang="es-ES" dirty="0"/>
              <a:t>es Dotado y Talentoso?</a:t>
            </a:r>
            <a:r>
              <a:rPr lang="en" dirty="0" smtClean="0"/>
              <a:t/>
            </a:r>
            <a:br>
              <a:rPr lang="en" dirty="0" smtClean="0"/>
            </a:br>
            <a:r>
              <a:rPr lang="en" dirty="0"/>
              <a:t/>
            </a:r>
            <a:br>
              <a:rPr lang="en" dirty="0"/>
            </a:br>
            <a:endParaRPr dirty="0"/>
          </a:p>
        </p:txBody>
      </p:sp>
      <p:sp>
        <p:nvSpPr>
          <p:cNvPr id="80" name="Google Shape;80;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r>
              <a:rPr lang="es-ES" dirty="0" smtClean="0"/>
              <a:t>Qué </a:t>
            </a:r>
            <a:r>
              <a:rPr lang="es-ES" dirty="0"/>
              <a:t>queremos decir con </a:t>
            </a:r>
            <a:r>
              <a:rPr lang="es-ES" dirty="0" smtClean="0"/>
              <a:t>“dotado"?</a:t>
            </a:r>
          </a:p>
          <a:p>
            <a:pPr marL="457200" lvl="0" indent="-342900" algn="l" rtl="0">
              <a:spcBef>
                <a:spcPts val="0"/>
              </a:spcBef>
              <a:spcAft>
                <a:spcPts val="0"/>
              </a:spcAft>
              <a:buSzPts val="1800"/>
              <a:buChar char="●"/>
            </a:pPr>
            <a:r>
              <a:rPr lang="es-ES" dirty="0" smtClean="0"/>
              <a:t>Qué </a:t>
            </a:r>
            <a:r>
              <a:rPr lang="es-ES" dirty="0"/>
              <a:t>queremos decir con "talentoso"?</a:t>
            </a:r>
          </a:p>
          <a:p>
            <a:pPr lvl="0"/>
            <a:r>
              <a:rPr lang="es-ES" dirty="0" smtClean="0"/>
              <a:t>Cómo </a:t>
            </a:r>
            <a:r>
              <a:rPr lang="es-ES" dirty="0"/>
              <a:t>son las dos palabras diferentes?</a:t>
            </a:r>
            <a:endParaRPr dirty="0"/>
          </a:p>
          <a:p>
            <a:pPr lvl="0"/>
            <a:r>
              <a:rPr lang="es-ES" dirty="0" smtClean="0"/>
              <a:t>Cómo </a:t>
            </a:r>
            <a:r>
              <a:rPr lang="es-ES" dirty="0"/>
              <a:t>son las dos palabras iguales?</a:t>
            </a:r>
            <a:endParaRPr dirty="0"/>
          </a:p>
          <a:p>
            <a:r>
              <a:rPr lang="es-ES" altLang="en-US" dirty="0" smtClean="0"/>
              <a:t>Por </a:t>
            </a:r>
            <a:r>
              <a:rPr lang="es-ES" altLang="en-US" dirty="0"/>
              <a:t>qué el estado de Texas usa ambas palabras? </a:t>
            </a:r>
          </a:p>
          <a:p>
            <a:pPr marL="114300" lvl="0" indent="0" algn="l" rtl="0">
              <a:spcBef>
                <a:spcPts val="0"/>
              </a:spcBef>
              <a:spcAft>
                <a:spcPts val="0"/>
              </a:spcAft>
              <a:buSzPts val="1800"/>
              <a:buNone/>
            </a:pPr>
            <a:endParaRPr lang="en"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smtClean="0"/>
              <a:t>Inteligencia</a:t>
            </a:r>
            <a:endParaRPr dirty="0"/>
          </a:p>
        </p:txBody>
      </p:sp>
      <p:sp>
        <p:nvSpPr>
          <p:cNvPr id="86" name="Google Shape;86;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lvl="0"/>
            <a:r>
              <a:rPr lang="es-ES" dirty="0" smtClean="0"/>
              <a:t>El </a:t>
            </a:r>
            <a:r>
              <a:rPr lang="es-ES" dirty="0"/>
              <a:t>modelo de inteligencia de </a:t>
            </a:r>
            <a:r>
              <a:rPr lang="es-ES" dirty="0" err="1"/>
              <a:t>Cattell</a:t>
            </a:r>
            <a:r>
              <a:rPr lang="es-ES" dirty="0"/>
              <a:t>-</a:t>
            </a:r>
            <a:r>
              <a:rPr lang="es-ES" dirty="0" err="1"/>
              <a:t>Horn</a:t>
            </a:r>
            <a:r>
              <a:rPr lang="es-ES" dirty="0"/>
              <a:t>-Carroll (CHC) incluye más de 70 tipos de inteligencia estrecha</a:t>
            </a:r>
            <a:r>
              <a:rPr lang="en" dirty="0"/>
              <a:t> </a:t>
            </a:r>
            <a:endParaRPr dirty="0"/>
          </a:p>
          <a:p>
            <a:pPr marL="914400" lvl="1" indent="-317500" algn="l" rtl="0">
              <a:spcBef>
                <a:spcPts val="0"/>
              </a:spcBef>
              <a:spcAft>
                <a:spcPts val="0"/>
              </a:spcAft>
              <a:buSzPts val="1400"/>
              <a:buChar char="○"/>
            </a:pPr>
            <a:r>
              <a:rPr lang="es-ES" dirty="0" smtClean="0"/>
              <a:t>carga </a:t>
            </a:r>
            <a:r>
              <a:rPr lang="es-ES" dirty="0"/>
              <a:t>todo desde la memoria de recuperación libre (M6) a la destreza con los dedos (P2) y la memoria olfativa (OM).</a:t>
            </a:r>
            <a:endParaRPr dirty="0"/>
          </a:p>
          <a:p>
            <a:pPr marL="457200" lvl="0" indent="-342900" algn="l" rtl="0">
              <a:spcBef>
                <a:spcPts val="0"/>
              </a:spcBef>
              <a:spcAft>
                <a:spcPts val="0"/>
              </a:spcAft>
              <a:buSzPts val="1800"/>
              <a:buChar char="●"/>
            </a:pPr>
            <a:r>
              <a:rPr lang="es-ES" dirty="0" smtClean="0"/>
              <a:t>Una </a:t>
            </a:r>
            <a:r>
              <a:rPr lang="es-ES" dirty="0"/>
              <a:t>habilidad naturalmente alta en cualquiera de estas áreas se consideraría un regalo.</a:t>
            </a:r>
            <a:endParaRPr dirty="0"/>
          </a:p>
          <a:p>
            <a:pPr lvl="0"/>
            <a:r>
              <a:rPr lang="es-ES" dirty="0" smtClean="0"/>
              <a:t>Muchas </a:t>
            </a:r>
            <a:r>
              <a:rPr lang="es-ES" dirty="0"/>
              <a:t>personas muestran una mayor capacidad en algunas áreas.</a:t>
            </a:r>
            <a:endParaRPr dirty="0"/>
          </a:p>
          <a:p>
            <a:pPr lvl="1">
              <a:spcBef>
                <a:spcPts val="0"/>
              </a:spcBef>
            </a:pPr>
            <a:r>
              <a:rPr lang="es-ES" dirty="0" smtClean="0"/>
              <a:t>El </a:t>
            </a:r>
            <a:r>
              <a:rPr lang="es-ES" dirty="0"/>
              <a:t>prodigio musical infantil, Jonathan "Jazz" Russell, que interpretó el improvisado violín de jazz con </a:t>
            </a:r>
            <a:r>
              <a:rPr lang="es-ES" dirty="0" err="1"/>
              <a:t>Wynton</a:t>
            </a:r>
            <a:r>
              <a:rPr lang="es-ES" dirty="0"/>
              <a:t> </a:t>
            </a:r>
            <a:r>
              <a:rPr lang="es-ES" dirty="0" err="1"/>
              <a:t>Marsalis</a:t>
            </a:r>
            <a:r>
              <a:rPr lang="es-ES" dirty="0"/>
              <a:t> a la edad de 14 años, tiene un don para la música y para la memoria de trabajo</a:t>
            </a:r>
            <a:r>
              <a:rPr lang="es-ES" dirty="0" smtClean="0"/>
              <a:t>.</a:t>
            </a:r>
            <a:endParaRPr dirty="0"/>
          </a:p>
          <a:p>
            <a:pPr marL="0" lvl="0" indent="0" algn="l" rtl="0">
              <a:spcBef>
                <a:spcPts val="1600"/>
              </a:spcBef>
              <a:spcAft>
                <a:spcPts val="0"/>
              </a:spcAft>
              <a:buNone/>
            </a:pPr>
            <a:r>
              <a:rPr lang="en" dirty="0"/>
              <a:t>     </a:t>
            </a:r>
            <a:endParaRPr dirty="0"/>
          </a:p>
          <a:p>
            <a:pPr marL="0" lvl="0" indent="0" algn="l" rtl="0">
              <a:spcBef>
                <a:spcPts val="1600"/>
              </a:spcBef>
              <a:spcAft>
                <a:spcPts val="1600"/>
              </a:spcAft>
              <a:buNone/>
            </a:pPr>
            <a:endParaRPr dirty="0"/>
          </a:p>
        </p:txBody>
      </p:sp>
      <p:pic>
        <p:nvPicPr>
          <p:cNvPr id="87" name="Google Shape;87;p17"/>
          <p:cNvPicPr preferRelativeResize="0"/>
          <p:nvPr/>
        </p:nvPicPr>
        <p:blipFill>
          <a:blip r:embed="rId3">
            <a:alphaModFix/>
          </a:blip>
          <a:stretch>
            <a:fillRect/>
          </a:stretch>
        </p:blipFill>
        <p:spPr>
          <a:xfrm>
            <a:off x="7372350" y="3676650"/>
            <a:ext cx="1390650" cy="1390650"/>
          </a:xfrm>
          <a:prstGeom prst="rect">
            <a:avLst/>
          </a:prstGeom>
          <a:noFill/>
          <a:ln>
            <a:noFill/>
          </a:ln>
        </p:spPr>
      </p:pic>
      <p:sp>
        <p:nvSpPr>
          <p:cNvPr id="88" name="Google Shape;88;p17"/>
          <p:cNvSpPr txBox="1"/>
          <p:nvPr/>
        </p:nvSpPr>
        <p:spPr>
          <a:xfrm>
            <a:off x="3858936" y="3874424"/>
            <a:ext cx="3444114" cy="1192876"/>
          </a:xfrm>
          <a:prstGeom prst="rect">
            <a:avLst/>
          </a:prstGeom>
          <a:solidFill>
            <a:srgbClr val="FCE5CD"/>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dirty="0" smtClean="0"/>
              <a:t>Memoria de Trabajo </a:t>
            </a:r>
            <a:r>
              <a:rPr lang="en" sz="1800" dirty="0"/>
              <a:t>= 99.9th %</a:t>
            </a:r>
            <a:endParaRPr sz="1800" dirty="0"/>
          </a:p>
          <a:p>
            <a:pPr marL="0" lvl="0" indent="0" algn="ctr" rtl="0">
              <a:spcBef>
                <a:spcPts val="0"/>
              </a:spcBef>
              <a:spcAft>
                <a:spcPts val="0"/>
              </a:spcAft>
              <a:buNone/>
            </a:pPr>
            <a:r>
              <a:rPr lang="en" sz="1800" dirty="0" smtClean="0"/>
              <a:t>Visual-Espacial = </a:t>
            </a:r>
            <a:r>
              <a:rPr lang="en" sz="1800" dirty="0"/>
              <a:t>3rd %</a:t>
            </a:r>
            <a:endParaRPr sz="1800" dirty="0"/>
          </a:p>
          <a:p>
            <a:pPr marL="0" lvl="0" indent="0" algn="ctr" rtl="0">
              <a:spcBef>
                <a:spcPts val="0"/>
              </a:spcBef>
              <a:spcAft>
                <a:spcPts val="0"/>
              </a:spcAft>
              <a:buNone/>
            </a:pPr>
            <a:r>
              <a:rPr lang="en" sz="1800" dirty="0" smtClean="0"/>
              <a:t>Coeficiente de inteligencia total </a:t>
            </a:r>
            <a:r>
              <a:rPr lang="en" sz="1800" dirty="0"/>
              <a:t>= 52nd % (108)</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smtClean="0"/>
              <a:t>Superdotacíon en Texas</a:t>
            </a:r>
            <a:endParaRPr dirty="0"/>
          </a:p>
        </p:txBody>
      </p:sp>
      <p:sp>
        <p:nvSpPr>
          <p:cNvPr id="94" name="Google Shape;94;p18"/>
          <p:cNvSpPr txBox="1">
            <a:spLocks noGrp="1"/>
          </p:cNvSpPr>
          <p:nvPr>
            <p:ph type="body" idx="1"/>
          </p:nvPr>
        </p:nvSpPr>
        <p:spPr>
          <a:xfrm>
            <a:off x="311700" y="1171525"/>
            <a:ext cx="8520600" cy="3416400"/>
          </a:xfrm>
          <a:prstGeom prst="rect">
            <a:avLst/>
          </a:prstGeom>
        </p:spPr>
        <p:txBody>
          <a:bodyPr spcFirstLastPara="1" wrap="square" lIns="91425" tIns="91425" rIns="91425" bIns="91425" anchor="t" anchorCtr="0">
            <a:noAutofit/>
          </a:bodyPr>
          <a:lstStyle/>
          <a:p>
            <a:pPr marL="0" indent="0">
              <a:buNone/>
            </a:pPr>
            <a:r>
              <a:rPr lang="es-ES" altLang="en-US" dirty="0" smtClean="0"/>
              <a:t>Un </a:t>
            </a:r>
            <a:r>
              <a:rPr lang="es-ES" altLang="en-US" dirty="0"/>
              <a:t>alumno dotado / talentoso es un niño o joven que se desempeña o muestra el potencial para desempeñarse en un nivel notablemente alto de logro en comparación con otros de la misma edad, experiencia o entorno y quién </a:t>
            </a:r>
            <a:endParaRPr dirty="0"/>
          </a:p>
          <a:p>
            <a:pPr lvl="0">
              <a:spcBef>
                <a:spcPts val="1600"/>
              </a:spcBef>
            </a:pPr>
            <a:r>
              <a:rPr lang="es-ES" dirty="0" smtClean="0"/>
              <a:t>exhibe </a:t>
            </a:r>
            <a:r>
              <a:rPr lang="es-ES" dirty="0"/>
              <a:t>capacidad de alto rendimiento en un área intelectual, creativa o artística;</a:t>
            </a:r>
            <a:endParaRPr dirty="0"/>
          </a:p>
          <a:p>
            <a:pPr lvl="0">
              <a:spcBef>
                <a:spcPts val="1600"/>
              </a:spcBef>
            </a:pPr>
            <a:r>
              <a:rPr lang="es-ES" dirty="0" smtClean="0"/>
              <a:t>posee </a:t>
            </a:r>
            <a:r>
              <a:rPr lang="es-ES" dirty="0"/>
              <a:t>una capacidad inusual para el liderazgo; o</a:t>
            </a:r>
            <a:endParaRPr dirty="0"/>
          </a:p>
          <a:p>
            <a:pPr>
              <a:spcBef>
                <a:spcPts val="1600"/>
              </a:spcBef>
            </a:pPr>
            <a:r>
              <a:rPr lang="es-ES" altLang="en-US" dirty="0" smtClean="0"/>
              <a:t>sobresale </a:t>
            </a:r>
            <a:r>
              <a:rPr lang="es-ES" altLang="en-US" dirty="0"/>
              <a:t>en un campo académico específico </a:t>
            </a:r>
          </a:p>
          <a:p>
            <a:pPr marL="3657600" indent="457200">
              <a:spcBef>
                <a:spcPts val="1600"/>
              </a:spcBef>
              <a:buNone/>
            </a:pPr>
            <a:r>
              <a:rPr lang="es-ES" sz="1050" dirty="0"/>
              <a:t/>
            </a:r>
            <a:br>
              <a:rPr lang="es-ES" sz="1050" dirty="0"/>
            </a:br>
            <a:r>
              <a:rPr lang="es-ES" i="1" dirty="0"/>
              <a:t>Del Código de Educación de Texas §29.121</a:t>
            </a:r>
            <a:endParaRPr i="1" dirty="0">
              <a:sym typeface="Arial"/>
            </a:endParaRPr>
          </a:p>
          <a:p>
            <a:pPr marL="3657600" indent="457200">
              <a:spcBef>
                <a:spcPts val="1600"/>
              </a:spcBef>
              <a:buNone/>
            </a:pPr>
            <a:endParaRPr i="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9"/>
          <p:cNvSpPr txBox="1">
            <a:spLocks noGrp="1"/>
          </p:cNvSpPr>
          <p:nvPr>
            <p:ph type="title"/>
          </p:nvPr>
        </p:nvSpPr>
        <p:spPr>
          <a:xfrm>
            <a:off x="67111" y="445025"/>
            <a:ext cx="8984609"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smtClean="0"/>
              <a:t>Servicios de Dotado &amp; Dotado de Duncanville ISD’s</a:t>
            </a:r>
            <a:endParaRPr dirty="0"/>
          </a:p>
        </p:txBody>
      </p:sp>
      <p:sp>
        <p:nvSpPr>
          <p:cNvPr id="100" name="Google Shape;100;p19"/>
          <p:cNvSpPr txBox="1">
            <a:spLocks noGrp="1"/>
          </p:cNvSpPr>
          <p:nvPr>
            <p:ph type="body" idx="1"/>
          </p:nvPr>
        </p:nvSpPr>
        <p:spPr>
          <a:xfrm>
            <a:off x="311700" y="1194425"/>
            <a:ext cx="3111900" cy="3763468"/>
          </a:xfrm>
          <a:prstGeom prst="rect">
            <a:avLst/>
          </a:prstGeom>
          <a:ln w="9525" cap="flat" cmpd="sng">
            <a:solidFill>
              <a:srgbClr val="999999"/>
            </a:solidFill>
            <a:prstDash val="solid"/>
            <a:round/>
            <a:headEnd type="none" w="sm" len="sm"/>
            <a:tailEnd type="none" w="sm" len="sm"/>
          </a:ln>
        </p:spPr>
        <p:txBody>
          <a:bodyPr spcFirstLastPara="1" wrap="square" lIns="91425" tIns="91425" rIns="91425" bIns="91425" anchor="t" anchorCtr="0">
            <a:noAutofit/>
          </a:bodyPr>
          <a:lstStyle/>
          <a:p>
            <a:pPr marL="0" indent="0" algn="ctr">
              <a:buNone/>
            </a:pPr>
            <a:r>
              <a:rPr lang="es-ES" altLang="en-US" sz="2400" u="sng" dirty="0" smtClean="0"/>
              <a:t>Definición </a:t>
            </a:r>
            <a:r>
              <a:rPr lang="es-ES" altLang="en-US" sz="2400" u="sng" dirty="0"/>
              <a:t>del estado </a:t>
            </a:r>
            <a:endParaRPr u="sng" dirty="0"/>
          </a:p>
          <a:p>
            <a:pPr marL="0" lvl="0" indent="0" algn="ctr" rtl="0">
              <a:spcBef>
                <a:spcPts val="0"/>
              </a:spcBef>
              <a:spcAft>
                <a:spcPts val="0"/>
              </a:spcAft>
              <a:buNone/>
            </a:pPr>
            <a:r>
              <a:rPr lang="en" sz="1600" dirty="0" smtClean="0"/>
              <a:t>“...se realiza en’</a:t>
            </a:r>
            <a:endParaRPr sz="1600" dirty="0"/>
          </a:p>
          <a:p>
            <a:pPr marL="0" lvl="0" indent="0" algn="ctr" rtl="0">
              <a:spcBef>
                <a:spcPts val="0"/>
              </a:spcBef>
              <a:spcAft>
                <a:spcPts val="0"/>
              </a:spcAft>
              <a:buNone/>
            </a:pPr>
            <a:r>
              <a:rPr lang="en" sz="1600" dirty="0" smtClean="0"/>
              <a:t>“...muestra el potencial…”</a:t>
            </a:r>
            <a:endParaRPr sz="1600" dirty="0"/>
          </a:p>
          <a:p>
            <a:pPr marL="0" lvl="0" indent="0" algn="ctr" rtl="0">
              <a:spcBef>
                <a:spcPts val="0"/>
              </a:spcBef>
              <a:spcAft>
                <a:spcPts val="0"/>
              </a:spcAft>
              <a:buNone/>
            </a:pPr>
            <a:r>
              <a:rPr lang="en" sz="1600" dirty="0"/>
              <a:t>“</a:t>
            </a:r>
            <a:r>
              <a:rPr lang="en" sz="1600" dirty="0" smtClean="0"/>
              <a:t>Intelectual”</a:t>
            </a:r>
            <a:endParaRPr sz="1600" dirty="0"/>
          </a:p>
          <a:p>
            <a:pPr marL="0" lvl="0" indent="0" algn="ctr" rtl="0">
              <a:spcBef>
                <a:spcPts val="0"/>
              </a:spcBef>
              <a:spcAft>
                <a:spcPts val="0"/>
              </a:spcAft>
              <a:buNone/>
            </a:pPr>
            <a:endParaRPr lang="en" sz="1600" dirty="0" smtClean="0"/>
          </a:p>
          <a:p>
            <a:pPr marL="0" lvl="0" indent="0" algn="ctr" rtl="0">
              <a:spcBef>
                <a:spcPts val="0"/>
              </a:spcBef>
              <a:spcAft>
                <a:spcPts val="0"/>
              </a:spcAft>
              <a:buNone/>
            </a:pPr>
            <a:r>
              <a:rPr lang="en" sz="1600" dirty="0" smtClean="0"/>
              <a:t>“Creativo”</a:t>
            </a:r>
            <a:endParaRPr sz="1600" dirty="0"/>
          </a:p>
          <a:p>
            <a:pPr marL="0" lvl="0" indent="0" algn="ctr" rtl="0">
              <a:spcBef>
                <a:spcPts val="0"/>
              </a:spcBef>
              <a:spcAft>
                <a:spcPts val="0"/>
              </a:spcAft>
              <a:buNone/>
            </a:pPr>
            <a:endParaRPr lang="en" sz="1600" dirty="0" smtClean="0"/>
          </a:p>
          <a:p>
            <a:pPr marL="0" lvl="0" indent="0" algn="ctr" rtl="0">
              <a:spcBef>
                <a:spcPts val="0"/>
              </a:spcBef>
              <a:spcAft>
                <a:spcPts val="0"/>
              </a:spcAft>
              <a:buNone/>
            </a:pPr>
            <a:r>
              <a:rPr lang="en" sz="1600" dirty="0" smtClean="0"/>
              <a:t>“Artístico”</a:t>
            </a:r>
            <a:endParaRPr sz="1600" dirty="0"/>
          </a:p>
          <a:p>
            <a:pPr marL="0" lvl="0" indent="0" algn="ctr" rtl="0">
              <a:spcBef>
                <a:spcPts val="0"/>
              </a:spcBef>
              <a:spcAft>
                <a:spcPts val="0"/>
              </a:spcAft>
              <a:buNone/>
            </a:pPr>
            <a:endParaRPr lang="en" sz="1600" dirty="0"/>
          </a:p>
          <a:p>
            <a:pPr marL="0" lvl="0" indent="0" algn="ctr" rtl="0">
              <a:spcBef>
                <a:spcPts val="0"/>
              </a:spcBef>
              <a:spcAft>
                <a:spcPts val="0"/>
              </a:spcAft>
              <a:buNone/>
            </a:pPr>
            <a:r>
              <a:rPr lang="en" sz="1600" dirty="0" smtClean="0"/>
              <a:t>“Liderazgo”</a:t>
            </a:r>
            <a:endParaRPr sz="1600" dirty="0"/>
          </a:p>
          <a:p>
            <a:pPr marL="0" lvl="0" indent="0" algn="ctr" rtl="0">
              <a:spcBef>
                <a:spcPts val="0"/>
              </a:spcBef>
              <a:spcAft>
                <a:spcPts val="0"/>
              </a:spcAft>
              <a:buNone/>
            </a:pPr>
            <a:endParaRPr lang="en" sz="1600" dirty="0" smtClean="0"/>
          </a:p>
          <a:p>
            <a:pPr marL="0" lvl="0" indent="0" algn="ctr" rtl="0">
              <a:spcBef>
                <a:spcPts val="0"/>
              </a:spcBef>
              <a:spcAft>
                <a:spcPts val="0"/>
              </a:spcAft>
              <a:buNone/>
            </a:pPr>
            <a:r>
              <a:rPr lang="en" sz="1600" dirty="0" smtClean="0"/>
              <a:t>“</a:t>
            </a:r>
            <a:r>
              <a:rPr lang="en" sz="1600" dirty="0"/>
              <a:t>Campo Académico Específico</a:t>
            </a:r>
            <a:r>
              <a:rPr lang="en" sz="1600" dirty="0" smtClean="0"/>
              <a:t>”</a:t>
            </a:r>
            <a:endParaRPr sz="1600" dirty="0"/>
          </a:p>
          <a:p>
            <a:pPr marL="0" lvl="0" indent="0" algn="ctr" rtl="0">
              <a:spcBef>
                <a:spcPts val="0"/>
              </a:spcBef>
              <a:spcAft>
                <a:spcPts val="1600"/>
              </a:spcAft>
              <a:buNone/>
            </a:pPr>
            <a:endParaRPr dirty="0"/>
          </a:p>
        </p:txBody>
      </p:sp>
      <p:sp>
        <p:nvSpPr>
          <p:cNvPr id="101" name="Google Shape;101;p19"/>
          <p:cNvSpPr txBox="1">
            <a:spLocks noGrp="1"/>
          </p:cNvSpPr>
          <p:nvPr>
            <p:ph type="body" idx="1"/>
          </p:nvPr>
        </p:nvSpPr>
        <p:spPr>
          <a:xfrm>
            <a:off x="3640500" y="1194424"/>
            <a:ext cx="5312400" cy="3872526"/>
          </a:xfrm>
          <a:prstGeom prst="rect">
            <a:avLst/>
          </a:prstGeom>
          <a:ln w="9525" cap="flat" cmpd="sng">
            <a:solidFill>
              <a:srgbClr val="999999"/>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400" u="sng" dirty="0" smtClean="0"/>
              <a:t>Nuestro Servicio de Diseñ0</a:t>
            </a:r>
            <a:endParaRPr u="sng" dirty="0"/>
          </a:p>
          <a:p>
            <a:pPr marL="0" lvl="0" indent="0" algn="l" rtl="0">
              <a:spcBef>
                <a:spcPts val="0"/>
              </a:spcBef>
              <a:spcAft>
                <a:spcPts val="0"/>
              </a:spcAft>
              <a:buNone/>
            </a:pPr>
            <a:r>
              <a:rPr lang="en" sz="1600" dirty="0"/>
              <a:t>Nuestro comité de GT revisa los grados </a:t>
            </a:r>
            <a:endParaRPr sz="1600" dirty="0"/>
          </a:p>
          <a:p>
            <a:pPr marL="0" lvl="0" indent="0">
              <a:buNone/>
            </a:pPr>
            <a:r>
              <a:rPr lang="en" sz="1600" dirty="0"/>
              <a:t>Nuestro comité de GT revisa ciertos dominios de IQ  </a:t>
            </a:r>
          </a:p>
          <a:p>
            <a:pPr marL="0" lvl="0" indent="0">
              <a:buNone/>
            </a:pPr>
            <a:r>
              <a:rPr lang="en-US" sz="1600" dirty="0" err="1"/>
              <a:t>Nuestro</a:t>
            </a:r>
            <a:r>
              <a:rPr lang="en-US" sz="1600" dirty="0"/>
              <a:t> plan de </a:t>
            </a:r>
            <a:r>
              <a:rPr lang="en-US" sz="1600" dirty="0" err="1"/>
              <a:t>estudios</a:t>
            </a:r>
            <a:r>
              <a:rPr lang="en-US" sz="1600" dirty="0"/>
              <a:t> GT </a:t>
            </a:r>
            <a:r>
              <a:rPr lang="en-US" sz="1600" dirty="0" err="1"/>
              <a:t>incluye</a:t>
            </a:r>
            <a:r>
              <a:rPr lang="en-US" sz="1600" dirty="0"/>
              <a:t> </a:t>
            </a:r>
            <a:r>
              <a:rPr lang="en-US" sz="1600" dirty="0" err="1"/>
              <a:t>profundidad</a:t>
            </a:r>
            <a:r>
              <a:rPr lang="en-US" sz="1600" dirty="0"/>
              <a:t> y </a:t>
            </a:r>
            <a:r>
              <a:rPr lang="en-US" sz="1600" dirty="0" err="1"/>
              <a:t>complejidad</a:t>
            </a:r>
            <a:endParaRPr sz="1600" dirty="0"/>
          </a:p>
          <a:p>
            <a:pPr marL="0" lvl="0" indent="0">
              <a:buNone/>
            </a:pPr>
            <a:r>
              <a:rPr lang="en-US" sz="1600" dirty="0" err="1"/>
              <a:t>Nuestro</a:t>
            </a:r>
            <a:r>
              <a:rPr lang="en-US" sz="1600" dirty="0"/>
              <a:t> plan de </a:t>
            </a:r>
            <a:r>
              <a:rPr lang="en-US" sz="1600" dirty="0" err="1" smtClean="0"/>
              <a:t>estudios</a:t>
            </a:r>
            <a:r>
              <a:rPr lang="en-US" sz="1600" dirty="0" smtClean="0"/>
              <a:t> GT </a:t>
            </a:r>
            <a:r>
              <a:rPr lang="en-US" sz="1600" dirty="0" err="1" smtClean="0"/>
              <a:t>incluye</a:t>
            </a:r>
            <a:r>
              <a:rPr lang="en-US" sz="1600" dirty="0" smtClean="0"/>
              <a:t> </a:t>
            </a:r>
            <a:r>
              <a:rPr lang="en-US" sz="1600" dirty="0" err="1" smtClean="0"/>
              <a:t>proyectos</a:t>
            </a:r>
            <a:r>
              <a:rPr lang="en-US" sz="1600" dirty="0" smtClean="0"/>
              <a:t> </a:t>
            </a:r>
            <a:r>
              <a:rPr lang="en-US" sz="1600" dirty="0" err="1" smtClean="0"/>
              <a:t>independientes</a:t>
            </a:r>
            <a:endParaRPr lang="en-US" sz="1600" dirty="0" smtClean="0"/>
          </a:p>
          <a:p>
            <a:pPr marL="0" lvl="0" indent="0">
              <a:buNone/>
            </a:pPr>
            <a:r>
              <a:rPr lang="en-US" sz="1600" dirty="0" err="1" smtClean="0"/>
              <a:t>Nuestro</a:t>
            </a:r>
            <a:r>
              <a:rPr lang="en-US" sz="1600" dirty="0" smtClean="0"/>
              <a:t> </a:t>
            </a:r>
            <a:r>
              <a:rPr lang="en-US" sz="1600" dirty="0" err="1" smtClean="0"/>
              <a:t>diseño</a:t>
            </a:r>
            <a:r>
              <a:rPr lang="en-US" sz="1600" dirty="0" smtClean="0"/>
              <a:t> </a:t>
            </a:r>
            <a:r>
              <a:rPr lang="en-US" sz="1600" dirty="0" err="1" smtClean="0"/>
              <a:t>incluye</a:t>
            </a:r>
            <a:r>
              <a:rPr lang="en-US" sz="1600" dirty="0" smtClean="0"/>
              <a:t> </a:t>
            </a:r>
            <a:r>
              <a:rPr lang="en-US" sz="1600" dirty="0" err="1" smtClean="0"/>
              <a:t>opciones</a:t>
            </a:r>
            <a:r>
              <a:rPr lang="en-US" sz="1600" dirty="0" smtClean="0"/>
              <a:t> para arte </a:t>
            </a:r>
            <a:r>
              <a:rPr lang="en-US" sz="1600" dirty="0" err="1" smtClean="0"/>
              <a:t>avanzado</a:t>
            </a:r>
            <a:r>
              <a:rPr lang="en-US" sz="1600" dirty="0" smtClean="0"/>
              <a:t> </a:t>
            </a:r>
            <a:r>
              <a:rPr lang="en-US" sz="1600" dirty="0"/>
              <a:t>(</a:t>
            </a:r>
            <a:r>
              <a:rPr lang="en-US" sz="1600" dirty="0" err="1"/>
              <a:t>secundario</a:t>
            </a:r>
            <a:r>
              <a:rPr lang="en-US" sz="1600" dirty="0"/>
              <a:t>)</a:t>
            </a:r>
            <a:endParaRPr sz="1600" dirty="0"/>
          </a:p>
          <a:p>
            <a:pPr marL="0" lvl="0" indent="0">
              <a:buNone/>
            </a:pPr>
            <a:r>
              <a:rPr lang="en-US" sz="1600" dirty="0" err="1"/>
              <a:t>Nuestro</a:t>
            </a:r>
            <a:r>
              <a:rPr lang="en-US" sz="1600" dirty="0"/>
              <a:t> </a:t>
            </a:r>
            <a:r>
              <a:rPr lang="en-US" sz="1600" dirty="0" err="1"/>
              <a:t>diseño</a:t>
            </a:r>
            <a:r>
              <a:rPr lang="en-US" sz="1600" dirty="0"/>
              <a:t> </a:t>
            </a:r>
            <a:r>
              <a:rPr lang="en-US" sz="1600" dirty="0" err="1"/>
              <a:t>incluye</a:t>
            </a:r>
            <a:r>
              <a:rPr lang="en-US" sz="1600" dirty="0"/>
              <a:t> </a:t>
            </a:r>
            <a:r>
              <a:rPr lang="en-US" sz="1600" dirty="0" err="1"/>
              <a:t>opciones</a:t>
            </a:r>
            <a:r>
              <a:rPr lang="en-US" sz="1600" dirty="0"/>
              <a:t> para el </a:t>
            </a:r>
            <a:r>
              <a:rPr lang="en-US" sz="1600" dirty="0" err="1"/>
              <a:t>estudio</a:t>
            </a:r>
            <a:r>
              <a:rPr lang="en-US" sz="1600" dirty="0"/>
              <a:t> </a:t>
            </a:r>
            <a:r>
              <a:rPr lang="en-US" sz="1600" dirty="0" err="1"/>
              <a:t>profesional</a:t>
            </a:r>
            <a:r>
              <a:rPr lang="en-US" sz="1600" dirty="0"/>
              <a:t> </a:t>
            </a:r>
          </a:p>
          <a:p>
            <a:pPr marL="0" lvl="0" indent="0" rtl="0">
              <a:spcBef>
                <a:spcPts val="0"/>
              </a:spcBef>
              <a:spcAft>
                <a:spcPts val="1600"/>
              </a:spcAft>
              <a:buNone/>
            </a:pPr>
            <a:r>
              <a:rPr lang="en-US" sz="1600" dirty="0" err="1" smtClean="0"/>
              <a:t>Nuestros</a:t>
            </a:r>
            <a:r>
              <a:rPr lang="en-US" sz="1600" dirty="0" smtClean="0"/>
              <a:t> maestros </a:t>
            </a:r>
            <a:r>
              <a:rPr lang="en-US" sz="1600" dirty="0" err="1" smtClean="0"/>
              <a:t>principales</a:t>
            </a:r>
            <a:r>
              <a:rPr lang="en-US" sz="1600" dirty="0" smtClean="0"/>
              <a:t> </a:t>
            </a:r>
            <a:r>
              <a:rPr lang="en-US" sz="1600" dirty="0" err="1" smtClean="0"/>
              <a:t>están</a:t>
            </a:r>
            <a:r>
              <a:rPr lang="en-US" sz="1600" dirty="0" smtClean="0"/>
              <a:t> </a:t>
            </a:r>
            <a:r>
              <a:rPr lang="en-US" sz="1600" dirty="0" err="1" smtClean="0"/>
              <a:t>capacitados</a:t>
            </a:r>
            <a:r>
              <a:rPr lang="en-US" sz="1600" dirty="0" smtClean="0"/>
              <a:t> </a:t>
            </a:r>
            <a:r>
              <a:rPr lang="en-US" sz="1600" dirty="0" err="1" smtClean="0"/>
              <a:t>en</a:t>
            </a:r>
            <a:r>
              <a:rPr lang="en-US" sz="1600" dirty="0" smtClean="0"/>
              <a:t> </a:t>
            </a:r>
            <a:r>
              <a:rPr lang="en-US" sz="1600" dirty="0" err="1" smtClean="0"/>
              <a:t>cómo</a:t>
            </a:r>
            <a:r>
              <a:rPr lang="en-US" sz="1600" dirty="0" smtClean="0"/>
              <a:t> </a:t>
            </a:r>
            <a:r>
              <a:rPr lang="en-US" sz="1600" dirty="0" err="1" smtClean="0"/>
              <a:t>diferenciar</a:t>
            </a:r>
            <a:r>
              <a:rPr lang="en-US" sz="1600" dirty="0" smtClean="0"/>
              <a:t> para </a:t>
            </a:r>
            <a:r>
              <a:rPr lang="en-US" sz="1600" dirty="0" err="1" smtClean="0"/>
              <a:t>estudiantes</a:t>
            </a:r>
            <a:r>
              <a:rPr lang="en-US" sz="1600" dirty="0" smtClean="0"/>
              <a:t> y </a:t>
            </a:r>
            <a:r>
              <a:rPr lang="en-US" sz="1600" dirty="0" err="1" smtClean="0"/>
              <a:t>talentosos</a:t>
            </a:r>
            <a:endParaRPr sz="1600" dirty="0"/>
          </a:p>
        </p:txBody>
      </p:sp>
      <p:cxnSp>
        <p:nvCxnSpPr>
          <p:cNvPr id="103" name="Google Shape;103;p19"/>
          <p:cNvCxnSpPr/>
          <p:nvPr/>
        </p:nvCxnSpPr>
        <p:spPr>
          <a:xfrm>
            <a:off x="2905125" y="1866900"/>
            <a:ext cx="771600" cy="0"/>
          </a:xfrm>
          <a:prstGeom prst="straightConnector1">
            <a:avLst/>
          </a:prstGeom>
          <a:noFill/>
          <a:ln w="9525" cap="flat" cmpd="sng">
            <a:solidFill>
              <a:schemeClr val="dk2"/>
            </a:solidFill>
            <a:prstDash val="solid"/>
            <a:round/>
            <a:headEnd type="none" w="med" len="med"/>
            <a:tailEnd type="triangle" w="med" len="med"/>
          </a:ln>
        </p:spPr>
      </p:cxnSp>
      <p:cxnSp>
        <p:nvCxnSpPr>
          <p:cNvPr id="104" name="Google Shape;104;p19"/>
          <p:cNvCxnSpPr/>
          <p:nvPr/>
        </p:nvCxnSpPr>
        <p:spPr>
          <a:xfrm>
            <a:off x="3265142" y="2134767"/>
            <a:ext cx="399900" cy="9600"/>
          </a:xfrm>
          <a:prstGeom prst="straightConnector1">
            <a:avLst/>
          </a:prstGeom>
          <a:noFill/>
          <a:ln w="9525" cap="flat" cmpd="sng">
            <a:solidFill>
              <a:schemeClr val="dk2"/>
            </a:solidFill>
            <a:prstDash val="solid"/>
            <a:round/>
            <a:headEnd type="none" w="med" len="med"/>
            <a:tailEnd type="triangle" w="med" len="med"/>
          </a:ln>
        </p:spPr>
      </p:cxnSp>
      <p:cxnSp>
        <p:nvCxnSpPr>
          <p:cNvPr id="105" name="Google Shape;105;p19"/>
          <p:cNvCxnSpPr/>
          <p:nvPr/>
        </p:nvCxnSpPr>
        <p:spPr>
          <a:xfrm>
            <a:off x="2721842" y="2431434"/>
            <a:ext cx="943200" cy="0"/>
          </a:xfrm>
          <a:prstGeom prst="straightConnector1">
            <a:avLst/>
          </a:prstGeom>
          <a:noFill/>
          <a:ln w="9525" cap="flat" cmpd="sng">
            <a:solidFill>
              <a:schemeClr val="dk2"/>
            </a:solidFill>
            <a:prstDash val="solid"/>
            <a:round/>
            <a:headEnd type="none" w="med" len="med"/>
            <a:tailEnd type="triangle" w="med" len="med"/>
          </a:ln>
        </p:spPr>
      </p:cxnSp>
      <p:cxnSp>
        <p:nvCxnSpPr>
          <p:cNvPr id="106" name="Google Shape;106;p19"/>
          <p:cNvCxnSpPr/>
          <p:nvPr/>
        </p:nvCxnSpPr>
        <p:spPr>
          <a:xfrm rot="10800000" flipH="1">
            <a:off x="2611800" y="2967838"/>
            <a:ext cx="1028700" cy="9600"/>
          </a:xfrm>
          <a:prstGeom prst="straightConnector1">
            <a:avLst/>
          </a:prstGeom>
          <a:noFill/>
          <a:ln w="9525" cap="flat" cmpd="sng">
            <a:solidFill>
              <a:schemeClr val="dk2"/>
            </a:solidFill>
            <a:prstDash val="solid"/>
            <a:round/>
            <a:headEnd type="none" w="med" len="med"/>
            <a:tailEnd type="triangle" w="med" len="med"/>
          </a:ln>
        </p:spPr>
      </p:cxnSp>
      <p:cxnSp>
        <p:nvCxnSpPr>
          <p:cNvPr id="107" name="Google Shape;107;p19"/>
          <p:cNvCxnSpPr/>
          <p:nvPr/>
        </p:nvCxnSpPr>
        <p:spPr>
          <a:xfrm>
            <a:off x="2416029" y="4064550"/>
            <a:ext cx="1220429" cy="9929"/>
          </a:xfrm>
          <a:prstGeom prst="straightConnector1">
            <a:avLst/>
          </a:prstGeom>
          <a:noFill/>
          <a:ln w="9525" cap="flat" cmpd="sng">
            <a:solidFill>
              <a:schemeClr val="dk2"/>
            </a:solidFill>
            <a:prstDash val="solid"/>
            <a:round/>
            <a:headEnd type="none" w="med" len="med"/>
            <a:tailEnd type="triangle" w="med" len="med"/>
          </a:ln>
        </p:spPr>
      </p:cxnSp>
      <p:cxnSp>
        <p:nvCxnSpPr>
          <p:cNvPr id="108" name="Google Shape;108;p19"/>
          <p:cNvCxnSpPr/>
          <p:nvPr/>
        </p:nvCxnSpPr>
        <p:spPr>
          <a:xfrm rot="10800000" flipH="1">
            <a:off x="2756310" y="3518546"/>
            <a:ext cx="905100" cy="9600"/>
          </a:xfrm>
          <a:prstGeom prst="straightConnector1">
            <a:avLst/>
          </a:prstGeom>
          <a:noFill/>
          <a:ln w="9525" cap="flat" cmpd="sng">
            <a:solidFill>
              <a:schemeClr val="dk2"/>
            </a:solidFill>
            <a:prstDash val="solid"/>
            <a:round/>
            <a:headEnd type="none" w="med" len="med"/>
            <a:tailEnd type="triangle" w="med" len="med"/>
          </a:ln>
        </p:spPr>
      </p:cxnSp>
      <p:cxnSp>
        <p:nvCxnSpPr>
          <p:cNvPr id="109" name="Google Shape;109;p19"/>
          <p:cNvCxnSpPr/>
          <p:nvPr/>
        </p:nvCxnSpPr>
        <p:spPr>
          <a:xfrm>
            <a:off x="3283958" y="4677178"/>
            <a:ext cx="352500" cy="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0"/>
          <p:cNvSpPr txBox="1">
            <a:spLocks noGrp="1"/>
          </p:cNvSpPr>
          <p:nvPr>
            <p:ph type="title"/>
          </p:nvPr>
        </p:nvSpPr>
        <p:spPr>
          <a:xfrm>
            <a:off x="311700" y="32870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smtClean="0"/>
              <a:t>¿Qué sabemos? </a:t>
            </a:r>
            <a:endParaRPr dirty="0"/>
          </a:p>
        </p:txBody>
      </p:sp>
      <p:sp>
        <p:nvSpPr>
          <p:cNvPr id="115" name="Google Shape;115;p20"/>
          <p:cNvSpPr txBox="1">
            <a:spLocks noGrp="1"/>
          </p:cNvSpPr>
          <p:nvPr>
            <p:ph type="body" idx="1"/>
          </p:nvPr>
        </p:nvSpPr>
        <p:spPr>
          <a:xfrm>
            <a:off x="311700" y="1017725"/>
            <a:ext cx="8520600" cy="341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s-ES" altLang="en-US" sz="2400" dirty="0" smtClean="0"/>
              <a:t>Las </a:t>
            </a:r>
            <a:r>
              <a:rPr lang="es-ES" altLang="en-US" sz="2400" dirty="0"/>
              <a:t>oportunidades de aprendizaje enriquecido brindan a los niños la oportunidad de mostrar sus talentos y talentos. </a:t>
            </a:r>
            <a:endParaRPr lang="es-ES" altLang="en-US" sz="2400" dirty="0" smtClean="0"/>
          </a:p>
          <a:p>
            <a:pPr marL="0" indent="0" algn="ctr">
              <a:spcBef>
                <a:spcPts val="1600"/>
              </a:spcBef>
              <a:buNone/>
            </a:pPr>
            <a:r>
              <a:rPr lang="es-ES" sz="2400" dirty="0"/>
              <a:t/>
            </a:r>
            <a:br>
              <a:rPr lang="es-ES" sz="2400" dirty="0"/>
            </a:br>
            <a:r>
              <a:rPr lang="es-ES" sz="2400" dirty="0"/>
              <a:t>No hay un solo perfil de superdotación, pero hay muchos rasgos, aptitudes y comportamientos transculturales, </a:t>
            </a:r>
            <a:r>
              <a:rPr lang="es-ES" sz="2400" i="1" dirty="0"/>
              <a:t>así como </a:t>
            </a:r>
            <a:r>
              <a:rPr lang="es-ES" sz="2400" dirty="0"/>
              <a:t>comportamientos culturales específicos.</a:t>
            </a:r>
            <a:endParaRPr sz="2400" dirty="0"/>
          </a:p>
          <a:p>
            <a:pPr marL="0" lvl="0" indent="0" algn="ctr" rtl="0">
              <a:spcBef>
                <a:spcPts val="1600"/>
              </a:spcBef>
              <a:spcAft>
                <a:spcPts val="0"/>
              </a:spcAft>
              <a:buNone/>
            </a:pPr>
            <a:endParaRPr sz="2400" dirty="0"/>
          </a:p>
          <a:p>
            <a:pPr marL="0" indent="0" algn="ctr">
              <a:spcBef>
                <a:spcPts val="1600"/>
              </a:spcBef>
              <a:buNone/>
            </a:pPr>
            <a:r>
              <a:rPr lang="es-ES" altLang="en-US" sz="1000" dirty="0" err="1" smtClean="0"/>
              <a:t>Frasier</a:t>
            </a:r>
            <a:r>
              <a:rPr lang="es-ES" altLang="en-US" sz="1000" dirty="0" smtClean="0"/>
              <a:t> </a:t>
            </a:r>
            <a:r>
              <a:rPr lang="es-ES" altLang="en-US" sz="1000" dirty="0"/>
              <a:t>&amp; </a:t>
            </a:r>
            <a:r>
              <a:rPr lang="es-ES" altLang="en-US" sz="1000" dirty="0" err="1"/>
              <a:t>Passow</a:t>
            </a:r>
            <a:r>
              <a:rPr lang="es-ES" altLang="en-US" sz="1000" dirty="0"/>
              <a:t> (1994) citado en El Centro Nacional de Investigación sobre Dotados y Talentosos (1990-2013)</a:t>
            </a:r>
          </a:p>
          <a:p>
            <a:pPr marL="0" lvl="0" indent="0" algn="ctr" rtl="0">
              <a:spcBef>
                <a:spcPts val="1600"/>
              </a:spcBef>
              <a:spcAft>
                <a:spcPts val="0"/>
              </a:spcAft>
              <a:buNone/>
            </a:pPr>
            <a:endParaRPr lang="en" sz="1000" dirty="0" smtClean="0"/>
          </a:p>
          <a:p>
            <a:pPr marL="0" lvl="0" indent="0" algn="ctr" rtl="0">
              <a:spcBef>
                <a:spcPts val="1600"/>
              </a:spcBef>
              <a:spcAft>
                <a:spcPts val="0"/>
              </a:spcAft>
              <a:buNone/>
            </a:pPr>
            <a:endParaRPr sz="1000" dirty="0"/>
          </a:p>
          <a:p>
            <a:pPr marL="0" lvl="0" indent="0" algn="ctr" rtl="0">
              <a:spcBef>
                <a:spcPts val="1600"/>
              </a:spcBef>
              <a:spcAft>
                <a:spcPts val="0"/>
              </a:spcAft>
              <a:buNone/>
            </a:pPr>
            <a:endParaRPr dirty="0"/>
          </a:p>
          <a:p>
            <a:pPr marL="0" lvl="0" indent="0" algn="ctr" rtl="0">
              <a:spcBef>
                <a:spcPts val="1600"/>
              </a:spcBef>
              <a:spcAft>
                <a:spcPts val="1600"/>
              </a:spcAft>
              <a:buNone/>
            </a:pPr>
            <a:endParaRPr dirty="0"/>
          </a:p>
        </p:txBody>
      </p:sp>
      <p:sp>
        <p:nvSpPr>
          <p:cNvPr id="5" name="Rectangle 4"/>
          <p:cNvSpPr>
            <a:spLocks noChangeArrowheads="1"/>
          </p:cNvSpPr>
          <p:nvPr/>
        </p:nvSpPr>
        <p:spPr bwMode="auto">
          <a:xfrm>
            <a:off x="0" y="0"/>
            <a:ext cx="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9044"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smtClean="0">
                <a:ln>
                  <a:noFill/>
                </a:ln>
                <a:solidFill>
                  <a:srgbClr val="212121"/>
                </a:solidFill>
                <a:effectLst/>
                <a:latin typeface="Roboto" panose="020B0604020202020204" charset="0"/>
              </a:rPr>
              <a:t/>
            </a:r>
            <a:br>
              <a:rPr kumimoji="0" lang="en-US" altLang="en-US" b="0" i="0" u="none" strike="noStrike" cap="none" normalizeH="0" baseline="0" smtClean="0">
                <a:ln>
                  <a:noFill/>
                </a:ln>
                <a:solidFill>
                  <a:srgbClr val="212121"/>
                </a:solidFill>
                <a:effectLst/>
                <a:latin typeface="Roboto" panose="020B0604020202020204" charset="0"/>
              </a:rPr>
            </a:br>
            <a:endParaRPr kumimoji="0" lang="en-US" altLang="en-US" b="0" i="0" u="none" strike="noStrike" cap="none" normalizeH="0" baseline="0" smtClean="0">
              <a:ln>
                <a:noFill/>
              </a:ln>
              <a:solidFill>
                <a:srgbClr val="212121"/>
              </a:solidFill>
              <a:effectLst/>
              <a:latin typeface="Roboto" panose="020B060402020202020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6" name="Rectangle 5"/>
          <p:cNvSpPr>
            <a:spLocks noChangeArrowheads="1"/>
          </p:cNvSpPr>
          <p:nvPr/>
        </p:nvSpPr>
        <p:spPr bwMode="auto">
          <a:xfrm>
            <a:off x="0" y="0"/>
            <a:ext cx="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1"/>
          <p:cNvSpPr txBox="1">
            <a:spLocks noGrp="1"/>
          </p:cNvSpPr>
          <p:nvPr>
            <p:ph type="title"/>
          </p:nvPr>
        </p:nvSpPr>
        <p:spPr>
          <a:xfrm>
            <a:off x="311700" y="23825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smtClean="0"/>
              <a:t>Una talla NO sirve para todos:</a:t>
            </a:r>
            <a:endParaRPr dirty="0"/>
          </a:p>
        </p:txBody>
      </p:sp>
      <p:sp>
        <p:nvSpPr>
          <p:cNvPr id="121" name="Google Shape;121;p21"/>
          <p:cNvSpPr txBox="1">
            <a:spLocks noGrp="1"/>
          </p:cNvSpPr>
          <p:nvPr>
            <p:ph type="body" idx="1"/>
          </p:nvPr>
        </p:nvSpPr>
        <p:spPr>
          <a:xfrm>
            <a:off x="211032" y="1006164"/>
            <a:ext cx="8520600" cy="363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400" dirty="0" err="1" smtClean="0"/>
              <a:t>Rasgos</a:t>
            </a:r>
            <a:r>
              <a:rPr lang="en-US" sz="2400" dirty="0" smtClean="0"/>
              <a:t> </a:t>
            </a:r>
            <a:r>
              <a:rPr lang="en-US" sz="2400" b="1" dirty="0" err="1" smtClean="0"/>
              <a:t>cognitivos</a:t>
            </a:r>
            <a:r>
              <a:rPr lang="en-US" sz="2400" b="1" dirty="0" smtClean="0"/>
              <a:t> </a:t>
            </a:r>
            <a:r>
              <a:rPr lang="en-US" sz="2400" dirty="0" err="1" smtClean="0"/>
              <a:t>interculturales</a:t>
            </a:r>
            <a:r>
              <a:rPr lang="en-US" sz="2400" dirty="0" smtClean="0"/>
              <a:t>  (</a:t>
            </a:r>
            <a:r>
              <a:rPr lang="en-US" sz="2400" dirty="0" err="1" smtClean="0"/>
              <a:t>pensar</a:t>
            </a:r>
            <a:r>
              <a:rPr lang="en-US" sz="2400" dirty="0" smtClean="0"/>
              <a:t> y </a:t>
            </a:r>
            <a:r>
              <a:rPr lang="en-US" sz="2400" dirty="0" err="1" smtClean="0"/>
              <a:t>aprender</a:t>
            </a:r>
            <a:r>
              <a:rPr lang="en-US" sz="2400" dirty="0" smtClean="0"/>
              <a:t>)</a:t>
            </a:r>
            <a:endParaRPr sz="2400" dirty="0"/>
          </a:p>
          <a:p>
            <a:pPr marL="457200" lvl="0" indent="-342900" algn="l" rtl="0">
              <a:lnSpc>
                <a:spcPct val="100000"/>
              </a:lnSpc>
              <a:spcBef>
                <a:spcPts val="1600"/>
              </a:spcBef>
              <a:spcAft>
                <a:spcPts val="0"/>
              </a:spcAft>
              <a:buClr>
                <a:srgbClr val="000000"/>
              </a:buClr>
              <a:buSzPts val="1800"/>
              <a:buChar char="●"/>
            </a:pPr>
            <a:r>
              <a:rPr lang="en" dirty="0" smtClean="0">
                <a:solidFill>
                  <a:srgbClr val="000000"/>
                </a:solidFill>
              </a:rPr>
              <a:t>Poder de abstracción</a:t>
            </a:r>
            <a:endParaRPr dirty="0">
              <a:solidFill>
                <a:srgbClr val="000000"/>
              </a:solidFill>
            </a:endParaRPr>
          </a:p>
          <a:p>
            <a:pPr marL="457200" lvl="0" indent="-342900" algn="l" rtl="0">
              <a:lnSpc>
                <a:spcPct val="100000"/>
              </a:lnSpc>
              <a:spcBef>
                <a:spcPts val="0"/>
              </a:spcBef>
              <a:spcAft>
                <a:spcPts val="0"/>
              </a:spcAft>
              <a:buClr>
                <a:srgbClr val="000000"/>
              </a:buClr>
              <a:buSzPts val="1800"/>
              <a:buChar char="●"/>
            </a:pPr>
            <a:r>
              <a:rPr lang="en" dirty="0" smtClean="0">
                <a:solidFill>
                  <a:srgbClr val="000000"/>
                </a:solidFill>
              </a:rPr>
              <a:t>Interés en resolver problemas y aplicar conceptos </a:t>
            </a:r>
          </a:p>
          <a:p>
            <a:pPr marL="457200" lvl="0" indent="-342900" algn="l" rtl="0">
              <a:lnSpc>
                <a:spcPct val="100000"/>
              </a:lnSpc>
              <a:spcBef>
                <a:spcPts val="0"/>
              </a:spcBef>
              <a:spcAft>
                <a:spcPts val="0"/>
              </a:spcAft>
              <a:buClr>
                <a:srgbClr val="000000"/>
              </a:buClr>
              <a:buSzPts val="1800"/>
              <a:buChar char="●"/>
            </a:pPr>
            <a:r>
              <a:rPr lang="en-US" dirty="0" smtClean="0">
                <a:solidFill>
                  <a:srgbClr val="000000"/>
                </a:solidFill>
              </a:rPr>
              <a:t>Lector </a:t>
            </a:r>
            <a:r>
              <a:rPr lang="en-US" dirty="0" err="1" smtClean="0">
                <a:solidFill>
                  <a:srgbClr val="000000"/>
                </a:solidFill>
              </a:rPr>
              <a:t>voraz</a:t>
            </a:r>
            <a:r>
              <a:rPr lang="en-US" dirty="0" smtClean="0">
                <a:solidFill>
                  <a:srgbClr val="000000"/>
                </a:solidFill>
              </a:rPr>
              <a:t> y </a:t>
            </a:r>
            <a:r>
              <a:rPr lang="en-US" dirty="0" err="1" smtClean="0">
                <a:solidFill>
                  <a:srgbClr val="000000"/>
                </a:solidFill>
              </a:rPr>
              <a:t>temprano</a:t>
            </a:r>
            <a:endParaRPr lang="en-US" dirty="0">
              <a:solidFill>
                <a:srgbClr val="000000"/>
              </a:solidFill>
            </a:endParaRPr>
          </a:p>
          <a:p>
            <a:pPr marL="457200" lvl="0" indent="-342900" algn="l" rtl="0">
              <a:lnSpc>
                <a:spcPct val="100000"/>
              </a:lnSpc>
              <a:spcBef>
                <a:spcPts val="0"/>
              </a:spcBef>
              <a:spcAft>
                <a:spcPts val="0"/>
              </a:spcAft>
              <a:buClr>
                <a:srgbClr val="000000"/>
              </a:buClr>
              <a:buSzPts val="1800"/>
              <a:buChar char="●"/>
            </a:pPr>
            <a:r>
              <a:rPr lang="en-US" dirty="0" smtClean="0">
                <a:solidFill>
                  <a:srgbClr val="000000"/>
                </a:solidFill>
              </a:rPr>
              <a:t>Grande </a:t>
            </a:r>
            <a:r>
              <a:rPr lang="en-US" dirty="0" err="1" smtClean="0">
                <a:solidFill>
                  <a:srgbClr val="000000"/>
                </a:solidFill>
              </a:rPr>
              <a:t>vocabulario</a:t>
            </a:r>
            <a:endParaRPr lang="en-US" dirty="0" smtClean="0">
              <a:solidFill>
                <a:srgbClr val="000000"/>
              </a:solidFill>
            </a:endParaRPr>
          </a:p>
          <a:p>
            <a:pPr marL="457200" lvl="0" indent="-342900" algn="l" rtl="0">
              <a:lnSpc>
                <a:spcPct val="100000"/>
              </a:lnSpc>
              <a:spcBef>
                <a:spcPts val="0"/>
              </a:spcBef>
              <a:spcAft>
                <a:spcPts val="0"/>
              </a:spcAft>
              <a:buClr>
                <a:srgbClr val="000000"/>
              </a:buClr>
              <a:buSzPts val="1800"/>
              <a:buChar char="●"/>
            </a:pPr>
            <a:r>
              <a:rPr lang="en-US" dirty="0" err="1" smtClean="0">
                <a:solidFill>
                  <a:srgbClr val="000000"/>
                </a:solidFill>
              </a:rPr>
              <a:t>Curiosidad</a:t>
            </a:r>
            <a:r>
              <a:rPr lang="en-US" dirty="0" smtClean="0">
                <a:solidFill>
                  <a:srgbClr val="000000"/>
                </a:solidFill>
              </a:rPr>
              <a:t> </a:t>
            </a:r>
            <a:r>
              <a:rPr lang="en-US" dirty="0" err="1" smtClean="0">
                <a:solidFill>
                  <a:srgbClr val="000000"/>
                </a:solidFill>
              </a:rPr>
              <a:t>intelectual</a:t>
            </a:r>
            <a:endParaRPr dirty="0">
              <a:solidFill>
                <a:srgbClr val="000000"/>
              </a:solidFill>
            </a:endParaRPr>
          </a:p>
          <a:p>
            <a:pPr>
              <a:lnSpc>
                <a:spcPct val="100000"/>
              </a:lnSpc>
              <a:buClr>
                <a:srgbClr val="000000"/>
              </a:buClr>
            </a:pPr>
            <a:r>
              <a:rPr lang="es-ES" altLang="en-US" dirty="0" smtClean="0">
                <a:solidFill>
                  <a:srgbClr val="212121"/>
                </a:solidFill>
                <a:latin typeface="inherit"/>
              </a:rPr>
              <a:t>Poder </a:t>
            </a:r>
            <a:r>
              <a:rPr lang="es-ES" altLang="en-US" dirty="0">
                <a:solidFill>
                  <a:srgbClr val="212121"/>
                </a:solidFill>
                <a:latin typeface="inherit"/>
              </a:rPr>
              <a:t>del pensamiento crítico, escepticismo, autocrítica</a:t>
            </a:r>
            <a:r>
              <a:rPr lang="es-ES" altLang="en-US" sz="1050" dirty="0">
                <a:solidFill>
                  <a:schemeClr val="tx1"/>
                </a:solidFill>
              </a:rPr>
              <a:t> </a:t>
            </a:r>
            <a:endParaRPr lang="es-ES" altLang="en-US" sz="2800" dirty="0">
              <a:solidFill>
                <a:schemeClr val="tx1"/>
              </a:solidFill>
              <a:latin typeface="Arial" panose="020B0604020202020204" pitchFamily="34" charset="0"/>
            </a:endParaRPr>
          </a:p>
          <a:p>
            <a:pPr>
              <a:lnSpc>
                <a:spcPct val="100000"/>
              </a:lnSpc>
              <a:buClr>
                <a:srgbClr val="000000"/>
              </a:buClr>
            </a:pPr>
            <a:r>
              <a:rPr lang="es-ES" altLang="en-US" dirty="0">
                <a:solidFill>
                  <a:srgbClr val="212121"/>
                </a:solidFill>
                <a:latin typeface="inherit"/>
              </a:rPr>
              <a:t>Comportamiento persistente y dirigido a objetivos</a:t>
            </a:r>
            <a:r>
              <a:rPr lang="es-ES" altLang="en-US" sz="600" dirty="0">
                <a:solidFill>
                  <a:schemeClr val="tx1"/>
                </a:solidFill>
              </a:rPr>
              <a:t> </a:t>
            </a:r>
            <a:endParaRPr lang="es-ES" altLang="en-US" sz="1400" dirty="0">
              <a:solidFill>
                <a:schemeClr val="tx1"/>
              </a:solidFill>
              <a:latin typeface="Arial" panose="020B0604020202020204" pitchFamily="34" charset="0"/>
            </a:endParaRPr>
          </a:p>
          <a:p>
            <a:pPr lvl="0">
              <a:lnSpc>
                <a:spcPct val="100000"/>
              </a:lnSpc>
              <a:buClr>
                <a:srgbClr val="000000"/>
              </a:buClr>
            </a:pPr>
            <a:r>
              <a:rPr lang="es-ES" dirty="0">
                <a:solidFill>
                  <a:srgbClr val="212121"/>
                </a:solidFill>
                <a:latin typeface="inherit"/>
              </a:rPr>
              <a:t>Independencia en el trabajo y el estudio</a:t>
            </a:r>
            <a:endParaRPr dirty="0">
              <a:solidFill>
                <a:srgbClr val="212121"/>
              </a:solidFill>
              <a:latin typeface="inherit"/>
            </a:endParaRPr>
          </a:p>
          <a:p>
            <a:pPr>
              <a:lnSpc>
                <a:spcPct val="100000"/>
              </a:lnSpc>
              <a:buClr>
                <a:srgbClr val="000000"/>
              </a:buClr>
            </a:pPr>
            <a:r>
              <a:rPr lang="es-ES" altLang="en-US" dirty="0" smtClean="0">
                <a:solidFill>
                  <a:srgbClr val="212121"/>
                </a:solidFill>
                <a:latin typeface="inherit"/>
              </a:rPr>
              <a:t>Diversidad </a:t>
            </a:r>
            <a:r>
              <a:rPr lang="es-ES" altLang="en-US" dirty="0">
                <a:solidFill>
                  <a:srgbClr val="212121"/>
                </a:solidFill>
                <a:latin typeface="inherit"/>
              </a:rPr>
              <a:t>de intereses y habilidades</a:t>
            </a:r>
            <a:r>
              <a:rPr lang="es-ES" altLang="en-US" sz="600" dirty="0">
                <a:solidFill>
                  <a:schemeClr val="tx1"/>
                </a:solidFill>
              </a:rPr>
              <a:t> </a:t>
            </a:r>
            <a:endParaRPr lang="es-ES" altLang="en-US" sz="1400" dirty="0">
              <a:solidFill>
                <a:schemeClr val="tx1"/>
              </a:solidFill>
              <a:latin typeface="Arial" panose="020B0604020202020204" pitchFamily="34" charset="0"/>
            </a:endParaRPr>
          </a:p>
          <a:p>
            <a:pPr marL="114300" lvl="0" indent="0" algn="l" rtl="0">
              <a:lnSpc>
                <a:spcPct val="100000"/>
              </a:lnSpc>
              <a:spcBef>
                <a:spcPts val="0"/>
              </a:spcBef>
              <a:spcAft>
                <a:spcPts val="0"/>
              </a:spcAft>
              <a:buClr>
                <a:srgbClr val="000000"/>
              </a:buClr>
              <a:buSzPts val="1800"/>
              <a:buNone/>
            </a:pP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2"/>
          <p:cNvSpPr txBox="1">
            <a:spLocks noGrp="1"/>
          </p:cNvSpPr>
          <p:nvPr>
            <p:ph type="title"/>
          </p:nvPr>
        </p:nvSpPr>
        <p:spPr>
          <a:xfrm>
            <a:off x="311700" y="238250"/>
            <a:ext cx="8520600" cy="572700"/>
          </a:xfrm>
          <a:prstGeom prst="rect">
            <a:avLst/>
          </a:prstGeom>
        </p:spPr>
        <p:txBody>
          <a:bodyPr spcFirstLastPara="1" wrap="square" lIns="91425" tIns="91425" rIns="91425" bIns="91425" anchor="t" anchorCtr="0">
            <a:noAutofit/>
          </a:bodyPr>
          <a:lstStyle/>
          <a:p>
            <a:pPr lvl="0" algn="ctr"/>
            <a:r>
              <a:rPr lang="en" dirty="0"/>
              <a:t>Una talla NO sirve para todos:</a:t>
            </a:r>
            <a:endParaRPr dirty="0"/>
          </a:p>
        </p:txBody>
      </p:sp>
      <p:sp>
        <p:nvSpPr>
          <p:cNvPr id="127" name="Google Shape;127;p22"/>
          <p:cNvSpPr txBox="1">
            <a:spLocks noGrp="1"/>
          </p:cNvSpPr>
          <p:nvPr>
            <p:ph type="body" idx="1"/>
          </p:nvPr>
        </p:nvSpPr>
        <p:spPr>
          <a:xfrm>
            <a:off x="311700" y="969250"/>
            <a:ext cx="8520600" cy="363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400" dirty="0" err="1" smtClean="0"/>
              <a:t>Rasgos</a:t>
            </a:r>
            <a:r>
              <a:rPr lang="en-US" sz="2400" dirty="0" smtClean="0"/>
              <a:t> </a:t>
            </a:r>
            <a:r>
              <a:rPr lang="en-US" sz="2400" b="1" dirty="0" err="1" smtClean="0"/>
              <a:t>creativos</a:t>
            </a:r>
            <a:r>
              <a:rPr lang="en-US" sz="2400" dirty="0" smtClean="0"/>
              <a:t> </a:t>
            </a:r>
            <a:r>
              <a:rPr lang="en-US" sz="2400" dirty="0" err="1" smtClean="0"/>
              <a:t>transcultares</a:t>
            </a:r>
            <a:endParaRPr sz="1750" dirty="0">
              <a:solidFill>
                <a:srgbClr val="585B88"/>
              </a:solidFill>
              <a:highlight>
                <a:srgbClr val="FFFFFF"/>
              </a:highlight>
              <a:latin typeface="Arial"/>
              <a:ea typeface="Arial"/>
              <a:cs typeface="Arial"/>
              <a:sym typeface="Arial"/>
            </a:endParaRPr>
          </a:p>
          <a:p>
            <a:pPr marL="457200" lvl="0" indent="-342900" algn="l" rtl="0">
              <a:lnSpc>
                <a:spcPct val="100000"/>
              </a:lnSpc>
              <a:spcAft>
                <a:spcPts val="0"/>
              </a:spcAft>
              <a:buClr>
                <a:srgbClr val="000000"/>
              </a:buClr>
              <a:buSzPts val="1800"/>
              <a:buChar char="●"/>
            </a:pPr>
            <a:r>
              <a:rPr lang="es-ES" altLang="en-US" dirty="0" smtClean="0">
                <a:solidFill>
                  <a:srgbClr val="212121"/>
                </a:solidFill>
                <a:latin typeface="inherit"/>
              </a:rPr>
              <a:t>Creatividad e inventiva</a:t>
            </a:r>
            <a:endParaRPr lang="es-ES" altLang="en-US" sz="2800" dirty="0" smtClean="0">
              <a:solidFill>
                <a:schemeClr val="tx1"/>
              </a:solidFill>
              <a:latin typeface="Arial" panose="020B0604020202020204" pitchFamily="34" charset="0"/>
            </a:endParaRPr>
          </a:p>
          <a:p>
            <a:pPr marL="457200" lvl="0" indent="-342900" algn="l" rtl="0">
              <a:lnSpc>
                <a:spcPct val="100000"/>
              </a:lnSpc>
              <a:spcAft>
                <a:spcPts val="0"/>
              </a:spcAft>
              <a:buClr>
                <a:srgbClr val="000000"/>
              </a:buClr>
              <a:buSzPts val="1800"/>
              <a:buChar char="●"/>
            </a:pPr>
            <a:r>
              <a:rPr lang="en-US" dirty="0" err="1" smtClean="0">
                <a:solidFill>
                  <a:srgbClr val="000000"/>
                </a:solidFill>
              </a:rPr>
              <a:t>Agudo</a:t>
            </a:r>
            <a:r>
              <a:rPr lang="en-US" dirty="0" smtClean="0">
                <a:solidFill>
                  <a:srgbClr val="000000"/>
                </a:solidFill>
              </a:rPr>
              <a:t> </a:t>
            </a:r>
            <a:r>
              <a:rPr lang="en-US" dirty="0" err="1" smtClean="0">
                <a:solidFill>
                  <a:srgbClr val="000000"/>
                </a:solidFill>
              </a:rPr>
              <a:t>sentido</a:t>
            </a:r>
            <a:r>
              <a:rPr lang="en-US" dirty="0" smtClean="0">
                <a:solidFill>
                  <a:srgbClr val="000000"/>
                </a:solidFill>
              </a:rPr>
              <a:t> del humor</a:t>
            </a:r>
            <a:endParaRPr dirty="0">
              <a:solidFill>
                <a:srgbClr val="000000"/>
              </a:solidFill>
            </a:endParaRPr>
          </a:p>
          <a:p>
            <a:pPr marL="457200" lvl="0" indent="-342900" algn="l" rtl="0">
              <a:lnSpc>
                <a:spcPct val="100000"/>
              </a:lnSpc>
              <a:spcBef>
                <a:spcPts val="0"/>
              </a:spcBef>
              <a:spcAft>
                <a:spcPts val="0"/>
              </a:spcAft>
              <a:buClr>
                <a:srgbClr val="000000"/>
              </a:buClr>
              <a:buSzPts val="1800"/>
              <a:buChar char="●"/>
            </a:pPr>
            <a:r>
              <a:rPr lang="en" dirty="0" smtClean="0">
                <a:solidFill>
                  <a:srgbClr val="000000"/>
                </a:solidFill>
              </a:rPr>
              <a:t>Habilidad para la fantasía </a:t>
            </a:r>
            <a:endParaRPr dirty="0">
              <a:solidFill>
                <a:srgbClr val="000000"/>
              </a:solidFill>
            </a:endParaRPr>
          </a:p>
          <a:p>
            <a:pPr lvl="0">
              <a:lnSpc>
                <a:spcPct val="100000"/>
              </a:lnSpc>
              <a:buClr>
                <a:srgbClr val="000000"/>
              </a:buClr>
            </a:pPr>
            <a:r>
              <a:rPr lang="en-US" dirty="0" err="1">
                <a:solidFill>
                  <a:srgbClr val="000000"/>
                </a:solidFill>
              </a:rPr>
              <a:t>Apertura</a:t>
            </a:r>
            <a:r>
              <a:rPr lang="en-US" dirty="0">
                <a:solidFill>
                  <a:srgbClr val="000000"/>
                </a:solidFill>
              </a:rPr>
              <a:t> a </a:t>
            </a:r>
            <a:r>
              <a:rPr lang="en-US" dirty="0" err="1">
                <a:solidFill>
                  <a:srgbClr val="000000"/>
                </a:solidFill>
              </a:rPr>
              <a:t>estímulos</a:t>
            </a:r>
            <a:r>
              <a:rPr lang="en-US" dirty="0">
                <a:solidFill>
                  <a:srgbClr val="000000"/>
                </a:solidFill>
              </a:rPr>
              <a:t>, </a:t>
            </a:r>
            <a:r>
              <a:rPr lang="en-US" dirty="0" err="1">
                <a:solidFill>
                  <a:srgbClr val="000000"/>
                </a:solidFill>
              </a:rPr>
              <a:t>amplios</a:t>
            </a:r>
            <a:r>
              <a:rPr lang="en-US" dirty="0">
                <a:solidFill>
                  <a:srgbClr val="000000"/>
                </a:solidFill>
              </a:rPr>
              <a:t> </a:t>
            </a:r>
            <a:r>
              <a:rPr lang="en-US" dirty="0" err="1">
                <a:solidFill>
                  <a:srgbClr val="000000"/>
                </a:solidFill>
              </a:rPr>
              <a:t>intereses</a:t>
            </a:r>
            <a:endParaRPr dirty="0">
              <a:solidFill>
                <a:srgbClr val="000000"/>
              </a:solidFill>
            </a:endParaRPr>
          </a:p>
          <a:p>
            <a:pPr marL="457200" lvl="0" indent="-342900" algn="l" rtl="0">
              <a:lnSpc>
                <a:spcPct val="100000"/>
              </a:lnSpc>
              <a:spcBef>
                <a:spcPts val="0"/>
              </a:spcBef>
              <a:spcAft>
                <a:spcPts val="0"/>
              </a:spcAft>
              <a:buClr>
                <a:srgbClr val="000000"/>
              </a:buClr>
              <a:buSzPts val="1800"/>
              <a:buChar char="●"/>
            </a:pPr>
            <a:r>
              <a:rPr lang="en-US" dirty="0" err="1" smtClean="0">
                <a:solidFill>
                  <a:srgbClr val="000000"/>
                </a:solidFill>
              </a:rPr>
              <a:t>Intuitividad</a:t>
            </a:r>
            <a:endParaRPr dirty="0">
              <a:solidFill>
                <a:srgbClr val="000000"/>
              </a:solidFill>
            </a:endParaRPr>
          </a:p>
          <a:p>
            <a:pPr marL="457200" lvl="0" indent="-342900" algn="l" rtl="0">
              <a:lnSpc>
                <a:spcPct val="100000"/>
              </a:lnSpc>
              <a:spcBef>
                <a:spcPts val="0"/>
              </a:spcBef>
              <a:spcAft>
                <a:spcPts val="0"/>
              </a:spcAft>
              <a:buClr>
                <a:srgbClr val="000000"/>
              </a:buClr>
              <a:buSzPts val="1800"/>
              <a:buChar char="●"/>
            </a:pPr>
            <a:r>
              <a:rPr lang="en" dirty="0" smtClean="0">
                <a:solidFill>
                  <a:srgbClr val="000000"/>
                </a:solidFill>
              </a:rPr>
              <a:t>Flexibilidad</a:t>
            </a:r>
            <a:endParaRPr dirty="0">
              <a:solidFill>
                <a:srgbClr val="000000"/>
              </a:solidFill>
            </a:endParaRPr>
          </a:p>
          <a:p>
            <a:pPr marL="457200" lvl="0" indent="-342900" algn="l" rtl="0">
              <a:lnSpc>
                <a:spcPct val="100000"/>
              </a:lnSpc>
              <a:spcBef>
                <a:spcPts val="0"/>
              </a:spcBef>
              <a:spcAft>
                <a:spcPts val="0"/>
              </a:spcAft>
              <a:buClr>
                <a:srgbClr val="000000"/>
              </a:buClr>
              <a:buSzPts val="1800"/>
              <a:buChar char="●"/>
            </a:pPr>
            <a:r>
              <a:rPr lang="es-ES" dirty="0" smtClean="0">
                <a:solidFill>
                  <a:srgbClr val="000000"/>
                </a:solidFill>
              </a:rPr>
              <a:t>Independencia </a:t>
            </a:r>
            <a:r>
              <a:rPr lang="es-ES" dirty="0">
                <a:solidFill>
                  <a:srgbClr val="000000"/>
                </a:solidFill>
              </a:rPr>
              <a:t>en actitud y comportamiento </a:t>
            </a:r>
            <a:r>
              <a:rPr lang="es-ES" dirty="0" smtClean="0">
                <a:solidFill>
                  <a:srgbClr val="000000"/>
                </a:solidFill>
              </a:rPr>
              <a:t>social</a:t>
            </a:r>
          </a:p>
          <a:p>
            <a:pPr>
              <a:lnSpc>
                <a:spcPct val="100000"/>
              </a:lnSpc>
              <a:buClr>
                <a:srgbClr val="000000"/>
              </a:buClr>
            </a:pPr>
            <a:r>
              <a:rPr lang="es-ES" altLang="en-US" dirty="0" err="1">
                <a:solidFill>
                  <a:srgbClr val="212121"/>
                </a:solidFill>
                <a:latin typeface="inherit"/>
              </a:rPr>
              <a:t>Autoaceptación</a:t>
            </a:r>
            <a:r>
              <a:rPr lang="es-ES" altLang="en-US" dirty="0">
                <a:solidFill>
                  <a:srgbClr val="212121"/>
                </a:solidFill>
                <a:latin typeface="inherit"/>
              </a:rPr>
              <a:t> y despreocupación por las normas sociales</a:t>
            </a:r>
            <a:r>
              <a:rPr lang="es-ES" altLang="en-US" sz="1050" dirty="0">
                <a:solidFill>
                  <a:schemeClr val="tx1"/>
                </a:solidFill>
              </a:rPr>
              <a:t> </a:t>
            </a:r>
            <a:endParaRPr lang="es-ES" altLang="en-US" sz="2800" dirty="0">
              <a:solidFill>
                <a:schemeClr val="tx1"/>
              </a:solidFill>
              <a:latin typeface="Arial" panose="020B0604020202020204" pitchFamily="34" charset="0"/>
            </a:endParaRPr>
          </a:p>
          <a:p>
            <a:pPr lvl="0">
              <a:lnSpc>
                <a:spcPct val="100000"/>
              </a:lnSpc>
              <a:buClr>
                <a:srgbClr val="000000"/>
              </a:buClr>
            </a:pPr>
            <a:r>
              <a:rPr lang="es-ES" altLang="en-US" dirty="0">
                <a:solidFill>
                  <a:srgbClr val="000000"/>
                </a:solidFill>
              </a:rPr>
              <a:t>Radicalismo</a:t>
            </a:r>
            <a:endParaRPr dirty="0">
              <a:solidFill>
                <a:srgbClr val="000000"/>
              </a:solidFill>
            </a:endParaRPr>
          </a:p>
          <a:p>
            <a:pPr>
              <a:lnSpc>
                <a:spcPct val="100000"/>
              </a:lnSpc>
              <a:buClr>
                <a:srgbClr val="000000"/>
              </a:buClr>
            </a:pPr>
            <a:r>
              <a:rPr lang="es-ES" altLang="en-US" dirty="0">
                <a:solidFill>
                  <a:srgbClr val="000000"/>
                </a:solidFill>
              </a:rPr>
              <a:t>Compromiso estético y moral con el trabajo auto seleccionado </a:t>
            </a:r>
          </a:p>
          <a:p>
            <a:pPr marL="457200" lvl="0" indent="-342900" algn="l" rtl="0">
              <a:lnSpc>
                <a:spcPct val="100000"/>
              </a:lnSpc>
              <a:spcBef>
                <a:spcPts val="0"/>
              </a:spcBef>
              <a:spcAft>
                <a:spcPts val="0"/>
              </a:spcAft>
              <a:buClr>
                <a:srgbClr val="000000"/>
              </a:buClr>
              <a:buSzPts val="1800"/>
              <a:buChar char="●"/>
            </a:pPr>
            <a:endParaRPr lang="en" dirty="0" smtClean="0">
              <a:solidFill>
                <a:srgbClr val="000000"/>
              </a:solidFill>
            </a:endParaRPr>
          </a:p>
          <a:p>
            <a:pPr marL="457200" lvl="0" indent="-342900" algn="l" rtl="0">
              <a:lnSpc>
                <a:spcPct val="100000"/>
              </a:lnSpc>
              <a:spcBef>
                <a:spcPts val="0"/>
              </a:spcBef>
              <a:spcAft>
                <a:spcPts val="0"/>
              </a:spcAft>
              <a:buClr>
                <a:srgbClr val="000000"/>
              </a:buClr>
              <a:buSzPts val="1800"/>
              <a:buChar char="●"/>
            </a:pPr>
            <a:endParaRPr dirty="0">
              <a:solidFill>
                <a:srgbClr val="000000"/>
              </a:solidFill>
            </a:endParaRPr>
          </a:p>
          <a:p>
            <a:pPr marL="0" lvl="0" indent="0" algn="l" rtl="0">
              <a:spcBef>
                <a:spcPts val="0"/>
              </a:spcBef>
              <a:spcAft>
                <a:spcPts val="1600"/>
              </a:spcAft>
              <a:buNone/>
            </a:pPr>
            <a:endParaRPr sz="1750" dirty="0">
              <a:solidFill>
                <a:srgbClr val="585B88"/>
              </a:solidFill>
              <a:highlight>
                <a:srgbClr val="FFFFFF"/>
              </a:highlight>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3"/>
          <p:cNvSpPr txBox="1">
            <a:spLocks noGrp="1"/>
          </p:cNvSpPr>
          <p:nvPr>
            <p:ph type="title"/>
          </p:nvPr>
        </p:nvSpPr>
        <p:spPr>
          <a:xfrm>
            <a:off x="311700" y="238250"/>
            <a:ext cx="8520600" cy="572700"/>
          </a:xfrm>
          <a:prstGeom prst="rect">
            <a:avLst/>
          </a:prstGeom>
        </p:spPr>
        <p:txBody>
          <a:bodyPr spcFirstLastPara="1" wrap="square" lIns="91425" tIns="91425" rIns="91425" bIns="91425" anchor="t" anchorCtr="0">
            <a:noAutofit/>
          </a:bodyPr>
          <a:lstStyle/>
          <a:p>
            <a:pPr lvl="0" algn="ctr"/>
            <a:r>
              <a:rPr lang="en" dirty="0"/>
              <a:t>Una talla NO sirve para todos:</a:t>
            </a:r>
            <a:endParaRPr dirty="0"/>
          </a:p>
        </p:txBody>
      </p:sp>
      <p:sp>
        <p:nvSpPr>
          <p:cNvPr id="133" name="Google Shape;133;p23"/>
          <p:cNvSpPr txBox="1">
            <a:spLocks noGrp="1"/>
          </p:cNvSpPr>
          <p:nvPr>
            <p:ph type="body" idx="1"/>
          </p:nvPr>
        </p:nvSpPr>
        <p:spPr>
          <a:xfrm>
            <a:off x="311700" y="891612"/>
            <a:ext cx="8520600" cy="425188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ES" sz="2400" dirty="0" smtClean="0"/>
              <a:t>Rasgos </a:t>
            </a:r>
            <a:r>
              <a:rPr lang="es-ES" sz="2400" b="1" dirty="0"/>
              <a:t>afectivos</a:t>
            </a:r>
            <a:r>
              <a:rPr lang="es-ES" sz="2400" dirty="0"/>
              <a:t> transculturales (sentimientos y emociones)</a:t>
            </a:r>
            <a:endParaRPr sz="2400" dirty="0"/>
          </a:p>
          <a:p>
            <a:pPr>
              <a:spcBef>
                <a:spcPts val="1600"/>
              </a:spcBef>
              <a:buClr>
                <a:srgbClr val="000000"/>
              </a:buClr>
            </a:pPr>
            <a:r>
              <a:rPr lang="es-ES" altLang="en-US" dirty="0" smtClean="0">
                <a:solidFill>
                  <a:srgbClr val="212121"/>
                </a:solidFill>
                <a:latin typeface="inherit"/>
              </a:rPr>
              <a:t>Profundidad </a:t>
            </a:r>
            <a:r>
              <a:rPr lang="es-ES" altLang="en-US" dirty="0">
                <a:solidFill>
                  <a:srgbClr val="212121"/>
                </a:solidFill>
                <a:latin typeface="inherit"/>
              </a:rPr>
              <a:t>e intensidad emocional inusual</a:t>
            </a:r>
            <a:r>
              <a:rPr lang="es-ES" altLang="en-US" sz="600" dirty="0">
                <a:solidFill>
                  <a:schemeClr val="tx1"/>
                </a:solidFill>
              </a:rPr>
              <a:t> </a:t>
            </a:r>
            <a:endParaRPr dirty="0">
              <a:solidFill>
                <a:srgbClr val="000000"/>
              </a:solidFill>
            </a:endParaRPr>
          </a:p>
          <a:p>
            <a:pPr lvl="0">
              <a:buClr>
                <a:srgbClr val="000000"/>
              </a:buClr>
            </a:pPr>
            <a:r>
              <a:rPr lang="es-ES" dirty="0">
                <a:solidFill>
                  <a:srgbClr val="212121"/>
                </a:solidFill>
                <a:latin typeface="inherit"/>
              </a:rPr>
              <a:t>Sensibilidad o empatía con los sentimientos de los demás</a:t>
            </a:r>
          </a:p>
          <a:p>
            <a:pPr>
              <a:buClr>
                <a:srgbClr val="000000"/>
              </a:buClr>
            </a:pPr>
            <a:r>
              <a:rPr lang="es-ES" altLang="en-US" dirty="0">
                <a:solidFill>
                  <a:srgbClr val="212121"/>
                </a:solidFill>
                <a:latin typeface="inherit"/>
              </a:rPr>
              <a:t>Las altas expectativas de uno mismo y de los demás, a menudo conducen a sentimientos de frustración </a:t>
            </a:r>
          </a:p>
          <a:p>
            <a:pPr lvl="0">
              <a:buClr>
                <a:srgbClr val="000000"/>
              </a:buClr>
            </a:pPr>
            <a:r>
              <a:rPr lang="es-ES" altLang="en-US" dirty="0">
                <a:solidFill>
                  <a:srgbClr val="212121"/>
                </a:solidFill>
                <a:latin typeface="inherit"/>
              </a:rPr>
              <a:t>Aumento de la autoconciencia, acompañado de sentimientos de ser diferente </a:t>
            </a:r>
            <a:endParaRPr dirty="0">
              <a:solidFill>
                <a:srgbClr val="212121"/>
              </a:solidFill>
              <a:latin typeface="inherit"/>
            </a:endParaRPr>
          </a:p>
          <a:p>
            <a:pPr>
              <a:buClr>
                <a:srgbClr val="000000"/>
              </a:buClr>
            </a:pPr>
            <a:r>
              <a:rPr lang="es-ES" altLang="en-US" dirty="0" smtClean="0">
                <a:solidFill>
                  <a:srgbClr val="212121"/>
                </a:solidFill>
                <a:latin typeface="inherit"/>
              </a:rPr>
              <a:t>Fácilmente </a:t>
            </a:r>
            <a:r>
              <a:rPr lang="es-ES" altLang="en-US" dirty="0">
                <a:solidFill>
                  <a:srgbClr val="212121"/>
                </a:solidFill>
                <a:latin typeface="inherit"/>
              </a:rPr>
              <a:t>herido, </a:t>
            </a:r>
            <a:r>
              <a:rPr lang="es-ES" altLang="en-US" dirty="0" smtClean="0">
                <a:solidFill>
                  <a:srgbClr val="212121"/>
                </a:solidFill>
                <a:latin typeface="inherit"/>
              </a:rPr>
              <a:t>con necesidad </a:t>
            </a:r>
            <a:r>
              <a:rPr lang="es-ES" altLang="en-US" dirty="0">
                <a:solidFill>
                  <a:srgbClr val="212121"/>
                </a:solidFill>
                <a:latin typeface="inherit"/>
              </a:rPr>
              <a:t>de apoyo emocional</a:t>
            </a:r>
          </a:p>
          <a:p>
            <a:pPr lvl="0">
              <a:buClr>
                <a:srgbClr val="000000"/>
              </a:buClr>
            </a:pPr>
            <a:r>
              <a:rPr lang="es-ES" altLang="en-US" dirty="0">
                <a:solidFill>
                  <a:srgbClr val="212121"/>
                </a:solidFill>
                <a:latin typeface="inherit"/>
              </a:rPr>
              <a:t>Necesidad de consistencia entre los valores abstractos y las acciones personales </a:t>
            </a:r>
            <a:endParaRPr dirty="0">
              <a:solidFill>
                <a:srgbClr val="212121"/>
              </a:solidFill>
              <a:latin typeface="inherit"/>
            </a:endParaRPr>
          </a:p>
          <a:p>
            <a:pPr>
              <a:buClr>
                <a:srgbClr val="000000"/>
              </a:buClr>
            </a:pPr>
            <a:r>
              <a:rPr lang="es-ES" altLang="en-US" dirty="0">
                <a:solidFill>
                  <a:srgbClr val="212121"/>
                </a:solidFill>
                <a:latin typeface="inherit"/>
              </a:rPr>
              <a:t>Niveles avanzados de juicio moral </a:t>
            </a:r>
          </a:p>
          <a:p>
            <a:pPr lvl="0">
              <a:buClr>
                <a:srgbClr val="000000"/>
              </a:buClr>
            </a:pPr>
            <a:r>
              <a:rPr lang="es-ES" dirty="0">
                <a:solidFill>
                  <a:srgbClr val="212121"/>
                </a:solidFill>
                <a:latin typeface="inherit"/>
              </a:rPr>
              <a:t>Idealismo y sentido de justicia</a:t>
            </a:r>
            <a:endParaRPr dirty="0">
              <a:solidFill>
                <a:srgbClr val="212121"/>
              </a:solidFill>
              <a:latin typeface="inherit"/>
            </a:endParaRPr>
          </a:p>
          <a:p>
            <a:pPr marL="0" lvl="0" indent="0" algn="l" rtl="0">
              <a:spcBef>
                <a:spcPts val="0"/>
              </a:spcBef>
              <a:spcAft>
                <a:spcPts val="1600"/>
              </a:spcAft>
              <a:buNone/>
            </a:pPr>
            <a:endParaRPr sz="2400" dirty="0"/>
          </a:p>
        </p:txBody>
      </p:sp>
      <p:sp>
        <p:nvSpPr>
          <p:cNvPr id="7" name="Rectangle 6"/>
          <p:cNvSpPr>
            <a:spLocks noChangeArrowheads="1"/>
          </p:cNvSpPr>
          <p:nvPr/>
        </p:nvSpPr>
        <p:spPr bwMode="auto">
          <a:xfrm>
            <a:off x="0" y="0"/>
            <a:ext cx="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9044"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smtClean="0">
                <a:ln>
                  <a:noFill/>
                </a:ln>
                <a:solidFill>
                  <a:srgbClr val="212121"/>
                </a:solidFill>
                <a:effectLst/>
                <a:latin typeface="Roboto" panose="020B0604020202020204" charset="0"/>
                <a:cs typeface="Roboto" panose="020B0604020202020204" charset="0"/>
              </a:rPr>
              <a:t/>
            </a:r>
            <a:br>
              <a:rPr kumimoji="0" lang="en-US" altLang="en-US" b="0" i="0" u="none" strike="noStrike" cap="none" normalizeH="0" baseline="0" smtClean="0">
                <a:ln>
                  <a:noFill/>
                </a:ln>
                <a:solidFill>
                  <a:srgbClr val="212121"/>
                </a:solidFill>
                <a:effectLst/>
                <a:latin typeface="Roboto" panose="020B0604020202020204" charset="0"/>
                <a:cs typeface="Roboto" panose="020B0604020202020204" charset="0"/>
              </a:rPr>
            </a:br>
            <a:endParaRPr kumimoji="0" lang="en-US" altLang="en-US" b="0" i="0" u="none" strike="noStrike" cap="none" normalizeH="0" baseline="0" smtClean="0">
              <a:ln>
                <a:noFill/>
              </a:ln>
              <a:solidFill>
                <a:srgbClr val="212121"/>
              </a:solidFill>
              <a:effectLst/>
              <a:latin typeface="Roboto" panose="020B0604020202020204" charset="0"/>
              <a:cs typeface="Roboto" panose="020B060402020202020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8" name="Rectangle 7"/>
          <p:cNvSpPr>
            <a:spLocks noChangeArrowheads="1"/>
          </p:cNvSpPr>
          <p:nvPr/>
        </p:nvSpPr>
        <p:spPr bwMode="auto">
          <a:xfrm>
            <a:off x="0" y="0"/>
            <a:ext cx="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4"/>
          <p:cNvSpPr txBox="1">
            <a:spLocks noGrp="1"/>
          </p:cNvSpPr>
          <p:nvPr>
            <p:ph type="title"/>
          </p:nvPr>
        </p:nvSpPr>
        <p:spPr>
          <a:xfrm>
            <a:off x="311700" y="238250"/>
            <a:ext cx="8520600" cy="572700"/>
          </a:xfrm>
          <a:prstGeom prst="rect">
            <a:avLst/>
          </a:prstGeom>
        </p:spPr>
        <p:txBody>
          <a:bodyPr spcFirstLastPara="1" wrap="square" lIns="91425" tIns="91425" rIns="91425" bIns="91425" anchor="t" anchorCtr="0">
            <a:noAutofit/>
          </a:bodyPr>
          <a:lstStyle/>
          <a:p>
            <a:pPr lvl="0" algn="ctr"/>
            <a:r>
              <a:rPr lang="en" dirty="0"/>
              <a:t>Una talla NO sirve para todos:</a:t>
            </a:r>
            <a:endParaRPr dirty="0"/>
          </a:p>
        </p:txBody>
      </p:sp>
      <p:sp>
        <p:nvSpPr>
          <p:cNvPr id="139" name="Google Shape;139;p24"/>
          <p:cNvSpPr txBox="1">
            <a:spLocks noGrp="1"/>
          </p:cNvSpPr>
          <p:nvPr>
            <p:ph type="body" idx="1"/>
          </p:nvPr>
        </p:nvSpPr>
        <p:spPr>
          <a:xfrm>
            <a:off x="311700" y="978899"/>
            <a:ext cx="8708700" cy="4071273"/>
          </a:xfrm>
          <a:prstGeom prst="rect">
            <a:avLst/>
          </a:prstGeom>
        </p:spPr>
        <p:txBody>
          <a:bodyPr spcFirstLastPara="1" wrap="square" lIns="91425" tIns="91425" rIns="91425" bIns="91425" anchor="t" anchorCtr="0">
            <a:noAutofit/>
          </a:bodyPr>
          <a:lstStyle/>
          <a:p>
            <a:pPr marL="0" indent="0">
              <a:buNone/>
            </a:pPr>
            <a:r>
              <a:rPr lang="es-ES" altLang="en-US" sz="2400" dirty="0" smtClean="0"/>
              <a:t>Rasgos </a:t>
            </a:r>
            <a:r>
              <a:rPr lang="es-ES" altLang="en-US" sz="2400" dirty="0"/>
              <a:t>de </a:t>
            </a:r>
            <a:r>
              <a:rPr lang="es-ES" altLang="en-US" sz="2400" b="1" dirty="0"/>
              <a:t>comportamiento</a:t>
            </a:r>
            <a:r>
              <a:rPr lang="es-ES" altLang="en-US" sz="2400" dirty="0"/>
              <a:t> transculturales </a:t>
            </a:r>
            <a:endParaRPr lang="es-ES" altLang="en-US" sz="2400" dirty="0" smtClean="0"/>
          </a:p>
          <a:p>
            <a:pPr marL="0" indent="0">
              <a:buNone/>
            </a:pPr>
            <a:endParaRPr sz="2400" dirty="0"/>
          </a:p>
          <a:p>
            <a:pPr lvl="0" indent="-330200">
              <a:buClr>
                <a:srgbClr val="000000"/>
              </a:buClr>
              <a:buSzPts val="1600"/>
            </a:pPr>
            <a:r>
              <a:rPr lang="en-US" sz="1600" dirty="0" err="1">
                <a:solidFill>
                  <a:srgbClr val="212121"/>
                </a:solidFill>
                <a:latin typeface="inherit"/>
              </a:rPr>
              <a:t>Espontaneidad</a:t>
            </a:r>
            <a:endParaRPr lang="en-US" sz="1600" dirty="0">
              <a:solidFill>
                <a:srgbClr val="212121"/>
              </a:solidFill>
              <a:latin typeface="inherit"/>
            </a:endParaRPr>
          </a:p>
          <a:p>
            <a:pPr indent="-330200">
              <a:buClr>
                <a:srgbClr val="000000"/>
              </a:buClr>
              <a:buSzPts val="1600"/>
            </a:pPr>
            <a:r>
              <a:rPr lang="es-ES" altLang="en-US" sz="1600" dirty="0">
                <a:solidFill>
                  <a:srgbClr val="212121"/>
                </a:solidFill>
                <a:latin typeface="inherit"/>
              </a:rPr>
              <a:t>Entusiasmo ilimitado </a:t>
            </a:r>
          </a:p>
          <a:p>
            <a:pPr lvl="0" indent="-330200">
              <a:buClr>
                <a:srgbClr val="000000"/>
              </a:buClr>
              <a:buSzPts val="1600"/>
            </a:pPr>
            <a:r>
              <a:rPr lang="es-ES" sz="1600" dirty="0">
                <a:solidFill>
                  <a:srgbClr val="212121"/>
                </a:solidFill>
                <a:latin typeface="inherit"/>
              </a:rPr>
              <a:t>Intensivamente centrado en las pasiones</a:t>
            </a:r>
            <a:endParaRPr lang="en" sz="1600" dirty="0">
              <a:solidFill>
                <a:srgbClr val="212121"/>
              </a:solidFill>
              <a:latin typeface="inherit"/>
            </a:endParaRPr>
          </a:p>
          <a:p>
            <a:pPr indent="-330200">
              <a:buClr>
                <a:srgbClr val="000000"/>
              </a:buClr>
              <a:buSzPts val="1600"/>
            </a:pPr>
            <a:r>
              <a:rPr lang="es-ES" sz="1600" dirty="0">
                <a:solidFill>
                  <a:srgbClr val="212121"/>
                </a:solidFill>
                <a:latin typeface="inherit"/>
              </a:rPr>
              <a:t>Altamente energético: necesita poco tiempo de sueño o de inactividad</a:t>
            </a:r>
          </a:p>
          <a:p>
            <a:pPr indent="-330200">
              <a:buClr>
                <a:srgbClr val="000000"/>
              </a:buClr>
              <a:buSzPts val="1600"/>
            </a:pPr>
            <a:r>
              <a:rPr lang="es-ES" altLang="en-US" sz="1600" dirty="0" smtClean="0">
                <a:solidFill>
                  <a:srgbClr val="212121"/>
                </a:solidFill>
                <a:latin typeface="inherit"/>
              </a:rPr>
              <a:t>Preguntas Constantes</a:t>
            </a:r>
            <a:endParaRPr sz="1600" dirty="0">
              <a:solidFill>
                <a:srgbClr val="212121"/>
              </a:solidFill>
              <a:latin typeface="inherit"/>
            </a:endParaRPr>
          </a:p>
          <a:p>
            <a:pPr indent="-330200">
              <a:buClr>
                <a:srgbClr val="000000"/>
              </a:buClr>
              <a:buSzPts val="1600"/>
            </a:pPr>
            <a:r>
              <a:rPr lang="es-ES" altLang="en-US" sz="1600" dirty="0">
                <a:solidFill>
                  <a:srgbClr val="212121"/>
                </a:solidFill>
                <a:latin typeface="inherit"/>
              </a:rPr>
              <a:t>Curiosidad insaciable </a:t>
            </a:r>
            <a:endParaRPr sz="1600" dirty="0">
              <a:solidFill>
                <a:srgbClr val="212121"/>
              </a:solidFill>
              <a:latin typeface="inherit"/>
            </a:endParaRPr>
          </a:p>
          <a:p>
            <a:pPr indent="-330200">
              <a:buClr>
                <a:srgbClr val="000000"/>
              </a:buClr>
              <a:buSzPts val="1600"/>
            </a:pPr>
            <a:r>
              <a:rPr lang="es-ES" altLang="en-US" sz="1600" dirty="0">
                <a:solidFill>
                  <a:srgbClr val="212121"/>
                </a:solidFill>
                <a:latin typeface="inherit"/>
              </a:rPr>
              <a:t>Impulsivo, ansioso y enérgico </a:t>
            </a:r>
            <a:endParaRPr sz="1600" dirty="0">
              <a:solidFill>
                <a:srgbClr val="212121"/>
              </a:solidFill>
              <a:latin typeface="inherit"/>
            </a:endParaRPr>
          </a:p>
          <a:p>
            <a:pPr indent="-330200">
              <a:buClr>
                <a:srgbClr val="000000"/>
              </a:buClr>
              <a:buSzPts val="1600"/>
            </a:pPr>
            <a:r>
              <a:rPr lang="es-ES" altLang="en-US" sz="1600" dirty="0">
                <a:solidFill>
                  <a:srgbClr val="212121"/>
                </a:solidFill>
                <a:latin typeface="inherit"/>
              </a:rPr>
              <a:t>Perseverancia: fuerte determinación en áreas de importancia </a:t>
            </a:r>
          </a:p>
          <a:p>
            <a:pPr indent="-330200">
              <a:buClr>
                <a:srgbClr val="000000"/>
              </a:buClr>
              <a:buSzPts val="1600"/>
            </a:pPr>
            <a:r>
              <a:rPr lang="es-ES" altLang="en-US" sz="1600" dirty="0">
                <a:solidFill>
                  <a:srgbClr val="212121"/>
                </a:solidFill>
                <a:latin typeface="inherit"/>
              </a:rPr>
              <a:t>Altos niveles de frustración </a:t>
            </a:r>
            <a:endParaRPr sz="1600" dirty="0">
              <a:solidFill>
                <a:srgbClr val="212121"/>
              </a:solidFill>
              <a:latin typeface="inherit"/>
            </a:endParaRPr>
          </a:p>
          <a:p>
            <a:pPr lvl="0" indent="-330200">
              <a:buClr>
                <a:srgbClr val="000000"/>
              </a:buClr>
              <a:buSzPts val="1600"/>
            </a:pPr>
            <a:r>
              <a:rPr lang="es-ES" sz="1600" dirty="0">
                <a:solidFill>
                  <a:srgbClr val="212121"/>
                </a:solidFill>
                <a:latin typeface="inherit"/>
              </a:rPr>
              <a:t>Temperamento volátil, especialmente relacionado con las percepciones de fracaso</a:t>
            </a:r>
          </a:p>
          <a:p>
            <a:pPr lvl="0" indent="-330200">
              <a:buClr>
                <a:srgbClr val="000000"/>
              </a:buClr>
              <a:buSzPts val="1600"/>
            </a:pPr>
            <a:r>
              <a:rPr lang="es-ES" altLang="en-US" sz="1600" dirty="0">
                <a:solidFill>
                  <a:srgbClr val="212121"/>
                </a:solidFill>
                <a:latin typeface="inherit"/>
              </a:rPr>
              <a:t>Sin parar de hablar / parlotear </a:t>
            </a:r>
          </a:p>
          <a:p>
            <a:pPr marL="457200" lvl="0" indent="-330200" algn="l" rtl="0">
              <a:spcBef>
                <a:spcPts val="0"/>
              </a:spcBef>
              <a:spcAft>
                <a:spcPts val="0"/>
              </a:spcAft>
              <a:buClr>
                <a:srgbClr val="000000"/>
              </a:buClr>
              <a:buSzPts val="1600"/>
              <a:buChar char="●"/>
            </a:pPr>
            <a:endParaRPr sz="1600" dirty="0">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5"/>
          <p:cNvSpPr txBox="1">
            <a:spLocks noGrp="1"/>
          </p:cNvSpPr>
          <p:nvPr>
            <p:ph type="title"/>
          </p:nvPr>
        </p:nvSpPr>
        <p:spPr>
          <a:xfrm>
            <a:off x="311700" y="445024"/>
            <a:ext cx="8520600" cy="707451"/>
          </a:xfrm>
          <a:prstGeom prst="rect">
            <a:avLst/>
          </a:prstGeom>
        </p:spPr>
        <p:txBody>
          <a:bodyPr spcFirstLastPara="1" wrap="square" lIns="91425" tIns="91425" rIns="91425" bIns="91425" anchor="t" anchorCtr="0">
            <a:noAutofit/>
          </a:bodyPr>
          <a:lstStyle/>
          <a:p>
            <a:pPr algn="ctr"/>
            <a:r>
              <a:rPr lang="es-ES" altLang="en-US" dirty="0" smtClean="0"/>
              <a:t>En </a:t>
            </a:r>
            <a:r>
              <a:rPr lang="es-ES" altLang="en-US" dirty="0"/>
              <a:t>resumen: No estás solo... </a:t>
            </a:r>
            <a:br>
              <a:rPr lang="es-ES" altLang="en-US" dirty="0"/>
            </a:br>
            <a:r>
              <a:rPr lang="en" dirty="0"/>
              <a:t/>
            </a:r>
            <a:br>
              <a:rPr lang="en" dirty="0"/>
            </a:br>
            <a:endParaRPr dirty="0"/>
          </a:p>
        </p:txBody>
      </p:sp>
      <p:sp>
        <p:nvSpPr>
          <p:cNvPr id="145" name="Google Shape;145;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dirty="0" smtClean="0"/>
              <a:t>Reflejar</a:t>
            </a:r>
            <a:r>
              <a:rPr lang="en" dirty="0" smtClean="0"/>
              <a:t>: ¿Qué rasgos notas con tu propio hijo?</a:t>
            </a:r>
          </a:p>
          <a:p>
            <a:pPr marL="0" lvl="0" indent="0" algn="ctr" rtl="0">
              <a:spcBef>
                <a:spcPts val="0"/>
              </a:spcBef>
              <a:spcAft>
                <a:spcPts val="0"/>
              </a:spcAft>
              <a:buNone/>
            </a:pPr>
            <a:endParaRPr lang="en" dirty="0" smtClean="0"/>
          </a:p>
          <a:p>
            <a:pPr marL="0" lvl="0" indent="0" algn="ctr">
              <a:buNone/>
            </a:pPr>
            <a:r>
              <a:rPr lang="en" b="1" dirty="0" smtClean="0"/>
              <a:t>Conectar</a:t>
            </a:r>
            <a:r>
              <a:rPr lang="en" dirty="0"/>
              <a:t>: ¿Qué </a:t>
            </a:r>
            <a:r>
              <a:rPr lang="en" dirty="0" smtClean="0"/>
              <a:t>cosas en común podemos encontrar? </a:t>
            </a:r>
          </a:p>
          <a:p>
            <a:pPr marL="0" lvl="0" indent="0" algn="ctr">
              <a:buNone/>
            </a:pPr>
            <a:endParaRPr lang="en" dirty="0"/>
          </a:p>
          <a:p>
            <a:pPr marL="0" lvl="0" indent="0" algn="ctr">
              <a:buNone/>
            </a:pPr>
            <a:r>
              <a:rPr lang="en" b="1" dirty="0" smtClean="0"/>
              <a:t>Compartir</a:t>
            </a:r>
            <a:r>
              <a:rPr lang="en" dirty="0"/>
              <a:t>: </a:t>
            </a:r>
            <a:r>
              <a:rPr lang="en" dirty="0" smtClean="0"/>
              <a:t>¿Por qué es importante que los maestros reconozcan varias características para dotados?</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6"/>
          <p:cNvSpPr txBox="1">
            <a:spLocks noGrp="1"/>
          </p:cNvSpPr>
          <p:nvPr>
            <p:ph type="title"/>
          </p:nvPr>
        </p:nvSpPr>
        <p:spPr>
          <a:xfrm>
            <a:off x="311700" y="137950"/>
            <a:ext cx="8520600" cy="1128788"/>
          </a:xfrm>
          <a:prstGeom prst="rect">
            <a:avLst/>
          </a:prstGeom>
        </p:spPr>
        <p:txBody>
          <a:bodyPr spcFirstLastPara="1" wrap="square" lIns="91425" tIns="91425" rIns="91425" bIns="91425" anchor="t" anchorCtr="0">
            <a:noAutofit/>
          </a:bodyPr>
          <a:lstStyle/>
          <a:p>
            <a:pPr lvl="0" algn="ctr"/>
            <a:r>
              <a:rPr lang="es-ES" dirty="0" smtClean="0"/>
              <a:t>Programa </a:t>
            </a:r>
            <a:r>
              <a:rPr lang="es-ES" dirty="0"/>
              <a:t>para Dotados y Talentosos de Duncanville ISD</a:t>
            </a:r>
            <a:endParaRPr dirty="0"/>
          </a:p>
        </p:txBody>
      </p:sp>
      <p:sp>
        <p:nvSpPr>
          <p:cNvPr id="151" name="Google Shape;151;p26"/>
          <p:cNvSpPr txBox="1">
            <a:spLocks noGrp="1"/>
          </p:cNvSpPr>
          <p:nvPr>
            <p:ph type="body" idx="1"/>
          </p:nvPr>
        </p:nvSpPr>
        <p:spPr>
          <a:xfrm>
            <a:off x="311700" y="1152475"/>
            <a:ext cx="8520600" cy="3743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1400" dirty="0" smtClean="0"/>
              <a:t>*</a:t>
            </a:r>
            <a:r>
              <a:rPr lang="es-ES" altLang="en-US" sz="1200" i="1" dirty="0" smtClean="0"/>
              <a:t>Todos </a:t>
            </a:r>
            <a:r>
              <a:rPr lang="es-ES" altLang="en-US" sz="1200" i="1" dirty="0"/>
              <a:t>los estudiantes GT identificados, K-12, serán instruidos por maestros que hayan sido certificados a través del requisito de 30 horas de la Agencia de Educación de Texas. </a:t>
            </a:r>
          </a:p>
          <a:p>
            <a:pPr marL="0" lvl="0" indent="0" algn="ctr" rtl="0">
              <a:spcBef>
                <a:spcPts val="0"/>
              </a:spcBef>
              <a:spcAft>
                <a:spcPts val="0"/>
              </a:spcAft>
              <a:buNone/>
            </a:pPr>
            <a:endParaRPr lang="en-US" sz="1200" i="1" dirty="0" smtClean="0"/>
          </a:p>
          <a:p>
            <a:pPr marL="0" lvl="0" indent="0" algn="ctr" rtl="0">
              <a:spcBef>
                <a:spcPts val="0"/>
              </a:spcBef>
              <a:spcAft>
                <a:spcPts val="0"/>
              </a:spcAft>
              <a:buNone/>
            </a:pPr>
            <a:endParaRPr sz="1200" i="1" dirty="0"/>
          </a:p>
        </p:txBody>
      </p:sp>
      <p:graphicFrame>
        <p:nvGraphicFramePr>
          <p:cNvPr id="2" name="Diagram 1"/>
          <p:cNvGraphicFramePr/>
          <p:nvPr>
            <p:extLst>
              <p:ext uri="{D42A27DB-BD31-4B8C-83A1-F6EECF244321}">
                <p14:modId xmlns:p14="http://schemas.microsoft.com/office/powerpoint/2010/main" val="2370136466"/>
              </p:ext>
            </p:extLst>
          </p:nvPr>
        </p:nvGraphicFramePr>
        <p:xfrm>
          <a:off x="1746915" y="1759260"/>
          <a:ext cx="5204346" cy="30410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smtClean="0"/>
              <a:t>Recursos</a:t>
            </a:r>
            <a:endParaRPr dirty="0"/>
          </a:p>
        </p:txBody>
      </p:sp>
      <p:sp>
        <p:nvSpPr>
          <p:cNvPr id="158" name="Google Shape;158;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a:buClr>
                <a:srgbClr val="666666"/>
              </a:buClr>
            </a:pPr>
            <a:r>
              <a:rPr lang="es-ES" dirty="0"/>
              <a:t>Una visita visual y un resumen del modelo de inteligencia de </a:t>
            </a:r>
            <a:r>
              <a:rPr lang="es-ES" dirty="0" err="1"/>
              <a:t>Cattell</a:t>
            </a:r>
            <a:r>
              <a:rPr lang="es-ES" dirty="0"/>
              <a:t>-</a:t>
            </a:r>
            <a:r>
              <a:rPr lang="es-ES" dirty="0" err="1"/>
              <a:t>Horn</a:t>
            </a:r>
            <a:r>
              <a:rPr lang="es-ES" dirty="0"/>
              <a:t>-Carroll (CHC</a:t>
            </a:r>
            <a:r>
              <a:rPr lang="es-ES" dirty="0" smtClean="0"/>
              <a:t>)</a:t>
            </a:r>
            <a:r>
              <a:rPr lang="en" dirty="0" smtClean="0">
                <a:solidFill>
                  <a:srgbClr val="666666"/>
                </a:solidFill>
              </a:rPr>
              <a:t>: </a:t>
            </a:r>
            <a:r>
              <a:rPr lang="en" u="sng" dirty="0">
                <a:solidFill>
                  <a:srgbClr val="666666"/>
                </a:solidFill>
                <a:hlinkClick r:id="rId3"/>
              </a:rPr>
              <a:t>http://</a:t>
            </a:r>
            <a:r>
              <a:rPr lang="en" u="sng" dirty="0" smtClean="0">
                <a:solidFill>
                  <a:srgbClr val="666666"/>
                </a:solidFill>
                <a:hlinkClick r:id="rId3"/>
              </a:rPr>
              <a:t>www.iapsych.com/chcv2.pdf</a:t>
            </a:r>
            <a:endParaRPr lang="en" u="sng" dirty="0" smtClean="0">
              <a:solidFill>
                <a:srgbClr val="666666"/>
              </a:solidFill>
            </a:endParaRPr>
          </a:p>
          <a:p>
            <a:pPr>
              <a:lnSpc>
                <a:spcPct val="100000"/>
              </a:lnSpc>
              <a:buClr>
                <a:srgbClr val="666666"/>
              </a:buClr>
              <a:buFont typeface="Arial"/>
              <a:buChar char="●"/>
            </a:pPr>
            <a:r>
              <a:rPr lang="es-ES" altLang="en-US" dirty="0"/>
              <a:t>Una colección de estudios de investigación y enlaces de más de veinte años de investigación de talentos financiados con fondos federales</a:t>
            </a:r>
            <a:r>
              <a:rPr lang="en" dirty="0"/>
              <a:t>. </a:t>
            </a:r>
            <a:r>
              <a:rPr lang="en" u="sng" dirty="0">
                <a:solidFill>
                  <a:srgbClr val="666666"/>
                </a:solidFill>
                <a:hlinkClick r:id="rId4"/>
              </a:rPr>
              <a:t>The National Research Center on the Gifted and Talented (1990-2013</a:t>
            </a:r>
            <a:r>
              <a:rPr lang="en" u="sng" dirty="0" smtClean="0">
                <a:solidFill>
                  <a:srgbClr val="666666"/>
                </a:solidFill>
                <a:hlinkClick r:id="rId4"/>
              </a:rPr>
              <a:t>)</a:t>
            </a:r>
            <a:endParaRPr b="1" dirty="0">
              <a:solidFill>
                <a:srgbClr val="666666"/>
              </a:solidFill>
              <a:latin typeface="Arial"/>
              <a:ea typeface="Arial"/>
              <a:cs typeface="Arial"/>
              <a:sym typeface="Arial"/>
            </a:endParaRPr>
          </a:p>
          <a:p>
            <a:pPr marL="457200" lvl="0" indent="-342900" algn="l" rtl="0">
              <a:lnSpc>
                <a:spcPct val="100000"/>
              </a:lnSpc>
              <a:spcBef>
                <a:spcPts val="0"/>
              </a:spcBef>
              <a:spcAft>
                <a:spcPts val="0"/>
              </a:spcAft>
              <a:buClr>
                <a:srgbClr val="666666"/>
              </a:buClr>
              <a:buSzPts val="1800"/>
              <a:buFont typeface="Arial"/>
              <a:buChar char="●"/>
            </a:pPr>
            <a:r>
              <a:rPr lang="es-ES" dirty="0" smtClean="0"/>
              <a:t>Lista </a:t>
            </a:r>
            <a:r>
              <a:rPr lang="es-ES" dirty="0"/>
              <a:t>de características para dotados de la Asociación Nacional de Niños Dotados que resume el trabajo de Barbara Clark.</a:t>
            </a:r>
            <a:endParaRPr b="1" dirty="0">
              <a:solidFill>
                <a:srgbClr val="666666"/>
              </a:solidFill>
              <a:latin typeface="Arial"/>
              <a:ea typeface="Arial"/>
              <a:cs typeface="Arial"/>
              <a:sym typeface="Arial"/>
            </a:endParaRPr>
          </a:p>
          <a:p>
            <a:pPr marL="0" lvl="0" indent="0" algn="l" rtl="0">
              <a:spcBef>
                <a:spcPts val="0"/>
              </a:spcBef>
              <a:spcAft>
                <a:spcPts val="1600"/>
              </a:spcAft>
              <a:buNone/>
            </a:pP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smtClean="0"/>
              <a:t>Fuentes</a:t>
            </a:r>
            <a:endParaRPr dirty="0"/>
          </a:p>
        </p:txBody>
      </p:sp>
      <p:sp>
        <p:nvSpPr>
          <p:cNvPr id="164" name="Google Shape;164;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indent="0">
              <a:lnSpc>
                <a:spcPct val="124137"/>
              </a:lnSpc>
              <a:buNone/>
            </a:pPr>
            <a:r>
              <a:rPr lang="es-ES" altLang="en-US" sz="1200" dirty="0">
                <a:highlight>
                  <a:srgbClr val="FFFFFF"/>
                </a:highlight>
              </a:rPr>
              <a:t>Clark, B. (2008). Creciendo talentoso (7ma ed.) </a:t>
            </a:r>
            <a:r>
              <a:rPr lang="es-ES" altLang="en-US" sz="1200" dirty="0" err="1">
                <a:highlight>
                  <a:srgbClr val="FFFFFF"/>
                </a:highlight>
              </a:rPr>
              <a:t>Upper</a:t>
            </a:r>
            <a:r>
              <a:rPr lang="es-ES" altLang="en-US" sz="1200" dirty="0">
                <a:highlight>
                  <a:srgbClr val="FFFFFF"/>
                </a:highlight>
              </a:rPr>
              <a:t> </a:t>
            </a:r>
            <a:r>
              <a:rPr lang="es-ES" altLang="en-US" sz="1200" dirty="0" err="1">
                <a:highlight>
                  <a:srgbClr val="FFFFFF"/>
                </a:highlight>
              </a:rPr>
              <a:t>Saddle</a:t>
            </a:r>
            <a:r>
              <a:rPr lang="es-ES" altLang="en-US" sz="1200" dirty="0">
                <a:highlight>
                  <a:srgbClr val="FFFFFF"/>
                </a:highlight>
              </a:rPr>
              <a:t> </a:t>
            </a:r>
            <a:r>
              <a:rPr lang="es-ES" altLang="en-US" sz="1200" dirty="0" err="1">
                <a:highlight>
                  <a:srgbClr val="FFFFFF"/>
                </a:highlight>
              </a:rPr>
              <a:t>River</a:t>
            </a:r>
            <a:r>
              <a:rPr lang="es-ES" altLang="en-US" sz="1200" dirty="0">
                <a:highlight>
                  <a:srgbClr val="FFFFFF"/>
                </a:highlight>
              </a:rPr>
              <a:t>, NJ: Pearson Prentice Hall. como se resume en la Asociación Nacional de Niños Dotados. </a:t>
            </a:r>
          </a:p>
          <a:p>
            <a:pPr marL="0" lvl="0" indent="0" algn="l" rtl="0">
              <a:lnSpc>
                <a:spcPct val="100000"/>
              </a:lnSpc>
              <a:spcBef>
                <a:spcPts val="0"/>
              </a:spcBef>
              <a:spcAft>
                <a:spcPts val="0"/>
              </a:spcAft>
              <a:buNone/>
            </a:pPr>
            <a:endParaRPr lang="en" sz="1200" dirty="0">
              <a:highlight>
                <a:srgbClr val="FFFFFF"/>
              </a:highlight>
            </a:endParaRPr>
          </a:p>
          <a:p>
            <a:pPr marL="0" indent="0">
              <a:lnSpc>
                <a:spcPct val="100000"/>
              </a:lnSpc>
              <a:buNone/>
            </a:pPr>
            <a:r>
              <a:rPr lang="es-ES" altLang="en-US" sz="1200" dirty="0">
                <a:highlight>
                  <a:srgbClr val="FFFFFF"/>
                </a:highlight>
              </a:rPr>
              <a:t>El Centro Nacional de Investigación para Dotados y Talentosos (1990-2013) </a:t>
            </a:r>
          </a:p>
          <a:p>
            <a:pPr marL="0" lvl="0" indent="0" algn="l" rtl="0">
              <a:lnSpc>
                <a:spcPct val="100000"/>
              </a:lnSpc>
              <a:spcBef>
                <a:spcPts val="0"/>
              </a:spcBef>
              <a:spcAft>
                <a:spcPts val="0"/>
              </a:spcAft>
              <a:buNone/>
            </a:pPr>
            <a:endParaRPr sz="1200" dirty="0">
              <a:highlight>
                <a:srgbClr val="FFFFFF"/>
              </a:highlight>
            </a:endParaRPr>
          </a:p>
          <a:p>
            <a:pPr marL="0" lvl="0" indent="0" algn="l" rtl="0">
              <a:lnSpc>
                <a:spcPct val="124137"/>
              </a:lnSpc>
              <a:spcBef>
                <a:spcPts val="0"/>
              </a:spcBef>
              <a:spcAft>
                <a:spcPts val="0"/>
              </a:spcAft>
              <a:buNone/>
            </a:pPr>
            <a:endParaRPr sz="1200" dirty="0">
              <a:highlight>
                <a:srgbClr val="FFFFFF"/>
              </a:highlight>
            </a:endParaRPr>
          </a:p>
          <a:p>
            <a:pPr marL="0" lvl="0" indent="0" eaLnBrk="0" fontAlgn="base" hangingPunct="0">
              <a:lnSpc>
                <a:spcPct val="100000"/>
              </a:lnSpc>
              <a:spcBef>
                <a:spcPct val="0"/>
              </a:spcBef>
              <a:spcAft>
                <a:spcPct val="0"/>
              </a:spcAft>
              <a:buClrTx/>
              <a:buSzTx/>
              <a:buNone/>
            </a:pPr>
            <a:r>
              <a:rPr lang="es-ES" altLang="en-US" sz="1200" dirty="0">
                <a:highlight>
                  <a:srgbClr val="FFFFFF"/>
                </a:highlight>
              </a:rPr>
              <a:t>Repensar la multiplicidad entre los intelectualmente dotados: una revisión crítica y recomendaciones John A. </a:t>
            </a:r>
            <a:r>
              <a:rPr lang="es-ES" altLang="en-US" sz="1200" dirty="0" err="1">
                <a:highlight>
                  <a:srgbClr val="FFFFFF"/>
                </a:highlight>
              </a:rPr>
              <a:t>Achter</a:t>
            </a:r>
            <a:r>
              <a:rPr lang="es-ES" altLang="en-US" sz="1200" dirty="0">
                <a:highlight>
                  <a:srgbClr val="FFFFFF"/>
                </a:highlight>
              </a:rPr>
              <a:t>, Camilla </a:t>
            </a:r>
            <a:r>
              <a:rPr lang="es-ES" altLang="en-US" sz="1200" dirty="0" err="1">
                <a:highlight>
                  <a:srgbClr val="FFFFFF"/>
                </a:highlight>
              </a:rPr>
              <a:t>Persson</a:t>
            </a:r>
            <a:r>
              <a:rPr lang="es-ES" altLang="en-US" sz="1200" dirty="0">
                <a:highlight>
                  <a:srgbClr val="FFFFFF"/>
                </a:highlight>
              </a:rPr>
              <a:t> </a:t>
            </a:r>
            <a:r>
              <a:rPr lang="es-ES" altLang="en-US" sz="1200" dirty="0" err="1">
                <a:highlight>
                  <a:srgbClr val="FFFFFF"/>
                </a:highlight>
              </a:rPr>
              <a:t>Benbow</a:t>
            </a:r>
            <a:r>
              <a:rPr lang="es-ES" altLang="en-US" sz="1200" dirty="0">
                <a:highlight>
                  <a:srgbClr val="FFFFFF"/>
                </a:highlight>
              </a:rPr>
              <a:t>, David </a:t>
            </a:r>
            <a:r>
              <a:rPr lang="es-ES" altLang="en-US" sz="1200" dirty="0" err="1">
                <a:highlight>
                  <a:srgbClr val="FFFFFF"/>
                </a:highlight>
              </a:rPr>
              <a:t>Lubinski</a:t>
            </a:r>
            <a:r>
              <a:rPr lang="es-ES" altLang="en-US" sz="1200" dirty="0">
                <a:highlight>
                  <a:srgbClr val="FFFFFF"/>
                </a:highlight>
              </a:rPr>
              <a:t> </a:t>
            </a:r>
          </a:p>
          <a:p>
            <a:pPr marL="0" lvl="0" indent="0" algn="l" rtl="0">
              <a:lnSpc>
                <a:spcPct val="124137"/>
              </a:lnSpc>
              <a:spcBef>
                <a:spcPts val="0"/>
              </a:spcBef>
              <a:spcAft>
                <a:spcPts val="0"/>
              </a:spcAft>
              <a:buNone/>
            </a:pPr>
            <a:endParaRPr sz="1200" b="1" dirty="0">
              <a:solidFill>
                <a:srgbClr val="666666"/>
              </a:solidFill>
            </a:endParaRPr>
          </a:p>
          <a:p>
            <a:pPr marL="0" lvl="0" indent="0" algn="l" rtl="0">
              <a:lnSpc>
                <a:spcPct val="100000"/>
              </a:lnSpc>
              <a:spcBef>
                <a:spcPts val="0"/>
              </a:spcBef>
              <a:spcAft>
                <a:spcPts val="0"/>
              </a:spcAft>
              <a:buNone/>
            </a:pPr>
            <a:endParaRPr sz="1200" dirty="0">
              <a:solidFill>
                <a:srgbClr val="666666"/>
              </a:solidFill>
            </a:endParaRPr>
          </a:p>
          <a:p>
            <a:pPr marL="0" lvl="0" indent="0" algn="l" rtl="0">
              <a:lnSpc>
                <a:spcPct val="100000"/>
              </a:lnSpc>
              <a:spcBef>
                <a:spcPts val="0"/>
              </a:spcBef>
              <a:spcAft>
                <a:spcPts val="0"/>
              </a:spcAft>
              <a:buNone/>
            </a:pPr>
            <a:endParaRPr sz="1200" dirty="0">
              <a:solidFill>
                <a:srgbClr val="666666"/>
              </a:solidFill>
            </a:endParaRPr>
          </a:p>
          <a:p>
            <a:pPr marL="0" lvl="0" indent="0" algn="l" rtl="0">
              <a:lnSpc>
                <a:spcPct val="124137"/>
              </a:lnSpc>
              <a:spcBef>
                <a:spcPts val="0"/>
              </a:spcBef>
              <a:spcAft>
                <a:spcPts val="0"/>
              </a:spcAft>
              <a:buNone/>
            </a:pPr>
            <a:endParaRPr sz="1200" b="1" dirty="0">
              <a:solidFill>
                <a:srgbClr val="666666"/>
              </a:solidFill>
            </a:endParaRPr>
          </a:p>
          <a:p>
            <a:pPr marL="0" lvl="0" indent="0" algn="l" rtl="0">
              <a:spcBef>
                <a:spcPts val="0"/>
              </a:spcBef>
              <a:spcAft>
                <a:spcPts val="1600"/>
              </a:spcAft>
              <a:buNone/>
            </a:pPr>
            <a:endParaRPr sz="1200" dirty="0">
              <a:solidFill>
                <a:srgbClr val="666666"/>
              </a:solidFill>
            </a:endParaRPr>
          </a:p>
        </p:txBody>
      </p:sp>
    </p:spTree>
  </p:cSld>
  <p:clrMapOvr>
    <a:masterClrMapping/>
  </p:clrMapOvr>
</p:sld>
</file>

<file path=ppt/theme/theme1.xml><?xml version="1.0" encoding="utf-8"?>
<a:theme xmlns:a="http://schemas.openxmlformats.org/drawingml/2006/main"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426</TotalTime>
  <Words>2604</Words>
  <Application>Microsoft Office PowerPoint</Application>
  <PresentationFormat>On-screen Show (16:9)</PresentationFormat>
  <Paragraphs>232</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Alfa Slab One</vt:lpstr>
      <vt:lpstr>inherit</vt:lpstr>
      <vt:lpstr>Arial</vt:lpstr>
      <vt:lpstr>Roboto</vt:lpstr>
      <vt:lpstr>Proxima Nova</vt:lpstr>
      <vt:lpstr>Gameday</vt:lpstr>
      <vt:lpstr>Gifted 101</vt:lpstr>
      <vt:lpstr>Agenda</vt:lpstr>
      <vt:lpstr>¿Qué es Dotado y Talentoso?  </vt:lpstr>
      <vt:lpstr>Inteligencia</vt:lpstr>
      <vt:lpstr>Superdotacíon en Texas</vt:lpstr>
      <vt:lpstr>Servicios de Dotado &amp; Dotado de Duncanville ISD’s</vt:lpstr>
      <vt:lpstr>¿Qué sabemos? </vt:lpstr>
      <vt:lpstr>Una talla NO sirve para todos:</vt:lpstr>
      <vt:lpstr>Una talla NO sirve para todos:</vt:lpstr>
      <vt:lpstr>Una talla NO sirve para todos:</vt:lpstr>
      <vt:lpstr>Una talla NO sirve para todos:</vt:lpstr>
      <vt:lpstr>En resumen: No estás solo...   </vt:lpstr>
      <vt:lpstr>Programa para Dotados y Talentosos de Duncanville ISD</vt:lpstr>
      <vt:lpstr>Recursos</vt:lpstr>
      <vt:lpstr>Fuentes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Gifted 101</dc:title>
  <dc:creator>Bernard, Nneka</dc:creator>
  <cp:lastModifiedBy>Hernandez, Jessica</cp:lastModifiedBy>
  <cp:revision>19</cp:revision>
  <dcterms:modified xsi:type="dcterms:W3CDTF">2018-09-25T19:58:17Z</dcterms:modified>
</cp:coreProperties>
</file>