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16"/>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7023100" cy="9309100"/>
  <p:embeddedFontLst>
    <p:embeddedFont>
      <p:font typeface="Varela" panose="020B0604020202020204" charset="0"/>
      <p:regular r:id="rId17"/>
    </p:embeddedFont>
    <p:embeddedFont>
      <p:font typeface="Proxima Nova" panose="020B0604020202020204" charset="0"/>
      <p:regular r:id="rId18"/>
      <p:bold r:id="rId19"/>
      <p:italic r:id="rId20"/>
      <p:boldItalic r:id="rId21"/>
    </p:embeddedFont>
    <p:embeddedFont>
      <p:font typeface="Source Code Pro" panose="020B0604020202020204" charset="0"/>
      <p:regular r:id="rId22"/>
      <p:bold r:id="rId23"/>
    </p:embeddedFont>
    <p:embeddedFont>
      <p:font typeface="Alfa Slab One"/>
      <p:regular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4" d="100"/>
          <a:sy n="114" d="100"/>
        </p:scale>
        <p:origin x="312"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5908801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p: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3 minutes</a:t>
            </a:r>
            <a:endParaRPr/>
          </a:p>
          <a:p>
            <a:pPr marL="0" indent="0">
              <a:buNone/>
            </a:pPr>
            <a:r>
              <a:rPr lang="en"/>
              <a:t>Tiel Slide</a:t>
            </a:r>
            <a:endParaRPr/>
          </a:p>
          <a:p>
            <a:pPr marL="0" indent="0">
              <a:buNone/>
            </a:pPr>
            <a:r>
              <a:rPr lang="en"/>
              <a:t>General Welcome</a:t>
            </a:r>
            <a:endParaRPr/>
          </a:p>
          <a:p>
            <a:pPr marL="0" indent="0">
              <a:buNone/>
            </a:pPr>
            <a:endParaRPr/>
          </a:p>
        </p:txBody>
      </p:sp>
    </p:spTree>
    <p:extLst>
      <p:ext uri="{BB962C8B-B14F-4D97-AF65-F5344CB8AC3E}">
        <p14:creationId xmlns:p14="http://schemas.microsoft.com/office/powerpoint/2010/main" val="180670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40ddec2d45_0_200: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40ddec2d45_0_200: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2-3 minutes</a:t>
            </a:r>
            <a:endParaRPr/>
          </a:p>
          <a:p>
            <a:pPr marL="0" indent="0">
              <a:buNone/>
            </a:pPr>
            <a:endParaRPr/>
          </a:p>
          <a:p>
            <a:pPr marL="0" indent="0">
              <a:buNone/>
            </a:pPr>
            <a:r>
              <a:rPr lang="en"/>
              <a:t>DIRECTIONS: This agenda follows the written objectives for this presentation; please feel free to modify.   </a:t>
            </a:r>
            <a:endParaRPr/>
          </a:p>
          <a:p>
            <a:pPr marL="0" indent="0">
              <a:buNone/>
            </a:pPr>
            <a:endParaRPr/>
          </a:p>
          <a:p>
            <a:pPr marL="0" indent="0">
              <a:buNone/>
            </a:pPr>
            <a:r>
              <a:rPr lang="en"/>
              <a:t>SAY: </a:t>
            </a:r>
            <a:r>
              <a:rPr lang="en" b="1"/>
              <a:t>During our time together, we’ll be focusing on the following agenda items [read slide]. While we are striving to be helpful and provide information, we want you to guide the conversation. Feel free to ask questions and form connections with other parents/community members.  </a:t>
            </a:r>
            <a:endParaRPr b="1"/>
          </a:p>
          <a:p>
            <a:pPr marL="0" indent="0">
              <a:buNone/>
            </a:pPr>
            <a:endParaRPr/>
          </a:p>
          <a:p>
            <a:pPr marL="0" indent="0">
              <a:buNone/>
            </a:pPr>
            <a:r>
              <a:rPr lang="en"/>
              <a:t>NOTE: </a:t>
            </a:r>
            <a:endParaRPr/>
          </a:p>
        </p:txBody>
      </p:sp>
    </p:spTree>
    <p:extLst>
      <p:ext uri="{BB962C8B-B14F-4D97-AF65-F5344CB8AC3E}">
        <p14:creationId xmlns:p14="http://schemas.microsoft.com/office/powerpoint/2010/main" val="2145314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40ddec2d45_0_106: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40ddec2d45_0_106: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5-10 minutes</a:t>
            </a:r>
            <a:endParaRPr/>
          </a:p>
          <a:p>
            <a:pPr marL="0" indent="0">
              <a:buNone/>
            </a:pPr>
            <a:endParaRPr/>
          </a:p>
          <a:p>
            <a:pPr marL="0" indent="0">
              <a:buNone/>
            </a:pPr>
            <a:r>
              <a:rPr lang="en"/>
              <a:t>DIRECTIONS: This explores the ideas of constructs and idealized states. The purpose is to show how we all have different definitions of what makes a runner, and that each of us have these definitions based on our experience and understanding. </a:t>
            </a:r>
            <a:endParaRPr/>
          </a:p>
          <a:p>
            <a:pPr marL="0" indent="0">
              <a:buNone/>
            </a:pPr>
            <a:endParaRPr/>
          </a:p>
          <a:p>
            <a:pPr marL="0" indent="0">
              <a:buNone/>
            </a:pPr>
            <a:r>
              <a:rPr lang="en" b="1"/>
              <a:t>SAY: [Reading the slide]. I want to start with a short exercise. [Read bullet point and provide ~30 seconds]. </a:t>
            </a:r>
            <a:endParaRPr b="1"/>
          </a:p>
          <a:p>
            <a:pPr marL="0" indent="0">
              <a:buNone/>
            </a:pPr>
            <a:r>
              <a:rPr lang="en" b="1"/>
              <a:t>I’m going to provide you with some behaviors and you tell me if the person I’m describing fits your definition of a runner. </a:t>
            </a:r>
            <a:endParaRPr b="1"/>
          </a:p>
          <a:p>
            <a:pPr marL="0" indent="0">
              <a:buNone/>
            </a:pPr>
            <a:r>
              <a:rPr lang="en" b="1"/>
              <a:t>“Micah bought some new running shoes.” - Is Micah a runner? [allow responses]</a:t>
            </a:r>
            <a:endParaRPr b="1"/>
          </a:p>
          <a:p>
            <a:pPr marL="0" indent="0">
              <a:buNone/>
            </a:pPr>
            <a:r>
              <a:rPr lang="en" b="1"/>
              <a:t>“Micah put on the shoes and ran 20 steps down the sidewalk” - Is Micah a runner? [allow responses] </a:t>
            </a:r>
            <a:endParaRPr b="1"/>
          </a:p>
          <a:p>
            <a:pPr marL="0" indent="0">
              <a:buNone/>
            </a:pPr>
            <a:r>
              <a:rPr lang="en" b="1"/>
              <a:t>“Micah gets up early every morning and runs 20 steps down the sidewalk” - Is Micah a runner? [allow responses]</a:t>
            </a:r>
            <a:endParaRPr b="1"/>
          </a:p>
          <a:p>
            <a:pPr marL="0" indent="0">
              <a:buNone/>
            </a:pPr>
            <a:r>
              <a:rPr lang="en" b="1"/>
              <a:t>“Micah runs 2 miles every morning.” - Is Micah a runner [allow responses]</a:t>
            </a:r>
            <a:endParaRPr b="1"/>
          </a:p>
          <a:p>
            <a:pPr marL="0" indent="0">
              <a:buNone/>
            </a:pPr>
            <a:r>
              <a:rPr lang="en" b="1"/>
              <a:t>“Micah finishes a 5K race” - Is Micah a runner [allow responses] </a:t>
            </a:r>
            <a:endParaRPr b="1"/>
          </a:p>
          <a:p>
            <a:pPr marL="0" indent="0">
              <a:buNone/>
            </a:pPr>
            <a:r>
              <a:rPr lang="en" b="1"/>
              <a:t>“Micah qualifies for the Boston Marathon” - Is Micah a runner [allow responses]. </a:t>
            </a:r>
            <a:endParaRPr b="1"/>
          </a:p>
          <a:p>
            <a:pPr marL="0" indent="0">
              <a:buNone/>
            </a:pPr>
            <a:r>
              <a:rPr lang="en" b="1"/>
              <a:t>We each have different definitions of what makes someone a runner based on our past experiences and our mindsets. For some of us, Micah was a runner when he or she bought the shoes and made the commitment. For others it wasn’t until Micah was consistent. For others it required showing the ability to perform that made Micah a runner. </a:t>
            </a:r>
            <a:endParaRPr b="1"/>
          </a:p>
          <a:p>
            <a:pPr marL="0" indent="0">
              <a:buNone/>
            </a:pPr>
            <a:r>
              <a:rPr lang="en" b="1"/>
              <a:t>    </a:t>
            </a:r>
            <a:endParaRPr b="1"/>
          </a:p>
          <a:p>
            <a:pPr marL="0" indent="0">
              <a:buNone/>
            </a:pPr>
            <a:r>
              <a:rPr lang="en"/>
              <a:t>NOTE:</a:t>
            </a:r>
            <a:endParaRPr/>
          </a:p>
        </p:txBody>
      </p:sp>
    </p:spTree>
    <p:extLst>
      <p:ext uri="{BB962C8B-B14F-4D97-AF65-F5344CB8AC3E}">
        <p14:creationId xmlns:p14="http://schemas.microsoft.com/office/powerpoint/2010/main" val="499363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40ddec2d45_0_11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40ddec2d45_0_11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3-5 minutes</a:t>
            </a:r>
            <a:endParaRPr/>
          </a:p>
          <a:p>
            <a:pPr marL="0" indent="0">
              <a:buNone/>
            </a:pPr>
            <a:endParaRPr/>
          </a:p>
          <a:p>
            <a:pPr marL="0" indent="0">
              <a:buNone/>
            </a:pPr>
            <a:r>
              <a:rPr lang="en"/>
              <a:t>DIRECTIONS: This slide draws the comparison and points out how we all have different definitions of gifted &amp; talented.  </a:t>
            </a:r>
            <a:endParaRPr/>
          </a:p>
          <a:p>
            <a:pPr marL="0" indent="0">
              <a:buNone/>
            </a:pPr>
            <a:endParaRPr/>
          </a:p>
          <a:p>
            <a:pPr marL="0" indent="0">
              <a:buNone/>
            </a:pPr>
            <a:r>
              <a:rPr lang="en" b="1"/>
              <a:t>SAY: We won’t repeat the activity, but I want you to think about how you define gifted and talented. Each of the questions align to the analogy of the runner. </a:t>
            </a:r>
            <a:endParaRPr b="1"/>
          </a:p>
          <a:p>
            <a:pPr marL="0" indent="0">
              <a:buNone/>
            </a:pPr>
            <a:r>
              <a:rPr lang="en" b="1" i="1"/>
              <a:t>[First bullet] - similar to buying the shoes and having the ability</a:t>
            </a:r>
            <a:endParaRPr b="1" i="1"/>
          </a:p>
          <a:p>
            <a:pPr marL="0" indent="0">
              <a:buNone/>
            </a:pPr>
            <a:r>
              <a:rPr lang="en" b="1" i="1"/>
              <a:t>[Second bullet] - similar to only taking the shoes out once for 20 steps</a:t>
            </a:r>
            <a:endParaRPr b="1" i="1"/>
          </a:p>
          <a:p>
            <a:pPr marL="0" indent="0">
              <a:buNone/>
            </a:pPr>
            <a:r>
              <a:rPr lang="en" b="1" i="1"/>
              <a:t>[Third bullet] - compare to using the shoes daily, but only going 20 steps</a:t>
            </a:r>
            <a:endParaRPr b="1" i="1"/>
          </a:p>
          <a:p>
            <a:pPr marL="0" indent="0">
              <a:buNone/>
            </a:pPr>
            <a:r>
              <a:rPr lang="en" b="1" i="1"/>
              <a:t>[Fourth bullet] - compare to running a 5K</a:t>
            </a:r>
            <a:endParaRPr b="1" i="1"/>
          </a:p>
          <a:p>
            <a:pPr marL="0" indent="0">
              <a:buNone/>
            </a:pPr>
            <a:r>
              <a:rPr lang="en" b="1" i="1"/>
              <a:t>[Fifth bullet] - compare to qualifying for the Boston Marathon </a:t>
            </a:r>
            <a:endParaRPr b="1"/>
          </a:p>
          <a:p>
            <a:pPr marL="0" indent="0">
              <a:buNone/>
            </a:pPr>
            <a:r>
              <a:rPr lang="en" b="1"/>
              <a:t>The point it, we all have different definitions of what makes someone gifted and/or talented. This difference in how we define giftedness creates a lot of healthy conversations, but it can also lead to a lot of unnecessary stress in a child’s minds. In the next slide, I you to image how a child would feel.</a:t>
            </a:r>
            <a:endParaRPr b="1"/>
          </a:p>
          <a:p>
            <a:pPr marL="0" indent="0">
              <a:buNone/>
            </a:pPr>
            <a:endParaRPr b="1"/>
          </a:p>
          <a:p>
            <a:pPr marL="0" indent="0">
              <a:buNone/>
            </a:pPr>
            <a:endParaRPr b="1"/>
          </a:p>
          <a:p>
            <a:pPr marL="0" indent="0">
              <a:buNone/>
            </a:pPr>
            <a:r>
              <a:rPr lang="en"/>
              <a:t>NOTE:</a:t>
            </a:r>
            <a:endParaRPr/>
          </a:p>
        </p:txBody>
      </p:sp>
    </p:spTree>
    <p:extLst>
      <p:ext uri="{BB962C8B-B14F-4D97-AF65-F5344CB8AC3E}">
        <p14:creationId xmlns:p14="http://schemas.microsoft.com/office/powerpoint/2010/main" val="1143823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40ddec2d45_0_332: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40ddec2d45_0_332: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3-10 minutes</a:t>
            </a:r>
            <a:endParaRPr/>
          </a:p>
          <a:p>
            <a:pPr marL="0" indent="0">
              <a:buNone/>
            </a:pPr>
            <a:endParaRPr/>
          </a:p>
          <a:p>
            <a:pPr marL="0" indent="0">
              <a:buNone/>
            </a:pPr>
            <a:r>
              <a:rPr lang="en"/>
              <a:t>DIRECTIONS: This slide begins the conversation on how we praise and grow our gifted learners. It starts by having us think about how it feels to have a gift and what you feel you have control over. </a:t>
            </a:r>
            <a:endParaRPr/>
          </a:p>
          <a:p>
            <a:pPr marL="0" indent="0">
              <a:buNone/>
            </a:pPr>
            <a:endParaRPr/>
          </a:p>
          <a:p>
            <a:pPr marL="0" indent="0">
              <a:buNone/>
            </a:pPr>
            <a:r>
              <a:rPr lang="en" b="1"/>
              <a:t>SAY: Using those same patterns of defining giftedness, I want you to think about the following [reading slide] “How would you personally react to following statements?” [read bullet points - allow think and conversation]. Based on those statements what do you feel you have control over? Is your gift a good thing? Do you have control over your gift? When you mess up, are you still gifted? Often, the way we communicate a gift makes the child feel as though he or she doesn’t have control of his or her abilities.     </a:t>
            </a:r>
            <a:endParaRPr b="1"/>
          </a:p>
          <a:p>
            <a:pPr marL="0" indent="0">
              <a:buNone/>
            </a:pPr>
            <a:endParaRPr b="1"/>
          </a:p>
          <a:p>
            <a:pPr marL="0" indent="0">
              <a:buNone/>
            </a:pPr>
            <a:r>
              <a:rPr lang="en"/>
              <a:t>NOTE: The last sentence “Often…” is the salient point of the opening activity. Allow questions and discussion, as this allows us to consider the power of praise.   </a:t>
            </a:r>
            <a:endParaRPr/>
          </a:p>
        </p:txBody>
      </p:sp>
    </p:spTree>
    <p:extLst>
      <p:ext uri="{BB962C8B-B14F-4D97-AF65-F5344CB8AC3E}">
        <p14:creationId xmlns:p14="http://schemas.microsoft.com/office/powerpoint/2010/main" val="3787408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40ddec2d45_0_10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40ddec2d45_0_10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2-3 minutes</a:t>
            </a:r>
            <a:endParaRPr/>
          </a:p>
          <a:p>
            <a:pPr marL="0" indent="0">
              <a:buNone/>
            </a:pPr>
            <a:endParaRPr/>
          </a:p>
          <a:p>
            <a:pPr marL="0" indent="0">
              <a:buNone/>
            </a:pPr>
            <a:r>
              <a:rPr lang="en"/>
              <a:t>DIRECTIONS:</a:t>
            </a:r>
            <a:endParaRPr/>
          </a:p>
          <a:p>
            <a:pPr marL="0" indent="0">
              <a:buNone/>
            </a:pPr>
            <a:endParaRPr/>
          </a:p>
          <a:p>
            <a:pPr marL="0" indent="0">
              <a:buNone/>
            </a:pPr>
            <a:r>
              <a:rPr lang="en"/>
              <a:t>SAY:</a:t>
            </a:r>
            <a:r>
              <a:rPr lang="en" b="1"/>
              <a:t> [Read slide]</a:t>
            </a:r>
            <a:endParaRPr b="1"/>
          </a:p>
          <a:p>
            <a:pPr marL="0" indent="0">
              <a:buNone/>
            </a:pPr>
            <a:endParaRPr/>
          </a:p>
          <a:p>
            <a:pPr marL="0" indent="0">
              <a:buNone/>
            </a:pPr>
            <a:r>
              <a:rPr lang="en"/>
              <a:t>NOTE: </a:t>
            </a:r>
            <a:endParaRPr/>
          </a:p>
        </p:txBody>
      </p:sp>
    </p:spTree>
    <p:extLst>
      <p:ext uri="{BB962C8B-B14F-4D97-AF65-F5344CB8AC3E}">
        <p14:creationId xmlns:p14="http://schemas.microsoft.com/office/powerpoint/2010/main" val="2438529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40ddec2d45_0_349: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40ddec2d45_0_349: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10-20 minutes</a:t>
            </a:r>
            <a:endParaRPr/>
          </a:p>
          <a:p>
            <a:pPr marL="0" indent="0">
              <a:buNone/>
            </a:pPr>
            <a:endParaRPr/>
          </a:p>
          <a:p>
            <a:pPr marL="0" indent="0">
              <a:buNone/>
            </a:pPr>
            <a:r>
              <a:rPr lang="en"/>
              <a:t>DIRECTIONS: The purpose is to read about Dweck’s work on praise and how praising “natural intelligence takes [success] out of the child’s control.” Depending on your audience and seating accomodations, you could either 1) Read the article to them; 2) Have copies for everyone to read individually; 3) have the participants partner read; 4) have a group read and discuss the article together, or other ideas.   </a:t>
            </a:r>
            <a:endParaRPr/>
          </a:p>
          <a:p>
            <a:pPr marL="0" indent="0">
              <a:buNone/>
            </a:pPr>
            <a:endParaRPr/>
          </a:p>
          <a:p>
            <a:pPr marL="0" indent="0">
              <a:buNone/>
            </a:pPr>
            <a:r>
              <a:rPr lang="en"/>
              <a:t>SAY:</a:t>
            </a:r>
            <a:r>
              <a:rPr lang="en" b="1"/>
              <a:t> The way that we define gifted and the way that we praise our children has an impact on their perceived level of control. I want to take just a moment to cover a little bit of Carol Dweck’s research. In this activity we’ll [choose method--see directions above].  When you are done, we’ll cover some questions. [Allow time]  Read discussion questions and allow opportunity to share.  </a:t>
            </a:r>
            <a:endParaRPr b="1"/>
          </a:p>
          <a:p>
            <a:pPr marL="0" indent="0">
              <a:buNone/>
            </a:pPr>
            <a:endParaRPr/>
          </a:p>
          <a:p>
            <a:pPr marL="0" indent="0">
              <a:buNone/>
            </a:pPr>
            <a:r>
              <a:rPr lang="en"/>
              <a:t>NOTE: </a:t>
            </a:r>
            <a:endParaRPr/>
          </a:p>
        </p:txBody>
      </p:sp>
    </p:spTree>
    <p:extLst>
      <p:ext uri="{BB962C8B-B14F-4D97-AF65-F5344CB8AC3E}">
        <p14:creationId xmlns:p14="http://schemas.microsoft.com/office/powerpoint/2010/main" val="1836138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40ddec2d45_0_13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40ddec2d45_0_13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2-3 minutes</a:t>
            </a:r>
            <a:endParaRPr/>
          </a:p>
          <a:p>
            <a:pPr marL="0" indent="0">
              <a:buNone/>
            </a:pPr>
            <a:endParaRPr/>
          </a:p>
          <a:p>
            <a:pPr marL="0" indent="0">
              <a:buNone/>
            </a:pPr>
            <a:r>
              <a:rPr lang="en"/>
              <a:t>DIRECTIONS: This makes the connection between supportive parenting and perceived control. </a:t>
            </a:r>
            <a:endParaRPr/>
          </a:p>
          <a:p>
            <a:pPr marL="0" indent="0">
              <a:buNone/>
            </a:pPr>
            <a:endParaRPr/>
          </a:p>
          <a:p>
            <a:pPr marL="0" indent="0">
              <a:buNone/>
            </a:pPr>
            <a:r>
              <a:rPr lang="en"/>
              <a:t>SAY: </a:t>
            </a:r>
            <a:r>
              <a:rPr lang="en" b="1"/>
              <a:t>The power of positive praise is more than just achievement, it’s growing our gifted minds to be resilient. [Read slide]. </a:t>
            </a:r>
            <a:endParaRPr b="1"/>
          </a:p>
          <a:p>
            <a:pPr marL="0" indent="0">
              <a:buNone/>
            </a:pPr>
            <a:endParaRPr/>
          </a:p>
          <a:p>
            <a:pPr marL="0" indent="0">
              <a:buNone/>
            </a:pPr>
            <a:r>
              <a:rPr lang="en"/>
              <a:t>NOTE:</a:t>
            </a:r>
            <a:endParaRPr/>
          </a:p>
        </p:txBody>
      </p:sp>
    </p:spTree>
    <p:extLst>
      <p:ext uri="{BB962C8B-B14F-4D97-AF65-F5344CB8AC3E}">
        <p14:creationId xmlns:p14="http://schemas.microsoft.com/office/powerpoint/2010/main" val="1297612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40ddec2d45_0_357: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40ddec2d45_0_357: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Clr>
                <a:schemeClr val="dk1"/>
              </a:buClr>
              <a:buNone/>
            </a:pPr>
            <a:r>
              <a:rPr lang="en">
                <a:solidFill>
                  <a:schemeClr val="dk1"/>
                </a:solidFill>
              </a:rPr>
              <a:t>TIME:10-15 minutes</a:t>
            </a:r>
            <a:endParaRPr>
              <a:solidFill>
                <a:schemeClr val="dk1"/>
              </a:solidFill>
            </a:endParaRPr>
          </a:p>
          <a:p>
            <a:pPr marL="0" indent="0">
              <a:buClr>
                <a:schemeClr val="dk1"/>
              </a:buClr>
              <a:buNone/>
            </a:pPr>
            <a:endParaRPr>
              <a:solidFill>
                <a:schemeClr val="dk1"/>
              </a:solidFill>
            </a:endParaRPr>
          </a:p>
          <a:p>
            <a:pPr marL="0" indent="0">
              <a:buClr>
                <a:schemeClr val="dk1"/>
              </a:buClr>
              <a:buNone/>
            </a:pPr>
            <a:r>
              <a:rPr lang="en">
                <a:solidFill>
                  <a:schemeClr val="dk1"/>
                </a:solidFill>
              </a:rPr>
              <a:t>DIRECTIONS: This click through will give examples of the Locus of Control. The purpose is to see the subtle shift from No Control (apathy and learned helplessness) to Control through perception.  </a:t>
            </a:r>
            <a:endParaRPr>
              <a:solidFill>
                <a:schemeClr val="dk1"/>
              </a:solidFill>
            </a:endParaRPr>
          </a:p>
          <a:p>
            <a:pPr marL="0" indent="0">
              <a:buClr>
                <a:schemeClr val="dk1"/>
              </a:buClr>
              <a:buNone/>
            </a:pPr>
            <a:endParaRPr>
              <a:solidFill>
                <a:schemeClr val="dk1"/>
              </a:solidFill>
            </a:endParaRPr>
          </a:p>
          <a:p>
            <a:pPr marL="0" indent="0">
              <a:buNone/>
            </a:pPr>
            <a:r>
              <a:rPr lang="en">
                <a:solidFill>
                  <a:schemeClr val="dk1"/>
                </a:solidFill>
              </a:rPr>
              <a:t>SAY: </a:t>
            </a:r>
            <a:r>
              <a:rPr lang="en" b="1">
                <a:solidFill>
                  <a:schemeClr val="dk1"/>
                </a:solidFill>
              </a:rPr>
              <a:t>Let’s see some quick examples in action. This graph (known as the Locus of Control) shows us how we attribute internal and external factors. When we have NO CONTROL, we believe our skills are based on a natural, given ability (click to show “I’m just not a Math Person.”) In that same way of thinking, we believe other just have special abilities by chance or luck (click to show “some people are just born with natural math skills…”) </a:t>
            </a:r>
            <a:endParaRPr b="1">
              <a:solidFill>
                <a:schemeClr val="dk1"/>
              </a:solidFill>
            </a:endParaRPr>
          </a:p>
          <a:p>
            <a:pPr marL="0" indent="0">
              <a:buNone/>
            </a:pPr>
            <a:endParaRPr b="1">
              <a:solidFill>
                <a:schemeClr val="dk1"/>
              </a:solidFill>
            </a:endParaRPr>
          </a:p>
          <a:p>
            <a:pPr marL="0" indent="0">
              <a:buNone/>
            </a:pPr>
            <a:r>
              <a:rPr lang="en" b="1">
                <a:solidFill>
                  <a:schemeClr val="dk1"/>
                </a:solidFill>
              </a:rPr>
              <a:t>When we have self-efficacy, when we believe that we have CONTROL, our mindset and resilience changes. We saw this in the Carol Dweck research. The kids who were praised for their intelligence struggled and became panicky at the harder test--they thought that they just didn’t have the ability. The kids who felt in control of their effort, tried harder and enjoyed the process. (click to show “I can’t do this yet…”) In this same way of thinking, things will be tough--so tough you can’t do them yet. Someone who perceives to be in control isn’t in denial of this, they just don’t take it personally. Their failure is not a reflection of themselves; they know it’s the difficulty of the task (click to show “This math is very difficult, and I’m not on that level yet. I need some help.”) </a:t>
            </a:r>
            <a:endParaRPr b="1">
              <a:solidFill>
                <a:schemeClr val="dk1"/>
              </a:solidFill>
            </a:endParaRPr>
          </a:p>
          <a:p>
            <a:pPr marL="0" indent="0">
              <a:buNone/>
            </a:pPr>
            <a:endParaRPr b="1">
              <a:solidFill>
                <a:schemeClr val="dk1"/>
              </a:solidFill>
            </a:endParaRPr>
          </a:p>
          <a:p>
            <a:pPr marL="0" indent="0">
              <a:buNone/>
            </a:pPr>
            <a:r>
              <a:rPr lang="en" b="1">
                <a:solidFill>
                  <a:schemeClr val="dk1"/>
                </a:solidFill>
              </a:rPr>
              <a:t>What is the difference between the two types of responses (NO CONTROL and CONTROL)? What can we do to help our kids grow? (allow time for discussion)     </a:t>
            </a:r>
            <a:endParaRPr b="1">
              <a:solidFill>
                <a:schemeClr val="dk1"/>
              </a:solidFill>
            </a:endParaRPr>
          </a:p>
          <a:p>
            <a:pPr marL="0" indent="0">
              <a:buClr>
                <a:schemeClr val="dk1"/>
              </a:buClr>
              <a:buNone/>
            </a:pPr>
            <a:endParaRPr b="1">
              <a:solidFill>
                <a:schemeClr val="dk1"/>
              </a:solidFill>
            </a:endParaRPr>
          </a:p>
          <a:p>
            <a:pPr marL="0" indent="0">
              <a:buClr>
                <a:schemeClr val="dk1"/>
              </a:buClr>
              <a:buNone/>
            </a:pPr>
            <a:endParaRPr>
              <a:solidFill>
                <a:schemeClr val="dk1"/>
              </a:solidFill>
            </a:endParaRPr>
          </a:p>
          <a:p>
            <a:pPr marL="0" indent="0">
              <a:buClr>
                <a:schemeClr val="dk1"/>
              </a:buClr>
              <a:buNone/>
            </a:pPr>
            <a:r>
              <a:rPr lang="en">
                <a:solidFill>
                  <a:schemeClr val="dk1"/>
                </a:solidFill>
              </a:rPr>
              <a:t>NOTE:</a:t>
            </a:r>
            <a:endParaRPr/>
          </a:p>
        </p:txBody>
      </p:sp>
    </p:spTree>
    <p:extLst>
      <p:ext uri="{BB962C8B-B14F-4D97-AF65-F5344CB8AC3E}">
        <p14:creationId xmlns:p14="http://schemas.microsoft.com/office/powerpoint/2010/main" val="698346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40ddec2d45_0_412: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40ddec2d45_0_412: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2-3 minutes</a:t>
            </a:r>
            <a:endParaRPr/>
          </a:p>
          <a:p>
            <a:pPr marL="0" indent="0">
              <a:buNone/>
            </a:pPr>
            <a:endParaRPr/>
          </a:p>
          <a:p>
            <a:pPr marL="0" indent="0">
              <a:buNone/>
            </a:pPr>
            <a:r>
              <a:rPr lang="en"/>
              <a:t>DIRECTIONS: A final summary of the control theory, known as Growth and Fixed mindsets</a:t>
            </a:r>
            <a:endParaRPr/>
          </a:p>
          <a:p>
            <a:pPr marL="0" indent="0">
              <a:buNone/>
            </a:pPr>
            <a:endParaRPr/>
          </a:p>
          <a:p>
            <a:pPr marL="0" indent="0">
              <a:buNone/>
            </a:pPr>
            <a:r>
              <a:rPr lang="en"/>
              <a:t>SAY: </a:t>
            </a:r>
            <a:r>
              <a:rPr lang="en" b="1"/>
              <a:t>The theory of control and attribution has been researched for 50 years. A popular way of thinking about this concept is known as Growth Mindset, and was published by Carol Dweck in her book</a:t>
            </a:r>
            <a:r>
              <a:rPr lang="en" b="1" i="1"/>
              <a:t> Mindset: The New Psychology of Success </a:t>
            </a:r>
            <a:r>
              <a:rPr lang="en" b="1"/>
              <a:t>(2004).   </a:t>
            </a:r>
            <a:endParaRPr b="1"/>
          </a:p>
          <a:p>
            <a:pPr marL="0" indent="0">
              <a:buNone/>
            </a:pPr>
            <a:endParaRPr/>
          </a:p>
          <a:p>
            <a:pPr marL="0" indent="0">
              <a:buNone/>
            </a:pPr>
            <a:r>
              <a:rPr lang="en"/>
              <a:t>NOTE:</a:t>
            </a:r>
            <a:endParaRPr/>
          </a:p>
        </p:txBody>
      </p:sp>
    </p:spTree>
    <p:extLst>
      <p:ext uri="{BB962C8B-B14F-4D97-AF65-F5344CB8AC3E}">
        <p14:creationId xmlns:p14="http://schemas.microsoft.com/office/powerpoint/2010/main" val="3432132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40ddec2d45_0_12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40ddec2d45_0_12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5-10 minutes</a:t>
            </a:r>
            <a:endParaRPr/>
          </a:p>
          <a:p>
            <a:pPr marL="0" indent="0">
              <a:buNone/>
            </a:pPr>
            <a:endParaRPr/>
          </a:p>
          <a:p>
            <a:pPr marL="0" indent="0">
              <a:buNone/>
            </a:pPr>
            <a:r>
              <a:rPr lang="en"/>
              <a:t>DIRECTIONS: You can conclude with this short activity or continue to share the resources in the following slides. </a:t>
            </a:r>
            <a:endParaRPr/>
          </a:p>
          <a:p>
            <a:pPr marL="0" indent="0">
              <a:buNone/>
            </a:pPr>
            <a:endParaRPr/>
          </a:p>
          <a:p>
            <a:pPr marL="0" indent="0">
              <a:buNone/>
            </a:pPr>
            <a:r>
              <a:rPr lang="en"/>
              <a:t>SAY: </a:t>
            </a:r>
            <a:r>
              <a:rPr lang="en" b="1"/>
              <a:t>We know that providing children with a supportive adult relationship and perceived self-control is the best way to grow gifted minds. As we conclude, let’s review some ways to praise and commit to helping our children become the best they can be. </a:t>
            </a:r>
            <a:endParaRPr b="1"/>
          </a:p>
          <a:p>
            <a:pPr marL="0" indent="0">
              <a:buNone/>
            </a:pPr>
            <a:endParaRPr b="1"/>
          </a:p>
          <a:p>
            <a:pPr marL="0" indent="0">
              <a:buNone/>
            </a:pPr>
            <a:r>
              <a:rPr lang="en"/>
              <a:t>NOTE:</a:t>
            </a:r>
            <a:endParaRPr/>
          </a:p>
        </p:txBody>
      </p:sp>
    </p:spTree>
    <p:extLst>
      <p:ext uri="{BB962C8B-B14F-4D97-AF65-F5344CB8AC3E}">
        <p14:creationId xmlns:p14="http://schemas.microsoft.com/office/powerpoint/2010/main" val="3301566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40ddec2d45_0_193: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40ddec2d45_0_193: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endParaRPr/>
          </a:p>
        </p:txBody>
      </p:sp>
    </p:spTree>
    <p:extLst>
      <p:ext uri="{BB962C8B-B14F-4D97-AF65-F5344CB8AC3E}">
        <p14:creationId xmlns:p14="http://schemas.microsoft.com/office/powerpoint/2010/main" val="2528519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40ddec2d45_0_339: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40ddec2d45_0_339: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endParaRPr/>
          </a:p>
        </p:txBody>
      </p:sp>
    </p:spTree>
    <p:extLst>
      <p:ext uri="{BB962C8B-B14F-4D97-AF65-F5344CB8AC3E}">
        <p14:creationId xmlns:p14="http://schemas.microsoft.com/office/powerpoint/2010/main" val="745773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11" name="Google Shape;11;p2"/>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2" name="Google Shape;12;p2"/>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490875"/>
            <a:ext cx="2808000" cy="30780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0" name="Google Shape;40;p9"/>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67925"/>
            <a:ext cx="8520600" cy="1980000"/>
          </a:xfrm>
          <a:prstGeom prst="rect">
            <a:avLst/>
          </a:prstGeom>
        </p:spPr>
        <p:txBody>
          <a:bodyPr spcFirstLastPara="1" wrap="square" lIns="91425" tIns="91425" rIns="91425" bIns="91425" anchor="ctr" anchorCtr="0"/>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a:spLocks noGrp="1"/>
          </p:cNvSpPr>
          <p:nvPr>
            <p:ph type="body" idx="1"/>
          </p:nvPr>
        </p:nvSpPr>
        <p:spPr>
          <a:xfrm>
            <a:off x="311700" y="3224250"/>
            <a:ext cx="85206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8" name="Google Shape;58;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9" name="Google Shape;59;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2" name="Google Shape;62;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3"/>
        <p:cNvGrpSpPr/>
        <p:nvPr/>
      </p:nvGrpSpPr>
      <p:grpSpPr>
        <a:xfrm>
          <a:off x="0" y="0"/>
          <a:ext cx="0" cy="0"/>
          <a:chOff x="0" y="0"/>
          <a:chExt cx="0" cy="0"/>
        </a:xfrm>
      </p:grpSpPr>
      <p:sp>
        <p:nvSpPr>
          <p:cNvPr id="64" name="Google Shape;6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5" name="Google Shape;65;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6" name="Google Shape;66;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7"/>
        <p:cNvGrpSpPr/>
        <p:nvPr/>
      </p:nvGrpSpPr>
      <p:grpSpPr>
        <a:xfrm>
          <a:off x="0" y="0"/>
          <a:ext cx="0" cy="0"/>
          <a:chOff x="0" y="0"/>
          <a:chExt cx="0" cy="0"/>
        </a:xfrm>
      </p:grpSpPr>
      <p:sp>
        <p:nvSpPr>
          <p:cNvPr id="68" name="Google Shape;6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9" name="Google Shape;69;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0" name="Google Shape;70;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1" name="Google Shape;7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4" name="Google Shape;74;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5"/>
        <p:cNvGrpSpPr/>
        <p:nvPr/>
      </p:nvGrpSpPr>
      <p:grpSpPr>
        <a:xfrm>
          <a:off x="0" y="0"/>
          <a:ext cx="0" cy="0"/>
          <a:chOff x="0" y="0"/>
          <a:chExt cx="0" cy="0"/>
        </a:xfrm>
      </p:grpSpPr>
      <p:sp>
        <p:nvSpPr>
          <p:cNvPr id="76" name="Google Shape;76;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7" name="Google Shape;77;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8" name="Google Shape;78;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9"/>
        <p:cNvGrpSpPr/>
        <p:nvPr/>
      </p:nvGrpSpPr>
      <p:grpSpPr>
        <a:xfrm>
          <a:off x="0" y="0"/>
          <a:ext cx="0" cy="0"/>
          <a:chOff x="0" y="0"/>
          <a:chExt cx="0" cy="0"/>
        </a:xfrm>
      </p:grpSpPr>
      <p:sp>
        <p:nvSpPr>
          <p:cNvPr id="80" name="Google Shape;80;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1" name="Google Shape;81;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2"/>
        <p:cNvGrpSpPr/>
        <p:nvPr/>
      </p:nvGrpSpPr>
      <p:grpSpPr>
        <a:xfrm>
          <a:off x="0" y="0"/>
          <a:ext cx="0" cy="0"/>
          <a:chOff x="0" y="0"/>
          <a:chExt cx="0" cy="0"/>
        </a:xfrm>
      </p:grpSpPr>
      <p:sp>
        <p:nvSpPr>
          <p:cNvPr id="83" name="Google Shape;83;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5" name="Google Shape;85;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6" name="Google Shape;86;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87" name="Google Shape;87;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8"/>
        <p:cNvGrpSpPr/>
        <p:nvPr/>
      </p:nvGrpSpPr>
      <p:grpSpPr>
        <a:xfrm>
          <a:off x="0" y="0"/>
          <a:ext cx="0" cy="0"/>
          <a:chOff x="0" y="0"/>
          <a:chExt cx="0" cy="0"/>
        </a:xfrm>
      </p:grpSpPr>
      <p:sp>
        <p:nvSpPr>
          <p:cNvPr id="89" name="Google Shape;89;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90" name="Google Shape;90;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1"/>
        <p:cNvGrpSpPr/>
        <p:nvPr/>
      </p:nvGrpSpPr>
      <p:grpSpPr>
        <a:xfrm>
          <a:off x="0" y="0"/>
          <a:ext cx="0" cy="0"/>
          <a:chOff x="0" y="0"/>
          <a:chExt cx="0" cy="0"/>
        </a:xfrm>
      </p:grpSpPr>
      <p:sp>
        <p:nvSpPr>
          <p:cNvPr id="92" name="Google Shape;92;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3" name="Google Shape;93;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4" name="Google Shape;94;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2"/>
        <p:cNvGrpSpPr/>
        <p:nvPr/>
      </p:nvGrpSpPr>
      <p:grpSpPr>
        <a:xfrm>
          <a:off x="0" y="0"/>
          <a:ext cx="0" cy="0"/>
          <a:chOff x="0" y="0"/>
          <a:chExt cx="0" cy="0"/>
        </a:xfrm>
      </p:grpSpPr>
      <p:sp>
        <p:nvSpPr>
          <p:cNvPr id="53" name="Google Shape;53;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4" name="Google Shape;54;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5" name="Google Shape;55;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amazon.com/Bust-Your-Buts-Teens-Procrastinate/dp/1935067338/ref=sr_1_1?s=books&amp;ie=UTF8&amp;qid=1536598327&amp;sr=1-1&amp;keywords=bust+your+buts"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developingchild.harvard.edu/science/key-concepts/resilience/" TargetMode="External"/><Relationship Id="rId5" Type="http://schemas.openxmlformats.org/officeDocument/2006/relationships/hyperlink" Target="http://nymag.com/news/features/27840/" TargetMode="External"/><Relationship Id="rId4" Type="http://schemas.openxmlformats.org/officeDocument/2006/relationships/hyperlink" Target="https://www.amazon.com/Mindset-Psychology-Carol-S-Dweck/dp/0345472322"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books.google.com/?id=WQUpuIl5vs4C&amp;pg=PA536&amp;lpg=PA536&amp;dq=wahrgenommene+kontrolle#v=onepage&amp;q=wahrgenommene%20kontrolle&amp;f=false"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www.britannica.com/science/learned-helplessn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5"/>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smtClean="0"/>
              <a:t>Creciendo las Mentes </a:t>
            </a:r>
            <a:r>
              <a:rPr lang="en" dirty="0" smtClean="0"/>
              <a:t>Dotadas</a:t>
            </a:r>
            <a:endParaRPr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077" y="3010486"/>
            <a:ext cx="1207628" cy="1563272"/>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Agenda</a:t>
            </a:r>
            <a:endParaRPr dirty="0"/>
          </a:p>
        </p:txBody>
      </p:sp>
      <p:sp>
        <p:nvSpPr>
          <p:cNvPr id="119" name="Google Shape;119;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US" dirty="0" err="1" smtClean="0"/>
              <a:t>Explorar</a:t>
            </a:r>
            <a:r>
              <a:rPr lang="en-US" dirty="0" smtClean="0"/>
              <a:t> el </a:t>
            </a:r>
            <a:r>
              <a:rPr lang="en-US" dirty="0" err="1" smtClean="0"/>
              <a:t>poder</a:t>
            </a:r>
            <a:r>
              <a:rPr lang="en-US" dirty="0" smtClean="0"/>
              <a:t> del control </a:t>
            </a:r>
            <a:r>
              <a:rPr lang="en-US" dirty="0" err="1" smtClean="0"/>
              <a:t>percibido</a:t>
            </a:r>
            <a:endParaRPr dirty="0"/>
          </a:p>
          <a:p>
            <a:pPr marL="457200" lvl="0" indent="-342900" algn="l" rtl="0">
              <a:spcBef>
                <a:spcPts val="1600"/>
              </a:spcBef>
              <a:spcAft>
                <a:spcPts val="0"/>
              </a:spcAft>
              <a:buSzPts val="1800"/>
              <a:buChar char="●"/>
            </a:pPr>
            <a:r>
              <a:rPr lang="en-US" dirty="0" smtClean="0"/>
              <a:t>Para </a:t>
            </a:r>
            <a:r>
              <a:rPr lang="en-US" dirty="0" err="1" smtClean="0"/>
              <a:t>comprender</a:t>
            </a:r>
            <a:r>
              <a:rPr lang="en-US" dirty="0" smtClean="0"/>
              <a:t> el </a:t>
            </a:r>
            <a:r>
              <a:rPr lang="en-US" dirty="0" err="1" smtClean="0"/>
              <a:t>impacto</a:t>
            </a:r>
            <a:r>
              <a:rPr lang="en-US" dirty="0" smtClean="0"/>
              <a:t> de la </a:t>
            </a:r>
            <a:r>
              <a:rPr lang="en-US" dirty="0" err="1" smtClean="0"/>
              <a:t>autoficacia</a:t>
            </a:r>
            <a:r>
              <a:rPr lang="en-US" dirty="0" smtClean="0"/>
              <a:t> </a:t>
            </a:r>
            <a:r>
              <a:rPr lang="en-US" dirty="0" err="1" smtClean="0"/>
              <a:t>en</a:t>
            </a:r>
            <a:r>
              <a:rPr lang="en-US" dirty="0" smtClean="0"/>
              <a:t> la </a:t>
            </a:r>
            <a:r>
              <a:rPr lang="en-US" dirty="0" err="1" smtClean="0"/>
              <a:t>resiliencia</a:t>
            </a:r>
            <a:r>
              <a:rPr lang="en-US" dirty="0" smtClean="0"/>
              <a:t> </a:t>
            </a:r>
            <a:endParaRPr dirty="0"/>
          </a:p>
          <a:p>
            <a:pPr marL="457200" lvl="0" indent="-342900" algn="l" rtl="0">
              <a:spcBef>
                <a:spcPts val="1600"/>
              </a:spcBef>
              <a:spcAft>
                <a:spcPts val="0"/>
              </a:spcAft>
              <a:buSzPts val="1800"/>
              <a:buChar char="●"/>
            </a:pPr>
            <a:r>
              <a:rPr lang="en-US" dirty="0" err="1" smtClean="0"/>
              <a:t>Comprender</a:t>
            </a:r>
            <a:r>
              <a:rPr lang="en-US" dirty="0" smtClean="0"/>
              <a:t> el </a:t>
            </a:r>
            <a:r>
              <a:rPr lang="en-US" dirty="0" err="1" smtClean="0"/>
              <a:t>impacto</a:t>
            </a:r>
            <a:r>
              <a:rPr lang="en-US" dirty="0" smtClean="0"/>
              <a:t> de las </a:t>
            </a:r>
            <a:r>
              <a:rPr lang="en-US" dirty="0" err="1" smtClean="0"/>
              <a:t>relaciones</a:t>
            </a:r>
            <a:r>
              <a:rPr lang="en-US" dirty="0" smtClean="0"/>
              <a:t> </a:t>
            </a:r>
            <a:r>
              <a:rPr lang="en-US" dirty="0" err="1" smtClean="0"/>
              <a:t>positivas</a:t>
            </a:r>
            <a:r>
              <a:rPr lang="en-US" dirty="0" smtClean="0"/>
              <a:t> entre </a:t>
            </a:r>
            <a:r>
              <a:rPr lang="en-US" dirty="0" err="1" smtClean="0"/>
              <a:t>adultos</a:t>
            </a:r>
            <a:r>
              <a:rPr lang="en-US" dirty="0" smtClean="0"/>
              <a:t> y </a:t>
            </a:r>
            <a:r>
              <a:rPr lang="en-US" dirty="0" err="1" smtClean="0"/>
              <a:t>niños</a:t>
            </a:r>
            <a:r>
              <a:rPr lang="en-US" dirty="0" smtClean="0"/>
              <a:t> </a:t>
            </a:r>
            <a:r>
              <a:rPr lang="en-US" dirty="0" err="1" smtClean="0"/>
              <a:t>sobre</a:t>
            </a:r>
            <a:r>
              <a:rPr lang="en-US" dirty="0" smtClean="0"/>
              <a:t> la </a:t>
            </a:r>
            <a:r>
              <a:rPr lang="en-US" dirty="0" err="1" smtClean="0"/>
              <a:t>resiliencia</a:t>
            </a:r>
            <a:r>
              <a:rPr lang="en-US" dirty="0" smtClean="0"/>
              <a:t>  </a:t>
            </a:r>
            <a:endParaRPr dirty="0"/>
          </a:p>
          <a:p>
            <a:pPr marL="457200" lvl="0" indent="-342900" algn="l" rtl="0">
              <a:spcBef>
                <a:spcPts val="1600"/>
              </a:spcBef>
              <a:spcAft>
                <a:spcPts val="1600"/>
              </a:spcAft>
              <a:buSzPts val="1800"/>
              <a:buChar char="●"/>
            </a:pPr>
            <a:r>
              <a:rPr lang="en" dirty="0" smtClean="0"/>
              <a:t>Para practicar elogios positivos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Actividad: ¿Cómo definimos…?</a:t>
            </a:r>
            <a:endParaRPr dirty="0"/>
          </a:p>
        </p:txBody>
      </p:sp>
      <p:sp>
        <p:nvSpPr>
          <p:cNvPr id="125" name="Google Shape;125;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dirty="0"/>
              <a:t>Tómese un momento para pensar en un corredor. . </a:t>
            </a:r>
            <a:endParaRPr sz="2400" dirty="0"/>
          </a:p>
          <a:p>
            <a:pPr lvl="1" indent="-342900">
              <a:spcBef>
                <a:spcPts val="0"/>
              </a:spcBef>
              <a:buSzPts val="1800"/>
            </a:pPr>
            <a:r>
              <a:rPr lang="es-ES" altLang="en-US" sz="1800" dirty="0"/>
              <a:t>Crea una imagen mental de este corredor.</a:t>
            </a:r>
            <a:endParaRPr lang="en" sz="1800" dirty="0"/>
          </a:p>
          <a:p>
            <a:pPr lvl="1" indent="-342900">
              <a:spcBef>
                <a:spcPts val="0"/>
              </a:spcBef>
              <a:buSzPts val="1800"/>
            </a:pPr>
            <a:r>
              <a:rPr lang="es-ES" altLang="en-US" sz="1800" dirty="0"/>
              <a:t>Piensa en sus características. </a:t>
            </a:r>
            <a:endParaRPr sz="1800" dirty="0"/>
          </a:p>
          <a:p>
            <a:pPr marL="914400" lvl="1" indent="-342900" algn="l" rtl="0">
              <a:spcBef>
                <a:spcPts val="0"/>
              </a:spcBef>
              <a:spcAft>
                <a:spcPts val="0"/>
              </a:spcAft>
              <a:buSzPts val="1800"/>
              <a:buChar char="○"/>
            </a:pPr>
            <a:r>
              <a:rPr lang="en" sz="1800" dirty="0" smtClean="0"/>
              <a:t>Piensa en lo que hace él o ella. </a:t>
            </a:r>
            <a:endParaRPr sz="1800" dirty="0"/>
          </a:p>
          <a:p>
            <a:pPr marL="457200" lvl="0" indent="0" algn="l" rtl="0">
              <a:spcBef>
                <a:spcPts val="1600"/>
              </a:spcBef>
              <a:spcAft>
                <a:spcPts val="1600"/>
              </a:spcAft>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¿Cómo definimos a los dotados y talentosos? </a:t>
            </a:r>
            <a:endParaRPr dirty="0"/>
          </a:p>
        </p:txBody>
      </p:sp>
      <p:sp>
        <p:nvSpPr>
          <p:cNvPr id="131" name="Google Shape;131;p29"/>
          <p:cNvSpPr txBox="1">
            <a:spLocks noGrp="1"/>
          </p:cNvSpPr>
          <p:nvPr>
            <p:ph type="body" idx="1"/>
          </p:nvPr>
        </p:nvSpPr>
        <p:spPr>
          <a:xfrm>
            <a:off x="187150" y="1152475"/>
            <a:ext cx="88143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dirty="0" smtClean="0"/>
              <a:t>¿</a:t>
            </a:r>
            <a:r>
              <a:rPr lang="en" dirty="0"/>
              <a:t>El cociente intelectual de un niño lo hace dotado y talentoso  </a:t>
            </a:r>
            <a:endParaRPr dirty="0"/>
          </a:p>
          <a:p>
            <a:pPr lvl="0"/>
            <a:r>
              <a:rPr lang="en" dirty="0" smtClean="0"/>
              <a:t>¿Qué pasa si el niño no hace ninngún trabajo en la escuela, es él/ella dotado y talentoso? </a:t>
            </a:r>
          </a:p>
          <a:p>
            <a:pPr lvl="0"/>
            <a:r>
              <a:rPr lang="en" dirty="0"/>
              <a:t>¿Qué pasa si el niño </a:t>
            </a:r>
            <a:r>
              <a:rPr lang="en" dirty="0" smtClean="0"/>
              <a:t>solo hace  lo que se requiere,es </a:t>
            </a:r>
            <a:r>
              <a:rPr lang="en" dirty="0"/>
              <a:t>él/ella dotado y talentoso? </a:t>
            </a:r>
          </a:p>
          <a:p>
            <a:pPr marL="457200" lvl="0" indent="-342900" algn="l" rtl="0">
              <a:spcBef>
                <a:spcPts val="0"/>
              </a:spcBef>
              <a:spcAft>
                <a:spcPts val="0"/>
              </a:spcAft>
              <a:buSzPts val="1800"/>
              <a:buChar char="●"/>
            </a:pPr>
            <a:r>
              <a:rPr lang="en-US" dirty="0" smtClean="0"/>
              <a:t>¿</a:t>
            </a:r>
            <a:r>
              <a:rPr lang="en-US" dirty="0" err="1" smtClean="0"/>
              <a:t>Tiene</a:t>
            </a:r>
            <a:r>
              <a:rPr lang="en-US" dirty="0" smtClean="0"/>
              <a:t> el </a:t>
            </a:r>
            <a:r>
              <a:rPr lang="en-US" dirty="0" err="1" smtClean="0"/>
              <a:t>niño</a:t>
            </a:r>
            <a:r>
              <a:rPr lang="en-US" dirty="0" smtClean="0"/>
              <a:t> que </a:t>
            </a:r>
            <a:r>
              <a:rPr lang="en-US" dirty="0" err="1" smtClean="0"/>
              <a:t>mostrar</a:t>
            </a:r>
            <a:r>
              <a:rPr lang="en-US" dirty="0" smtClean="0"/>
              <a:t> un </a:t>
            </a:r>
            <a:r>
              <a:rPr lang="en-US" dirty="0" err="1" smtClean="0"/>
              <a:t>talento</a:t>
            </a:r>
            <a:r>
              <a:rPr lang="en-US" dirty="0" smtClean="0"/>
              <a:t> de </a:t>
            </a:r>
            <a:r>
              <a:rPr lang="en-US" dirty="0" err="1" smtClean="0"/>
              <a:t>alguna</a:t>
            </a:r>
            <a:r>
              <a:rPr lang="en-US" dirty="0" smtClean="0"/>
              <a:t> </a:t>
            </a:r>
            <a:r>
              <a:rPr lang="en-US" dirty="0" err="1" smtClean="0"/>
              <a:t>manera</a:t>
            </a:r>
            <a:r>
              <a:rPr lang="en-US" dirty="0" smtClean="0"/>
              <a:t> para </a:t>
            </a:r>
            <a:r>
              <a:rPr lang="en-US" dirty="0" err="1" smtClean="0"/>
              <a:t>ser</a:t>
            </a:r>
            <a:r>
              <a:rPr lang="en-US" dirty="0" smtClean="0"/>
              <a:t> </a:t>
            </a:r>
            <a:r>
              <a:rPr lang="en-US" dirty="0" err="1" smtClean="0"/>
              <a:t>dotado</a:t>
            </a:r>
            <a:r>
              <a:rPr lang="en-US" dirty="0" smtClean="0"/>
              <a:t> y </a:t>
            </a:r>
            <a:r>
              <a:rPr lang="en-US" dirty="0" err="1" smtClean="0"/>
              <a:t>talentoso</a:t>
            </a:r>
            <a:r>
              <a:rPr lang="en-US" dirty="0" smtClean="0"/>
              <a:t>? </a:t>
            </a:r>
            <a:endParaRPr dirty="0"/>
          </a:p>
          <a:p>
            <a:pPr marL="457200" lvl="0" indent="-342900" algn="l" rtl="0">
              <a:spcBef>
                <a:spcPts val="0"/>
              </a:spcBef>
              <a:spcAft>
                <a:spcPts val="0"/>
              </a:spcAft>
              <a:buSzPts val="1800"/>
              <a:buChar char="●"/>
            </a:pPr>
            <a:r>
              <a:rPr lang="en-US" dirty="0" smtClean="0"/>
              <a:t>¿</a:t>
            </a:r>
            <a:r>
              <a:rPr lang="en-US" dirty="0" err="1" smtClean="0"/>
              <a:t>Tiene</a:t>
            </a:r>
            <a:r>
              <a:rPr lang="en-US" dirty="0" smtClean="0"/>
              <a:t> el </a:t>
            </a:r>
            <a:r>
              <a:rPr lang="en-US" dirty="0" err="1" smtClean="0"/>
              <a:t>niño</a:t>
            </a:r>
            <a:r>
              <a:rPr lang="en-US" dirty="0" smtClean="0"/>
              <a:t> que </a:t>
            </a:r>
            <a:r>
              <a:rPr lang="en-US" dirty="0" err="1" smtClean="0"/>
              <a:t>desempeñarse</a:t>
            </a:r>
            <a:r>
              <a:rPr lang="en-US" dirty="0" smtClean="0"/>
              <a:t> a un alto </a:t>
            </a:r>
            <a:r>
              <a:rPr lang="en-US" dirty="0" err="1" smtClean="0"/>
              <a:t>nivel</a:t>
            </a:r>
            <a:r>
              <a:rPr lang="en-US" dirty="0" smtClean="0"/>
              <a:t> para </a:t>
            </a:r>
            <a:r>
              <a:rPr lang="en-US" dirty="0" err="1" smtClean="0"/>
              <a:t>ser</a:t>
            </a:r>
            <a:r>
              <a:rPr lang="en-US" dirty="0" smtClean="0"/>
              <a:t> </a:t>
            </a:r>
            <a:r>
              <a:rPr lang="en-US" dirty="0" err="1" smtClean="0"/>
              <a:t>dotado</a:t>
            </a:r>
            <a:r>
              <a:rPr lang="en-US" dirty="0" smtClean="0"/>
              <a:t> y </a:t>
            </a:r>
            <a:r>
              <a:rPr lang="en-US" dirty="0" err="1" smtClean="0"/>
              <a:t>talentoso</a:t>
            </a:r>
            <a:r>
              <a:rPr lang="en-US" dirty="0" smtClean="0"/>
              <a:t>? </a:t>
            </a:r>
            <a:endParaRPr dirty="0"/>
          </a:p>
          <a:p>
            <a:pPr marL="0" lvl="0" indent="0" algn="ctr" rtl="0">
              <a:spcBef>
                <a:spcPts val="1600"/>
              </a:spcBef>
              <a:spcAft>
                <a:spcPts val="0"/>
              </a:spcAft>
              <a:buNone/>
            </a:pPr>
            <a:endParaRPr dirty="0"/>
          </a:p>
          <a:p>
            <a:pPr marL="0" lvl="0" indent="0" algn="l" rtl="0">
              <a:spcBef>
                <a:spcPts val="1600"/>
              </a:spcBef>
              <a:spcAft>
                <a:spcPts val="1600"/>
              </a:spcAft>
              <a:buNone/>
            </a:pPr>
            <a:endParaRPr dirty="0"/>
          </a:p>
        </p:txBody>
      </p:sp>
      <p:sp>
        <p:nvSpPr>
          <p:cNvPr id="132" name="Google Shape;132;p29"/>
          <p:cNvSpPr txBox="1"/>
          <p:nvPr/>
        </p:nvSpPr>
        <p:spPr>
          <a:xfrm>
            <a:off x="1930225" y="3553899"/>
            <a:ext cx="5527588" cy="1227825"/>
          </a:xfrm>
          <a:prstGeom prst="rect">
            <a:avLst/>
          </a:prstGeom>
          <a:solidFill>
            <a:srgbClr val="FCE5CD"/>
          </a:solidFill>
          <a:ln>
            <a:noFill/>
          </a:ln>
        </p:spPr>
        <p:txBody>
          <a:bodyPr spcFirstLastPara="1" wrap="square" lIns="91425" tIns="91425" rIns="91425" bIns="91425" anchor="t" anchorCtr="0">
            <a:noAutofit/>
          </a:bodyPr>
          <a:lstStyle/>
          <a:p>
            <a:pPr algn="ctr"/>
            <a:r>
              <a:rPr lang="es-ES" altLang="en-US" sz="1800" dirty="0" smtClean="0">
                <a:latin typeface="Varela"/>
                <a:ea typeface="Varela"/>
                <a:cs typeface="Varela"/>
              </a:rPr>
              <a:t>Todos </a:t>
            </a:r>
            <a:r>
              <a:rPr lang="es-ES" altLang="en-US" sz="1800" dirty="0">
                <a:latin typeface="Varela"/>
                <a:ea typeface="Varela"/>
                <a:cs typeface="Varela"/>
              </a:rPr>
              <a:t>tenemos diferentes definiciones de dotados y talentosos. Esto crea conversaciones saludables pero también puede generar estrés innecesario para un niño. </a:t>
            </a:r>
          </a:p>
          <a:p>
            <a:pPr marL="0" lvl="0" indent="0" algn="ctr" rtl="0">
              <a:spcBef>
                <a:spcPts val="0"/>
              </a:spcBef>
              <a:spcAft>
                <a:spcPts val="0"/>
              </a:spcAft>
              <a:buNone/>
            </a:pPr>
            <a:r>
              <a:rPr lang="en" sz="1800" dirty="0">
                <a:latin typeface="Varela"/>
                <a:ea typeface="Varela"/>
                <a:cs typeface="Varela"/>
                <a:sym typeface="Varela"/>
              </a:rPr>
              <a:t> </a:t>
            </a:r>
            <a:endParaRPr sz="1800" dirty="0">
              <a:latin typeface="Varela"/>
              <a:ea typeface="Varela"/>
              <a:cs typeface="Varela"/>
              <a:sym typeface="Varel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30"/>
          <p:cNvSpPr txBox="1">
            <a:spLocks noGrp="1"/>
          </p:cNvSpPr>
          <p:nvPr>
            <p:ph type="title"/>
          </p:nvPr>
        </p:nvSpPr>
        <p:spPr>
          <a:xfrm>
            <a:off x="334000" y="265138"/>
            <a:ext cx="8520600" cy="973112"/>
          </a:xfrm>
          <a:prstGeom prst="rect">
            <a:avLst/>
          </a:prstGeom>
        </p:spPr>
        <p:txBody>
          <a:bodyPr spcFirstLastPara="1" wrap="square" lIns="91425" tIns="91425" rIns="91425" bIns="91425" anchor="t" anchorCtr="0">
            <a:noAutofit/>
          </a:bodyPr>
          <a:lstStyle/>
          <a:p>
            <a:pPr lvl="0" algn="ctr"/>
            <a:r>
              <a:rPr lang="es-ES" dirty="0" smtClean="0"/>
              <a:t>¿</a:t>
            </a:r>
            <a:r>
              <a:rPr lang="es-ES" dirty="0"/>
              <a:t>Cómo estamos CRECIENDO nuestras mentes dotadas?</a:t>
            </a:r>
            <a:r>
              <a:rPr lang="en" sz="2400" dirty="0" smtClean="0"/>
              <a:t> </a:t>
            </a:r>
            <a:endParaRPr sz="2400" dirty="0"/>
          </a:p>
        </p:txBody>
      </p:sp>
      <p:sp>
        <p:nvSpPr>
          <p:cNvPr id="138" name="Google Shape;138;p30"/>
          <p:cNvSpPr txBox="1">
            <a:spLocks noGrp="1"/>
          </p:cNvSpPr>
          <p:nvPr>
            <p:ph type="body" idx="1"/>
          </p:nvPr>
        </p:nvSpPr>
        <p:spPr>
          <a:xfrm>
            <a:off x="187150" y="1152475"/>
            <a:ext cx="8814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dirty="0" smtClean="0"/>
              <a:t>¿Cómo </a:t>
            </a:r>
            <a:r>
              <a:rPr lang="es-ES" dirty="0"/>
              <a:t>reaccionarías personalmente a las siguientes afirmaciones?</a:t>
            </a:r>
            <a:endParaRPr dirty="0"/>
          </a:p>
          <a:p>
            <a:pPr marL="457200" lvl="0" indent="-342900" algn="l" rtl="0">
              <a:spcBef>
                <a:spcPts val="1600"/>
              </a:spcBef>
              <a:spcAft>
                <a:spcPts val="0"/>
              </a:spcAft>
              <a:buSzPts val="1800"/>
              <a:buChar char="●"/>
            </a:pPr>
            <a:r>
              <a:rPr lang="es-ES" altLang="en-US" dirty="0" smtClean="0"/>
              <a:t>Tienes </a:t>
            </a:r>
            <a:r>
              <a:rPr lang="es-ES" altLang="en-US" dirty="0"/>
              <a:t>un coeficiente de inteligencia alto, eres inteligente. </a:t>
            </a:r>
            <a:endParaRPr dirty="0"/>
          </a:p>
          <a:p>
            <a:pPr marL="457200" lvl="0" indent="-342900" algn="l" rtl="0">
              <a:spcBef>
                <a:spcPts val="0"/>
              </a:spcBef>
              <a:spcAft>
                <a:spcPts val="0"/>
              </a:spcAft>
              <a:buSzPts val="1800"/>
              <a:buChar char="●"/>
            </a:pPr>
            <a:r>
              <a:rPr lang="es-ES" altLang="en-US" dirty="0"/>
              <a:t>Eres inteligente; ¿Por qué no haces tu trabajo? </a:t>
            </a:r>
            <a:endParaRPr lang="es-ES" altLang="en-US" dirty="0" smtClean="0"/>
          </a:p>
          <a:p>
            <a:pPr lvl="0"/>
            <a:r>
              <a:rPr lang="es-ES" dirty="0" smtClean="0"/>
              <a:t>Eres </a:t>
            </a:r>
            <a:r>
              <a:rPr lang="es-ES" dirty="0"/>
              <a:t>inteligente; Esperaba más de </a:t>
            </a:r>
            <a:r>
              <a:rPr lang="es-ES" dirty="0" smtClean="0"/>
              <a:t>ti</a:t>
            </a:r>
          </a:p>
          <a:p>
            <a:r>
              <a:rPr lang="es-ES" altLang="en-US" dirty="0"/>
              <a:t>Puedes hacerlo; eres inteligente. </a:t>
            </a:r>
          </a:p>
          <a:p>
            <a:r>
              <a:rPr lang="es-ES" dirty="0" smtClean="0"/>
              <a:t>Pudiste </a:t>
            </a:r>
            <a:r>
              <a:rPr lang="es-ES" dirty="0"/>
              <a:t>lograr eso porque eres inteligente.</a:t>
            </a:r>
            <a:endParaRPr dirty="0"/>
          </a:p>
          <a:p>
            <a:pPr marL="0" lvl="0" indent="0" algn="ctr" rtl="0">
              <a:spcBef>
                <a:spcPts val="1600"/>
              </a:spcBef>
              <a:spcAft>
                <a:spcPts val="0"/>
              </a:spcAft>
              <a:buNone/>
            </a:pPr>
            <a:endParaRPr dirty="0"/>
          </a:p>
          <a:p>
            <a:pPr marL="0" lvl="0" indent="0" algn="l" rtl="0">
              <a:spcBef>
                <a:spcPts val="1600"/>
              </a:spcBef>
              <a:spcAft>
                <a:spcPts val="1600"/>
              </a:spcAft>
              <a:buNone/>
            </a:pPr>
            <a:endParaRPr dirty="0"/>
          </a:p>
        </p:txBody>
      </p:sp>
      <p:sp>
        <p:nvSpPr>
          <p:cNvPr id="139" name="Google Shape;139;p30"/>
          <p:cNvSpPr txBox="1"/>
          <p:nvPr/>
        </p:nvSpPr>
        <p:spPr>
          <a:xfrm>
            <a:off x="2360375" y="3843450"/>
            <a:ext cx="4157100" cy="938100"/>
          </a:xfrm>
          <a:prstGeom prst="rect">
            <a:avLst/>
          </a:prstGeom>
          <a:solidFill>
            <a:srgbClr val="FCE5CD"/>
          </a:solidFill>
          <a:ln>
            <a:noFill/>
          </a:ln>
        </p:spPr>
        <p:txBody>
          <a:bodyPr spcFirstLastPara="1" wrap="square" lIns="91425" tIns="91425" rIns="91425" bIns="91425" anchor="t" anchorCtr="0">
            <a:noAutofit/>
          </a:bodyPr>
          <a:lstStyle/>
          <a:p>
            <a:pPr algn="ctr"/>
            <a:r>
              <a:rPr lang="es-ES" altLang="en-US" sz="1800" dirty="0" smtClean="0">
                <a:solidFill>
                  <a:srgbClr val="212121"/>
                </a:solidFill>
                <a:latin typeface="inherit"/>
              </a:rPr>
              <a:t>Con </a:t>
            </a:r>
            <a:r>
              <a:rPr lang="es-ES" altLang="en-US" sz="1800" dirty="0">
                <a:solidFill>
                  <a:srgbClr val="212121"/>
                </a:solidFill>
                <a:latin typeface="inherit"/>
              </a:rPr>
              <a:t>base en esas declaraciones, ¿sobre qué sientes que tienes el control?</a:t>
            </a:r>
            <a:r>
              <a:rPr lang="es-ES" altLang="en-US" sz="1050" dirty="0">
                <a:solidFill>
                  <a:schemeClr val="tx1"/>
                </a:solidFill>
              </a:rPr>
              <a:t> </a:t>
            </a:r>
            <a:endParaRPr lang="es-ES" altLang="en-US" sz="2800" dirty="0">
              <a:solidFill>
                <a:schemeClr val="tx1"/>
              </a:solidFill>
              <a:latin typeface="Arial" panose="020B0604020202020204" pitchFamily="34" charset="0"/>
            </a:endParaRPr>
          </a:p>
          <a:p>
            <a:pPr marL="0" lvl="0" indent="0" algn="ctr" rtl="0">
              <a:spcBef>
                <a:spcPts val="0"/>
              </a:spcBef>
              <a:spcAft>
                <a:spcPts val="0"/>
              </a:spcAft>
              <a:buNone/>
            </a:pPr>
            <a:endParaRPr lang="en" sz="1800" dirty="0" smtClean="0">
              <a:latin typeface="Varela"/>
              <a:ea typeface="Varela"/>
              <a:cs typeface="Varela"/>
              <a:sym typeface="Varela"/>
            </a:endParaRPr>
          </a:p>
          <a:p>
            <a:pPr marL="0" lvl="0" indent="0" algn="ctr" rtl="0">
              <a:spcBef>
                <a:spcPts val="0"/>
              </a:spcBef>
              <a:spcAft>
                <a:spcPts val="0"/>
              </a:spcAft>
              <a:buNone/>
            </a:pPr>
            <a:endParaRPr sz="1800" dirty="0">
              <a:latin typeface="Varela"/>
              <a:ea typeface="Varela"/>
              <a:cs typeface="Varela"/>
              <a:sym typeface="Varel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lvl="0"/>
            <a:r>
              <a:rPr lang="es-ES" dirty="0" smtClean="0"/>
              <a:t>¿</a:t>
            </a:r>
            <a:r>
              <a:rPr lang="es-ES" dirty="0"/>
              <a:t>Están ellos en control de sus dones?</a:t>
            </a:r>
            <a:endParaRPr dirty="0"/>
          </a:p>
        </p:txBody>
      </p:sp>
      <p:sp>
        <p:nvSpPr>
          <p:cNvPr id="145" name="Google Shape;145;p31"/>
          <p:cNvSpPr txBox="1">
            <a:spLocks noGrp="1"/>
          </p:cNvSpPr>
          <p:nvPr>
            <p:ph type="body" idx="1"/>
          </p:nvPr>
        </p:nvSpPr>
        <p:spPr>
          <a:xfrm>
            <a:off x="882600" y="1152475"/>
            <a:ext cx="7378800" cy="3514200"/>
          </a:xfrm>
          <a:prstGeom prst="rect">
            <a:avLst/>
          </a:prstGeom>
        </p:spPr>
        <p:txBody>
          <a:bodyPr spcFirstLastPara="1" wrap="square" lIns="91425" tIns="91425" rIns="91425" bIns="91425" anchor="t" anchorCtr="0">
            <a:noAutofit/>
          </a:bodyPr>
          <a:lstStyle/>
          <a:p>
            <a:pPr marL="0" lvl="0" indent="0" algn="ctr" rtl="0">
              <a:spcBef>
                <a:spcPts val="1600"/>
              </a:spcBef>
              <a:spcAft>
                <a:spcPts val="0"/>
              </a:spcAft>
              <a:buNone/>
            </a:pPr>
            <a:r>
              <a:rPr lang="es-ES" dirty="0" smtClean="0"/>
              <a:t>Cuando </a:t>
            </a:r>
            <a:r>
              <a:rPr lang="es-ES" dirty="0"/>
              <a:t>sentimos que no tenemos control, somos propensos a la apatía y a la impotencia aprendida</a:t>
            </a:r>
            <a:r>
              <a:rPr lang="es-ES" dirty="0" smtClean="0"/>
              <a:t>.</a:t>
            </a:r>
            <a:endParaRPr lang="es-ES" dirty="0"/>
          </a:p>
          <a:p>
            <a:pPr marL="0" lvl="0" indent="0" algn="ctr" rtl="0">
              <a:spcBef>
                <a:spcPts val="1600"/>
              </a:spcBef>
              <a:spcAft>
                <a:spcPts val="0"/>
              </a:spcAft>
              <a:buNone/>
            </a:pPr>
            <a:r>
              <a:rPr lang="es-ES" dirty="0"/>
              <a:t/>
            </a:r>
            <a:br>
              <a:rPr lang="es-ES" dirty="0"/>
            </a:br>
            <a:r>
              <a:rPr lang="es-ES" dirty="0"/>
              <a:t>Sin embargo, si la persona cree en que él o ella tiene el control de las habilidades, él / ella puede desempeñarse mejor y cambiar el comportamiento.</a:t>
            </a:r>
            <a:endParaRPr dirty="0"/>
          </a:p>
          <a:p>
            <a:pPr marL="0" lvl="0" indent="0" algn="ctr" rtl="0">
              <a:spcBef>
                <a:spcPts val="1600"/>
              </a:spcBef>
              <a:spcAft>
                <a:spcPts val="0"/>
              </a:spcAft>
              <a:buNone/>
            </a:pPr>
            <a:endParaRPr dirty="0"/>
          </a:p>
          <a:p>
            <a:pPr marL="0" lvl="0" indent="0" algn="ctr" rtl="0">
              <a:spcBef>
                <a:spcPts val="1600"/>
              </a:spcBef>
              <a:spcAft>
                <a:spcPts val="0"/>
              </a:spcAft>
              <a:buNone/>
            </a:pPr>
            <a:endParaRPr dirty="0"/>
          </a:p>
          <a:p>
            <a:pPr marL="0" lvl="0" indent="0" algn="ctr" rtl="0">
              <a:spcBef>
                <a:spcPts val="1600"/>
              </a:spcBef>
              <a:spcAft>
                <a:spcPts val="0"/>
              </a:spcAft>
              <a:buNone/>
            </a:pPr>
            <a:r>
              <a:rPr lang="en" sz="1200" dirty="0"/>
              <a:t>Aronson, Akert, Wilson, Timothy (2010); Rotter, J. (1954).  </a:t>
            </a:r>
            <a:endParaRPr sz="1200" dirty="0"/>
          </a:p>
          <a:p>
            <a:pPr marL="0" lvl="0" indent="0" algn="ctr" rtl="0">
              <a:spcBef>
                <a:spcPts val="1600"/>
              </a:spcBef>
              <a:spcAft>
                <a:spcPts val="0"/>
              </a:spcAft>
              <a:buNone/>
            </a:pPr>
            <a:endParaRPr dirty="0"/>
          </a:p>
          <a:p>
            <a:pPr marL="0" lvl="0" indent="0" algn="ctr" rtl="0">
              <a:spcBef>
                <a:spcPts val="1600"/>
              </a:spcBef>
              <a:spcAft>
                <a:spcPts val="160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2"/>
          <p:cNvSpPr txBox="1">
            <a:spLocks noGrp="1"/>
          </p:cNvSpPr>
          <p:nvPr>
            <p:ph type="title"/>
          </p:nvPr>
        </p:nvSpPr>
        <p:spPr>
          <a:xfrm>
            <a:off x="311700" y="306300"/>
            <a:ext cx="8520600" cy="617625"/>
          </a:xfrm>
          <a:prstGeom prst="rect">
            <a:avLst/>
          </a:prstGeom>
        </p:spPr>
        <p:txBody>
          <a:bodyPr spcFirstLastPara="1" wrap="square" lIns="91425" tIns="91425" rIns="91425" bIns="91425" anchor="t" anchorCtr="0">
            <a:noAutofit/>
          </a:bodyPr>
          <a:lstStyle/>
          <a:p>
            <a:r>
              <a:rPr lang="es-ES" altLang="en-US" dirty="0" smtClean="0"/>
              <a:t>El </a:t>
            </a:r>
            <a:r>
              <a:rPr lang="es-ES" altLang="en-US" dirty="0"/>
              <a:t>poder (y el peligro) de alabanza</a:t>
            </a:r>
            <a:r>
              <a:rPr lang="es-ES" altLang="en-US" sz="1000" dirty="0">
                <a:solidFill>
                  <a:schemeClr val="tx1"/>
                </a:solidFill>
              </a:rPr>
              <a:t/>
            </a:r>
            <a:br>
              <a:rPr lang="es-ES" altLang="en-US" sz="1000" dirty="0">
                <a:solidFill>
                  <a:schemeClr val="tx1"/>
                </a:solidFill>
              </a:rPr>
            </a:br>
            <a:r>
              <a:rPr lang="en" dirty="0" smtClean="0"/>
              <a:t/>
            </a:r>
            <a:br>
              <a:rPr lang="en" dirty="0" smtClean="0"/>
            </a:br>
            <a:endParaRPr dirty="0"/>
          </a:p>
        </p:txBody>
      </p:sp>
      <p:pic>
        <p:nvPicPr>
          <p:cNvPr id="151" name="Google Shape;151;p32"/>
          <p:cNvPicPr preferRelativeResize="0"/>
          <p:nvPr/>
        </p:nvPicPr>
        <p:blipFill>
          <a:blip r:embed="rId3">
            <a:alphaModFix/>
          </a:blip>
          <a:stretch>
            <a:fillRect/>
          </a:stretch>
        </p:blipFill>
        <p:spPr>
          <a:xfrm>
            <a:off x="555825" y="1320700"/>
            <a:ext cx="2438376" cy="2615649"/>
          </a:xfrm>
          <a:prstGeom prst="rect">
            <a:avLst/>
          </a:prstGeom>
          <a:noFill/>
          <a:ln w="9525" cap="flat" cmpd="sng">
            <a:solidFill>
              <a:srgbClr val="999999"/>
            </a:solidFill>
            <a:prstDash val="solid"/>
            <a:round/>
            <a:headEnd type="none" w="sm" len="sm"/>
            <a:tailEnd type="none" w="sm" len="sm"/>
          </a:ln>
          <a:effectLst>
            <a:outerShdw blurRad="57150" dist="19050" dir="5400000" algn="bl" rotWithShape="0">
              <a:srgbClr val="000000">
                <a:alpha val="50000"/>
              </a:srgbClr>
            </a:outerShdw>
          </a:effectLst>
        </p:spPr>
      </p:pic>
      <p:sp>
        <p:nvSpPr>
          <p:cNvPr id="152" name="Google Shape;152;p32"/>
          <p:cNvSpPr txBox="1"/>
          <p:nvPr/>
        </p:nvSpPr>
        <p:spPr>
          <a:xfrm>
            <a:off x="3417625" y="1101375"/>
            <a:ext cx="5414700" cy="3821100"/>
          </a:xfrm>
          <a:prstGeom prst="rect">
            <a:avLst/>
          </a:prstGeom>
          <a:noFill/>
          <a:ln>
            <a:noFill/>
          </a:ln>
        </p:spPr>
        <p:txBody>
          <a:bodyPr spcFirstLastPara="1" wrap="square" lIns="91425" tIns="91425" rIns="91425" bIns="91425" anchor="t" anchorCtr="0">
            <a:noAutofit/>
          </a:bodyPr>
          <a:lstStyle/>
          <a:p>
            <a:r>
              <a:rPr lang="es-ES" altLang="en-US" sz="2400" dirty="0" smtClean="0">
                <a:solidFill>
                  <a:srgbClr val="666666"/>
                </a:solidFill>
                <a:latin typeface="Proxima Nova"/>
                <a:ea typeface="Proxima Nova"/>
                <a:cs typeface="Proxima Nova"/>
              </a:rPr>
              <a:t>Según </a:t>
            </a:r>
            <a:r>
              <a:rPr lang="es-ES" altLang="en-US" sz="2400" dirty="0">
                <a:solidFill>
                  <a:srgbClr val="666666"/>
                </a:solidFill>
                <a:latin typeface="Proxima Nova"/>
                <a:ea typeface="Proxima Nova"/>
                <a:cs typeface="Proxima Nova"/>
              </a:rPr>
              <a:t>el artículo, qué sucede cuando decimos: </a:t>
            </a:r>
            <a:endParaRPr lang="es-ES" altLang="en-US" sz="2400" dirty="0" smtClean="0">
              <a:solidFill>
                <a:srgbClr val="666666"/>
              </a:solidFill>
              <a:latin typeface="Proxima Nova"/>
              <a:ea typeface="Proxima Nova"/>
              <a:cs typeface="Proxima Nova"/>
            </a:endParaRPr>
          </a:p>
          <a:p>
            <a:endParaRPr sz="2400" dirty="0">
              <a:solidFill>
                <a:srgbClr val="666666"/>
              </a:solidFill>
              <a:latin typeface="Proxima Nova"/>
              <a:ea typeface="Proxima Nova"/>
              <a:cs typeface="Proxima Nova"/>
              <a:sym typeface="Proxima Nova"/>
            </a:endParaRPr>
          </a:p>
          <a:p>
            <a:pPr marL="457200" indent="-342900">
              <a:lnSpc>
                <a:spcPct val="115000"/>
              </a:lnSpc>
              <a:buClr>
                <a:schemeClr val="dk2"/>
              </a:buClr>
              <a:buSzPts val="1800"/>
              <a:buFont typeface="Proxima Nova"/>
              <a:buChar char="●"/>
            </a:pPr>
            <a:r>
              <a:rPr lang="es-ES" altLang="en-US" sz="1800" dirty="0">
                <a:solidFill>
                  <a:schemeClr val="dk2"/>
                </a:solidFill>
                <a:latin typeface="Proxima Nova"/>
                <a:ea typeface="Proxima Nova"/>
                <a:cs typeface="Proxima Nova"/>
              </a:rPr>
              <a:t>Tienes un coeficiente de inteligencia alto, eres inteligente. </a:t>
            </a:r>
          </a:p>
          <a:p>
            <a:pPr marL="457200" indent="-342900">
              <a:lnSpc>
                <a:spcPct val="115000"/>
              </a:lnSpc>
              <a:buClr>
                <a:schemeClr val="dk2"/>
              </a:buClr>
              <a:buSzPts val="1800"/>
              <a:buFont typeface="Proxima Nova"/>
              <a:buChar char="●"/>
            </a:pPr>
            <a:r>
              <a:rPr lang="es-ES" altLang="en-US" sz="1800" dirty="0">
                <a:solidFill>
                  <a:schemeClr val="dk2"/>
                </a:solidFill>
                <a:latin typeface="Proxima Nova"/>
                <a:ea typeface="Proxima Nova"/>
                <a:cs typeface="Proxima Nova"/>
              </a:rPr>
              <a:t>Eres inteligente; ¿Por qué no haces tu trabajo? </a:t>
            </a:r>
            <a:endParaRPr lang="en" sz="1800" dirty="0">
              <a:solidFill>
                <a:schemeClr val="dk2"/>
              </a:solidFill>
              <a:latin typeface="Proxima Nova"/>
              <a:ea typeface="Proxima Nova"/>
              <a:cs typeface="Proxima Nova"/>
              <a:sym typeface="Proxima Nova"/>
            </a:endParaRPr>
          </a:p>
          <a:p>
            <a:pPr marL="457200" indent="-342900">
              <a:lnSpc>
                <a:spcPct val="115000"/>
              </a:lnSpc>
              <a:buClr>
                <a:schemeClr val="dk2"/>
              </a:buClr>
              <a:buSzPts val="1800"/>
              <a:buFont typeface="Proxima Nova"/>
              <a:buChar char="●"/>
            </a:pPr>
            <a:r>
              <a:rPr lang="es-ES" altLang="en-US" sz="1800" dirty="0">
                <a:solidFill>
                  <a:schemeClr val="dk2"/>
                </a:solidFill>
                <a:latin typeface="Proxima Nova"/>
                <a:ea typeface="Proxima Nova"/>
                <a:cs typeface="Proxima Nova"/>
              </a:rPr>
              <a:t>Eres inteligente; Esperaba más de ti. </a:t>
            </a:r>
            <a:endParaRPr sz="1800" dirty="0">
              <a:solidFill>
                <a:schemeClr val="dk2"/>
              </a:solidFill>
              <a:latin typeface="Proxima Nova"/>
              <a:ea typeface="Proxima Nova"/>
              <a:cs typeface="Proxima Nova"/>
              <a:sym typeface="Proxima Nova"/>
            </a:endParaRPr>
          </a:p>
          <a:p>
            <a:pPr marL="457200" indent="-342900">
              <a:lnSpc>
                <a:spcPct val="115000"/>
              </a:lnSpc>
              <a:buClr>
                <a:schemeClr val="dk2"/>
              </a:buClr>
              <a:buSzPts val="1800"/>
              <a:buFont typeface="Proxima Nova"/>
              <a:buChar char="●"/>
            </a:pPr>
            <a:r>
              <a:rPr lang="en-US" sz="1800" dirty="0" err="1">
                <a:solidFill>
                  <a:schemeClr val="dk2"/>
                </a:solidFill>
                <a:latin typeface="Proxima Nova"/>
                <a:ea typeface="Proxima Nova"/>
                <a:cs typeface="Proxima Nova"/>
              </a:rPr>
              <a:t>Puedes</a:t>
            </a:r>
            <a:r>
              <a:rPr lang="en-US" sz="1800" dirty="0">
                <a:solidFill>
                  <a:schemeClr val="dk2"/>
                </a:solidFill>
                <a:latin typeface="Proxima Nova"/>
                <a:ea typeface="Proxima Nova"/>
                <a:cs typeface="Proxima Nova"/>
              </a:rPr>
              <a:t> </a:t>
            </a:r>
            <a:r>
              <a:rPr lang="en-US" sz="1800" dirty="0" err="1">
                <a:solidFill>
                  <a:schemeClr val="dk2"/>
                </a:solidFill>
                <a:latin typeface="Proxima Nova"/>
                <a:ea typeface="Proxima Nova"/>
                <a:cs typeface="Proxima Nova"/>
              </a:rPr>
              <a:t>hacerlo</a:t>
            </a:r>
            <a:r>
              <a:rPr lang="en-US" sz="1800" dirty="0">
                <a:solidFill>
                  <a:schemeClr val="dk2"/>
                </a:solidFill>
                <a:latin typeface="Proxima Nova"/>
                <a:ea typeface="Proxima Nova"/>
                <a:cs typeface="Proxima Nova"/>
              </a:rPr>
              <a:t>; </a:t>
            </a:r>
            <a:r>
              <a:rPr lang="en-US" sz="1800" dirty="0" err="1">
                <a:solidFill>
                  <a:schemeClr val="dk2"/>
                </a:solidFill>
                <a:latin typeface="Proxima Nova"/>
                <a:ea typeface="Proxima Nova"/>
                <a:cs typeface="Proxima Nova"/>
              </a:rPr>
              <a:t>eres</a:t>
            </a:r>
            <a:r>
              <a:rPr lang="en-US" sz="1800" dirty="0">
                <a:solidFill>
                  <a:schemeClr val="dk2"/>
                </a:solidFill>
                <a:latin typeface="Proxima Nova"/>
                <a:ea typeface="Proxima Nova"/>
                <a:cs typeface="Proxima Nova"/>
              </a:rPr>
              <a:t> </a:t>
            </a:r>
            <a:r>
              <a:rPr lang="en-US" sz="1800" dirty="0" err="1" smtClean="0">
                <a:solidFill>
                  <a:schemeClr val="dk2"/>
                </a:solidFill>
                <a:latin typeface="Proxima Nova"/>
                <a:ea typeface="Proxima Nova"/>
                <a:cs typeface="Proxima Nova"/>
              </a:rPr>
              <a:t>inteligente</a:t>
            </a:r>
            <a:r>
              <a:rPr lang="en-US" sz="1800" dirty="0" smtClean="0">
                <a:solidFill>
                  <a:schemeClr val="dk2"/>
                </a:solidFill>
                <a:latin typeface="Proxima Nova"/>
                <a:ea typeface="Proxima Nova"/>
                <a:cs typeface="Proxima Nova"/>
              </a:rPr>
              <a:t>.</a:t>
            </a:r>
          </a:p>
          <a:p>
            <a:pPr marL="457200" indent="-342900">
              <a:lnSpc>
                <a:spcPct val="115000"/>
              </a:lnSpc>
              <a:buClr>
                <a:schemeClr val="dk2"/>
              </a:buClr>
              <a:buSzPts val="1800"/>
              <a:buFont typeface="Proxima Nova"/>
              <a:buChar char="●"/>
            </a:pPr>
            <a:r>
              <a:rPr lang="es-ES" altLang="en-US" sz="1800" dirty="0">
                <a:solidFill>
                  <a:schemeClr val="dk2"/>
                </a:solidFill>
                <a:latin typeface="Proxima Nova"/>
                <a:ea typeface="Proxima Nova"/>
                <a:cs typeface="Proxima Nova"/>
              </a:rPr>
              <a:t>Pudiste lograr eso porque eres inteligente. </a:t>
            </a:r>
          </a:p>
          <a:p>
            <a:pPr marL="0" lvl="0" indent="0" algn="l" rtl="0">
              <a:spcBef>
                <a:spcPts val="1600"/>
              </a:spcBef>
              <a:spcAft>
                <a:spcPts val="0"/>
              </a:spcAft>
              <a:buNone/>
            </a:pPr>
            <a:endParaRPr dirty="0">
              <a:latin typeface="Proxima Nova"/>
              <a:ea typeface="Proxima Nova"/>
              <a:cs typeface="Proxima Nova"/>
              <a:sym typeface="Proxima Nova"/>
            </a:endParaRPr>
          </a:p>
          <a:p>
            <a:pPr marL="0" lvl="0" indent="0" algn="l" rtl="0">
              <a:spcBef>
                <a:spcPts val="0"/>
              </a:spcBef>
              <a:spcAft>
                <a:spcPts val="0"/>
              </a:spcAft>
              <a:buNone/>
            </a:pPr>
            <a:endParaRPr dirty="0">
              <a:latin typeface="Proxima Nova"/>
              <a:ea typeface="Proxima Nova"/>
              <a:cs typeface="Proxima Nova"/>
              <a:sym typeface="Proxima Nov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3"/>
          <p:cNvSpPr txBox="1">
            <a:spLocks noGrp="1"/>
          </p:cNvSpPr>
          <p:nvPr>
            <p:ph type="title"/>
          </p:nvPr>
        </p:nvSpPr>
        <p:spPr>
          <a:xfrm>
            <a:off x="311700" y="445025"/>
            <a:ext cx="8520600" cy="600825"/>
          </a:xfrm>
          <a:prstGeom prst="rect">
            <a:avLst/>
          </a:prstGeom>
        </p:spPr>
        <p:txBody>
          <a:bodyPr spcFirstLastPara="1" wrap="square" lIns="91425" tIns="91425" rIns="91425" bIns="91425" anchor="t" anchorCtr="0">
            <a:noAutofit/>
          </a:bodyPr>
          <a:lstStyle/>
          <a:p>
            <a:r>
              <a:rPr lang="es-ES" altLang="en-US" dirty="0" smtClean="0"/>
              <a:t>Control </a:t>
            </a:r>
            <a:r>
              <a:rPr lang="es-ES" altLang="en-US" dirty="0"/>
              <a:t>Percibido = Crecimiento y Resistencia </a:t>
            </a:r>
            <a:r>
              <a:rPr lang="es-ES" altLang="en-US" sz="2400" dirty="0">
                <a:solidFill>
                  <a:schemeClr val="tx1"/>
                </a:solidFill>
                <a:latin typeface="Arial" panose="020B0604020202020204" pitchFamily="34" charset="0"/>
              </a:rPr>
              <a:t/>
            </a:r>
            <a:br>
              <a:rPr lang="es-ES" altLang="en-US" sz="2400" dirty="0">
                <a:solidFill>
                  <a:schemeClr val="tx1"/>
                </a:solidFill>
                <a:latin typeface="Arial" panose="020B0604020202020204" pitchFamily="34" charset="0"/>
              </a:rPr>
            </a:br>
            <a:r>
              <a:rPr lang="en" dirty="0" smtClean="0"/>
              <a:t/>
            </a:r>
            <a:br>
              <a:rPr lang="en" dirty="0" smtClean="0"/>
            </a:br>
            <a:endParaRPr dirty="0"/>
          </a:p>
        </p:txBody>
      </p:sp>
      <p:sp>
        <p:nvSpPr>
          <p:cNvPr id="158" name="Google Shape;158;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buNone/>
            </a:pPr>
            <a:r>
              <a:rPr lang="es-ES" altLang="en-US" dirty="0" smtClean="0"/>
              <a:t>Queremos </a:t>
            </a:r>
            <a:r>
              <a:rPr lang="es-ES" altLang="en-US" dirty="0"/>
              <a:t>niños que sientan que controlan sus habilidades. </a:t>
            </a:r>
            <a:endParaRPr sz="3000" dirty="0">
              <a:solidFill>
                <a:schemeClr val="accent3"/>
              </a:solidFill>
              <a:latin typeface="Alfa Slab One"/>
              <a:ea typeface="Alfa Slab One"/>
              <a:cs typeface="Alfa Slab One"/>
              <a:sym typeface="Alfa Slab One"/>
            </a:endParaRPr>
          </a:p>
          <a:p>
            <a:pPr marL="0" indent="0">
              <a:spcBef>
                <a:spcPts val="1600"/>
              </a:spcBef>
              <a:buNone/>
            </a:pPr>
            <a:r>
              <a:rPr lang="es-ES" altLang="en-US" dirty="0" smtClean="0"/>
              <a:t>Queremos </a:t>
            </a:r>
            <a:r>
              <a:rPr lang="es-ES" altLang="en-US" dirty="0"/>
              <a:t>niños que no se den por vencidos en contratiempos negativos</a:t>
            </a:r>
            <a:r>
              <a:rPr lang="es-ES" altLang="en-US" dirty="0">
                <a:solidFill>
                  <a:srgbClr val="212121"/>
                </a:solidFill>
                <a:latin typeface="inherit"/>
              </a:rPr>
              <a:t>.</a:t>
            </a:r>
            <a:r>
              <a:rPr lang="es-ES" altLang="en-US" sz="1050" dirty="0">
                <a:solidFill>
                  <a:schemeClr val="tx1"/>
                </a:solidFill>
              </a:rPr>
              <a:t> </a:t>
            </a:r>
            <a:endParaRPr lang="es-ES" altLang="en-US" sz="2800" dirty="0">
              <a:solidFill>
                <a:schemeClr val="tx1"/>
              </a:solidFill>
              <a:latin typeface="Arial" panose="020B0604020202020204" pitchFamily="34" charset="0"/>
            </a:endParaRPr>
          </a:p>
          <a:p>
            <a:pPr marL="0" lvl="0" indent="0" algn="l" rtl="0">
              <a:spcBef>
                <a:spcPts val="1600"/>
              </a:spcBef>
              <a:spcAft>
                <a:spcPts val="0"/>
              </a:spcAft>
              <a:buNone/>
            </a:pPr>
            <a:endParaRPr dirty="0"/>
          </a:p>
          <a:p>
            <a:pPr marL="457200" lvl="0" indent="0" algn="l" rtl="0">
              <a:spcBef>
                <a:spcPts val="1600"/>
              </a:spcBef>
              <a:spcAft>
                <a:spcPts val="1600"/>
              </a:spcAft>
              <a:buNone/>
            </a:pPr>
            <a:endParaRPr dirty="0"/>
          </a:p>
        </p:txBody>
      </p:sp>
      <p:sp>
        <p:nvSpPr>
          <p:cNvPr id="159" name="Google Shape;159;p33"/>
          <p:cNvSpPr txBox="1"/>
          <p:nvPr/>
        </p:nvSpPr>
        <p:spPr>
          <a:xfrm>
            <a:off x="1317100" y="2373050"/>
            <a:ext cx="6642300" cy="2089200"/>
          </a:xfrm>
          <a:prstGeom prst="rect">
            <a:avLst/>
          </a:prstGeom>
          <a:solidFill>
            <a:srgbClr val="FCE5CD"/>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s-ES" altLang="en-US" sz="1800" dirty="0" smtClean="0">
                <a:latin typeface="Proxima Nova"/>
                <a:ea typeface="Proxima Nova"/>
                <a:cs typeface="Proxima Nova"/>
              </a:rPr>
              <a:t>El </a:t>
            </a:r>
            <a:r>
              <a:rPr lang="es-ES" altLang="en-US" sz="1800" dirty="0">
                <a:latin typeface="Proxima Nova"/>
                <a:ea typeface="Proxima Nova"/>
                <a:cs typeface="Proxima Nova"/>
              </a:rPr>
              <a:t>Centro sobre el niño en desarrollo (Universidad de Harvard) encontró un conjunto común de factores que predisponen a los niños a resultados positivos frente a la adversidad. Incluido en estos factores están: </a:t>
            </a:r>
            <a:endParaRPr sz="1800" dirty="0">
              <a:latin typeface="Proxima Nova"/>
              <a:ea typeface="Proxima Nova"/>
              <a:cs typeface="Proxima Nova"/>
              <a:sym typeface="Proxima Nova"/>
            </a:endParaRPr>
          </a:p>
          <a:p>
            <a:pPr marL="457200" indent="-342900">
              <a:buSzPts val="1800"/>
              <a:buFont typeface="Proxima Nova"/>
              <a:buChar char="●"/>
            </a:pPr>
            <a:r>
              <a:rPr lang="es-ES" altLang="en-US" sz="1800" dirty="0" smtClean="0">
                <a:solidFill>
                  <a:srgbClr val="212121"/>
                </a:solidFill>
                <a:latin typeface="inherit"/>
              </a:rPr>
              <a:t>Relaciones </a:t>
            </a:r>
            <a:r>
              <a:rPr lang="es-ES" altLang="en-US" sz="1800" dirty="0">
                <a:solidFill>
                  <a:srgbClr val="212121"/>
                </a:solidFill>
                <a:latin typeface="inherit"/>
              </a:rPr>
              <a:t>de apoyo entre adultos y niños</a:t>
            </a:r>
            <a:r>
              <a:rPr lang="es-ES" altLang="en-US" sz="600" dirty="0">
                <a:solidFill>
                  <a:schemeClr val="tx1"/>
                </a:solidFill>
              </a:rPr>
              <a:t> </a:t>
            </a:r>
            <a:endParaRPr lang="es-ES" altLang="en-US" dirty="0">
              <a:solidFill>
                <a:schemeClr val="tx1"/>
              </a:solidFill>
              <a:latin typeface="Arial" panose="020B0604020202020204" pitchFamily="34" charset="0"/>
            </a:endParaRPr>
          </a:p>
          <a:p>
            <a:pPr marL="457200" indent="-342900">
              <a:buSzPts val="1800"/>
              <a:buFont typeface="Proxima Nova"/>
              <a:buChar char="●"/>
            </a:pPr>
            <a:r>
              <a:rPr lang="es-ES" altLang="en-US" sz="1800" dirty="0">
                <a:solidFill>
                  <a:srgbClr val="212121"/>
                </a:solidFill>
                <a:latin typeface="inherit"/>
              </a:rPr>
              <a:t>Creando un sentido de control percibido. </a:t>
            </a:r>
          </a:p>
          <a:p>
            <a:pPr marL="114300" lvl="0" algn="l" rtl="0">
              <a:spcBef>
                <a:spcPts val="0"/>
              </a:spcBef>
              <a:spcAft>
                <a:spcPts val="0"/>
              </a:spcAft>
              <a:buSzPts val="1800"/>
            </a:pPr>
            <a:r>
              <a:rPr lang="en" sz="1800" dirty="0">
                <a:solidFill>
                  <a:srgbClr val="212121"/>
                </a:solidFill>
                <a:latin typeface="inherit"/>
                <a:sym typeface="Proxima Nova"/>
              </a:rPr>
              <a:t> </a:t>
            </a:r>
            <a:endParaRPr sz="1800" dirty="0">
              <a:solidFill>
                <a:srgbClr val="212121"/>
              </a:solidFill>
              <a:latin typeface="inherit"/>
              <a:sym typeface="Proxima Nov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p34"/>
          <p:cNvPicPr preferRelativeResize="0"/>
          <p:nvPr/>
        </p:nvPicPr>
        <p:blipFill>
          <a:blip r:embed="rId3">
            <a:alphaModFix/>
          </a:blip>
          <a:stretch>
            <a:fillRect/>
          </a:stretch>
        </p:blipFill>
        <p:spPr>
          <a:xfrm>
            <a:off x="1204075" y="1529592"/>
            <a:ext cx="6526550" cy="2227700"/>
          </a:xfrm>
          <a:prstGeom prst="rect">
            <a:avLst/>
          </a:prstGeom>
          <a:noFill/>
          <a:ln>
            <a:noFill/>
          </a:ln>
        </p:spPr>
      </p:pic>
      <p:sp>
        <p:nvSpPr>
          <p:cNvPr id="165" name="Google Shape;165;p34"/>
          <p:cNvSpPr txBox="1"/>
          <p:nvPr/>
        </p:nvSpPr>
        <p:spPr>
          <a:xfrm>
            <a:off x="6527949" y="3834775"/>
            <a:ext cx="2377925" cy="1070600"/>
          </a:xfrm>
          <a:prstGeom prst="rect">
            <a:avLst/>
          </a:prstGeom>
          <a:solidFill>
            <a:srgbClr val="D9EAD3"/>
          </a:solidFill>
          <a:ln>
            <a:noFill/>
          </a:ln>
        </p:spPr>
        <p:txBody>
          <a:bodyPr spcFirstLastPara="1" wrap="square" lIns="91425" tIns="91425" rIns="91425" bIns="91425" anchor="t" anchorCtr="0">
            <a:noAutofit/>
          </a:bodyPr>
          <a:lstStyle/>
          <a:p>
            <a:pPr lvl="0" algn="ctr"/>
            <a:r>
              <a:rPr lang="es-ES" b="1" dirty="0" smtClean="0">
                <a:solidFill>
                  <a:srgbClr val="0000FF"/>
                </a:solidFill>
              </a:rPr>
              <a:t>Esta </a:t>
            </a:r>
            <a:r>
              <a:rPr lang="es-ES" b="1" dirty="0">
                <a:solidFill>
                  <a:srgbClr val="0000FF"/>
                </a:solidFill>
              </a:rPr>
              <a:t>matemática es muy difícil, y todavía no estoy en ese nivel. Necesito algo de ayuda</a:t>
            </a:r>
            <a:r>
              <a:rPr lang="es-ES" dirty="0"/>
              <a:t>.</a:t>
            </a:r>
            <a:endParaRPr b="1" dirty="0">
              <a:solidFill>
                <a:srgbClr val="0000FF"/>
              </a:solidFill>
            </a:endParaRPr>
          </a:p>
        </p:txBody>
      </p:sp>
      <p:sp>
        <p:nvSpPr>
          <p:cNvPr id="166" name="Google Shape;166;p34"/>
          <p:cNvSpPr txBox="1"/>
          <p:nvPr/>
        </p:nvSpPr>
        <p:spPr>
          <a:xfrm>
            <a:off x="6527951" y="462324"/>
            <a:ext cx="2377924" cy="1067267"/>
          </a:xfrm>
          <a:prstGeom prst="rect">
            <a:avLst/>
          </a:prstGeom>
          <a:solidFill>
            <a:srgbClr val="D9EAD3"/>
          </a:solidFill>
          <a:ln>
            <a:noFill/>
          </a:ln>
        </p:spPr>
        <p:txBody>
          <a:bodyPr spcFirstLastPara="1" wrap="square" lIns="91425" tIns="91425" rIns="91425" bIns="91425" anchor="t" anchorCtr="0">
            <a:noAutofit/>
          </a:bodyPr>
          <a:lstStyle/>
          <a:p>
            <a:pPr algn="ctr"/>
            <a:r>
              <a:rPr lang="es-ES" altLang="en-US" b="1" dirty="0" smtClean="0">
                <a:solidFill>
                  <a:srgbClr val="FF0000"/>
                </a:solidFill>
              </a:rPr>
              <a:t>Algunas </a:t>
            </a:r>
            <a:r>
              <a:rPr lang="es-ES" altLang="en-US" b="1" dirty="0">
                <a:solidFill>
                  <a:srgbClr val="FF0000"/>
                </a:solidFill>
              </a:rPr>
              <a:t>personas simplemente nacen con habilidades matemáticas naturales; ¡No es justo! </a:t>
            </a:r>
          </a:p>
          <a:p>
            <a:pPr marL="0" lvl="0" indent="0" algn="ctr" rtl="0">
              <a:spcBef>
                <a:spcPts val="0"/>
              </a:spcBef>
              <a:spcAft>
                <a:spcPts val="0"/>
              </a:spcAft>
              <a:buNone/>
            </a:pPr>
            <a:endParaRPr b="1" dirty="0">
              <a:solidFill>
                <a:srgbClr val="FF0000"/>
              </a:solidFill>
            </a:endParaRPr>
          </a:p>
        </p:txBody>
      </p:sp>
      <p:sp>
        <p:nvSpPr>
          <p:cNvPr id="167" name="Google Shape;167;p34"/>
          <p:cNvSpPr txBox="1"/>
          <p:nvPr/>
        </p:nvSpPr>
        <p:spPr>
          <a:xfrm>
            <a:off x="1635675" y="462325"/>
            <a:ext cx="2143200" cy="1050000"/>
          </a:xfrm>
          <a:prstGeom prst="rect">
            <a:avLst/>
          </a:prstGeom>
          <a:solidFill>
            <a:srgbClr val="FCE5CD"/>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ES" b="1" dirty="0" smtClean="0">
                <a:solidFill>
                  <a:srgbClr val="FF0000"/>
                </a:solidFill>
              </a:rPr>
              <a:t>Simplemente </a:t>
            </a:r>
            <a:r>
              <a:rPr lang="es-ES" b="1" dirty="0">
                <a:solidFill>
                  <a:srgbClr val="FF0000"/>
                </a:solidFill>
              </a:rPr>
              <a:t>no soy una "Persona de Matemáticas". No pienso así.</a:t>
            </a:r>
            <a:endParaRPr b="1" dirty="0">
              <a:solidFill>
                <a:srgbClr val="FF0000"/>
              </a:solidFill>
            </a:endParaRPr>
          </a:p>
        </p:txBody>
      </p:sp>
      <p:sp>
        <p:nvSpPr>
          <p:cNvPr id="168" name="Google Shape;168;p34"/>
          <p:cNvSpPr txBox="1"/>
          <p:nvPr/>
        </p:nvSpPr>
        <p:spPr>
          <a:xfrm>
            <a:off x="1635675" y="3834775"/>
            <a:ext cx="2143200" cy="1165850"/>
          </a:xfrm>
          <a:prstGeom prst="rect">
            <a:avLst/>
          </a:prstGeom>
          <a:solidFill>
            <a:srgbClr val="FCE5CD"/>
          </a:solidFill>
          <a:ln>
            <a:noFill/>
          </a:ln>
        </p:spPr>
        <p:txBody>
          <a:bodyPr spcFirstLastPara="1" wrap="square" lIns="91425" tIns="91425" rIns="91425" bIns="91425" anchor="t" anchorCtr="0">
            <a:noAutofit/>
          </a:bodyPr>
          <a:lstStyle/>
          <a:p>
            <a:pPr algn="ctr"/>
            <a:r>
              <a:rPr lang="es-ES" altLang="en-US" b="1" dirty="0" smtClean="0">
                <a:solidFill>
                  <a:srgbClr val="0000FF"/>
                </a:solidFill>
              </a:rPr>
              <a:t>No </a:t>
            </a:r>
            <a:r>
              <a:rPr lang="es-ES" altLang="en-US" b="1" dirty="0">
                <a:solidFill>
                  <a:srgbClr val="0000FF"/>
                </a:solidFill>
              </a:rPr>
              <a:t>puedo hacer esto todavía Si realmente me aplico y obtengo ayuda, ¡puedo hacer esto! </a:t>
            </a:r>
          </a:p>
          <a:p>
            <a:pPr marL="0" lvl="0" indent="0" algn="ctr" rtl="0">
              <a:spcBef>
                <a:spcPts val="0"/>
              </a:spcBef>
              <a:spcAft>
                <a:spcPts val="0"/>
              </a:spcAft>
              <a:buNone/>
            </a:pPr>
            <a:endParaRPr lang="en" b="1" dirty="0" smtClean="0">
              <a:solidFill>
                <a:srgbClr val="0000FF"/>
              </a:solidFill>
            </a:endParaRPr>
          </a:p>
          <a:p>
            <a:pPr marL="0" lvl="0" indent="0" algn="ctr" rtl="0">
              <a:spcBef>
                <a:spcPts val="0"/>
              </a:spcBef>
              <a:spcAft>
                <a:spcPts val="0"/>
              </a:spcAft>
              <a:buNone/>
            </a:pPr>
            <a:endParaRPr b="1" dirty="0">
              <a:solidFill>
                <a:srgbClr val="0000FF"/>
              </a:solidFill>
            </a:endParaRPr>
          </a:p>
        </p:txBody>
      </p:sp>
      <p:sp>
        <p:nvSpPr>
          <p:cNvPr id="169" name="Google Shape;169;p34"/>
          <p:cNvSpPr txBox="1"/>
          <p:nvPr/>
        </p:nvSpPr>
        <p:spPr>
          <a:xfrm rot="-5400000">
            <a:off x="-1481300" y="2166450"/>
            <a:ext cx="4265400" cy="954000"/>
          </a:xfrm>
          <a:prstGeom prst="rect">
            <a:avLst/>
          </a:prstGeom>
          <a:noFill/>
          <a:ln>
            <a:noFill/>
          </a:ln>
        </p:spPr>
        <p:txBody>
          <a:bodyPr spcFirstLastPara="1" wrap="square" lIns="91425" tIns="91425" rIns="91425" bIns="91425" anchor="t" anchorCtr="0">
            <a:noAutofit/>
          </a:bodyPr>
          <a:lstStyle/>
          <a:p>
            <a:pPr algn="ctr"/>
            <a:r>
              <a:rPr lang="es-ES" altLang="en-US" sz="3000" dirty="0" smtClean="0">
                <a:solidFill>
                  <a:srgbClr val="FF5722"/>
                </a:solidFill>
                <a:latin typeface="Alfa Slab One"/>
                <a:ea typeface="Alfa Slab One"/>
                <a:cs typeface="Alfa Slab One"/>
              </a:rPr>
              <a:t>Creciente </a:t>
            </a:r>
            <a:r>
              <a:rPr lang="es-ES" altLang="en-US" sz="3000" dirty="0">
                <a:solidFill>
                  <a:srgbClr val="FF5722"/>
                </a:solidFill>
                <a:latin typeface="Alfa Slab One"/>
                <a:ea typeface="Alfa Slab One"/>
                <a:cs typeface="Alfa Slab One"/>
              </a:rPr>
              <a:t>resiliencia </a:t>
            </a:r>
          </a:p>
          <a:p>
            <a:pPr marL="0" lvl="0" indent="0" algn="ctr" rtl="0">
              <a:spcBef>
                <a:spcPts val="0"/>
              </a:spcBef>
              <a:spcAft>
                <a:spcPts val="0"/>
              </a:spcAft>
              <a:buNone/>
            </a:pPr>
            <a:endParaRPr lang="en" sz="3000" dirty="0" smtClean="0">
              <a:solidFill>
                <a:srgbClr val="FF5722"/>
              </a:solidFill>
              <a:latin typeface="Alfa Slab One"/>
              <a:ea typeface="Alfa Slab One"/>
              <a:cs typeface="Alfa Slab One"/>
              <a:sym typeface="Alfa Slab One"/>
            </a:endParaRPr>
          </a:p>
          <a:p>
            <a:pPr marL="0" lvl="0" indent="0" algn="ctr" rtl="0">
              <a:spcBef>
                <a:spcPts val="0"/>
              </a:spcBef>
              <a:spcAft>
                <a:spcPts val="0"/>
              </a:spcAft>
              <a:buNone/>
            </a:pPr>
            <a:endParaRPr sz="3000" dirty="0">
              <a:latin typeface="Source Code Pro"/>
              <a:ea typeface="Source Code Pro"/>
              <a:cs typeface="Source Code Pro"/>
              <a:sym typeface="Source Code P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fade">
                                      <p:cBhvr>
                                        <p:cTn id="7" dur="1000"/>
                                        <p:tgtEl>
                                          <p:spTgt spid="1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
                                        </p:tgtEl>
                                        <p:attrNameLst>
                                          <p:attrName>style.visibility</p:attrName>
                                        </p:attrNameLst>
                                      </p:cBhvr>
                                      <p:to>
                                        <p:strVal val="visible"/>
                                      </p:to>
                                    </p:set>
                                    <p:animEffect transition="in" filter="fade">
                                      <p:cBhvr>
                                        <p:cTn id="12" dur="1000"/>
                                        <p:tgtEl>
                                          <p:spTgt spid="1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8"/>
                                        </p:tgtEl>
                                        <p:attrNameLst>
                                          <p:attrName>style.visibility</p:attrName>
                                        </p:attrNameLst>
                                      </p:cBhvr>
                                      <p:to>
                                        <p:strVal val="visible"/>
                                      </p:to>
                                    </p:set>
                                    <p:animEffect transition="in" filter="fade">
                                      <p:cBhvr>
                                        <p:cTn id="17" dur="1000"/>
                                        <p:tgtEl>
                                          <p:spTgt spid="1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5"/>
                                        </p:tgtEl>
                                        <p:attrNameLst>
                                          <p:attrName>style.visibility</p:attrName>
                                        </p:attrNameLst>
                                      </p:cBhvr>
                                      <p:to>
                                        <p:strVal val="visible"/>
                                      </p:to>
                                    </p:set>
                                    <p:animEffect transition="in" filter="fade">
                                      <p:cBhvr>
                                        <p:cTn id="22" dur="10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5"/>
          <p:cNvSpPr txBox="1">
            <a:spLocks noGrp="1"/>
          </p:cNvSpPr>
          <p:nvPr>
            <p:ph type="title"/>
          </p:nvPr>
        </p:nvSpPr>
        <p:spPr>
          <a:xfrm>
            <a:off x="240925" y="2090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dirty="0" smtClean="0"/>
              <a:t>Creciente Mentes Dotadas</a:t>
            </a:r>
            <a:endParaRPr sz="1400" dirty="0"/>
          </a:p>
        </p:txBody>
      </p:sp>
      <p:pic>
        <p:nvPicPr>
          <p:cNvPr id="175" name="Google Shape;175;p35"/>
          <p:cNvPicPr preferRelativeResize="0"/>
          <p:nvPr/>
        </p:nvPicPr>
        <p:blipFill>
          <a:blip r:embed="rId3">
            <a:alphaModFix/>
          </a:blip>
          <a:stretch>
            <a:fillRect/>
          </a:stretch>
        </p:blipFill>
        <p:spPr>
          <a:xfrm>
            <a:off x="1090888" y="603775"/>
            <a:ext cx="6962225" cy="4367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36"/>
          <p:cNvPicPr preferRelativeResize="0"/>
          <p:nvPr/>
        </p:nvPicPr>
        <p:blipFill rotWithShape="1">
          <a:blip r:embed="rId3">
            <a:alphaModFix/>
          </a:blip>
          <a:srcRect b="9074"/>
          <a:stretch/>
        </p:blipFill>
        <p:spPr>
          <a:xfrm>
            <a:off x="1598250" y="722775"/>
            <a:ext cx="5947500" cy="4055725"/>
          </a:xfrm>
          <a:prstGeom prst="rect">
            <a:avLst/>
          </a:prstGeom>
          <a:noFill/>
          <a:ln>
            <a:noFill/>
          </a:ln>
        </p:spPr>
      </p:pic>
      <p:sp>
        <p:nvSpPr>
          <p:cNvPr id="181" name="Google Shape;181;p36"/>
          <p:cNvSpPr txBox="1">
            <a:spLocks noGrp="1"/>
          </p:cNvSpPr>
          <p:nvPr>
            <p:ph type="title"/>
          </p:nvPr>
        </p:nvSpPr>
        <p:spPr>
          <a:xfrm>
            <a:off x="133349" y="303450"/>
            <a:ext cx="8867775" cy="572700"/>
          </a:xfrm>
          <a:prstGeom prst="rect">
            <a:avLst/>
          </a:prstGeom>
        </p:spPr>
        <p:txBody>
          <a:bodyPr spcFirstLastPara="1" wrap="square" lIns="91425" tIns="91425" rIns="91425" bIns="91425" anchor="t" anchorCtr="0">
            <a:noAutofit/>
          </a:bodyPr>
          <a:lstStyle/>
          <a:p>
            <a:pPr algn="ctr"/>
            <a:r>
              <a:rPr lang="es-ES" altLang="en-US" dirty="0" smtClean="0"/>
              <a:t>Comprométete </a:t>
            </a:r>
            <a:r>
              <a:rPr lang="es-ES" altLang="en-US" dirty="0"/>
              <a:t>con las mentes dotadas crecientes </a:t>
            </a:r>
            <a:r>
              <a:rPr lang="es-ES" altLang="en-US" sz="2400" dirty="0">
                <a:solidFill>
                  <a:schemeClr val="tx1"/>
                </a:solidFill>
                <a:latin typeface="Arial" panose="020B0604020202020204" pitchFamily="34" charset="0"/>
              </a:rPr>
              <a:t/>
            </a:r>
            <a:br>
              <a:rPr lang="es-ES" altLang="en-US" sz="2400" dirty="0">
                <a:solidFill>
                  <a:schemeClr val="tx1"/>
                </a:solidFill>
                <a:latin typeface="Arial" panose="020B0604020202020204" pitchFamily="34" charset="0"/>
              </a:rPr>
            </a:b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Recursos</a:t>
            </a:r>
            <a:endParaRPr dirty="0"/>
          </a:p>
        </p:txBody>
      </p:sp>
      <p:sp>
        <p:nvSpPr>
          <p:cNvPr id="187" name="Google Shape;187;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u="sng">
                <a:solidFill>
                  <a:schemeClr val="hlink"/>
                </a:solidFill>
                <a:hlinkClick r:id="rId3"/>
              </a:rPr>
              <a:t>Bust your Buts</a:t>
            </a:r>
            <a:r>
              <a:rPr lang="en" u="sng">
                <a:solidFill>
                  <a:schemeClr val="hlink"/>
                </a:solidFill>
                <a:hlinkClick r:id="rId3"/>
              </a:rPr>
              <a:t>: </a:t>
            </a:r>
            <a:r>
              <a:rPr lang="en" i="1" u="sng">
                <a:solidFill>
                  <a:schemeClr val="hlink"/>
                </a:solidFill>
                <a:hlinkClick r:id="rId3"/>
              </a:rPr>
              <a:t>Tips for Teens who Procrastinate</a:t>
            </a:r>
            <a:r>
              <a:rPr lang="en" i="1"/>
              <a:t> </a:t>
            </a:r>
            <a:r>
              <a:rPr lang="en"/>
              <a:t>by Dr. Joanne Foster</a:t>
            </a:r>
            <a:endParaRPr/>
          </a:p>
          <a:p>
            <a:pPr marL="0" lvl="0" indent="0" algn="l" rtl="0">
              <a:spcBef>
                <a:spcPts val="1600"/>
              </a:spcBef>
              <a:spcAft>
                <a:spcPts val="0"/>
              </a:spcAft>
              <a:buNone/>
            </a:pPr>
            <a:r>
              <a:rPr lang="en" u="sng">
                <a:solidFill>
                  <a:schemeClr val="hlink"/>
                </a:solidFill>
                <a:hlinkClick r:id="rId4"/>
              </a:rPr>
              <a:t>Mindset: The New Psychology of Success</a:t>
            </a:r>
            <a:r>
              <a:rPr lang="en"/>
              <a:t> (book)</a:t>
            </a:r>
            <a:endParaRPr/>
          </a:p>
          <a:p>
            <a:pPr marL="0" lvl="0" indent="0" algn="l" rtl="0">
              <a:spcBef>
                <a:spcPts val="1600"/>
              </a:spcBef>
              <a:spcAft>
                <a:spcPts val="0"/>
              </a:spcAft>
              <a:buNone/>
            </a:pPr>
            <a:r>
              <a:rPr lang="en" u="sng">
                <a:solidFill>
                  <a:schemeClr val="hlink"/>
                </a:solidFill>
                <a:hlinkClick r:id="rId5"/>
              </a:rPr>
              <a:t>The Power (and Peril) of Praising Your Kids</a:t>
            </a:r>
            <a:r>
              <a:rPr lang="en"/>
              <a:t> (New York Times article)</a:t>
            </a:r>
            <a:endParaRPr/>
          </a:p>
          <a:p>
            <a:pPr marL="0" lvl="0" indent="0" algn="l" rtl="0">
              <a:spcBef>
                <a:spcPts val="1600"/>
              </a:spcBef>
              <a:spcAft>
                <a:spcPts val="1600"/>
              </a:spcAft>
              <a:buNone/>
            </a:pPr>
            <a:r>
              <a:rPr lang="en"/>
              <a:t>“</a:t>
            </a:r>
            <a:r>
              <a:rPr lang="en" u="sng">
                <a:solidFill>
                  <a:schemeClr val="hlink"/>
                </a:solidFill>
                <a:hlinkClick r:id="rId6"/>
              </a:rPr>
              <a:t>Resilience</a:t>
            </a:r>
            <a:r>
              <a:rPr lang="en"/>
              <a:t>” from The Center on the Developing Child (Harvard University)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Fuentes</a:t>
            </a:r>
            <a:endParaRPr dirty="0"/>
          </a:p>
        </p:txBody>
      </p:sp>
      <p:sp>
        <p:nvSpPr>
          <p:cNvPr id="193" name="Google Shape;193;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Aronson, Elliot; Akert, Robin M.; Wilson, Timothy D. (2010). </a:t>
            </a:r>
            <a:r>
              <a:rPr lang="en" sz="1200" u="sng" dirty="0">
                <a:solidFill>
                  <a:schemeClr val="hlink"/>
                </a:solidFill>
                <a:hlinkClick r:id="rId3"/>
              </a:rPr>
              <a:t>Sozialpsychologie</a:t>
            </a:r>
            <a:r>
              <a:rPr lang="en" sz="1200" dirty="0"/>
              <a:t>. Pearson Studium. As quoted in ‘Perceived Control’ Wikipedia.org</a:t>
            </a:r>
            <a:endParaRPr sz="1200" dirty="0"/>
          </a:p>
          <a:p>
            <a:pPr marL="0" lvl="0" indent="0" algn="l" rtl="0">
              <a:spcBef>
                <a:spcPts val="1600"/>
              </a:spcBef>
              <a:spcAft>
                <a:spcPts val="0"/>
              </a:spcAft>
              <a:buNone/>
            </a:pPr>
            <a:r>
              <a:rPr lang="en" sz="1200" dirty="0"/>
              <a:t>Dweck, Carol (2004; 2007). Mindset: The New Psychology of Success. Ballantine Book </a:t>
            </a:r>
            <a:endParaRPr sz="1200" dirty="0"/>
          </a:p>
          <a:p>
            <a:pPr marL="0" lvl="0" indent="0" algn="l" rtl="0">
              <a:spcBef>
                <a:spcPts val="1600"/>
              </a:spcBef>
              <a:spcAft>
                <a:spcPts val="0"/>
              </a:spcAft>
              <a:buNone/>
            </a:pPr>
            <a:r>
              <a:rPr lang="en" sz="1200" dirty="0"/>
              <a:t>Nolen, Jeannette. </a:t>
            </a:r>
            <a:r>
              <a:rPr lang="en" sz="1200" u="sng" dirty="0">
                <a:solidFill>
                  <a:schemeClr val="hlink"/>
                </a:solidFill>
                <a:hlinkClick r:id="rId4"/>
              </a:rPr>
              <a:t>"Learned Helplessness"</a:t>
            </a:r>
            <a:r>
              <a:rPr lang="en" sz="1200" dirty="0"/>
              <a:t>. britannica.com. </a:t>
            </a:r>
            <a:r>
              <a:rPr lang="en" sz="1200" u="sng" dirty="0">
                <a:solidFill>
                  <a:schemeClr val="hlink"/>
                </a:solidFill>
                <a:hlinkClick r:id="rId4"/>
              </a:rPr>
              <a:t>https://www.britannica.com/science/learned-helplessness</a:t>
            </a:r>
            <a:r>
              <a:rPr lang="en" sz="1200" dirty="0"/>
              <a:t> </a:t>
            </a:r>
            <a:endParaRPr sz="1200" dirty="0"/>
          </a:p>
          <a:p>
            <a:pPr marL="0" lvl="0" indent="0" algn="l" rtl="0">
              <a:spcBef>
                <a:spcPts val="1600"/>
              </a:spcBef>
              <a:spcAft>
                <a:spcPts val="1600"/>
              </a:spcAft>
              <a:buNone/>
            </a:pPr>
            <a:r>
              <a:rPr lang="en" sz="1200" dirty="0"/>
              <a:t>Rotter, J. (1954). Social learning and clinical psychology (Prentice-Hall psychology series). New York: Prentice-Hall.</a:t>
            </a:r>
            <a:endParaRPr sz="1200" dirty="0"/>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1209</TotalTime>
  <Words>2082</Words>
  <Application>Microsoft Office PowerPoint</Application>
  <PresentationFormat>On-screen Show (16:9)</PresentationFormat>
  <Paragraphs>158</Paragraphs>
  <Slides>13</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Varela</vt:lpstr>
      <vt:lpstr>inherit</vt:lpstr>
      <vt:lpstr>Proxima Nova</vt:lpstr>
      <vt:lpstr>Arial</vt:lpstr>
      <vt:lpstr>Source Code Pro</vt:lpstr>
      <vt:lpstr>Alfa Slab One</vt:lpstr>
      <vt:lpstr>Gameday</vt:lpstr>
      <vt:lpstr>Simple Light</vt:lpstr>
      <vt:lpstr>Creciendo las Mentes Dotadas</vt:lpstr>
      <vt:lpstr>Agenda</vt:lpstr>
      <vt:lpstr>Actividad: ¿Cómo definimos…?</vt:lpstr>
      <vt:lpstr>¿Cómo definimos a los dotados y talentosos? </vt:lpstr>
      <vt:lpstr>¿Cómo estamos CRECIENDO nuestras mentes dotadas? </vt:lpstr>
      <vt:lpstr>¿Están ellos en control de sus dones?</vt:lpstr>
      <vt:lpstr>El poder (y el peligro) de alabanza  </vt:lpstr>
      <vt:lpstr>Control Percibido = Crecimiento y Resistencia   </vt:lpstr>
      <vt:lpstr>PowerPoint Presentation</vt:lpstr>
      <vt:lpstr>Creciente Mentes Dotadas</vt:lpstr>
      <vt:lpstr>Comprométete con las mentes dotadas crecientes  </vt:lpstr>
      <vt:lpstr>Recursos</vt:lpstr>
      <vt:lpstr>Fuentes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Growing Gifted Minds</dc:title>
  <dc:creator>Bernard, Nneka</dc:creator>
  <cp:lastModifiedBy>Hernandez, Jessica</cp:lastModifiedBy>
  <cp:revision>11</cp:revision>
  <cp:lastPrinted>2018-09-11T13:30:54Z</cp:lastPrinted>
  <dcterms:modified xsi:type="dcterms:W3CDTF">2018-09-25T19:56:03Z</dcterms:modified>
</cp:coreProperties>
</file>