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59" r:id="rId1"/>
  </p:sldMasterIdLst>
  <p:notesMasterIdLst>
    <p:notesMasterId r:id="rId17"/>
  </p:notes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Lst>
  <p:sldSz cx="9144000" cy="5143500" type="screen16x9"/>
  <p:notesSz cx="6858000" cy="9144000"/>
  <p:embeddedFontLst>
    <p:embeddedFont>
      <p:font typeface="Alfa Slab One"/>
      <p:regular r:id="rId18"/>
    </p:embeddedFont>
    <p:embeddedFont>
      <p:font typeface="Proxima Nova" panose="02000506030000020004" pitchFamily="2" charset="0"/>
      <p:regular r:id="rId19"/>
      <p:bold r:id="rId20"/>
      <p:italic r:id="rId21"/>
      <p:boldItalic r:id="rId22"/>
    </p:embeddedFont>
    <p:embeddedFont>
      <p:font typeface="Roboto" panose="02000000000000000000" pitchFamily="2" charset="0"/>
      <p:regular r:id="rId23"/>
      <p:bold r:id="rId24"/>
      <p:italic r:id="rId25"/>
      <p:boldItalic r:id="rId2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729"/>
  </p:normalViewPr>
  <p:slideViewPr>
    <p:cSldViewPr snapToGrid="0">
      <p:cViewPr varScale="1">
        <p:scale>
          <a:sx n="118" d="100"/>
          <a:sy n="118" d="100"/>
        </p:scale>
        <p:origin x="208" y="624"/>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26" Type="http://schemas.openxmlformats.org/officeDocument/2006/relationships/font" Target="fonts/font9.fntdata"/><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font" Target="fonts/font8.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7.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6.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5.fntdata"/><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896DD60-6E9D-4446-95DB-848C8E4A2E1C}"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en-US"/>
        </a:p>
      </dgm:t>
    </dgm:pt>
    <dgm:pt modelId="{0A849B54-3C44-44AF-B53D-D0E46644954E}">
      <dgm:prSet phldrT="[Text]"/>
      <dgm:spPr/>
      <dgm:t>
        <a:bodyPr/>
        <a:lstStyle/>
        <a:p>
          <a:r>
            <a:rPr lang="en-US" dirty="0"/>
            <a:t>Pre-AP/AP Courses</a:t>
          </a:r>
        </a:p>
      </dgm:t>
    </dgm:pt>
    <dgm:pt modelId="{6A52B56C-D667-4D55-A374-FD390771A1BD}" type="parTrans" cxnId="{5ED2DAB6-A559-4600-837C-C3A6C860DA24}">
      <dgm:prSet/>
      <dgm:spPr/>
      <dgm:t>
        <a:bodyPr/>
        <a:lstStyle/>
        <a:p>
          <a:endParaRPr lang="en-US"/>
        </a:p>
      </dgm:t>
    </dgm:pt>
    <dgm:pt modelId="{B02F4F1B-2F5D-49C7-ACCB-FEA609B7CCEA}" type="sibTrans" cxnId="{5ED2DAB6-A559-4600-837C-C3A6C860DA24}">
      <dgm:prSet/>
      <dgm:spPr/>
      <dgm:t>
        <a:bodyPr/>
        <a:lstStyle/>
        <a:p>
          <a:endParaRPr lang="en-US"/>
        </a:p>
      </dgm:t>
    </dgm:pt>
    <dgm:pt modelId="{E8F2AADB-85F3-425C-BE34-9CD7CFE8D3C0}">
      <dgm:prSet phldrT="[Text]"/>
      <dgm:spPr/>
      <dgm:t>
        <a:bodyPr/>
        <a:lstStyle/>
        <a:p>
          <a:r>
            <a:rPr lang="en-US" dirty="0"/>
            <a:t>Grade 7-12 GT Students</a:t>
          </a:r>
        </a:p>
      </dgm:t>
    </dgm:pt>
    <dgm:pt modelId="{7D26105B-B140-425A-A1AF-E2AC4EC214F7}" type="parTrans" cxnId="{90EA1725-3185-4932-8CBD-3D5183A0DAEF}">
      <dgm:prSet/>
      <dgm:spPr/>
      <dgm:t>
        <a:bodyPr/>
        <a:lstStyle/>
        <a:p>
          <a:endParaRPr lang="en-US"/>
        </a:p>
      </dgm:t>
    </dgm:pt>
    <dgm:pt modelId="{5FAAB566-99F4-41A3-A59D-DB9F4382653D}" type="sibTrans" cxnId="{90EA1725-3185-4932-8CBD-3D5183A0DAEF}">
      <dgm:prSet/>
      <dgm:spPr/>
      <dgm:t>
        <a:bodyPr/>
        <a:lstStyle/>
        <a:p>
          <a:endParaRPr lang="en-US"/>
        </a:p>
      </dgm:t>
    </dgm:pt>
    <dgm:pt modelId="{7566D22E-534F-4278-BA28-469A176C477F}">
      <dgm:prSet/>
      <dgm:spPr/>
      <dgm:t>
        <a:bodyPr/>
        <a:lstStyle/>
        <a:p>
          <a:r>
            <a:rPr lang="en" dirty="0"/>
            <a:t>45 minutes, weekly pull out program with a gifted specialist</a:t>
          </a:r>
          <a:endParaRPr lang="en-US" dirty="0"/>
        </a:p>
      </dgm:t>
    </dgm:pt>
    <dgm:pt modelId="{F391C2B0-1351-4EA9-967C-446A9308F495}" type="parTrans" cxnId="{4808EF45-1567-4C03-B582-52E11FCF903C}">
      <dgm:prSet/>
      <dgm:spPr/>
      <dgm:t>
        <a:bodyPr/>
        <a:lstStyle/>
        <a:p>
          <a:endParaRPr lang="en-US"/>
        </a:p>
      </dgm:t>
    </dgm:pt>
    <dgm:pt modelId="{6F2CCB93-05CD-40D1-9707-4DEB0E426AA1}" type="sibTrans" cxnId="{4808EF45-1567-4C03-B582-52E11FCF903C}">
      <dgm:prSet/>
      <dgm:spPr/>
      <dgm:t>
        <a:bodyPr/>
        <a:lstStyle/>
        <a:p>
          <a:endParaRPr lang="en-US"/>
        </a:p>
      </dgm:t>
    </dgm:pt>
    <dgm:pt modelId="{BA114D1D-16D6-4536-AA29-79D13274D6D9}">
      <dgm:prSet/>
      <dgm:spPr/>
      <dgm:t>
        <a:bodyPr/>
        <a:lstStyle/>
        <a:p>
          <a:r>
            <a:rPr lang="en-US" dirty="0"/>
            <a:t>K-6 GT Students</a:t>
          </a:r>
        </a:p>
      </dgm:t>
    </dgm:pt>
    <dgm:pt modelId="{4DD0C617-E073-4E1E-B821-06E4B4DE35E3}" type="parTrans" cxnId="{AD22D4C6-0E74-42A5-99B8-2177C32CC4F6}">
      <dgm:prSet/>
      <dgm:spPr/>
      <dgm:t>
        <a:bodyPr/>
        <a:lstStyle/>
        <a:p>
          <a:endParaRPr lang="en-US"/>
        </a:p>
      </dgm:t>
    </dgm:pt>
    <dgm:pt modelId="{4C40C7E0-7B22-46C1-A40E-F4739BA23A14}" type="sibTrans" cxnId="{AD22D4C6-0E74-42A5-99B8-2177C32CC4F6}">
      <dgm:prSet/>
      <dgm:spPr/>
      <dgm:t>
        <a:bodyPr/>
        <a:lstStyle/>
        <a:p>
          <a:endParaRPr lang="en-US"/>
        </a:p>
      </dgm:t>
    </dgm:pt>
    <dgm:pt modelId="{6587F8EF-5E49-4916-9C3F-31CE0FF329A4}" type="pres">
      <dgm:prSet presAssocID="{E896DD60-6E9D-4446-95DB-848C8E4A2E1C}" presName="Name0" presStyleCnt="0">
        <dgm:presLayoutVars>
          <dgm:dir/>
          <dgm:animLvl val="lvl"/>
          <dgm:resizeHandles/>
        </dgm:presLayoutVars>
      </dgm:prSet>
      <dgm:spPr/>
    </dgm:pt>
    <dgm:pt modelId="{41C1D664-8E66-4FD9-8207-B300A04F7115}" type="pres">
      <dgm:prSet presAssocID="{7566D22E-534F-4278-BA28-469A176C477F}" presName="linNode" presStyleCnt="0"/>
      <dgm:spPr/>
    </dgm:pt>
    <dgm:pt modelId="{747C74F5-9998-4944-B3D5-709A325F9A7B}" type="pres">
      <dgm:prSet presAssocID="{7566D22E-534F-4278-BA28-469A176C477F}" presName="parentShp" presStyleLbl="node1" presStyleIdx="0" presStyleCnt="2">
        <dgm:presLayoutVars>
          <dgm:bulletEnabled val="1"/>
        </dgm:presLayoutVars>
      </dgm:prSet>
      <dgm:spPr/>
    </dgm:pt>
    <dgm:pt modelId="{ED956FE2-3BC7-483A-AB63-87CE0A0EA5A6}" type="pres">
      <dgm:prSet presAssocID="{7566D22E-534F-4278-BA28-469A176C477F}" presName="childShp" presStyleLbl="bgAccFollowNode1" presStyleIdx="0" presStyleCnt="2">
        <dgm:presLayoutVars>
          <dgm:bulletEnabled val="1"/>
        </dgm:presLayoutVars>
      </dgm:prSet>
      <dgm:spPr/>
    </dgm:pt>
    <dgm:pt modelId="{5F773966-3D84-4327-B8C3-A468BFFD9C77}" type="pres">
      <dgm:prSet presAssocID="{6F2CCB93-05CD-40D1-9707-4DEB0E426AA1}" presName="spacing" presStyleCnt="0"/>
      <dgm:spPr/>
    </dgm:pt>
    <dgm:pt modelId="{2C6AA2C3-7D91-4747-A996-6DAAB51FCCD9}" type="pres">
      <dgm:prSet presAssocID="{0A849B54-3C44-44AF-B53D-D0E46644954E}" presName="linNode" presStyleCnt="0"/>
      <dgm:spPr/>
    </dgm:pt>
    <dgm:pt modelId="{AA653A36-411A-4D25-AF16-26D65674D437}" type="pres">
      <dgm:prSet presAssocID="{0A849B54-3C44-44AF-B53D-D0E46644954E}" presName="parentShp" presStyleLbl="node1" presStyleIdx="1" presStyleCnt="2">
        <dgm:presLayoutVars>
          <dgm:bulletEnabled val="1"/>
        </dgm:presLayoutVars>
      </dgm:prSet>
      <dgm:spPr/>
    </dgm:pt>
    <dgm:pt modelId="{C0001CCF-2BBA-49B3-983E-22088AE27092}" type="pres">
      <dgm:prSet presAssocID="{0A849B54-3C44-44AF-B53D-D0E46644954E}" presName="childShp" presStyleLbl="bgAccFollowNode1" presStyleIdx="1" presStyleCnt="2">
        <dgm:presLayoutVars>
          <dgm:bulletEnabled val="1"/>
        </dgm:presLayoutVars>
      </dgm:prSet>
      <dgm:spPr/>
    </dgm:pt>
  </dgm:ptLst>
  <dgm:cxnLst>
    <dgm:cxn modelId="{EA206A24-F0C8-47F0-BF8B-0220B7D22BAE}" type="presOf" srcId="{0A849B54-3C44-44AF-B53D-D0E46644954E}" destId="{AA653A36-411A-4D25-AF16-26D65674D437}" srcOrd="0" destOrd="0" presId="urn:microsoft.com/office/officeart/2005/8/layout/vList6"/>
    <dgm:cxn modelId="{1964F024-ABE4-4E1D-99F8-F3E83A597EF2}" type="presOf" srcId="{7566D22E-534F-4278-BA28-469A176C477F}" destId="{747C74F5-9998-4944-B3D5-709A325F9A7B}" srcOrd="0" destOrd="0" presId="urn:microsoft.com/office/officeart/2005/8/layout/vList6"/>
    <dgm:cxn modelId="{90EA1725-3185-4932-8CBD-3D5183A0DAEF}" srcId="{0A849B54-3C44-44AF-B53D-D0E46644954E}" destId="{E8F2AADB-85F3-425C-BE34-9CD7CFE8D3C0}" srcOrd="0" destOrd="0" parTransId="{7D26105B-B140-425A-A1AF-E2AC4EC214F7}" sibTransId="{5FAAB566-99F4-41A3-A59D-DB9F4382653D}"/>
    <dgm:cxn modelId="{4808EF45-1567-4C03-B582-52E11FCF903C}" srcId="{E896DD60-6E9D-4446-95DB-848C8E4A2E1C}" destId="{7566D22E-534F-4278-BA28-469A176C477F}" srcOrd="0" destOrd="0" parTransId="{F391C2B0-1351-4EA9-967C-446A9308F495}" sibTransId="{6F2CCB93-05CD-40D1-9707-4DEB0E426AA1}"/>
    <dgm:cxn modelId="{B67AD473-3552-4BFD-816D-297005846DFD}" type="presOf" srcId="{BA114D1D-16D6-4536-AA29-79D13274D6D9}" destId="{ED956FE2-3BC7-483A-AB63-87CE0A0EA5A6}" srcOrd="0" destOrd="0" presId="urn:microsoft.com/office/officeart/2005/8/layout/vList6"/>
    <dgm:cxn modelId="{53D51E90-497F-4B9F-93F9-9584E8DBC7D3}" type="presOf" srcId="{E8F2AADB-85F3-425C-BE34-9CD7CFE8D3C0}" destId="{C0001CCF-2BBA-49B3-983E-22088AE27092}" srcOrd="0" destOrd="0" presId="urn:microsoft.com/office/officeart/2005/8/layout/vList6"/>
    <dgm:cxn modelId="{5ED2DAB6-A559-4600-837C-C3A6C860DA24}" srcId="{E896DD60-6E9D-4446-95DB-848C8E4A2E1C}" destId="{0A849B54-3C44-44AF-B53D-D0E46644954E}" srcOrd="1" destOrd="0" parTransId="{6A52B56C-D667-4D55-A374-FD390771A1BD}" sibTransId="{B02F4F1B-2F5D-49C7-ACCB-FEA609B7CCEA}"/>
    <dgm:cxn modelId="{AD22D4C6-0E74-42A5-99B8-2177C32CC4F6}" srcId="{7566D22E-534F-4278-BA28-469A176C477F}" destId="{BA114D1D-16D6-4536-AA29-79D13274D6D9}" srcOrd="0" destOrd="0" parTransId="{4DD0C617-E073-4E1E-B821-06E4B4DE35E3}" sibTransId="{4C40C7E0-7B22-46C1-A40E-F4739BA23A14}"/>
    <dgm:cxn modelId="{182C7DFA-C659-497E-8BCC-1E8037EC8C51}" type="presOf" srcId="{E896DD60-6E9D-4446-95DB-848C8E4A2E1C}" destId="{6587F8EF-5E49-4916-9C3F-31CE0FF329A4}" srcOrd="0" destOrd="0" presId="urn:microsoft.com/office/officeart/2005/8/layout/vList6"/>
    <dgm:cxn modelId="{3FACFCB7-724A-4E21-A29E-A1087ACA8DC7}" type="presParOf" srcId="{6587F8EF-5E49-4916-9C3F-31CE0FF329A4}" destId="{41C1D664-8E66-4FD9-8207-B300A04F7115}" srcOrd="0" destOrd="0" presId="urn:microsoft.com/office/officeart/2005/8/layout/vList6"/>
    <dgm:cxn modelId="{A8E74C27-1DBC-4B08-9B3F-8D3C913C4560}" type="presParOf" srcId="{41C1D664-8E66-4FD9-8207-B300A04F7115}" destId="{747C74F5-9998-4944-B3D5-709A325F9A7B}" srcOrd="0" destOrd="0" presId="urn:microsoft.com/office/officeart/2005/8/layout/vList6"/>
    <dgm:cxn modelId="{0E4FE879-6167-4636-8E80-90A2CE2ECB29}" type="presParOf" srcId="{41C1D664-8E66-4FD9-8207-B300A04F7115}" destId="{ED956FE2-3BC7-483A-AB63-87CE0A0EA5A6}" srcOrd="1" destOrd="0" presId="urn:microsoft.com/office/officeart/2005/8/layout/vList6"/>
    <dgm:cxn modelId="{58512DCA-5B45-4817-A0CB-86ADE993D63D}" type="presParOf" srcId="{6587F8EF-5E49-4916-9C3F-31CE0FF329A4}" destId="{5F773966-3D84-4327-B8C3-A468BFFD9C77}" srcOrd="1" destOrd="0" presId="urn:microsoft.com/office/officeart/2005/8/layout/vList6"/>
    <dgm:cxn modelId="{4DE091A8-2C37-453D-88A0-2B361F975475}" type="presParOf" srcId="{6587F8EF-5E49-4916-9C3F-31CE0FF329A4}" destId="{2C6AA2C3-7D91-4747-A996-6DAAB51FCCD9}" srcOrd="2" destOrd="0" presId="urn:microsoft.com/office/officeart/2005/8/layout/vList6"/>
    <dgm:cxn modelId="{F27BFB07-C9CB-4F85-86AD-B21E508C524A}" type="presParOf" srcId="{2C6AA2C3-7D91-4747-A996-6DAAB51FCCD9}" destId="{AA653A36-411A-4D25-AF16-26D65674D437}" srcOrd="0" destOrd="0" presId="urn:microsoft.com/office/officeart/2005/8/layout/vList6"/>
    <dgm:cxn modelId="{9F965BE3-7337-4EA6-AFF2-8A1D97140FFA}" type="presParOf" srcId="{2C6AA2C3-7D91-4747-A996-6DAAB51FCCD9}" destId="{C0001CCF-2BBA-49B3-983E-22088AE27092}"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956FE2-3BC7-483A-AB63-87CE0A0EA5A6}">
      <dsp:nvSpPr>
        <dsp:cNvPr id="0" name=""/>
        <dsp:cNvSpPr/>
      </dsp:nvSpPr>
      <dsp:spPr>
        <a:xfrm>
          <a:off x="2081738" y="371"/>
          <a:ext cx="3122607" cy="1447780"/>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685" tIns="19685" rIns="19685" bIns="19685" numCol="1" spcCol="1270" anchor="t" anchorCtr="0">
          <a:noAutofit/>
        </a:bodyPr>
        <a:lstStyle/>
        <a:p>
          <a:pPr marL="285750" lvl="1" indent="-285750" algn="l" defTabSz="1377950">
            <a:lnSpc>
              <a:spcPct val="90000"/>
            </a:lnSpc>
            <a:spcBef>
              <a:spcPct val="0"/>
            </a:spcBef>
            <a:spcAft>
              <a:spcPct val="15000"/>
            </a:spcAft>
            <a:buChar char="•"/>
          </a:pPr>
          <a:r>
            <a:rPr lang="en-US" sz="3100" kern="1200" dirty="0"/>
            <a:t>K-6 GT Students</a:t>
          </a:r>
        </a:p>
      </dsp:txBody>
      <dsp:txXfrm>
        <a:off x="2081738" y="181344"/>
        <a:ext cx="2579690" cy="1085835"/>
      </dsp:txXfrm>
    </dsp:sp>
    <dsp:sp modelId="{747C74F5-9998-4944-B3D5-709A325F9A7B}">
      <dsp:nvSpPr>
        <dsp:cNvPr id="0" name=""/>
        <dsp:cNvSpPr/>
      </dsp:nvSpPr>
      <dsp:spPr>
        <a:xfrm>
          <a:off x="0" y="371"/>
          <a:ext cx="2081738" cy="14477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 sz="2000" kern="1200" dirty="0"/>
            <a:t>45 minutes, weekly pull out program with a gifted specialist</a:t>
          </a:r>
          <a:endParaRPr lang="en-US" sz="2000" kern="1200" dirty="0"/>
        </a:p>
      </dsp:txBody>
      <dsp:txXfrm>
        <a:off x="70675" y="71046"/>
        <a:ext cx="1940388" cy="1306430"/>
      </dsp:txXfrm>
    </dsp:sp>
    <dsp:sp modelId="{C0001CCF-2BBA-49B3-983E-22088AE27092}">
      <dsp:nvSpPr>
        <dsp:cNvPr id="0" name=""/>
        <dsp:cNvSpPr/>
      </dsp:nvSpPr>
      <dsp:spPr>
        <a:xfrm>
          <a:off x="2081738" y="1592929"/>
          <a:ext cx="3122607" cy="1447780"/>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685" tIns="19685" rIns="19685" bIns="19685" numCol="1" spcCol="1270" anchor="t" anchorCtr="0">
          <a:noAutofit/>
        </a:bodyPr>
        <a:lstStyle/>
        <a:p>
          <a:pPr marL="285750" lvl="1" indent="-285750" algn="l" defTabSz="1377950">
            <a:lnSpc>
              <a:spcPct val="90000"/>
            </a:lnSpc>
            <a:spcBef>
              <a:spcPct val="0"/>
            </a:spcBef>
            <a:spcAft>
              <a:spcPct val="15000"/>
            </a:spcAft>
            <a:buChar char="•"/>
          </a:pPr>
          <a:r>
            <a:rPr lang="en-US" sz="3100" kern="1200" dirty="0"/>
            <a:t>Grade 7-12 GT Students</a:t>
          </a:r>
        </a:p>
      </dsp:txBody>
      <dsp:txXfrm>
        <a:off x="2081738" y="1773902"/>
        <a:ext cx="2579690" cy="1085835"/>
      </dsp:txXfrm>
    </dsp:sp>
    <dsp:sp modelId="{AA653A36-411A-4D25-AF16-26D65674D437}">
      <dsp:nvSpPr>
        <dsp:cNvPr id="0" name=""/>
        <dsp:cNvSpPr/>
      </dsp:nvSpPr>
      <dsp:spPr>
        <a:xfrm>
          <a:off x="0" y="1592929"/>
          <a:ext cx="2081738" cy="14477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kern="1200" dirty="0"/>
            <a:t>Pre-AP/AP Courses</a:t>
          </a:r>
        </a:p>
      </dsp:txBody>
      <dsp:txXfrm>
        <a:off x="70675" y="1663604"/>
        <a:ext cx="1940388" cy="1306430"/>
      </dsp:txXfrm>
    </dsp:sp>
  </dsp:spTree>
</dsp:drawing>
</file>

<file path=ppt/diagrams/layout1.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2741318261"/>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 name="Google Shape;5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TIME: 5 minutes</a:t>
            </a:r>
            <a:endParaRPr/>
          </a:p>
          <a:p>
            <a:pPr marL="0" lvl="0" indent="0" algn="l" rtl="0">
              <a:spcBef>
                <a:spcPts val="0"/>
              </a:spcBef>
              <a:spcAft>
                <a:spcPts val="0"/>
              </a:spcAft>
              <a:buNone/>
            </a:pPr>
            <a:r>
              <a:rPr lang="en"/>
              <a:t>Title Slide</a:t>
            </a:r>
            <a:endParaRPr/>
          </a:p>
          <a:p>
            <a:pPr marL="0" lvl="0" indent="0" algn="l" rtl="0">
              <a:spcBef>
                <a:spcPts val="0"/>
              </a:spcBef>
              <a:spcAft>
                <a:spcPts val="0"/>
              </a:spcAft>
              <a:buNone/>
            </a:pPr>
            <a:r>
              <a:rPr lang="en"/>
              <a:t>General welcome</a:t>
            </a:r>
            <a:endParaRPr/>
          </a:p>
        </p:txBody>
      </p:sp>
    </p:spTree>
    <p:extLst>
      <p:ext uri="{BB962C8B-B14F-4D97-AF65-F5344CB8AC3E}">
        <p14:creationId xmlns:p14="http://schemas.microsoft.com/office/powerpoint/2010/main" val="40373854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40dd2d4992_0_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40dd2d4992_0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TIME: 3 minutes</a:t>
            </a:r>
            <a:endParaRPr/>
          </a:p>
          <a:p>
            <a:pPr marL="0" lvl="0" indent="0" algn="l" rtl="0">
              <a:spcBef>
                <a:spcPts val="0"/>
              </a:spcBef>
              <a:spcAft>
                <a:spcPts val="0"/>
              </a:spcAft>
              <a:buNone/>
            </a:pPr>
            <a:endParaRPr/>
          </a:p>
          <a:p>
            <a:pPr marL="0" lvl="0" indent="0" algn="l" rtl="0">
              <a:spcBef>
                <a:spcPts val="0"/>
              </a:spcBef>
              <a:spcAft>
                <a:spcPts val="0"/>
              </a:spcAft>
              <a:buNone/>
            </a:pPr>
            <a:r>
              <a:rPr lang="en"/>
              <a:t>DIRECTIONS: This agenda follows the written objectives for this presentation; please feel free to modify.   </a:t>
            </a:r>
            <a:endParaRPr/>
          </a:p>
          <a:p>
            <a:pPr marL="0" lvl="0" indent="0" algn="l" rtl="0">
              <a:spcBef>
                <a:spcPts val="0"/>
              </a:spcBef>
              <a:spcAft>
                <a:spcPts val="0"/>
              </a:spcAft>
              <a:buNone/>
            </a:pPr>
            <a:endParaRPr/>
          </a:p>
          <a:p>
            <a:pPr marL="0" lvl="0" indent="0" algn="l" rtl="0">
              <a:spcBef>
                <a:spcPts val="0"/>
              </a:spcBef>
              <a:spcAft>
                <a:spcPts val="0"/>
              </a:spcAft>
              <a:buNone/>
            </a:pPr>
            <a:r>
              <a:rPr lang="en"/>
              <a:t>SAY: </a:t>
            </a:r>
            <a:r>
              <a:rPr lang="en" b="1"/>
              <a:t>During our time together, we’ll be focusing on the following agenda items [read slide]. While we are striving to be helpful and provide information, we want you to guide the conversation. Feel free to ask questions and form connections with other parents/community members.  </a:t>
            </a:r>
            <a:endParaRPr b="1"/>
          </a:p>
          <a:p>
            <a:pPr marL="0" lvl="0" indent="0" algn="l" rtl="0">
              <a:spcBef>
                <a:spcPts val="0"/>
              </a:spcBef>
              <a:spcAft>
                <a:spcPts val="0"/>
              </a:spcAft>
              <a:buNone/>
            </a:pPr>
            <a:endParaRPr/>
          </a:p>
          <a:p>
            <a:pPr marL="0" lvl="0" indent="0" algn="l" rtl="0">
              <a:spcBef>
                <a:spcPts val="0"/>
              </a:spcBef>
              <a:spcAft>
                <a:spcPts val="0"/>
              </a:spcAft>
              <a:buNone/>
            </a:pPr>
            <a:r>
              <a:rPr lang="en"/>
              <a:t>NOTE: </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1008991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g40c96caebc_0_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 name="Google Shape;77;g40c96caebc_0_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TIME: 10-15 minutes</a:t>
            </a:r>
            <a:endParaRPr/>
          </a:p>
          <a:p>
            <a:pPr marL="0" lvl="0" indent="0" algn="l" rtl="0">
              <a:spcBef>
                <a:spcPts val="0"/>
              </a:spcBef>
              <a:spcAft>
                <a:spcPts val="0"/>
              </a:spcAft>
              <a:buNone/>
            </a:pPr>
            <a:endParaRPr/>
          </a:p>
          <a:p>
            <a:pPr marL="0" lvl="0" indent="0" algn="l" rtl="0">
              <a:spcBef>
                <a:spcPts val="0"/>
              </a:spcBef>
              <a:spcAft>
                <a:spcPts val="0"/>
              </a:spcAft>
              <a:buNone/>
            </a:pPr>
            <a:r>
              <a:rPr lang="en"/>
              <a:t>DIRECTIONS: Begin by asking the parents what they know about gifted and talented. We recommend asking parents to brainstorm first, share with someone next to them, and then share out (see “Think Pair Share” directions below).    </a:t>
            </a:r>
            <a:endParaRPr/>
          </a:p>
          <a:p>
            <a:pPr marL="0" lvl="0" indent="0" algn="l" rtl="0">
              <a:spcBef>
                <a:spcPts val="0"/>
              </a:spcBef>
              <a:spcAft>
                <a:spcPts val="0"/>
              </a:spcAft>
              <a:buNone/>
            </a:pPr>
            <a:endParaRPr/>
          </a:p>
          <a:p>
            <a:pPr marL="0" lvl="0" indent="0" algn="l" rtl="0">
              <a:spcBef>
                <a:spcPts val="0"/>
              </a:spcBef>
              <a:spcAft>
                <a:spcPts val="0"/>
              </a:spcAft>
              <a:buNone/>
            </a:pPr>
            <a:r>
              <a:rPr lang="en"/>
              <a:t>SAY: </a:t>
            </a:r>
            <a:r>
              <a:rPr lang="en" b="1"/>
              <a:t>Let’s get started by seeing what we know. We’re going to do a brief activity called “Think-Pair-Share.” As I read the questions, I’m going to ask you to think about your answers. Then, you’ll share with someone next to you. Don’t worry about not knowing an answer, the purpose of this activity is to form connections and hear the level of knowledge in the room.[read questions...give time to think….allow 3-5 minutes for sharing with a partner...ask some participants to share out their groups’ conversation] </a:t>
            </a:r>
            <a:endParaRPr b="1"/>
          </a:p>
          <a:p>
            <a:pPr marL="0" lvl="0" indent="0" algn="l" rtl="0">
              <a:spcBef>
                <a:spcPts val="0"/>
              </a:spcBef>
              <a:spcAft>
                <a:spcPts val="0"/>
              </a:spcAft>
              <a:buNone/>
            </a:pPr>
            <a:endParaRPr/>
          </a:p>
          <a:p>
            <a:pPr marL="0" lvl="0" indent="0" algn="l" rtl="0">
              <a:spcBef>
                <a:spcPts val="0"/>
              </a:spcBef>
              <a:spcAft>
                <a:spcPts val="0"/>
              </a:spcAft>
              <a:buNone/>
            </a:pPr>
            <a:r>
              <a:rPr lang="en"/>
              <a:t>NOTE: This opening activity allow parents to talk and provides you, the presenter, with context for your audience. For some parents, this could be their first exposure to gifted and talented, while others have years of experience. Allowing parents to share also allows them to form connections and begin to network. </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1682000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g40c96caebc_0_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 name="Google Shape;83;g40c96caebc_0_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TIME: 5 minutes</a:t>
            </a:r>
            <a:endParaRPr/>
          </a:p>
          <a:p>
            <a:pPr marL="0" lvl="0" indent="0" algn="l" rtl="0">
              <a:spcBef>
                <a:spcPts val="0"/>
              </a:spcBef>
              <a:spcAft>
                <a:spcPts val="0"/>
              </a:spcAft>
              <a:buNone/>
            </a:pPr>
            <a:endParaRPr/>
          </a:p>
          <a:p>
            <a:pPr marL="0" lvl="0" indent="0" algn="l" rtl="0">
              <a:spcBef>
                <a:spcPts val="0"/>
              </a:spcBef>
              <a:spcAft>
                <a:spcPts val="0"/>
              </a:spcAft>
              <a:buNone/>
            </a:pPr>
            <a:r>
              <a:rPr lang="en" b="1"/>
              <a:t>SAY: Typically when we think about gifted, we think about IQ (Intelligence Quotient). So let’s start with intelligence. IQ is a measure of ability, but an IQ score is made up of so many factors. The most popular model of intelligence (among test publishers), is the CHC model. [Read first and second bullet].  It’s important to note that an individual can be gifted in various areas. For example, some students are gifted readers but struggle in math while other students flourish in math but struggle to write. This is known as asynchronous and it is the hallmark of giftedness (Webb et al.). [Read the third slide].   </a:t>
            </a:r>
            <a:endParaRPr b="1"/>
          </a:p>
          <a:p>
            <a:pPr marL="0" lvl="0" indent="0" algn="l" rtl="0">
              <a:spcBef>
                <a:spcPts val="0"/>
              </a:spcBef>
              <a:spcAft>
                <a:spcPts val="0"/>
              </a:spcAft>
              <a:buNone/>
            </a:pPr>
            <a:r>
              <a:rPr lang="en"/>
              <a:t> </a:t>
            </a:r>
            <a:endParaRPr/>
          </a:p>
          <a:p>
            <a:pPr marL="0" lvl="0" indent="0" algn="l" rtl="0">
              <a:spcBef>
                <a:spcPts val="0"/>
              </a:spcBef>
              <a:spcAft>
                <a:spcPts val="0"/>
              </a:spcAft>
              <a:buNone/>
            </a:pPr>
            <a:r>
              <a:rPr lang="en"/>
              <a:t>NOTE: This allows you to talk about the many different types of giftedness (multipotentiality). Ultimately, this leads to the discussion of how your district identifies and services gifted students. </a:t>
            </a:r>
            <a:endParaRPr/>
          </a:p>
        </p:txBody>
      </p:sp>
    </p:spTree>
    <p:extLst>
      <p:ext uri="{BB962C8B-B14F-4D97-AF65-F5344CB8AC3E}">
        <p14:creationId xmlns:p14="http://schemas.microsoft.com/office/powerpoint/2010/main" val="22309830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g40c96caebc_0_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 name="Google Shape;91;g40c96caebc_0_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TIME: 10-15 minutes</a:t>
            </a:r>
            <a:endParaRPr/>
          </a:p>
          <a:p>
            <a:pPr marL="0" lvl="0" indent="0" algn="l" rtl="0">
              <a:spcBef>
                <a:spcPts val="0"/>
              </a:spcBef>
              <a:spcAft>
                <a:spcPts val="0"/>
              </a:spcAft>
              <a:buNone/>
            </a:pPr>
            <a:endParaRPr/>
          </a:p>
          <a:p>
            <a:pPr marL="0" lvl="0" indent="0" algn="l" rtl="0">
              <a:spcBef>
                <a:spcPts val="0"/>
              </a:spcBef>
              <a:spcAft>
                <a:spcPts val="0"/>
              </a:spcAft>
              <a:buNone/>
            </a:pPr>
            <a:r>
              <a:rPr lang="en"/>
              <a:t>DIRECTIONS: For this activity, you’re asking parents to look for the words that stand out to them. The most salient point is that the Texas definition is broad and the use of the word or allows districts to determine which type of giftedness to serve. </a:t>
            </a:r>
            <a:endParaRPr/>
          </a:p>
          <a:p>
            <a:pPr marL="0" lvl="0" indent="0" algn="l" rtl="0">
              <a:spcBef>
                <a:spcPts val="0"/>
              </a:spcBef>
              <a:spcAft>
                <a:spcPts val="0"/>
              </a:spcAft>
              <a:buNone/>
            </a:pPr>
            <a:endParaRPr/>
          </a:p>
          <a:p>
            <a:pPr marL="0" lvl="0" indent="0" algn="l" rtl="0">
              <a:spcBef>
                <a:spcPts val="0"/>
              </a:spcBef>
              <a:spcAft>
                <a:spcPts val="0"/>
              </a:spcAft>
              <a:buNone/>
            </a:pPr>
            <a:r>
              <a:rPr lang="en" b="1"/>
              <a:t>SAY: The State of Texas has a large definition of gifted and talented, and it includes different types of intelligence. As I read the definition, I’m going to ask you to look for words that stand out to you.  [Read the definition on the slide]. What words stood out to you? </a:t>
            </a:r>
            <a:endParaRPr b="1"/>
          </a:p>
          <a:p>
            <a:pPr marL="0" lvl="0" indent="0" algn="l" rtl="0">
              <a:spcBef>
                <a:spcPts val="0"/>
              </a:spcBef>
              <a:spcAft>
                <a:spcPts val="0"/>
              </a:spcAft>
              <a:buNone/>
            </a:pPr>
            <a:r>
              <a:rPr lang="en" b="1" i="1"/>
              <a:t>After discussion</a:t>
            </a:r>
            <a:r>
              <a:rPr lang="en" b="1"/>
              <a:t> </a:t>
            </a:r>
            <a:endParaRPr b="1"/>
          </a:p>
          <a:p>
            <a:pPr marL="0" lvl="0" indent="0" algn="l" rtl="0">
              <a:spcBef>
                <a:spcPts val="0"/>
              </a:spcBef>
              <a:spcAft>
                <a:spcPts val="0"/>
              </a:spcAft>
              <a:buNone/>
            </a:pPr>
            <a:r>
              <a:rPr lang="en" b="1"/>
              <a:t>Notice how the state includes both talent “performs at” and innate gift “shows the potential”</a:t>
            </a:r>
            <a:endParaRPr b="1"/>
          </a:p>
          <a:p>
            <a:pPr marL="0" lvl="0" indent="0" algn="l" rtl="0">
              <a:spcBef>
                <a:spcPts val="0"/>
              </a:spcBef>
              <a:spcAft>
                <a:spcPts val="0"/>
              </a:spcAft>
              <a:buNone/>
            </a:pPr>
            <a:r>
              <a:rPr lang="en" b="1"/>
              <a:t>Notice how the state includes intellectual, creative, artistic, leadership, and even specific academic fields. </a:t>
            </a:r>
            <a:endParaRPr b="1"/>
          </a:p>
          <a:p>
            <a:pPr marL="0" lvl="0" indent="0" algn="l" rtl="0">
              <a:spcBef>
                <a:spcPts val="0"/>
              </a:spcBef>
              <a:spcAft>
                <a:spcPts val="0"/>
              </a:spcAft>
              <a:buNone/>
            </a:pPr>
            <a:r>
              <a:rPr lang="en" b="1"/>
              <a:t>[IMPORTANT] Notice the use of the word “or.” This means districts can choose which type of giftedness to serve from this definition. </a:t>
            </a:r>
            <a:r>
              <a:rPr lang="en"/>
              <a:t>    </a:t>
            </a:r>
            <a:endParaRPr/>
          </a:p>
          <a:p>
            <a:pPr marL="0" lvl="0" indent="0" algn="l" rtl="0">
              <a:spcBef>
                <a:spcPts val="0"/>
              </a:spcBef>
              <a:spcAft>
                <a:spcPts val="0"/>
              </a:spcAft>
              <a:buNone/>
            </a:pPr>
            <a:endParaRPr/>
          </a:p>
          <a:p>
            <a:pPr marL="0" lvl="0" indent="0" algn="l" rtl="0">
              <a:spcBef>
                <a:spcPts val="0"/>
              </a:spcBef>
              <a:spcAft>
                <a:spcPts val="0"/>
              </a:spcAft>
              <a:buNone/>
            </a:pPr>
            <a:r>
              <a:rPr lang="en"/>
              <a:t>NOTE:</a:t>
            </a:r>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12382081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40c96caebc_0_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g40c96caebc_0_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Time: 10-15 minutes</a:t>
            </a:r>
            <a:endParaRPr/>
          </a:p>
          <a:p>
            <a:pPr marL="0" lvl="0" indent="0" algn="l" rtl="0">
              <a:spcBef>
                <a:spcPts val="0"/>
              </a:spcBef>
              <a:spcAft>
                <a:spcPts val="0"/>
              </a:spcAft>
              <a:buNone/>
            </a:pPr>
            <a:endParaRPr/>
          </a:p>
          <a:p>
            <a:pPr marL="0" lvl="0" indent="0" algn="l" rtl="0">
              <a:spcBef>
                <a:spcPts val="0"/>
              </a:spcBef>
              <a:spcAft>
                <a:spcPts val="0"/>
              </a:spcAft>
              <a:buNone/>
            </a:pPr>
            <a:r>
              <a:rPr lang="en"/>
              <a:t>DIRECTIONS: First, be sure to adjust this slide to make sure it matches your district’s service design--this may include excluding areas of the definition that you do not currently serve (e.g.--artistic). Take time in this slide to expound upon your district’s service design--this helps parents to understand how students are served. </a:t>
            </a:r>
            <a:endParaRPr/>
          </a:p>
          <a:p>
            <a:pPr marL="0" lvl="0" indent="0" algn="l" rtl="0">
              <a:spcBef>
                <a:spcPts val="0"/>
              </a:spcBef>
              <a:spcAft>
                <a:spcPts val="0"/>
              </a:spcAft>
              <a:buNone/>
            </a:pPr>
            <a:endParaRPr/>
          </a:p>
          <a:p>
            <a:pPr marL="0" lvl="0" indent="0" algn="l" rtl="0">
              <a:spcBef>
                <a:spcPts val="0"/>
              </a:spcBef>
              <a:spcAft>
                <a:spcPts val="0"/>
              </a:spcAft>
              <a:buNone/>
            </a:pPr>
            <a:r>
              <a:rPr lang="en" b="1"/>
              <a:t>SAY: The state provides a definition, and then gives districts the independence to choose how they build their program. At {Our} ISD, we…[read bullet points]. Every year, we continue to review the program and make improvements. What questions do you have about the way [Our] ISD defines and serves gifted students?  </a:t>
            </a:r>
            <a:endParaRPr b="1"/>
          </a:p>
          <a:p>
            <a:pPr marL="0" lvl="0" indent="0" algn="l" rtl="0">
              <a:spcBef>
                <a:spcPts val="0"/>
              </a:spcBef>
              <a:spcAft>
                <a:spcPts val="0"/>
              </a:spcAft>
              <a:buNone/>
            </a:pPr>
            <a:endParaRPr/>
          </a:p>
          <a:p>
            <a:pPr marL="0" lvl="0" indent="0" algn="l" rtl="0">
              <a:spcBef>
                <a:spcPts val="0"/>
              </a:spcBef>
              <a:spcAft>
                <a:spcPts val="0"/>
              </a:spcAft>
              <a:buNone/>
            </a:pPr>
            <a:r>
              <a:rPr lang="en"/>
              <a:t>NOTE:</a:t>
            </a:r>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38105193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40c96caebc_0_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40c96caebc_0_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TIME: 5 minutes</a:t>
            </a:r>
            <a:endParaRPr/>
          </a:p>
          <a:p>
            <a:pPr marL="0" lvl="0" indent="0" algn="l" rtl="0">
              <a:spcBef>
                <a:spcPts val="0"/>
              </a:spcBef>
              <a:spcAft>
                <a:spcPts val="0"/>
              </a:spcAft>
              <a:buNone/>
            </a:pPr>
            <a:endParaRPr/>
          </a:p>
          <a:p>
            <a:pPr marL="0" lvl="0" indent="0" algn="l" rtl="0">
              <a:spcBef>
                <a:spcPts val="0"/>
              </a:spcBef>
              <a:spcAft>
                <a:spcPts val="0"/>
              </a:spcAft>
              <a:buNone/>
            </a:pPr>
            <a:r>
              <a:rPr lang="en"/>
              <a:t>DIRECTIONS: The previous slide covered your district’s service design, this slide beings discussing general “what do we know” about giftedness, and it starts by reinforcing the need for learning opportunities.</a:t>
            </a:r>
            <a:endParaRPr/>
          </a:p>
          <a:p>
            <a:pPr marL="0" lvl="0" indent="0" algn="l" rtl="0">
              <a:spcBef>
                <a:spcPts val="0"/>
              </a:spcBef>
              <a:spcAft>
                <a:spcPts val="0"/>
              </a:spcAft>
              <a:buNone/>
            </a:pPr>
            <a:endParaRPr/>
          </a:p>
          <a:p>
            <a:pPr marL="0" lvl="0" indent="0" algn="l" rtl="0">
              <a:spcBef>
                <a:spcPts val="0"/>
              </a:spcBef>
              <a:spcAft>
                <a:spcPts val="0"/>
              </a:spcAft>
              <a:buNone/>
            </a:pPr>
            <a:r>
              <a:rPr lang="en"/>
              <a:t>SAY: </a:t>
            </a:r>
            <a:r>
              <a:rPr lang="en" b="1"/>
              <a:t>The reason we work so hard to provide and improve our services is because we know that [reading slide] “Rich learning opportunities provide children a chance to display their gifts and talents.” To have a successful program, it’s important for teachers and parents (and even students) to recognize that [reading slide] “There is not one single profile of giftedness, but there are many cross-cultural traits, aptitudes, and behaviors as well as specific cultural behaviors.” When we are more aware of gifted characteristics, teachers can better identify and work with gifted students; parents can better support and nurture their gifted children; and students can better understand themselves and what it means to need a district’s gifted services. In the next few slides we’re going to briefly cover some cross-cultural traits. Listen carefully to see which trait or traits describe your child.    </a:t>
            </a:r>
            <a:endParaRPr b="1"/>
          </a:p>
          <a:p>
            <a:pPr marL="0" lvl="0" indent="0" algn="l" rtl="0">
              <a:spcBef>
                <a:spcPts val="0"/>
              </a:spcBef>
              <a:spcAft>
                <a:spcPts val="0"/>
              </a:spcAft>
              <a:buNone/>
            </a:pPr>
            <a:endParaRPr/>
          </a:p>
          <a:p>
            <a:pPr marL="0" lvl="0" indent="0" algn="l" rtl="0">
              <a:spcBef>
                <a:spcPts val="0"/>
              </a:spcBef>
              <a:spcAft>
                <a:spcPts val="0"/>
              </a:spcAft>
              <a:buNone/>
            </a:pPr>
            <a:r>
              <a:rPr lang="en"/>
              <a:t>NOTE: This slide transitions from service design to knowing individual characteristics. Take time to ensure the parents are comfortable with the information and the upcoming activity before moving on.  </a:t>
            </a:r>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38960179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40dd2d4992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 name="Google Shape;118;g40dd2d499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TIME: 5 minutes</a:t>
            </a:r>
            <a:endParaRPr/>
          </a:p>
          <a:p>
            <a:pPr marL="0" lvl="0" indent="0" algn="l" rtl="0">
              <a:spcBef>
                <a:spcPts val="0"/>
              </a:spcBef>
              <a:spcAft>
                <a:spcPts val="0"/>
              </a:spcAft>
              <a:buNone/>
            </a:pPr>
            <a:endParaRPr/>
          </a:p>
          <a:p>
            <a:pPr marL="0" lvl="0" indent="0" algn="l" rtl="0">
              <a:spcBef>
                <a:spcPts val="0"/>
              </a:spcBef>
              <a:spcAft>
                <a:spcPts val="0"/>
              </a:spcAft>
              <a:buNone/>
            </a:pPr>
            <a:r>
              <a:rPr lang="en"/>
              <a:t>DIRECTIONS: The purpose of this activity (four slides) is for parents to become aware of the gifted characteristics their child exhibits. We recommend reading the slide and having the parents listen, consider, and then possible share out the manifestations they see in their own child. </a:t>
            </a:r>
            <a:endParaRPr/>
          </a:p>
          <a:p>
            <a:pPr marL="0" lvl="0" indent="0" algn="l" rtl="0">
              <a:spcBef>
                <a:spcPts val="0"/>
              </a:spcBef>
              <a:spcAft>
                <a:spcPts val="0"/>
              </a:spcAft>
              <a:buNone/>
            </a:pPr>
            <a:endParaRPr/>
          </a:p>
          <a:p>
            <a:pPr marL="0" lvl="0" indent="0" algn="l" rtl="0">
              <a:spcBef>
                <a:spcPts val="0"/>
              </a:spcBef>
              <a:spcAft>
                <a:spcPts val="0"/>
              </a:spcAft>
              <a:buNone/>
            </a:pPr>
            <a:r>
              <a:rPr lang="en"/>
              <a:t>SAY: </a:t>
            </a:r>
            <a:r>
              <a:rPr lang="en" b="1"/>
              <a:t>This and the next three slides will cover various cross-cultural traits of gifted learners. “</a:t>
            </a:r>
            <a:r>
              <a:rPr lang="en" sz="1050" b="1">
                <a:solidFill>
                  <a:srgbClr val="363636"/>
                </a:solidFill>
                <a:highlight>
                  <a:srgbClr val="FFFFFF"/>
                </a:highlight>
                <a:latin typeface="Roboto"/>
                <a:ea typeface="Roboto"/>
                <a:cs typeface="Roboto"/>
                <a:sym typeface="Roboto"/>
              </a:rPr>
              <a:t>No gifted individual is exactly the same, each with his own unique patterns and traits.   There are many traits that gifted individuals have in common, but no gifted learner exhibits traits in every area” (NAGC).</a:t>
            </a:r>
            <a:r>
              <a:rPr lang="en" sz="1050">
                <a:solidFill>
                  <a:srgbClr val="363636"/>
                </a:solidFill>
                <a:highlight>
                  <a:srgbClr val="FFFFFF"/>
                </a:highlight>
                <a:latin typeface="Roboto"/>
                <a:ea typeface="Roboto"/>
                <a:cs typeface="Roboto"/>
                <a:sym typeface="Roboto"/>
              </a:rPr>
              <a:t> </a:t>
            </a:r>
            <a:r>
              <a:rPr lang="en" b="1"/>
              <a:t>As I read the bullet points, be thinking about which of these traits describe your child. </a:t>
            </a:r>
            <a:endParaRPr b="1"/>
          </a:p>
          <a:p>
            <a:pPr marL="0" lvl="0" indent="0" algn="l" rtl="0">
              <a:spcBef>
                <a:spcPts val="0"/>
              </a:spcBef>
              <a:spcAft>
                <a:spcPts val="0"/>
              </a:spcAft>
              <a:buNone/>
            </a:pPr>
            <a:endParaRPr/>
          </a:p>
          <a:p>
            <a:pPr marL="0" lvl="0" indent="0" algn="l" rtl="0">
              <a:spcBef>
                <a:spcPts val="0"/>
              </a:spcBef>
              <a:spcAft>
                <a:spcPts val="0"/>
              </a:spcAft>
              <a:buNone/>
            </a:pPr>
            <a:r>
              <a:rPr lang="en"/>
              <a:t>NOTE:</a:t>
            </a:r>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344126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417e9efe04_1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 name="Google Shape;124;g417e9efe04_1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Time: 3 minutes</a:t>
            </a:r>
            <a:endParaRPr/>
          </a:p>
          <a:p>
            <a:pPr marL="0" lvl="0" indent="0" algn="l" rtl="0">
              <a:spcBef>
                <a:spcPts val="0"/>
              </a:spcBef>
              <a:spcAft>
                <a:spcPts val="0"/>
              </a:spcAft>
              <a:buNone/>
            </a:pPr>
            <a:endParaRPr/>
          </a:p>
          <a:p>
            <a:pPr marL="0" lvl="0" indent="0" algn="l" rtl="0">
              <a:spcBef>
                <a:spcPts val="0"/>
              </a:spcBef>
              <a:spcAft>
                <a:spcPts val="0"/>
              </a:spcAft>
              <a:buNone/>
            </a:pPr>
            <a:r>
              <a:rPr lang="en"/>
              <a:t>DIRECTIONS: [Continue]</a:t>
            </a:r>
            <a:endParaRPr/>
          </a:p>
          <a:p>
            <a:pPr marL="0" lvl="0" indent="0" algn="l" rtl="0">
              <a:spcBef>
                <a:spcPts val="0"/>
              </a:spcBef>
              <a:spcAft>
                <a:spcPts val="0"/>
              </a:spcAft>
              <a:buNone/>
            </a:pPr>
            <a:endParaRPr/>
          </a:p>
          <a:p>
            <a:pPr marL="0" lvl="0" indent="0" algn="l" rtl="0">
              <a:spcBef>
                <a:spcPts val="0"/>
              </a:spcBef>
              <a:spcAft>
                <a:spcPts val="0"/>
              </a:spcAft>
              <a:buNone/>
            </a:pPr>
            <a:r>
              <a:rPr lang="en"/>
              <a:t>SAY: </a:t>
            </a:r>
            <a:r>
              <a:rPr lang="en" b="1"/>
              <a:t>These are cross-cultural traits of creatively-gifted students.  </a:t>
            </a:r>
            <a:endParaRPr b="1"/>
          </a:p>
          <a:p>
            <a:pPr marL="0" lvl="0" indent="0" algn="l" rtl="0">
              <a:spcBef>
                <a:spcPts val="0"/>
              </a:spcBef>
              <a:spcAft>
                <a:spcPts val="0"/>
              </a:spcAft>
              <a:buNone/>
            </a:pPr>
            <a:endParaRPr/>
          </a:p>
          <a:p>
            <a:pPr marL="0" lvl="0" indent="0" algn="l" rtl="0">
              <a:spcBef>
                <a:spcPts val="0"/>
              </a:spcBef>
              <a:spcAft>
                <a:spcPts val="0"/>
              </a:spcAft>
              <a:buNone/>
            </a:pPr>
            <a:r>
              <a:rPr lang="en"/>
              <a:t>NOTE:</a:t>
            </a:r>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21707107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g417e9efe04_1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417e9efe04_1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Time: 3 minutes</a:t>
            </a:r>
            <a:endParaRPr/>
          </a:p>
          <a:p>
            <a:pPr marL="0" lvl="0" indent="0" algn="l" rtl="0">
              <a:spcBef>
                <a:spcPts val="0"/>
              </a:spcBef>
              <a:spcAft>
                <a:spcPts val="0"/>
              </a:spcAft>
              <a:buNone/>
            </a:pPr>
            <a:endParaRPr/>
          </a:p>
          <a:p>
            <a:pPr marL="0" lvl="0" indent="0" algn="l" rtl="0">
              <a:spcBef>
                <a:spcPts val="0"/>
              </a:spcBef>
              <a:spcAft>
                <a:spcPts val="0"/>
              </a:spcAft>
              <a:buNone/>
            </a:pPr>
            <a:r>
              <a:rPr lang="en"/>
              <a:t>DIRECTIONS: [Continue]</a:t>
            </a:r>
            <a:endParaRPr/>
          </a:p>
          <a:p>
            <a:pPr marL="0" lvl="0" indent="0" algn="l" rtl="0">
              <a:spcBef>
                <a:spcPts val="0"/>
              </a:spcBef>
              <a:spcAft>
                <a:spcPts val="0"/>
              </a:spcAft>
              <a:buNone/>
            </a:pPr>
            <a:endParaRPr/>
          </a:p>
          <a:p>
            <a:pPr marL="0" lvl="0" indent="0" algn="l" rtl="0">
              <a:spcBef>
                <a:spcPts val="0"/>
              </a:spcBef>
              <a:spcAft>
                <a:spcPts val="0"/>
              </a:spcAft>
              <a:buNone/>
            </a:pPr>
            <a:r>
              <a:rPr lang="en"/>
              <a:t>SAY: </a:t>
            </a:r>
            <a:r>
              <a:rPr lang="en" b="1"/>
              <a:t>These are cross-cultural affective traits of gifted students.  </a:t>
            </a:r>
            <a:endParaRPr b="1"/>
          </a:p>
          <a:p>
            <a:pPr marL="0" lvl="0" indent="0" algn="l" rtl="0">
              <a:spcBef>
                <a:spcPts val="0"/>
              </a:spcBef>
              <a:spcAft>
                <a:spcPts val="0"/>
              </a:spcAft>
              <a:buNone/>
            </a:pPr>
            <a:endParaRPr/>
          </a:p>
          <a:p>
            <a:pPr marL="0" lvl="0" indent="0" algn="l" rtl="0">
              <a:spcBef>
                <a:spcPts val="0"/>
              </a:spcBef>
              <a:spcAft>
                <a:spcPts val="0"/>
              </a:spcAft>
              <a:buNone/>
            </a:pPr>
            <a:r>
              <a:rPr lang="en"/>
              <a:t>NOTE:</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38289452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417e9efe04_1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 name="Google Shape;136;g417e9efe04_1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Time: 3 minutes</a:t>
            </a:r>
            <a:endParaRPr/>
          </a:p>
          <a:p>
            <a:pPr marL="0" lvl="0" indent="0" algn="l" rtl="0">
              <a:spcBef>
                <a:spcPts val="0"/>
              </a:spcBef>
              <a:spcAft>
                <a:spcPts val="0"/>
              </a:spcAft>
              <a:buNone/>
            </a:pPr>
            <a:endParaRPr/>
          </a:p>
          <a:p>
            <a:pPr marL="0" lvl="0" indent="0" algn="l" rtl="0">
              <a:spcBef>
                <a:spcPts val="0"/>
              </a:spcBef>
              <a:spcAft>
                <a:spcPts val="0"/>
              </a:spcAft>
              <a:buNone/>
            </a:pPr>
            <a:r>
              <a:rPr lang="en"/>
              <a:t>DIRECTIONS: [Continue]</a:t>
            </a:r>
            <a:endParaRPr/>
          </a:p>
          <a:p>
            <a:pPr marL="0" lvl="0" indent="0" algn="l" rtl="0">
              <a:spcBef>
                <a:spcPts val="0"/>
              </a:spcBef>
              <a:spcAft>
                <a:spcPts val="0"/>
              </a:spcAft>
              <a:buNone/>
            </a:pPr>
            <a:endParaRPr/>
          </a:p>
          <a:p>
            <a:pPr marL="0" lvl="0" indent="0" algn="l" rtl="0">
              <a:spcBef>
                <a:spcPts val="0"/>
              </a:spcBef>
              <a:spcAft>
                <a:spcPts val="0"/>
              </a:spcAft>
              <a:buNone/>
            </a:pPr>
            <a:r>
              <a:rPr lang="en"/>
              <a:t>SAY: </a:t>
            </a:r>
            <a:r>
              <a:rPr lang="en" b="1"/>
              <a:t>These are cross-cultural behavioral traits of gifted students.  </a:t>
            </a:r>
            <a:endParaRPr b="1"/>
          </a:p>
          <a:p>
            <a:pPr marL="0" lvl="0" indent="0" algn="l" rtl="0">
              <a:spcBef>
                <a:spcPts val="0"/>
              </a:spcBef>
              <a:spcAft>
                <a:spcPts val="0"/>
              </a:spcAft>
              <a:buNone/>
            </a:pPr>
            <a:endParaRPr/>
          </a:p>
          <a:p>
            <a:pPr marL="0" lvl="0" indent="0" algn="l" rtl="0">
              <a:spcBef>
                <a:spcPts val="0"/>
              </a:spcBef>
              <a:spcAft>
                <a:spcPts val="0"/>
              </a:spcAft>
              <a:buNone/>
            </a:pPr>
            <a:r>
              <a:rPr lang="en"/>
              <a:t>NOTE:</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11997074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417e9efe04_1_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2" name="Google Shape;142;g417e9efe04_1_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TIME: 15-20 minutes</a:t>
            </a:r>
            <a:endParaRPr/>
          </a:p>
          <a:p>
            <a:pPr marL="0" lvl="0" indent="0" algn="l" rtl="0">
              <a:spcBef>
                <a:spcPts val="0"/>
              </a:spcBef>
              <a:spcAft>
                <a:spcPts val="0"/>
              </a:spcAft>
              <a:buNone/>
            </a:pPr>
            <a:endParaRPr/>
          </a:p>
          <a:p>
            <a:pPr marL="0" lvl="0" indent="0" algn="l" rtl="0">
              <a:spcBef>
                <a:spcPts val="0"/>
              </a:spcBef>
              <a:spcAft>
                <a:spcPts val="0"/>
              </a:spcAft>
              <a:buNone/>
            </a:pPr>
            <a:r>
              <a:rPr lang="en"/>
              <a:t>DIRECTIONS: This is a chance for parents to share out and connect--the goal being to find a network of supports. You’ll first ask the parents to reflect on  </a:t>
            </a:r>
            <a:endParaRPr/>
          </a:p>
          <a:p>
            <a:pPr marL="0" lvl="0" indent="0" algn="l" rtl="0">
              <a:spcBef>
                <a:spcPts val="0"/>
              </a:spcBef>
              <a:spcAft>
                <a:spcPts val="0"/>
              </a:spcAft>
              <a:buNone/>
            </a:pPr>
            <a:endParaRPr/>
          </a:p>
          <a:p>
            <a:pPr marL="0" lvl="0" indent="0" algn="l" rtl="0">
              <a:spcBef>
                <a:spcPts val="0"/>
              </a:spcBef>
              <a:spcAft>
                <a:spcPts val="0"/>
              </a:spcAft>
              <a:buNone/>
            </a:pPr>
            <a:r>
              <a:rPr lang="en"/>
              <a:t>SAY: </a:t>
            </a:r>
            <a:r>
              <a:rPr lang="en" b="1"/>
              <a:t>Again, there is no one profile of a gifted student; however, as we went through these cross-cultural characteristics, I hope you found characteristics that match your child’s unique personality. As you learn and explore more about giftedness, these characteristics form into topics, such as perfectionism and overexcitabilities. As you can see, parenting a gifted child may not be easy, and sometimes, parents can feel as though they are alone. </a:t>
            </a:r>
            <a:endParaRPr b="1"/>
          </a:p>
          <a:p>
            <a:pPr marL="0" lvl="0" indent="0" algn="l" rtl="0">
              <a:spcBef>
                <a:spcPts val="0"/>
              </a:spcBef>
              <a:spcAft>
                <a:spcPts val="0"/>
              </a:spcAft>
              <a:buNone/>
            </a:pPr>
            <a:r>
              <a:rPr lang="en" b="1"/>
              <a:t>The point of this final activity is to begin to form connections. First, please take a moment to think of [reading slide] “traits...you notice with your own child.” Choose 1 or 2 (or 20!) that you would be willing to share with someone as a way of making a connection.  [Wait ~30 seconds]. </a:t>
            </a:r>
            <a:endParaRPr b="1"/>
          </a:p>
          <a:p>
            <a:pPr marL="0" lvl="0" indent="0" algn="l" rtl="0">
              <a:spcBef>
                <a:spcPts val="0"/>
              </a:spcBef>
              <a:spcAft>
                <a:spcPts val="0"/>
              </a:spcAft>
              <a:buNone/>
            </a:pPr>
            <a:r>
              <a:rPr lang="en" b="1"/>
              <a:t>Next, I’m going to give you a few minutes to mingle and meet other parents. After you introduce yourself, share a few of the gifted traits you are comfortable sharing, and see what commonalities you have. Use this time as an opportunity to form connections and a network of resources. [Allow adequate time to parents to meet and share].  </a:t>
            </a:r>
            <a:endParaRPr b="1"/>
          </a:p>
          <a:p>
            <a:pPr marL="0" lvl="0" indent="0" algn="l" rtl="0">
              <a:spcBef>
                <a:spcPts val="0"/>
              </a:spcBef>
              <a:spcAft>
                <a:spcPts val="0"/>
              </a:spcAft>
              <a:buNone/>
            </a:pPr>
            <a:r>
              <a:rPr lang="en" b="1"/>
              <a:t>Thank you for sharing and forming connections.  Let’s conclude by asking [reading slide] “Why is it important for teachers to recognize various gifted characteristics?” Our hope is that by better understanding your child’s unique gifts, you will be able to provide positive advocacy and form a long-lasting partnership with your child’s teacher(s).  </a:t>
            </a:r>
            <a:endParaRPr b="1"/>
          </a:p>
          <a:p>
            <a:pPr marL="0" lvl="0" indent="0" algn="l" rtl="0">
              <a:spcBef>
                <a:spcPts val="0"/>
              </a:spcBef>
              <a:spcAft>
                <a:spcPts val="0"/>
              </a:spcAft>
              <a:buNone/>
            </a:pPr>
            <a:endParaRPr/>
          </a:p>
          <a:p>
            <a:pPr marL="0" lvl="0" indent="0" algn="l" rtl="0">
              <a:spcBef>
                <a:spcPts val="0"/>
              </a:spcBef>
              <a:spcAft>
                <a:spcPts val="0"/>
              </a:spcAft>
              <a:buNone/>
            </a:pPr>
            <a:r>
              <a:rPr lang="en"/>
              <a:t>NOTE: This last question is intended to meld the conversation of service design with gifted characteristics. This last sentence is something the presenter will need to return to during the whole-group discussion, stressing that </a:t>
            </a:r>
            <a:r>
              <a:rPr lang="en" i="1"/>
              <a:t>understanding (for both the parent and teacher) allows for positive advocacy and long-lasting partnerships.</a:t>
            </a:r>
            <a:r>
              <a:rPr lang="en"/>
              <a:t>  </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13595242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417e9efe04_1_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8" name="Google Shape;148;g417e9efe04_1_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Time: 5 minutes</a:t>
            </a:r>
            <a:endParaRPr/>
          </a:p>
          <a:p>
            <a:pPr marL="0" lvl="0" indent="0" algn="l" rtl="0">
              <a:spcBef>
                <a:spcPts val="0"/>
              </a:spcBef>
              <a:spcAft>
                <a:spcPts val="0"/>
              </a:spcAft>
              <a:buNone/>
            </a:pPr>
            <a:endParaRPr/>
          </a:p>
          <a:p>
            <a:pPr marL="0" lvl="0" indent="0" algn="l" rtl="0">
              <a:spcBef>
                <a:spcPts val="0"/>
              </a:spcBef>
              <a:spcAft>
                <a:spcPts val="0"/>
              </a:spcAft>
              <a:buNone/>
            </a:pPr>
            <a:r>
              <a:rPr lang="en"/>
              <a:t>DIRECTIONS: This is the closing, where you list out your service design. </a:t>
            </a:r>
            <a:endParaRPr/>
          </a:p>
          <a:p>
            <a:pPr marL="0" lvl="0" indent="0" algn="l" rtl="0">
              <a:spcBef>
                <a:spcPts val="0"/>
              </a:spcBef>
              <a:spcAft>
                <a:spcPts val="0"/>
              </a:spcAft>
              <a:buNone/>
            </a:pPr>
            <a:endParaRPr/>
          </a:p>
          <a:p>
            <a:pPr marL="0" lvl="0" indent="0" algn="l" rtl="0">
              <a:spcBef>
                <a:spcPts val="0"/>
              </a:spcBef>
              <a:spcAft>
                <a:spcPts val="0"/>
              </a:spcAft>
              <a:buNone/>
            </a:pPr>
            <a:r>
              <a:rPr lang="en"/>
              <a:t>SAY: </a:t>
            </a:r>
            <a:r>
              <a:rPr lang="en" b="1"/>
              <a:t>Thank you for your time, for sharing, and for helping us make connections. As you continue to form those positive partnerships, here’s a reminder of our districts Gifted and Talented services and our contact information. </a:t>
            </a:r>
            <a:endParaRPr b="1"/>
          </a:p>
          <a:p>
            <a:pPr marL="0" lvl="0" indent="0" algn="l" rtl="0">
              <a:spcBef>
                <a:spcPts val="0"/>
              </a:spcBef>
              <a:spcAft>
                <a:spcPts val="0"/>
              </a:spcAft>
              <a:buNone/>
            </a:pPr>
            <a:endParaRPr/>
          </a:p>
          <a:p>
            <a:pPr marL="0" lvl="0" indent="0" algn="l" rtl="0">
              <a:spcBef>
                <a:spcPts val="0"/>
              </a:spcBef>
              <a:spcAft>
                <a:spcPts val="0"/>
              </a:spcAft>
              <a:buNone/>
            </a:pPr>
            <a:r>
              <a:rPr lang="en"/>
              <a:t>NOTE:</a:t>
            </a:r>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32072271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40dd2d4992_0_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 name="Google Shape;155;g40dd2d4992_0_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DIRECTIONS:</a:t>
            </a:r>
            <a:endParaRPr/>
          </a:p>
          <a:p>
            <a:pPr marL="0" lvl="0" indent="0" algn="l" rtl="0">
              <a:spcBef>
                <a:spcPts val="0"/>
              </a:spcBef>
              <a:spcAft>
                <a:spcPts val="0"/>
              </a:spcAft>
              <a:buNone/>
            </a:pPr>
            <a:r>
              <a:rPr lang="en"/>
              <a:t>SAY:</a:t>
            </a:r>
            <a:endParaRPr/>
          </a:p>
          <a:p>
            <a:pPr marL="0" lvl="0" indent="0" algn="l" rtl="0">
              <a:spcBef>
                <a:spcPts val="0"/>
              </a:spcBef>
              <a:spcAft>
                <a:spcPts val="0"/>
              </a:spcAft>
              <a:buNone/>
            </a:pPr>
            <a:r>
              <a:rPr lang="en"/>
              <a:t>NOTE:</a:t>
            </a:r>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34568163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g40dd2d4992_0_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1" name="Google Shape;161;g40dd2d4992_0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DIRECTIONS:</a:t>
            </a:r>
            <a:endParaRPr/>
          </a:p>
          <a:p>
            <a:pPr marL="0" lvl="0" indent="0" algn="l" rtl="0">
              <a:spcBef>
                <a:spcPts val="0"/>
              </a:spcBef>
              <a:spcAft>
                <a:spcPts val="0"/>
              </a:spcAft>
              <a:buNone/>
            </a:pPr>
            <a:r>
              <a:rPr lang="en"/>
              <a:t>SAY:</a:t>
            </a:r>
            <a:endParaRPr/>
          </a:p>
          <a:p>
            <a:pPr marL="0" lvl="0" indent="0" algn="l" rtl="0">
              <a:spcBef>
                <a:spcPts val="0"/>
              </a:spcBef>
              <a:spcAft>
                <a:spcPts val="0"/>
              </a:spcAft>
              <a:buNone/>
            </a:pPr>
            <a:r>
              <a:rPr lang="en"/>
              <a:t>NOTE:</a:t>
            </a:r>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20651989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cxnSp>
        <p:nvCxnSpPr>
          <p:cNvPr id="10" name="Google Shape;10;p2"/>
          <p:cNvCxnSpPr/>
          <p:nvPr/>
        </p:nvCxnSpPr>
        <p:spPr>
          <a:xfrm>
            <a:off x="4278300" y="2751163"/>
            <a:ext cx="587400" cy="0"/>
          </a:xfrm>
          <a:prstGeom prst="straightConnector1">
            <a:avLst/>
          </a:prstGeom>
          <a:noFill/>
          <a:ln w="76200" cap="flat" cmpd="sng">
            <a:solidFill>
              <a:schemeClr val="dk1"/>
            </a:solidFill>
            <a:prstDash val="solid"/>
            <a:round/>
            <a:headEnd type="none" w="sm" len="sm"/>
            <a:tailEnd type="none" w="sm" len="sm"/>
          </a:ln>
        </p:spPr>
      </p:cxnSp>
      <p:sp>
        <p:nvSpPr>
          <p:cNvPr id="11" name="Google Shape;11;p2"/>
          <p:cNvSpPr txBox="1">
            <a:spLocks noGrp="1"/>
          </p:cNvSpPr>
          <p:nvPr>
            <p:ph type="ctrTitle"/>
          </p:nvPr>
        </p:nvSpPr>
        <p:spPr>
          <a:xfrm>
            <a:off x="311700" y="595975"/>
            <a:ext cx="8520600" cy="1957800"/>
          </a:xfrm>
          <a:prstGeom prst="rect">
            <a:avLst/>
          </a:prstGeom>
        </p:spPr>
        <p:txBody>
          <a:bodyPr spcFirstLastPara="1" wrap="square" lIns="91425" tIns="91425" rIns="91425" bIns="91425" anchor="b" anchorCtr="0"/>
          <a:lstStyle>
            <a:lvl1pPr lvl="0" algn="ctr">
              <a:spcBef>
                <a:spcPts val="0"/>
              </a:spcBef>
              <a:spcAft>
                <a:spcPts val="0"/>
              </a:spcAft>
              <a:buSzPts val="5400"/>
              <a:buNone/>
              <a:defRPr sz="5400"/>
            </a:lvl1pPr>
            <a:lvl2pPr lvl="1" algn="ctr">
              <a:spcBef>
                <a:spcPts val="0"/>
              </a:spcBef>
              <a:spcAft>
                <a:spcPts val="0"/>
              </a:spcAft>
              <a:buSzPts val="5400"/>
              <a:buNone/>
              <a:defRPr sz="5400"/>
            </a:lvl2pPr>
            <a:lvl3pPr lvl="2" algn="ctr">
              <a:spcBef>
                <a:spcPts val="0"/>
              </a:spcBef>
              <a:spcAft>
                <a:spcPts val="0"/>
              </a:spcAft>
              <a:buSzPts val="5400"/>
              <a:buNone/>
              <a:defRPr sz="5400"/>
            </a:lvl3pPr>
            <a:lvl4pPr lvl="3" algn="ctr">
              <a:spcBef>
                <a:spcPts val="0"/>
              </a:spcBef>
              <a:spcAft>
                <a:spcPts val="0"/>
              </a:spcAft>
              <a:buSzPts val="5400"/>
              <a:buNone/>
              <a:defRPr sz="5400"/>
            </a:lvl4pPr>
            <a:lvl5pPr lvl="4" algn="ctr">
              <a:spcBef>
                <a:spcPts val="0"/>
              </a:spcBef>
              <a:spcAft>
                <a:spcPts val="0"/>
              </a:spcAft>
              <a:buSzPts val="5400"/>
              <a:buNone/>
              <a:defRPr sz="5400"/>
            </a:lvl5pPr>
            <a:lvl6pPr lvl="5" algn="ctr">
              <a:spcBef>
                <a:spcPts val="0"/>
              </a:spcBef>
              <a:spcAft>
                <a:spcPts val="0"/>
              </a:spcAft>
              <a:buSzPts val="5400"/>
              <a:buNone/>
              <a:defRPr sz="5400"/>
            </a:lvl6pPr>
            <a:lvl7pPr lvl="6" algn="ctr">
              <a:spcBef>
                <a:spcPts val="0"/>
              </a:spcBef>
              <a:spcAft>
                <a:spcPts val="0"/>
              </a:spcAft>
              <a:buSzPts val="5400"/>
              <a:buNone/>
              <a:defRPr sz="5400"/>
            </a:lvl7pPr>
            <a:lvl8pPr lvl="7" algn="ctr">
              <a:spcBef>
                <a:spcPts val="0"/>
              </a:spcBef>
              <a:spcAft>
                <a:spcPts val="0"/>
              </a:spcAft>
              <a:buSzPts val="5400"/>
              <a:buNone/>
              <a:defRPr sz="5400"/>
            </a:lvl8pPr>
            <a:lvl9pPr lvl="8" algn="ctr">
              <a:spcBef>
                <a:spcPts val="0"/>
              </a:spcBef>
              <a:spcAft>
                <a:spcPts val="0"/>
              </a:spcAft>
              <a:buSzPts val="5400"/>
              <a:buNone/>
              <a:defRPr sz="5400"/>
            </a:lvl9pPr>
          </a:lstStyle>
          <a:p>
            <a:endParaRPr/>
          </a:p>
        </p:txBody>
      </p:sp>
      <p:sp>
        <p:nvSpPr>
          <p:cNvPr id="12" name="Google Shape;12;p2"/>
          <p:cNvSpPr txBox="1">
            <a:spLocks noGrp="1"/>
          </p:cNvSpPr>
          <p:nvPr>
            <p:ph type="subTitle" idx="1"/>
          </p:nvPr>
        </p:nvSpPr>
        <p:spPr>
          <a:xfrm>
            <a:off x="311700" y="3165823"/>
            <a:ext cx="8520600" cy="7335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400"/>
              <a:buNone/>
              <a:defRPr sz="2400"/>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a:endParaRPr/>
          </a:p>
        </p:txBody>
      </p:sp>
      <p:sp>
        <p:nvSpPr>
          <p:cNvPr id="13" name="Google Shape;13;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dk1"/>
        </a:solidFill>
        <a:effectLst/>
      </p:bgPr>
    </p:bg>
    <p:spTree>
      <p:nvGrpSpPr>
        <p:cNvPr id="1" name="Shape 14"/>
        <p:cNvGrpSpPr/>
        <p:nvPr/>
      </p:nvGrpSpPr>
      <p:grpSpPr>
        <a:xfrm>
          <a:off x="0" y="0"/>
          <a:ext cx="0" cy="0"/>
          <a:chOff x="0" y="0"/>
          <a:chExt cx="0" cy="0"/>
        </a:xfrm>
      </p:grpSpPr>
      <p:sp>
        <p:nvSpPr>
          <p:cNvPr id="15" name="Google Shape;15;p3"/>
          <p:cNvSpPr txBox="1">
            <a:spLocks noGrp="1"/>
          </p:cNvSpPr>
          <p:nvPr>
            <p:ph type="title"/>
          </p:nvPr>
        </p:nvSpPr>
        <p:spPr>
          <a:xfrm>
            <a:off x="311700" y="2480550"/>
            <a:ext cx="8114400" cy="2445900"/>
          </a:xfrm>
          <a:prstGeom prst="rect">
            <a:avLst/>
          </a:prstGeom>
        </p:spPr>
        <p:txBody>
          <a:bodyPr spcFirstLastPara="1" wrap="square" lIns="91425" tIns="91425" rIns="91425" bIns="91425" anchor="b" anchorCtr="0"/>
          <a:lstStyle>
            <a:lvl1pPr lvl="0">
              <a:spcBef>
                <a:spcPts val="0"/>
              </a:spcBef>
              <a:spcAft>
                <a:spcPts val="0"/>
              </a:spcAft>
              <a:buClr>
                <a:schemeClr val="lt1"/>
              </a:buClr>
              <a:buSzPts val="6800"/>
              <a:buNone/>
              <a:defRPr sz="6800">
                <a:solidFill>
                  <a:schemeClr val="lt1"/>
                </a:solidFill>
              </a:defRPr>
            </a:lvl1pPr>
            <a:lvl2pPr lvl="1">
              <a:spcBef>
                <a:spcPts val="0"/>
              </a:spcBef>
              <a:spcAft>
                <a:spcPts val="0"/>
              </a:spcAft>
              <a:buClr>
                <a:schemeClr val="lt1"/>
              </a:buClr>
              <a:buSzPts val="6800"/>
              <a:buNone/>
              <a:defRPr sz="6800">
                <a:solidFill>
                  <a:schemeClr val="lt1"/>
                </a:solidFill>
              </a:defRPr>
            </a:lvl2pPr>
            <a:lvl3pPr lvl="2">
              <a:spcBef>
                <a:spcPts val="0"/>
              </a:spcBef>
              <a:spcAft>
                <a:spcPts val="0"/>
              </a:spcAft>
              <a:buClr>
                <a:schemeClr val="lt1"/>
              </a:buClr>
              <a:buSzPts val="6800"/>
              <a:buNone/>
              <a:defRPr sz="6800">
                <a:solidFill>
                  <a:schemeClr val="lt1"/>
                </a:solidFill>
              </a:defRPr>
            </a:lvl3pPr>
            <a:lvl4pPr lvl="3">
              <a:spcBef>
                <a:spcPts val="0"/>
              </a:spcBef>
              <a:spcAft>
                <a:spcPts val="0"/>
              </a:spcAft>
              <a:buClr>
                <a:schemeClr val="lt1"/>
              </a:buClr>
              <a:buSzPts val="6800"/>
              <a:buNone/>
              <a:defRPr sz="6800">
                <a:solidFill>
                  <a:schemeClr val="lt1"/>
                </a:solidFill>
              </a:defRPr>
            </a:lvl4pPr>
            <a:lvl5pPr lvl="4">
              <a:spcBef>
                <a:spcPts val="0"/>
              </a:spcBef>
              <a:spcAft>
                <a:spcPts val="0"/>
              </a:spcAft>
              <a:buClr>
                <a:schemeClr val="lt1"/>
              </a:buClr>
              <a:buSzPts val="6800"/>
              <a:buNone/>
              <a:defRPr sz="6800">
                <a:solidFill>
                  <a:schemeClr val="lt1"/>
                </a:solidFill>
              </a:defRPr>
            </a:lvl5pPr>
            <a:lvl6pPr lvl="5">
              <a:spcBef>
                <a:spcPts val="0"/>
              </a:spcBef>
              <a:spcAft>
                <a:spcPts val="0"/>
              </a:spcAft>
              <a:buClr>
                <a:schemeClr val="lt1"/>
              </a:buClr>
              <a:buSzPts val="6800"/>
              <a:buNone/>
              <a:defRPr sz="6800">
                <a:solidFill>
                  <a:schemeClr val="lt1"/>
                </a:solidFill>
              </a:defRPr>
            </a:lvl6pPr>
            <a:lvl7pPr lvl="6">
              <a:spcBef>
                <a:spcPts val="0"/>
              </a:spcBef>
              <a:spcAft>
                <a:spcPts val="0"/>
              </a:spcAft>
              <a:buClr>
                <a:schemeClr val="lt1"/>
              </a:buClr>
              <a:buSzPts val="6800"/>
              <a:buNone/>
              <a:defRPr sz="6800">
                <a:solidFill>
                  <a:schemeClr val="lt1"/>
                </a:solidFill>
              </a:defRPr>
            </a:lvl7pPr>
            <a:lvl8pPr lvl="7">
              <a:spcBef>
                <a:spcPts val="0"/>
              </a:spcBef>
              <a:spcAft>
                <a:spcPts val="0"/>
              </a:spcAft>
              <a:buClr>
                <a:schemeClr val="lt1"/>
              </a:buClr>
              <a:buSzPts val="6800"/>
              <a:buNone/>
              <a:defRPr sz="6800">
                <a:solidFill>
                  <a:schemeClr val="lt1"/>
                </a:solidFill>
              </a:defRPr>
            </a:lvl8pPr>
            <a:lvl9pPr lvl="8">
              <a:spcBef>
                <a:spcPts val="0"/>
              </a:spcBef>
              <a:spcAft>
                <a:spcPts val="0"/>
              </a:spcAft>
              <a:buClr>
                <a:schemeClr val="lt1"/>
              </a:buClr>
              <a:buSzPts val="6800"/>
              <a:buNone/>
              <a:defRPr sz="6800">
                <a:solidFill>
                  <a:schemeClr val="lt1"/>
                </a:solidFill>
              </a:defRPr>
            </a:lvl9pPr>
          </a:lstStyle>
          <a:p>
            <a:endParaRPr/>
          </a:p>
        </p:txBody>
      </p:sp>
      <p:sp>
        <p:nvSpPr>
          <p:cNvPr id="16" name="Google Shape;16;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7"/>
        <p:cNvGrpSpPr/>
        <p:nvPr/>
      </p:nvGrpSpPr>
      <p:grpSpPr>
        <a:xfrm>
          <a:off x="0" y="0"/>
          <a:ext cx="0" cy="0"/>
          <a:chOff x="0" y="0"/>
          <a:chExt cx="0" cy="0"/>
        </a:xfrm>
      </p:grpSpPr>
      <p:sp>
        <p:nvSpPr>
          <p:cNvPr id="18" name="Google Shape;18;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19" name="Google Shape;19;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20" name="Google Shape;20;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1"/>
        <p:cNvGrpSpPr/>
        <p:nvPr/>
      </p:nvGrpSpPr>
      <p:grpSpPr>
        <a:xfrm>
          <a:off x="0" y="0"/>
          <a:ext cx="0" cy="0"/>
          <a:chOff x="0" y="0"/>
          <a:chExt cx="0" cy="0"/>
        </a:xfrm>
      </p:grpSpPr>
      <p:sp>
        <p:nvSpPr>
          <p:cNvPr id="22" name="Google Shape;22;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3" name="Google Shape;23;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5" name="Google Shape;25;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6"/>
        <p:cNvGrpSpPr/>
        <p:nvPr/>
      </p:nvGrpSpPr>
      <p:grpSpPr>
        <a:xfrm>
          <a:off x="0" y="0"/>
          <a:ext cx="0" cy="0"/>
          <a:chOff x="0" y="0"/>
          <a:chExt cx="0" cy="0"/>
        </a:xfrm>
      </p:grpSpPr>
      <p:sp>
        <p:nvSpPr>
          <p:cNvPr id="27" name="Google Shape;27;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8" name="Google Shape;28;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9"/>
        <p:cNvGrpSpPr/>
        <p:nvPr/>
      </p:nvGrpSpPr>
      <p:grpSpPr>
        <a:xfrm>
          <a:off x="0" y="0"/>
          <a:ext cx="0" cy="0"/>
          <a:chOff x="0" y="0"/>
          <a:chExt cx="0" cy="0"/>
        </a:xfrm>
      </p:grpSpPr>
      <p:sp>
        <p:nvSpPr>
          <p:cNvPr id="30" name="Google Shape;30;p7"/>
          <p:cNvSpPr txBox="1">
            <a:spLocks noGrp="1"/>
          </p:cNvSpPr>
          <p:nvPr>
            <p:ph type="title"/>
          </p:nvPr>
        </p:nvSpPr>
        <p:spPr>
          <a:xfrm>
            <a:off x="311700" y="631800"/>
            <a:ext cx="2808000" cy="755700"/>
          </a:xfrm>
          <a:prstGeom prst="rect">
            <a:avLst/>
          </a:prstGeom>
        </p:spPr>
        <p:txBody>
          <a:bodyPr spcFirstLastPara="1" wrap="square" lIns="91425" tIns="91425" rIns="91425" bIns="91425" anchor="b" anchorCtr="0"/>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1" name="Google Shape;31;p7"/>
          <p:cNvSpPr txBox="1">
            <a:spLocks noGrp="1"/>
          </p:cNvSpPr>
          <p:nvPr>
            <p:ph type="body" idx="1"/>
          </p:nvPr>
        </p:nvSpPr>
        <p:spPr>
          <a:xfrm>
            <a:off x="311700" y="1490875"/>
            <a:ext cx="2808000" cy="3078000"/>
          </a:xfrm>
          <a:prstGeom prst="rect">
            <a:avLst/>
          </a:prstGeom>
        </p:spPr>
        <p:txBody>
          <a:bodyPr spcFirstLastPara="1" wrap="square" lIns="91425" tIns="91425" rIns="91425" bIns="91425" anchor="t" anchorCtr="0"/>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2" name="Google Shape;32;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3"/>
        </a:solidFill>
        <a:effectLst/>
      </p:bgPr>
    </p:bg>
    <p:spTree>
      <p:nvGrpSpPr>
        <p:cNvPr id="1" name="Shape 33"/>
        <p:cNvGrpSpPr/>
        <p:nvPr/>
      </p:nvGrpSpPr>
      <p:grpSpPr>
        <a:xfrm>
          <a:off x="0" y="0"/>
          <a:ext cx="0" cy="0"/>
          <a:chOff x="0" y="0"/>
          <a:chExt cx="0" cy="0"/>
        </a:xfrm>
      </p:grpSpPr>
      <p:sp>
        <p:nvSpPr>
          <p:cNvPr id="34" name="Google Shape;34;p8"/>
          <p:cNvSpPr txBox="1">
            <a:spLocks noGrp="1"/>
          </p:cNvSpPr>
          <p:nvPr>
            <p:ph type="title"/>
          </p:nvPr>
        </p:nvSpPr>
        <p:spPr>
          <a:xfrm>
            <a:off x="490250" y="526350"/>
            <a:ext cx="5683800" cy="4090800"/>
          </a:xfrm>
          <a:prstGeom prst="rect">
            <a:avLst/>
          </a:prstGeom>
        </p:spPr>
        <p:txBody>
          <a:bodyPr spcFirstLastPara="1" wrap="square" lIns="91425" tIns="91425" rIns="91425" bIns="91425" anchor="ctr" anchorCtr="0"/>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a:endParaRPr/>
          </a:p>
        </p:txBody>
      </p:sp>
      <p:sp>
        <p:nvSpPr>
          <p:cNvPr id="35" name="Google Shape;35;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6"/>
        <p:cNvGrpSpPr/>
        <p:nvPr/>
      </p:nvGrpSpPr>
      <p:grpSpPr>
        <a:xfrm>
          <a:off x="0" y="0"/>
          <a:ext cx="0" cy="0"/>
          <a:chOff x="0" y="0"/>
          <a:chExt cx="0" cy="0"/>
        </a:xfrm>
      </p:grpSpPr>
      <p:sp>
        <p:nvSpPr>
          <p:cNvPr id="37" name="Google Shape;37;p9"/>
          <p:cNvSpPr/>
          <p:nvPr/>
        </p:nvSpPr>
        <p:spPr>
          <a:xfrm>
            <a:off x="4572000" y="100"/>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8" name="Google Shape;38;p9"/>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39" name="Google Shape;39;p9"/>
          <p:cNvSpPr txBox="1">
            <a:spLocks noGrp="1"/>
          </p:cNvSpPr>
          <p:nvPr>
            <p:ph type="title"/>
          </p:nvPr>
        </p:nvSpPr>
        <p:spPr>
          <a:xfrm>
            <a:off x="265500" y="1375599"/>
            <a:ext cx="4045200" cy="1551900"/>
          </a:xfrm>
          <a:prstGeom prst="rect">
            <a:avLst/>
          </a:prstGeom>
        </p:spPr>
        <p:txBody>
          <a:bodyPr spcFirstLastPara="1" wrap="square" lIns="91425" tIns="91425" rIns="91425" bIns="91425" anchor="b" anchorCtr="0"/>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a:endParaRPr/>
          </a:p>
        </p:txBody>
      </p:sp>
      <p:sp>
        <p:nvSpPr>
          <p:cNvPr id="40" name="Google Shape;40;p9"/>
          <p:cNvSpPr txBox="1">
            <a:spLocks noGrp="1"/>
          </p:cNvSpPr>
          <p:nvPr>
            <p:ph type="subTitle" idx="1"/>
          </p:nvPr>
        </p:nvSpPr>
        <p:spPr>
          <a:xfrm>
            <a:off x="265500" y="2981125"/>
            <a:ext cx="4045200" cy="13455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18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
        <p:nvSpPr>
          <p:cNvPr id="41" name="Google Shape;41;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lstStyle>
            <a:lvl1pPr marL="457200" lvl="0" indent="-342900">
              <a:spcBef>
                <a:spcPts val="0"/>
              </a:spcBef>
              <a:spcAft>
                <a:spcPts val="0"/>
              </a:spcAft>
              <a:buClr>
                <a:schemeClr val="lt1"/>
              </a:buClr>
              <a:buSzPts val="1800"/>
              <a:buChar char="●"/>
              <a:defRPr>
                <a:solidFill>
                  <a:schemeClr val="lt1"/>
                </a:solidFill>
              </a:defRPr>
            </a:lvl1pPr>
            <a:lvl2pPr marL="914400" lvl="1" indent="-317500">
              <a:spcBef>
                <a:spcPts val="1600"/>
              </a:spcBef>
              <a:spcAft>
                <a:spcPts val="0"/>
              </a:spcAft>
              <a:buClr>
                <a:schemeClr val="lt1"/>
              </a:buClr>
              <a:buSzPts val="1400"/>
              <a:buChar char="○"/>
              <a:defRPr>
                <a:solidFill>
                  <a:schemeClr val="lt1"/>
                </a:solidFill>
              </a:defRPr>
            </a:lvl2pPr>
            <a:lvl3pPr marL="1371600" lvl="2" indent="-317500">
              <a:spcBef>
                <a:spcPts val="1600"/>
              </a:spcBef>
              <a:spcAft>
                <a:spcPts val="0"/>
              </a:spcAft>
              <a:buClr>
                <a:schemeClr val="lt1"/>
              </a:buClr>
              <a:buSzPts val="1400"/>
              <a:buChar char="■"/>
              <a:defRPr>
                <a:solidFill>
                  <a:schemeClr val="lt1"/>
                </a:solidFill>
              </a:defRPr>
            </a:lvl3pPr>
            <a:lvl4pPr marL="1828800" lvl="3" indent="-317500">
              <a:spcBef>
                <a:spcPts val="1600"/>
              </a:spcBef>
              <a:spcAft>
                <a:spcPts val="0"/>
              </a:spcAft>
              <a:buClr>
                <a:schemeClr val="lt1"/>
              </a:buClr>
              <a:buSzPts val="1400"/>
              <a:buChar char="●"/>
              <a:defRPr>
                <a:solidFill>
                  <a:schemeClr val="lt1"/>
                </a:solidFill>
              </a:defRPr>
            </a:lvl4pPr>
            <a:lvl5pPr marL="2286000" lvl="4" indent="-317500">
              <a:spcBef>
                <a:spcPts val="1600"/>
              </a:spcBef>
              <a:spcAft>
                <a:spcPts val="0"/>
              </a:spcAft>
              <a:buClr>
                <a:schemeClr val="lt1"/>
              </a:buClr>
              <a:buSzPts val="1400"/>
              <a:buChar char="○"/>
              <a:defRPr>
                <a:solidFill>
                  <a:schemeClr val="lt1"/>
                </a:solidFill>
              </a:defRPr>
            </a:lvl5pPr>
            <a:lvl6pPr marL="2743200" lvl="5" indent="-317500">
              <a:spcBef>
                <a:spcPts val="1600"/>
              </a:spcBef>
              <a:spcAft>
                <a:spcPts val="0"/>
              </a:spcAft>
              <a:buClr>
                <a:schemeClr val="lt1"/>
              </a:buClr>
              <a:buSzPts val="1400"/>
              <a:buChar char="■"/>
              <a:defRPr>
                <a:solidFill>
                  <a:schemeClr val="lt1"/>
                </a:solidFill>
              </a:defRPr>
            </a:lvl6pPr>
            <a:lvl7pPr marL="3200400" lvl="6" indent="-317500">
              <a:spcBef>
                <a:spcPts val="1600"/>
              </a:spcBef>
              <a:spcAft>
                <a:spcPts val="0"/>
              </a:spcAft>
              <a:buClr>
                <a:schemeClr val="lt1"/>
              </a:buClr>
              <a:buSzPts val="1400"/>
              <a:buChar char="●"/>
              <a:defRPr>
                <a:solidFill>
                  <a:schemeClr val="lt1"/>
                </a:solidFill>
              </a:defRPr>
            </a:lvl7pPr>
            <a:lvl8pPr marL="3657600" lvl="7" indent="-317500">
              <a:spcBef>
                <a:spcPts val="1600"/>
              </a:spcBef>
              <a:spcAft>
                <a:spcPts val="0"/>
              </a:spcAft>
              <a:buClr>
                <a:schemeClr val="lt1"/>
              </a:buClr>
              <a:buSzPts val="1400"/>
              <a:buChar char="○"/>
              <a:defRPr>
                <a:solidFill>
                  <a:schemeClr val="lt1"/>
                </a:solidFill>
              </a:defRPr>
            </a:lvl8pPr>
            <a:lvl9pPr marL="4114800" lvl="8" indent="-317500">
              <a:spcBef>
                <a:spcPts val="1600"/>
              </a:spcBef>
              <a:spcAft>
                <a:spcPts val="1600"/>
              </a:spcAft>
              <a:buClr>
                <a:schemeClr val="lt1"/>
              </a:buClr>
              <a:buSzPts val="1400"/>
              <a:buChar char="■"/>
              <a:defRPr>
                <a:solidFill>
                  <a:schemeClr val="lt1"/>
                </a:solidFill>
              </a:defRPr>
            </a:lvl9pPr>
          </a:lstStyle>
          <a:p>
            <a:endParaRPr/>
          </a:p>
        </p:txBody>
      </p:sp>
      <p:sp>
        <p:nvSpPr>
          <p:cNvPr id="42" name="Google Shape;42;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3"/>
        <p:cNvGrpSpPr/>
        <p:nvPr/>
      </p:nvGrpSpPr>
      <p:grpSpPr>
        <a:xfrm>
          <a:off x="0" y="0"/>
          <a:ext cx="0" cy="0"/>
          <a:chOff x="0" y="0"/>
          <a:chExt cx="0" cy="0"/>
        </a:xfrm>
      </p:grpSpPr>
      <p:sp>
        <p:nvSpPr>
          <p:cNvPr id="44" name="Google Shape;44;p10"/>
          <p:cNvSpPr txBox="1">
            <a:spLocks noGrp="1"/>
          </p:cNvSpPr>
          <p:nvPr>
            <p:ph type="body" idx="1"/>
          </p:nvPr>
        </p:nvSpPr>
        <p:spPr>
          <a:xfrm>
            <a:off x="319500" y="4233725"/>
            <a:ext cx="5998800" cy="598800"/>
          </a:xfrm>
          <a:prstGeom prst="rect">
            <a:avLst/>
          </a:prstGeom>
        </p:spPr>
        <p:txBody>
          <a:bodyPr spcFirstLastPara="1" wrap="square" lIns="91425" tIns="91425" rIns="91425" bIns="91425" anchor="ctr" anchorCtr="0"/>
          <a:lstStyle>
            <a:lvl1pPr marL="457200" lvl="0" indent="-228600">
              <a:lnSpc>
                <a:spcPct val="100000"/>
              </a:lnSpc>
              <a:spcBef>
                <a:spcPts val="0"/>
              </a:spcBef>
              <a:spcAft>
                <a:spcPts val="0"/>
              </a:spcAft>
              <a:buClr>
                <a:schemeClr val="accent3"/>
              </a:buClr>
              <a:buSzPts val="1800"/>
              <a:buFont typeface="Alfa Slab One"/>
              <a:buNone/>
              <a:defRPr>
                <a:solidFill>
                  <a:schemeClr val="accent3"/>
                </a:solidFill>
                <a:latin typeface="Alfa Slab One"/>
                <a:ea typeface="Alfa Slab One"/>
                <a:cs typeface="Alfa Slab One"/>
                <a:sym typeface="Alfa Slab One"/>
              </a:defRPr>
            </a:lvl1pPr>
          </a:lstStyle>
          <a:p>
            <a:endParaRPr/>
          </a:p>
        </p:txBody>
      </p:sp>
      <p:sp>
        <p:nvSpPr>
          <p:cNvPr id="45" name="Google Shape;45;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6"/>
        <p:cNvGrpSpPr/>
        <p:nvPr/>
      </p:nvGrpSpPr>
      <p:grpSpPr>
        <a:xfrm>
          <a:off x="0" y="0"/>
          <a:ext cx="0" cy="0"/>
          <a:chOff x="0" y="0"/>
          <a:chExt cx="0" cy="0"/>
        </a:xfrm>
      </p:grpSpPr>
      <p:sp>
        <p:nvSpPr>
          <p:cNvPr id="47" name="Google Shape;47;p11"/>
          <p:cNvSpPr txBox="1">
            <a:spLocks noGrp="1"/>
          </p:cNvSpPr>
          <p:nvPr>
            <p:ph type="title" hasCustomPrompt="1"/>
          </p:nvPr>
        </p:nvSpPr>
        <p:spPr>
          <a:xfrm>
            <a:off x="311700" y="1167925"/>
            <a:ext cx="8520600" cy="1980000"/>
          </a:xfrm>
          <a:prstGeom prst="rect">
            <a:avLst/>
          </a:prstGeom>
        </p:spPr>
        <p:txBody>
          <a:bodyPr spcFirstLastPara="1" wrap="square" lIns="91425" tIns="91425" rIns="91425" bIns="91425" anchor="ctr" anchorCtr="0"/>
          <a:lstStyle>
            <a:lvl1pPr lvl="0" algn="ctr">
              <a:spcBef>
                <a:spcPts val="0"/>
              </a:spcBef>
              <a:spcAft>
                <a:spcPts val="0"/>
              </a:spcAft>
              <a:buClr>
                <a:schemeClr val="dk1"/>
              </a:buClr>
              <a:buSzPts val="11000"/>
              <a:buNone/>
              <a:defRPr sz="11000">
                <a:solidFill>
                  <a:schemeClr val="dk1"/>
                </a:solidFill>
              </a:defRPr>
            </a:lvl1pPr>
            <a:lvl2pPr lvl="1" algn="ctr">
              <a:spcBef>
                <a:spcPts val="0"/>
              </a:spcBef>
              <a:spcAft>
                <a:spcPts val="0"/>
              </a:spcAft>
              <a:buClr>
                <a:schemeClr val="dk1"/>
              </a:buClr>
              <a:buSzPts val="11000"/>
              <a:buNone/>
              <a:defRPr sz="11000">
                <a:solidFill>
                  <a:schemeClr val="dk1"/>
                </a:solidFill>
              </a:defRPr>
            </a:lvl2pPr>
            <a:lvl3pPr lvl="2" algn="ctr">
              <a:spcBef>
                <a:spcPts val="0"/>
              </a:spcBef>
              <a:spcAft>
                <a:spcPts val="0"/>
              </a:spcAft>
              <a:buClr>
                <a:schemeClr val="dk1"/>
              </a:buClr>
              <a:buSzPts val="11000"/>
              <a:buNone/>
              <a:defRPr sz="11000">
                <a:solidFill>
                  <a:schemeClr val="dk1"/>
                </a:solidFill>
              </a:defRPr>
            </a:lvl3pPr>
            <a:lvl4pPr lvl="3" algn="ctr">
              <a:spcBef>
                <a:spcPts val="0"/>
              </a:spcBef>
              <a:spcAft>
                <a:spcPts val="0"/>
              </a:spcAft>
              <a:buClr>
                <a:schemeClr val="dk1"/>
              </a:buClr>
              <a:buSzPts val="11000"/>
              <a:buNone/>
              <a:defRPr sz="11000">
                <a:solidFill>
                  <a:schemeClr val="dk1"/>
                </a:solidFill>
              </a:defRPr>
            </a:lvl4pPr>
            <a:lvl5pPr lvl="4" algn="ctr">
              <a:spcBef>
                <a:spcPts val="0"/>
              </a:spcBef>
              <a:spcAft>
                <a:spcPts val="0"/>
              </a:spcAft>
              <a:buClr>
                <a:schemeClr val="dk1"/>
              </a:buClr>
              <a:buSzPts val="11000"/>
              <a:buNone/>
              <a:defRPr sz="11000">
                <a:solidFill>
                  <a:schemeClr val="dk1"/>
                </a:solidFill>
              </a:defRPr>
            </a:lvl5pPr>
            <a:lvl6pPr lvl="5" algn="ctr">
              <a:spcBef>
                <a:spcPts val="0"/>
              </a:spcBef>
              <a:spcAft>
                <a:spcPts val="0"/>
              </a:spcAft>
              <a:buClr>
                <a:schemeClr val="dk1"/>
              </a:buClr>
              <a:buSzPts val="11000"/>
              <a:buNone/>
              <a:defRPr sz="11000">
                <a:solidFill>
                  <a:schemeClr val="dk1"/>
                </a:solidFill>
              </a:defRPr>
            </a:lvl6pPr>
            <a:lvl7pPr lvl="6" algn="ctr">
              <a:spcBef>
                <a:spcPts val="0"/>
              </a:spcBef>
              <a:spcAft>
                <a:spcPts val="0"/>
              </a:spcAft>
              <a:buClr>
                <a:schemeClr val="dk1"/>
              </a:buClr>
              <a:buSzPts val="11000"/>
              <a:buNone/>
              <a:defRPr sz="11000">
                <a:solidFill>
                  <a:schemeClr val="dk1"/>
                </a:solidFill>
              </a:defRPr>
            </a:lvl7pPr>
            <a:lvl8pPr lvl="7" algn="ctr">
              <a:spcBef>
                <a:spcPts val="0"/>
              </a:spcBef>
              <a:spcAft>
                <a:spcPts val="0"/>
              </a:spcAft>
              <a:buClr>
                <a:schemeClr val="dk1"/>
              </a:buClr>
              <a:buSzPts val="11000"/>
              <a:buNone/>
              <a:defRPr sz="11000">
                <a:solidFill>
                  <a:schemeClr val="dk1"/>
                </a:solidFill>
              </a:defRPr>
            </a:lvl8pPr>
            <a:lvl9pPr lvl="8" algn="ctr">
              <a:spcBef>
                <a:spcPts val="0"/>
              </a:spcBef>
              <a:spcAft>
                <a:spcPts val="0"/>
              </a:spcAft>
              <a:buClr>
                <a:schemeClr val="dk1"/>
              </a:buClr>
              <a:buSzPts val="11000"/>
              <a:buNone/>
              <a:defRPr sz="11000">
                <a:solidFill>
                  <a:schemeClr val="dk1"/>
                </a:solidFill>
              </a:defRPr>
            </a:lvl9pPr>
          </a:lstStyle>
          <a:p>
            <a:r>
              <a:t>xx%</a:t>
            </a:r>
          </a:p>
        </p:txBody>
      </p:sp>
      <p:sp>
        <p:nvSpPr>
          <p:cNvPr id="48" name="Google Shape;48;p11"/>
          <p:cNvSpPr txBox="1">
            <a:spLocks noGrp="1"/>
          </p:cNvSpPr>
          <p:nvPr>
            <p:ph type="body" idx="1"/>
          </p:nvPr>
        </p:nvSpPr>
        <p:spPr>
          <a:xfrm>
            <a:off x="311700" y="3224250"/>
            <a:ext cx="8520600" cy="1071600"/>
          </a:xfrm>
          <a:prstGeom prst="rect">
            <a:avLst/>
          </a:prstGeom>
        </p:spPr>
        <p:txBody>
          <a:bodyPr spcFirstLastPara="1" wrap="square" lIns="91425" tIns="91425" rIns="91425" bIns="91425" anchor="t" anchorCtr="0"/>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9" name="Google Shape;49;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gameday">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lstStyle>
            <a:lvl1pPr lvl="0">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1pPr>
            <a:lvl2pPr lvl="1">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2pPr>
            <a:lvl3pPr lvl="2">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3pPr>
            <a:lvl4pPr lvl="3">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4pPr>
            <a:lvl5pPr lvl="4">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5pPr>
            <a:lvl6pPr lvl="5">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6pPr>
            <a:lvl7pPr lvl="6">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7pPr>
            <a:lvl8pPr lvl="7">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8pPr>
            <a:lvl9pPr lvl="8">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lstStyle>
            <a:lvl1pPr marL="457200" lvl="0" indent="-342900">
              <a:lnSpc>
                <a:spcPct val="115000"/>
              </a:lnSpc>
              <a:spcBef>
                <a:spcPts val="0"/>
              </a:spcBef>
              <a:spcAft>
                <a:spcPts val="0"/>
              </a:spcAft>
              <a:buClr>
                <a:schemeClr val="dk2"/>
              </a:buClr>
              <a:buSzPts val="1800"/>
              <a:buFont typeface="Proxima Nova"/>
              <a:buChar char="●"/>
              <a:defRPr sz="1800">
                <a:solidFill>
                  <a:schemeClr val="dk2"/>
                </a:solidFill>
                <a:latin typeface="Proxima Nova"/>
                <a:ea typeface="Proxima Nova"/>
                <a:cs typeface="Proxima Nova"/>
                <a:sym typeface="Proxima Nova"/>
              </a:defRPr>
            </a:lvl1pPr>
            <a:lvl2pPr marL="914400" lvl="1" indent="-31750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2pPr>
            <a:lvl3pPr marL="1371600" lvl="2" indent="-31750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3pPr>
            <a:lvl4pPr marL="1828800" lvl="3" indent="-31750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4pPr>
            <a:lvl5pPr marL="2286000" lvl="4" indent="-31750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5pPr>
            <a:lvl6pPr marL="2743200" lvl="5" indent="-31750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6pPr>
            <a:lvl7pPr marL="3200400" lvl="6" indent="-31750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7pPr>
            <a:lvl8pPr marL="3657600" lvl="7" indent="-31750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8pPr>
            <a:lvl9pPr marL="4114800" lvl="8" indent="-317500">
              <a:lnSpc>
                <a:spcPct val="115000"/>
              </a:lnSpc>
              <a:spcBef>
                <a:spcPts val="1600"/>
              </a:spcBef>
              <a:spcAft>
                <a:spcPts val="1600"/>
              </a:spcAft>
              <a:buClr>
                <a:schemeClr val="dk2"/>
              </a:buClr>
              <a:buSzPts val="1400"/>
              <a:buFont typeface="Proxima Nova"/>
              <a:buChar char="■"/>
              <a:defRPr>
                <a:solidFill>
                  <a:schemeClr val="dk2"/>
                </a:solidFill>
                <a:latin typeface="Proxima Nova"/>
                <a:ea typeface="Proxima Nova"/>
                <a:cs typeface="Proxima Nova"/>
                <a:sym typeface="Proxima Nova"/>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latin typeface="Proxima Nova"/>
                <a:ea typeface="Proxima Nova"/>
                <a:cs typeface="Proxima Nova"/>
                <a:sym typeface="Proxima Nova"/>
              </a:defRPr>
            </a:lvl1pPr>
            <a:lvl2pPr lvl="1" algn="r">
              <a:buNone/>
              <a:defRPr sz="1000">
                <a:solidFill>
                  <a:schemeClr val="dk2"/>
                </a:solidFill>
                <a:latin typeface="Proxima Nova"/>
                <a:ea typeface="Proxima Nova"/>
                <a:cs typeface="Proxima Nova"/>
                <a:sym typeface="Proxima Nova"/>
              </a:defRPr>
            </a:lvl2pPr>
            <a:lvl3pPr lvl="2" algn="r">
              <a:buNone/>
              <a:defRPr sz="1000">
                <a:solidFill>
                  <a:schemeClr val="dk2"/>
                </a:solidFill>
                <a:latin typeface="Proxima Nova"/>
                <a:ea typeface="Proxima Nova"/>
                <a:cs typeface="Proxima Nova"/>
                <a:sym typeface="Proxima Nova"/>
              </a:defRPr>
            </a:lvl3pPr>
            <a:lvl4pPr lvl="3" algn="r">
              <a:buNone/>
              <a:defRPr sz="1000">
                <a:solidFill>
                  <a:schemeClr val="dk2"/>
                </a:solidFill>
                <a:latin typeface="Proxima Nova"/>
                <a:ea typeface="Proxima Nova"/>
                <a:cs typeface="Proxima Nova"/>
                <a:sym typeface="Proxima Nova"/>
              </a:defRPr>
            </a:lvl4pPr>
            <a:lvl5pPr lvl="4" algn="r">
              <a:buNone/>
              <a:defRPr sz="1000">
                <a:solidFill>
                  <a:schemeClr val="dk2"/>
                </a:solidFill>
                <a:latin typeface="Proxima Nova"/>
                <a:ea typeface="Proxima Nova"/>
                <a:cs typeface="Proxima Nova"/>
                <a:sym typeface="Proxima Nova"/>
              </a:defRPr>
            </a:lvl5pPr>
            <a:lvl6pPr lvl="5" algn="r">
              <a:buNone/>
              <a:defRPr sz="1000">
                <a:solidFill>
                  <a:schemeClr val="dk2"/>
                </a:solidFill>
                <a:latin typeface="Proxima Nova"/>
                <a:ea typeface="Proxima Nova"/>
                <a:cs typeface="Proxima Nova"/>
                <a:sym typeface="Proxima Nova"/>
              </a:defRPr>
            </a:lvl6pPr>
            <a:lvl7pPr lvl="6" algn="r">
              <a:buNone/>
              <a:defRPr sz="1000">
                <a:solidFill>
                  <a:schemeClr val="dk2"/>
                </a:solidFill>
                <a:latin typeface="Proxima Nova"/>
                <a:ea typeface="Proxima Nova"/>
                <a:cs typeface="Proxima Nova"/>
                <a:sym typeface="Proxima Nova"/>
              </a:defRPr>
            </a:lvl7pPr>
            <a:lvl8pPr lvl="7" algn="r">
              <a:buNone/>
              <a:defRPr sz="1000">
                <a:solidFill>
                  <a:schemeClr val="dk2"/>
                </a:solidFill>
                <a:latin typeface="Proxima Nova"/>
                <a:ea typeface="Proxima Nova"/>
                <a:cs typeface="Proxima Nova"/>
                <a:sym typeface="Proxima Nova"/>
              </a:defRPr>
            </a:lvl8pPr>
            <a:lvl9pPr lvl="8" algn="r">
              <a:buNone/>
              <a:defRPr sz="1000">
                <a:solidFill>
                  <a:schemeClr val="dk2"/>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4.xml.rels><?xml version="1.0" encoding="UTF-8" standalone="yes"?>
<Relationships xmlns="http://schemas.openxmlformats.org/package/2006/relationships"><Relationship Id="rId3" Type="http://schemas.openxmlformats.org/officeDocument/2006/relationships/hyperlink" Target="http://www.iapsych.com/chcv2.pdf" TargetMode="External"/><Relationship Id="rId2" Type="http://schemas.openxmlformats.org/officeDocument/2006/relationships/notesSlide" Target="../notesSlides/notesSlide14.xml"/><Relationship Id="rId1" Type="http://schemas.openxmlformats.org/officeDocument/2006/relationships/slideLayout" Target="../slideLayouts/slideLayout3.xml"/><Relationship Id="rId5" Type="http://schemas.openxmlformats.org/officeDocument/2006/relationships/hyperlink" Target="https://www.nagc.org/resources-publications/resources/my-child-gifted/common-characteristics-gifted-individuals/traits" TargetMode="External"/><Relationship Id="rId4" Type="http://schemas.openxmlformats.org/officeDocument/2006/relationships/hyperlink" Target="https://nrcgt.uconn.edu/" TargetMode="Externa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5"/>
        <p:cNvGrpSpPr/>
        <p:nvPr/>
      </p:nvGrpSpPr>
      <p:grpSpPr>
        <a:xfrm>
          <a:off x="0" y="0"/>
          <a:ext cx="0" cy="0"/>
          <a:chOff x="0" y="0"/>
          <a:chExt cx="0" cy="0"/>
        </a:xfrm>
      </p:grpSpPr>
      <p:sp>
        <p:nvSpPr>
          <p:cNvPr id="56" name="Google Shape;56;p13"/>
          <p:cNvSpPr txBox="1">
            <a:spLocks noGrp="1"/>
          </p:cNvSpPr>
          <p:nvPr>
            <p:ph type="ctrTitle"/>
          </p:nvPr>
        </p:nvSpPr>
        <p:spPr>
          <a:xfrm>
            <a:off x="311700" y="595975"/>
            <a:ext cx="8520600" cy="1957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Gifted 101</a:t>
            </a:r>
            <a:endParaRPr/>
          </a:p>
        </p:txBody>
      </p:sp>
      <p:sp>
        <p:nvSpPr>
          <p:cNvPr id="57" name="Google Shape;57;p13"/>
          <p:cNvSpPr txBox="1">
            <a:spLocks noGrp="1"/>
          </p:cNvSpPr>
          <p:nvPr>
            <p:ph type="subTitle" idx="1"/>
          </p:nvPr>
        </p:nvSpPr>
        <p:spPr>
          <a:xfrm>
            <a:off x="311700" y="3165823"/>
            <a:ext cx="8520600" cy="733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A Region 10 ESC GT Parent Portal</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Google Shape;73;p1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Agenda</a:t>
            </a:r>
            <a:endParaRPr/>
          </a:p>
        </p:txBody>
      </p:sp>
      <p:sp>
        <p:nvSpPr>
          <p:cNvPr id="74" name="Google Shape;74;p15"/>
          <p:cNvSpPr txBox="1">
            <a:spLocks noGrp="1"/>
          </p:cNvSpPr>
          <p:nvPr>
            <p:ph type="body" idx="1"/>
          </p:nvPr>
        </p:nvSpPr>
        <p:spPr>
          <a:xfrm>
            <a:off x="311700" y="1152475"/>
            <a:ext cx="8520600" cy="3416400"/>
          </a:xfrm>
          <a:prstGeom prst="rect">
            <a:avLst/>
          </a:prstGeom>
          <a:ln>
            <a:noFill/>
          </a:ln>
        </p:spPr>
        <p:txBody>
          <a:bodyPr spcFirstLastPara="1" wrap="square" lIns="91425" tIns="91425" rIns="91425" bIns="91425" anchor="t" anchorCtr="0">
            <a:noAutofit/>
          </a:bodyPr>
          <a:lstStyle/>
          <a:p>
            <a:pPr marL="457200" lvl="0" indent="-342900" algn="l" rtl="0">
              <a:spcBef>
                <a:spcPts val="0"/>
              </a:spcBef>
              <a:spcAft>
                <a:spcPts val="0"/>
              </a:spcAft>
              <a:buClr>
                <a:srgbClr val="666666"/>
              </a:buClr>
              <a:buSzPts val="1800"/>
              <a:buChar char="●"/>
            </a:pPr>
            <a:r>
              <a:rPr lang="en">
                <a:solidFill>
                  <a:srgbClr val="666666"/>
                </a:solidFill>
              </a:rPr>
              <a:t>Explore what we mean by intelligence in order to understand [our district’s] service design.</a:t>
            </a:r>
            <a:endParaRPr>
              <a:solidFill>
                <a:srgbClr val="666666"/>
              </a:solidFill>
            </a:endParaRPr>
          </a:p>
          <a:p>
            <a:pPr marL="457200" lvl="0" indent="-342900" algn="l" rtl="0">
              <a:spcBef>
                <a:spcPts val="0"/>
              </a:spcBef>
              <a:spcAft>
                <a:spcPts val="0"/>
              </a:spcAft>
              <a:buClr>
                <a:srgbClr val="666666"/>
              </a:buClr>
              <a:buSzPts val="1800"/>
              <a:buChar char="●"/>
            </a:pPr>
            <a:r>
              <a:rPr lang="en">
                <a:solidFill>
                  <a:srgbClr val="666666"/>
                </a:solidFill>
              </a:rPr>
              <a:t>Understand asynchronous development as it affects our gifted learners </a:t>
            </a:r>
            <a:endParaRPr>
              <a:solidFill>
                <a:srgbClr val="666666"/>
              </a:solidFill>
            </a:endParaRPr>
          </a:p>
          <a:p>
            <a:pPr marL="457200" lvl="0" indent="-342900" algn="l" rtl="0">
              <a:spcBef>
                <a:spcPts val="0"/>
              </a:spcBef>
              <a:spcAft>
                <a:spcPts val="0"/>
              </a:spcAft>
              <a:buClr>
                <a:srgbClr val="666666"/>
              </a:buClr>
              <a:buSzPts val="1800"/>
              <a:buChar char="●"/>
            </a:pPr>
            <a:r>
              <a:rPr lang="en">
                <a:solidFill>
                  <a:srgbClr val="666666"/>
                </a:solidFill>
              </a:rPr>
              <a:t>Explore the whole-child approach to gifted by looking at individual differences</a:t>
            </a:r>
            <a:endParaRPr>
              <a:solidFill>
                <a:srgbClr val="666666"/>
              </a:solidFill>
            </a:endParaRPr>
          </a:p>
          <a:p>
            <a:pPr marL="457200" lvl="0" indent="-342900" algn="l" rtl="0">
              <a:spcBef>
                <a:spcPts val="0"/>
              </a:spcBef>
              <a:spcAft>
                <a:spcPts val="0"/>
              </a:spcAft>
              <a:buClr>
                <a:srgbClr val="666666"/>
              </a:buClr>
              <a:buSzPts val="1800"/>
              <a:buChar char="●"/>
            </a:pPr>
            <a:r>
              <a:rPr lang="en">
                <a:solidFill>
                  <a:srgbClr val="666666"/>
                </a:solidFill>
              </a:rPr>
              <a:t>Form connections in order to support [our district’s] service design.  </a:t>
            </a:r>
            <a:endParaRPr>
              <a:solidFill>
                <a:srgbClr val="666666"/>
              </a:solidFill>
            </a:endParaRPr>
          </a:p>
          <a:p>
            <a:pPr marL="0" lvl="0" indent="0" algn="l" rtl="0">
              <a:spcBef>
                <a:spcPts val="0"/>
              </a:spcBef>
              <a:spcAft>
                <a:spcPts val="1600"/>
              </a:spcAft>
              <a:buNone/>
            </a:pPr>
            <a:endParaRPr>
              <a:solidFill>
                <a:srgbClr val="666666"/>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Google Shape;79;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What is Gifted &amp; Talented?</a:t>
            </a:r>
            <a:endParaRPr/>
          </a:p>
        </p:txBody>
      </p:sp>
      <p:sp>
        <p:nvSpPr>
          <p:cNvPr id="80" name="Google Shape;80;p1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What do we mean by “gifted”?</a:t>
            </a:r>
            <a:endParaRPr/>
          </a:p>
          <a:p>
            <a:pPr marL="457200" lvl="0" indent="-342900" algn="l" rtl="0">
              <a:spcBef>
                <a:spcPts val="0"/>
              </a:spcBef>
              <a:spcAft>
                <a:spcPts val="0"/>
              </a:spcAft>
              <a:buSzPts val="1800"/>
              <a:buChar char="●"/>
            </a:pPr>
            <a:r>
              <a:rPr lang="en"/>
              <a:t>What do we mean by “talented”?</a:t>
            </a:r>
            <a:endParaRPr/>
          </a:p>
          <a:p>
            <a:pPr marL="457200" lvl="0" indent="-342900" algn="l" rtl="0">
              <a:spcBef>
                <a:spcPts val="0"/>
              </a:spcBef>
              <a:spcAft>
                <a:spcPts val="0"/>
              </a:spcAft>
              <a:buSzPts val="1800"/>
              <a:buChar char="●"/>
            </a:pPr>
            <a:r>
              <a:rPr lang="en"/>
              <a:t>How are the two words different? </a:t>
            </a:r>
            <a:endParaRPr/>
          </a:p>
          <a:p>
            <a:pPr marL="457200" lvl="0" indent="-342900" algn="l" rtl="0">
              <a:spcBef>
                <a:spcPts val="0"/>
              </a:spcBef>
              <a:spcAft>
                <a:spcPts val="0"/>
              </a:spcAft>
              <a:buSzPts val="1800"/>
              <a:buChar char="●"/>
            </a:pPr>
            <a:r>
              <a:rPr lang="en"/>
              <a:t>How are the two words the same? </a:t>
            </a:r>
            <a:endParaRPr/>
          </a:p>
          <a:p>
            <a:pPr marL="457200" lvl="0" indent="-342900" algn="l" rtl="0">
              <a:spcBef>
                <a:spcPts val="0"/>
              </a:spcBef>
              <a:spcAft>
                <a:spcPts val="0"/>
              </a:spcAft>
              <a:buSzPts val="1800"/>
              <a:buChar char="●"/>
            </a:pPr>
            <a:r>
              <a:rPr lang="en"/>
              <a:t>Why does the State of Texas use both words?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Intelligence</a:t>
            </a:r>
            <a:endParaRPr/>
          </a:p>
        </p:txBody>
      </p:sp>
      <p:sp>
        <p:nvSpPr>
          <p:cNvPr id="86" name="Google Shape;86;p1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The Cattell-Horn-Carroll (CHC) </a:t>
            </a:r>
            <a:r>
              <a:rPr lang="en" i="1"/>
              <a:t>Model of Intelligence </a:t>
            </a:r>
            <a:r>
              <a:rPr lang="en"/>
              <a:t>includes over 70 types of narrow intelligence </a:t>
            </a:r>
            <a:endParaRPr/>
          </a:p>
          <a:p>
            <a:pPr marL="914400" lvl="1" indent="-317500" algn="l" rtl="0">
              <a:spcBef>
                <a:spcPts val="0"/>
              </a:spcBef>
              <a:spcAft>
                <a:spcPts val="0"/>
              </a:spcAft>
              <a:buSzPts val="1400"/>
              <a:buChar char="○"/>
            </a:pPr>
            <a:r>
              <a:rPr lang="en"/>
              <a:t>includes everything from free-recall memory (M6) to finger dexterity (P2) and olfactory memory (OM).</a:t>
            </a:r>
            <a:endParaRPr/>
          </a:p>
          <a:p>
            <a:pPr marL="457200" lvl="0" indent="-342900" algn="l" rtl="0">
              <a:spcBef>
                <a:spcPts val="0"/>
              </a:spcBef>
              <a:spcAft>
                <a:spcPts val="0"/>
              </a:spcAft>
              <a:buSzPts val="1800"/>
              <a:buChar char="●"/>
            </a:pPr>
            <a:r>
              <a:rPr lang="en"/>
              <a:t>A naturally high ability in any of these areas would be considered a gift.  </a:t>
            </a:r>
            <a:endParaRPr/>
          </a:p>
          <a:p>
            <a:pPr marL="457200" lvl="0" indent="-342900" algn="l" rtl="0">
              <a:spcBef>
                <a:spcPts val="0"/>
              </a:spcBef>
              <a:spcAft>
                <a:spcPts val="0"/>
              </a:spcAft>
              <a:buSzPts val="1800"/>
              <a:buChar char="●"/>
            </a:pPr>
            <a:r>
              <a:rPr lang="en"/>
              <a:t>Many individuals show heightened ability in some areas.</a:t>
            </a:r>
            <a:endParaRPr/>
          </a:p>
          <a:p>
            <a:pPr marL="914400" lvl="1" indent="-317500" algn="l" rtl="0">
              <a:spcBef>
                <a:spcPts val="0"/>
              </a:spcBef>
              <a:spcAft>
                <a:spcPts val="0"/>
              </a:spcAft>
              <a:buSzPts val="1400"/>
              <a:buChar char="○"/>
            </a:pPr>
            <a:r>
              <a:rPr lang="en"/>
              <a:t>Child musical prodigy, Jonathan “Jazz” Russell, who performed improvisational jazz violin with Wynton Marsalis at the age of 14, has a gift for music and for working memory. </a:t>
            </a:r>
            <a:endParaRPr/>
          </a:p>
          <a:p>
            <a:pPr marL="0" lvl="0" indent="0" algn="l" rtl="0">
              <a:spcBef>
                <a:spcPts val="1600"/>
              </a:spcBef>
              <a:spcAft>
                <a:spcPts val="0"/>
              </a:spcAft>
              <a:buNone/>
            </a:pPr>
            <a:r>
              <a:rPr lang="en"/>
              <a:t>     </a:t>
            </a:r>
            <a:endParaRPr/>
          </a:p>
          <a:p>
            <a:pPr marL="0" lvl="0" indent="0" algn="l" rtl="0">
              <a:spcBef>
                <a:spcPts val="1600"/>
              </a:spcBef>
              <a:spcAft>
                <a:spcPts val="1600"/>
              </a:spcAft>
              <a:buNone/>
            </a:pPr>
            <a:endParaRPr/>
          </a:p>
        </p:txBody>
      </p:sp>
      <p:pic>
        <p:nvPicPr>
          <p:cNvPr id="87" name="Google Shape;87;p17"/>
          <p:cNvPicPr preferRelativeResize="0"/>
          <p:nvPr/>
        </p:nvPicPr>
        <p:blipFill>
          <a:blip r:embed="rId3">
            <a:alphaModFix/>
          </a:blip>
          <a:stretch>
            <a:fillRect/>
          </a:stretch>
        </p:blipFill>
        <p:spPr>
          <a:xfrm>
            <a:off x="7372350" y="3676650"/>
            <a:ext cx="1390650" cy="1390650"/>
          </a:xfrm>
          <a:prstGeom prst="rect">
            <a:avLst/>
          </a:prstGeom>
          <a:noFill/>
          <a:ln>
            <a:noFill/>
          </a:ln>
        </p:spPr>
      </p:pic>
      <p:sp>
        <p:nvSpPr>
          <p:cNvPr id="88" name="Google Shape;88;p17"/>
          <p:cNvSpPr txBox="1"/>
          <p:nvPr/>
        </p:nvSpPr>
        <p:spPr>
          <a:xfrm>
            <a:off x="4096700" y="3874425"/>
            <a:ext cx="3199500" cy="995100"/>
          </a:xfrm>
          <a:prstGeom prst="rect">
            <a:avLst/>
          </a:prstGeom>
          <a:solidFill>
            <a:srgbClr val="FCE5CD"/>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a:t>Working Memory = 99.9th %</a:t>
            </a:r>
            <a:endParaRPr sz="1800"/>
          </a:p>
          <a:p>
            <a:pPr marL="0" lvl="0" indent="0" algn="ctr" rtl="0">
              <a:spcBef>
                <a:spcPts val="0"/>
              </a:spcBef>
              <a:spcAft>
                <a:spcPts val="0"/>
              </a:spcAft>
              <a:buNone/>
            </a:pPr>
            <a:r>
              <a:rPr lang="en" sz="1800"/>
              <a:t>Visual-Spatial = 3rd %</a:t>
            </a:r>
            <a:endParaRPr sz="1800"/>
          </a:p>
          <a:p>
            <a:pPr marL="0" lvl="0" indent="0" algn="ctr" rtl="0">
              <a:spcBef>
                <a:spcPts val="0"/>
              </a:spcBef>
              <a:spcAft>
                <a:spcPts val="0"/>
              </a:spcAft>
              <a:buNone/>
            </a:pPr>
            <a:r>
              <a:rPr lang="en" sz="1800"/>
              <a:t>Total IQ = 52nd % (108)</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Giftedness in Texas</a:t>
            </a:r>
            <a:endParaRPr/>
          </a:p>
        </p:txBody>
      </p:sp>
      <p:sp>
        <p:nvSpPr>
          <p:cNvPr id="94" name="Google Shape;94;p18"/>
          <p:cNvSpPr txBox="1">
            <a:spLocks noGrp="1"/>
          </p:cNvSpPr>
          <p:nvPr>
            <p:ph type="body" idx="1"/>
          </p:nvPr>
        </p:nvSpPr>
        <p:spPr>
          <a:xfrm>
            <a:off x="311700" y="117152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 gifted/talented student is a child or youth who performs at or shows the potential for performing at a remarkably high level of accomplishment when compared to others of the same age, experience, or environment and who</a:t>
            </a:r>
            <a:endParaRPr/>
          </a:p>
          <a:p>
            <a:pPr marL="457200" lvl="0" indent="-342900" algn="l" rtl="0">
              <a:spcBef>
                <a:spcPts val="1600"/>
              </a:spcBef>
              <a:spcAft>
                <a:spcPts val="0"/>
              </a:spcAft>
              <a:buSzPts val="1800"/>
              <a:buChar char="●"/>
            </a:pPr>
            <a:r>
              <a:rPr lang="en"/>
              <a:t>exhibits high performance capability in an intellectual, creative, or artistic area;</a:t>
            </a:r>
            <a:endParaRPr/>
          </a:p>
          <a:p>
            <a:pPr marL="457200" lvl="0" indent="-342900" algn="l" rtl="0">
              <a:spcBef>
                <a:spcPts val="1600"/>
              </a:spcBef>
              <a:spcAft>
                <a:spcPts val="0"/>
              </a:spcAft>
              <a:buSzPts val="1800"/>
              <a:buChar char="●"/>
            </a:pPr>
            <a:r>
              <a:rPr lang="en"/>
              <a:t>possesses an unusual capacity for leadership; or</a:t>
            </a:r>
            <a:endParaRPr/>
          </a:p>
          <a:p>
            <a:pPr marL="457200" lvl="0" indent="-342900" algn="l" rtl="0">
              <a:spcBef>
                <a:spcPts val="1600"/>
              </a:spcBef>
              <a:spcAft>
                <a:spcPts val="0"/>
              </a:spcAft>
              <a:buSzPts val="1800"/>
              <a:buChar char="●"/>
            </a:pPr>
            <a:r>
              <a:rPr lang="en"/>
              <a:t>excels in a specific academic field</a:t>
            </a:r>
            <a:endParaRPr/>
          </a:p>
          <a:p>
            <a:pPr marL="3657600" lvl="0" indent="457200" algn="l" rtl="0">
              <a:spcBef>
                <a:spcPts val="1600"/>
              </a:spcBef>
              <a:spcAft>
                <a:spcPts val="0"/>
              </a:spcAft>
              <a:buNone/>
            </a:pPr>
            <a:r>
              <a:rPr lang="en" i="1"/>
              <a:t>From the </a:t>
            </a:r>
            <a:r>
              <a:rPr lang="en"/>
              <a:t>Texas Education Code §29.121</a:t>
            </a:r>
            <a:endParaRPr sz="1050">
              <a:solidFill>
                <a:srgbClr val="444444"/>
              </a:solidFill>
              <a:latin typeface="Arial"/>
              <a:ea typeface="Arial"/>
              <a:cs typeface="Arial"/>
              <a:sym typeface="Arial"/>
            </a:endParaRPr>
          </a:p>
          <a:p>
            <a:pPr marL="0" lvl="0" indent="0" algn="l" rtl="0">
              <a:spcBef>
                <a:spcPts val="1600"/>
              </a:spcBef>
              <a:spcAft>
                <a:spcPts val="1600"/>
              </a:spcAft>
              <a:buNone/>
            </a:pP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1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Duncanville ISD’s Gifted &amp; Gifted Services</a:t>
            </a:r>
            <a:endParaRPr dirty="0"/>
          </a:p>
        </p:txBody>
      </p:sp>
      <p:sp>
        <p:nvSpPr>
          <p:cNvPr id="100" name="Google Shape;100;p19"/>
          <p:cNvSpPr txBox="1">
            <a:spLocks noGrp="1"/>
          </p:cNvSpPr>
          <p:nvPr>
            <p:ph type="body" idx="1"/>
          </p:nvPr>
        </p:nvSpPr>
        <p:spPr>
          <a:xfrm>
            <a:off x="548400" y="1194425"/>
            <a:ext cx="2875200" cy="3306000"/>
          </a:xfrm>
          <a:prstGeom prst="rect">
            <a:avLst/>
          </a:prstGeom>
          <a:ln w="9525" cap="flat" cmpd="sng">
            <a:solidFill>
              <a:srgbClr val="999999"/>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 sz="2400" u="sng" dirty="0"/>
              <a:t>State Definition</a:t>
            </a:r>
            <a:endParaRPr u="sng" dirty="0"/>
          </a:p>
          <a:p>
            <a:pPr marL="0" lvl="0" indent="0" algn="ctr" rtl="0">
              <a:spcBef>
                <a:spcPts val="0"/>
              </a:spcBef>
              <a:spcAft>
                <a:spcPts val="0"/>
              </a:spcAft>
              <a:buNone/>
            </a:pPr>
            <a:r>
              <a:rPr lang="en" sz="1600" dirty="0"/>
              <a:t>“...performs at’</a:t>
            </a:r>
            <a:endParaRPr sz="1600" dirty="0"/>
          </a:p>
          <a:p>
            <a:pPr marL="0" lvl="0" indent="0" algn="ctr" rtl="0">
              <a:spcBef>
                <a:spcPts val="0"/>
              </a:spcBef>
              <a:spcAft>
                <a:spcPts val="0"/>
              </a:spcAft>
              <a:buNone/>
            </a:pPr>
            <a:r>
              <a:rPr lang="en" sz="1600" dirty="0"/>
              <a:t>“...shows the potential…”</a:t>
            </a:r>
            <a:endParaRPr sz="1600" dirty="0"/>
          </a:p>
          <a:p>
            <a:pPr marL="0" lvl="0" indent="0" algn="ctr" rtl="0">
              <a:spcBef>
                <a:spcPts val="0"/>
              </a:spcBef>
              <a:spcAft>
                <a:spcPts val="0"/>
              </a:spcAft>
              <a:buNone/>
            </a:pPr>
            <a:r>
              <a:rPr lang="en" sz="1600" dirty="0"/>
              <a:t>“Intellectual”</a:t>
            </a:r>
            <a:endParaRPr sz="1600" dirty="0"/>
          </a:p>
          <a:p>
            <a:pPr marL="0" lvl="0" indent="0" algn="ctr" rtl="0">
              <a:spcBef>
                <a:spcPts val="0"/>
              </a:spcBef>
              <a:spcAft>
                <a:spcPts val="0"/>
              </a:spcAft>
              <a:buNone/>
            </a:pPr>
            <a:r>
              <a:rPr lang="en" sz="1600" dirty="0"/>
              <a:t>“Creative”</a:t>
            </a:r>
            <a:endParaRPr sz="1600" dirty="0"/>
          </a:p>
          <a:p>
            <a:pPr marL="0" lvl="0" indent="0" algn="ctr" rtl="0">
              <a:spcBef>
                <a:spcPts val="0"/>
              </a:spcBef>
              <a:spcAft>
                <a:spcPts val="0"/>
              </a:spcAft>
              <a:buNone/>
            </a:pPr>
            <a:r>
              <a:rPr lang="en" sz="1600" dirty="0"/>
              <a:t>“Artistic”</a:t>
            </a:r>
            <a:endParaRPr sz="1600" dirty="0"/>
          </a:p>
          <a:p>
            <a:pPr marL="0" lvl="0" indent="0" algn="ctr" rtl="0">
              <a:spcBef>
                <a:spcPts val="0"/>
              </a:spcBef>
              <a:spcAft>
                <a:spcPts val="0"/>
              </a:spcAft>
              <a:buNone/>
            </a:pPr>
            <a:r>
              <a:rPr lang="en" sz="1600" dirty="0"/>
              <a:t>“Leadership”</a:t>
            </a:r>
            <a:endParaRPr sz="1600" dirty="0"/>
          </a:p>
          <a:p>
            <a:pPr marL="0" lvl="0" indent="0" algn="ctr" rtl="0">
              <a:spcBef>
                <a:spcPts val="0"/>
              </a:spcBef>
              <a:spcAft>
                <a:spcPts val="0"/>
              </a:spcAft>
              <a:buNone/>
            </a:pPr>
            <a:r>
              <a:rPr lang="en" sz="1600" dirty="0"/>
              <a:t>“Specific Academic Field”</a:t>
            </a:r>
            <a:endParaRPr sz="1600" dirty="0"/>
          </a:p>
          <a:p>
            <a:pPr marL="0" lvl="0" indent="0" algn="ctr" rtl="0">
              <a:spcBef>
                <a:spcPts val="0"/>
              </a:spcBef>
              <a:spcAft>
                <a:spcPts val="1600"/>
              </a:spcAft>
              <a:buNone/>
            </a:pPr>
            <a:endParaRPr dirty="0"/>
          </a:p>
        </p:txBody>
      </p:sp>
      <p:sp>
        <p:nvSpPr>
          <p:cNvPr id="101" name="Google Shape;101;p19"/>
          <p:cNvSpPr txBox="1">
            <a:spLocks noGrp="1"/>
          </p:cNvSpPr>
          <p:nvPr>
            <p:ph type="body" idx="1"/>
          </p:nvPr>
        </p:nvSpPr>
        <p:spPr>
          <a:xfrm>
            <a:off x="3640500" y="1194425"/>
            <a:ext cx="5312400" cy="3306000"/>
          </a:xfrm>
          <a:prstGeom prst="rect">
            <a:avLst/>
          </a:prstGeom>
          <a:ln w="9525" cap="flat" cmpd="sng">
            <a:solidFill>
              <a:srgbClr val="999999"/>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 sz="2400" u="sng" dirty="0"/>
              <a:t>Our Service Design</a:t>
            </a:r>
            <a:endParaRPr u="sng" dirty="0"/>
          </a:p>
          <a:p>
            <a:pPr marL="0" lvl="0" indent="0" algn="l" rtl="0">
              <a:spcBef>
                <a:spcPts val="0"/>
              </a:spcBef>
              <a:spcAft>
                <a:spcPts val="0"/>
              </a:spcAft>
              <a:buNone/>
            </a:pPr>
            <a:r>
              <a:rPr lang="en" sz="1600" dirty="0"/>
              <a:t>Our GT committee reviews grades</a:t>
            </a:r>
            <a:endParaRPr sz="1600" dirty="0"/>
          </a:p>
          <a:p>
            <a:pPr marL="0" lvl="0" indent="0" algn="l" rtl="0">
              <a:spcBef>
                <a:spcPts val="0"/>
              </a:spcBef>
              <a:spcAft>
                <a:spcPts val="0"/>
              </a:spcAft>
              <a:buNone/>
            </a:pPr>
            <a:r>
              <a:rPr lang="en" sz="1600" dirty="0"/>
              <a:t>Our GT committee reviews certain IQ domains</a:t>
            </a:r>
            <a:endParaRPr sz="1600" dirty="0"/>
          </a:p>
          <a:p>
            <a:pPr marL="0" lvl="0" indent="0" algn="l" rtl="0">
              <a:spcBef>
                <a:spcPts val="0"/>
              </a:spcBef>
              <a:spcAft>
                <a:spcPts val="0"/>
              </a:spcAft>
              <a:buNone/>
            </a:pPr>
            <a:r>
              <a:rPr lang="en" sz="1600" dirty="0"/>
              <a:t>Our GT curriculum includes depth &amp; complexity</a:t>
            </a:r>
            <a:endParaRPr sz="1600" dirty="0"/>
          </a:p>
          <a:p>
            <a:pPr marL="0" lvl="0" indent="0" algn="l" rtl="0">
              <a:spcBef>
                <a:spcPts val="0"/>
              </a:spcBef>
              <a:spcAft>
                <a:spcPts val="0"/>
              </a:spcAft>
              <a:buNone/>
            </a:pPr>
            <a:r>
              <a:rPr lang="en" sz="1600" dirty="0"/>
              <a:t>Our GT curriculum includes independent projects</a:t>
            </a:r>
            <a:endParaRPr sz="1600" dirty="0"/>
          </a:p>
          <a:p>
            <a:pPr marL="0" lvl="0" indent="0" algn="l" rtl="0">
              <a:spcBef>
                <a:spcPts val="0"/>
              </a:spcBef>
              <a:spcAft>
                <a:spcPts val="0"/>
              </a:spcAft>
              <a:buNone/>
            </a:pPr>
            <a:r>
              <a:rPr lang="en" sz="1600" dirty="0"/>
              <a:t>Our design includes options for advanced art </a:t>
            </a:r>
            <a:r>
              <a:rPr lang="en" sz="1200" dirty="0"/>
              <a:t>(secondary)</a:t>
            </a:r>
            <a:endParaRPr sz="1200" dirty="0"/>
          </a:p>
          <a:p>
            <a:pPr marL="0" lvl="0" indent="0" algn="l" rtl="0">
              <a:spcBef>
                <a:spcPts val="0"/>
              </a:spcBef>
              <a:spcAft>
                <a:spcPts val="0"/>
              </a:spcAft>
              <a:buNone/>
            </a:pPr>
            <a:r>
              <a:rPr lang="en" dirty="0"/>
              <a:t>Our design includes options for professional study</a:t>
            </a:r>
            <a:endParaRPr dirty="0"/>
          </a:p>
          <a:p>
            <a:pPr marL="0" lvl="0" indent="0" algn="l" rtl="0">
              <a:spcBef>
                <a:spcPts val="0"/>
              </a:spcBef>
              <a:spcAft>
                <a:spcPts val="0"/>
              </a:spcAft>
              <a:buNone/>
            </a:pPr>
            <a:r>
              <a:rPr lang="en" dirty="0"/>
              <a:t>Our core teachers are trained in how to differentiate for gifted and talented students</a:t>
            </a:r>
            <a:endParaRPr dirty="0"/>
          </a:p>
          <a:p>
            <a:pPr marL="0" lvl="0" indent="0" algn="ctr" rtl="0">
              <a:spcBef>
                <a:spcPts val="0"/>
              </a:spcBef>
              <a:spcAft>
                <a:spcPts val="1600"/>
              </a:spcAft>
              <a:buNone/>
            </a:pPr>
            <a:endParaRPr sz="2400" u="sng" dirty="0"/>
          </a:p>
        </p:txBody>
      </p:sp>
      <p:cxnSp>
        <p:nvCxnSpPr>
          <p:cNvPr id="103" name="Google Shape;103;p19"/>
          <p:cNvCxnSpPr/>
          <p:nvPr/>
        </p:nvCxnSpPr>
        <p:spPr>
          <a:xfrm>
            <a:off x="2905125" y="1866900"/>
            <a:ext cx="771600" cy="0"/>
          </a:xfrm>
          <a:prstGeom prst="straightConnector1">
            <a:avLst/>
          </a:prstGeom>
          <a:noFill/>
          <a:ln w="9525" cap="flat" cmpd="sng">
            <a:solidFill>
              <a:schemeClr val="dk2"/>
            </a:solidFill>
            <a:prstDash val="solid"/>
            <a:round/>
            <a:headEnd type="none" w="med" len="med"/>
            <a:tailEnd type="triangle" w="med" len="med"/>
          </a:ln>
        </p:spPr>
      </p:cxnSp>
      <p:cxnSp>
        <p:nvCxnSpPr>
          <p:cNvPr id="104" name="Google Shape;104;p19"/>
          <p:cNvCxnSpPr/>
          <p:nvPr/>
        </p:nvCxnSpPr>
        <p:spPr>
          <a:xfrm>
            <a:off x="3265142" y="2134767"/>
            <a:ext cx="399900" cy="9600"/>
          </a:xfrm>
          <a:prstGeom prst="straightConnector1">
            <a:avLst/>
          </a:prstGeom>
          <a:noFill/>
          <a:ln w="9525" cap="flat" cmpd="sng">
            <a:solidFill>
              <a:schemeClr val="dk2"/>
            </a:solidFill>
            <a:prstDash val="solid"/>
            <a:round/>
            <a:headEnd type="none" w="med" len="med"/>
            <a:tailEnd type="triangle" w="med" len="med"/>
          </a:ln>
        </p:spPr>
      </p:cxnSp>
      <p:cxnSp>
        <p:nvCxnSpPr>
          <p:cNvPr id="105" name="Google Shape;105;p19"/>
          <p:cNvCxnSpPr/>
          <p:nvPr/>
        </p:nvCxnSpPr>
        <p:spPr>
          <a:xfrm>
            <a:off x="2721842" y="2431434"/>
            <a:ext cx="943200" cy="0"/>
          </a:xfrm>
          <a:prstGeom prst="straightConnector1">
            <a:avLst/>
          </a:prstGeom>
          <a:noFill/>
          <a:ln w="9525" cap="flat" cmpd="sng">
            <a:solidFill>
              <a:schemeClr val="dk2"/>
            </a:solidFill>
            <a:prstDash val="solid"/>
            <a:round/>
            <a:headEnd type="none" w="med" len="med"/>
            <a:tailEnd type="triangle" w="med" len="med"/>
          </a:ln>
        </p:spPr>
      </p:cxnSp>
      <p:cxnSp>
        <p:nvCxnSpPr>
          <p:cNvPr id="106" name="Google Shape;106;p19"/>
          <p:cNvCxnSpPr/>
          <p:nvPr/>
        </p:nvCxnSpPr>
        <p:spPr>
          <a:xfrm rot="10800000" flipH="1">
            <a:off x="2637830" y="2699300"/>
            <a:ext cx="1028700" cy="9600"/>
          </a:xfrm>
          <a:prstGeom prst="straightConnector1">
            <a:avLst/>
          </a:prstGeom>
          <a:noFill/>
          <a:ln w="9525" cap="flat" cmpd="sng">
            <a:solidFill>
              <a:schemeClr val="dk2"/>
            </a:solidFill>
            <a:prstDash val="solid"/>
            <a:round/>
            <a:headEnd type="none" w="med" len="med"/>
            <a:tailEnd type="triangle" w="med" len="med"/>
          </a:ln>
        </p:spPr>
      </p:cxnSp>
      <p:cxnSp>
        <p:nvCxnSpPr>
          <p:cNvPr id="107" name="Google Shape;107;p19"/>
          <p:cNvCxnSpPr/>
          <p:nvPr/>
        </p:nvCxnSpPr>
        <p:spPr>
          <a:xfrm>
            <a:off x="2619225" y="2987287"/>
            <a:ext cx="1045817" cy="8681"/>
          </a:xfrm>
          <a:prstGeom prst="straightConnector1">
            <a:avLst/>
          </a:prstGeom>
          <a:noFill/>
          <a:ln w="9525" cap="flat" cmpd="sng">
            <a:solidFill>
              <a:schemeClr val="dk2"/>
            </a:solidFill>
            <a:prstDash val="solid"/>
            <a:round/>
            <a:headEnd type="none" w="med" len="med"/>
            <a:tailEnd type="triangle" w="med" len="med"/>
          </a:ln>
        </p:spPr>
      </p:cxnSp>
      <p:cxnSp>
        <p:nvCxnSpPr>
          <p:cNvPr id="108" name="Google Shape;108;p19"/>
          <p:cNvCxnSpPr/>
          <p:nvPr/>
        </p:nvCxnSpPr>
        <p:spPr>
          <a:xfrm rot="10800000" flipH="1">
            <a:off x="2771625" y="3259706"/>
            <a:ext cx="905100" cy="9600"/>
          </a:xfrm>
          <a:prstGeom prst="straightConnector1">
            <a:avLst/>
          </a:prstGeom>
          <a:noFill/>
          <a:ln w="9525" cap="flat" cmpd="sng">
            <a:solidFill>
              <a:schemeClr val="dk2"/>
            </a:solidFill>
            <a:prstDash val="solid"/>
            <a:round/>
            <a:headEnd type="none" w="med" len="med"/>
            <a:tailEnd type="triangle" w="med" len="med"/>
          </a:ln>
        </p:spPr>
      </p:cxnSp>
      <p:cxnSp>
        <p:nvCxnSpPr>
          <p:cNvPr id="109" name="Google Shape;109;p19"/>
          <p:cNvCxnSpPr/>
          <p:nvPr/>
        </p:nvCxnSpPr>
        <p:spPr>
          <a:xfrm>
            <a:off x="3265142" y="3565905"/>
            <a:ext cx="352500" cy="0"/>
          </a:xfrm>
          <a:prstGeom prst="straightConnector1">
            <a:avLst/>
          </a:prstGeom>
          <a:noFill/>
          <a:ln w="9525" cap="flat" cmpd="sng">
            <a:solidFill>
              <a:schemeClr val="dk2"/>
            </a:solidFill>
            <a:prstDash val="solid"/>
            <a:round/>
            <a:headEnd type="none" w="med" len="med"/>
            <a:tailEnd type="triangle" w="med" len="med"/>
          </a:ln>
        </p:spPr>
      </p:cxn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p20"/>
          <p:cNvSpPr txBox="1">
            <a:spLocks noGrp="1"/>
          </p:cNvSpPr>
          <p:nvPr>
            <p:ph type="title"/>
          </p:nvPr>
        </p:nvSpPr>
        <p:spPr>
          <a:xfrm>
            <a:off x="311700" y="328700"/>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What do we know? </a:t>
            </a:r>
            <a:endParaRPr/>
          </a:p>
        </p:txBody>
      </p:sp>
      <p:sp>
        <p:nvSpPr>
          <p:cNvPr id="115" name="Google Shape;115;p20"/>
          <p:cNvSpPr txBox="1">
            <a:spLocks noGrp="1"/>
          </p:cNvSpPr>
          <p:nvPr>
            <p:ph type="body" idx="1"/>
          </p:nvPr>
        </p:nvSpPr>
        <p:spPr>
          <a:xfrm>
            <a:off x="311700" y="1017725"/>
            <a:ext cx="8520600" cy="3416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400"/>
              <a:t>Rich learning opportunities provide children a chance to display their gifts and talents.</a:t>
            </a:r>
            <a:endParaRPr sz="2400"/>
          </a:p>
          <a:p>
            <a:pPr marL="0" lvl="0" indent="0" algn="ctr" rtl="0">
              <a:spcBef>
                <a:spcPts val="1600"/>
              </a:spcBef>
              <a:spcAft>
                <a:spcPts val="0"/>
              </a:spcAft>
              <a:buNone/>
            </a:pPr>
            <a:endParaRPr sz="2400"/>
          </a:p>
          <a:p>
            <a:pPr marL="0" lvl="0" indent="0" algn="ctr" rtl="0">
              <a:spcBef>
                <a:spcPts val="1600"/>
              </a:spcBef>
              <a:spcAft>
                <a:spcPts val="0"/>
              </a:spcAft>
              <a:buNone/>
            </a:pPr>
            <a:r>
              <a:rPr lang="en" sz="2400"/>
              <a:t>There is not one single profile of giftedness, but there are many cross-cultural traits, aptitudes, and behaviors </a:t>
            </a:r>
            <a:r>
              <a:rPr lang="en" sz="2400" i="1"/>
              <a:t>as well as</a:t>
            </a:r>
            <a:r>
              <a:rPr lang="en" sz="2400"/>
              <a:t> specific cultural behaviors.</a:t>
            </a:r>
            <a:endParaRPr sz="2400"/>
          </a:p>
          <a:p>
            <a:pPr marL="0" lvl="0" indent="0" algn="ctr" rtl="0">
              <a:spcBef>
                <a:spcPts val="1600"/>
              </a:spcBef>
              <a:spcAft>
                <a:spcPts val="0"/>
              </a:spcAft>
              <a:buNone/>
            </a:pPr>
            <a:endParaRPr sz="2400"/>
          </a:p>
          <a:p>
            <a:pPr marL="0" lvl="0" indent="0" algn="ctr" rtl="0">
              <a:spcBef>
                <a:spcPts val="1600"/>
              </a:spcBef>
              <a:spcAft>
                <a:spcPts val="0"/>
              </a:spcAft>
              <a:buNone/>
            </a:pPr>
            <a:r>
              <a:rPr lang="en" sz="1000"/>
              <a:t>Frasier &amp; Passow (1994) as cited in The National Research Center on the Gifted and Talented (1990-2013)</a:t>
            </a:r>
            <a:endParaRPr sz="1000"/>
          </a:p>
          <a:p>
            <a:pPr marL="0" lvl="0" indent="0" algn="ctr" rtl="0">
              <a:spcBef>
                <a:spcPts val="1600"/>
              </a:spcBef>
              <a:spcAft>
                <a:spcPts val="0"/>
              </a:spcAft>
              <a:buNone/>
            </a:pPr>
            <a:endParaRPr/>
          </a:p>
          <a:p>
            <a:pPr marL="0" lvl="0" indent="0" algn="ctr" rtl="0">
              <a:spcBef>
                <a:spcPts val="1600"/>
              </a:spcBef>
              <a:spcAft>
                <a:spcPts val="1600"/>
              </a:spcAft>
              <a:buNone/>
            </a:pP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21"/>
          <p:cNvSpPr txBox="1">
            <a:spLocks noGrp="1"/>
          </p:cNvSpPr>
          <p:nvPr>
            <p:ph type="title"/>
          </p:nvPr>
        </p:nvSpPr>
        <p:spPr>
          <a:xfrm>
            <a:off x="311700" y="238250"/>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One size does NOT fit all:</a:t>
            </a:r>
            <a:endParaRPr/>
          </a:p>
        </p:txBody>
      </p:sp>
      <p:sp>
        <p:nvSpPr>
          <p:cNvPr id="121" name="Google Shape;121;p21"/>
          <p:cNvSpPr txBox="1">
            <a:spLocks noGrp="1"/>
          </p:cNvSpPr>
          <p:nvPr>
            <p:ph type="body" idx="1"/>
          </p:nvPr>
        </p:nvSpPr>
        <p:spPr>
          <a:xfrm>
            <a:off x="311700" y="969250"/>
            <a:ext cx="8520600" cy="3631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a:t>Cross-cultural </a:t>
            </a:r>
            <a:r>
              <a:rPr lang="en" sz="2400" b="1"/>
              <a:t>Cognitive</a:t>
            </a:r>
            <a:r>
              <a:rPr lang="en" sz="2400"/>
              <a:t> Traits (thinking &amp; learning)</a:t>
            </a:r>
            <a:endParaRPr sz="2400"/>
          </a:p>
          <a:p>
            <a:pPr marL="457200" lvl="0" indent="-342900" algn="l" rtl="0">
              <a:lnSpc>
                <a:spcPct val="100000"/>
              </a:lnSpc>
              <a:spcBef>
                <a:spcPts val="1600"/>
              </a:spcBef>
              <a:spcAft>
                <a:spcPts val="0"/>
              </a:spcAft>
              <a:buClr>
                <a:srgbClr val="000000"/>
              </a:buClr>
              <a:buSzPts val="1800"/>
              <a:buChar char="●"/>
            </a:pPr>
            <a:r>
              <a:rPr lang="en">
                <a:solidFill>
                  <a:srgbClr val="000000"/>
                </a:solidFill>
              </a:rPr>
              <a:t>Keen power of abstraction</a:t>
            </a:r>
            <a:endParaRPr>
              <a:solidFill>
                <a:srgbClr val="000000"/>
              </a:solidFill>
            </a:endParaRPr>
          </a:p>
          <a:p>
            <a:pPr marL="457200" lvl="0" indent="-342900" algn="l" rtl="0">
              <a:lnSpc>
                <a:spcPct val="100000"/>
              </a:lnSpc>
              <a:spcBef>
                <a:spcPts val="0"/>
              </a:spcBef>
              <a:spcAft>
                <a:spcPts val="0"/>
              </a:spcAft>
              <a:buClr>
                <a:srgbClr val="000000"/>
              </a:buClr>
              <a:buSzPts val="1800"/>
              <a:buChar char="●"/>
            </a:pPr>
            <a:r>
              <a:rPr lang="en">
                <a:solidFill>
                  <a:srgbClr val="000000"/>
                </a:solidFill>
              </a:rPr>
              <a:t>Interest in problem-solving and applying concepts</a:t>
            </a:r>
            <a:endParaRPr>
              <a:solidFill>
                <a:srgbClr val="000000"/>
              </a:solidFill>
            </a:endParaRPr>
          </a:p>
          <a:p>
            <a:pPr marL="457200" lvl="0" indent="-342900" algn="l" rtl="0">
              <a:lnSpc>
                <a:spcPct val="100000"/>
              </a:lnSpc>
              <a:spcBef>
                <a:spcPts val="0"/>
              </a:spcBef>
              <a:spcAft>
                <a:spcPts val="0"/>
              </a:spcAft>
              <a:buClr>
                <a:srgbClr val="000000"/>
              </a:buClr>
              <a:buSzPts val="1800"/>
              <a:buChar char="●"/>
            </a:pPr>
            <a:r>
              <a:rPr lang="en">
                <a:solidFill>
                  <a:srgbClr val="000000"/>
                </a:solidFill>
              </a:rPr>
              <a:t>Voracious and early reader</a:t>
            </a:r>
            <a:endParaRPr>
              <a:solidFill>
                <a:srgbClr val="000000"/>
              </a:solidFill>
            </a:endParaRPr>
          </a:p>
          <a:p>
            <a:pPr marL="457200" lvl="0" indent="-342900" algn="l" rtl="0">
              <a:lnSpc>
                <a:spcPct val="100000"/>
              </a:lnSpc>
              <a:spcBef>
                <a:spcPts val="0"/>
              </a:spcBef>
              <a:spcAft>
                <a:spcPts val="0"/>
              </a:spcAft>
              <a:buClr>
                <a:srgbClr val="000000"/>
              </a:buClr>
              <a:buSzPts val="1800"/>
              <a:buChar char="●"/>
            </a:pPr>
            <a:r>
              <a:rPr lang="en">
                <a:solidFill>
                  <a:srgbClr val="000000"/>
                </a:solidFill>
              </a:rPr>
              <a:t>Large vocabulary</a:t>
            </a:r>
            <a:endParaRPr>
              <a:solidFill>
                <a:srgbClr val="000000"/>
              </a:solidFill>
            </a:endParaRPr>
          </a:p>
          <a:p>
            <a:pPr marL="457200" lvl="0" indent="-342900" algn="l" rtl="0">
              <a:lnSpc>
                <a:spcPct val="100000"/>
              </a:lnSpc>
              <a:spcBef>
                <a:spcPts val="0"/>
              </a:spcBef>
              <a:spcAft>
                <a:spcPts val="0"/>
              </a:spcAft>
              <a:buClr>
                <a:srgbClr val="000000"/>
              </a:buClr>
              <a:buSzPts val="1800"/>
              <a:buChar char="●"/>
            </a:pPr>
            <a:r>
              <a:rPr lang="en">
                <a:solidFill>
                  <a:srgbClr val="000000"/>
                </a:solidFill>
              </a:rPr>
              <a:t>Intellectual curiosity</a:t>
            </a:r>
            <a:endParaRPr>
              <a:solidFill>
                <a:srgbClr val="000000"/>
              </a:solidFill>
            </a:endParaRPr>
          </a:p>
          <a:p>
            <a:pPr marL="457200" lvl="0" indent="-342900" algn="l" rtl="0">
              <a:lnSpc>
                <a:spcPct val="100000"/>
              </a:lnSpc>
              <a:spcBef>
                <a:spcPts val="0"/>
              </a:spcBef>
              <a:spcAft>
                <a:spcPts val="0"/>
              </a:spcAft>
              <a:buClr>
                <a:srgbClr val="000000"/>
              </a:buClr>
              <a:buSzPts val="1800"/>
              <a:buChar char="●"/>
            </a:pPr>
            <a:r>
              <a:rPr lang="en">
                <a:solidFill>
                  <a:srgbClr val="000000"/>
                </a:solidFill>
              </a:rPr>
              <a:t>Power of critical thinking, skepticism, self-criticism</a:t>
            </a:r>
            <a:endParaRPr>
              <a:solidFill>
                <a:srgbClr val="000000"/>
              </a:solidFill>
            </a:endParaRPr>
          </a:p>
          <a:p>
            <a:pPr marL="457200" lvl="0" indent="-342900" algn="l" rtl="0">
              <a:lnSpc>
                <a:spcPct val="100000"/>
              </a:lnSpc>
              <a:spcBef>
                <a:spcPts val="0"/>
              </a:spcBef>
              <a:spcAft>
                <a:spcPts val="0"/>
              </a:spcAft>
              <a:buClr>
                <a:srgbClr val="000000"/>
              </a:buClr>
              <a:buSzPts val="1800"/>
              <a:buChar char="●"/>
            </a:pPr>
            <a:r>
              <a:rPr lang="en">
                <a:solidFill>
                  <a:srgbClr val="000000"/>
                </a:solidFill>
              </a:rPr>
              <a:t>Persistent, goal-directed behavior</a:t>
            </a:r>
            <a:endParaRPr>
              <a:solidFill>
                <a:srgbClr val="000000"/>
              </a:solidFill>
            </a:endParaRPr>
          </a:p>
          <a:p>
            <a:pPr marL="457200" lvl="0" indent="-342900" algn="l" rtl="0">
              <a:lnSpc>
                <a:spcPct val="100000"/>
              </a:lnSpc>
              <a:spcBef>
                <a:spcPts val="0"/>
              </a:spcBef>
              <a:spcAft>
                <a:spcPts val="0"/>
              </a:spcAft>
              <a:buClr>
                <a:srgbClr val="000000"/>
              </a:buClr>
              <a:buSzPts val="1800"/>
              <a:buChar char="●"/>
            </a:pPr>
            <a:r>
              <a:rPr lang="en">
                <a:solidFill>
                  <a:srgbClr val="000000"/>
                </a:solidFill>
              </a:rPr>
              <a:t>Independence in work and study</a:t>
            </a:r>
            <a:endParaRPr>
              <a:solidFill>
                <a:srgbClr val="000000"/>
              </a:solidFill>
            </a:endParaRPr>
          </a:p>
          <a:p>
            <a:pPr marL="457200" lvl="0" indent="-342900" algn="l" rtl="0">
              <a:lnSpc>
                <a:spcPct val="100000"/>
              </a:lnSpc>
              <a:spcBef>
                <a:spcPts val="0"/>
              </a:spcBef>
              <a:spcAft>
                <a:spcPts val="0"/>
              </a:spcAft>
              <a:buClr>
                <a:srgbClr val="000000"/>
              </a:buClr>
              <a:buSzPts val="1800"/>
              <a:buChar char="●"/>
            </a:pPr>
            <a:r>
              <a:rPr lang="en">
                <a:solidFill>
                  <a:srgbClr val="000000"/>
                </a:solidFill>
              </a:rPr>
              <a:t>Diversity of interests and abilities</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22"/>
          <p:cNvSpPr txBox="1">
            <a:spLocks noGrp="1"/>
          </p:cNvSpPr>
          <p:nvPr>
            <p:ph type="title"/>
          </p:nvPr>
        </p:nvSpPr>
        <p:spPr>
          <a:xfrm>
            <a:off x="311700" y="238250"/>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One size does NOT fit all:</a:t>
            </a:r>
            <a:endParaRPr/>
          </a:p>
        </p:txBody>
      </p:sp>
      <p:sp>
        <p:nvSpPr>
          <p:cNvPr id="127" name="Google Shape;127;p22"/>
          <p:cNvSpPr txBox="1">
            <a:spLocks noGrp="1"/>
          </p:cNvSpPr>
          <p:nvPr>
            <p:ph type="body" idx="1"/>
          </p:nvPr>
        </p:nvSpPr>
        <p:spPr>
          <a:xfrm>
            <a:off x="311700" y="969250"/>
            <a:ext cx="8520600" cy="3631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a:t>Cross-cultural </a:t>
            </a:r>
            <a:r>
              <a:rPr lang="en" sz="2400" b="1"/>
              <a:t>Creative</a:t>
            </a:r>
            <a:r>
              <a:rPr lang="en" sz="2400"/>
              <a:t> Traits</a:t>
            </a:r>
            <a:endParaRPr sz="1750">
              <a:solidFill>
                <a:srgbClr val="585B88"/>
              </a:solidFill>
              <a:highlight>
                <a:srgbClr val="FFFFFF"/>
              </a:highlight>
              <a:latin typeface="Arial"/>
              <a:ea typeface="Arial"/>
              <a:cs typeface="Arial"/>
              <a:sym typeface="Arial"/>
            </a:endParaRPr>
          </a:p>
          <a:p>
            <a:pPr marL="457200" lvl="0" indent="-342900" algn="l" rtl="0">
              <a:lnSpc>
                <a:spcPct val="100000"/>
              </a:lnSpc>
              <a:spcBef>
                <a:spcPts val="1600"/>
              </a:spcBef>
              <a:spcAft>
                <a:spcPts val="0"/>
              </a:spcAft>
              <a:buClr>
                <a:srgbClr val="000000"/>
              </a:buClr>
              <a:buSzPts val="1800"/>
              <a:buChar char="●"/>
            </a:pPr>
            <a:r>
              <a:rPr lang="en">
                <a:solidFill>
                  <a:srgbClr val="000000"/>
                </a:solidFill>
              </a:rPr>
              <a:t>Creativeness and inventiveness</a:t>
            </a:r>
            <a:endParaRPr>
              <a:solidFill>
                <a:srgbClr val="000000"/>
              </a:solidFill>
            </a:endParaRPr>
          </a:p>
          <a:p>
            <a:pPr marL="457200" lvl="0" indent="-342900" algn="l" rtl="0">
              <a:lnSpc>
                <a:spcPct val="100000"/>
              </a:lnSpc>
              <a:spcBef>
                <a:spcPts val="0"/>
              </a:spcBef>
              <a:spcAft>
                <a:spcPts val="0"/>
              </a:spcAft>
              <a:buClr>
                <a:srgbClr val="000000"/>
              </a:buClr>
              <a:buSzPts val="1800"/>
              <a:buChar char="●"/>
            </a:pPr>
            <a:r>
              <a:rPr lang="en">
                <a:solidFill>
                  <a:srgbClr val="000000"/>
                </a:solidFill>
              </a:rPr>
              <a:t>Keen sense of humor</a:t>
            </a:r>
            <a:endParaRPr>
              <a:solidFill>
                <a:srgbClr val="000000"/>
              </a:solidFill>
            </a:endParaRPr>
          </a:p>
          <a:p>
            <a:pPr marL="457200" lvl="0" indent="-342900" algn="l" rtl="0">
              <a:lnSpc>
                <a:spcPct val="100000"/>
              </a:lnSpc>
              <a:spcBef>
                <a:spcPts val="0"/>
              </a:spcBef>
              <a:spcAft>
                <a:spcPts val="0"/>
              </a:spcAft>
              <a:buClr>
                <a:srgbClr val="000000"/>
              </a:buClr>
              <a:buSzPts val="1800"/>
              <a:buChar char="●"/>
            </a:pPr>
            <a:r>
              <a:rPr lang="en">
                <a:solidFill>
                  <a:srgbClr val="000000"/>
                </a:solidFill>
              </a:rPr>
              <a:t>Ability for fantasy</a:t>
            </a:r>
            <a:endParaRPr>
              <a:solidFill>
                <a:srgbClr val="000000"/>
              </a:solidFill>
            </a:endParaRPr>
          </a:p>
          <a:p>
            <a:pPr marL="457200" lvl="0" indent="-342900" algn="l" rtl="0">
              <a:lnSpc>
                <a:spcPct val="100000"/>
              </a:lnSpc>
              <a:spcBef>
                <a:spcPts val="0"/>
              </a:spcBef>
              <a:spcAft>
                <a:spcPts val="0"/>
              </a:spcAft>
              <a:buClr>
                <a:srgbClr val="000000"/>
              </a:buClr>
              <a:buSzPts val="1800"/>
              <a:buChar char="●"/>
            </a:pPr>
            <a:r>
              <a:rPr lang="en">
                <a:solidFill>
                  <a:srgbClr val="000000"/>
                </a:solidFill>
              </a:rPr>
              <a:t>Openness to stimuli, wide interests</a:t>
            </a:r>
            <a:endParaRPr>
              <a:solidFill>
                <a:srgbClr val="000000"/>
              </a:solidFill>
            </a:endParaRPr>
          </a:p>
          <a:p>
            <a:pPr marL="457200" lvl="0" indent="-342900" algn="l" rtl="0">
              <a:lnSpc>
                <a:spcPct val="100000"/>
              </a:lnSpc>
              <a:spcBef>
                <a:spcPts val="0"/>
              </a:spcBef>
              <a:spcAft>
                <a:spcPts val="0"/>
              </a:spcAft>
              <a:buClr>
                <a:srgbClr val="000000"/>
              </a:buClr>
              <a:buSzPts val="1800"/>
              <a:buChar char="●"/>
            </a:pPr>
            <a:r>
              <a:rPr lang="en">
                <a:solidFill>
                  <a:srgbClr val="000000"/>
                </a:solidFill>
              </a:rPr>
              <a:t>Intuitiveness</a:t>
            </a:r>
            <a:endParaRPr>
              <a:solidFill>
                <a:srgbClr val="000000"/>
              </a:solidFill>
            </a:endParaRPr>
          </a:p>
          <a:p>
            <a:pPr marL="457200" lvl="0" indent="-342900" algn="l" rtl="0">
              <a:lnSpc>
                <a:spcPct val="100000"/>
              </a:lnSpc>
              <a:spcBef>
                <a:spcPts val="0"/>
              </a:spcBef>
              <a:spcAft>
                <a:spcPts val="0"/>
              </a:spcAft>
              <a:buClr>
                <a:srgbClr val="000000"/>
              </a:buClr>
              <a:buSzPts val="1800"/>
              <a:buChar char="●"/>
            </a:pPr>
            <a:r>
              <a:rPr lang="en">
                <a:solidFill>
                  <a:srgbClr val="000000"/>
                </a:solidFill>
              </a:rPr>
              <a:t>Flexibility</a:t>
            </a:r>
            <a:endParaRPr>
              <a:solidFill>
                <a:srgbClr val="000000"/>
              </a:solidFill>
            </a:endParaRPr>
          </a:p>
          <a:p>
            <a:pPr marL="457200" lvl="0" indent="-342900" algn="l" rtl="0">
              <a:lnSpc>
                <a:spcPct val="100000"/>
              </a:lnSpc>
              <a:spcBef>
                <a:spcPts val="0"/>
              </a:spcBef>
              <a:spcAft>
                <a:spcPts val="0"/>
              </a:spcAft>
              <a:buClr>
                <a:srgbClr val="000000"/>
              </a:buClr>
              <a:buSzPts val="1800"/>
              <a:buChar char="●"/>
            </a:pPr>
            <a:r>
              <a:rPr lang="en">
                <a:solidFill>
                  <a:srgbClr val="000000"/>
                </a:solidFill>
              </a:rPr>
              <a:t>Independence in attitude and social behavior</a:t>
            </a:r>
            <a:endParaRPr>
              <a:solidFill>
                <a:srgbClr val="000000"/>
              </a:solidFill>
            </a:endParaRPr>
          </a:p>
          <a:p>
            <a:pPr marL="457200" lvl="0" indent="-342900" algn="l" rtl="0">
              <a:lnSpc>
                <a:spcPct val="100000"/>
              </a:lnSpc>
              <a:spcBef>
                <a:spcPts val="0"/>
              </a:spcBef>
              <a:spcAft>
                <a:spcPts val="0"/>
              </a:spcAft>
              <a:buClr>
                <a:srgbClr val="000000"/>
              </a:buClr>
              <a:buSzPts val="1800"/>
              <a:buChar char="●"/>
            </a:pPr>
            <a:r>
              <a:rPr lang="en">
                <a:solidFill>
                  <a:srgbClr val="000000"/>
                </a:solidFill>
              </a:rPr>
              <a:t>Self-acceptance and unconcern for social norms</a:t>
            </a:r>
            <a:endParaRPr>
              <a:solidFill>
                <a:srgbClr val="000000"/>
              </a:solidFill>
            </a:endParaRPr>
          </a:p>
          <a:p>
            <a:pPr marL="457200" lvl="0" indent="-342900" algn="l" rtl="0">
              <a:lnSpc>
                <a:spcPct val="100000"/>
              </a:lnSpc>
              <a:spcBef>
                <a:spcPts val="0"/>
              </a:spcBef>
              <a:spcAft>
                <a:spcPts val="0"/>
              </a:spcAft>
              <a:buClr>
                <a:srgbClr val="000000"/>
              </a:buClr>
              <a:buSzPts val="1800"/>
              <a:buChar char="●"/>
            </a:pPr>
            <a:r>
              <a:rPr lang="en">
                <a:solidFill>
                  <a:srgbClr val="000000"/>
                </a:solidFill>
              </a:rPr>
              <a:t>Radicalism</a:t>
            </a:r>
            <a:endParaRPr>
              <a:solidFill>
                <a:srgbClr val="000000"/>
              </a:solidFill>
            </a:endParaRPr>
          </a:p>
          <a:p>
            <a:pPr marL="457200" lvl="0" indent="-342900" algn="l" rtl="0">
              <a:lnSpc>
                <a:spcPct val="100000"/>
              </a:lnSpc>
              <a:spcBef>
                <a:spcPts val="0"/>
              </a:spcBef>
              <a:spcAft>
                <a:spcPts val="0"/>
              </a:spcAft>
              <a:buClr>
                <a:srgbClr val="000000"/>
              </a:buClr>
              <a:buSzPts val="1800"/>
              <a:buChar char="●"/>
            </a:pPr>
            <a:r>
              <a:rPr lang="en">
                <a:solidFill>
                  <a:srgbClr val="000000"/>
                </a:solidFill>
              </a:rPr>
              <a:t>Aesthetic and moral commitment to self-selected work</a:t>
            </a:r>
            <a:endParaRPr>
              <a:solidFill>
                <a:srgbClr val="000000"/>
              </a:solidFill>
            </a:endParaRPr>
          </a:p>
          <a:p>
            <a:pPr marL="0" lvl="0" indent="0" algn="l" rtl="0">
              <a:spcBef>
                <a:spcPts val="0"/>
              </a:spcBef>
              <a:spcAft>
                <a:spcPts val="1600"/>
              </a:spcAft>
              <a:buNone/>
            </a:pPr>
            <a:endParaRPr sz="1750">
              <a:solidFill>
                <a:srgbClr val="585B88"/>
              </a:solidFill>
              <a:highlight>
                <a:srgbClr val="FFFFFF"/>
              </a:highlight>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23"/>
          <p:cNvSpPr txBox="1">
            <a:spLocks noGrp="1"/>
          </p:cNvSpPr>
          <p:nvPr>
            <p:ph type="title"/>
          </p:nvPr>
        </p:nvSpPr>
        <p:spPr>
          <a:xfrm>
            <a:off x="311700" y="238250"/>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One size does NOT fit all:</a:t>
            </a:r>
            <a:endParaRPr/>
          </a:p>
        </p:txBody>
      </p:sp>
      <p:sp>
        <p:nvSpPr>
          <p:cNvPr id="133" name="Google Shape;133;p23"/>
          <p:cNvSpPr txBox="1">
            <a:spLocks noGrp="1"/>
          </p:cNvSpPr>
          <p:nvPr>
            <p:ph type="body" idx="1"/>
          </p:nvPr>
        </p:nvSpPr>
        <p:spPr>
          <a:xfrm>
            <a:off x="311700" y="969250"/>
            <a:ext cx="8520600" cy="3631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a:t>Cross-cultural </a:t>
            </a:r>
            <a:r>
              <a:rPr lang="en" sz="2400" b="1"/>
              <a:t>Affective</a:t>
            </a:r>
            <a:r>
              <a:rPr lang="en" sz="2400"/>
              <a:t> Traits (feelings &amp; emotions)</a:t>
            </a:r>
            <a:endParaRPr sz="2400"/>
          </a:p>
          <a:p>
            <a:pPr marL="457200" lvl="0" indent="-342900" algn="l" rtl="0">
              <a:spcBef>
                <a:spcPts val="1600"/>
              </a:spcBef>
              <a:spcAft>
                <a:spcPts val="0"/>
              </a:spcAft>
              <a:buClr>
                <a:srgbClr val="000000"/>
              </a:buClr>
              <a:buSzPts val="1800"/>
              <a:buChar char="●"/>
            </a:pPr>
            <a:r>
              <a:rPr lang="en">
                <a:solidFill>
                  <a:srgbClr val="000000"/>
                </a:solidFill>
              </a:rPr>
              <a:t>Unusual emotional depth and intensity</a:t>
            </a:r>
            <a:endParaRPr>
              <a:solidFill>
                <a:srgbClr val="000000"/>
              </a:solidFill>
            </a:endParaRPr>
          </a:p>
          <a:p>
            <a:pPr marL="457200" lvl="0" indent="-342900" algn="l" rtl="0">
              <a:spcBef>
                <a:spcPts val="0"/>
              </a:spcBef>
              <a:spcAft>
                <a:spcPts val="0"/>
              </a:spcAft>
              <a:buClr>
                <a:srgbClr val="000000"/>
              </a:buClr>
              <a:buSzPts val="1800"/>
              <a:buChar char="●"/>
            </a:pPr>
            <a:r>
              <a:rPr lang="en">
                <a:solidFill>
                  <a:srgbClr val="000000"/>
                </a:solidFill>
              </a:rPr>
              <a:t>Sensitivity or empathy to the feelings of others</a:t>
            </a:r>
            <a:endParaRPr>
              <a:solidFill>
                <a:srgbClr val="000000"/>
              </a:solidFill>
            </a:endParaRPr>
          </a:p>
          <a:p>
            <a:pPr marL="457200" lvl="0" indent="-342900" algn="l" rtl="0">
              <a:spcBef>
                <a:spcPts val="0"/>
              </a:spcBef>
              <a:spcAft>
                <a:spcPts val="0"/>
              </a:spcAft>
              <a:buClr>
                <a:srgbClr val="000000"/>
              </a:buClr>
              <a:buSzPts val="1800"/>
              <a:buChar char="●"/>
            </a:pPr>
            <a:r>
              <a:rPr lang="en">
                <a:solidFill>
                  <a:srgbClr val="000000"/>
                </a:solidFill>
              </a:rPr>
              <a:t>High expectations of self and others, often leading to feelings of frustration</a:t>
            </a:r>
            <a:endParaRPr>
              <a:solidFill>
                <a:srgbClr val="000000"/>
              </a:solidFill>
            </a:endParaRPr>
          </a:p>
          <a:p>
            <a:pPr marL="457200" lvl="0" indent="-342900" algn="l" rtl="0">
              <a:spcBef>
                <a:spcPts val="0"/>
              </a:spcBef>
              <a:spcAft>
                <a:spcPts val="0"/>
              </a:spcAft>
              <a:buClr>
                <a:srgbClr val="000000"/>
              </a:buClr>
              <a:buSzPts val="1800"/>
              <a:buChar char="●"/>
            </a:pPr>
            <a:r>
              <a:rPr lang="en">
                <a:solidFill>
                  <a:srgbClr val="000000"/>
                </a:solidFill>
              </a:rPr>
              <a:t>Heightened self-awareness, accompanied by feelings of being different</a:t>
            </a:r>
            <a:endParaRPr>
              <a:solidFill>
                <a:srgbClr val="000000"/>
              </a:solidFill>
            </a:endParaRPr>
          </a:p>
          <a:p>
            <a:pPr marL="457200" lvl="0" indent="-342900" algn="l" rtl="0">
              <a:spcBef>
                <a:spcPts val="0"/>
              </a:spcBef>
              <a:spcAft>
                <a:spcPts val="0"/>
              </a:spcAft>
              <a:buClr>
                <a:srgbClr val="000000"/>
              </a:buClr>
              <a:buSzPts val="1800"/>
              <a:buChar char="●"/>
            </a:pPr>
            <a:r>
              <a:rPr lang="en">
                <a:solidFill>
                  <a:srgbClr val="000000"/>
                </a:solidFill>
              </a:rPr>
              <a:t>Easily wounded, need for emotional support</a:t>
            </a:r>
            <a:endParaRPr>
              <a:solidFill>
                <a:srgbClr val="000000"/>
              </a:solidFill>
            </a:endParaRPr>
          </a:p>
          <a:p>
            <a:pPr marL="457200" lvl="0" indent="-342900" algn="l" rtl="0">
              <a:spcBef>
                <a:spcPts val="0"/>
              </a:spcBef>
              <a:spcAft>
                <a:spcPts val="0"/>
              </a:spcAft>
              <a:buClr>
                <a:srgbClr val="000000"/>
              </a:buClr>
              <a:buSzPts val="1800"/>
              <a:buChar char="●"/>
            </a:pPr>
            <a:r>
              <a:rPr lang="en">
                <a:solidFill>
                  <a:srgbClr val="000000"/>
                </a:solidFill>
              </a:rPr>
              <a:t>Need for consistency between abstract values and personal actions</a:t>
            </a:r>
            <a:endParaRPr>
              <a:solidFill>
                <a:srgbClr val="000000"/>
              </a:solidFill>
            </a:endParaRPr>
          </a:p>
          <a:p>
            <a:pPr marL="457200" lvl="0" indent="-342900" algn="l" rtl="0">
              <a:spcBef>
                <a:spcPts val="0"/>
              </a:spcBef>
              <a:spcAft>
                <a:spcPts val="0"/>
              </a:spcAft>
              <a:buClr>
                <a:srgbClr val="000000"/>
              </a:buClr>
              <a:buSzPts val="1800"/>
              <a:buChar char="●"/>
            </a:pPr>
            <a:r>
              <a:rPr lang="en">
                <a:solidFill>
                  <a:srgbClr val="000000"/>
                </a:solidFill>
              </a:rPr>
              <a:t>Advanced levels of moral judgment</a:t>
            </a:r>
            <a:endParaRPr>
              <a:solidFill>
                <a:srgbClr val="000000"/>
              </a:solidFill>
            </a:endParaRPr>
          </a:p>
          <a:p>
            <a:pPr marL="457200" lvl="0" indent="-342900" algn="l" rtl="0">
              <a:spcBef>
                <a:spcPts val="0"/>
              </a:spcBef>
              <a:spcAft>
                <a:spcPts val="0"/>
              </a:spcAft>
              <a:buClr>
                <a:srgbClr val="000000"/>
              </a:buClr>
              <a:buSzPts val="1800"/>
              <a:buChar char="●"/>
            </a:pPr>
            <a:r>
              <a:rPr lang="en">
                <a:solidFill>
                  <a:srgbClr val="000000"/>
                </a:solidFill>
              </a:rPr>
              <a:t>Idealism and sense of justice</a:t>
            </a:r>
            <a:endParaRPr>
              <a:solidFill>
                <a:srgbClr val="000000"/>
              </a:solidFill>
            </a:endParaRPr>
          </a:p>
          <a:p>
            <a:pPr marL="0" lvl="0" indent="0" algn="l" rtl="0">
              <a:spcBef>
                <a:spcPts val="0"/>
              </a:spcBef>
              <a:spcAft>
                <a:spcPts val="1600"/>
              </a:spcAft>
              <a:buNone/>
            </a:pPr>
            <a:endParaRPr sz="24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24"/>
          <p:cNvSpPr txBox="1">
            <a:spLocks noGrp="1"/>
          </p:cNvSpPr>
          <p:nvPr>
            <p:ph type="title"/>
          </p:nvPr>
        </p:nvSpPr>
        <p:spPr>
          <a:xfrm>
            <a:off x="311700" y="238250"/>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One size does NOT fit all:</a:t>
            </a:r>
            <a:endParaRPr/>
          </a:p>
        </p:txBody>
      </p:sp>
      <p:sp>
        <p:nvSpPr>
          <p:cNvPr id="139" name="Google Shape;139;p24"/>
          <p:cNvSpPr txBox="1">
            <a:spLocks noGrp="1"/>
          </p:cNvSpPr>
          <p:nvPr>
            <p:ph type="body" idx="1"/>
          </p:nvPr>
        </p:nvSpPr>
        <p:spPr>
          <a:xfrm>
            <a:off x="311700" y="969250"/>
            <a:ext cx="8708700" cy="3928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a:t>Cross-cultural </a:t>
            </a:r>
            <a:r>
              <a:rPr lang="en" sz="2400" b="1"/>
              <a:t>Behavioral</a:t>
            </a:r>
            <a:r>
              <a:rPr lang="en" sz="2400"/>
              <a:t> Traits</a:t>
            </a:r>
            <a:endParaRPr sz="2400"/>
          </a:p>
          <a:p>
            <a:pPr marL="457200" lvl="0" indent="-330200" algn="l" rtl="0">
              <a:spcBef>
                <a:spcPts val="1600"/>
              </a:spcBef>
              <a:spcAft>
                <a:spcPts val="0"/>
              </a:spcAft>
              <a:buClr>
                <a:srgbClr val="000000"/>
              </a:buClr>
              <a:buSzPts val="1600"/>
              <a:buChar char="●"/>
            </a:pPr>
            <a:r>
              <a:rPr lang="en" sz="1600">
                <a:solidFill>
                  <a:srgbClr val="000000"/>
                </a:solidFill>
              </a:rPr>
              <a:t>Spontaneity</a:t>
            </a:r>
            <a:endParaRPr sz="1600">
              <a:solidFill>
                <a:srgbClr val="000000"/>
              </a:solidFill>
            </a:endParaRPr>
          </a:p>
          <a:p>
            <a:pPr marL="457200" lvl="0" indent="-330200" algn="l" rtl="0">
              <a:spcBef>
                <a:spcPts val="0"/>
              </a:spcBef>
              <a:spcAft>
                <a:spcPts val="0"/>
              </a:spcAft>
              <a:buClr>
                <a:srgbClr val="000000"/>
              </a:buClr>
              <a:buSzPts val="1600"/>
              <a:buChar char="●"/>
            </a:pPr>
            <a:r>
              <a:rPr lang="en" sz="1600">
                <a:solidFill>
                  <a:srgbClr val="000000"/>
                </a:solidFill>
              </a:rPr>
              <a:t>Boundless enthusiasm</a:t>
            </a:r>
            <a:endParaRPr sz="1600">
              <a:solidFill>
                <a:srgbClr val="000000"/>
              </a:solidFill>
            </a:endParaRPr>
          </a:p>
          <a:p>
            <a:pPr marL="457200" lvl="0" indent="-330200" algn="l" rtl="0">
              <a:spcBef>
                <a:spcPts val="0"/>
              </a:spcBef>
              <a:spcAft>
                <a:spcPts val="0"/>
              </a:spcAft>
              <a:buClr>
                <a:srgbClr val="000000"/>
              </a:buClr>
              <a:buSzPts val="1600"/>
              <a:buChar char="●"/>
            </a:pPr>
            <a:r>
              <a:rPr lang="en" sz="1600">
                <a:solidFill>
                  <a:srgbClr val="000000"/>
                </a:solidFill>
              </a:rPr>
              <a:t>Intensely focused on passions</a:t>
            </a:r>
            <a:endParaRPr sz="1600">
              <a:solidFill>
                <a:srgbClr val="000000"/>
              </a:solidFill>
            </a:endParaRPr>
          </a:p>
          <a:p>
            <a:pPr marL="457200" lvl="0" indent="-330200" algn="l" rtl="0">
              <a:spcBef>
                <a:spcPts val="0"/>
              </a:spcBef>
              <a:spcAft>
                <a:spcPts val="0"/>
              </a:spcAft>
              <a:buClr>
                <a:srgbClr val="000000"/>
              </a:buClr>
              <a:buSzPts val="1600"/>
              <a:buChar char="●"/>
            </a:pPr>
            <a:r>
              <a:rPr lang="en" sz="1600">
                <a:solidFill>
                  <a:srgbClr val="000000"/>
                </a:solidFill>
              </a:rPr>
              <a:t>Highly energetic—needs little sleep or down time</a:t>
            </a:r>
            <a:endParaRPr sz="1600">
              <a:solidFill>
                <a:srgbClr val="000000"/>
              </a:solidFill>
            </a:endParaRPr>
          </a:p>
          <a:p>
            <a:pPr marL="457200" lvl="0" indent="-330200" algn="l" rtl="0">
              <a:spcBef>
                <a:spcPts val="0"/>
              </a:spcBef>
              <a:spcAft>
                <a:spcPts val="0"/>
              </a:spcAft>
              <a:buClr>
                <a:srgbClr val="000000"/>
              </a:buClr>
              <a:buSzPts val="1600"/>
              <a:buChar char="●"/>
            </a:pPr>
            <a:r>
              <a:rPr lang="en" sz="1600">
                <a:solidFill>
                  <a:srgbClr val="000000"/>
                </a:solidFill>
              </a:rPr>
              <a:t>Constantly questions</a:t>
            </a:r>
            <a:endParaRPr sz="1600">
              <a:solidFill>
                <a:srgbClr val="000000"/>
              </a:solidFill>
            </a:endParaRPr>
          </a:p>
          <a:p>
            <a:pPr marL="457200" lvl="0" indent="-330200" algn="l" rtl="0">
              <a:spcBef>
                <a:spcPts val="0"/>
              </a:spcBef>
              <a:spcAft>
                <a:spcPts val="0"/>
              </a:spcAft>
              <a:buClr>
                <a:srgbClr val="000000"/>
              </a:buClr>
              <a:buSzPts val="1600"/>
              <a:buChar char="●"/>
            </a:pPr>
            <a:r>
              <a:rPr lang="en" sz="1600">
                <a:solidFill>
                  <a:srgbClr val="000000"/>
                </a:solidFill>
              </a:rPr>
              <a:t>Insatiable curiosity</a:t>
            </a:r>
            <a:endParaRPr sz="1600">
              <a:solidFill>
                <a:srgbClr val="000000"/>
              </a:solidFill>
            </a:endParaRPr>
          </a:p>
          <a:p>
            <a:pPr marL="457200" lvl="0" indent="-330200" algn="l" rtl="0">
              <a:spcBef>
                <a:spcPts val="0"/>
              </a:spcBef>
              <a:spcAft>
                <a:spcPts val="0"/>
              </a:spcAft>
              <a:buClr>
                <a:srgbClr val="000000"/>
              </a:buClr>
              <a:buSzPts val="1600"/>
              <a:buChar char="●"/>
            </a:pPr>
            <a:r>
              <a:rPr lang="en" sz="1600">
                <a:solidFill>
                  <a:srgbClr val="000000"/>
                </a:solidFill>
              </a:rPr>
              <a:t>Impulsive, eager and spirited</a:t>
            </a:r>
            <a:endParaRPr sz="1600">
              <a:solidFill>
                <a:srgbClr val="000000"/>
              </a:solidFill>
            </a:endParaRPr>
          </a:p>
          <a:p>
            <a:pPr marL="457200" lvl="0" indent="-330200" algn="l" rtl="0">
              <a:spcBef>
                <a:spcPts val="0"/>
              </a:spcBef>
              <a:spcAft>
                <a:spcPts val="0"/>
              </a:spcAft>
              <a:buClr>
                <a:srgbClr val="000000"/>
              </a:buClr>
              <a:buSzPts val="1600"/>
              <a:buChar char="●"/>
            </a:pPr>
            <a:r>
              <a:rPr lang="en" sz="1600">
                <a:solidFill>
                  <a:srgbClr val="000000"/>
                </a:solidFill>
              </a:rPr>
              <a:t>Perseverance—strong determination in areas of importance</a:t>
            </a:r>
            <a:endParaRPr sz="1600">
              <a:solidFill>
                <a:srgbClr val="000000"/>
              </a:solidFill>
            </a:endParaRPr>
          </a:p>
          <a:p>
            <a:pPr marL="457200" lvl="0" indent="-330200" algn="l" rtl="0">
              <a:spcBef>
                <a:spcPts val="0"/>
              </a:spcBef>
              <a:spcAft>
                <a:spcPts val="0"/>
              </a:spcAft>
              <a:buClr>
                <a:srgbClr val="000000"/>
              </a:buClr>
              <a:buSzPts val="1600"/>
              <a:buChar char="●"/>
            </a:pPr>
            <a:r>
              <a:rPr lang="en" sz="1600">
                <a:solidFill>
                  <a:srgbClr val="000000"/>
                </a:solidFill>
              </a:rPr>
              <a:t>High levels of frustration</a:t>
            </a:r>
            <a:endParaRPr sz="1600">
              <a:solidFill>
                <a:srgbClr val="000000"/>
              </a:solidFill>
            </a:endParaRPr>
          </a:p>
          <a:p>
            <a:pPr marL="457200" lvl="0" indent="-330200" algn="l" rtl="0">
              <a:spcBef>
                <a:spcPts val="0"/>
              </a:spcBef>
              <a:spcAft>
                <a:spcPts val="0"/>
              </a:spcAft>
              <a:buClr>
                <a:srgbClr val="000000"/>
              </a:buClr>
              <a:buSzPts val="1600"/>
              <a:buChar char="●"/>
            </a:pPr>
            <a:r>
              <a:rPr lang="en" sz="1600">
                <a:solidFill>
                  <a:srgbClr val="000000"/>
                </a:solidFill>
              </a:rPr>
              <a:t>Volatile temper, especially related to perceptions of failure</a:t>
            </a:r>
            <a:endParaRPr sz="1600">
              <a:solidFill>
                <a:srgbClr val="000000"/>
              </a:solidFill>
            </a:endParaRPr>
          </a:p>
          <a:p>
            <a:pPr marL="457200" lvl="0" indent="-330200" algn="l" rtl="0">
              <a:spcBef>
                <a:spcPts val="0"/>
              </a:spcBef>
              <a:spcAft>
                <a:spcPts val="0"/>
              </a:spcAft>
              <a:buClr>
                <a:srgbClr val="000000"/>
              </a:buClr>
              <a:buSzPts val="1600"/>
              <a:buChar char="●"/>
            </a:pPr>
            <a:r>
              <a:rPr lang="en" sz="1600">
                <a:solidFill>
                  <a:srgbClr val="000000"/>
                </a:solidFill>
              </a:rPr>
              <a:t>Non-stop talking/chattering </a:t>
            </a:r>
            <a:endParaRPr sz="1600">
              <a:solidFill>
                <a:srgbClr val="000000"/>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2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In Summary: You are not alone...</a:t>
            </a:r>
            <a:endParaRPr/>
          </a:p>
        </p:txBody>
      </p:sp>
      <p:sp>
        <p:nvSpPr>
          <p:cNvPr id="145" name="Google Shape;145;p2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b="1"/>
              <a:t>Reflect</a:t>
            </a:r>
            <a:r>
              <a:rPr lang="en"/>
              <a:t>: What traits do you notice with your own child? </a:t>
            </a:r>
            <a:endParaRPr/>
          </a:p>
          <a:p>
            <a:pPr marL="0" lvl="0" indent="0" algn="ctr" rtl="0">
              <a:spcBef>
                <a:spcPts val="1600"/>
              </a:spcBef>
              <a:spcAft>
                <a:spcPts val="0"/>
              </a:spcAft>
              <a:buNone/>
            </a:pPr>
            <a:r>
              <a:rPr lang="en" b="1"/>
              <a:t>Connect</a:t>
            </a:r>
            <a:r>
              <a:rPr lang="en"/>
              <a:t>: What commonalities can we find? </a:t>
            </a:r>
            <a:endParaRPr/>
          </a:p>
          <a:p>
            <a:pPr marL="0" lvl="0" indent="0" algn="ctr" rtl="0">
              <a:spcBef>
                <a:spcPts val="1600"/>
              </a:spcBef>
              <a:spcAft>
                <a:spcPts val="1600"/>
              </a:spcAft>
              <a:buNone/>
            </a:pPr>
            <a:r>
              <a:rPr lang="en" b="1"/>
              <a:t>Share</a:t>
            </a:r>
            <a:r>
              <a:rPr lang="en"/>
              <a:t>: Why is it important for teachers to recognize various gifted characteristics?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26"/>
          <p:cNvSpPr txBox="1">
            <a:spLocks noGrp="1"/>
          </p:cNvSpPr>
          <p:nvPr>
            <p:ph type="title"/>
          </p:nvPr>
        </p:nvSpPr>
        <p:spPr>
          <a:xfrm>
            <a:off x="311700" y="137950"/>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Duncanville ISD’s Gifted &amp; Talented Program</a:t>
            </a:r>
            <a:br>
              <a:rPr lang="en" dirty="0"/>
            </a:br>
            <a:r>
              <a:rPr lang="en" dirty="0"/>
              <a:t>Service Design</a:t>
            </a:r>
            <a:endParaRPr dirty="0"/>
          </a:p>
        </p:txBody>
      </p:sp>
      <p:sp>
        <p:nvSpPr>
          <p:cNvPr id="151" name="Google Shape;151;p26"/>
          <p:cNvSpPr txBox="1">
            <a:spLocks noGrp="1"/>
          </p:cNvSpPr>
          <p:nvPr>
            <p:ph type="body" idx="1"/>
          </p:nvPr>
        </p:nvSpPr>
        <p:spPr>
          <a:xfrm>
            <a:off x="311700" y="1152475"/>
            <a:ext cx="8520600" cy="3743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sz="1400" dirty="0"/>
              <a:t>*</a:t>
            </a:r>
            <a:r>
              <a:rPr lang="en-US" sz="1200" i="1" dirty="0"/>
              <a:t>All identified GT students, K-12, will be instructed by teachers who have been certified through Texas Education Agency’s 30 hour requirement.  </a:t>
            </a:r>
            <a:endParaRPr sz="1200" i="1" dirty="0"/>
          </a:p>
        </p:txBody>
      </p:sp>
      <p:graphicFrame>
        <p:nvGraphicFramePr>
          <p:cNvPr id="2" name="Diagram 1"/>
          <p:cNvGraphicFramePr/>
          <p:nvPr>
            <p:extLst>
              <p:ext uri="{D42A27DB-BD31-4B8C-83A1-F6EECF244321}">
                <p14:modId xmlns:p14="http://schemas.microsoft.com/office/powerpoint/2010/main" val="4064431889"/>
              </p:ext>
            </p:extLst>
          </p:nvPr>
        </p:nvGraphicFramePr>
        <p:xfrm>
          <a:off x="1746915" y="1759260"/>
          <a:ext cx="5204346" cy="304108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2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Resources</a:t>
            </a:r>
            <a:endParaRPr/>
          </a:p>
        </p:txBody>
      </p:sp>
      <p:sp>
        <p:nvSpPr>
          <p:cNvPr id="158" name="Google Shape;158;p2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Clr>
                <a:srgbClr val="666666"/>
              </a:buClr>
              <a:buSzPts val="1800"/>
              <a:buChar char="●"/>
            </a:pPr>
            <a:r>
              <a:rPr lang="en">
                <a:solidFill>
                  <a:srgbClr val="666666"/>
                </a:solidFill>
              </a:rPr>
              <a:t>A visual tour and summary of the Cattell-Horn-Carroll (CHC) Model of Intelligence: </a:t>
            </a:r>
            <a:r>
              <a:rPr lang="en" u="sng">
                <a:solidFill>
                  <a:srgbClr val="666666"/>
                </a:solidFill>
                <a:hlinkClick r:id="rId3"/>
              </a:rPr>
              <a:t>http://www.iapsych.com/chcv2.pdf</a:t>
            </a:r>
            <a:endParaRPr b="1">
              <a:solidFill>
                <a:srgbClr val="666666"/>
              </a:solidFill>
              <a:latin typeface="Arial"/>
              <a:ea typeface="Arial"/>
              <a:cs typeface="Arial"/>
              <a:sym typeface="Arial"/>
            </a:endParaRPr>
          </a:p>
          <a:p>
            <a:pPr marL="457200" lvl="0" indent="-342900" algn="l" rtl="0">
              <a:lnSpc>
                <a:spcPct val="100000"/>
              </a:lnSpc>
              <a:spcBef>
                <a:spcPts val="0"/>
              </a:spcBef>
              <a:spcAft>
                <a:spcPts val="0"/>
              </a:spcAft>
              <a:buClr>
                <a:srgbClr val="666666"/>
              </a:buClr>
              <a:buSzPts val="1800"/>
              <a:buFont typeface="Arial"/>
              <a:buChar char="●"/>
            </a:pPr>
            <a:r>
              <a:rPr lang="en">
                <a:solidFill>
                  <a:srgbClr val="666666"/>
                </a:solidFill>
              </a:rPr>
              <a:t>A collection of research studies and links from over twenty years of federally-funded gifted research. </a:t>
            </a:r>
            <a:r>
              <a:rPr lang="en" u="sng">
                <a:solidFill>
                  <a:srgbClr val="666666"/>
                </a:solidFill>
                <a:hlinkClick r:id="rId4"/>
              </a:rPr>
              <a:t>The National Research Center on the Gifted and Talented (1990-2013)</a:t>
            </a:r>
            <a:endParaRPr b="1">
              <a:solidFill>
                <a:srgbClr val="666666"/>
              </a:solidFill>
              <a:latin typeface="Arial"/>
              <a:ea typeface="Arial"/>
              <a:cs typeface="Arial"/>
              <a:sym typeface="Arial"/>
            </a:endParaRPr>
          </a:p>
          <a:p>
            <a:pPr marL="457200" lvl="0" indent="-342900" algn="l" rtl="0">
              <a:lnSpc>
                <a:spcPct val="100000"/>
              </a:lnSpc>
              <a:spcBef>
                <a:spcPts val="0"/>
              </a:spcBef>
              <a:spcAft>
                <a:spcPts val="0"/>
              </a:spcAft>
              <a:buClr>
                <a:srgbClr val="666666"/>
              </a:buClr>
              <a:buSzPts val="1800"/>
              <a:buFont typeface="Arial"/>
              <a:buChar char="●"/>
            </a:pPr>
            <a:r>
              <a:rPr lang="en" u="sng">
                <a:solidFill>
                  <a:srgbClr val="666666"/>
                </a:solidFill>
                <a:hlinkClick r:id="rId5"/>
              </a:rPr>
              <a:t>List of gifted characteristics</a:t>
            </a:r>
            <a:r>
              <a:rPr lang="en">
                <a:solidFill>
                  <a:srgbClr val="666666"/>
                </a:solidFill>
              </a:rPr>
              <a:t> from the National Association of Gifted Children summarizing the work of Barbara Clark. </a:t>
            </a:r>
            <a:endParaRPr b="1">
              <a:solidFill>
                <a:srgbClr val="666666"/>
              </a:solidFill>
              <a:latin typeface="Arial"/>
              <a:ea typeface="Arial"/>
              <a:cs typeface="Arial"/>
              <a:sym typeface="Arial"/>
            </a:endParaRPr>
          </a:p>
          <a:p>
            <a:pPr marL="0" lvl="0" indent="0" algn="l" rtl="0">
              <a:spcBef>
                <a:spcPts val="0"/>
              </a:spcBef>
              <a:spcAft>
                <a:spcPts val="1600"/>
              </a:spcAft>
              <a:buNone/>
            </a:pP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2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Sources</a:t>
            </a:r>
            <a:endParaRPr/>
          </a:p>
        </p:txBody>
      </p:sp>
      <p:sp>
        <p:nvSpPr>
          <p:cNvPr id="164" name="Google Shape;164;p2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lnSpc>
                <a:spcPct val="124137"/>
              </a:lnSpc>
              <a:spcBef>
                <a:spcPts val="0"/>
              </a:spcBef>
              <a:spcAft>
                <a:spcPts val="0"/>
              </a:spcAft>
              <a:buNone/>
            </a:pPr>
            <a:r>
              <a:rPr lang="en" sz="1200">
                <a:highlight>
                  <a:srgbClr val="FFFFFF"/>
                </a:highlight>
              </a:rPr>
              <a:t>Clark, B. (2008). </a:t>
            </a:r>
            <a:r>
              <a:rPr lang="en" sz="1200" i="1">
                <a:highlight>
                  <a:srgbClr val="FFFFFF"/>
                </a:highlight>
              </a:rPr>
              <a:t>Growing up gifted (7</a:t>
            </a:r>
            <a:r>
              <a:rPr lang="en" sz="1200" i="1" baseline="30000">
                <a:highlight>
                  <a:srgbClr val="FFFFFF"/>
                </a:highlight>
              </a:rPr>
              <a:t>th</a:t>
            </a:r>
            <a:r>
              <a:rPr lang="en" sz="1200" i="1">
                <a:highlight>
                  <a:srgbClr val="FFFFFF"/>
                </a:highlight>
              </a:rPr>
              <a:t> ed.)</a:t>
            </a:r>
            <a:r>
              <a:rPr lang="en" sz="1200">
                <a:highlight>
                  <a:srgbClr val="FFFFFF"/>
                </a:highlight>
              </a:rPr>
              <a:t>   Upper Saddle River, NJ:  Pearson Prentice Hall. </a:t>
            </a:r>
            <a:r>
              <a:rPr lang="en" sz="1200" i="1">
                <a:highlight>
                  <a:srgbClr val="FFFFFF"/>
                </a:highlight>
              </a:rPr>
              <a:t>as summarized in the </a:t>
            </a:r>
            <a:r>
              <a:rPr lang="en" sz="1200">
                <a:highlight>
                  <a:srgbClr val="FFFFFF"/>
                </a:highlight>
              </a:rPr>
              <a:t>National Association of Gifted Children. </a:t>
            </a:r>
            <a:endParaRPr sz="1200">
              <a:highlight>
                <a:srgbClr val="FFFFFF"/>
              </a:highlight>
            </a:endParaRPr>
          </a:p>
          <a:p>
            <a:pPr marL="0" lvl="0" indent="0" algn="l" rtl="0">
              <a:lnSpc>
                <a:spcPct val="124137"/>
              </a:lnSpc>
              <a:spcBef>
                <a:spcPts val="0"/>
              </a:spcBef>
              <a:spcAft>
                <a:spcPts val="0"/>
              </a:spcAft>
              <a:buNone/>
            </a:pPr>
            <a:endParaRPr sz="1200">
              <a:solidFill>
                <a:srgbClr val="666666"/>
              </a:solidFill>
            </a:endParaRPr>
          </a:p>
          <a:p>
            <a:pPr marL="0" lvl="0" indent="0" algn="l" rtl="0">
              <a:lnSpc>
                <a:spcPct val="100000"/>
              </a:lnSpc>
              <a:spcBef>
                <a:spcPts val="0"/>
              </a:spcBef>
              <a:spcAft>
                <a:spcPts val="0"/>
              </a:spcAft>
              <a:buNone/>
            </a:pPr>
            <a:r>
              <a:rPr lang="en" sz="1200"/>
              <a:t>The National Research Center on the Gifted and Talented (1990-2013)</a:t>
            </a:r>
            <a:endParaRPr sz="1200"/>
          </a:p>
          <a:p>
            <a:pPr marL="0" lvl="0" indent="0" algn="l" rtl="0">
              <a:lnSpc>
                <a:spcPct val="124137"/>
              </a:lnSpc>
              <a:spcBef>
                <a:spcPts val="0"/>
              </a:spcBef>
              <a:spcAft>
                <a:spcPts val="0"/>
              </a:spcAft>
              <a:buNone/>
            </a:pPr>
            <a:endParaRPr sz="1200">
              <a:solidFill>
                <a:srgbClr val="666666"/>
              </a:solidFill>
            </a:endParaRPr>
          </a:p>
          <a:p>
            <a:pPr marL="0" lvl="0" indent="0" algn="l" rtl="0">
              <a:lnSpc>
                <a:spcPct val="124137"/>
              </a:lnSpc>
              <a:spcBef>
                <a:spcPts val="0"/>
              </a:spcBef>
              <a:spcAft>
                <a:spcPts val="0"/>
              </a:spcAft>
              <a:buNone/>
            </a:pPr>
            <a:r>
              <a:rPr lang="en" sz="1200">
                <a:solidFill>
                  <a:srgbClr val="666666"/>
                </a:solidFill>
              </a:rPr>
              <a:t>Rethinking Multipotentiality Among the Intellectually Gifted: A Critical Review and Recommendations John A. Achter, Camilla Persson Benbow, David Lubinski</a:t>
            </a:r>
            <a:endParaRPr sz="1200">
              <a:solidFill>
                <a:srgbClr val="666666"/>
              </a:solidFill>
            </a:endParaRPr>
          </a:p>
          <a:p>
            <a:pPr marL="0" lvl="0" indent="0" algn="l" rtl="0">
              <a:lnSpc>
                <a:spcPct val="124137"/>
              </a:lnSpc>
              <a:spcBef>
                <a:spcPts val="0"/>
              </a:spcBef>
              <a:spcAft>
                <a:spcPts val="0"/>
              </a:spcAft>
              <a:buNone/>
            </a:pPr>
            <a:endParaRPr sz="1200" b="1">
              <a:solidFill>
                <a:srgbClr val="666666"/>
              </a:solidFill>
            </a:endParaRPr>
          </a:p>
          <a:p>
            <a:pPr marL="0" lvl="0" indent="0" algn="l" rtl="0">
              <a:lnSpc>
                <a:spcPct val="100000"/>
              </a:lnSpc>
              <a:spcBef>
                <a:spcPts val="0"/>
              </a:spcBef>
              <a:spcAft>
                <a:spcPts val="0"/>
              </a:spcAft>
              <a:buNone/>
            </a:pPr>
            <a:endParaRPr sz="1200">
              <a:solidFill>
                <a:srgbClr val="666666"/>
              </a:solidFill>
            </a:endParaRPr>
          </a:p>
          <a:p>
            <a:pPr marL="0" lvl="0" indent="0" algn="l" rtl="0">
              <a:lnSpc>
                <a:spcPct val="100000"/>
              </a:lnSpc>
              <a:spcBef>
                <a:spcPts val="0"/>
              </a:spcBef>
              <a:spcAft>
                <a:spcPts val="0"/>
              </a:spcAft>
              <a:buNone/>
            </a:pPr>
            <a:endParaRPr sz="1200">
              <a:solidFill>
                <a:srgbClr val="666666"/>
              </a:solidFill>
            </a:endParaRPr>
          </a:p>
          <a:p>
            <a:pPr marL="0" lvl="0" indent="0" algn="l" rtl="0">
              <a:lnSpc>
                <a:spcPct val="124137"/>
              </a:lnSpc>
              <a:spcBef>
                <a:spcPts val="0"/>
              </a:spcBef>
              <a:spcAft>
                <a:spcPts val="0"/>
              </a:spcAft>
              <a:buNone/>
            </a:pPr>
            <a:endParaRPr sz="1200" b="1">
              <a:solidFill>
                <a:srgbClr val="666666"/>
              </a:solidFill>
            </a:endParaRPr>
          </a:p>
          <a:p>
            <a:pPr marL="0" lvl="0" indent="0" algn="l" rtl="0">
              <a:spcBef>
                <a:spcPts val="0"/>
              </a:spcBef>
              <a:spcAft>
                <a:spcPts val="1600"/>
              </a:spcAft>
              <a:buNone/>
            </a:pPr>
            <a:endParaRPr sz="1200">
              <a:solidFill>
                <a:srgbClr val="666666"/>
              </a:solidFill>
            </a:endParaRPr>
          </a:p>
        </p:txBody>
      </p:sp>
    </p:spTree>
  </p:cSld>
  <p:clrMapOvr>
    <a:masterClrMapping/>
  </p:clrMapOvr>
</p:sld>
</file>

<file path=ppt/theme/theme1.xml><?xml version="1.0" encoding="utf-8"?>
<a:theme xmlns:a="http://schemas.openxmlformats.org/drawingml/2006/main" name="Gameday">
  <a:themeElements>
    <a:clrScheme name="Gameday">
      <a:dk1>
        <a:srgbClr val="4285F4"/>
      </a:dk1>
      <a:lt1>
        <a:srgbClr val="FFFFFF"/>
      </a:lt1>
      <a:dk2>
        <a:srgbClr val="666666"/>
      </a:dk2>
      <a:lt2>
        <a:srgbClr val="D9D9D9"/>
      </a:lt2>
      <a:accent1>
        <a:srgbClr val="455A64"/>
      </a:accent1>
      <a:accent2>
        <a:srgbClr val="607D8B"/>
      </a:accent2>
      <a:accent3>
        <a:srgbClr val="FF5722"/>
      </a:accent3>
      <a:accent4>
        <a:srgbClr val="D84315"/>
      </a:accent4>
      <a:accent5>
        <a:srgbClr val="1C3AA9"/>
      </a:accent5>
      <a:accent6>
        <a:srgbClr val="FFAB40"/>
      </a:accent6>
      <a:hlink>
        <a:srgbClr val="1C3AA9"/>
      </a:hlink>
      <a:folHlink>
        <a:srgbClr val="1C3A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2588</Words>
  <Application>Microsoft Macintosh PowerPoint</Application>
  <PresentationFormat>On-screen Show (16:9)</PresentationFormat>
  <Paragraphs>220</Paragraphs>
  <Slides>15</Slides>
  <Notes>15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Alfa Slab One</vt:lpstr>
      <vt:lpstr>Proxima Nova</vt:lpstr>
      <vt:lpstr>Arial</vt:lpstr>
      <vt:lpstr>Roboto</vt:lpstr>
      <vt:lpstr>Gameday</vt:lpstr>
      <vt:lpstr>Gifted 101</vt:lpstr>
      <vt:lpstr>Agenda</vt:lpstr>
      <vt:lpstr>What is Gifted &amp; Talented?</vt:lpstr>
      <vt:lpstr>Intelligence</vt:lpstr>
      <vt:lpstr>Giftedness in Texas</vt:lpstr>
      <vt:lpstr>Duncanville ISD’s Gifted &amp; Gifted Services</vt:lpstr>
      <vt:lpstr>What do we know? </vt:lpstr>
      <vt:lpstr>One size does NOT fit all:</vt:lpstr>
      <vt:lpstr>One size does NOT fit all:</vt:lpstr>
      <vt:lpstr>One size does NOT fit all:</vt:lpstr>
      <vt:lpstr>One size does NOT fit all:</vt:lpstr>
      <vt:lpstr>In Summary: You are not alone...</vt:lpstr>
      <vt:lpstr>Duncanville ISD’s Gifted &amp; Talented Program Service Design</vt:lpstr>
      <vt:lpstr>Resources</vt:lpstr>
      <vt:lpstr>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Gifted 101</dc:title>
  <dc:creator>Bernard, Nneka</dc:creator>
  <cp:lastModifiedBy>Felicia Slaughter</cp:lastModifiedBy>
  <cp:revision>2</cp:revision>
  <dcterms:modified xsi:type="dcterms:W3CDTF">2018-09-28T19:19:48Z</dcterms:modified>
</cp:coreProperties>
</file>