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mp4"/>
  <Override PartName="/ppt/presentation.xml" ContentType="application/vnd.ms-powerpoint.slideshow.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4" r:id="rId2"/>
    <p:sldId id="256" r:id="rId3"/>
    <p:sldId id="257" r:id="rId4"/>
    <p:sldId id="258" r:id="rId5"/>
    <p:sldId id="259" r:id="rId6"/>
    <p:sldId id="276" r:id="rId7"/>
    <p:sldId id="261" r:id="rId8"/>
    <p:sldId id="260" r:id="rId9"/>
    <p:sldId id="278" r:id="rId10"/>
    <p:sldId id="280" r:id="rId11"/>
    <p:sldId id="264" r:id="rId12"/>
    <p:sldId id="273" r:id="rId13"/>
    <p:sldId id="275" r:id="rId14"/>
    <p:sldId id="266" r:id="rId15"/>
    <p:sldId id="267" r:id="rId16"/>
    <p:sldId id="272"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D796F"/>
    <a:srgbClr val="376350"/>
    <a:srgbClr val="BC2A02"/>
    <a:srgbClr val="5686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0" d="100"/>
          <a:sy n="110" d="100"/>
        </p:scale>
        <p:origin x="63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3A520FC-F654-4F11-A253-BEB8C37D0C5B}" type="datetimeFigureOut">
              <a:rPr lang="en-US" smtClean="0"/>
              <a:t>9/5/2018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971F26-52A9-4342-BCAA-C9F91729E14A}" type="slidenum">
              <a:rPr lang="en-US" smtClean="0"/>
              <a:t>‹#›</a:t>
            </a:fld>
            <a:endParaRPr lang="en-US"/>
          </a:p>
        </p:txBody>
      </p:sp>
    </p:spTree>
    <p:extLst>
      <p:ext uri="{BB962C8B-B14F-4D97-AF65-F5344CB8AC3E}">
        <p14:creationId xmlns:p14="http://schemas.microsoft.com/office/powerpoint/2010/main" val="2686755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63A520FC-F654-4F11-A253-BEB8C37D0C5B}" type="datetimeFigureOut">
              <a:rPr lang="en-US" smtClean="0"/>
              <a:t>9/5/2018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971F26-52A9-4342-BCAA-C9F91729E14A}" type="slidenum">
              <a:rPr lang="en-US" smtClean="0"/>
              <a:t>‹#›</a:t>
            </a:fld>
            <a:endParaRPr lang="en-US"/>
          </a:p>
        </p:txBody>
      </p:sp>
    </p:spTree>
    <p:extLst>
      <p:ext uri="{BB962C8B-B14F-4D97-AF65-F5344CB8AC3E}">
        <p14:creationId xmlns:p14="http://schemas.microsoft.com/office/powerpoint/2010/main" val="40909013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3A520FC-F654-4F11-A253-BEB8C37D0C5B}" type="datetimeFigureOut">
              <a:rPr lang="en-US" smtClean="0"/>
              <a:t>9/5/2018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971F26-52A9-4342-BCAA-C9F91729E14A}" type="slidenum">
              <a:rPr lang="en-US" smtClean="0"/>
              <a:t>‹#›</a:t>
            </a:fld>
            <a:endParaRPr lang="en-US"/>
          </a:p>
        </p:txBody>
      </p:sp>
    </p:spTree>
    <p:extLst>
      <p:ext uri="{BB962C8B-B14F-4D97-AF65-F5344CB8AC3E}">
        <p14:creationId xmlns:p14="http://schemas.microsoft.com/office/powerpoint/2010/main" val="28970266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3A520FC-F654-4F11-A253-BEB8C37D0C5B}" type="datetimeFigureOut">
              <a:rPr lang="en-US" smtClean="0"/>
              <a:t>9/5/2018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971F26-52A9-4342-BCAA-C9F91729E14A}" type="slidenum">
              <a:rPr lang="en-US" smtClean="0"/>
              <a:t>‹#›</a:t>
            </a:fld>
            <a:endParaRPr lang="en-US"/>
          </a:p>
        </p:txBody>
      </p:sp>
    </p:spTree>
    <p:extLst>
      <p:ext uri="{BB962C8B-B14F-4D97-AF65-F5344CB8AC3E}">
        <p14:creationId xmlns:p14="http://schemas.microsoft.com/office/powerpoint/2010/main" val="25695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3A520FC-F654-4F11-A253-BEB8C37D0C5B}" type="datetimeFigureOut">
              <a:rPr lang="en-US" smtClean="0"/>
              <a:t>9/5/2018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0971F26-52A9-4342-BCAA-C9F91729E14A}" type="slidenum">
              <a:rPr lang="en-US" smtClean="0"/>
              <a:t>‹#›</a:t>
            </a:fld>
            <a:endParaRPr lang="en-US"/>
          </a:p>
        </p:txBody>
      </p:sp>
    </p:spTree>
    <p:extLst>
      <p:ext uri="{BB962C8B-B14F-4D97-AF65-F5344CB8AC3E}">
        <p14:creationId xmlns:p14="http://schemas.microsoft.com/office/powerpoint/2010/main" val="12381147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63A520FC-F654-4F11-A253-BEB8C37D0C5B}" type="datetimeFigureOut">
              <a:rPr lang="en-US" smtClean="0"/>
              <a:t>9/5/2018</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F0971F26-52A9-4342-BCAA-C9F91729E14A}" type="slidenum">
              <a:rPr lang="en-US" smtClean="0"/>
              <a:t>‹#›</a:t>
            </a:fld>
            <a:endParaRPr lang="en-US"/>
          </a:p>
        </p:txBody>
      </p:sp>
    </p:spTree>
    <p:extLst>
      <p:ext uri="{BB962C8B-B14F-4D97-AF65-F5344CB8AC3E}">
        <p14:creationId xmlns:p14="http://schemas.microsoft.com/office/powerpoint/2010/main" val="423074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63A520FC-F654-4F11-A253-BEB8C37D0C5B}" type="datetimeFigureOut">
              <a:rPr lang="en-US" smtClean="0"/>
              <a:t>9/5/2018</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F0971F26-52A9-4342-BCAA-C9F91729E14A}" type="slidenum">
              <a:rPr lang="en-US" smtClean="0"/>
              <a:t>‹#›</a:t>
            </a:fld>
            <a:endParaRPr lang="en-US"/>
          </a:p>
        </p:txBody>
      </p:sp>
    </p:spTree>
    <p:extLst>
      <p:ext uri="{BB962C8B-B14F-4D97-AF65-F5344CB8AC3E}">
        <p14:creationId xmlns:p14="http://schemas.microsoft.com/office/powerpoint/2010/main" val="26425288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63A520FC-F654-4F11-A253-BEB8C37D0C5B}" type="datetimeFigureOut">
              <a:rPr lang="en-US" smtClean="0"/>
              <a:t>9/5/2018</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F0971F26-52A9-4342-BCAA-C9F91729E14A}" type="slidenum">
              <a:rPr lang="en-US" smtClean="0"/>
              <a:t>‹#›</a:t>
            </a:fld>
            <a:endParaRPr lang="en-US"/>
          </a:p>
        </p:txBody>
      </p:sp>
    </p:spTree>
    <p:extLst>
      <p:ext uri="{BB962C8B-B14F-4D97-AF65-F5344CB8AC3E}">
        <p14:creationId xmlns:p14="http://schemas.microsoft.com/office/powerpoint/2010/main" val="2854560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63A520FC-F654-4F11-A253-BEB8C37D0C5B}" type="datetimeFigureOut">
              <a:rPr lang="en-US" smtClean="0"/>
              <a:t>9/5/2018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971F26-52A9-4342-BCAA-C9F91729E14A}" type="slidenum">
              <a:rPr lang="en-US" smtClean="0"/>
              <a:t>‹#›</a:t>
            </a:fld>
            <a:endParaRPr lang="en-US"/>
          </a:p>
        </p:txBody>
      </p:sp>
    </p:spTree>
    <p:extLst>
      <p:ext uri="{BB962C8B-B14F-4D97-AF65-F5344CB8AC3E}">
        <p14:creationId xmlns:p14="http://schemas.microsoft.com/office/powerpoint/2010/main" val="2820163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63A520FC-F654-4F11-A253-BEB8C37D0C5B}" type="datetimeFigureOut">
              <a:rPr lang="en-US" smtClean="0"/>
              <a:t>9/5/2018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971F26-52A9-4342-BCAA-C9F91729E14A}" type="slidenum">
              <a:rPr lang="en-US" smtClean="0"/>
              <a:t>‹#›</a:t>
            </a:fld>
            <a:endParaRPr lang="en-US"/>
          </a:p>
        </p:txBody>
      </p:sp>
    </p:spTree>
    <p:extLst>
      <p:ext uri="{BB962C8B-B14F-4D97-AF65-F5344CB8AC3E}">
        <p14:creationId xmlns:p14="http://schemas.microsoft.com/office/powerpoint/2010/main" val="25564762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63A520FC-F654-4F11-A253-BEB8C37D0C5B}" type="datetimeFigureOut">
              <a:rPr lang="en-US" smtClean="0"/>
              <a:t>9/5/2018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971F26-52A9-4342-BCAA-C9F91729E14A}" type="slidenum">
              <a:rPr lang="en-US" smtClean="0"/>
              <a:t>‹#›</a:t>
            </a:fld>
            <a:endParaRPr lang="en-US"/>
          </a:p>
        </p:txBody>
      </p:sp>
    </p:spTree>
    <p:extLst>
      <p:ext uri="{BB962C8B-B14F-4D97-AF65-F5344CB8AC3E}">
        <p14:creationId xmlns:p14="http://schemas.microsoft.com/office/powerpoint/2010/main" val="37259101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63A520FC-F654-4F11-A253-BEB8C37D0C5B}" type="datetimeFigureOut">
              <a:rPr lang="en-US" smtClean="0"/>
              <a:t>9/5/2018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971F26-52A9-4342-BCAA-C9F91729E14A}"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9586300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3A520FC-F654-4F11-A253-BEB8C37D0C5B}" type="datetimeFigureOut">
              <a:rPr lang="en-US" smtClean="0"/>
              <a:t>9/5/2018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971F26-52A9-4342-BCAA-C9F91729E14A}" type="slidenum">
              <a:rPr lang="en-US" smtClean="0"/>
              <a:t>‹#›</a:t>
            </a:fld>
            <a:endParaRPr lang="en-US"/>
          </a:p>
        </p:txBody>
      </p:sp>
    </p:spTree>
    <p:extLst>
      <p:ext uri="{BB962C8B-B14F-4D97-AF65-F5344CB8AC3E}">
        <p14:creationId xmlns:p14="http://schemas.microsoft.com/office/powerpoint/2010/main" val="12662322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3A520FC-F654-4F11-A253-BEB8C37D0C5B}" type="datetimeFigureOut">
              <a:rPr lang="en-US" smtClean="0"/>
              <a:t>9/5/2018</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971F26-52A9-4342-BCAA-C9F91729E14A}" type="slidenum">
              <a:rPr lang="en-US" smtClean="0"/>
              <a:t>‹#›</a:t>
            </a:fld>
            <a:endParaRPr lang="en-US"/>
          </a:p>
        </p:txBody>
      </p:sp>
    </p:spTree>
    <p:extLst>
      <p:ext uri="{BB962C8B-B14F-4D97-AF65-F5344CB8AC3E}">
        <p14:creationId xmlns:p14="http://schemas.microsoft.com/office/powerpoint/2010/main" val="14335767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3A520FC-F654-4F11-A253-BEB8C37D0C5B}" type="datetimeFigureOut">
              <a:rPr lang="en-US" smtClean="0"/>
              <a:t>9/5/2018</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971F26-52A9-4342-BCAA-C9F91729E14A}" type="slidenum">
              <a:rPr lang="en-US" smtClean="0"/>
              <a:t>‹#›</a:t>
            </a:fld>
            <a:endParaRPr lang="en-US"/>
          </a:p>
        </p:txBody>
      </p:sp>
    </p:spTree>
    <p:extLst>
      <p:ext uri="{BB962C8B-B14F-4D97-AF65-F5344CB8AC3E}">
        <p14:creationId xmlns:p14="http://schemas.microsoft.com/office/powerpoint/2010/main" val="1983943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3A520FC-F654-4F11-A253-BEB8C37D0C5B}" type="datetimeFigureOut">
              <a:rPr lang="en-US" smtClean="0"/>
              <a:t>9/5/2018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971F26-52A9-4342-BCAA-C9F91729E14A}" type="slidenum">
              <a:rPr lang="en-US" smtClean="0"/>
              <a:t>‹#›</a:t>
            </a:fld>
            <a:endParaRPr lang="en-US"/>
          </a:p>
        </p:txBody>
      </p:sp>
    </p:spTree>
    <p:extLst>
      <p:ext uri="{BB962C8B-B14F-4D97-AF65-F5344CB8AC3E}">
        <p14:creationId xmlns:p14="http://schemas.microsoft.com/office/powerpoint/2010/main" val="3514444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3A520FC-F654-4F11-A253-BEB8C37D0C5B}" type="datetimeFigureOut">
              <a:rPr lang="en-US" smtClean="0"/>
              <a:t>9/5/2018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971F26-52A9-4342-BCAA-C9F91729E14A}" type="slidenum">
              <a:rPr lang="en-US" smtClean="0"/>
              <a:t>‹#›</a:t>
            </a:fld>
            <a:endParaRPr lang="en-US"/>
          </a:p>
        </p:txBody>
      </p:sp>
    </p:spTree>
    <p:extLst>
      <p:ext uri="{BB962C8B-B14F-4D97-AF65-F5344CB8AC3E}">
        <p14:creationId xmlns:p14="http://schemas.microsoft.com/office/powerpoint/2010/main" val="28698783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63A520FC-F654-4F11-A253-BEB8C37D0C5B}" type="datetimeFigureOut">
              <a:rPr lang="en-US" smtClean="0"/>
              <a:t>9/5/2018</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F0971F26-52A9-4342-BCAA-C9F91729E14A}" type="slidenum">
              <a:rPr lang="en-US" smtClean="0"/>
              <a:t>‹#›</a:t>
            </a:fld>
            <a:endParaRPr lang="en-US"/>
          </a:p>
        </p:txBody>
      </p:sp>
    </p:spTree>
    <p:extLst>
      <p:ext uri="{BB962C8B-B14F-4D97-AF65-F5344CB8AC3E}">
        <p14:creationId xmlns:p14="http://schemas.microsoft.com/office/powerpoint/2010/main" val="296269446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1.png"/><Relationship Id="rId4"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mailto:xxx@northwestms.edu" TargetMode="External"/><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mailto:ksteinman@northwestms.edu" TargetMode="External"/><Relationship Id="rId2" Type="http://schemas.openxmlformats.org/officeDocument/2006/relationships/hyperlink" Target="mailto:smbond@ksu.edu" TargetMode="External"/><Relationship Id="rId1" Type="http://schemas.openxmlformats.org/officeDocument/2006/relationships/slideLayout" Target="../slideLayouts/slideLayout7.xml"/><Relationship Id="rId4" Type="http://schemas.openxmlformats.org/officeDocument/2006/relationships/hyperlink" Target="http://www.guersdev.com/components/com_foxcontact/index.htm" TargetMode="External"/></Relationships>
</file>

<file path=ppt/slides/_rels/slide13.xml.rels><?xml version="1.0" encoding="UTF-8" standalone="yes"?>
<Relationships xmlns="http://schemas.openxmlformats.org/package/2006/relationships"><Relationship Id="rId2" Type="http://schemas.openxmlformats.org/officeDocument/2006/relationships/hyperlink" Target="mailto:marylguera13@yahoo.es"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npr.org/sections/thetwo-way/2017/06/28/534679950/petya-ransomware-hits-at-least-65-countries-microsoft-traces-it-to-tax-software" TargetMode="External"/><Relationship Id="rId2" Type="http://schemas.openxmlformats.org/officeDocument/2006/relationships/hyperlink" Target="http://www.telegraph.co.uk/technology/2017/06/27/petya-cyber-attack-everything-know-global-ransomware-outbreak/" TargetMode="External"/><Relationship Id="rId1" Type="http://schemas.openxmlformats.org/officeDocument/2006/relationships/slideLayout" Target="../slideLayouts/slideLayout7.xml"/><Relationship Id="rId5" Type="http://schemas.openxmlformats.org/officeDocument/2006/relationships/hyperlink" Target="https://www.symantec.com/connect/blogs/what-you-need-know-about-wannacry-ransomware" TargetMode="External"/><Relationship Id="rId4" Type="http://schemas.openxmlformats.org/officeDocument/2006/relationships/hyperlink" Target="http://www.zdnet.com/article/wannacry-ransomware-attack-at-lg-electronics-takes-systems-offlin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4" name="TextBox 3"/>
          <p:cNvSpPr txBox="1"/>
          <p:nvPr/>
        </p:nvSpPr>
        <p:spPr>
          <a:xfrm>
            <a:off x="1628503" y="2386149"/>
            <a:ext cx="8543108" cy="1446550"/>
          </a:xfrm>
          <a:prstGeom prst="rect">
            <a:avLst/>
          </a:prstGeom>
          <a:noFill/>
        </p:spPr>
        <p:txBody>
          <a:bodyPr wrap="square" rtlCol="0">
            <a:prstTxWarp prst="textDoubleWave1">
              <a:avLst/>
            </a:prstTxWarp>
            <a:spAutoFit/>
            <a:scene3d>
              <a:camera prst="orthographicFront"/>
              <a:lightRig rig="threePt" dir="t"/>
            </a:scene3d>
            <a:sp3d extrusionH="57150">
              <a:bevelT w="57150" h="38100" prst="artDeco"/>
            </a:sp3d>
          </a:bodyPr>
          <a:lstStyle/>
          <a:p>
            <a:pPr algn="ctr"/>
            <a:r>
              <a:rPr lang="en-US" sz="4400" dirty="0" smtClean="0">
                <a:solidFill>
                  <a:srgbClr val="FF0000"/>
                </a:solidFill>
                <a:effectLst>
                  <a:innerShdw blurRad="114300">
                    <a:prstClr val="black"/>
                  </a:innerShdw>
                </a:effectLst>
              </a:rPr>
              <a:t>SPYWARE, PHISHING, AND RANSOMWARE  </a:t>
            </a:r>
            <a:endParaRPr lang="en-US" sz="4400" dirty="0">
              <a:solidFill>
                <a:srgbClr val="FF0000"/>
              </a:solidFill>
              <a:effectLst>
                <a:innerShdw blurRad="114300">
                  <a:prstClr val="black"/>
                </a:innerShdw>
              </a:effectLst>
            </a:endParaRPr>
          </a:p>
        </p:txBody>
      </p:sp>
    </p:spTree>
    <p:extLst>
      <p:ext uri="{BB962C8B-B14F-4D97-AF65-F5344CB8AC3E}">
        <p14:creationId xmlns:p14="http://schemas.microsoft.com/office/powerpoint/2010/main" val="39351156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02080" y="1419497"/>
            <a:ext cx="9544594" cy="3724096"/>
          </a:xfrm>
          <a:prstGeom prst="rect">
            <a:avLst/>
          </a:prstGeom>
          <a:noFill/>
        </p:spPr>
        <p:txBody>
          <a:bodyPr wrap="square" rtlCol="0">
            <a:spAutoFit/>
          </a:bodyPr>
          <a:lstStyle/>
          <a:p>
            <a:r>
              <a:rPr lang="en-US" sz="2000" b="1" dirty="0" smtClean="0"/>
              <a:t>Spyware</a:t>
            </a:r>
            <a:r>
              <a:rPr lang="en-US" sz="2000" dirty="0" smtClean="0"/>
              <a:t> </a:t>
            </a:r>
            <a:r>
              <a:rPr lang="en-US" dirty="0" smtClean="0"/>
              <a:t>– A generic name given to programs installed on computers and computing devices that monitor and/or record your activities on your device(s).  Most spyware runs in the background and is designed to capture personal information such as social security numbers, bank account numbers, usernames and passwords.  It is often disguised as Shareware or Freeware.</a:t>
            </a:r>
          </a:p>
          <a:p>
            <a:endParaRPr lang="en-US" dirty="0"/>
          </a:p>
          <a:p>
            <a:endParaRPr lang="en-US" dirty="0" smtClean="0"/>
          </a:p>
          <a:p>
            <a:r>
              <a:rPr lang="en-US" dirty="0" smtClean="0"/>
              <a:t>How does one get spyware on their device? </a:t>
            </a:r>
          </a:p>
          <a:p>
            <a:pPr marL="1200150" lvl="2" indent="-285750">
              <a:buFont typeface="Arial" panose="020B0604020202020204" pitchFamily="34" charset="0"/>
              <a:buChar char="•"/>
            </a:pPr>
            <a:r>
              <a:rPr lang="en-US" dirty="0" smtClean="0"/>
              <a:t>Visiting infected websites</a:t>
            </a:r>
          </a:p>
          <a:p>
            <a:pPr marL="1200150" lvl="2" indent="-285750">
              <a:buFont typeface="Arial" panose="020B0604020202020204" pitchFamily="34" charset="0"/>
              <a:buChar char="•"/>
            </a:pPr>
            <a:r>
              <a:rPr lang="en-US" dirty="0" smtClean="0"/>
              <a:t>Downloading infected software</a:t>
            </a:r>
          </a:p>
          <a:p>
            <a:pPr marL="1200150" lvl="2" indent="-285750">
              <a:buFont typeface="Arial" panose="020B0604020202020204" pitchFamily="34" charset="0"/>
              <a:buChar char="•"/>
            </a:pPr>
            <a:r>
              <a:rPr lang="en-US" dirty="0" smtClean="0"/>
              <a:t>Installing infected software  </a:t>
            </a:r>
          </a:p>
          <a:p>
            <a:pPr marL="1200150" lvl="2" indent="-285750">
              <a:buFont typeface="Arial" panose="020B0604020202020204" pitchFamily="34" charset="0"/>
              <a:buChar char="•"/>
            </a:pPr>
            <a:r>
              <a:rPr lang="en-US" dirty="0" smtClean="0"/>
              <a:t>Clicking on a link in an email – These links can install </a:t>
            </a:r>
            <a:r>
              <a:rPr lang="en-US" dirty="0"/>
              <a:t>software on your computer, get your personal information, </a:t>
            </a:r>
            <a:r>
              <a:rPr lang="en-US" dirty="0" smtClean="0"/>
              <a:t>and/or install ransomware</a:t>
            </a:r>
            <a:endParaRPr lang="en-US" dirty="0"/>
          </a:p>
        </p:txBody>
      </p:sp>
    </p:spTree>
    <p:extLst>
      <p:ext uri="{BB962C8B-B14F-4D97-AF65-F5344CB8AC3E}">
        <p14:creationId xmlns:p14="http://schemas.microsoft.com/office/powerpoint/2010/main" val="28048715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Examples of Spyware:</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99532" y="1386160"/>
            <a:ext cx="5611615" cy="4195762"/>
          </a:xfrm>
          <a:noFill/>
        </p:spPr>
      </p:pic>
      <p:sp>
        <p:nvSpPr>
          <p:cNvPr id="5" name="TextBox 4"/>
          <p:cNvSpPr txBox="1"/>
          <p:nvPr/>
        </p:nvSpPr>
        <p:spPr>
          <a:xfrm>
            <a:off x="1541417" y="5886994"/>
            <a:ext cx="8856617" cy="923330"/>
          </a:xfrm>
          <a:prstGeom prst="rect">
            <a:avLst/>
          </a:prstGeom>
          <a:noFill/>
        </p:spPr>
        <p:txBody>
          <a:bodyPr wrap="square" rtlCol="0">
            <a:spAutoFit/>
          </a:bodyPr>
          <a:lstStyle/>
          <a:p>
            <a:r>
              <a:rPr lang="en-US" dirty="0" smtClean="0"/>
              <a:t>While browsing on the Internet the following screen appears.  If one clicks on the Scan Now or Update Now buttons, there is the potential for spyware to be installed on your PC. </a:t>
            </a:r>
            <a:endParaRPr lang="en-US" dirty="0"/>
          </a:p>
        </p:txBody>
      </p:sp>
      <p:sp>
        <p:nvSpPr>
          <p:cNvPr id="3" name="Oval 2"/>
          <p:cNvSpPr/>
          <p:nvPr/>
        </p:nvSpPr>
        <p:spPr>
          <a:xfrm>
            <a:off x="4720197" y="4048125"/>
            <a:ext cx="1581150" cy="9620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6436015" y="4133850"/>
            <a:ext cx="2057400" cy="8763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538957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13507" y="1010379"/>
            <a:ext cx="7039201" cy="3977614"/>
          </a:xfrm>
        </p:spPr>
      </p:pic>
      <p:sp>
        <p:nvSpPr>
          <p:cNvPr id="6" name="Oval 5"/>
          <p:cNvSpPr/>
          <p:nvPr/>
        </p:nvSpPr>
        <p:spPr>
          <a:xfrm>
            <a:off x="3727269" y="3117669"/>
            <a:ext cx="1976845" cy="653142"/>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907177" y="5172891"/>
            <a:ext cx="8255726" cy="1200329"/>
          </a:xfrm>
          <a:prstGeom prst="rect">
            <a:avLst/>
          </a:prstGeom>
          <a:noFill/>
        </p:spPr>
        <p:txBody>
          <a:bodyPr wrap="square" rtlCol="0">
            <a:spAutoFit/>
          </a:bodyPr>
          <a:lstStyle/>
          <a:p>
            <a:r>
              <a:rPr lang="en-US" dirty="0" smtClean="0"/>
              <a:t>While installing legitimate software like Adobe Shockwave, other programs pop-up that have a check mark in the box to automatically download along with the other software.  It’s so automatic, most people don’t even notice!</a:t>
            </a:r>
            <a:endParaRPr lang="en-US" dirty="0"/>
          </a:p>
        </p:txBody>
      </p:sp>
    </p:spTree>
    <p:extLst>
      <p:ext uri="{BB962C8B-B14F-4D97-AF65-F5344CB8AC3E}">
        <p14:creationId xmlns:p14="http://schemas.microsoft.com/office/powerpoint/2010/main" val="16728695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3312" y="766354"/>
            <a:ext cx="8946541" cy="5482045"/>
          </a:xfrm>
        </p:spPr>
        <p:txBody>
          <a:bodyPr/>
          <a:lstStyle/>
          <a:p>
            <a:pPr marL="0" indent="0">
              <a:buNone/>
            </a:pPr>
            <a:r>
              <a:rPr lang="en-US" dirty="0" smtClean="0"/>
              <a:t>Here’s another slick way to get someone to download spyware. You are on the internet and suddenly the following message pops up: </a:t>
            </a:r>
          </a:p>
          <a:p>
            <a:endParaRPr lang="en-US" dirty="0"/>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24325" y="2090737"/>
            <a:ext cx="3943350" cy="2676525"/>
          </a:xfrm>
          <a:prstGeom prst="rect">
            <a:avLst/>
          </a:prstGeom>
        </p:spPr>
      </p:pic>
      <p:sp>
        <p:nvSpPr>
          <p:cNvPr id="5" name="TextBox 4"/>
          <p:cNvSpPr txBox="1"/>
          <p:nvPr/>
        </p:nvSpPr>
        <p:spPr>
          <a:xfrm>
            <a:off x="1680754" y="5111931"/>
            <a:ext cx="7437120" cy="369332"/>
          </a:xfrm>
          <a:prstGeom prst="rect">
            <a:avLst/>
          </a:prstGeom>
          <a:noFill/>
        </p:spPr>
        <p:txBody>
          <a:bodyPr wrap="square" rtlCol="0">
            <a:spAutoFit/>
          </a:bodyPr>
          <a:lstStyle/>
          <a:p>
            <a:r>
              <a:rPr lang="en-US" dirty="0" smtClean="0"/>
              <a:t>And, it may look real, you have to be cautious!</a:t>
            </a:r>
            <a:endParaRPr lang="en-US" dirty="0"/>
          </a:p>
        </p:txBody>
      </p:sp>
    </p:spTree>
    <p:extLst>
      <p:ext uri="{BB962C8B-B14F-4D97-AF65-F5344CB8AC3E}">
        <p14:creationId xmlns:p14="http://schemas.microsoft.com/office/powerpoint/2010/main" val="29330159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000" dirty="0" smtClean="0"/>
              <a:t>While this looks like a legitimate message, look carefully at the web address:  dosjoi.com/</a:t>
            </a:r>
            <a:r>
              <a:rPr lang="en-US" sz="2000" dirty="0" err="1" smtClean="0"/>
              <a:t>warningbfl</a:t>
            </a:r>
            <a:r>
              <a:rPr lang="en-US" sz="2000" dirty="0" smtClean="0"/>
              <a:t>.  This is a scam to make you think the message is coming from Microsoft.  </a:t>
            </a:r>
            <a:endParaRPr lang="en-US" sz="2000" dirty="0"/>
          </a:p>
        </p:txBody>
      </p:sp>
      <p:pic>
        <p:nvPicPr>
          <p:cNvPr id="8" name="Content Placeholder 7"/>
          <p:cNvPicPr>
            <a:picLocks noGrp="1"/>
          </p:cNvPicPr>
          <p:nvPr>
            <p:ph idx="1"/>
          </p:nvPr>
        </p:nvPicPr>
        <p:blipFill>
          <a:blip r:embed="rId2"/>
          <a:stretch>
            <a:fillRect/>
          </a:stretch>
        </p:blipFill>
        <p:spPr>
          <a:xfrm>
            <a:off x="1506584" y="1573722"/>
            <a:ext cx="8194765" cy="5114461"/>
          </a:xfrm>
          <a:prstGeom prst="rect">
            <a:avLst/>
          </a:prstGeom>
        </p:spPr>
      </p:pic>
      <p:sp>
        <p:nvSpPr>
          <p:cNvPr id="9" name="Oval 8"/>
          <p:cNvSpPr/>
          <p:nvPr/>
        </p:nvSpPr>
        <p:spPr>
          <a:xfrm>
            <a:off x="1872343" y="1733006"/>
            <a:ext cx="1349828" cy="287383"/>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411007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3312" y="1341120"/>
            <a:ext cx="8946541" cy="4907279"/>
          </a:xfrm>
        </p:spPr>
        <p:txBody>
          <a:bodyPr>
            <a:normAutofit/>
          </a:bodyPr>
          <a:lstStyle/>
          <a:p>
            <a:pPr marL="0" indent="0">
              <a:buNone/>
            </a:pPr>
            <a:r>
              <a:rPr lang="en-US" sz="2800" dirty="0" smtClean="0"/>
              <a:t>Whenever you are not sure about something that pops up on your screen:    </a:t>
            </a:r>
          </a:p>
          <a:p>
            <a:pPr marL="0" indent="0">
              <a:buNone/>
            </a:pPr>
            <a:endParaRPr lang="en-US" dirty="0"/>
          </a:p>
          <a:p>
            <a:pPr marL="0" indent="0" algn="ctr">
              <a:buNone/>
            </a:pPr>
            <a:r>
              <a:rPr lang="en-US" sz="4400" dirty="0" smtClean="0"/>
              <a:t>STOP….. DON’T TOUCH ANYTHING…… CALL THE </a:t>
            </a:r>
          </a:p>
          <a:p>
            <a:pPr marL="0" indent="0" algn="ctr">
              <a:buNone/>
            </a:pPr>
            <a:r>
              <a:rPr lang="en-US" sz="4400" dirty="0" smtClean="0"/>
              <a:t>HELP DESK – ext. 3934</a:t>
            </a:r>
          </a:p>
          <a:p>
            <a:pPr marL="0" indent="0" algn="ctr">
              <a:buNone/>
            </a:pPr>
            <a:r>
              <a:rPr lang="en-US" sz="4400" dirty="0" smtClean="0"/>
              <a:t>helpdesk@northwestms.edu</a:t>
            </a:r>
          </a:p>
          <a:p>
            <a:pPr marL="0" indent="0" algn="ctr">
              <a:buNone/>
            </a:pPr>
            <a:endParaRPr lang="en-US" sz="4400" dirty="0"/>
          </a:p>
        </p:txBody>
      </p:sp>
    </p:spTree>
    <p:extLst>
      <p:ext uri="{BB962C8B-B14F-4D97-AF65-F5344CB8AC3E}">
        <p14:creationId xmlns:p14="http://schemas.microsoft.com/office/powerpoint/2010/main" val="20325999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3312" y="522514"/>
            <a:ext cx="8946541" cy="4539704"/>
          </a:xfrm>
        </p:spPr>
        <p:txBody>
          <a:bodyPr>
            <a:spAutoFit/>
          </a:bodyPr>
          <a:lstStyle/>
          <a:p>
            <a:endParaRPr lang="en-US" sz="3200" b="1" dirty="0" smtClean="0"/>
          </a:p>
          <a:p>
            <a:r>
              <a:rPr lang="en-US" sz="3200" b="1" dirty="0" smtClean="0"/>
              <a:t>Phishing</a:t>
            </a:r>
            <a:r>
              <a:rPr lang="en-US" sz="3200" dirty="0" smtClean="0"/>
              <a:t> – An attempt to obtain sensitive information such as usernames, password, and credit card details (and indirectly, money), often for malicious reasons, by disguising as a trustworthy entity in an electronic communication.  </a:t>
            </a:r>
          </a:p>
          <a:p>
            <a:endParaRPr lang="en-US" dirty="0"/>
          </a:p>
          <a:p>
            <a:pPr algn="ctr"/>
            <a:endParaRPr lang="en-US" dirty="0"/>
          </a:p>
        </p:txBody>
      </p:sp>
    </p:spTree>
    <p:extLst>
      <p:ext uri="{BB962C8B-B14F-4D97-AF65-F5344CB8AC3E}">
        <p14:creationId xmlns:p14="http://schemas.microsoft.com/office/powerpoint/2010/main" val="20451568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66925" y="390525"/>
            <a:ext cx="7848600" cy="923330"/>
          </a:xfrm>
          <a:prstGeom prst="rect">
            <a:avLst/>
          </a:prstGeom>
          <a:noFill/>
        </p:spPr>
        <p:txBody>
          <a:bodyPr wrap="square" rtlCol="0">
            <a:spAutoFit/>
          </a:bodyPr>
          <a:lstStyle/>
          <a:p>
            <a:r>
              <a:rPr lang="en-US" dirty="0" smtClean="0"/>
              <a:t>Here is a video that gives some hints for identifying phishing or malicious email.  </a:t>
            </a:r>
          </a:p>
          <a:p>
            <a:endParaRPr lang="en-US" dirty="0"/>
          </a:p>
        </p:txBody>
      </p:sp>
      <p:pic>
        <p:nvPicPr>
          <p:cNvPr id="15" name="8C0173">
            <a:hlinkClick r:id="" action="ppaction://media"/>
          </p:cNvPr>
          <p:cNvPicPr>
            <a:picLocks noChangeAspect="1"/>
          </p:cNvPicPr>
          <p:nvPr>
            <a:videoFile r:link="rId2"/>
            <p:custDataLst>
              <p:tags r:id="rId3"/>
            </p:custDataLst>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tretch>
            <a:fillRect/>
          </a:stretch>
        </p:blipFill>
        <p:spPr>
          <a:xfrm>
            <a:off x="2033588" y="1127125"/>
            <a:ext cx="8123237" cy="4602163"/>
          </a:xfrm>
          <a:prstGeom prst="rect">
            <a:avLst/>
          </a:prstGeom>
        </p:spPr>
      </p:pic>
    </p:spTree>
    <p:extLst>
      <p:ext uri="{BB962C8B-B14F-4D97-AF65-F5344CB8AC3E}">
        <p14:creationId xmlns:p14="http://schemas.microsoft.com/office/powerpoint/2010/main" val="2773183190"/>
      </p:ext>
    </p:extLst>
  </p:cSld>
  <p:clrMapOvr>
    <a:masterClrMapping/>
  </p:clrMapOvr>
  <mc:AlternateContent xmlns:mc="http://schemas.openxmlformats.org/markup-compatibility/2006" xmlns:p14="http://schemas.microsoft.com/office/powerpoint/2010/main">
    <mc:Choice Requires="p14">
      <p:transition spd="slow" p14:dur="2000" advTm="204454"/>
    </mc:Choice>
    <mc:Fallback xmlns="">
      <p:transition spd="slow" advTm="2044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5"/>
                </p:tgtEl>
              </p:cMediaNode>
            </p:video>
            <p:seq concurrent="1" nextAc="seek">
              <p:cTn id="8" restart="whenNotActive" fill="hold" evtFilter="cancelBubble" nodeType="interactiveSeq">
                <p:stCondLst>
                  <p:cond evt="onClick" delay="0">
                    <p:tgtEl>
                      <p:spTgt spid="1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5"/>
                                        </p:tgtEl>
                                      </p:cBhvr>
                                    </p:cmd>
                                  </p:childTnLst>
                                </p:cTn>
                              </p:par>
                            </p:childTnLst>
                          </p:cTn>
                        </p:par>
                      </p:childTnLst>
                    </p:cTn>
                  </p:par>
                </p:childTnLst>
              </p:cTn>
              <p:nextCondLst>
                <p:cond evt="onClick" delay="0">
                  <p:tgtEl>
                    <p:spTgt spid="15"/>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42605" y="1782132"/>
            <a:ext cx="6096000" cy="2862322"/>
          </a:xfrm>
          <a:prstGeom prst="rect">
            <a:avLst/>
          </a:prstGeom>
        </p:spPr>
        <p:txBody>
          <a:bodyPr>
            <a:spAutoFit/>
          </a:bodyPr>
          <a:lstStyle/>
          <a:p>
            <a:r>
              <a:rPr lang="en-US" sz="3600" dirty="0" smtClean="0">
                <a:latin typeface="Century Gothic" panose="020B0502020202020204" pitchFamily="34" charset="0"/>
                <a:ea typeface="Calibri" panose="020F0502020204030204" pitchFamily="34" charset="0"/>
              </a:rPr>
              <a:t>The following slides show some examples </a:t>
            </a:r>
            <a:r>
              <a:rPr lang="en-US" sz="3600" dirty="0">
                <a:latin typeface="Century Gothic" panose="020B0502020202020204" pitchFamily="34" charset="0"/>
                <a:ea typeface="Calibri" panose="020F0502020204030204" pitchFamily="34" charset="0"/>
              </a:rPr>
              <a:t>of actual phishing emails Northwest employees have </a:t>
            </a:r>
            <a:r>
              <a:rPr lang="en-US" sz="3600" dirty="0" smtClean="0">
                <a:latin typeface="Century Gothic" panose="020B0502020202020204" pitchFamily="34" charset="0"/>
                <a:ea typeface="Calibri" panose="020F0502020204030204" pitchFamily="34" charset="0"/>
              </a:rPr>
              <a:t>received.</a:t>
            </a:r>
            <a:endParaRPr lang="en-US" sz="3600" dirty="0">
              <a:latin typeface="Century Gothic" panose="020B0502020202020204" pitchFamily="34" charset="0"/>
              <a:ea typeface="Calibri" panose="020F0502020204030204" pitchFamily="34" charset="0"/>
            </a:endParaRPr>
          </a:p>
        </p:txBody>
      </p:sp>
    </p:spTree>
    <p:extLst>
      <p:ext uri="{BB962C8B-B14F-4D97-AF65-F5344CB8AC3E}">
        <p14:creationId xmlns:p14="http://schemas.microsoft.com/office/powerpoint/2010/main" val="346142286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10244" y="215900"/>
            <a:ext cx="7115917" cy="6030686"/>
          </a:xfrm>
          <a:ln>
            <a:solidFill>
              <a:srgbClr val="BC2A02"/>
            </a:solidFill>
          </a:ln>
        </p:spPr>
      </p:pic>
      <p:sp>
        <p:nvSpPr>
          <p:cNvPr id="5" name="Oval 4"/>
          <p:cNvSpPr/>
          <p:nvPr/>
        </p:nvSpPr>
        <p:spPr>
          <a:xfrm>
            <a:off x="992777" y="1297577"/>
            <a:ext cx="5956663" cy="600892"/>
          </a:xfrm>
          <a:prstGeom prst="ellipse">
            <a:avLst/>
          </a:prstGeom>
          <a:noFill/>
          <a:ln w="38100">
            <a:solidFill>
              <a:srgbClr val="BC2A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noFill/>
            </a:endParaRPr>
          </a:p>
        </p:txBody>
      </p:sp>
      <p:sp>
        <p:nvSpPr>
          <p:cNvPr id="2" name="TextBox 1"/>
          <p:cNvSpPr txBox="1"/>
          <p:nvPr/>
        </p:nvSpPr>
        <p:spPr>
          <a:xfrm>
            <a:off x="8324850" y="1562100"/>
            <a:ext cx="3248025" cy="1200329"/>
          </a:xfrm>
          <a:prstGeom prst="rect">
            <a:avLst/>
          </a:prstGeom>
          <a:solidFill>
            <a:srgbClr val="BC2A02"/>
          </a:solidFill>
        </p:spPr>
        <p:txBody>
          <a:bodyPr wrap="square" rtlCol="0">
            <a:spAutoFit/>
          </a:bodyPr>
          <a:lstStyle/>
          <a:p>
            <a:r>
              <a:rPr lang="en-US" dirty="0" smtClean="0"/>
              <a:t>Northwest email addresses are </a:t>
            </a:r>
            <a:r>
              <a:rPr lang="en-US" b="1" dirty="0" smtClean="0">
                <a:hlinkClick r:id="rId3"/>
              </a:rPr>
              <a:t>@northwestms.edu</a:t>
            </a:r>
            <a:r>
              <a:rPr lang="en-US" b="1" dirty="0" smtClean="0"/>
              <a:t> </a:t>
            </a:r>
            <a:r>
              <a:rPr lang="en-US" dirty="0" smtClean="0"/>
              <a:t>not @northwestms.edu.ms.com</a:t>
            </a:r>
          </a:p>
          <a:p>
            <a:endParaRPr lang="en-US" dirty="0"/>
          </a:p>
        </p:txBody>
      </p:sp>
      <p:cxnSp>
        <p:nvCxnSpPr>
          <p:cNvPr id="6" name="Curved Connector 5"/>
          <p:cNvCxnSpPr/>
          <p:nvPr/>
        </p:nvCxnSpPr>
        <p:spPr>
          <a:xfrm>
            <a:off x="6647708" y="1648642"/>
            <a:ext cx="1460986" cy="371475"/>
          </a:xfrm>
          <a:prstGeom prst="curvedConnector3">
            <a:avLst/>
          </a:prstGeom>
          <a:ln w="57150">
            <a:headEnd type="triangle"/>
            <a:tailEnd type="triangle"/>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1280160" y="1898469"/>
            <a:ext cx="2508069" cy="19158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358537" y="3500845"/>
            <a:ext cx="1698172" cy="2438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802674" y="505097"/>
            <a:ext cx="1497875" cy="25254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58240" y="998944"/>
            <a:ext cx="879566" cy="1769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570622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0" y="2140186"/>
            <a:ext cx="6096000" cy="2577629"/>
          </a:xfrm>
          <a:prstGeom prst="rect">
            <a:avLst/>
          </a:prstGeom>
          <a:ln>
            <a:solidFill>
              <a:srgbClr val="FF0000"/>
            </a:solidFill>
          </a:ln>
        </p:spPr>
        <p:txBody>
          <a:bodyPr>
            <a:spAutoFit/>
          </a:bodyPr>
          <a:lstStyle/>
          <a:p>
            <a:r>
              <a:rPr lang="en-US" sz="1100" b="1" dirty="0">
                <a:latin typeface="Calibri" panose="020F0502020204030204" pitchFamily="34" charset="0"/>
                <a:ea typeface="Calibri" panose="020F0502020204030204" pitchFamily="34" charset="0"/>
              </a:rPr>
              <a:t>From:</a:t>
            </a:r>
            <a:r>
              <a:rPr lang="en-US" sz="1100" dirty="0">
                <a:latin typeface="Calibri" panose="020F0502020204030204" pitchFamily="34" charset="0"/>
                <a:ea typeface="Calibri" panose="020F0502020204030204" pitchFamily="34" charset="0"/>
              </a:rPr>
              <a:t> IT Help Desk [</a:t>
            </a:r>
            <a:r>
              <a:rPr lang="en-US" sz="1100" u="sng" dirty="0">
                <a:solidFill>
                  <a:srgbClr val="0000FF"/>
                </a:solidFill>
                <a:latin typeface="Calibri" panose="020F0502020204030204" pitchFamily="34" charset="0"/>
                <a:ea typeface="Calibri" panose="020F0502020204030204" pitchFamily="34" charset="0"/>
                <a:hlinkClick r:id="rId2"/>
              </a:rPr>
              <a:t>mailto:smbond@ksu.edu</a:t>
            </a:r>
            <a:r>
              <a:rPr lang="en-US" sz="1100" dirty="0">
                <a:latin typeface="Calibri" panose="020F0502020204030204" pitchFamily="34" charset="0"/>
                <a:ea typeface="Calibri" panose="020F0502020204030204" pitchFamily="34" charset="0"/>
              </a:rPr>
              <a:t>] </a:t>
            </a:r>
            <a:br>
              <a:rPr lang="en-US" sz="1100" dirty="0">
                <a:latin typeface="Calibri" panose="020F0502020204030204" pitchFamily="34" charset="0"/>
                <a:ea typeface="Calibri" panose="020F0502020204030204" pitchFamily="34" charset="0"/>
              </a:rPr>
            </a:br>
            <a:r>
              <a:rPr lang="en-US" sz="1100" b="1" dirty="0">
                <a:latin typeface="Calibri" panose="020F0502020204030204" pitchFamily="34" charset="0"/>
                <a:ea typeface="Calibri" panose="020F0502020204030204" pitchFamily="34" charset="0"/>
              </a:rPr>
              <a:t>Sent:</a:t>
            </a:r>
            <a:r>
              <a:rPr lang="en-US" sz="1100" dirty="0">
                <a:latin typeface="Calibri" panose="020F0502020204030204" pitchFamily="34" charset="0"/>
                <a:ea typeface="Calibri" panose="020F0502020204030204" pitchFamily="34" charset="0"/>
              </a:rPr>
              <a:t> Monday, September 11, 2017 10:04 AM</a:t>
            </a:r>
            <a:br>
              <a:rPr lang="en-US" sz="1100" dirty="0">
                <a:latin typeface="Calibri" panose="020F0502020204030204" pitchFamily="34" charset="0"/>
                <a:ea typeface="Calibri" panose="020F0502020204030204" pitchFamily="34" charset="0"/>
              </a:rPr>
            </a:br>
            <a:r>
              <a:rPr lang="en-US" sz="1100" b="1" dirty="0">
                <a:latin typeface="Calibri" panose="020F0502020204030204" pitchFamily="34" charset="0"/>
                <a:ea typeface="Calibri" panose="020F0502020204030204" pitchFamily="34" charset="0"/>
              </a:rPr>
              <a:t>To:</a:t>
            </a:r>
            <a:r>
              <a:rPr lang="en-US" sz="1100" dirty="0">
                <a:latin typeface="Calibri" panose="020F0502020204030204" pitchFamily="34" charset="0"/>
                <a:ea typeface="Calibri" panose="020F0502020204030204" pitchFamily="34" charset="0"/>
              </a:rPr>
              <a:t> Kim Steinman &lt;</a:t>
            </a:r>
            <a:r>
              <a:rPr lang="en-US" sz="1100" u="sng" dirty="0">
                <a:solidFill>
                  <a:srgbClr val="0000FF"/>
                </a:solidFill>
                <a:latin typeface="Calibri" panose="020F0502020204030204" pitchFamily="34" charset="0"/>
                <a:ea typeface="Calibri" panose="020F0502020204030204" pitchFamily="34" charset="0"/>
                <a:hlinkClick r:id="rId3"/>
              </a:rPr>
              <a:t>ksteinman@northwestms.edu</a:t>
            </a:r>
            <a:r>
              <a:rPr lang="en-US" sz="1100" dirty="0">
                <a:latin typeface="Calibri" panose="020F0502020204030204" pitchFamily="34" charset="0"/>
                <a:ea typeface="Calibri" panose="020F0502020204030204" pitchFamily="34" charset="0"/>
              </a:rPr>
              <a:t>&gt;</a:t>
            </a:r>
            <a:br>
              <a:rPr lang="en-US" sz="1100" dirty="0">
                <a:latin typeface="Calibri" panose="020F0502020204030204" pitchFamily="34" charset="0"/>
                <a:ea typeface="Calibri" panose="020F0502020204030204" pitchFamily="34" charset="0"/>
              </a:rPr>
            </a:br>
            <a:r>
              <a:rPr lang="en-US" sz="1100" b="1" dirty="0">
                <a:latin typeface="Calibri" panose="020F0502020204030204" pitchFamily="34" charset="0"/>
                <a:ea typeface="Calibri" panose="020F0502020204030204" pitchFamily="34" charset="0"/>
              </a:rPr>
              <a:t>Subject:</a:t>
            </a:r>
            <a:r>
              <a:rPr lang="en-US" sz="1100" dirty="0">
                <a:latin typeface="Calibri" panose="020F0502020204030204" pitchFamily="34" charset="0"/>
                <a:ea typeface="Calibri" panose="020F0502020204030204" pitchFamily="34" charset="0"/>
              </a:rPr>
              <a:t> [BULK] Important Message Validate Your Email.</a:t>
            </a:r>
            <a:br>
              <a:rPr lang="en-US" sz="1100" dirty="0">
                <a:latin typeface="Calibri" panose="020F0502020204030204" pitchFamily="34" charset="0"/>
                <a:ea typeface="Calibri" panose="020F0502020204030204" pitchFamily="34" charset="0"/>
              </a:rPr>
            </a:br>
            <a:r>
              <a:rPr lang="en-US" sz="1100" b="1" dirty="0">
                <a:latin typeface="Calibri" panose="020F0502020204030204" pitchFamily="34" charset="0"/>
                <a:ea typeface="Calibri" panose="020F0502020204030204" pitchFamily="34" charset="0"/>
              </a:rPr>
              <a:t>Importance:</a:t>
            </a:r>
            <a:r>
              <a:rPr lang="en-US" sz="1100" dirty="0">
                <a:latin typeface="Calibri" panose="020F0502020204030204" pitchFamily="34" charset="0"/>
                <a:ea typeface="Calibri" panose="020F0502020204030204" pitchFamily="34" charset="0"/>
              </a:rPr>
              <a:t> Low</a:t>
            </a:r>
            <a:endParaRPr lang="en-US" sz="1200" dirty="0">
              <a:latin typeface="Times New Roman" panose="02020603050405020304" pitchFamily="18" charset="0"/>
              <a:ea typeface="Calibri" panose="020F0502020204030204" pitchFamily="34" charset="0"/>
            </a:endParaRPr>
          </a:p>
          <a:p>
            <a:r>
              <a:rPr lang="en-US" sz="1200" dirty="0">
                <a:latin typeface="Times New Roman" panose="02020603050405020304" pitchFamily="18" charset="0"/>
                <a:ea typeface="Calibri" panose="020F0502020204030204" pitchFamily="34" charset="0"/>
              </a:rPr>
              <a:t> </a:t>
            </a:r>
          </a:p>
          <a:p>
            <a:r>
              <a:rPr lang="en-US" sz="1350" dirty="0">
                <a:latin typeface="Times New Roman" panose="02020603050405020304" pitchFamily="18" charset="0"/>
                <a:ea typeface="Calibri" panose="020F0502020204030204" pitchFamily="34" charset="0"/>
              </a:rPr>
              <a:t>This is to notify all Students, Staffs that we are validating active accounts. Kindly confirm that your account is still in use by clicking the validation link below:</a:t>
            </a:r>
            <a:br>
              <a:rPr lang="en-US" sz="1350" dirty="0">
                <a:latin typeface="Times New Roman" panose="02020603050405020304" pitchFamily="18" charset="0"/>
                <a:ea typeface="Calibri" panose="020F0502020204030204" pitchFamily="34" charset="0"/>
              </a:rPr>
            </a:br>
            <a:r>
              <a:rPr lang="en-US" sz="1350" dirty="0">
                <a:latin typeface="Times New Roman" panose="02020603050405020304" pitchFamily="18" charset="0"/>
                <a:ea typeface="Calibri" panose="020F0502020204030204" pitchFamily="34" charset="0"/>
              </a:rPr>
              <a:t/>
            </a:r>
            <a:br>
              <a:rPr lang="en-US" sz="1350" dirty="0">
                <a:latin typeface="Times New Roman" panose="02020603050405020304" pitchFamily="18" charset="0"/>
                <a:ea typeface="Calibri" panose="020F0502020204030204" pitchFamily="34" charset="0"/>
              </a:rPr>
            </a:br>
            <a:r>
              <a:rPr lang="en-US" sz="1350" u="sng" dirty="0">
                <a:solidFill>
                  <a:srgbClr val="0000FF"/>
                </a:solidFill>
                <a:latin typeface="Times New Roman" panose="02020603050405020304" pitchFamily="18" charset="0"/>
                <a:ea typeface="Calibri" panose="020F0502020204030204" pitchFamily="34" charset="0"/>
                <a:hlinkClick r:id="rId4"/>
              </a:rPr>
              <a:t>Validate Email Account</a:t>
            </a:r>
            <a:r>
              <a:rPr lang="en-US" sz="1350" dirty="0">
                <a:latin typeface="Times New Roman" panose="02020603050405020304" pitchFamily="18" charset="0"/>
                <a:ea typeface="Calibri" panose="020F0502020204030204" pitchFamily="34" charset="0"/>
              </a:rPr>
              <a:t/>
            </a:r>
            <a:br>
              <a:rPr lang="en-US" sz="1350" dirty="0">
                <a:latin typeface="Times New Roman" panose="02020603050405020304" pitchFamily="18" charset="0"/>
                <a:ea typeface="Calibri" panose="020F0502020204030204" pitchFamily="34" charset="0"/>
              </a:rPr>
            </a:br>
            <a:r>
              <a:rPr lang="en-US" sz="1350" dirty="0">
                <a:latin typeface="Times New Roman" panose="02020603050405020304" pitchFamily="18" charset="0"/>
                <a:ea typeface="Calibri" panose="020F0502020204030204" pitchFamily="34" charset="0"/>
              </a:rPr>
              <a:t/>
            </a:r>
            <a:br>
              <a:rPr lang="en-US" sz="1350" dirty="0">
                <a:latin typeface="Times New Roman" panose="02020603050405020304" pitchFamily="18" charset="0"/>
                <a:ea typeface="Calibri" panose="020F0502020204030204" pitchFamily="34" charset="0"/>
              </a:rPr>
            </a:br>
            <a:r>
              <a:rPr lang="en-US" sz="1350" dirty="0">
                <a:latin typeface="Times New Roman" panose="02020603050405020304" pitchFamily="18" charset="0"/>
                <a:ea typeface="Calibri" panose="020F0502020204030204" pitchFamily="34" charset="0"/>
              </a:rPr>
              <a:t>Sincerely IT Help Desk</a:t>
            </a:r>
            <a:br>
              <a:rPr lang="en-US" sz="1350" dirty="0">
                <a:latin typeface="Times New Roman" panose="02020603050405020304" pitchFamily="18" charset="0"/>
                <a:ea typeface="Calibri" panose="020F0502020204030204" pitchFamily="34" charset="0"/>
              </a:rPr>
            </a:br>
            <a:r>
              <a:rPr lang="en-US" sz="1350" dirty="0">
                <a:latin typeface="Times New Roman" panose="02020603050405020304" pitchFamily="18" charset="0"/>
                <a:ea typeface="Calibri" panose="020F0502020204030204" pitchFamily="34" charset="0"/>
              </a:rPr>
              <a:t>Office of Information Technology</a:t>
            </a:r>
            <a:endParaRPr lang="en-US" sz="1200" dirty="0">
              <a:effectLst/>
              <a:latin typeface="Times New Roman" panose="02020603050405020304" pitchFamily="18" charset="0"/>
              <a:ea typeface="Calibri" panose="020F0502020204030204" pitchFamily="34" charset="0"/>
            </a:endParaRPr>
          </a:p>
        </p:txBody>
      </p:sp>
      <p:sp>
        <p:nvSpPr>
          <p:cNvPr id="5" name="Oval 4"/>
          <p:cNvSpPr/>
          <p:nvPr/>
        </p:nvSpPr>
        <p:spPr>
          <a:xfrm>
            <a:off x="4049487" y="1976846"/>
            <a:ext cx="2046514" cy="497561"/>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927564" y="445086"/>
            <a:ext cx="2116184" cy="923330"/>
          </a:xfrm>
          <a:prstGeom prst="rect">
            <a:avLst/>
          </a:prstGeom>
          <a:solidFill>
            <a:srgbClr val="FF0000"/>
          </a:solidFill>
          <a:ln>
            <a:solidFill>
              <a:srgbClr val="BC2A02"/>
            </a:solidFill>
          </a:ln>
        </p:spPr>
        <p:txBody>
          <a:bodyPr wrap="square" rtlCol="0">
            <a:spAutoFit/>
          </a:bodyPr>
          <a:lstStyle/>
          <a:p>
            <a:r>
              <a:rPr lang="en-US" sz="1200" dirty="0" smtClean="0"/>
              <a:t>This email address is not a Northwest email address; it is from ksu.edu. </a:t>
            </a:r>
          </a:p>
          <a:p>
            <a:endParaRPr lang="en-US" dirty="0"/>
          </a:p>
        </p:txBody>
      </p:sp>
      <p:sp>
        <p:nvSpPr>
          <p:cNvPr id="7" name="Down Arrow 6"/>
          <p:cNvSpPr/>
          <p:nvPr/>
        </p:nvSpPr>
        <p:spPr>
          <a:xfrm>
            <a:off x="5355771" y="1116819"/>
            <a:ext cx="452846" cy="685855"/>
          </a:xfrm>
          <a:prstGeom prst="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2917371" y="3683726"/>
            <a:ext cx="2438400" cy="592184"/>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00594" y="3683726"/>
            <a:ext cx="1985555" cy="830997"/>
          </a:xfrm>
          <a:prstGeom prst="rect">
            <a:avLst/>
          </a:prstGeom>
          <a:solidFill>
            <a:srgbClr val="FF0000"/>
          </a:solidFill>
        </p:spPr>
        <p:txBody>
          <a:bodyPr wrap="square" rtlCol="0">
            <a:spAutoFit/>
          </a:bodyPr>
          <a:lstStyle/>
          <a:p>
            <a:r>
              <a:rPr lang="en-US" sz="1200" dirty="0" smtClean="0"/>
              <a:t>This link will take you to a place where your information is compromised</a:t>
            </a:r>
            <a:endParaRPr lang="en-US" sz="1200" dirty="0"/>
          </a:p>
        </p:txBody>
      </p:sp>
      <p:sp>
        <p:nvSpPr>
          <p:cNvPr id="10" name="Right Arrow 9"/>
          <p:cNvSpPr/>
          <p:nvPr/>
        </p:nvSpPr>
        <p:spPr>
          <a:xfrm>
            <a:off x="2207624" y="3814354"/>
            <a:ext cx="618308" cy="330927"/>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346704" y="2474406"/>
            <a:ext cx="2852928" cy="241361"/>
          </a:xfrm>
          <a:custGeom>
            <a:avLst/>
            <a:gdLst>
              <a:gd name="connsiteX0" fmla="*/ 0 w 2682239"/>
              <a:gd name="connsiteY0" fmla="*/ 0 h 138167"/>
              <a:gd name="connsiteX1" fmla="*/ 2682239 w 2682239"/>
              <a:gd name="connsiteY1" fmla="*/ 0 h 138167"/>
              <a:gd name="connsiteX2" fmla="*/ 2682239 w 2682239"/>
              <a:gd name="connsiteY2" fmla="*/ 138167 h 138167"/>
              <a:gd name="connsiteX3" fmla="*/ 0 w 2682239"/>
              <a:gd name="connsiteY3" fmla="*/ 138167 h 138167"/>
              <a:gd name="connsiteX4" fmla="*/ 0 w 2682239"/>
              <a:gd name="connsiteY4" fmla="*/ 0 h 138167"/>
              <a:gd name="connsiteX0" fmla="*/ 0 w 2682239"/>
              <a:gd name="connsiteY0" fmla="*/ 26126 h 164293"/>
              <a:gd name="connsiteX1" fmla="*/ 2682239 w 2682239"/>
              <a:gd name="connsiteY1" fmla="*/ 0 h 164293"/>
              <a:gd name="connsiteX2" fmla="*/ 2682239 w 2682239"/>
              <a:gd name="connsiteY2" fmla="*/ 164293 h 164293"/>
              <a:gd name="connsiteX3" fmla="*/ 0 w 2682239"/>
              <a:gd name="connsiteY3" fmla="*/ 164293 h 164293"/>
              <a:gd name="connsiteX4" fmla="*/ 0 w 2682239"/>
              <a:gd name="connsiteY4" fmla="*/ 26126 h 1642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82239" h="164293">
                <a:moveTo>
                  <a:pt x="0" y="26126"/>
                </a:moveTo>
                <a:lnTo>
                  <a:pt x="2682239" y="0"/>
                </a:lnTo>
                <a:lnTo>
                  <a:pt x="2682239" y="164293"/>
                </a:lnTo>
                <a:lnTo>
                  <a:pt x="0" y="164293"/>
                </a:lnTo>
                <a:lnTo>
                  <a:pt x="0" y="26126"/>
                </a:lnTo>
                <a:close/>
              </a:path>
            </a:pathLst>
          </a:custGeom>
          <a:solidFill>
            <a:srgbClr val="3D79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803149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0" y="414112"/>
            <a:ext cx="6096000" cy="6186309"/>
          </a:xfrm>
          <a:prstGeom prst="rect">
            <a:avLst/>
          </a:prstGeom>
        </p:spPr>
        <p:txBody>
          <a:bodyPr>
            <a:spAutoFit/>
          </a:bodyPr>
          <a:lstStyle/>
          <a:p>
            <a:r>
              <a:rPr lang="en-US" sz="1100" i="1" dirty="0">
                <a:latin typeface="Georgia" panose="02040502050405020303" pitchFamily="18" charset="0"/>
                <a:ea typeface="Calibri" panose="020F0502020204030204" pitchFamily="34" charset="0"/>
                <a:cs typeface="Times New Roman" panose="02020603050405020304" pitchFamily="18" charset="0"/>
              </a:rPr>
              <a:t>From: Josh Anderson [</a:t>
            </a:r>
            <a:r>
              <a:rPr lang="en-US" sz="1100" i="1" u="sng" dirty="0">
                <a:solidFill>
                  <a:srgbClr val="0563C1"/>
                </a:solidFill>
                <a:latin typeface="Georgia" panose="02040502050405020303" pitchFamily="18" charset="0"/>
                <a:ea typeface="Calibri" panose="020F0502020204030204" pitchFamily="34" charset="0"/>
                <a:cs typeface="Times New Roman" panose="02020603050405020304" pitchFamily="18" charset="0"/>
                <a:hlinkClick r:id="rId2"/>
              </a:rPr>
              <a:t>mailto:marylguera13@yahoo.es</a:t>
            </a:r>
            <a:r>
              <a:rPr lang="en-US" sz="1100" i="1" dirty="0">
                <a:latin typeface="Georgia" panose="02040502050405020303" pitchFamily="18" charset="0"/>
                <a:ea typeface="Calibri" panose="020F0502020204030204" pitchFamily="34" charset="0"/>
                <a:cs typeface="Times New Roman" panose="02020603050405020304" pitchFamily="18" charset="0"/>
              </a:rPr>
              <a:t>] </a:t>
            </a:r>
          </a:p>
          <a:p>
            <a:r>
              <a:rPr lang="en-US" sz="1100" i="1" dirty="0">
                <a:latin typeface="Georgia" panose="02040502050405020303" pitchFamily="18" charset="0"/>
                <a:ea typeface="Calibri" panose="020F0502020204030204" pitchFamily="34" charset="0"/>
                <a:cs typeface="Times New Roman" panose="02020603050405020304" pitchFamily="18" charset="0"/>
              </a:rPr>
              <a:t>Sent: Thursday, October 19, 2017 5:22 AM</a:t>
            </a:r>
          </a:p>
          <a:p>
            <a:r>
              <a:rPr lang="en-US" sz="1100" i="1" dirty="0">
                <a:latin typeface="Georgia" panose="02040502050405020303" pitchFamily="18" charset="0"/>
                <a:ea typeface="Calibri" panose="020F0502020204030204" pitchFamily="34" charset="0"/>
                <a:cs typeface="Times New Roman" panose="02020603050405020304" pitchFamily="18" charset="0"/>
              </a:rPr>
              <a:t>Subject: Tutor</a:t>
            </a:r>
          </a:p>
          <a:p>
            <a:r>
              <a:rPr lang="en-US" sz="1100" i="1" dirty="0">
                <a:latin typeface="Georgia" panose="02040502050405020303" pitchFamily="18" charset="0"/>
                <a:ea typeface="Calibri" panose="020F0502020204030204" pitchFamily="34" charset="0"/>
                <a:cs typeface="Times New Roman" panose="02020603050405020304" pitchFamily="18" charset="0"/>
              </a:rPr>
              <a:t> </a:t>
            </a:r>
          </a:p>
          <a:p>
            <a:r>
              <a:rPr lang="en-US" sz="1100" i="1" dirty="0">
                <a:latin typeface="Georgia" panose="02040502050405020303" pitchFamily="18" charset="0"/>
                <a:ea typeface="Calibri" panose="020F0502020204030204" pitchFamily="34" charset="0"/>
                <a:cs typeface="Times New Roman" panose="02020603050405020304" pitchFamily="18" charset="0"/>
              </a:rPr>
              <a:t>Hello,</a:t>
            </a:r>
          </a:p>
          <a:p>
            <a:r>
              <a:rPr lang="en-US" sz="1100" i="1" dirty="0">
                <a:latin typeface="Georgia" panose="02040502050405020303" pitchFamily="18" charset="0"/>
                <a:ea typeface="Calibri" panose="020F0502020204030204" pitchFamily="34" charset="0"/>
                <a:cs typeface="Times New Roman" panose="02020603050405020304" pitchFamily="18" charset="0"/>
              </a:rPr>
              <a:t> </a:t>
            </a:r>
          </a:p>
          <a:p>
            <a:r>
              <a:rPr lang="en-US" sz="1100" i="1" dirty="0">
                <a:latin typeface="Georgia" panose="02040502050405020303" pitchFamily="18" charset="0"/>
                <a:ea typeface="Calibri" panose="020F0502020204030204" pitchFamily="34" charset="0"/>
                <a:cs typeface="Times New Roman" panose="02020603050405020304" pitchFamily="18" charset="0"/>
              </a:rPr>
              <a:t>  I'm Josh Anderson, During my search for a lesson teacher that would help in taking my son (Kenneth) During is stay in your location. I found your advert and it is very okay to me since you specialize in the area I'm seeking for him, My son would be coming to your city before the end of this month for a period of time with his friend, I'll like to know if you can help in taking him for the lesson? just to keep him busy and refresh. Kenneth is 11 years old, So kindly let me know your charges per hour/lesson in order for me to arrange for his payment before he travels down to for the lessons to commence.</a:t>
            </a:r>
          </a:p>
          <a:p>
            <a:r>
              <a:rPr lang="en-US" sz="1100" i="1" dirty="0">
                <a:latin typeface="Georgia" panose="02040502050405020303" pitchFamily="18" charset="0"/>
                <a:ea typeface="Calibri" panose="020F0502020204030204" pitchFamily="34" charset="0"/>
                <a:cs typeface="Times New Roman" panose="02020603050405020304" pitchFamily="18" charset="0"/>
              </a:rPr>
              <a:t> </a:t>
            </a:r>
          </a:p>
          <a:p>
            <a:r>
              <a:rPr lang="en-US" sz="1100" i="1" dirty="0">
                <a:latin typeface="Georgia" panose="02040502050405020303" pitchFamily="18" charset="0"/>
                <a:ea typeface="Calibri" panose="020F0502020204030204" pitchFamily="34" charset="0"/>
                <a:cs typeface="Times New Roman" panose="02020603050405020304" pitchFamily="18" charset="0"/>
              </a:rPr>
              <a:t>He will be staying there for 2 weeks and Please Reply back on:</a:t>
            </a:r>
          </a:p>
          <a:p>
            <a:r>
              <a:rPr lang="en-US" sz="1100" i="1" dirty="0">
                <a:latin typeface="Georgia" panose="02040502050405020303" pitchFamily="18" charset="0"/>
                <a:ea typeface="Calibri" panose="020F0502020204030204" pitchFamily="34" charset="0"/>
                <a:cs typeface="Times New Roman" panose="02020603050405020304" pitchFamily="18" charset="0"/>
              </a:rPr>
              <a:t> </a:t>
            </a:r>
          </a:p>
          <a:p>
            <a:r>
              <a:rPr lang="en-US" sz="1100" i="1" dirty="0">
                <a:latin typeface="Georgia" panose="02040502050405020303" pitchFamily="18" charset="0"/>
                <a:ea typeface="Calibri" panose="020F0502020204030204" pitchFamily="34" charset="0"/>
                <a:cs typeface="Times New Roman" panose="02020603050405020304" pitchFamily="18" charset="0"/>
              </a:rPr>
              <a:t>(1). Your charges per 2 hours (3 times a week for 2 Weeks):starting from 29th October until 12th November 2017</a:t>
            </a:r>
          </a:p>
          <a:p>
            <a:r>
              <a:rPr lang="en-US" sz="1100" i="1" dirty="0">
                <a:latin typeface="Georgia" panose="02040502050405020303" pitchFamily="18" charset="0"/>
                <a:ea typeface="Calibri" panose="020F0502020204030204" pitchFamily="34" charset="0"/>
                <a:cs typeface="Times New Roman" panose="02020603050405020304" pitchFamily="18" charset="0"/>
              </a:rPr>
              <a:t> </a:t>
            </a:r>
          </a:p>
          <a:p>
            <a:r>
              <a:rPr lang="en-US" sz="1100" i="1" dirty="0">
                <a:latin typeface="Georgia" panose="02040502050405020303" pitchFamily="18" charset="0"/>
                <a:ea typeface="Calibri" panose="020F0502020204030204" pitchFamily="34" charset="0"/>
                <a:cs typeface="Times New Roman" panose="02020603050405020304" pitchFamily="18" charset="0"/>
              </a:rPr>
              <a:t>(2) Total Cost For 6 class/12 hours lessons in 2 Weeks</a:t>
            </a:r>
          </a:p>
          <a:p>
            <a:r>
              <a:rPr lang="en-US" sz="1100" i="1" dirty="0">
                <a:latin typeface="Georgia" panose="02040502050405020303" pitchFamily="18" charset="0"/>
                <a:ea typeface="Calibri" panose="020F0502020204030204" pitchFamily="34" charset="0"/>
                <a:cs typeface="Times New Roman" panose="02020603050405020304" pitchFamily="18" charset="0"/>
              </a:rPr>
              <a:t> </a:t>
            </a:r>
          </a:p>
          <a:p>
            <a:r>
              <a:rPr lang="en-US" sz="1100" i="1" dirty="0">
                <a:latin typeface="Georgia" panose="02040502050405020303" pitchFamily="18" charset="0"/>
                <a:ea typeface="Calibri" panose="020F0502020204030204" pitchFamily="34" charset="0"/>
                <a:cs typeface="Times New Roman" panose="02020603050405020304" pitchFamily="18" charset="0"/>
              </a:rPr>
              <a:t>(3). The Day you will be available to teach him During the week:</a:t>
            </a:r>
          </a:p>
          <a:p>
            <a:r>
              <a:rPr lang="en-US" sz="1100" i="1" dirty="0">
                <a:latin typeface="Georgia" panose="02040502050405020303" pitchFamily="18" charset="0"/>
                <a:ea typeface="Calibri" panose="020F0502020204030204" pitchFamily="34" charset="0"/>
                <a:cs typeface="Times New Roman" panose="02020603050405020304" pitchFamily="18" charset="0"/>
              </a:rPr>
              <a:t> </a:t>
            </a:r>
          </a:p>
          <a:p>
            <a:r>
              <a:rPr lang="en-US" sz="1100" i="1" dirty="0">
                <a:latin typeface="Georgia" panose="02040502050405020303" pitchFamily="18" charset="0"/>
                <a:ea typeface="Calibri" panose="020F0502020204030204" pitchFamily="34" charset="0"/>
                <a:cs typeface="Times New Roman" panose="02020603050405020304" pitchFamily="18" charset="0"/>
              </a:rPr>
              <a:t>  Well am very happy that </a:t>
            </a:r>
            <a:r>
              <a:rPr lang="en-US" sz="1100" i="1" dirty="0" err="1">
                <a:latin typeface="Georgia" panose="02040502050405020303" pitchFamily="18" charset="0"/>
                <a:ea typeface="Calibri" panose="020F0502020204030204" pitchFamily="34" charset="0"/>
                <a:cs typeface="Times New Roman" panose="02020603050405020304" pitchFamily="18" charset="0"/>
              </a:rPr>
              <a:t>i</a:t>
            </a:r>
            <a:r>
              <a:rPr lang="en-US" sz="1100" i="1" dirty="0">
                <a:latin typeface="Georgia" panose="02040502050405020303" pitchFamily="18" charset="0"/>
                <a:ea typeface="Calibri" panose="020F0502020204030204" pitchFamily="34" charset="0"/>
                <a:cs typeface="Times New Roman" panose="02020603050405020304" pitchFamily="18" charset="0"/>
              </a:rPr>
              <a:t> see you as my son tutor and about your years of Experience there is no problem about the lessons, My son will be coming with his caregiver. So there is no problem for the lesson to commence by next week, my son caregiver will be bringing him to your location for the lessons and you can teach him anywhere around you including the Library or your home if that is okay by you so </a:t>
            </a:r>
            <a:r>
              <a:rPr lang="en-US" sz="1100" i="1" dirty="0" err="1">
                <a:latin typeface="Georgia" panose="02040502050405020303" pitchFamily="18" charset="0"/>
                <a:ea typeface="Calibri" panose="020F0502020204030204" pitchFamily="34" charset="0"/>
                <a:cs typeface="Times New Roman" panose="02020603050405020304" pitchFamily="18" charset="0"/>
              </a:rPr>
              <a:t>i</a:t>
            </a:r>
            <a:r>
              <a:rPr lang="en-US" sz="1100" i="1" dirty="0">
                <a:latin typeface="Georgia" panose="02040502050405020303" pitchFamily="18" charset="0"/>
                <a:ea typeface="Calibri" panose="020F0502020204030204" pitchFamily="34" charset="0"/>
                <a:cs typeface="Times New Roman" panose="02020603050405020304" pitchFamily="18" charset="0"/>
              </a:rPr>
              <a:t> will like you to teach my son the best of you when he get to the city for the lessons. I will like you to email me with your schedule for the </a:t>
            </a:r>
            <a:r>
              <a:rPr lang="en-US" sz="1100" i="1" dirty="0" err="1">
                <a:latin typeface="Georgia" panose="02040502050405020303" pitchFamily="18" charset="0"/>
                <a:ea typeface="Calibri" panose="020F0502020204030204" pitchFamily="34" charset="0"/>
                <a:cs typeface="Times New Roman" panose="02020603050405020304" pitchFamily="18" charset="0"/>
              </a:rPr>
              <a:t>lessons,I</a:t>
            </a:r>
            <a:r>
              <a:rPr lang="en-US" sz="1100" i="1" dirty="0">
                <a:latin typeface="Georgia" panose="02040502050405020303" pitchFamily="18" charset="0"/>
                <a:ea typeface="Calibri" panose="020F0502020204030204" pitchFamily="34" charset="0"/>
                <a:cs typeface="Times New Roman" panose="02020603050405020304" pitchFamily="18" charset="0"/>
              </a:rPr>
              <a:t> will like you to email me with the name on the check and Full mailing address where the check will be mailed to and including your Home and Cell phone number for my attorney to issue out a check to your before leaving the </a:t>
            </a:r>
            <a:r>
              <a:rPr lang="en-US" sz="1100" i="1" dirty="0" err="1">
                <a:latin typeface="Georgia" panose="02040502050405020303" pitchFamily="18" charset="0"/>
                <a:ea typeface="Calibri" panose="020F0502020204030204" pitchFamily="34" charset="0"/>
                <a:cs typeface="Times New Roman" panose="02020603050405020304" pitchFamily="18" charset="0"/>
              </a:rPr>
              <a:t>the</a:t>
            </a:r>
            <a:r>
              <a:rPr lang="en-US" sz="1100" i="1" dirty="0">
                <a:latin typeface="Georgia" panose="02040502050405020303" pitchFamily="18" charset="0"/>
                <a:ea typeface="Calibri" panose="020F0502020204030204" pitchFamily="34" charset="0"/>
                <a:cs typeface="Times New Roman" panose="02020603050405020304" pitchFamily="18" charset="0"/>
              </a:rPr>
              <a:t> state, by this week, I will be awaiting to read from you soon with your name and address.</a:t>
            </a:r>
          </a:p>
          <a:p>
            <a:r>
              <a:rPr lang="en-US" sz="1100" i="1" dirty="0">
                <a:latin typeface="Georgia" panose="02040502050405020303" pitchFamily="18" charset="0"/>
                <a:ea typeface="Calibri" panose="020F0502020204030204" pitchFamily="34" charset="0"/>
                <a:cs typeface="Times New Roman" panose="02020603050405020304" pitchFamily="18" charset="0"/>
              </a:rPr>
              <a:t> </a:t>
            </a:r>
          </a:p>
          <a:p>
            <a:r>
              <a:rPr lang="en-US" sz="1100" i="1" dirty="0">
                <a:latin typeface="Georgia" panose="02040502050405020303" pitchFamily="18" charset="0"/>
                <a:ea typeface="Calibri" panose="020F0502020204030204" pitchFamily="34" charset="0"/>
                <a:cs typeface="Times New Roman" panose="02020603050405020304" pitchFamily="18" charset="0"/>
              </a:rPr>
              <a:t>Best Wishes,</a:t>
            </a:r>
          </a:p>
          <a:p>
            <a:r>
              <a:rPr lang="en-US" sz="1100" i="1" dirty="0">
                <a:latin typeface="Georgia" panose="02040502050405020303" pitchFamily="18" charset="0"/>
                <a:ea typeface="Calibri" panose="020F0502020204030204" pitchFamily="34" charset="0"/>
                <a:cs typeface="Times New Roman" panose="02020603050405020304" pitchFamily="18" charset="0"/>
              </a:rPr>
              <a:t>Josh.</a:t>
            </a:r>
            <a:endParaRPr lang="en-US" sz="1100" i="1" dirty="0">
              <a:effectLst/>
              <a:latin typeface="Georgia" panose="02040502050405020303" pitchFamily="18" charset="0"/>
              <a:ea typeface="Calibri" panose="020F0502020204030204" pitchFamily="34" charset="0"/>
              <a:cs typeface="Times New Roman" panose="02020603050405020304" pitchFamily="18" charset="0"/>
            </a:endParaRPr>
          </a:p>
        </p:txBody>
      </p:sp>
      <p:sp>
        <p:nvSpPr>
          <p:cNvPr id="3" name="Oval 2"/>
          <p:cNvSpPr/>
          <p:nvPr/>
        </p:nvSpPr>
        <p:spPr>
          <a:xfrm>
            <a:off x="4437017" y="252548"/>
            <a:ext cx="2621280" cy="661852"/>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8447314" y="235131"/>
            <a:ext cx="1672046" cy="830997"/>
          </a:xfrm>
          <a:prstGeom prst="rect">
            <a:avLst/>
          </a:prstGeom>
          <a:noFill/>
        </p:spPr>
        <p:txBody>
          <a:bodyPr wrap="square" rtlCol="0">
            <a:spAutoFit/>
          </a:bodyPr>
          <a:lstStyle/>
          <a:p>
            <a:r>
              <a:rPr lang="en-US" sz="1600" dirty="0" smtClean="0">
                <a:solidFill>
                  <a:schemeClr val="accent2"/>
                </a:solidFill>
              </a:rPr>
              <a:t>This is not a valid email address.</a:t>
            </a:r>
            <a:endParaRPr lang="en-US" sz="1600" dirty="0">
              <a:solidFill>
                <a:schemeClr val="accent2"/>
              </a:solidFill>
            </a:endParaRPr>
          </a:p>
        </p:txBody>
      </p:sp>
      <p:cxnSp>
        <p:nvCxnSpPr>
          <p:cNvPr id="6" name="Straight Arrow Connector 5"/>
          <p:cNvCxnSpPr/>
          <p:nvPr/>
        </p:nvCxnSpPr>
        <p:spPr>
          <a:xfrm>
            <a:off x="7306491" y="505098"/>
            <a:ext cx="1079863" cy="162948"/>
          </a:xfrm>
          <a:prstGeom prst="straightConnector1">
            <a:avLst/>
          </a:prstGeom>
          <a:ln w="38100">
            <a:headEnd type="triangle"/>
            <a:tailEnd type="triangle"/>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487680" y="4380411"/>
            <a:ext cx="2063931" cy="1846659"/>
          </a:xfrm>
          <a:prstGeom prst="rect">
            <a:avLst/>
          </a:prstGeom>
          <a:noFill/>
        </p:spPr>
        <p:txBody>
          <a:bodyPr wrap="square" rtlCol="0">
            <a:spAutoFit/>
          </a:bodyPr>
          <a:lstStyle/>
          <a:p>
            <a:r>
              <a:rPr lang="en-US" sz="1600" dirty="0" smtClean="0">
                <a:solidFill>
                  <a:schemeClr val="accent2"/>
                </a:solidFill>
              </a:rPr>
              <a:t>Look at the grammatical errors in the paragraph.  One would assume this email is coming from abroad</a:t>
            </a:r>
            <a:r>
              <a:rPr lang="en-US" dirty="0" smtClean="0">
                <a:solidFill>
                  <a:schemeClr val="accent2"/>
                </a:solidFill>
              </a:rPr>
              <a:t>.  </a:t>
            </a:r>
            <a:endParaRPr lang="en-US" dirty="0">
              <a:solidFill>
                <a:schemeClr val="accent2"/>
              </a:solidFill>
            </a:endParaRPr>
          </a:p>
        </p:txBody>
      </p:sp>
      <p:sp>
        <p:nvSpPr>
          <p:cNvPr id="8" name="Right Arrow 7"/>
          <p:cNvSpPr/>
          <p:nvPr/>
        </p:nvSpPr>
        <p:spPr>
          <a:xfrm>
            <a:off x="2360021" y="5094734"/>
            <a:ext cx="679269" cy="41801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3047999" y="799346"/>
            <a:ext cx="1140823" cy="266781"/>
          </a:xfrm>
          <a:prstGeom prst="rect">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193608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5745" y="147918"/>
            <a:ext cx="9404723" cy="1400530"/>
          </a:xfrm>
        </p:spPr>
        <p:txBody>
          <a:bodyPr/>
          <a:lstStyle/>
          <a:p>
            <a:r>
              <a:rPr lang="en-US" sz="1800" dirty="0" smtClean="0">
                <a:latin typeface="Century Gothic (Headings)"/>
              </a:rPr>
              <a:t>Ransomware: Malicious software designed to block access to a computer system until a sum of money is paid.   If the ransom is not paid, the user loses access to all their files.</a:t>
            </a:r>
            <a:br>
              <a:rPr lang="en-US" sz="1800" dirty="0" smtClean="0">
                <a:latin typeface="Century Gothic (Headings)"/>
              </a:rPr>
            </a:br>
            <a:r>
              <a:rPr lang="en-US" sz="1800" dirty="0" smtClean="0">
                <a:latin typeface="Century Gothic (Headings)"/>
              </a:rPr>
              <a:t/>
            </a:r>
            <a:br>
              <a:rPr lang="en-US" sz="1800" dirty="0" smtClean="0">
                <a:latin typeface="Century Gothic (Headings)"/>
              </a:rPr>
            </a:br>
            <a:endParaRPr lang="en-US" sz="1800" dirty="0">
              <a:latin typeface="Century Gothic (Headings)"/>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24577" y="1114697"/>
            <a:ext cx="6523034" cy="5386820"/>
          </a:xfrm>
        </p:spPr>
      </p:pic>
    </p:spTree>
    <p:extLst>
      <p:ext uri="{BB962C8B-B14F-4D97-AF65-F5344CB8AC3E}">
        <p14:creationId xmlns:p14="http://schemas.microsoft.com/office/powerpoint/2010/main" val="5964810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81488" y="289173"/>
            <a:ext cx="3376612" cy="2215902"/>
          </a:xfr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8363" y="2657475"/>
            <a:ext cx="7135295" cy="4019178"/>
          </a:xfrm>
          <a:prstGeom prst="rect">
            <a:avLst/>
          </a:prstGeom>
        </p:spPr>
      </p:pic>
      <p:sp>
        <p:nvSpPr>
          <p:cNvPr id="9" name="TextBox 8"/>
          <p:cNvSpPr txBox="1"/>
          <p:nvPr/>
        </p:nvSpPr>
        <p:spPr>
          <a:xfrm>
            <a:off x="9372600" y="1490662"/>
            <a:ext cx="2657475" cy="2031325"/>
          </a:xfrm>
          <a:prstGeom prst="rect">
            <a:avLst/>
          </a:prstGeom>
          <a:noFill/>
        </p:spPr>
        <p:txBody>
          <a:bodyPr wrap="square" rtlCol="0">
            <a:spAutoFit/>
          </a:bodyPr>
          <a:lstStyle/>
          <a:p>
            <a:r>
              <a:rPr lang="en-US" dirty="0" smtClean="0"/>
              <a:t>According to an article by NPR, over 65 countries, including the US,  were attacked by </a:t>
            </a:r>
            <a:r>
              <a:rPr lang="en-US" dirty="0" err="1" smtClean="0"/>
              <a:t>Petya</a:t>
            </a:r>
            <a:r>
              <a:rPr lang="en-US" dirty="0" smtClean="0"/>
              <a:t> ransomware in 2017.  </a:t>
            </a:r>
            <a:endParaRPr lang="en-US" dirty="0"/>
          </a:p>
          <a:p>
            <a:endParaRPr lang="en-US" dirty="0"/>
          </a:p>
        </p:txBody>
      </p:sp>
    </p:spTree>
    <p:extLst>
      <p:ext uri="{BB962C8B-B14F-4D97-AF65-F5344CB8AC3E}">
        <p14:creationId xmlns:p14="http://schemas.microsoft.com/office/powerpoint/2010/main" val="32339868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23925" y="885825"/>
            <a:ext cx="9496425" cy="3970318"/>
          </a:xfrm>
          <a:prstGeom prst="rect">
            <a:avLst/>
          </a:prstGeom>
          <a:noFill/>
        </p:spPr>
        <p:txBody>
          <a:bodyPr wrap="square" rtlCol="0">
            <a:spAutoFit/>
          </a:bodyPr>
          <a:lstStyle/>
          <a:p>
            <a:r>
              <a:rPr lang="en-US" dirty="0" smtClean="0"/>
              <a:t>Articles about </a:t>
            </a:r>
            <a:r>
              <a:rPr lang="en-US" dirty="0" err="1" smtClean="0"/>
              <a:t>Petya</a:t>
            </a:r>
            <a:r>
              <a:rPr lang="en-US" dirty="0" smtClean="0"/>
              <a:t> and </a:t>
            </a:r>
            <a:r>
              <a:rPr lang="en-US" dirty="0" err="1" smtClean="0"/>
              <a:t>Wanna</a:t>
            </a:r>
            <a:r>
              <a:rPr lang="en-US" dirty="0" smtClean="0"/>
              <a:t> Cry Ransomware </a:t>
            </a:r>
          </a:p>
          <a:p>
            <a:endParaRPr lang="en-US" dirty="0"/>
          </a:p>
          <a:p>
            <a:r>
              <a:rPr lang="en-US" dirty="0">
                <a:hlinkClick r:id="rId2"/>
              </a:rPr>
              <a:t>http://www.telegraph.co.uk/technology/2017/06/27/petya-cyber-attack-everything-know-global-ransomware-outbreak</a:t>
            </a:r>
            <a:r>
              <a:rPr lang="en-US" dirty="0" smtClean="0">
                <a:hlinkClick r:id="rId2"/>
              </a:rPr>
              <a:t>/</a:t>
            </a:r>
            <a:endParaRPr lang="en-US" dirty="0" smtClean="0"/>
          </a:p>
          <a:p>
            <a:endParaRPr lang="en-US" dirty="0"/>
          </a:p>
          <a:p>
            <a:r>
              <a:rPr lang="en-US" dirty="0">
                <a:hlinkClick r:id="rId3"/>
              </a:rPr>
              <a:t>http://</a:t>
            </a:r>
            <a:r>
              <a:rPr lang="en-US" dirty="0" smtClean="0">
                <a:hlinkClick r:id="rId3"/>
              </a:rPr>
              <a:t>www.npr.org/sections/thetwo-way/2017/06/28/534679950/petya-ransomware-hits-at-least-65-countries-microsoft-traces-it-to-tax-software</a:t>
            </a:r>
            <a:endParaRPr lang="en-US" dirty="0" smtClean="0"/>
          </a:p>
          <a:p>
            <a:endParaRPr lang="en-US" dirty="0"/>
          </a:p>
          <a:p>
            <a:r>
              <a:rPr lang="en-US" dirty="0">
                <a:hlinkClick r:id="rId4"/>
              </a:rPr>
              <a:t>http://www.zdnet.com/article/wannacry-ransomware-attack-at-lg-electronics-takes-systems-offline</a:t>
            </a:r>
            <a:r>
              <a:rPr lang="en-US" dirty="0" smtClean="0">
                <a:hlinkClick r:id="rId4"/>
              </a:rPr>
              <a:t>/</a:t>
            </a:r>
            <a:endParaRPr lang="en-US" dirty="0" smtClean="0"/>
          </a:p>
          <a:p>
            <a:endParaRPr lang="en-US" dirty="0" smtClean="0"/>
          </a:p>
          <a:p>
            <a:r>
              <a:rPr lang="en-US" dirty="0">
                <a:hlinkClick r:id="rId5"/>
              </a:rPr>
              <a:t>https://</a:t>
            </a:r>
            <a:r>
              <a:rPr lang="en-US" dirty="0" smtClean="0">
                <a:hlinkClick r:id="rId5"/>
              </a:rPr>
              <a:t>www.symantec.com/connect/blogs/what-you-need-know-about-wannacry-ransomware</a:t>
            </a:r>
            <a:endParaRPr lang="en-US" dirty="0" smtClean="0"/>
          </a:p>
          <a:p>
            <a:endParaRPr lang="en-US" dirty="0"/>
          </a:p>
        </p:txBody>
      </p:sp>
      <p:sp>
        <p:nvSpPr>
          <p:cNvPr id="3" name="TextBox 2"/>
          <p:cNvSpPr txBox="1"/>
          <p:nvPr/>
        </p:nvSpPr>
        <p:spPr>
          <a:xfrm>
            <a:off x="1079863" y="5068389"/>
            <a:ext cx="9196251" cy="369332"/>
          </a:xfrm>
          <a:prstGeom prst="rect">
            <a:avLst/>
          </a:prstGeom>
          <a:noFill/>
          <a:ln>
            <a:noFill/>
          </a:ln>
        </p:spPr>
        <p:txBody>
          <a:bodyPr wrap="square" rtlCol="0">
            <a:spAutoFit/>
          </a:bodyPr>
          <a:lstStyle/>
          <a:p>
            <a:r>
              <a:rPr lang="en-US" dirty="0" smtClean="0"/>
              <a:t>Help </a:t>
            </a:r>
            <a:r>
              <a:rPr lang="en-US" smtClean="0"/>
              <a:t>Desk contact </a:t>
            </a:r>
            <a:r>
              <a:rPr lang="en-US" dirty="0" smtClean="0"/>
              <a:t>information: 562-3934, helpdesk@northwestms.edu</a:t>
            </a:r>
            <a:endParaRPr lang="en-US" dirty="0"/>
          </a:p>
        </p:txBody>
      </p:sp>
    </p:spTree>
    <p:extLst>
      <p:ext uri="{BB962C8B-B14F-4D97-AF65-F5344CB8AC3E}">
        <p14:creationId xmlns:p14="http://schemas.microsoft.com/office/powerpoint/2010/main" val="3422782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THENA.MIXSHAPE" val="|embedded=true|recordStart=0|recordEnd=204454|recordLength=204454|start=0|end=204454|audioFormat={00001610-0000-0010-8000-00AA00389B71}|audioRate=44100|muted=false|volume=0.8|fadeIn=0|fadeOut=0|videoFormat={34363248-0000-0010-8000-00AA00389B71}|videoRate=10|videoWidth=1066|videoHeight=604"/>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3401</TotalTime>
  <Words>534</Words>
  <Application>Microsoft Office PowerPoint</Application>
  <PresentationFormat>Widescreen</PresentationFormat>
  <Paragraphs>64</Paragraphs>
  <Slides>16</Slides>
  <Notes>0</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Arial</vt:lpstr>
      <vt:lpstr>Calibri</vt:lpstr>
      <vt:lpstr>Century Gothic</vt:lpstr>
      <vt:lpstr>Century Gothic (Headings)</vt:lpstr>
      <vt:lpstr>Georgia</vt:lpstr>
      <vt:lpstr>Times New Roman</vt:lpstr>
      <vt:lpstr>Wingdings 3</vt:lpstr>
      <vt:lpstr>Ion</vt:lpstr>
      <vt:lpstr>PowerPoint Presentation</vt:lpstr>
      <vt:lpstr>PowerPoint Presentation</vt:lpstr>
      <vt:lpstr>Examples of Spyware:</vt:lpstr>
      <vt:lpstr>PowerPoint Presentation</vt:lpstr>
      <vt:lpstr>PowerPoint Presentation</vt:lpstr>
      <vt:lpstr>While this looks like a legitimate message, look carefully at the web address:  dosjoi.com/warningbfl.  This is a scam to make you think the message is coming from Microsoft.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Ransomware: Malicious software designed to block access to a computer system until a sum of money is paid.   If the ransom is not paid, the user loses access to all their files.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Denise Vannucci</dc:creator>
  <cp:lastModifiedBy>Ray Sharpe</cp:lastModifiedBy>
  <cp:revision>145</cp:revision>
  <dcterms:created xsi:type="dcterms:W3CDTF">2017-06-23T20:54:20Z</dcterms:created>
  <dcterms:modified xsi:type="dcterms:W3CDTF">2018-09-05T20:27:38Z</dcterms:modified>
</cp:coreProperties>
</file>