
<file path=[Content_Types].xml><?xml version="1.0" encoding="utf-8"?>
<Types xmlns="http://schemas.openxmlformats.org/package/2006/content-types">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755" r:id="rId1"/>
  </p:sldMasterIdLst>
  <p:notesMasterIdLst>
    <p:notesMasterId r:id="rId21"/>
  </p:notesMasterIdLst>
  <p:sldIdLst>
    <p:sldId id="256" r:id="rId2"/>
    <p:sldId id="284" r:id="rId3"/>
    <p:sldId id="257" r:id="rId4"/>
    <p:sldId id="264" r:id="rId5"/>
    <p:sldId id="282" r:id="rId6"/>
    <p:sldId id="262" r:id="rId7"/>
    <p:sldId id="283" r:id="rId8"/>
    <p:sldId id="268" r:id="rId9"/>
    <p:sldId id="280" r:id="rId10"/>
    <p:sldId id="277" r:id="rId11"/>
    <p:sldId id="269" r:id="rId12"/>
    <p:sldId id="278" r:id="rId13"/>
    <p:sldId id="279" r:id="rId14"/>
    <p:sldId id="267" r:id="rId15"/>
    <p:sldId id="276" r:id="rId16"/>
    <p:sldId id="272" r:id="rId17"/>
    <p:sldId id="273" r:id="rId18"/>
    <p:sldId id="274" r:id="rId19"/>
    <p:sldId id="27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7" autoAdjust="0"/>
    <p:restoredTop sz="94660"/>
  </p:normalViewPr>
  <p:slideViewPr>
    <p:cSldViewPr>
      <p:cViewPr varScale="1">
        <p:scale>
          <a:sx n="92" d="100"/>
          <a:sy n="92" d="100"/>
        </p:scale>
        <p:origin x="750" y="10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645067-0480-484D-A1C0-CF02393C5DBB}" type="datetimeFigureOut">
              <a:rPr lang="en-US" smtClean="0"/>
              <a:pPr/>
              <a:t>10/16/2018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2661CD5-7C58-4BB5-9EAF-EEEAA6848FA3}" type="slidenum">
              <a:rPr lang="en-US" smtClean="0"/>
              <a:pPr/>
              <a:t>‹#›</a:t>
            </a:fld>
            <a:endParaRPr lang="en-US"/>
          </a:p>
        </p:txBody>
      </p:sp>
    </p:spTree>
    <p:extLst>
      <p:ext uri="{BB962C8B-B14F-4D97-AF65-F5344CB8AC3E}">
        <p14:creationId xmlns:p14="http://schemas.microsoft.com/office/powerpoint/2010/main" val="2932223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4</a:t>
            </a:fld>
            <a:endParaRPr lang="en-US"/>
          </a:p>
        </p:txBody>
      </p:sp>
    </p:spTree>
    <p:extLst>
      <p:ext uri="{BB962C8B-B14F-4D97-AF65-F5344CB8AC3E}">
        <p14:creationId xmlns:p14="http://schemas.microsoft.com/office/powerpoint/2010/main" val="682520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5</a:t>
            </a:fld>
            <a:endParaRPr lang="en-US"/>
          </a:p>
        </p:txBody>
      </p:sp>
    </p:spTree>
    <p:extLst>
      <p:ext uri="{BB962C8B-B14F-4D97-AF65-F5344CB8AC3E}">
        <p14:creationId xmlns:p14="http://schemas.microsoft.com/office/powerpoint/2010/main" val="37205681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2661CD5-7C58-4BB5-9EAF-EEEAA6848FA3}" type="slidenum">
              <a:rPr lang="en-US" smtClean="0"/>
              <a:pPr/>
              <a:t>6</a:t>
            </a:fld>
            <a:endParaRPr lang="en-US"/>
          </a:p>
        </p:txBody>
      </p:sp>
    </p:spTree>
    <p:extLst>
      <p:ext uri="{BB962C8B-B14F-4D97-AF65-F5344CB8AC3E}">
        <p14:creationId xmlns:p14="http://schemas.microsoft.com/office/powerpoint/2010/main" val="3773004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7</a:t>
            </a:fld>
            <a:endParaRPr lang="en-US"/>
          </a:p>
        </p:txBody>
      </p:sp>
    </p:spTree>
    <p:extLst>
      <p:ext uri="{BB962C8B-B14F-4D97-AF65-F5344CB8AC3E}">
        <p14:creationId xmlns:p14="http://schemas.microsoft.com/office/powerpoint/2010/main" val="18617339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8</a:t>
            </a:fld>
            <a:endParaRPr lang="en-US"/>
          </a:p>
        </p:txBody>
      </p:sp>
    </p:spTree>
    <p:extLst>
      <p:ext uri="{BB962C8B-B14F-4D97-AF65-F5344CB8AC3E}">
        <p14:creationId xmlns:p14="http://schemas.microsoft.com/office/powerpoint/2010/main" val="17884306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11</a:t>
            </a:fld>
            <a:endParaRPr lang="en-US"/>
          </a:p>
        </p:txBody>
      </p:sp>
    </p:spTree>
    <p:extLst>
      <p:ext uri="{BB962C8B-B14F-4D97-AF65-F5344CB8AC3E}">
        <p14:creationId xmlns:p14="http://schemas.microsoft.com/office/powerpoint/2010/main" val="121745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14</a:t>
            </a:fld>
            <a:endParaRPr lang="en-US"/>
          </a:p>
        </p:txBody>
      </p:sp>
    </p:spTree>
    <p:extLst>
      <p:ext uri="{BB962C8B-B14F-4D97-AF65-F5344CB8AC3E}">
        <p14:creationId xmlns:p14="http://schemas.microsoft.com/office/powerpoint/2010/main" val="3824875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15</a:t>
            </a:fld>
            <a:endParaRPr lang="en-US"/>
          </a:p>
        </p:txBody>
      </p:sp>
    </p:spTree>
    <p:extLst>
      <p:ext uri="{BB962C8B-B14F-4D97-AF65-F5344CB8AC3E}">
        <p14:creationId xmlns:p14="http://schemas.microsoft.com/office/powerpoint/2010/main" val="1758677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16</a:t>
            </a:fld>
            <a:endParaRPr lang="en-US"/>
          </a:p>
        </p:txBody>
      </p:sp>
    </p:spTree>
    <p:extLst>
      <p:ext uri="{BB962C8B-B14F-4D97-AF65-F5344CB8AC3E}">
        <p14:creationId xmlns:p14="http://schemas.microsoft.com/office/powerpoint/2010/main" val="407939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17</a:t>
            </a:fld>
            <a:endParaRPr lang="en-US"/>
          </a:p>
        </p:txBody>
      </p:sp>
    </p:spTree>
    <p:extLst>
      <p:ext uri="{BB962C8B-B14F-4D97-AF65-F5344CB8AC3E}">
        <p14:creationId xmlns:p14="http://schemas.microsoft.com/office/powerpoint/2010/main" val="2209193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18</a:t>
            </a:fld>
            <a:endParaRPr lang="en-US"/>
          </a:p>
        </p:txBody>
      </p:sp>
    </p:spTree>
    <p:extLst>
      <p:ext uri="{BB962C8B-B14F-4D97-AF65-F5344CB8AC3E}">
        <p14:creationId xmlns:p14="http://schemas.microsoft.com/office/powerpoint/2010/main" val="40028356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F2661CD5-7C58-4BB5-9EAF-EEEAA6848FA3}" type="slidenum">
              <a:rPr lang="en-US" smtClean="0"/>
              <a:pPr/>
              <a:t>19</a:t>
            </a:fld>
            <a:endParaRPr lang="en-US"/>
          </a:p>
        </p:txBody>
      </p:sp>
    </p:spTree>
    <p:extLst>
      <p:ext uri="{BB962C8B-B14F-4D97-AF65-F5344CB8AC3E}">
        <p14:creationId xmlns:p14="http://schemas.microsoft.com/office/powerpoint/2010/main" val="8971260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82879" y="182879"/>
            <a:ext cx="8778240" cy="6492240"/>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32485" y="882376"/>
            <a:ext cx="7475220" cy="2926080"/>
          </a:xfrm>
        </p:spPr>
        <p:txBody>
          <a:bodyPr anchor="b">
            <a:normAutofit/>
          </a:bodyPr>
          <a:lstStyle>
            <a:lvl1pPr algn="ctr">
              <a:lnSpc>
                <a:spcPct val="85000"/>
              </a:lnSpc>
              <a:defRPr sz="6000" b="1" cap="all"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282148" y="3869635"/>
            <a:ext cx="6575895" cy="1388165"/>
          </a:xfrm>
        </p:spPr>
        <p:txBody>
          <a:bodyPr>
            <a:normAutofit/>
          </a:bodyPr>
          <a:lstStyle>
            <a:lvl1pPr marL="0" indent="0" algn="ctr">
              <a:spcBef>
                <a:spcPts val="1000"/>
              </a:spcBef>
              <a:buNone/>
              <a:defRPr sz="1800">
                <a:solidFill>
                  <a:srgbClr val="FFFFFF"/>
                </a:solidFill>
              </a:defRPr>
            </a:lvl1pPr>
            <a:lvl2pPr marL="342900" indent="0" algn="ctr">
              <a:buNone/>
              <a:defRPr sz="1800"/>
            </a:lvl2pPr>
            <a:lvl3pPr marL="685800" indent="0" algn="ctr">
              <a:buNone/>
              <a:defRPr sz="1800"/>
            </a:lvl3pPr>
            <a:lvl4pPr marL="1028700" indent="0" algn="ctr">
              <a:buNone/>
              <a:defRPr sz="1500"/>
            </a:lvl4pPr>
            <a:lvl5pPr marL="1371600" indent="0" algn="ctr">
              <a:buNone/>
              <a:defRPr sz="1500"/>
            </a:lvl5pPr>
            <a:lvl6pPr marL="1714500" indent="0" algn="ctr">
              <a:buNone/>
              <a:defRPr sz="1500"/>
            </a:lvl6pPr>
            <a:lvl7pPr marL="2057400" indent="0" algn="ctr">
              <a:buNone/>
              <a:defRPr sz="1500"/>
            </a:lvl7pPr>
            <a:lvl8pPr marL="2400300" indent="0" algn="ctr">
              <a:buNone/>
              <a:defRPr sz="1500"/>
            </a:lvl8pPr>
            <a:lvl9pPr marL="2743200" indent="0" algn="ctr">
              <a:buNone/>
              <a:defRPr sz="15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BFA57C9F-F547-4990-9BE3-7892CDA42462}" type="datetimeFigureOut">
              <a:rPr lang="en-US" smtClean="0"/>
              <a:pPr/>
              <a:t>10/16/2018</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D107A484-1881-4F76-B64C-7FFF97B42F66}" type="slidenum">
              <a:rPr lang="en-US" smtClean="0"/>
              <a:pPr/>
              <a:t>‹#›</a:t>
            </a:fld>
            <a:endParaRPr lang="en-US"/>
          </a:p>
        </p:txBody>
      </p:sp>
      <p:cxnSp>
        <p:nvCxnSpPr>
          <p:cNvPr id="8" name="Straight Connector 7"/>
          <p:cNvCxnSpPr/>
          <p:nvPr/>
        </p:nvCxnSpPr>
        <p:spPr>
          <a:xfrm>
            <a:off x="1483995" y="3733800"/>
            <a:ext cx="61722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387924"/>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spcBef>
                <a:spcPts val="1000"/>
              </a:spcBef>
              <a:defRPr/>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FA57C9F-F547-4990-9BE3-7892CDA42462}" type="datetimeFigureOut">
              <a:rPr lang="en-US" smtClean="0"/>
              <a:pPr/>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07A484-1881-4F76-B64C-7FFF97B42F66}" type="slidenum">
              <a:rPr lang="en-US" smtClean="0"/>
              <a:pPr/>
              <a:t>‹#›</a:t>
            </a:fld>
            <a:endParaRPr lang="en-US"/>
          </a:p>
        </p:txBody>
      </p:sp>
    </p:spTree>
    <p:extLst>
      <p:ext uri="{BB962C8B-B14F-4D97-AF65-F5344CB8AC3E}">
        <p14:creationId xmlns:p14="http://schemas.microsoft.com/office/powerpoint/2010/main" val="4952809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29818" y="1173575"/>
            <a:ext cx="7475220" cy="2926080"/>
          </a:xfrm>
        </p:spPr>
        <p:txBody>
          <a:bodyPr anchor="b">
            <a:noAutofit/>
          </a:bodyPr>
          <a:lstStyle>
            <a:lvl1pPr algn="ctr">
              <a:lnSpc>
                <a:spcPct val="85000"/>
              </a:lnSpc>
              <a:defRPr sz="6000" b="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82446" y="4154520"/>
            <a:ext cx="6576822" cy="1363806"/>
          </a:xfrm>
        </p:spPr>
        <p:txBody>
          <a:bodyPr anchor="t">
            <a:normAutofit/>
          </a:bodyPr>
          <a:lstStyle>
            <a:lvl1pPr marL="0" indent="0" algn="ctr">
              <a:buNone/>
              <a:defRPr sz="1800">
                <a:solidFill>
                  <a:schemeClr val="accent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A57C9F-F547-4990-9BE3-7892CDA42462}" type="datetimeFigureOut">
              <a:rPr lang="en-US" smtClean="0"/>
              <a:pPr/>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07A484-1881-4F76-B64C-7FFF97B42F66}" type="slidenum">
              <a:rPr lang="en-US" smtClean="0"/>
              <a:pPr/>
              <a:t>‹#›</a:t>
            </a:fld>
            <a:endParaRPr lang="en-US"/>
          </a:p>
        </p:txBody>
      </p:sp>
      <p:cxnSp>
        <p:nvCxnSpPr>
          <p:cNvPr id="7" name="Straight Connector 6"/>
          <p:cNvCxnSpPr/>
          <p:nvPr/>
        </p:nvCxnSpPr>
        <p:spPr>
          <a:xfrm>
            <a:off x="1485900" y="4020408"/>
            <a:ext cx="61722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5501230"/>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57250" y="2057399"/>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700709" y="2057400"/>
            <a:ext cx="3566160" cy="402336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FA57C9F-F547-4990-9BE3-7892CDA42462}" type="datetimeFigureOut">
              <a:rPr lang="en-US" smtClean="0"/>
              <a:pPr/>
              <a:t>10/16/2018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07A484-1881-4F76-B64C-7FFF97B42F66}" type="slidenum">
              <a:rPr lang="en-US" smtClean="0"/>
              <a:pPr/>
              <a:t>‹#›</a:t>
            </a:fld>
            <a:endParaRPr lang="en-US"/>
          </a:p>
        </p:txBody>
      </p:sp>
    </p:spTree>
    <p:extLst>
      <p:ext uri="{BB962C8B-B14F-4D97-AF65-F5344CB8AC3E}">
        <p14:creationId xmlns:p14="http://schemas.microsoft.com/office/powerpoint/2010/main" val="3796955608"/>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57250" y="2001511"/>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857250" y="2721483"/>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01880" y="1999032"/>
            <a:ext cx="3566160" cy="777240"/>
          </a:xfrm>
        </p:spPr>
        <p:txBody>
          <a:bodyPr anchor="ctr"/>
          <a:lstStyle>
            <a:lvl1pPr marL="0" indent="0">
              <a:spcBef>
                <a:spcPts val="0"/>
              </a:spcBef>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701880" y="2719322"/>
            <a:ext cx="3566160" cy="3383280"/>
          </a:xfrm>
        </p:spPr>
        <p:txBody>
          <a:bodyPr/>
          <a:lstStyle>
            <a:lvl1pPr>
              <a:defRPr sz="165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FA57C9F-F547-4990-9BE3-7892CDA42462}" type="datetimeFigureOut">
              <a:rPr lang="en-US" smtClean="0"/>
              <a:pPr/>
              <a:t>10/16/2018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107A484-1881-4F76-B64C-7FFF97B42F66}" type="slidenum">
              <a:rPr lang="en-US" smtClean="0"/>
              <a:pPr/>
              <a:t>‹#›</a:t>
            </a:fld>
            <a:endParaRPr lang="en-US"/>
          </a:p>
        </p:txBody>
      </p:sp>
    </p:spTree>
    <p:extLst>
      <p:ext uri="{BB962C8B-B14F-4D97-AF65-F5344CB8AC3E}">
        <p14:creationId xmlns:p14="http://schemas.microsoft.com/office/powerpoint/2010/main" val="2340310758"/>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FA57C9F-F547-4990-9BE3-7892CDA42462}" type="datetimeFigureOut">
              <a:rPr lang="en-US" smtClean="0"/>
              <a:pPr/>
              <a:t>10/16/2018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107A484-1881-4F76-B64C-7FFF97B42F66}" type="slidenum">
              <a:rPr lang="en-US" smtClean="0"/>
              <a:pPr/>
              <a:t>‹#›</a:t>
            </a:fld>
            <a:endParaRPr lang="en-US"/>
          </a:p>
        </p:txBody>
      </p:sp>
    </p:spTree>
    <p:extLst>
      <p:ext uri="{BB962C8B-B14F-4D97-AF65-F5344CB8AC3E}">
        <p14:creationId xmlns:p14="http://schemas.microsoft.com/office/powerpoint/2010/main" val="350032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A57C9F-F547-4990-9BE3-7892CDA42462}" type="datetimeFigureOut">
              <a:rPr lang="en-US" smtClean="0"/>
              <a:pPr/>
              <a:t>10/16/2018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107A484-1881-4F76-B64C-7FFF97B42F66}" type="slidenum">
              <a:rPr lang="en-US" smtClean="0"/>
              <a:pPr/>
              <a:t>‹#›</a:t>
            </a:fld>
            <a:endParaRPr lang="en-US"/>
          </a:p>
        </p:txBody>
      </p:sp>
    </p:spTree>
    <p:extLst>
      <p:ext uri="{BB962C8B-B14F-4D97-AF65-F5344CB8AC3E}">
        <p14:creationId xmlns:p14="http://schemas.microsoft.com/office/powerpoint/2010/main" val="762600488"/>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Content Placeholder 2"/>
          <p:cNvSpPr>
            <a:spLocks noGrp="1"/>
          </p:cNvSpPr>
          <p:nvPr>
            <p:ph idx="1"/>
          </p:nvPr>
        </p:nvSpPr>
        <p:spPr>
          <a:xfrm>
            <a:off x="4129314" y="1097280"/>
            <a:ext cx="4149638" cy="4663440"/>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7250" y="2834640"/>
            <a:ext cx="2834640" cy="292608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A57C9F-F547-4990-9BE3-7892CDA42462}" type="datetimeFigureOut">
              <a:rPr lang="en-US" smtClean="0"/>
              <a:pPr/>
              <a:t>10/16/2018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107A484-1881-4F76-B64C-7FFF97B42F66}" type="slidenum">
              <a:rPr lang="en-US" smtClean="0"/>
              <a:pPr/>
              <a:t>‹#›</a:t>
            </a:fld>
            <a:endParaRPr lang="en-US"/>
          </a:p>
        </p:txBody>
      </p:sp>
    </p:spTree>
    <p:extLst>
      <p:ext uri="{BB962C8B-B14F-4D97-AF65-F5344CB8AC3E}">
        <p14:creationId xmlns:p14="http://schemas.microsoft.com/office/powerpoint/2010/main" val="2512045305"/>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57250" y="1097280"/>
            <a:ext cx="2834640" cy="1737360"/>
          </a:xfrm>
        </p:spPr>
        <p:txBody>
          <a:bodyPr anchor="b">
            <a:noAutofit/>
          </a:bodyPr>
          <a:lstStyle>
            <a:lvl1pPr>
              <a:lnSpc>
                <a:spcPct val="90000"/>
              </a:lnSpc>
              <a:defRPr sz="30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019107" y="1069847"/>
            <a:ext cx="4257703" cy="4645153"/>
          </a:xfrm>
        </p:spPr>
        <p:txBody>
          <a:bodyPr lIns="274320" tIns="182880" anchor="t">
            <a:normAutofit/>
          </a:bodyPr>
          <a:lstStyle>
            <a:lvl1pPr marL="0" indent="0">
              <a:buNone/>
              <a:defRPr sz="21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dirty="0"/>
          </a:p>
        </p:txBody>
      </p:sp>
      <p:sp>
        <p:nvSpPr>
          <p:cNvPr id="4" name="Text Placeholder 3"/>
          <p:cNvSpPr>
            <a:spLocks noGrp="1"/>
          </p:cNvSpPr>
          <p:nvPr>
            <p:ph type="body" sz="half" idx="2"/>
          </p:nvPr>
        </p:nvSpPr>
        <p:spPr>
          <a:xfrm>
            <a:off x="857250" y="2834640"/>
            <a:ext cx="2834640" cy="2880360"/>
          </a:xfrm>
        </p:spPr>
        <p:txBody>
          <a:bodyPr>
            <a:normAutofit/>
          </a:bodyPr>
          <a:lstStyle>
            <a:lvl1pPr marL="0" indent="0">
              <a:lnSpc>
                <a:spcPct val="100000"/>
              </a:lnSpc>
              <a:spcBef>
                <a:spcPts val="800"/>
              </a:spcBef>
              <a:buNone/>
              <a:defRPr sz="1275"/>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A57C9F-F547-4990-9BE3-7892CDA42462}" type="datetimeFigureOut">
              <a:rPr lang="en-US" smtClean="0"/>
              <a:pPr/>
              <a:t>10/16/2018</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107A484-1881-4F76-B64C-7FFF97B42F66}" type="slidenum">
              <a:rPr lang="en-US" smtClean="0"/>
              <a:pPr/>
              <a:t>‹#›</a:t>
            </a:fld>
            <a:endParaRPr lang="en-US"/>
          </a:p>
        </p:txBody>
      </p:sp>
    </p:spTree>
    <p:extLst>
      <p:ext uri="{BB962C8B-B14F-4D97-AF65-F5344CB8AC3E}">
        <p14:creationId xmlns:p14="http://schemas.microsoft.com/office/powerpoint/2010/main" val="1428281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FA57C9F-F547-4990-9BE3-7892CDA42462}" type="datetimeFigureOut">
              <a:rPr lang="en-US" smtClean="0"/>
              <a:pPr/>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07A484-1881-4F76-B64C-7FFF97B42F66}" type="slidenum">
              <a:rPr lang="en-US" smtClean="0"/>
              <a:pPr/>
              <a:t>‹#›</a:t>
            </a:fld>
            <a:endParaRPr lang="en-US"/>
          </a:p>
        </p:txBody>
      </p:sp>
    </p:spTree>
    <p:extLst>
      <p:ext uri="{BB962C8B-B14F-4D97-AF65-F5344CB8AC3E}">
        <p14:creationId xmlns:p14="http://schemas.microsoft.com/office/powerpoint/2010/main" val="4753135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762000"/>
            <a:ext cx="1743075" cy="54102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57250" y="762000"/>
            <a:ext cx="5572125" cy="5410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FA57C9F-F547-4990-9BE3-7892CDA42462}" type="datetimeFigureOut">
              <a:rPr lang="en-US" smtClean="0"/>
              <a:pPr/>
              <a:t>10/16/2018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107A484-1881-4F76-B64C-7FFF97B42F66}" type="slidenum">
              <a:rPr lang="en-US" smtClean="0"/>
              <a:pPr/>
              <a:t>‹#›</a:t>
            </a:fld>
            <a:endParaRPr lang="en-US"/>
          </a:p>
        </p:txBody>
      </p:sp>
    </p:spTree>
    <p:extLst>
      <p:ext uri="{BB962C8B-B14F-4D97-AF65-F5344CB8AC3E}">
        <p14:creationId xmlns:p14="http://schemas.microsoft.com/office/powerpoint/2010/main" val="299781829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7" name="Rectangle 6"/>
          <p:cNvSpPr/>
          <p:nvPr/>
        </p:nvSpPr>
        <p:spPr>
          <a:xfrm>
            <a:off x="182880" y="182880"/>
            <a:ext cx="8778240" cy="649224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57250" y="609600"/>
            <a:ext cx="7406640" cy="135636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57251" y="2057400"/>
            <a:ext cx="7404653" cy="4038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7247" y="6223829"/>
            <a:ext cx="1746806" cy="365125"/>
          </a:xfrm>
          <a:prstGeom prst="rect">
            <a:avLst/>
          </a:prstGeom>
        </p:spPr>
        <p:txBody>
          <a:bodyPr vert="horz" lIns="91440" tIns="45720" rIns="91440" bIns="45720" rtlCol="0" anchor="ctr"/>
          <a:lstStyle>
            <a:lvl1pPr algn="l">
              <a:defRPr sz="1000">
                <a:solidFill>
                  <a:schemeClr val="accent1"/>
                </a:solidFill>
              </a:defRPr>
            </a:lvl1pPr>
          </a:lstStyle>
          <a:p>
            <a:fld id="{BFA57C9F-F547-4990-9BE3-7892CDA42462}" type="datetimeFigureOut">
              <a:rPr lang="en-US" smtClean="0"/>
              <a:pPr/>
              <a:t>10/16/2018</a:t>
            </a:fld>
            <a:endParaRPr lang="en-US"/>
          </a:p>
        </p:txBody>
      </p:sp>
      <p:sp>
        <p:nvSpPr>
          <p:cNvPr id="5" name="Footer Placeholder 4"/>
          <p:cNvSpPr>
            <a:spLocks noGrp="1"/>
          </p:cNvSpPr>
          <p:nvPr>
            <p:ph type="ftr" sz="quarter" idx="3"/>
          </p:nvPr>
        </p:nvSpPr>
        <p:spPr>
          <a:xfrm>
            <a:off x="2961861" y="6223829"/>
            <a:ext cx="3538331" cy="365125"/>
          </a:xfrm>
          <a:prstGeom prst="rect">
            <a:avLst/>
          </a:prstGeom>
        </p:spPr>
        <p:txBody>
          <a:bodyPr vert="horz" lIns="91440" tIns="45720" rIns="91440" bIns="45720" rtlCol="0" anchor="ctr"/>
          <a:lstStyle>
            <a:lvl1pPr algn="ctr">
              <a:defRPr sz="1000">
                <a:solidFill>
                  <a:schemeClr val="accent1"/>
                </a:solidFill>
              </a:defRPr>
            </a:lvl1pPr>
          </a:lstStyle>
          <a:p>
            <a:endParaRPr lang="en-US"/>
          </a:p>
        </p:txBody>
      </p:sp>
      <p:sp>
        <p:nvSpPr>
          <p:cNvPr id="6" name="Slide Number Placeholder 5"/>
          <p:cNvSpPr>
            <a:spLocks noGrp="1"/>
          </p:cNvSpPr>
          <p:nvPr>
            <p:ph type="sldNum" sz="quarter" idx="4"/>
          </p:nvPr>
        </p:nvSpPr>
        <p:spPr>
          <a:xfrm>
            <a:off x="6997148" y="6223829"/>
            <a:ext cx="1279663" cy="365125"/>
          </a:xfrm>
          <a:prstGeom prst="rect">
            <a:avLst/>
          </a:prstGeom>
        </p:spPr>
        <p:txBody>
          <a:bodyPr vert="horz" lIns="91440" tIns="45720" rIns="91440" bIns="45720" rtlCol="0" anchor="ctr"/>
          <a:lstStyle>
            <a:lvl1pPr algn="r">
              <a:defRPr sz="1000">
                <a:solidFill>
                  <a:schemeClr val="accent1"/>
                </a:solidFill>
              </a:defRPr>
            </a:lvl1pPr>
          </a:lstStyle>
          <a:p>
            <a:fld id="{D107A484-1881-4F76-B64C-7FFF97B42F66}" type="slidenum">
              <a:rPr lang="en-US" smtClean="0"/>
              <a:pPr/>
              <a:t>‹#›</a:t>
            </a:fld>
            <a:endParaRPr lang="en-US"/>
          </a:p>
        </p:txBody>
      </p:sp>
    </p:spTree>
    <p:extLst>
      <p:ext uri="{BB962C8B-B14F-4D97-AF65-F5344CB8AC3E}">
        <p14:creationId xmlns:p14="http://schemas.microsoft.com/office/powerpoint/2010/main" val="3095983839"/>
      </p:ext>
    </p:extLst>
  </p:cSld>
  <p:clrMap bg1="lt1" tx1="dk1" bg2="lt2" tx2="dk2" accent1="accent1" accent2="accent2" accent3="accent3" accent4="accent4" accent5="accent5" accent6="accent6" hlink="hlink" folHlink="folHlink"/>
  <p:sldLayoutIdLst>
    <p:sldLayoutId id="2147484756" r:id="rId1"/>
    <p:sldLayoutId id="2147484757" r:id="rId2"/>
    <p:sldLayoutId id="2147484758" r:id="rId3"/>
    <p:sldLayoutId id="2147484759" r:id="rId4"/>
    <p:sldLayoutId id="2147484760" r:id="rId5"/>
    <p:sldLayoutId id="2147484761" r:id="rId6"/>
    <p:sldLayoutId id="2147484762" r:id="rId7"/>
    <p:sldLayoutId id="2147484763" r:id="rId8"/>
    <p:sldLayoutId id="2147484764" r:id="rId9"/>
    <p:sldLayoutId id="2147484765" r:id="rId10"/>
    <p:sldLayoutId id="2147484766" r:id="rId11"/>
  </p:sldLayoutIdLst>
  <p:txStyles>
    <p:titleStyle>
      <a:lvl1pPr algn="l" defTabSz="685800" rtl="0" eaLnBrk="1" latinLnBrk="0" hangingPunct="1">
        <a:lnSpc>
          <a:spcPct val="90000"/>
        </a:lnSpc>
        <a:spcBef>
          <a:spcPct val="0"/>
        </a:spcBef>
        <a:buNone/>
        <a:defRPr sz="4000" kern="1200">
          <a:solidFill>
            <a:schemeClr val="accent1"/>
          </a:solidFill>
          <a:latin typeface="+mj-lt"/>
          <a:ea typeface="+mj-ea"/>
          <a:cs typeface="+mj-cs"/>
        </a:defRPr>
      </a:lvl1pPr>
    </p:titleStyle>
    <p:bodyStyle>
      <a:lvl1pPr marL="171450" indent="-137160" algn="l" defTabSz="685800" rtl="0" eaLnBrk="1" latinLnBrk="0" hangingPunct="1">
        <a:lnSpc>
          <a:spcPct val="90000"/>
        </a:lnSpc>
        <a:spcBef>
          <a:spcPts val="1000"/>
        </a:spcBef>
        <a:buClr>
          <a:schemeClr val="accent1"/>
        </a:buClr>
        <a:buSzPct val="80000"/>
        <a:buFont typeface="Corbel" pitchFamily="34" charset="0"/>
        <a:buChar char="•"/>
        <a:defRPr sz="2000" kern="1200">
          <a:solidFill>
            <a:schemeClr val="accent1"/>
          </a:solidFill>
          <a:latin typeface="+mn-lt"/>
          <a:ea typeface="+mn-ea"/>
          <a:cs typeface="+mn-cs"/>
        </a:defRPr>
      </a:lvl1pPr>
      <a:lvl2pPr marL="34290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800" kern="1200">
          <a:solidFill>
            <a:schemeClr val="accent1"/>
          </a:solidFill>
          <a:latin typeface="+mn-lt"/>
          <a:ea typeface="+mn-ea"/>
          <a:cs typeface="+mn-cs"/>
        </a:defRPr>
      </a:lvl2pPr>
      <a:lvl3pPr marL="54864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600" kern="1200">
          <a:solidFill>
            <a:schemeClr val="accent1"/>
          </a:solidFill>
          <a:latin typeface="+mn-lt"/>
          <a:ea typeface="+mn-ea"/>
          <a:cs typeface="+mn-cs"/>
        </a:defRPr>
      </a:lvl3pPr>
      <a:lvl4pPr marL="75438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4pPr>
      <a:lvl5pPr marL="920120" indent="-13716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5pPr>
      <a:lvl6pPr marL="11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6pPr>
      <a:lvl7pPr marL="13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7pPr>
      <a:lvl8pPr marL="15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8pPr>
      <a:lvl9pPr marL="1700000" indent="-171450" algn="l" defTabSz="685800" rtl="0" eaLnBrk="1" latinLnBrk="0" hangingPunct="1">
        <a:lnSpc>
          <a:spcPct val="90000"/>
        </a:lnSpc>
        <a:spcBef>
          <a:spcPts val="150"/>
        </a:spcBef>
        <a:spcAft>
          <a:spcPts val="300"/>
        </a:spcAft>
        <a:buClr>
          <a:schemeClr val="accent1"/>
        </a:buClr>
        <a:buSzPct val="80000"/>
        <a:buFont typeface="Corbel" pitchFamily="34" charset="0"/>
        <a:buChar char="•"/>
        <a:defRPr sz="1400" kern="1200">
          <a:solidFill>
            <a:schemeClr val="accent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hyperlink" Target="http://www.northwestms.edu/wp-content/uploads/2018/07/NWCC-Bulletinr5.pdf"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hyperlink" Target="mailto:campuspolice@northwestms.edu" TargetMode="External"/><Relationship Id="rId4" Type="http://schemas.openxmlformats.org/officeDocument/2006/relationships/hyperlink" Target="https://nwcc.wufoo.com/forms/k1mt0nth1rgtvt2/"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hyperlink" Target="http://www.northwestms.edu/wp-content/uploads/2018/08/CSA-Reporting-Form_Sample-1.pdf"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hyperlink" Target="mailto:zdavis@northwestms.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p:cNvPicPr>
            <a:picLocks noChangeAspect="1" noChangeArrowheads="1"/>
          </p:cNvPicPr>
          <p:nvPr/>
        </p:nvPicPr>
        <p:blipFill>
          <a:blip r:embed="rId2" cstate="print"/>
          <a:stretch>
            <a:fillRect/>
          </a:stretch>
        </p:blipFill>
        <p:spPr bwMode="auto">
          <a:xfrm>
            <a:off x="228600" y="457200"/>
            <a:ext cx="8686800" cy="2043953"/>
          </a:xfrm>
          <a:prstGeom prst="rect">
            <a:avLst/>
          </a:prstGeom>
          <a:noFill/>
          <a:ln>
            <a:noFill/>
          </a:ln>
        </p:spPr>
      </p:pic>
      <p:sp>
        <p:nvSpPr>
          <p:cNvPr id="11" name="TextBox 10"/>
          <p:cNvSpPr txBox="1"/>
          <p:nvPr/>
        </p:nvSpPr>
        <p:spPr>
          <a:xfrm>
            <a:off x="228600" y="2819400"/>
            <a:ext cx="8686800" cy="5047536"/>
          </a:xfrm>
          <a:prstGeom prst="rect">
            <a:avLst/>
          </a:prstGeom>
          <a:noFill/>
        </p:spPr>
        <p:txBody>
          <a:bodyPr wrap="square" rtlCol="0">
            <a:spAutoFit/>
          </a:bodyPr>
          <a:lstStyle/>
          <a:p>
            <a:pPr algn="ctr"/>
            <a:endParaRPr lang="en-US" sz="4000" b="1" dirty="0" smtClean="0">
              <a:solidFill>
                <a:srgbClr val="0000FF"/>
              </a:solidFill>
            </a:endParaRPr>
          </a:p>
          <a:p>
            <a:pPr algn="ctr"/>
            <a:r>
              <a:rPr lang="en-US" sz="5400" b="1" dirty="0" smtClean="0">
                <a:solidFill>
                  <a:schemeClr val="accent2">
                    <a:lumMod val="50000"/>
                  </a:schemeClr>
                </a:solidFill>
              </a:rPr>
              <a:t>Campus Security Authority (CSA)</a:t>
            </a:r>
          </a:p>
          <a:p>
            <a:pPr algn="ctr"/>
            <a:r>
              <a:rPr lang="en-US" sz="5400" b="1" dirty="0" smtClean="0">
                <a:solidFill>
                  <a:schemeClr val="accent2">
                    <a:lumMod val="50000"/>
                  </a:schemeClr>
                </a:solidFill>
              </a:rPr>
              <a:t>Training Presentation</a:t>
            </a:r>
          </a:p>
          <a:p>
            <a:pPr algn="ctr"/>
            <a:endParaRPr lang="en-US" sz="4000" b="1" dirty="0" smtClean="0">
              <a:solidFill>
                <a:srgbClr val="FF0000"/>
              </a:solidFill>
            </a:endParaRPr>
          </a:p>
          <a:p>
            <a:pPr algn="ctr"/>
            <a:endParaRPr lang="en-US" sz="4000" b="1" dirty="0">
              <a:solidFill>
                <a:srgbClr val="0000FF"/>
              </a:solidFill>
            </a:endParaRPr>
          </a:p>
          <a:p>
            <a:pPr algn="ctr"/>
            <a:endParaRPr lang="en-US" sz="4000" b="1" dirty="0">
              <a:solidFill>
                <a:srgbClr val="0000FF"/>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tretch>
            <a:fillRect/>
          </a:stretch>
        </p:blipFill>
        <p:spPr bwMode="auto">
          <a:xfrm>
            <a:off x="228600" y="228600"/>
            <a:ext cx="3733800" cy="76200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1219200" y="1371600"/>
            <a:ext cx="6781800" cy="4524315"/>
          </a:xfrm>
          <a:prstGeom prst="rect">
            <a:avLst/>
          </a:prstGeom>
          <a:noFill/>
        </p:spPr>
        <p:txBody>
          <a:bodyPr wrap="square" rtlCol="0">
            <a:spAutoFit/>
          </a:bodyPr>
          <a:lstStyle/>
          <a:p>
            <a:pPr algn="ctr"/>
            <a:r>
              <a:rPr lang="en-US" sz="7200" dirty="0" smtClean="0">
                <a:solidFill>
                  <a:schemeClr val="tx2"/>
                </a:solidFill>
              </a:rPr>
              <a:t>Please watch the CSA Video found in the Module section </a:t>
            </a:r>
            <a:endParaRPr lang="en-US" sz="7200" dirty="0">
              <a:solidFill>
                <a:schemeClr val="tx2"/>
              </a:solidFill>
            </a:endParaRPr>
          </a:p>
        </p:txBody>
      </p:sp>
    </p:spTree>
    <p:extLst>
      <p:ext uri="{BB962C8B-B14F-4D97-AF65-F5344CB8AC3E}">
        <p14:creationId xmlns:p14="http://schemas.microsoft.com/office/powerpoint/2010/main" val="3043437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66800" y="1066800"/>
            <a:ext cx="6781800" cy="5201424"/>
          </a:xfrm>
          <a:prstGeom prst="rect">
            <a:avLst/>
          </a:prstGeom>
        </p:spPr>
        <p:txBody>
          <a:bodyPr wrap="square">
            <a:spAutoFit/>
          </a:bodyPr>
          <a:lstStyle/>
          <a:p>
            <a:endParaRPr lang="en-US" b="1" dirty="0" smtClean="0">
              <a:latin typeface="Verdana" pitchFamily="34" charset="0"/>
            </a:endParaRPr>
          </a:p>
          <a:p>
            <a:endParaRPr lang="en-US" b="1" dirty="0">
              <a:latin typeface="Verdana" pitchFamily="34" charset="0"/>
            </a:endParaRPr>
          </a:p>
          <a:p>
            <a:r>
              <a:rPr lang="en-US" b="1" dirty="0" smtClean="0">
                <a:latin typeface="Verdana" pitchFamily="34" charset="0"/>
              </a:rPr>
              <a:t>The </a:t>
            </a:r>
            <a:r>
              <a:rPr lang="en-US" b="1" dirty="0" smtClean="0">
                <a:latin typeface="Verdana" pitchFamily="34" charset="0"/>
              </a:rPr>
              <a:t>purpose of this training </a:t>
            </a:r>
            <a:r>
              <a:rPr lang="en-US" b="1" dirty="0" smtClean="0">
                <a:latin typeface="Verdana" pitchFamily="34" charset="0"/>
              </a:rPr>
              <a:t>is to </a:t>
            </a:r>
            <a:r>
              <a:rPr lang="en-US" b="1" dirty="0" smtClean="0">
                <a:latin typeface="Verdana" pitchFamily="34" charset="0"/>
              </a:rPr>
              <a:t>provide knowledge to our faculty and staff about the </a:t>
            </a:r>
            <a:r>
              <a:rPr lang="en-US" b="1" dirty="0" err="1" smtClean="0">
                <a:latin typeface="Verdana" pitchFamily="34" charset="0"/>
              </a:rPr>
              <a:t>Clery</a:t>
            </a:r>
            <a:r>
              <a:rPr lang="en-US" b="1" dirty="0" smtClean="0">
                <a:latin typeface="Verdana" pitchFamily="34" charset="0"/>
              </a:rPr>
              <a:t> Act, and to explain their responsibilities as a CSA.</a:t>
            </a:r>
            <a:endParaRPr lang="en-US" b="1" dirty="0">
              <a:latin typeface="Verdana" pitchFamily="34" charset="0"/>
            </a:endParaRPr>
          </a:p>
          <a:p>
            <a:endParaRPr lang="en-US" b="1" dirty="0" smtClean="0">
              <a:latin typeface="Verdana" pitchFamily="34" charset="0"/>
            </a:endParaRPr>
          </a:p>
          <a:p>
            <a:r>
              <a:rPr lang="en-US" b="1" dirty="0" smtClean="0">
                <a:latin typeface="Verdana" pitchFamily="34" charset="0"/>
              </a:rPr>
              <a:t>What is the </a:t>
            </a:r>
            <a:r>
              <a:rPr lang="en-US" b="1" dirty="0" err="1" smtClean="0">
                <a:latin typeface="Verdana" pitchFamily="34" charset="0"/>
              </a:rPr>
              <a:t>Clery</a:t>
            </a:r>
            <a:r>
              <a:rPr lang="en-US" b="1" dirty="0" smtClean="0">
                <a:latin typeface="Verdana" pitchFamily="34" charset="0"/>
              </a:rPr>
              <a:t> Act?</a:t>
            </a:r>
          </a:p>
          <a:p>
            <a:endParaRPr lang="en-US" b="1" dirty="0" smtClean="0">
              <a:latin typeface="Verdana" pitchFamily="34" charset="0"/>
            </a:endParaRPr>
          </a:p>
          <a:p>
            <a:r>
              <a:rPr lang="en-US" b="1" dirty="0" smtClean="0">
                <a:latin typeface="Verdana" pitchFamily="34" charset="0"/>
              </a:rPr>
              <a:t>Major Reporting Requirements of </a:t>
            </a:r>
            <a:r>
              <a:rPr lang="en-US" b="1" dirty="0" err="1" smtClean="0">
                <a:latin typeface="Verdana" pitchFamily="34" charset="0"/>
              </a:rPr>
              <a:t>Clery</a:t>
            </a:r>
            <a:endParaRPr lang="en-US" b="1" dirty="0" smtClean="0">
              <a:latin typeface="Verdana" pitchFamily="34" charset="0"/>
            </a:endParaRPr>
          </a:p>
          <a:p>
            <a:pPr lvl="1"/>
            <a:r>
              <a:rPr lang="en-US" dirty="0">
                <a:latin typeface="Verdana" pitchFamily="34" charset="0"/>
              </a:rPr>
              <a:t>Annual Report</a:t>
            </a:r>
          </a:p>
          <a:p>
            <a:pPr lvl="1"/>
            <a:r>
              <a:rPr lang="en-US" dirty="0">
                <a:latin typeface="Verdana" pitchFamily="34" charset="0"/>
              </a:rPr>
              <a:t>Crime </a:t>
            </a:r>
            <a:r>
              <a:rPr lang="en-US" dirty="0" smtClean="0">
                <a:latin typeface="Verdana" pitchFamily="34" charset="0"/>
              </a:rPr>
              <a:t>Statistics</a:t>
            </a:r>
          </a:p>
          <a:p>
            <a:pPr lvl="1"/>
            <a:r>
              <a:rPr lang="en-US" dirty="0" smtClean="0">
                <a:latin typeface="Verdana" pitchFamily="34" charset="0"/>
              </a:rPr>
              <a:t>Access </a:t>
            </a:r>
            <a:r>
              <a:rPr lang="en-US" dirty="0">
                <a:latin typeface="Verdana" pitchFamily="34" charset="0"/>
              </a:rPr>
              <a:t>to Timely Information</a:t>
            </a:r>
          </a:p>
          <a:p>
            <a:pPr lvl="1"/>
            <a:r>
              <a:rPr lang="en-US" dirty="0">
                <a:latin typeface="Verdana" pitchFamily="34" charset="0"/>
              </a:rPr>
              <a:t>Fire Safety Statistics</a:t>
            </a:r>
          </a:p>
          <a:p>
            <a:pPr lvl="1"/>
            <a:endParaRPr lang="en-US" sz="800" dirty="0" smtClean="0">
              <a:latin typeface="Verdana" pitchFamily="34" charset="0"/>
            </a:endParaRPr>
          </a:p>
          <a:p>
            <a:r>
              <a:rPr lang="en-US" b="1" dirty="0" smtClean="0">
                <a:latin typeface="Verdana" pitchFamily="34" charset="0"/>
              </a:rPr>
              <a:t>Who is a Campus Security Authority (CSA)?</a:t>
            </a:r>
          </a:p>
          <a:p>
            <a:endParaRPr lang="en-US" dirty="0" smtClean="0">
              <a:latin typeface="Verdana" pitchFamily="34" charset="0"/>
            </a:endParaRPr>
          </a:p>
          <a:p>
            <a:r>
              <a:rPr lang="en-US" b="1" dirty="0" smtClean="0">
                <a:latin typeface="Verdana" pitchFamily="34" charset="0"/>
              </a:rPr>
              <a:t>What are CSAs Responsible for?</a:t>
            </a:r>
          </a:p>
          <a:p>
            <a:pPr lvl="1"/>
            <a:r>
              <a:rPr lang="en-US" dirty="0">
                <a:latin typeface="Verdana" pitchFamily="34" charset="0"/>
              </a:rPr>
              <a:t>What to Report</a:t>
            </a:r>
          </a:p>
          <a:p>
            <a:pPr lvl="1"/>
            <a:r>
              <a:rPr lang="en-US" dirty="0">
                <a:latin typeface="Verdana" pitchFamily="34" charset="0"/>
              </a:rPr>
              <a:t>How to Report</a:t>
            </a:r>
          </a:p>
        </p:txBody>
      </p:sp>
      <p:sp>
        <p:nvSpPr>
          <p:cNvPr id="3" name="TextBox 2"/>
          <p:cNvSpPr txBox="1"/>
          <p:nvPr/>
        </p:nvSpPr>
        <p:spPr>
          <a:xfrm>
            <a:off x="304800" y="228600"/>
            <a:ext cx="8382000" cy="1446550"/>
          </a:xfrm>
          <a:prstGeom prst="rect">
            <a:avLst/>
          </a:prstGeom>
          <a:noFill/>
        </p:spPr>
        <p:txBody>
          <a:bodyPr wrap="square" rtlCol="0">
            <a:spAutoFit/>
          </a:bodyPr>
          <a:lstStyle/>
          <a:p>
            <a:pPr algn="ctr"/>
            <a:endParaRPr lang="en-US" sz="4400" b="1" dirty="0" smtClean="0">
              <a:solidFill>
                <a:schemeClr val="accent1">
                  <a:lumMod val="50000"/>
                </a:schemeClr>
              </a:solidFill>
            </a:endParaRPr>
          </a:p>
          <a:p>
            <a:pPr algn="ctr"/>
            <a:r>
              <a:rPr lang="en-US" sz="4400" b="1" dirty="0" smtClean="0">
                <a:solidFill>
                  <a:schemeClr val="accent1">
                    <a:lumMod val="50000"/>
                  </a:schemeClr>
                </a:solidFill>
              </a:rPr>
              <a:t>CSA </a:t>
            </a:r>
            <a:r>
              <a:rPr lang="en-US" sz="4400" b="1" dirty="0" smtClean="0">
                <a:solidFill>
                  <a:schemeClr val="accent1">
                    <a:lumMod val="50000"/>
                  </a:schemeClr>
                </a:solidFill>
              </a:rPr>
              <a:t>Training</a:t>
            </a:r>
            <a:endParaRPr lang="en-US" sz="4400" b="1" dirty="0">
              <a:solidFill>
                <a:schemeClr val="accent1">
                  <a:lumMod val="50000"/>
                </a:schemeClr>
              </a:solidFill>
            </a:endParaRPr>
          </a:p>
        </p:txBody>
      </p:sp>
      <p:pic>
        <p:nvPicPr>
          <p:cNvPr id="4" name="Picture 3"/>
          <p:cNvPicPr>
            <a:picLocks noChangeAspect="1" noChangeArrowheads="1"/>
          </p:cNvPicPr>
          <p:nvPr/>
        </p:nvPicPr>
        <p:blipFill>
          <a:blip r:embed="rId2" cstate="print"/>
          <a:stretch>
            <a:fillRect/>
          </a:stretch>
        </p:blipFill>
        <p:spPr bwMode="auto">
          <a:xfrm>
            <a:off x="228600" y="218209"/>
            <a:ext cx="3733800" cy="7620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152400" y="186899"/>
            <a:ext cx="3733800" cy="7620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0" y="990600"/>
            <a:ext cx="9144000" cy="830997"/>
          </a:xfrm>
          <a:prstGeom prst="rect">
            <a:avLst/>
          </a:prstGeom>
        </p:spPr>
        <p:txBody>
          <a:bodyPr wrap="square">
            <a:spAutoFit/>
          </a:bodyPr>
          <a:lstStyle/>
          <a:p>
            <a:pPr algn="ctr"/>
            <a:r>
              <a:rPr lang="en-US" sz="2400" b="1" dirty="0" smtClean="0">
                <a:latin typeface="Verdana" pitchFamily="34" charset="0"/>
              </a:rPr>
              <a:t>CAMPUS SECURITY AUTHORITIES (CSA)</a:t>
            </a:r>
          </a:p>
          <a:p>
            <a:pPr algn="ctr"/>
            <a:r>
              <a:rPr lang="en-US" sz="2400" b="1" dirty="0" smtClean="0">
                <a:latin typeface="Verdana" pitchFamily="34" charset="0"/>
              </a:rPr>
              <a:t>And Responsible Employees</a:t>
            </a:r>
            <a:endParaRPr lang="en-US" sz="2400" dirty="0"/>
          </a:p>
        </p:txBody>
      </p:sp>
      <p:sp>
        <p:nvSpPr>
          <p:cNvPr id="5" name="Rectangle 4"/>
          <p:cNvSpPr/>
          <p:nvPr/>
        </p:nvSpPr>
        <p:spPr>
          <a:xfrm>
            <a:off x="838200" y="1905000"/>
            <a:ext cx="7239000" cy="3616375"/>
          </a:xfrm>
          <a:prstGeom prst="rect">
            <a:avLst/>
          </a:prstGeom>
        </p:spPr>
        <p:txBody>
          <a:bodyPr wrap="square">
            <a:spAutoFit/>
          </a:bodyPr>
          <a:lstStyle/>
          <a:p>
            <a:r>
              <a:rPr lang="en-US" b="1" dirty="0" smtClean="0">
                <a:latin typeface="Verdana" pitchFamily="34" charset="0"/>
              </a:rPr>
              <a:t>WHO ARE THEY</a:t>
            </a:r>
            <a:r>
              <a:rPr lang="en-US" b="1" dirty="0" smtClean="0">
                <a:latin typeface="Verdana" pitchFamily="34" charset="0"/>
              </a:rPr>
              <a:t>?</a:t>
            </a:r>
            <a:endParaRPr lang="en-US" b="1" dirty="0" smtClean="0">
              <a:latin typeface="Verdana" pitchFamily="34" charset="0"/>
            </a:endParaRPr>
          </a:p>
          <a:p>
            <a:r>
              <a:rPr lang="en-US" dirty="0" smtClean="0">
                <a:latin typeface="Verdana" pitchFamily="34" charset="0"/>
              </a:rPr>
              <a:t>A CSA is someone who has significant responsibility for student and campus activities.  As </a:t>
            </a:r>
            <a:r>
              <a:rPr lang="en-US" dirty="0" smtClean="0">
                <a:latin typeface="Verdana" pitchFamily="34" charset="0"/>
              </a:rPr>
              <a:t>a </a:t>
            </a:r>
            <a:r>
              <a:rPr lang="en-US" dirty="0" smtClean="0">
                <a:latin typeface="Verdana" pitchFamily="34" charset="0"/>
              </a:rPr>
              <a:t>CSA, they have a  </a:t>
            </a:r>
            <a:r>
              <a:rPr lang="en-US" b="1" dirty="0" smtClean="0">
                <a:latin typeface="Verdana" pitchFamily="34" charset="0"/>
              </a:rPr>
              <a:t>Duty to Report</a:t>
            </a:r>
            <a:r>
              <a:rPr lang="en-US" dirty="0" smtClean="0">
                <a:latin typeface="Verdana" pitchFamily="34" charset="0"/>
              </a:rPr>
              <a:t> crimes</a:t>
            </a:r>
            <a:r>
              <a:rPr lang="en-US" dirty="0" smtClean="0">
                <a:latin typeface="Verdana" pitchFamily="34" charset="0"/>
              </a:rPr>
              <a:t>. Some examples of CSA’s are:</a:t>
            </a:r>
            <a:endParaRPr lang="en-US" dirty="0" smtClean="0">
              <a:latin typeface="Verdana" pitchFamily="34" charset="0"/>
            </a:endParaRPr>
          </a:p>
          <a:p>
            <a:r>
              <a:rPr lang="en-US" sz="1100" b="1" dirty="0" smtClean="0">
                <a:latin typeface="Verdana" pitchFamily="34" charset="0"/>
              </a:rPr>
              <a:t>-Faculty Advisors</a:t>
            </a:r>
          </a:p>
          <a:p>
            <a:r>
              <a:rPr lang="en-US" sz="1100" b="1" dirty="0" smtClean="0">
                <a:latin typeface="Verdana" pitchFamily="34" charset="0"/>
              </a:rPr>
              <a:t>-Police Officers</a:t>
            </a:r>
          </a:p>
          <a:p>
            <a:r>
              <a:rPr lang="en-US" sz="1100" b="1" dirty="0" smtClean="0">
                <a:latin typeface="Verdana" pitchFamily="34" charset="0"/>
              </a:rPr>
              <a:t>-Coaches</a:t>
            </a:r>
          </a:p>
          <a:p>
            <a:r>
              <a:rPr lang="en-US" sz="1100" b="1" dirty="0" smtClean="0">
                <a:latin typeface="Verdana" pitchFamily="34" charset="0"/>
              </a:rPr>
              <a:t>-Residence Hall Supervisors</a:t>
            </a:r>
          </a:p>
          <a:p>
            <a:r>
              <a:rPr lang="en-US" sz="1100" b="1" dirty="0" smtClean="0">
                <a:latin typeface="Verdana" pitchFamily="34" charset="0"/>
              </a:rPr>
              <a:t>-Key Administrators</a:t>
            </a:r>
          </a:p>
          <a:p>
            <a:r>
              <a:rPr lang="en-US" sz="1100" b="1" dirty="0" smtClean="0">
                <a:latin typeface="Verdana" pitchFamily="34" charset="0"/>
              </a:rPr>
              <a:t>-Student Organization Advisors</a:t>
            </a:r>
          </a:p>
          <a:p>
            <a:endParaRPr lang="en-US" b="1" dirty="0">
              <a:latin typeface="Verdana" pitchFamily="34" charset="0"/>
            </a:endParaRPr>
          </a:p>
          <a:p>
            <a:r>
              <a:rPr lang="en-US" b="1" dirty="0">
                <a:latin typeface="Verdana" pitchFamily="34" charset="0"/>
              </a:rPr>
              <a:t>Responsible employees</a:t>
            </a:r>
          </a:p>
          <a:p>
            <a:r>
              <a:rPr lang="en-US" sz="1100" dirty="0" smtClean="0">
                <a:latin typeface="Verdana" pitchFamily="34" charset="0"/>
              </a:rPr>
              <a:t>A </a:t>
            </a:r>
            <a:r>
              <a:rPr lang="en-US" sz="1100" dirty="0">
                <a:latin typeface="Verdana" pitchFamily="34" charset="0"/>
              </a:rPr>
              <a:t>responsible employee is any employee who has the authority to take</a:t>
            </a:r>
          </a:p>
          <a:p>
            <a:r>
              <a:rPr lang="en-US" sz="1100" dirty="0">
                <a:latin typeface="Verdana" pitchFamily="34" charset="0"/>
              </a:rPr>
              <a:t>action to redress sexual violence, who has been given the duty to report to</a:t>
            </a:r>
          </a:p>
          <a:p>
            <a:r>
              <a:rPr lang="en-US" sz="1100" dirty="0">
                <a:latin typeface="Verdana" pitchFamily="34" charset="0"/>
              </a:rPr>
              <a:t>appropriate school officials about incidents of sexual violence or any other</a:t>
            </a:r>
          </a:p>
          <a:p>
            <a:r>
              <a:rPr lang="en-US" sz="1100" dirty="0">
                <a:latin typeface="Verdana" pitchFamily="34" charset="0"/>
              </a:rPr>
              <a:t>misconduct by students, or who a student could reasonably believe has this</a:t>
            </a:r>
          </a:p>
          <a:p>
            <a:r>
              <a:rPr lang="en-US" sz="1100" dirty="0">
                <a:latin typeface="Verdana" pitchFamily="34" charset="0"/>
              </a:rPr>
              <a:t>authority or responsibility</a:t>
            </a:r>
            <a:r>
              <a:rPr lang="en-US" sz="1100" dirty="0" smtClean="0">
                <a:latin typeface="Verdana" pitchFamily="34" charset="0"/>
              </a:rPr>
              <a:t>.</a:t>
            </a:r>
            <a:endParaRPr lang="en-US" sz="1100" dirty="0">
              <a:latin typeface="Verdana"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0" y="1066800"/>
            <a:ext cx="9144000" cy="461665"/>
          </a:xfrm>
          <a:prstGeom prst="rect">
            <a:avLst/>
          </a:prstGeom>
        </p:spPr>
        <p:txBody>
          <a:bodyPr wrap="square">
            <a:spAutoFit/>
          </a:bodyPr>
          <a:lstStyle/>
          <a:p>
            <a:pPr algn="ctr"/>
            <a:r>
              <a:rPr lang="en-US" sz="2400" b="1" dirty="0" smtClean="0">
                <a:latin typeface="Verdana" pitchFamily="34" charset="0"/>
              </a:rPr>
              <a:t>Campus Security Report</a:t>
            </a:r>
            <a:endParaRPr lang="en-US" sz="2400" dirty="0"/>
          </a:p>
        </p:txBody>
      </p:sp>
      <p:sp>
        <p:nvSpPr>
          <p:cNvPr id="5" name="Rectangle 4"/>
          <p:cNvSpPr/>
          <p:nvPr/>
        </p:nvSpPr>
        <p:spPr>
          <a:xfrm>
            <a:off x="228600" y="1828800"/>
            <a:ext cx="8610600" cy="4401205"/>
          </a:xfrm>
          <a:prstGeom prst="rect">
            <a:avLst/>
          </a:prstGeom>
        </p:spPr>
        <p:txBody>
          <a:bodyPr wrap="square">
            <a:spAutoFit/>
          </a:bodyPr>
          <a:lstStyle/>
          <a:p>
            <a:r>
              <a:rPr lang="en-US" sz="2000" dirty="0" smtClean="0">
                <a:latin typeface="Verdana" pitchFamily="34" charset="0"/>
              </a:rPr>
              <a:t>Colleges and Universities must publish an annual report every year by October 1st that contains 3 years worth of campus crime and fire safety statistics and policy statements.  This report will include a variety of campus policies, information about and, basic victims' rights, the law enforcement authority of campus police, where and how to report crimes. </a:t>
            </a:r>
          </a:p>
          <a:p>
            <a:endParaRPr lang="en-US" sz="2000" dirty="0" smtClean="0">
              <a:latin typeface="Verdana" pitchFamily="34" charset="0"/>
            </a:endParaRPr>
          </a:p>
          <a:p>
            <a:r>
              <a:rPr lang="en-US" sz="2000" dirty="0" smtClean="0">
                <a:latin typeface="Verdana" pitchFamily="34" charset="0"/>
              </a:rPr>
              <a:t>The report is to be made available to all current students and employees while prospective students and employees are to be notified of its existence and afforded an opportunity to request a copy. </a:t>
            </a:r>
          </a:p>
          <a:p>
            <a:r>
              <a:rPr lang="en-US" sz="2000" dirty="0" smtClean="0">
                <a:latin typeface="Verdana" pitchFamily="34" charset="0"/>
              </a:rPr>
              <a:t>NWCC’S Current Campus Security Report may be found </a:t>
            </a:r>
            <a:r>
              <a:rPr lang="en-US" sz="2000" dirty="0" smtClean="0">
                <a:latin typeface="Verdana" pitchFamily="34" charset="0"/>
              </a:rPr>
              <a:t>at:</a:t>
            </a:r>
            <a:endParaRPr lang="en-US" sz="2000" dirty="0" smtClean="0">
              <a:latin typeface="Verdana" pitchFamily="34" charset="0"/>
            </a:endParaRPr>
          </a:p>
          <a:p>
            <a:r>
              <a:rPr lang="en-US" sz="2000" b="1" u="sng" dirty="0">
                <a:solidFill>
                  <a:schemeClr val="accent1">
                    <a:lumMod val="50000"/>
                  </a:schemeClr>
                </a:solidFill>
                <a:hlinkClick r:id="rId4"/>
              </a:rPr>
              <a:t>http://www.northwestms.edu/wp-content/uploads/2018/07/NWCC-Bulletinr5.pdf</a:t>
            </a:r>
            <a:endParaRPr lang="en-US" sz="2000" b="1" u="sng" dirty="0">
              <a:solidFill>
                <a:schemeClr val="accent1">
                  <a:lumMod val="50000"/>
                </a:schemeClr>
              </a:solidFill>
            </a:endParaRPr>
          </a:p>
        </p:txBody>
      </p:sp>
    </p:spTree>
    <p:extLst>
      <p:ext uri="{BB962C8B-B14F-4D97-AF65-F5344CB8AC3E}">
        <p14:creationId xmlns:p14="http://schemas.microsoft.com/office/powerpoint/2010/main" val="145250351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0" y="990600"/>
            <a:ext cx="9144000" cy="400110"/>
          </a:xfrm>
          <a:prstGeom prst="rect">
            <a:avLst/>
          </a:prstGeom>
        </p:spPr>
        <p:txBody>
          <a:bodyPr wrap="square">
            <a:spAutoFit/>
          </a:bodyPr>
          <a:lstStyle/>
          <a:p>
            <a:pPr algn="ctr"/>
            <a:r>
              <a:rPr lang="en-US" sz="2000" b="1" dirty="0" smtClean="0">
                <a:latin typeface="Verdana" pitchFamily="34" charset="0"/>
              </a:rPr>
              <a:t>ACCESS TO TIMELY INFORMATION</a:t>
            </a:r>
          </a:p>
        </p:txBody>
      </p:sp>
      <p:sp>
        <p:nvSpPr>
          <p:cNvPr id="5" name="Rectangle 4"/>
          <p:cNvSpPr/>
          <p:nvPr/>
        </p:nvSpPr>
        <p:spPr>
          <a:xfrm>
            <a:off x="304800" y="1752600"/>
            <a:ext cx="8610600" cy="4832092"/>
          </a:xfrm>
          <a:prstGeom prst="rect">
            <a:avLst/>
          </a:prstGeom>
        </p:spPr>
        <p:txBody>
          <a:bodyPr wrap="square">
            <a:spAutoFit/>
          </a:bodyPr>
          <a:lstStyle/>
          <a:p>
            <a:pPr>
              <a:defRPr/>
            </a:pPr>
            <a:r>
              <a:rPr lang="en-US" b="1" dirty="0" smtClean="0">
                <a:latin typeface="Verdana" pitchFamily="34" charset="0"/>
                <a:ea typeface="Verdana" pitchFamily="34" charset="0"/>
                <a:cs typeface="Verdana" pitchFamily="34" charset="0"/>
              </a:rPr>
              <a:t>Daily Log </a:t>
            </a:r>
            <a:r>
              <a:rPr lang="en-US" dirty="0" smtClean="0">
                <a:latin typeface="Verdana" pitchFamily="34" charset="0"/>
                <a:ea typeface="Verdana" pitchFamily="34" charset="0"/>
                <a:cs typeface="Verdana" pitchFamily="34" charset="0"/>
              </a:rPr>
              <a:t>of all criminal incidents reported to NWCC Campus Police is available at the front desk in the Police Department at the Senatobia Campus, </a:t>
            </a:r>
            <a:r>
              <a:rPr lang="en-US" dirty="0" err="1" smtClean="0">
                <a:latin typeface="Verdana" pitchFamily="34" charset="0"/>
                <a:ea typeface="Verdana" pitchFamily="34" charset="0"/>
                <a:cs typeface="Verdana" pitchFamily="34" charset="0"/>
              </a:rPr>
              <a:t>DeSoto</a:t>
            </a:r>
            <a:r>
              <a:rPr lang="en-US" dirty="0" smtClean="0">
                <a:latin typeface="Verdana" pitchFamily="34" charset="0"/>
                <a:ea typeface="Verdana" pitchFamily="34" charset="0"/>
                <a:cs typeface="Verdana" pitchFamily="34" charset="0"/>
              </a:rPr>
              <a:t> Center, and Oxford Center.  </a:t>
            </a:r>
          </a:p>
          <a:p>
            <a:pPr>
              <a:defRPr/>
            </a:pPr>
            <a:r>
              <a:rPr lang="en-US" dirty="0" smtClean="0">
                <a:latin typeface="Verdana" pitchFamily="34" charset="0"/>
                <a:ea typeface="Verdana" pitchFamily="34" charset="0"/>
                <a:cs typeface="Verdana" pitchFamily="34" charset="0"/>
              </a:rPr>
              <a:t>            </a:t>
            </a:r>
          </a:p>
          <a:p>
            <a:pPr>
              <a:defRPr/>
            </a:pPr>
            <a:r>
              <a:rPr lang="en-US" b="1" dirty="0" smtClean="0">
                <a:latin typeface="Verdana" pitchFamily="34" charset="0"/>
                <a:ea typeface="Verdana" pitchFamily="34" charset="0"/>
                <a:cs typeface="Verdana" pitchFamily="34" charset="0"/>
              </a:rPr>
              <a:t>Timely Warnings </a:t>
            </a:r>
            <a:r>
              <a:rPr lang="en-US" dirty="0" smtClean="0">
                <a:latin typeface="Verdana" pitchFamily="34" charset="0"/>
                <a:ea typeface="Verdana" pitchFamily="34" charset="0"/>
                <a:cs typeface="Verdana" pitchFamily="34" charset="0"/>
              </a:rPr>
              <a:t>- issued whenever a </a:t>
            </a:r>
            <a:r>
              <a:rPr lang="en-US" dirty="0" err="1" smtClean="0">
                <a:latin typeface="Verdana" pitchFamily="34" charset="0"/>
                <a:ea typeface="Verdana" pitchFamily="34" charset="0"/>
                <a:cs typeface="Verdana" pitchFamily="34" charset="0"/>
              </a:rPr>
              <a:t>Clery</a:t>
            </a:r>
            <a:r>
              <a:rPr lang="en-US" dirty="0" smtClean="0">
                <a:latin typeface="Verdana" pitchFamily="34" charset="0"/>
                <a:ea typeface="Verdana" pitchFamily="34" charset="0"/>
                <a:cs typeface="Verdana" pitchFamily="34" charset="0"/>
              </a:rPr>
              <a:t> Offense occurring within the College’s </a:t>
            </a:r>
            <a:r>
              <a:rPr lang="en-US" dirty="0" err="1" smtClean="0">
                <a:latin typeface="Verdana" pitchFamily="34" charset="0"/>
                <a:ea typeface="Verdana" pitchFamily="34" charset="0"/>
                <a:cs typeface="Verdana" pitchFamily="34" charset="0"/>
              </a:rPr>
              <a:t>Clery</a:t>
            </a:r>
            <a:r>
              <a:rPr lang="en-US" dirty="0" smtClean="0">
                <a:latin typeface="Verdana" pitchFamily="34" charset="0"/>
                <a:ea typeface="Verdana" pitchFamily="34" charset="0"/>
                <a:cs typeface="Verdana" pitchFamily="34" charset="0"/>
              </a:rPr>
              <a:t> Geography is reported to Campus Police or a local police agency that is considered to represent a serious or continuing threat to students and employees. (Entire Community)</a:t>
            </a:r>
          </a:p>
          <a:p>
            <a:pPr>
              <a:defRPr/>
            </a:pPr>
            <a:endParaRPr lang="en-US" dirty="0" smtClean="0">
              <a:latin typeface="Verdana" pitchFamily="34" charset="0"/>
              <a:ea typeface="Verdana" pitchFamily="34" charset="0"/>
              <a:cs typeface="Verdana" pitchFamily="34" charset="0"/>
            </a:endParaRPr>
          </a:p>
          <a:p>
            <a:pPr>
              <a:defRPr/>
            </a:pPr>
            <a:r>
              <a:rPr lang="en-US" b="1" dirty="0" smtClean="0">
                <a:latin typeface="Verdana" pitchFamily="34" charset="0"/>
                <a:ea typeface="Verdana" pitchFamily="34" charset="0"/>
                <a:cs typeface="Verdana" pitchFamily="34" charset="0"/>
              </a:rPr>
              <a:t>Emergency Notifications </a:t>
            </a:r>
            <a:r>
              <a:rPr lang="en-US" dirty="0" smtClean="0">
                <a:latin typeface="Verdana" pitchFamily="34" charset="0"/>
                <a:ea typeface="Verdana" pitchFamily="34" charset="0"/>
                <a:cs typeface="Verdana" pitchFamily="34" charset="0"/>
              </a:rPr>
              <a:t>- issued when a significant emergency or dangerous situation involving an immediate threat to the health or safety of students or employees occurs on a campus. The notification may be targeted to only an effected group on the campus.</a:t>
            </a:r>
          </a:p>
          <a:p>
            <a:pPr>
              <a:defRPr/>
            </a:pPr>
            <a:endParaRPr lang="en-US" dirty="0" smtClean="0">
              <a:latin typeface="Verdana" pitchFamily="34" charset="0"/>
              <a:ea typeface="Verdana" pitchFamily="34" charset="0"/>
              <a:cs typeface="Verdana" pitchFamily="34" charset="0"/>
            </a:endParaRPr>
          </a:p>
          <a:p>
            <a:pPr>
              <a:spcAft>
                <a:spcPts val="2400"/>
              </a:spcAft>
              <a:defRPr/>
            </a:pPr>
            <a:r>
              <a:rPr lang="en-US" dirty="0" smtClean="0">
                <a:latin typeface="Verdana" pitchFamily="34" charset="0"/>
                <a:ea typeface="Verdana" pitchFamily="34" charset="0"/>
                <a:cs typeface="Verdana" pitchFamily="34" charset="0"/>
              </a:rPr>
              <a:t>Ranger Alerts will be utilized for any warnings or notifications.</a:t>
            </a:r>
          </a:p>
          <a:p>
            <a:pPr>
              <a:spcAft>
                <a:spcPts val="2400"/>
              </a:spcAft>
              <a:defRPr/>
            </a:pPr>
            <a:r>
              <a:rPr lang="en-US" b="1" dirty="0" smtClean="0">
                <a:latin typeface="Verdana" pitchFamily="34" charset="0"/>
              </a:rPr>
              <a:t>          </a:t>
            </a:r>
            <a:endParaRPr lang="en-US" dirty="0" smtClean="0">
              <a:solidFill>
                <a:srgbClr val="FF0000"/>
              </a:solidFill>
              <a:latin typeface="Verdana" pitchFamily="34" charset="0"/>
              <a:ea typeface="Verdana" pitchFamily="34" charset="0"/>
              <a:cs typeface="Verdana"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0" y="1066800"/>
            <a:ext cx="9144000" cy="461665"/>
          </a:xfrm>
          <a:prstGeom prst="rect">
            <a:avLst/>
          </a:prstGeom>
        </p:spPr>
        <p:txBody>
          <a:bodyPr wrap="square">
            <a:spAutoFit/>
          </a:bodyPr>
          <a:lstStyle/>
          <a:p>
            <a:pPr algn="ctr"/>
            <a:r>
              <a:rPr lang="en-US" sz="2400" b="1" dirty="0" smtClean="0">
                <a:latin typeface="Verdana" pitchFamily="34" charset="0"/>
              </a:rPr>
              <a:t>CRIME STATISTICS</a:t>
            </a:r>
            <a:endParaRPr lang="en-US" sz="2400" dirty="0"/>
          </a:p>
        </p:txBody>
      </p:sp>
      <p:sp>
        <p:nvSpPr>
          <p:cNvPr id="5" name="Rectangle 4"/>
          <p:cNvSpPr/>
          <p:nvPr/>
        </p:nvSpPr>
        <p:spPr>
          <a:xfrm>
            <a:off x="304800" y="2057400"/>
            <a:ext cx="8610600" cy="2862322"/>
          </a:xfrm>
          <a:prstGeom prst="rect">
            <a:avLst/>
          </a:prstGeom>
        </p:spPr>
        <p:txBody>
          <a:bodyPr wrap="square">
            <a:spAutoFit/>
          </a:bodyPr>
          <a:lstStyle/>
          <a:p>
            <a:r>
              <a:rPr lang="en-US" dirty="0" smtClean="0">
                <a:latin typeface="Verdana" pitchFamily="34" charset="0"/>
              </a:rPr>
              <a:t>Crimes must be reported in 12 major categories (</a:t>
            </a:r>
            <a:r>
              <a:rPr lang="en-US" dirty="0" err="1" smtClean="0">
                <a:latin typeface="Verdana" pitchFamily="34" charset="0"/>
              </a:rPr>
              <a:t>Clery</a:t>
            </a:r>
            <a:r>
              <a:rPr lang="en-US" dirty="0" smtClean="0">
                <a:latin typeface="Verdana" pitchFamily="34" charset="0"/>
              </a:rPr>
              <a:t> Offenses).</a:t>
            </a:r>
          </a:p>
          <a:p>
            <a:endParaRPr lang="en-US" dirty="0" smtClean="0">
              <a:latin typeface="Verdana" pitchFamily="34" charset="0"/>
            </a:endParaRPr>
          </a:p>
          <a:p>
            <a:r>
              <a:rPr lang="en-US" dirty="0" smtClean="0">
                <a:latin typeface="Verdana" pitchFamily="34" charset="0"/>
              </a:rPr>
              <a:t>Designated “hate crimes” must be reported.</a:t>
            </a:r>
          </a:p>
          <a:p>
            <a:endParaRPr lang="en-US" dirty="0" smtClean="0">
              <a:latin typeface="Verdana" pitchFamily="34" charset="0"/>
            </a:endParaRPr>
          </a:p>
          <a:p>
            <a:r>
              <a:rPr lang="en-US" dirty="0" smtClean="0">
                <a:latin typeface="Verdana" pitchFamily="34" charset="0"/>
              </a:rPr>
              <a:t>The College must report arrests and referrals to the campus disciplinary authorities for any alcohol, drug or weapons offenses.</a:t>
            </a:r>
          </a:p>
          <a:p>
            <a:endParaRPr lang="en-US" dirty="0" smtClean="0">
              <a:latin typeface="Verdana" pitchFamily="34" charset="0"/>
            </a:endParaRPr>
          </a:p>
          <a:p>
            <a:r>
              <a:rPr lang="en-US" dirty="0" smtClean="0">
                <a:latin typeface="Verdana" pitchFamily="34" charset="0"/>
              </a:rPr>
              <a:t>Crimes must be reported both by type of crime and location of the crime (</a:t>
            </a:r>
            <a:r>
              <a:rPr lang="en-US" dirty="0" err="1" smtClean="0">
                <a:latin typeface="Verdana" pitchFamily="34" charset="0"/>
              </a:rPr>
              <a:t>Clery</a:t>
            </a:r>
            <a:r>
              <a:rPr lang="en-US" dirty="0" smtClean="0">
                <a:latin typeface="Verdana" pitchFamily="34" charset="0"/>
              </a:rPr>
              <a:t> Geography).</a:t>
            </a:r>
          </a:p>
          <a:p>
            <a:endParaRPr lang="en-US" dirty="0" smtClean="0">
              <a:latin typeface="Verdana" pitchFamily="34" charset="0"/>
            </a:endParaRPr>
          </a:p>
        </p:txBody>
      </p:sp>
    </p:spTree>
    <p:extLst>
      <p:ext uri="{BB962C8B-B14F-4D97-AF65-F5344CB8AC3E}">
        <p14:creationId xmlns:p14="http://schemas.microsoft.com/office/powerpoint/2010/main" val="17102308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685800" y="786245"/>
            <a:ext cx="2622000" cy="461665"/>
          </a:xfrm>
          <a:prstGeom prst="rect">
            <a:avLst/>
          </a:prstGeom>
        </p:spPr>
        <p:txBody>
          <a:bodyPr wrap="none">
            <a:spAutoFit/>
          </a:bodyPr>
          <a:lstStyle/>
          <a:p>
            <a:r>
              <a:rPr lang="en-US" sz="2400" b="1" dirty="0" smtClean="0">
                <a:latin typeface="+mj-lt"/>
              </a:rPr>
              <a:t>CLERY OFFENSES</a:t>
            </a:r>
            <a:endParaRPr lang="en-US" sz="2400" dirty="0">
              <a:latin typeface="+mj-lt"/>
            </a:endParaRPr>
          </a:p>
        </p:txBody>
      </p:sp>
      <p:sp>
        <p:nvSpPr>
          <p:cNvPr id="5" name="Rectangle 4"/>
          <p:cNvSpPr/>
          <p:nvPr/>
        </p:nvSpPr>
        <p:spPr>
          <a:xfrm>
            <a:off x="381000" y="1295400"/>
            <a:ext cx="8458200" cy="5586145"/>
          </a:xfrm>
          <a:prstGeom prst="rect">
            <a:avLst/>
          </a:prstGeom>
        </p:spPr>
        <p:txBody>
          <a:bodyPr wrap="square">
            <a:spAutoFit/>
          </a:bodyPr>
          <a:lstStyle/>
          <a:p>
            <a:pPr>
              <a:lnSpc>
                <a:spcPct val="80000"/>
              </a:lnSpc>
              <a:spcAft>
                <a:spcPct val="50000"/>
              </a:spcAft>
            </a:pPr>
            <a:r>
              <a:rPr lang="en-US" dirty="0" smtClean="0">
                <a:latin typeface="+mj-lt"/>
                <a:ea typeface="Verdana" panose="020B0604030504040204" pitchFamily="34" charset="0"/>
                <a:cs typeface="Verdana" panose="020B0604030504040204" pitchFamily="34" charset="0"/>
              </a:rPr>
              <a:t>-</a:t>
            </a:r>
            <a:r>
              <a:rPr lang="en-US" sz="1400" b="1" dirty="0">
                <a:latin typeface="+mj-lt"/>
                <a:ea typeface="Verdana" panose="020B0604030504040204" pitchFamily="34" charset="0"/>
                <a:cs typeface="Verdana" panose="020B0604030504040204" pitchFamily="34" charset="0"/>
              </a:rPr>
              <a:t>Murder and Non-Negligent Manslaughter: </a:t>
            </a:r>
            <a:r>
              <a:rPr lang="en-US" sz="1200" dirty="0">
                <a:latin typeface="+mj-lt"/>
                <a:ea typeface="Verdana" panose="020B0604030504040204" pitchFamily="34" charset="0"/>
                <a:cs typeface="Verdana" panose="020B0604030504040204" pitchFamily="34" charset="0"/>
              </a:rPr>
              <a:t>The willful (non-negligent) killing of one human being by another. Deaths caused by negligence, attempts to kill, assaults to kill, suicides, and accidental deaths are excluded. </a:t>
            </a:r>
            <a:endParaRPr lang="en-US" sz="1200" dirty="0" smtClean="0">
              <a:latin typeface="+mj-lt"/>
              <a:ea typeface="Verdana" panose="020B0604030504040204" pitchFamily="34" charset="0"/>
              <a:cs typeface="Verdana" panose="020B0604030504040204" pitchFamily="34" charset="0"/>
            </a:endParaRPr>
          </a:p>
          <a:p>
            <a:pPr>
              <a:lnSpc>
                <a:spcPct val="80000"/>
              </a:lnSpc>
              <a:spcAft>
                <a:spcPct val="50000"/>
              </a:spcAft>
            </a:pPr>
            <a:r>
              <a:rPr lang="en-US" sz="1400" dirty="0" smtClean="0">
                <a:latin typeface="+mj-lt"/>
                <a:ea typeface="Verdana" panose="020B0604030504040204" pitchFamily="34" charset="0"/>
                <a:cs typeface="Verdana" panose="020B0604030504040204" pitchFamily="34" charset="0"/>
              </a:rPr>
              <a:t>-</a:t>
            </a:r>
            <a:r>
              <a:rPr lang="en-US" sz="1400" b="1" dirty="0" smtClean="0">
                <a:latin typeface="+mj-lt"/>
                <a:ea typeface="Verdana" panose="020B0604030504040204" pitchFamily="34" charset="0"/>
                <a:cs typeface="Verdana" panose="020B0604030504040204" pitchFamily="34" charset="0"/>
              </a:rPr>
              <a:t>Robbery: </a:t>
            </a:r>
            <a:r>
              <a:rPr lang="en-US" sz="1200" dirty="0" smtClean="0">
                <a:latin typeface="+mj-lt"/>
                <a:ea typeface="Verdana" panose="020B0604030504040204" pitchFamily="34" charset="0"/>
                <a:cs typeface="Verdana" panose="020B0604030504040204" pitchFamily="34" charset="0"/>
              </a:rPr>
              <a:t>The taking or attempting to take anything of value from the care, custody, or control of a person or persons by force or threat of force or violence and/or by putting the victim in fear. </a:t>
            </a:r>
          </a:p>
          <a:p>
            <a:pPr>
              <a:lnSpc>
                <a:spcPct val="80000"/>
              </a:lnSpc>
              <a:spcAft>
                <a:spcPct val="50000"/>
              </a:spcAft>
            </a:pPr>
            <a:r>
              <a:rPr lang="en-US" sz="1400" dirty="0" smtClean="0">
                <a:latin typeface="+mj-lt"/>
                <a:ea typeface="Verdana" panose="020B0604030504040204" pitchFamily="34" charset="0"/>
                <a:cs typeface="Verdana" panose="020B0604030504040204" pitchFamily="34" charset="0"/>
              </a:rPr>
              <a:t>-</a:t>
            </a:r>
            <a:r>
              <a:rPr lang="en-US" sz="1400" b="1" dirty="0">
                <a:latin typeface="+mj-lt"/>
                <a:ea typeface="Verdana" panose="020B0604030504040204" pitchFamily="34" charset="0"/>
                <a:cs typeface="Verdana" panose="020B0604030504040204" pitchFamily="34" charset="0"/>
              </a:rPr>
              <a:t>Burglary: </a:t>
            </a:r>
            <a:r>
              <a:rPr lang="en-US" sz="1400" dirty="0" smtClean="0">
                <a:latin typeface="+mj-lt"/>
                <a:ea typeface="Verdana" panose="020B0604030504040204" pitchFamily="34" charset="0"/>
                <a:cs typeface="Verdana" panose="020B0604030504040204" pitchFamily="34" charset="0"/>
              </a:rPr>
              <a:t>-</a:t>
            </a:r>
            <a:r>
              <a:rPr lang="en-US" sz="1200" dirty="0" smtClean="0">
                <a:latin typeface="+mj-lt"/>
                <a:ea typeface="Verdana" panose="020B0604030504040204" pitchFamily="34" charset="0"/>
                <a:cs typeface="Verdana" panose="020B0604030504040204" pitchFamily="34" charset="0"/>
              </a:rPr>
              <a:t>The </a:t>
            </a:r>
            <a:r>
              <a:rPr lang="en-US" sz="1200" dirty="0">
                <a:latin typeface="+mj-lt"/>
                <a:ea typeface="Verdana" panose="020B0604030504040204" pitchFamily="34" charset="0"/>
                <a:cs typeface="Verdana" panose="020B0604030504040204" pitchFamily="34" charset="0"/>
              </a:rPr>
              <a:t>unlawful entry of a structure to commit a felony or a theft. Attempted forcible entry is included. </a:t>
            </a:r>
            <a:endParaRPr lang="en-US" sz="1200" dirty="0" smtClean="0">
              <a:latin typeface="+mj-lt"/>
              <a:ea typeface="Verdana" panose="020B0604030504040204" pitchFamily="34" charset="0"/>
              <a:cs typeface="Verdana" panose="020B0604030504040204" pitchFamily="34" charset="0"/>
            </a:endParaRPr>
          </a:p>
          <a:p>
            <a:pPr>
              <a:lnSpc>
                <a:spcPct val="80000"/>
              </a:lnSpc>
              <a:spcAft>
                <a:spcPct val="50000"/>
              </a:spcAft>
            </a:pPr>
            <a:r>
              <a:rPr lang="en-US" sz="1200" dirty="0" smtClean="0">
                <a:latin typeface="+mj-lt"/>
                <a:ea typeface="Verdana" panose="020B0604030504040204" pitchFamily="34" charset="0"/>
                <a:cs typeface="Verdana" panose="020B0604030504040204" pitchFamily="34" charset="0"/>
              </a:rPr>
              <a:t>	-</a:t>
            </a:r>
            <a:r>
              <a:rPr lang="en-US" sz="1200" dirty="0">
                <a:latin typeface="+mj-lt"/>
                <a:ea typeface="Verdana" panose="020B0604030504040204" pitchFamily="34" charset="0"/>
                <a:cs typeface="Verdana" panose="020B0604030504040204" pitchFamily="34" charset="0"/>
              </a:rPr>
              <a:t>Larceny- </a:t>
            </a:r>
            <a:r>
              <a:rPr lang="en-US" sz="1200" dirty="0" smtClean="0">
                <a:latin typeface="+mj-lt"/>
                <a:ea typeface="Verdana" panose="020B0604030504040204" pitchFamily="34" charset="0"/>
                <a:cs typeface="Verdana" panose="020B0604030504040204" pitchFamily="34" charset="0"/>
              </a:rPr>
              <a:t>        Petit </a:t>
            </a:r>
            <a:r>
              <a:rPr lang="en-US" sz="1200" dirty="0">
                <a:latin typeface="+mj-lt"/>
                <a:ea typeface="Verdana" panose="020B0604030504040204" pitchFamily="34" charset="0"/>
                <a:cs typeface="Verdana" panose="020B0604030504040204" pitchFamily="34" charset="0"/>
              </a:rPr>
              <a:t>Larceny- The theft of any property under $1000.00.</a:t>
            </a:r>
          </a:p>
          <a:p>
            <a:pPr>
              <a:lnSpc>
                <a:spcPct val="80000"/>
              </a:lnSpc>
              <a:spcAft>
                <a:spcPct val="50000"/>
              </a:spcAft>
            </a:pPr>
            <a:r>
              <a:rPr lang="en-US" sz="1200" dirty="0">
                <a:latin typeface="+mj-lt"/>
                <a:ea typeface="Verdana" panose="020B0604030504040204" pitchFamily="34" charset="0"/>
                <a:cs typeface="Verdana" panose="020B0604030504040204" pitchFamily="34" charset="0"/>
              </a:rPr>
              <a:t>              </a:t>
            </a:r>
            <a:r>
              <a:rPr lang="en-US" sz="1200" dirty="0" smtClean="0">
                <a:latin typeface="+mj-lt"/>
                <a:ea typeface="Verdana" panose="020B0604030504040204" pitchFamily="34" charset="0"/>
                <a:cs typeface="Verdana" panose="020B0604030504040204" pitchFamily="34" charset="0"/>
              </a:rPr>
              <a:t>		 </a:t>
            </a:r>
            <a:r>
              <a:rPr lang="en-US" sz="1200" dirty="0">
                <a:latin typeface="+mj-lt"/>
                <a:ea typeface="Verdana" panose="020B0604030504040204" pitchFamily="34" charset="0"/>
                <a:cs typeface="Verdana" panose="020B0604030504040204" pitchFamily="34" charset="0"/>
              </a:rPr>
              <a:t>Grand Larceny- The Theft of any property over $1000.00</a:t>
            </a:r>
            <a:r>
              <a:rPr lang="en-US" sz="1200" dirty="0" smtClean="0">
                <a:latin typeface="+mj-lt"/>
                <a:ea typeface="Verdana" panose="020B0604030504040204" pitchFamily="34" charset="0"/>
                <a:cs typeface="Verdana" panose="020B0604030504040204" pitchFamily="34" charset="0"/>
              </a:rPr>
              <a:t>.</a:t>
            </a:r>
          </a:p>
          <a:p>
            <a:r>
              <a:rPr lang="en-US" sz="1400" dirty="0" smtClean="0">
                <a:latin typeface="+mj-lt"/>
                <a:ea typeface="Verdana" panose="020B0604030504040204" pitchFamily="34" charset="0"/>
                <a:cs typeface="Verdana" panose="020B0604030504040204" pitchFamily="34" charset="0"/>
              </a:rPr>
              <a:t>-</a:t>
            </a:r>
            <a:r>
              <a:rPr lang="en-US" sz="1400" b="1" dirty="0" smtClean="0">
                <a:latin typeface="+mj-lt"/>
                <a:ea typeface="Verdana" panose="020B0604030504040204" pitchFamily="34" charset="0"/>
                <a:cs typeface="Verdana" panose="020B0604030504040204" pitchFamily="34" charset="0"/>
              </a:rPr>
              <a:t>Aggravated Assault</a:t>
            </a:r>
            <a:r>
              <a:rPr lang="en-US" sz="1200" b="1" dirty="0" smtClean="0">
                <a:latin typeface="+mj-lt"/>
                <a:ea typeface="Verdana" panose="020B0604030504040204" pitchFamily="34" charset="0"/>
                <a:cs typeface="Verdana" panose="020B0604030504040204" pitchFamily="34" charset="0"/>
              </a:rPr>
              <a:t>: </a:t>
            </a:r>
            <a:r>
              <a:rPr lang="en-US" sz="1200" dirty="0" smtClean="0">
                <a:latin typeface="+mj-lt"/>
                <a:ea typeface="Verdana" panose="020B0604030504040204" pitchFamily="34" charset="0"/>
                <a:cs typeface="Verdana" panose="020B0604030504040204" pitchFamily="34" charset="0"/>
              </a:rPr>
              <a:t>An unlawful attack by one person upon another for the purpose of inflicting severe or aggravated bodily injury. This type of assault usually is accompanied by the use of a weapon or by means likely to produce death or great bodily harm. Simple assaults are excluded.</a:t>
            </a:r>
          </a:p>
          <a:p>
            <a:r>
              <a:rPr lang="en-US" sz="1400" dirty="0" smtClean="0">
                <a:latin typeface="+mj-lt"/>
                <a:ea typeface="Verdana" panose="020B0604030504040204" pitchFamily="34" charset="0"/>
                <a:cs typeface="Verdana" panose="020B0604030504040204" pitchFamily="34" charset="0"/>
              </a:rPr>
              <a:t> </a:t>
            </a:r>
          </a:p>
          <a:p>
            <a:pPr>
              <a:lnSpc>
                <a:spcPct val="80000"/>
              </a:lnSpc>
              <a:spcAft>
                <a:spcPct val="50000"/>
              </a:spcAft>
            </a:pPr>
            <a:r>
              <a:rPr lang="en-US" sz="1400" dirty="0" smtClean="0">
                <a:latin typeface="+mj-lt"/>
                <a:ea typeface="Verdana" panose="020B0604030504040204" pitchFamily="34" charset="0"/>
                <a:cs typeface="Verdana" panose="020B0604030504040204" pitchFamily="34" charset="0"/>
              </a:rPr>
              <a:t>-</a:t>
            </a:r>
            <a:r>
              <a:rPr lang="en-US" sz="1400" b="1" dirty="0">
                <a:latin typeface="+mj-lt"/>
                <a:ea typeface="Verdana" panose="020B0604030504040204" pitchFamily="34" charset="0"/>
                <a:cs typeface="Verdana" panose="020B0604030504040204" pitchFamily="34" charset="0"/>
              </a:rPr>
              <a:t>Arson: </a:t>
            </a:r>
            <a:r>
              <a:rPr lang="en-US" sz="1200" dirty="0">
                <a:latin typeface="+mj-lt"/>
                <a:ea typeface="Verdana" panose="020B0604030504040204" pitchFamily="34" charset="0"/>
                <a:cs typeface="Verdana" panose="020B0604030504040204" pitchFamily="34" charset="0"/>
              </a:rPr>
              <a:t>Any willful or malicious burning or attempt to burn, with or without intent to defraud, a dwelling house, public building, motor vehicle or aircraft, personal property of another, etc</a:t>
            </a:r>
            <a:r>
              <a:rPr lang="en-US" sz="1200" dirty="0" smtClean="0">
                <a:latin typeface="+mj-lt"/>
                <a:ea typeface="Verdana" panose="020B0604030504040204" pitchFamily="34" charset="0"/>
                <a:cs typeface="Verdana" panose="020B0604030504040204" pitchFamily="34" charset="0"/>
              </a:rPr>
              <a:t>.</a:t>
            </a:r>
          </a:p>
          <a:p>
            <a:r>
              <a:rPr lang="en-US" sz="1400" dirty="0" smtClean="0">
                <a:latin typeface="+mj-lt"/>
                <a:ea typeface="Verdana" panose="020B0604030504040204" pitchFamily="34" charset="0"/>
                <a:cs typeface="Verdana" panose="020B0604030504040204" pitchFamily="34" charset="0"/>
              </a:rPr>
              <a:t>-</a:t>
            </a:r>
            <a:r>
              <a:rPr lang="en-US" sz="1400" b="1" dirty="0">
                <a:latin typeface="+mj-lt"/>
                <a:ea typeface="Verdana" panose="020B0604030504040204" pitchFamily="34" charset="0"/>
                <a:cs typeface="Verdana" panose="020B0604030504040204" pitchFamily="34" charset="0"/>
              </a:rPr>
              <a:t>Forcible Sex Offenses: </a:t>
            </a:r>
            <a:r>
              <a:rPr lang="en-US" sz="1200" dirty="0">
                <a:latin typeface="+mj-lt"/>
                <a:ea typeface="Verdana" panose="020B0604030504040204" pitchFamily="34" charset="0"/>
                <a:cs typeface="Verdana" panose="020B0604030504040204" pitchFamily="34" charset="0"/>
              </a:rPr>
              <a:t>Any sexual act directed against another person, forcibly and/or against that persons will; or not forcibly or against the person's will where the victim is incapable of giving consent (i.e., forcible rape, forcible sodomy, sexual assault with an object, or forcible fondling</a:t>
            </a:r>
            <a:r>
              <a:rPr lang="en-US" sz="1200" dirty="0" smtClean="0">
                <a:latin typeface="+mj-lt"/>
                <a:ea typeface="Verdana" panose="020B0604030504040204" pitchFamily="34" charset="0"/>
                <a:cs typeface="Verdana" panose="020B0604030504040204" pitchFamily="34" charset="0"/>
              </a:rPr>
              <a:t>). </a:t>
            </a:r>
            <a:endParaRPr lang="en-US" sz="1200" dirty="0">
              <a:latin typeface="+mj-lt"/>
              <a:ea typeface="Verdana" panose="020B0604030504040204" pitchFamily="34" charset="0"/>
              <a:cs typeface="Verdana" panose="020B0604030504040204" pitchFamily="34" charset="0"/>
            </a:endParaRPr>
          </a:p>
          <a:p>
            <a:pPr>
              <a:lnSpc>
                <a:spcPct val="80000"/>
              </a:lnSpc>
              <a:spcAft>
                <a:spcPct val="50000"/>
              </a:spcAft>
            </a:pPr>
            <a:r>
              <a:rPr lang="en-US" dirty="0" smtClean="0">
                <a:latin typeface="+mj-lt"/>
                <a:ea typeface="Verdana" panose="020B0604030504040204" pitchFamily="34" charset="0"/>
                <a:cs typeface="Verdana" panose="020B0604030504040204" pitchFamily="34" charset="0"/>
              </a:rPr>
              <a:t>-</a:t>
            </a:r>
            <a:r>
              <a:rPr lang="en-US" sz="1400" b="1" dirty="0">
                <a:latin typeface="+mj-lt"/>
                <a:ea typeface="Verdana" panose="020B0604030504040204" pitchFamily="34" charset="0"/>
                <a:cs typeface="Verdana" panose="020B0604030504040204" pitchFamily="34" charset="0"/>
              </a:rPr>
              <a:t>Non-Forcible Sex Offenses: </a:t>
            </a:r>
            <a:r>
              <a:rPr lang="en-US" sz="1200" dirty="0">
                <a:latin typeface="+mj-lt"/>
                <a:ea typeface="Verdana" panose="020B0604030504040204" pitchFamily="34" charset="0"/>
                <a:cs typeface="Verdana" panose="020B0604030504040204" pitchFamily="34" charset="0"/>
              </a:rPr>
              <a:t>Unlawful, non-forcible sexual intercourse (i.e., incest or statutory rape</a:t>
            </a:r>
            <a:r>
              <a:rPr lang="en-US" sz="1200" dirty="0" smtClean="0">
                <a:latin typeface="+mj-lt"/>
                <a:ea typeface="Verdana" panose="020B0604030504040204" pitchFamily="34" charset="0"/>
                <a:cs typeface="Verdana" panose="020B0604030504040204" pitchFamily="34" charset="0"/>
              </a:rPr>
              <a:t>)</a:t>
            </a:r>
          </a:p>
          <a:p>
            <a:pPr>
              <a:lnSpc>
                <a:spcPct val="80000"/>
              </a:lnSpc>
              <a:spcAft>
                <a:spcPct val="50000"/>
              </a:spcAft>
            </a:pPr>
            <a:r>
              <a:rPr lang="en-US" sz="1200" b="1" dirty="0" smtClean="0">
                <a:latin typeface="+mj-lt"/>
                <a:ea typeface="Verdana" panose="020B0604030504040204" pitchFamily="34" charset="0"/>
                <a:cs typeface="Verdana" panose="020B0604030504040204" pitchFamily="34" charset="0"/>
              </a:rPr>
              <a:t>-</a:t>
            </a:r>
            <a:r>
              <a:rPr lang="en-US" sz="1400" b="1" dirty="0" smtClean="0">
                <a:latin typeface="+mj-lt"/>
                <a:ea typeface="Verdana" panose="020B0604030504040204" pitchFamily="34" charset="0"/>
                <a:cs typeface="Verdana" panose="020B0604030504040204" pitchFamily="34" charset="0"/>
              </a:rPr>
              <a:t>Motor </a:t>
            </a:r>
            <a:r>
              <a:rPr lang="en-US" sz="1400" b="1" dirty="0">
                <a:latin typeface="+mj-lt"/>
                <a:ea typeface="Verdana" panose="020B0604030504040204" pitchFamily="34" charset="0"/>
                <a:cs typeface="Verdana" panose="020B0604030504040204" pitchFamily="34" charset="0"/>
              </a:rPr>
              <a:t>Vehicle Theft</a:t>
            </a:r>
            <a:r>
              <a:rPr lang="en-US" sz="1200" b="1" dirty="0">
                <a:latin typeface="+mj-lt"/>
                <a:ea typeface="Verdana" panose="020B0604030504040204" pitchFamily="34" charset="0"/>
                <a:cs typeface="Verdana" panose="020B0604030504040204" pitchFamily="34" charset="0"/>
              </a:rPr>
              <a:t>: </a:t>
            </a:r>
            <a:r>
              <a:rPr lang="en-US" sz="1200" dirty="0">
                <a:latin typeface="+mj-lt"/>
                <a:ea typeface="Verdana" panose="020B0604030504040204" pitchFamily="34" charset="0"/>
                <a:cs typeface="Verdana" panose="020B0604030504040204" pitchFamily="34" charset="0"/>
              </a:rPr>
              <a:t>-The theft or attempted theft of a motor vehicle. A motor vehicle is self-propelled and runs on the surface and not on rails. Motorboats, construction equipment, airplanes, and farming equipment are specifically excluded from this category. </a:t>
            </a:r>
            <a:r>
              <a:rPr lang="en-US" sz="1200" dirty="0" smtClean="0">
                <a:latin typeface="+mj-lt"/>
                <a:ea typeface="Verdana" panose="020B0604030504040204" pitchFamily="34" charset="0"/>
                <a:cs typeface="Verdana" panose="020B0604030504040204" pitchFamily="34" charset="0"/>
              </a:rPr>
              <a:t> </a:t>
            </a:r>
          </a:p>
          <a:p>
            <a:pPr>
              <a:lnSpc>
                <a:spcPct val="80000"/>
              </a:lnSpc>
              <a:spcAft>
                <a:spcPct val="50000"/>
              </a:spcAft>
            </a:pPr>
            <a:r>
              <a:rPr lang="en-US" sz="1400" b="1" dirty="0" smtClean="0">
                <a:latin typeface="+mj-lt"/>
                <a:ea typeface="Verdana" panose="020B0604030504040204" pitchFamily="34" charset="0"/>
                <a:cs typeface="Verdana" panose="020B0604030504040204" pitchFamily="34" charset="0"/>
              </a:rPr>
              <a:t>Hate Crimes</a:t>
            </a:r>
            <a:r>
              <a:rPr lang="en-US" sz="1400" dirty="0" smtClean="0">
                <a:latin typeface="+mj-lt"/>
                <a:ea typeface="Verdana" panose="020B0604030504040204" pitchFamily="34" charset="0"/>
                <a:cs typeface="Verdana" panose="020B0604030504040204" pitchFamily="34" charset="0"/>
              </a:rPr>
              <a:t>- </a:t>
            </a:r>
            <a:r>
              <a:rPr lang="en-US" sz="1200" dirty="0" smtClean="0">
                <a:latin typeface="+mj-lt"/>
                <a:ea typeface="Verdana" panose="020B0604030504040204" pitchFamily="34" charset="0"/>
                <a:cs typeface="Verdana" panose="020B0604030504040204" pitchFamily="34" charset="0"/>
              </a:rPr>
              <a:t>Any </a:t>
            </a:r>
            <a:r>
              <a:rPr lang="en-US" sz="1200" dirty="0">
                <a:latin typeface="+mj-lt"/>
                <a:ea typeface="Verdana" panose="020B0604030504040204" pitchFamily="34" charset="0"/>
                <a:cs typeface="Verdana" panose="020B0604030504040204" pitchFamily="34" charset="0"/>
              </a:rPr>
              <a:t>criminal offense (as listed above) committed against a person or property which is motivated, in whole or part, by the offender’s bias. Bias is a preformed negative opinion or attitude toward a group of persons based on their race, gender, religion, disability, sexual orientation or ethnicity/national origin. </a:t>
            </a:r>
            <a:r>
              <a:rPr lang="en-US" sz="1200" dirty="0" smtClean="0">
                <a:latin typeface="+mj-lt"/>
                <a:ea typeface="Verdana" panose="020B0604030504040204" pitchFamily="34" charset="0"/>
                <a:cs typeface="Verdana" panose="020B0604030504040204" pitchFamily="34" charset="0"/>
              </a:rPr>
              <a:t> </a:t>
            </a:r>
          </a:p>
          <a:p>
            <a:pPr>
              <a:lnSpc>
                <a:spcPct val="80000"/>
              </a:lnSpc>
              <a:spcAft>
                <a:spcPct val="50000"/>
              </a:spcAft>
            </a:pPr>
            <a:r>
              <a:rPr lang="en-US" dirty="0" smtClean="0">
                <a:latin typeface="Verdana" pitchFamily="34" charset="0"/>
              </a:rPr>
              <a:t> </a:t>
            </a:r>
          </a:p>
          <a:p>
            <a:pPr>
              <a:lnSpc>
                <a:spcPct val="80000"/>
              </a:lnSpc>
              <a:spcAft>
                <a:spcPct val="50000"/>
              </a:spcAft>
            </a:pPr>
            <a:endParaRPr lang="en-US" dirty="0" smtClean="0">
              <a:solidFill>
                <a:srgbClr val="FFFF00"/>
              </a:solidFill>
              <a:latin typeface="Verdana"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81000" y="990600"/>
            <a:ext cx="8382000" cy="5416868"/>
          </a:xfrm>
          <a:prstGeom prst="rect">
            <a:avLst/>
          </a:prstGeom>
          <a:noFill/>
        </p:spPr>
        <p:txBody>
          <a:bodyPr wrap="square" rtlCol="0">
            <a:spAutoFit/>
          </a:bodyPr>
          <a:lstStyle/>
          <a:p>
            <a:r>
              <a:rPr lang="en-US" b="1" dirty="0" smtClean="0"/>
              <a:t>VAWA Additions to the </a:t>
            </a:r>
            <a:r>
              <a:rPr lang="en-US" b="1" dirty="0" err="1" smtClean="0"/>
              <a:t>Clery</a:t>
            </a:r>
            <a:r>
              <a:rPr lang="en-US" b="1" dirty="0" smtClean="0"/>
              <a:t> Act</a:t>
            </a:r>
          </a:p>
          <a:p>
            <a:endParaRPr lang="en-US" sz="1400" dirty="0"/>
          </a:p>
          <a:p>
            <a:r>
              <a:rPr lang="en-US" sz="1400" dirty="0" smtClean="0"/>
              <a:t>VAWA was signed </a:t>
            </a:r>
            <a:r>
              <a:rPr lang="en-US" sz="1400" dirty="0"/>
              <a:t>into </a:t>
            </a:r>
            <a:r>
              <a:rPr lang="en-US" sz="1400" dirty="0" smtClean="0"/>
              <a:t>law by President Obama on </a:t>
            </a:r>
            <a:r>
              <a:rPr lang="en-US" sz="1400" dirty="0"/>
              <a:t>March 7</a:t>
            </a:r>
            <a:r>
              <a:rPr lang="en-US" sz="1400" dirty="0" smtClean="0"/>
              <a:t>, 2013.  This act </a:t>
            </a:r>
            <a:r>
              <a:rPr lang="en-US" sz="1400" dirty="0"/>
              <a:t>imposes new obligations on colleges and universities under its Campus Sexual Violence </a:t>
            </a:r>
            <a:r>
              <a:rPr lang="en-US" sz="1400" dirty="0" smtClean="0"/>
              <a:t>Act (“</a:t>
            </a:r>
            <a:r>
              <a:rPr lang="en-US" sz="1400" dirty="0" err="1"/>
              <a:t>SaVE</a:t>
            </a:r>
            <a:r>
              <a:rPr lang="en-US" sz="1400" dirty="0"/>
              <a:t> Act”) provision, Section 304. </a:t>
            </a:r>
            <a:r>
              <a:rPr lang="en-US" sz="1400" dirty="0" smtClean="0"/>
              <a:t>The new obligations </a:t>
            </a:r>
            <a:r>
              <a:rPr lang="en-US" sz="1400" dirty="0"/>
              <a:t>refine and clarify, and </a:t>
            </a:r>
            <a:r>
              <a:rPr lang="en-US" sz="1400" dirty="0" smtClean="0"/>
              <a:t>to some </a:t>
            </a:r>
            <a:r>
              <a:rPr lang="en-US" sz="1400" dirty="0"/>
              <a:t>extent change, existing legal requirements and government agency enforcement </a:t>
            </a:r>
            <a:r>
              <a:rPr lang="en-US" sz="1400" dirty="0" smtClean="0"/>
              <a:t>statements and </a:t>
            </a:r>
            <a:r>
              <a:rPr lang="en-US" sz="1400" dirty="0" err="1" smtClean="0"/>
              <a:t>Clery</a:t>
            </a:r>
            <a:r>
              <a:rPr lang="en-US" sz="1400" dirty="0" smtClean="0"/>
              <a:t> Reporting</a:t>
            </a:r>
          </a:p>
          <a:p>
            <a:endParaRPr lang="en-US" sz="1400" dirty="0"/>
          </a:p>
          <a:p>
            <a:r>
              <a:rPr lang="en-US" b="1" dirty="0"/>
              <a:t>Under VAWA, colleges and universities are required to:</a:t>
            </a:r>
          </a:p>
          <a:p>
            <a:r>
              <a:rPr lang="en-US" sz="1400" dirty="0"/>
              <a:t>• Report domestic violence, dating violence, and stalking, beyond crime categories the </a:t>
            </a:r>
            <a:r>
              <a:rPr lang="en-US" sz="1400" dirty="0" err="1"/>
              <a:t>Clery</a:t>
            </a:r>
            <a:r>
              <a:rPr lang="en-US" sz="1400" dirty="0"/>
              <a:t> Act</a:t>
            </a:r>
          </a:p>
          <a:p>
            <a:r>
              <a:rPr lang="en-US" sz="1400" dirty="0"/>
              <a:t>already mandates;</a:t>
            </a:r>
          </a:p>
          <a:p>
            <a:r>
              <a:rPr lang="en-US" sz="1400" dirty="0"/>
              <a:t>• Adopt certain student discipline procedures, such as for notifying purported victims of their</a:t>
            </a:r>
          </a:p>
          <a:p>
            <a:r>
              <a:rPr lang="en-US" sz="1400" dirty="0"/>
              <a:t>rights; and</a:t>
            </a:r>
          </a:p>
          <a:p>
            <a:r>
              <a:rPr lang="en-US" sz="1400" dirty="0"/>
              <a:t>• Adopt certain institutional policies to address and prevent campus sexual violence, such as to</a:t>
            </a:r>
          </a:p>
          <a:p>
            <a:r>
              <a:rPr lang="en-US" sz="1400" dirty="0"/>
              <a:t>train in particular respects pertinent institutional personnel. </a:t>
            </a:r>
            <a:endParaRPr lang="en-US" sz="1400" dirty="0" smtClean="0"/>
          </a:p>
          <a:p>
            <a:endParaRPr lang="en-US" sz="1400" dirty="0"/>
          </a:p>
          <a:p>
            <a:endParaRPr lang="en-US" sz="1400" dirty="0" smtClean="0"/>
          </a:p>
          <a:p>
            <a:r>
              <a:rPr lang="en-US" b="1" dirty="0" smtClean="0"/>
              <a:t>Although VAWA requires that we report dating violence, our state laws concerning domestic violence cover any violence occurring in a dating relationship.  The following slides are the laws pertaining to VAWA for the State of Mississippi that we will be reporting each </a:t>
            </a:r>
            <a:r>
              <a:rPr lang="en-US" b="1" dirty="0" smtClean="0"/>
              <a:t>year.</a:t>
            </a:r>
            <a:endParaRPr lang="en-US" b="1" dirty="0" smtClean="0"/>
          </a:p>
          <a:p>
            <a:endParaRPr lang="en-US" sz="1400" dirty="0"/>
          </a:p>
          <a:p>
            <a:endParaRPr lang="en-US" sz="1400" dirty="0" smtClean="0"/>
          </a:p>
          <a:p>
            <a:endParaRPr lang="en-US" sz="1400" dirty="0"/>
          </a:p>
        </p:txBody>
      </p:sp>
    </p:spTree>
    <p:extLst>
      <p:ext uri="{BB962C8B-B14F-4D97-AF65-F5344CB8AC3E}">
        <p14:creationId xmlns:p14="http://schemas.microsoft.com/office/powerpoint/2010/main" val="42632415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381000" y="914400"/>
            <a:ext cx="8382000" cy="4893647"/>
          </a:xfrm>
          <a:prstGeom prst="rect">
            <a:avLst/>
          </a:prstGeom>
          <a:noFill/>
        </p:spPr>
        <p:txBody>
          <a:bodyPr wrap="square" rtlCol="0">
            <a:spAutoFit/>
          </a:bodyPr>
          <a:lstStyle/>
          <a:p>
            <a:r>
              <a:rPr lang="en-US" sz="1400" b="1" i="1" dirty="0"/>
              <a:t>What Constitutes Domestic Violence</a:t>
            </a:r>
            <a:r>
              <a:rPr lang="en-US" sz="1400" b="1" i="1" dirty="0" smtClean="0"/>
              <a:t>?</a:t>
            </a:r>
          </a:p>
          <a:p>
            <a:endParaRPr lang="en-US" sz="1400" dirty="0"/>
          </a:p>
          <a:p>
            <a:r>
              <a:rPr lang="en-US" sz="1400" b="1" dirty="0"/>
              <a:t>Domestic violence simple assault</a:t>
            </a:r>
            <a:r>
              <a:rPr lang="en-US" sz="1400" dirty="0"/>
              <a:t>: M.S. Code § 97-3-7(3) </a:t>
            </a:r>
          </a:p>
          <a:p>
            <a:r>
              <a:rPr lang="en-US" sz="1400" dirty="0"/>
              <a:t>(3) (a) When the offense is committed against a current or former spouse of the defendant or a child of that person, a person living as a spouse or who formerly lived as a spouse with the defendant or a child of that person, a parent, grandparent, child, grandchild or someone similarly situated to the defendant, a person who has a current or former dating relationship with the defendant, or a person with whom the defendant has had a biological or legally adopted child, a person is guilty of simple domestic violence who: (</a:t>
            </a:r>
            <a:r>
              <a:rPr lang="en-US" sz="1400" dirty="0" err="1"/>
              <a:t>i</a:t>
            </a:r>
            <a:r>
              <a:rPr lang="en-US" sz="1400" dirty="0"/>
              <a:t>) Attempts to cause or purposely, knowingly or recklessly causes bodily injury to another; </a:t>
            </a:r>
          </a:p>
          <a:p>
            <a:r>
              <a:rPr lang="en-US" sz="1400" dirty="0"/>
              <a:t>(ii) Negligently causes bodily injury to another with a deadly weapon or other </a:t>
            </a:r>
          </a:p>
          <a:p>
            <a:r>
              <a:rPr lang="en-US" sz="1400" dirty="0"/>
              <a:t>means likely to produce death or serious bodily harm; or (iii) Attempts by physical menace to put another in fear of imminent serious bodily harm. </a:t>
            </a:r>
          </a:p>
          <a:p>
            <a:r>
              <a:rPr lang="en-US" sz="1400" dirty="0"/>
              <a:t>Upon conviction, the defendant shall be punished by a fine of not more than Five Hundred Dollars ($ 500.00) or by imprisonment in the county jail for not more than six (6) months, or both. (b) </a:t>
            </a:r>
            <a:r>
              <a:rPr lang="en-US" sz="1400" i="1" dirty="0"/>
              <a:t>Simple domestic violence: third. </a:t>
            </a:r>
            <a:r>
              <a:rPr lang="en-US" sz="1400" dirty="0"/>
              <a:t>A person is guilty of the felony of simple domestic violence third who commits simple domestic violence as defined in this subsection (3) and who, at the time of the commission of the offense in question, has two (2) prior convictions, whether against the same or another victim, within seven (7) years, for any combination of simple domestic violence under this subsection (3) or aggravated domestic violence as defined in subsection (4) of this section or substantially similar offenses under the law of another state, of the United States, or of a federally recognized Native American tribe. Upon conviction, the defendant shall be sentenced to a term of imprisonment not less than five (5) nor more than ten (10) years</a:t>
            </a:r>
            <a:r>
              <a:rPr lang="en-US" dirty="0"/>
              <a:t>.</a:t>
            </a:r>
          </a:p>
        </p:txBody>
      </p:sp>
    </p:spTree>
    <p:extLst>
      <p:ext uri="{BB962C8B-B14F-4D97-AF65-F5344CB8AC3E}">
        <p14:creationId xmlns:p14="http://schemas.microsoft.com/office/powerpoint/2010/main" val="1924224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2" name="TextBox 1"/>
          <p:cNvSpPr txBox="1"/>
          <p:nvPr/>
        </p:nvSpPr>
        <p:spPr>
          <a:xfrm>
            <a:off x="381000" y="838200"/>
            <a:ext cx="8382000" cy="5170646"/>
          </a:xfrm>
          <a:prstGeom prst="rect">
            <a:avLst/>
          </a:prstGeom>
          <a:noFill/>
        </p:spPr>
        <p:txBody>
          <a:bodyPr wrap="square" rtlCol="0">
            <a:spAutoFit/>
          </a:bodyPr>
          <a:lstStyle/>
          <a:p>
            <a:r>
              <a:rPr lang="en-US" b="1" dirty="0"/>
              <a:t>Aggravated domestic violence</a:t>
            </a:r>
            <a:r>
              <a:rPr lang="en-US" dirty="0"/>
              <a:t>: M.S. Code §97-3-7(4) </a:t>
            </a:r>
          </a:p>
          <a:p>
            <a:r>
              <a:rPr lang="en-US" sz="1200" dirty="0"/>
              <a:t>(4) (a) When the offense is committed against a current or former spouse of the defendant or a child of that person, a person living as a spouse or who formerly lived as a spouse with the defendant or a child of that person, a parent, grandparent, child, grandchild or someone similarly situated to the defendant, a person who has a current or former dating relationship with the defendant, or a person with whom the defendant has had a biological or legally adopted child, a person is guilty of aggravated domestic violence who: (</a:t>
            </a:r>
            <a:r>
              <a:rPr lang="en-US" sz="1200" dirty="0" err="1"/>
              <a:t>i</a:t>
            </a:r>
            <a:r>
              <a:rPr lang="en-US" sz="1200" dirty="0"/>
              <a:t>) Attempts to cause serious bodily injury to another, or causes such an injury purposely, knowingly or recklessly under circumstances manifesting extreme indifference to the value of human life; </a:t>
            </a:r>
          </a:p>
          <a:p>
            <a:r>
              <a:rPr lang="en-US" sz="1200" dirty="0"/>
              <a:t>(ii) Attempts to cause or purposely or knowingly causes bodily injury to another with a deadly weapon or other means likely to produce death or serious bodily harm; or </a:t>
            </a:r>
          </a:p>
          <a:p>
            <a:r>
              <a:rPr lang="en-US" sz="1200" dirty="0"/>
              <a:t>(iii) Strangles, or attempts to strangle another. Upon conviction, the defendant shall be punished by imprisonment in the custody of the Department of Corrections for not less than two (2) nor more than twenty (20) years. (b) </a:t>
            </a:r>
            <a:r>
              <a:rPr lang="en-US" sz="1200" i="1" dirty="0"/>
              <a:t>Aggravated domestic violence; third. </a:t>
            </a:r>
            <a:r>
              <a:rPr lang="en-US" sz="1200" dirty="0"/>
              <a:t>A person is guilty of aggravated domestic violence third who, at the time of the commission of that offense, commits aggravated domestic violence as defined in this subsection (4) and who has two (2) prior convictions within the past seven (7) years, whether against the same or another victim, for any combination of aggravated domestic violence under this subsection (4) or simple domestic violence third as defined in subsection (3) of this section, or substantially similar offenses under the laws of another state, of the United States, or of a federally recognized Native American tribe. Upon conviction for aggravated domestic violence third, the defendant shall be sentenced to a term of imprisonment of not less than ten (10) nor more than twenty (20) years. </a:t>
            </a:r>
          </a:p>
          <a:p>
            <a:r>
              <a:rPr lang="en-US" sz="1200" dirty="0"/>
              <a:t>(5) </a:t>
            </a:r>
            <a:r>
              <a:rPr lang="en-US" sz="1200" i="1" dirty="0"/>
              <a:t>Sentencing for fourth or subsequent domestic violence offense. </a:t>
            </a:r>
            <a:r>
              <a:rPr lang="en-US" sz="1200" dirty="0"/>
              <a:t>Any person who commits an offense defined in subsection (3) or (4) of this section, and who, at the time of the commission of that offense, has at least three (3) previous convictions, whether against the same or different victims, for any combination of offenses defined in subsections (3) and (4) of this section or substantially similar offenses under the law of another state, of the United States, or of a federally recognized Native American tribe, shall, upon conviction, be sentenced to imprisonment for not less than fifteen (15) years nor more than twenty (20) years. (6) In sentencing under subsections (3), (4) and (5) of this section, the court shall consider as an aggravating factor whether the crime was committed in the physical presence or hearing of a child under sixteen (16) years of age who was, at the time of the offense, living within either the residence of the victim, the residence of the perpetrator, or the residence where the offense occurred.</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3" name="TextBox 2"/>
          <p:cNvSpPr txBox="1"/>
          <p:nvPr/>
        </p:nvSpPr>
        <p:spPr>
          <a:xfrm>
            <a:off x="304800" y="838200"/>
            <a:ext cx="8534400" cy="4801314"/>
          </a:xfrm>
          <a:prstGeom prst="rect">
            <a:avLst/>
          </a:prstGeom>
          <a:noFill/>
        </p:spPr>
        <p:txBody>
          <a:bodyPr wrap="square" rtlCol="0">
            <a:spAutoFit/>
          </a:bodyPr>
          <a:lstStyle/>
          <a:p>
            <a:r>
              <a:rPr lang="en-US" b="1" i="1" dirty="0"/>
              <a:t>What Constitutes Stalking?</a:t>
            </a:r>
            <a:endParaRPr lang="en-US" dirty="0"/>
          </a:p>
          <a:p>
            <a:r>
              <a:rPr lang="en-US" b="1" dirty="0"/>
              <a:t>Stalking</a:t>
            </a:r>
            <a:r>
              <a:rPr lang="en-US" dirty="0"/>
              <a:t>: M.S. Code §97-3-107 </a:t>
            </a:r>
          </a:p>
          <a:p>
            <a:r>
              <a:rPr lang="en-US" sz="1200" dirty="0"/>
              <a:t>(1) (a) Any person who purposefully engages in a course of conduct directed at a specific person, or who makes a credible threat, and who knows or should know that the conduct would cause a reasonable person to fear for his or her own safety, to fear for the safety of another person, or to fear damage or destruction of his or her property, is guilty of the crime of stalking. </a:t>
            </a:r>
          </a:p>
          <a:p>
            <a:r>
              <a:rPr lang="en-US" sz="1200" dirty="0"/>
              <a:t>(b) A person who is convicted of the crime of stalking under this section shall be punished by imprisonment in the county jail for not more than one (1) year or by a fine of not more than One Thousand Dollars ($ 1,000.00), or by both such fine and imprisonment. (c) Any person who is convicted of a violation of this section when there is in effect at the time of the commission of the offense a valid temporary restraining order, ex parte protective order, protective order after hearing, court approved consent agreement, or an injunction issued by a municipal, justice, county, circuit or chancery court, federal or tribal court or by a foreign court of competent jurisdiction prohibiting the behavior described in this section against the same party, shall be punished by imprisonment in the county jail for not more than one (1) year and by a fine of not more than One Thousand Five Hundred Dollars ($ 1,500.00). (2) (a) A person who commits acts that would constitute the crime of stalking as defined in this section is guilty of the crime of aggravated stalking if any of the following circumstances exist: </a:t>
            </a:r>
          </a:p>
          <a:p>
            <a:r>
              <a:rPr lang="en-US" sz="1200" dirty="0"/>
              <a:t>(</a:t>
            </a:r>
            <a:r>
              <a:rPr lang="en-US" sz="1200" dirty="0" err="1"/>
              <a:t>i</a:t>
            </a:r>
            <a:r>
              <a:rPr lang="en-US" sz="1200" dirty="0"/>
              <a:t>) At least one (1) of the actions constituting the offense involved the use or display of a deadly weapon with the intent to place the victim of the stalking in reasonable fear of death or great bodily injury to self or a third person; </a:t>
            </a:r>
          </a:p>
          <a:p>
            <a:r>
              <a:rPr lang="en-US" sz="1200" dirty="0"/>
              <a:t>(ii) Within the past seven (7) years, the perpetrator has been previously convicted of stalking or aggravated stalking under this section or a substantially similar law of another state, political subdivision of another state, of the United States, or of a federally recognized Indian tribe, whether against the same or another victim; or </a:t>
            </a:r>
          </a:p>
          <a:p>
            <a:r>
              <a:rPr lang="en-US" sz="1200" dirty="0"/>
              <a:t>(iii) At the time of the offense, the perpetrator was a person required to register as a sex offender pursuant to state, federal, military or tribal law and the victim was under the age of eighteen (18) years. (b) Aggravated stalking is a felony punishable as follows: (</a:t>
            </a:r>
            <a:r>
              <a:rPr lang="en-US" sz="1200" dirty="0" err="1"/>
              <a:t>i</a:t>
            </a:r>
            <a:r>
              <a:rPr lang="en-US" sz="1200" dirty="0"/>
              <a:t>) Except as provided in subparagraph (ii), by imprisonment in the custody of the Department of Corrections for not more than five (5) years and a fine of not more than Three Thousand Dollars ($ 3,000.00). </a:t>
            </a:r>
          </a:p>
          <a:p>
            <a:r>
              <a:rPr lang="en-US" sz="1200" dirty="0" smtClean="0"/>
              <a:t>by </a:t>
            </a:r>
            <a:r>
              <a:rPr lang="en-US" sz="1200" dirty="0"/>
              <a:t>this section</a:t>
            </a:r>
            <a:r>
              <a:rPr lang="en-US" dirty="0"/>
              <a:t>.</a:t>
            </a:r>
          </a:p>
        </p:txBody>
      </p:sp>
    </p:spTree>
    <p:extLst>
      <p:ext uri="{BB962C8B-B14F-4D97-AF65-F5344CB8AC3E}">
        <p14:creationId xmlns:p14="http://schemas.microsoft.com/office/powerpoint/2010/main" val="38555923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00" y="990600"/>
            <a:ext cx="8382000" cy="4770537"/>
          </a:xfrm>
          <a:prstGeom prst="rect">
            <a:avLst/>
          </a:prstGeom>
          <a:noFill/>
        </p:spPr>
        <p:txBody>
          <a:bodyPr wrap="square" rtlCol="0">
            <a:spAutoFit/>
          </a:bodyPr>
          <a:lstStyle/>
          <a:p>
            <a:r>
              <a:rPr lang="en-US" b="1" dirty="0" smtClean="0"/>
              <a:t>Stalking Continued……</a:t>
            </a:r>
          </a:p>
          <a:p>
            <a:r>
              <a:rPr lang="en-US" sz="1100" dirty="0"/>
              <a:t>(ii) If, at the time of the offense, the perpetrator was required to register as a sex offender pursuant to state, federal, military or tribal law, and the victim was under the age of eighteen (18) years, by imprisonment for not more than six (6) years in the custody of the Department of Corrections and a fine of Four Thousand dollars ($4,000.00). (3) Upon conviction, the sentencing court shall consider issuance of an order prohibiting the perpetrator from any contact with the victim. The duration of any order prohibiting contact with the victim shall be based upon the seriousness of the facts before the court, the probability of future violations, and the safety of the victim or another person. (4) Every conviction of stalking or aggravated stalking may require as a condition of any suspended sentence or sentence of probation that the defendant, at his own expense, submit to psychiatric or psychological counseling or other such treatment or behavioral modification program deemed appropriate by the court. (5) In any prosecution under this section, it shall not be a defense that the perpetrator was not given actual notice that the course of conduct was unwanted or that the perpetrator did not intend to cause the victim fear. (6) When investigating allegations of a violation of this section, law enforcement officers shall utilize the Uniform Offense Report prescribed by the Office of the Attorney General in consultation with the sheriffs' and police chiefs' associations. However, failure of law enforcement to utilize the Uniform Offense Report shall in no way invalidate the crime charged under this section. (7) For purposes of venue, any violation of this section shall be considered to have been committed in any county in which any single act was performed in furtherance of a violation of this section. An electronic communication shall be deemed to have been committed in any county from which the electronic communication is generated or in which it is received. (8) For the purposes of this section: (a) "Course of conduct" means a pattern of conduct composed of a series of two (2) or more acts over a period of time, however short, evidencing a continuity of purpose and that would cause a reasonable person to fear for his or her own safety, to fear for the safety of another person, or to fear damage or destruction of his or her property. Such acts may include, but are not limited to, the 27 </a:t>
            </a:r>
          </a:p>
          <a:p>
            <a:r>
              <a:rPr lang="en-US" sz="1100" dirty="0"/>
              <a:t>following or any combination thereof, whether done directly or indirectly: (</a:t>
            </a:r>
            <a:r>
              <a:rPr lang="en-US" sz="1100" dirty="0" err="1"/>
              <a:t>i</a:t>
            </a:r>
            <a:r>
              <a:rPr lang="en-US" sz="1100" dirty="0"/>
              <a:t>) following or confronting the other person in a public place or on private property against the other person's will; (ii) contacting the other person by telephone or mail, or by electronic mail or communication as defined in Section 97-45-1; or (iii) threatening or causing harm to the other person or a third party. (b) "Credible threat" means a verbal or written threat to cause harm to a specific person or to cause damage to property that would cause a reasonable person to fear for the safety of that person or damage to the property. (c) "Reasonable person" means a reasonable person in the victim's circumstances. (9) The incarceration of a person at the time the threat is made shall not be a bar to prosecution under this section. Constitutionally protected activity is not prohibited</a:t>
            </a:r>
          </a:p>
        </p:txBody>
      </p:sp>
      <p:pic>
        <p:nvPicPr>
          <p:cNvPr id="3" name="Picture 2"/>
          <p:cNvPicPr>
            <a:picLocks noChangeAspect="1" noChangeArrowheads="1"/>
          </p:cNvPicPr>
          <p:nvPr/>
        </p:nvPicPr>
        <p:blipFill>
          <a:blip r:embed="rId2"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36052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0" y="990600"/>
            <a:ext cx="9144000" cy="3785652"/>
          </a:xfrm>
          <a:prstGeom prst="rect">
            <a:avLst/>
          </a:prstGeom>
        </p:spPr>
        <p:txBody>
          <a:bodyPr wrap="square">
            <a:spAutoFit/>
          </a:bodyPr>
          <a:lstStyle/>
          <a:p>
            <a:pPr algn="ctr"/>
            <a:endParaRPr lang="en-US" sz="4800" b="1" dirty="0" smtClean="0">
              <a:latin typeface="Verdana" pitchFamily="34" charset="0"/>
            </a:endParaRPr>
          </a:p>
          <a:p>
            <a:pPr algn="ctr"/>
            <a:endParaRPr lang="en-US" sz="4800" b="1" dirty="0">
              <a:latin typeface="Verdana" pitchFamily="34" charset="0"/>
            </a:endParaRPr>
          </a:p>
          <a:p>
            <a:pPr algn="ctr"/>
            <a:r>
              <a:rPr lang="en-US" sz="4800" b="1" dirty="0" smtClean="0">
                <a:latin typeface="Verdana" pitchFamily="34" charset="0"/>
              </a:rPr>
              <a:t>WHAT </a:t>
            </a:r>
            <a:r>
              <a:rPr lang="en-US" sz="4800" b="1" dirty="0" smtClean="0">
                <a:latin typeface="Verdana" pitchFamily="34" charset="0"/>
              </a:rPr>
              <a:t>TO REPORT</a:t>
            </a:r>
          </a:p>
          <a:p>
            <a:endParaRPr lang="en-US" sz="2400" b="1" dirty="0" smtClean="0">
              <a:latin typeface="Verdana" pitchFamily="34" charset="0"/>
            </a:endParaRPr>
          </a:p>
          <a:p>
            <a:pPr lvl="4"/>
            <a:r>
              <a:rPr lang="en-US" sz="2400" b="1" dirty="0" smtClean="0">
                <a:latin typeface="Verdana" pitchFamily="34" charset="0"/>
              </a:rPr>
              <a:t>-</a:t>
            </a:r>
            <a:r>
              <a:rPr lang="en-US" sz="2400" b="1" dirty="0" err="1" smtClean="0">
                <a:latin typeface="Verdana" pitchFamily="34" charset="0"/>
              </a:rPr>
              <a:t>Clery</a:t>
            </a:r>
            <a:r>
              <a:rPr lang="en-US" sz="2400" b="1" dirty="0" smtClean="0">
                <a:latin typeface="Verdana" pitchFamily="34" charset="0"/>
              </a:rPr>
              <a:t> Offenses-What Happened</a:t>
            </a:r>
          </a:p>
          <a:p>
            <a:pPr lvl="4"/>
            <a:endParaRPr lang="en-US" sz="2400" b="1" dirty="0" smtClean="0">
              <a:latin typeface="Verdana" pitchFamily="34" charset="0"/>
            </a:endParaRPr>
          </a:p>
          <a:p>
            <a:pPr lvl="4"/>
            <a:r>
              <a:rPr lang="en-US" sz="2400" b="1" dirty="0" smtClean="0">
                <a:latin typeface="Verdana" pitchFamily="34" charset="0"/>
              </a:rPr>
              <a:t>-</a:t>
            </a:r>
            <a:r>
              <a:rPr lang="en-US" sz="2400" b="1" dirty="0" err="1" smtClean="0">
                <a:latin typeface="Verdana" pitchFamily="34" charset="0"/>
              </a:rPr>
              <a:t>Clery</a:t>
            </a:r>
            <a:r>
              <a:rPr lang="en-US" sz="2400" b="1" dirty="0" smtClean="0">
                <a:latin typeface="Verdana" pitchFamily="34" charset="0"/>
              </a:rPr>
              <a:t> Geography-Where it Happened</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533400" y="914400"/>
            <a:ext cx="4114800" cy="707886"/>
          </a:xfrm>
          <a:prstGeom prst="rect">
            <a:avLst/>
          </a:prstGeom>
          <a:noFill/>
        </p:spPr>
        <p:txBody>
          <a:bodyPr wrap="square" rtlCol="0">
            <a:spAutoFit/>
          </a:bodyPr>
          <a:lstStyle/>
          <a:p>
            <a:r>
              <a:rPr lang="en-US" sz="4000" dirty="0" smtClean="0">
                <a:latin typeface="Verdana" pitchFamily="34" charset="0"/>
              </a:rPr>
              <a:t>How To Report</a:t>
            </a:r>
            <a:endParaRPr lang="en-US" sz="4000" dirty="0">
              <a:latin typeface="Verdana" pitchFamily="34" charset="0"/>
            </a:endParaRPr>
          </a:p>
        </p:txBody>
      </p:sp>
      <p:sp>
        <p:nvSpPr>
          <p:cNvPr id="5" name="Rectangle 4"/>
          <p:cNvSpPr/>
          <p:nvPr/>
        </p:nvSpPr>
        <p:spPr>
          <a:xfrm>
            <a:off x="533400" y="1828799"/>
            <a:ext cx="7848600" cy="3724096"/>
          </a:xfrm>
          <a:prstGeom prst="rect">
            <a:avLst/>
          </a:prstGeom>
        </p:spPr>
        <p:txBody>
          <a:bodyPr wrap="square">
            <a:spAutoFit/>
          </a:bodyPr>
          <a:lstStyle/>
          <a:p>
            <a:pPr marL="342900" indent="-342900">
              <a:defRPr/>
            </a:pPr>
            <a:r>
              <a:rPr lang="en-US" sz="2400" b="1" dirty="0" smtClean="0">
                <a:latin typeface="Verdana" pitchFamily="34" charset="0"/>
              </a:rPr>
              <a:t>For an emergency or ongoing threat:</a:t>
            </a:r>
          </a:p>
          <a:p>
            <a:pPr lvl="1" indent="-457200">
              <a:spcBef>
                <a:spcPct val="0"/>
              </a:spcBef>
              <a:spcAft>
                <a:spcPct val="0"/>
              </a:spcAft>
              <a:buFont typeface="+mj-lt"/>
              <a:buAutoNum type="arabicPeriod"/>
              <a:defRPr/>
            </a:pPr>
            <a:r>
              <a:rPr lang="en-US" sz="2400" b="1" dirty="0" smtClean="0">
                <a:solidFill>
                  <a:srgbClr val="CC0000"/>
                </a:solidFill>
                <a:latin typeface="Verdana" pitchFamily="34" charset="0"/>
              </a:rPr>
              <a:t>CALL Campus Police IMMEDIATELY!</a:t>
            </a:r>
            <a:endParaRPr lang="en-US" sz="1600" dirty="0" smtClean="0">
              <a:latin typeface="Verdana" pitchFamily="34" charset="0"/>
            </a:endParaRPr>
          </a:p>
          <a:p>
            <a:pPr marL="0" lvl="1">
              <a:spcBef>
                <a:spcPct val="0"/>
              </a:spcBef>
              <a:spcAft>
                <a:spcPct val="0"/>
              </a:spcAft>
              <a:defRPr/>
            </a:pPr>
            <a:r>
              <a:rPr lang="en-US" sz="1600" dirty="0" smtClean="0">
                <a:latin typeface="Verdana" pitchFamily="34" charset="0"/>
              </a:rPr>
              <a:t>	(Senatobia Campus </a:t>
            </a:r>
            <a:r>
              <a:rPr lang="en-US" sz="2000" b="1" dirty="0" smtClean="0">
                <a:solidFill>
                  <a:srgbClr val="CC0000"/>
                </a:solidFill>
                <a:latin typeface="Verdana" pitchFamily="34" charset="0"/>
              </a:rPr>
              <a:t>562-3314</a:t>
            </a:r>
            <a:r>
              <a:rPr lang="en-US" sz="2000" b="1" dirty="0" smtClean="0">
                <a:latin typeface="Verdana" pitchFamily="34" charset="0"/>
              </a:rPr>
              <a:t>,</a:t>
            </a:r>
            <a:r>
              <a:rPr lang="en-US" sz="2000" dirty="0" smtClean="0"/>
              <a:t> </a:t>
            </a:r>
            <a:r>
              <a:rPr lang="en-US" sz="2000" dirty="0" smtClean="0">
                <a:latin typeface="Verdana" pitchFamily="34" charset="0"/>
              </a:rPr>
              <a:t>Oxford Center </a:t>
            </a:r>
            <a:r>
              <a:rPr lang="en-US" sz="2000" b="1" dirty="0" smtClean="0">
                <a:solidFill>
                  <a:srgbClr val="C00000"/>
                </a:solidFill>
                <a:latin typeface="Verdana" pitchFamily="34" charset="0"/>
              </a:rPr>
              <a:t>(662) 	236-2023</a:t>
            </a:r>
            <a:r>
              <a:rPr lang="en-US" sz="2000" b="1" dirty="0" smtClean="0">
                <a:latin typeface="Verdana" pitchFamily="34" charset="0"/>
              </a:rPr>
              <a:t>, </a:t>
            </a:r>
            <a:r>
              <a:rPr lang="en-US" sz="2000" dirty="0" err="1" smtClean="0">
                <a:latin typeface="Verdana" pitchFamily="34" charset="0"/>
              </a:rPr>
              <a:t>DeSoto</a:t>
            </a:r>
            <a:r>
              <a:rPr lang="en-US" sz="2000" dirty="0" smtClean="0">
                <a:latin typeface="Verdana" pitchFamily="34" charset="0"/>
              </a:rPr>
              <a:t> Center 	</a:t>
            </a:r>
            <a:r>
              <a:rPr lang="en-US" sz="2000" b="1" dirty="0" smtClean="0">
                <a:solidFill>
                  <a:srgbClr val="C00000"/>
                </a:solidFill>
                <a:latin typeface="Verdana" pitchFamily="34" charset="0"/>
              </a:rPr>
              <a:t>(662) 342-1570</a:t>
            </a:r>
            <a:r>
              <a:rPr lang="en-US" sz="1600" dirty="0" smtClean="0">
                <a:latin typeface="Verdana" pitchFamily="34" charset="0"/>
              </a:rPr>
              <a:t>)</a:t>
            </a:r>
          </a:p>
          <a:p>
            <a:pPr marL="865188" lvl="1" indent="-342900">
              <a:buFont typeface="Wingdings" pitchFamily="2" charset="2"/>
              <a:buChar char="§"/>
              <a:defRPr/>
            </a:pPr>
            <a:r>
              <a:rPr lang="en-US" sz="2000" dirty="0" smtClean="0">
                <a:latin typeface="Verdana" pitchFamily="34" charset="0"/>
              </a:rPr>
              <a:t>If the information represents a </a:t>
            </a:r>
            <a:r>
              <a:rPr lang="en-US" sz="2000" b="1" u="sng" dirty="0" smtClean="0">
                <a:solidFill>
                  <a:srgbClr val="C00000"/>
                </a:solidFill>
                <a:latin typeface="Verdana" pitchFamily="34" charset="0"/>
              </a:rPr>
              <a:t>serious or continuing</a:t>
            </a:r>
            <a:r>
              <a:rPr lang="en-US" sz="2000" u="sng" dirty="0" smtClean="0">
                <a:solidFill>
                  <a:srgbClr val="C00000"/>
                </a:solidFill>
                <a:latin typeface="Verdana" pitchFamily="34" charset="0"/>
              </a:rPr>
              <a:t> </a:t>
            </a:r>
            <a:r>
              <a:rPr lang="en-US" sz="2000" b="1" u="sng" dirty="0" smtClean="0">
                <a:solidFill>
                  <a:srgbClr val="C00000"/>
                </a:solidFill>
                <a:latin typeface="Verdana" pitchFamily="34" charset="0"/>
              </a:rPr>
              <a:t>threat</a:t>
            </a:r>
            <a:r>
              <a:rPr lang="en-US" sz="2000" b="1" dirty="0" smtClean="0">
                <a:solidFill>
                  <a:srgbClr val="C00000"/>
                </a:solidFill>
                <a:latin typeface="Verdana" pitchFamily="34" charset="0"/>
              </a:rPr>
              <a:t> </a:t>
            </a:r>
          </a:p>
          <a:p>
            <a:pPr marL="865188" lvl="1" indent="-342900">
              <a:buFont typeface="Wingdings" pitchFamily="2" charset="2"/>
              <a:buChar char="§"/>
              <a:defRPr/>
            </a:pPr>
            <a:r>
              <a:rPr lang="en-US" sz="2000" dirty="0" smtClean="0">
                <a:latin typeface="Verdana" pitchFamily="34" charset="0"/>
              </a:rPr>
              <a:t>If the information represents </a:t>
            </a:r>
            <a:r>
              <a:rPr lang="en-US" sz="2000" dirty="0" smtClean="0">
                <a:latin typeface="Verdana" pitchFamily="34" charset="0"/>
                <a:ea typeface="Verdana" pitchFamily="34" charset="0"/>
                <a:cs typeface="Verdana" pitchFamily="34" charset="0"/>
              </a:rPr>
              <a:t>a </a:t>
            </a:r>
            <a:r>
              <a:rPr lang="en-US" sz="2000" b="1" u="sng" dirty="0" smtClean="0">
                <a:solidFill>
                  <a:srgbClr val="C00000"/>
                </a:solidFill>
                <a:latin typeface="Verdana" pitchFamily="34" charset="0"/>
                <a:ea typeface="Verdana" pitchFamily="34" charset="0"/>
                <a:cs typeface="Verdana" pitchFamily="34" charset="0"/>
              </a:rPr>
              <a:t>significant emergency</a:t>
            </a:r>
            <a:r>
              <a:rPr lang="en-US" sz="2000" dirty="0" smtClean="0">
                <a:solidFill>
                  <a:srgbClr val="FF0000"/>
                </a:solidFill>
                <a:latin typeface="Verdana" pitchFamily="34" charset="0"/>
                <a:ea typeface="Verdana" pitchFamily="34" charset="0"/>
                <a:cs typeface="Verdana" pitchFamily="34" charset="0"/>
              </a:rPr>
              <a:t> </a:t>
            </a:r>
            <a:r>
              <a:rPr lang="en-US" sz="2000" dirty="0" smtClean="0">
                <a:latin typeface="Verdana" pitchFamily="34" charset="0"/>
                <a:ea typeface="Verdana" pitchFamily="34" charset="0"/>
                <a:cs typeface="Verdana" pitchFamily="34" charset="0"/>
              </a:rPr>
              <a:t>or </a:t>
            </a:r>
            <a:r>
              <a:rPr lang="en-US" sz="2000" b="1" u="sng" dirty="0" smtClean="0">
                <a:solidFill>
                  <a:srgbClr val="C00000"/>
                </a:solidFill>
                <a:latin typeface="Verdana" pitchFamily="34" charset="0"/>
                <a:ea typeface="Verdana" pitchFamily="34" charset="0"/>
                <a:cs typeface="Verdana" pitchFamily="34" charset="0"/>
              </a:rPr>
              <a:t>dangerous situation</a:t>
            </a:r>
            <a:r>
              <a:rPr lang="en-US" sz="2000" b="1" dirty="0" smtClean="0">
                <a:solidFill>
                  <a:srgbClr val="C00000"/>
                </a:solidFill>
                <a:latin typeface="Verdana" pitchFamily="34" charset="0"/>
                <a:ea typeface="Verdana" pitchFamily="34" charset="0"/>
                <a:cs typeface="Verdana" pitchFamily="34" charset="0"/>
              </a:rPr>
              <a:t> </a:t>
            </a:r>
          </a:p>
          <a:p>
            <a:pPr marL="522288" lvl="1">
              <a:defRPr/>
            </a:pPr>
            <a:endParaRPr lang="en-US" sz="2000" dirty="0" smtClean="0">
              <a:latin typeface="Verdana" pitchFamily="34" charset="0"/>
              <a:ea typeface="Verdana" pitchFamily="34" charset="0"/>
              <a:cs typeface="Verdana" pitchFamily="34" charset="0"/>
            </a:endParaRPr>
          </a:p>
          <a:p>
            <a:pPr marL="342900" indent="-342900">
              <a:buFont typeface="Wingdings" pitchFamily="2" charset="2"/>
              <a:buAutoNum type="arabicPeriod" startAt="2"/>
              <a:defRPr/>
            </a:pPr>
            <a:r>
              <a:rPr lang="en-US" sz="2400" dirty="0" smtClean="0">
                <a:latin typeface="Verdana" pitchFamily="34" charset="0"/>
              </a:rPr>
              <a:t>In all other circumstances assist the victim and proceed as described in the next slide.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457200" y="838200"/>
            <a:ext cx="8229600" cy="1015663"/>
          </a:xfrm>
          <a:prstGeom prst="rect">
            <a:avLst/>
          </a:prstGeom>
        </p:spPr>
        <p:txBody>
          <a:bodyPr wrap="square">
            <a:spAutoFit/>
          </a:bodyPr>
          <a:lstStyle/>
          <a:p>
            <a:r>
              <a:rPr lang="en-US" sz="2400" b="1" dirty="0" smtClean="0"/>
              <a:t>        HOW TO REPORT</a:t>
            </a:r>
            <a:r>
              <a:rPr lang="en-US" sz="2400" dirty="0" smtClean="0"/>
              <a:t> </a:t>
            </a:r>
            <a:br>
              <a:rPr lang="en-US" sz="2400" dirty="0" smtClean="0"/>
            </a:br>
            <a:r>
              <a:rPr lang="en-US" b="1" dirty="0" smtClean="0">
                <a:solidFill>
                  <a:schemeClr val="accent1">
                    <a:lumMod val="50000"/>
                  </a:schemeClr>
                </a:solidFill>
              </a:rPr>
              <a:t>(No serious or continuing threat/significant emergency/dangerous situation)</a:t>
            </a:r>
            <a:endParaRPr lang="en-US" b="1" dirty="0">
              <a:solidFill>
                <a:schemeClr val="accent1">
                  <a:lumMod val="50000"/>
                </a:schemeClr>
              </a:solidFill>
            </a:endParaRPr>
          </a:p>
        </p:txBody>
      </p:sp>
      <p:sp>
        <p:nvSpPr>
          <p:cNvPr id="5" name="Rectangle 4"/>
          <p:cNvSpPr/>
          <p:nvPr/>
        </p:nvSpPr>
        <p:spPr>
          <a:xfrm>
            <a:off x="533400" y="1676400"/>
            <a:ext cx="8229600" cy="5041380"/>
          </a:xfrm>
          <a:prstGeom prst="rect">
            <a:avLst/>
          </a:prstGeom>
        </p:spPr>
        <p:txBody>
          <a:bodyPr wrap="square">
            <a:spAutoFit/>
          </a:bodyPr>
          <a:lstStyle/>
          <a:p>
            <a:pPr>
              <a:lnSpc>
                <a:spcPct val="80000"/>
              </a:lnSpc>
              <a:defRPr/>
            </a:pPr>
            <a:endParaRPr lang="en-US" sz="2000" b="1" u="sng" dirty="0" smtClean="0">
              <a:latin typeface="Verdana" pitchFamily="34" charset="0"/>
            </a:endParaRPr>
          </a:p>
          <a:p>
            <a:pPr>
              <a:lnSpc>
                <a:spcPct val="80000"/>
              </a:lnSpc>
              <a:defRPr/>
            </a:pPr>
            <a:r>
              <a:rPr lang="en-US" sz="2000" b="1" u="sng" dirty="0" smtClean="0">
                <a:latin typeface="Verdana" pitchFamily="34" charset="0"/>
              </a:rPr>
              <a:t>All allegations of </a:t>
            </a:r>
            <a:r>
              <a:rPr lang="en-US" sz="2000" b="1" u="sng" dirty="0" err="1" smtClean="0">
                <a:latin typeface="Verdana" pitchFamily="34" charset="0"/>
              </a:rPr>
              <a:t>Clery</a:t>
            </a:r>
            <a:r>
              <a:rPr lang="en-US" sz="2000" b="1" u="sng" dirty="0" smtClean="0">
                <a:latin typeface="Verdana" pitchFamily="34" charset="0"/>
              </a:rPr>
              <a:t> Offenses must be reported</a:t>
            </a:r>
          </a:p>
          <a:p>
            <a:pPr lvl="1">
              <a:lnSpc>
                <a:spcPct val="80000"/>
              </a:lnSpc>
              <a:defRPr/>
            </a:pPr>
            <a:r>
              <a:rPr lang="en-US" dirty="0" smtClean="0">
                <a:latin typeface="Verdana" pitchFamily="34" charset="0"/>
              </a:rPr>
              <a:t>As soon as possible!</a:t>
            </a:r>
          </a:p>
          <a:p>
            <a:pPr lvl="1">
              <a:lnSpc>
                <a:spcPct val="80000"/>
              </a:lnSpc>
              <a:defRPr/>
            </a:pPr>
            <a:r>
              <a:rPr lang="en-US" dirty="0" smtClean="0">
                <a:latin typeface="Verdana" pitchFamily="34" charset="0"/>
              </a:rPr>
              <a:t>The crime can be reported by the victim or by the CSA.</a:t>
            </a:r>
          </a:p>
          <a:p>
            <a:pPr>
              <a:lnSpc>
                <a:spcPct val="80000"/>
              </a:lnSpc>
              <a:defRPr/>
            </a:pPr>
            <a:endParaRPr lang="en-US" sz="2000" dirty="0" smtClean="0">
              <a:latin typeface="Verdana" pitchFamily="34" charset="0"/>
            </a:endParaRPr>
          </a:p>
          <a:p>
            <a:pPr>
              <a:lnSpc>
                <a:spcPct val="80000"/>
              </a:lnSpc>
              <a:defRPr/>
            </a:pPr>
            <a:r>
              <a:rPr lang="en-US" sz="2000" dirty="0" smtClean="0">
                <a:latin typeface="Verdana" pitchFamily="34" charset="0"/>
              </a:rPr>
              <a:t>When Working With A Victim:</a:t>
            </a:r>
          </a:p>
          <a:p>
            <a:pPr indent="-457200">
              <a:lnSpc>
                <a:spcPct val="80000"/>
              </a:lnSpc>
              <a:defRPr/>
            </a:pPr>
            <a:r>
              <a:rPr lang="en-US" sz="2000" dirty="0" smtClean="0">
                <a:latin typeface="Verdana" pitchFamily="34" charset="0"/>
              </a:rPr>
              <a:t>    1. Does the victim wish to report the incident to the police? 	If so, assist the student in making a report</a:t>
            </a:r>
            <a:r>
              <a:rPr lang="en-US" sz="2000" dirty="0" smtClean="0">
                <a:latin typeface="Verdana" pitchFamily="34" charset="0"/>
              </a:rPr>
              <a:t>. Walk the 	student to the Campus Police Office or call for an 	officer to come meet with the student.  </a:t>
            </a:r>
            <a:r>
              <a:rPr lang="en-US" sz="2000" smtClean="0">
                <a:latin typeface="Verdana" pitchFamily="34" charset="0"/>
              </a:rPr>
              <a:t>Victims may 	also report </a:t>
            </a:r>
            <a:r>
              <a:rPr lang="en-US" sz="2000" dirty="0" smtClean="0">
                <a:latin typeface="Verdana" pitchFamily="34" charset="0"/>
              </a:rPr>
              <a:t>to police anonymously through </a:t>
            </a:r>
            <a:r>
              <a:rPr lang="en-US" sz="2000" dirty="0" smtClean="0">
                <a:latin typeface="Verdana" pitchFamily="34" charset="0"/>
              </a:rPr>
              <a:t>“</a:t>
            </a:r>
            <a:r>
              <a:rPr lang="en-US" sz="2000" dirty="0" smtClean="0">
                <a:latin typeface="Verdana" pitchFamily="34" charset="0"/>
              </a:rPr>
              <a:t>Silent </a:t>
            </a:r>
            <a:r>
              <a:rPr lang="en-US" sz="2000" dirty="0" smtClean="0">
                <a:latin typeface="Verdana" pitchFamily="34" charset="0"/>
              </a:rPr>
              <a:t>	Witness</a:t>
            </a:r>
            <a:r>
              <a:rPr lang="en-US" sz="2000" dirty="0" smtClean="0">
                <a:latin typeface="Verdana" pitchFamily="34" charset="0"/>
              </a:rPr>
              <a:t>” </a:t>
            </a:r>
            <a:r>
              <a:rPr lang="en-US" sz="1400" b="1" u="sng" dirty="0" smtClean="0">
                <a:solidFill>
                  <a:schemeClr val="accent1">
                    <a:lumMod val="50000"/>
                  </a:schemeClr>
                </a:solidFill>
                <a:latin typeface="Verdana" pitchFamily="34" charset="0"/>
                <a:hlinkClick r:id="rId4"/>
              </a:rPr>
              <a:t>https</a:t>
            </a:r>
            <a:r>
              <a:rPr lang="en-US" sz="1400" b="1" u="sng" dirty="0">
                <a:solidFill>
                  <a:schemeClr val="accent1">
                    <a:lumMod val="50000"/>
                  </a:schemeClr>
                </a:solidFill>
                <a:latin typeface="Verdana" pitchFamily="34" charset="0"/>
                <a:hlinkClick r:id="rId4"/>
              </a:rPr>
              <a:t>://nwcc.wufoo.com/forms/k1mt0nth1rgtvt2</a:t>
            </a:r>
            <a:r>
              <a:rPr lang="en-US" sz="1400" b="1" u="sng" dirty="0" smtClean="0">
                <a:solidFill>
                  <a:schemeClr val="accent1">
                    <a:lumMod val="50000"/>
                  </a:schemeClr>
                </a:solidFill>
                <a:latin typeface="Verdana" pitchFamily="34" charset="0"/>
                <a:hlinkClick r:id="rId4"/>
              </a:rPr>
              <a:t>/</a:t>
            </a:r>
            <a:endParaRPr lang="en-US" sz="1400" b="1" u="sng" dirty="0" smtClean="0">
              <a:solidFill>
                <a:schemeClr val="accent1">
                  <a:lumMod val="50000"/>
                </a:schemeClr>
              </a:solidFill>
              <a:latin typeface="Verdana" pitchFamily="34" charset="0"/>
            </a:endParaRPr>
          </a:p>
          <a:p>
            <a:pPr indent="-457200">
              <a:lnSpc>
                <a:spcPct val="80000"/>
              </a:lnSpc>
              <a:defRPr/>
            </a:pPr>
            <a:r>
              <a:rPr lang="en-US" sz="1000" dirty="0">
                <a:solidFill>
                  <a:schemeClr val="accent1">
                    <a:lumMod val="50000"/>
                  </a:schemeClr>
                </a:solidFill>
                <a:latin typeface="Verdana" pitchFamily="34" charset="0"/>
              </a:rPr>
              <a:t> </a:t>
            </a:r>
            <a:r>
              <a:rPr lang="en-US" sz="1000" dirty="0" smtClean="0">
                <a:solidFill>
                  <a:schemeClr val="accent1">
                    <a:lumMod val="50000"/>
                  </a:schemeClr>
                </a:solidFill>
                <a:latin typeface="Verdana" pitchFamily="34" charset="0"/>
              </a:rPr>
              <a:t>                    </a:t>
            </a:r>
            <a:endParaRPr lang="en-US" sz="1000" b="1" u="sng" dirty="0" smtClean="0">
              <a:solidFill>
                <a:schemeClr val="accent1">
                  <a:lumMod val="50000"/>
                </a:schemeClr>
              </a:solidFill>
              <a:latin typeface="Verdana" pitchFamily="34" charset="0"/>
            </a:endParaRPr>
          </a:p>
          <a:p>
            <a:pPr>
              <a:lnSpc>
                <a:spcPct val="80000"/>
              </a:lnSpc>
              <a:defRPr/>
            </a:pPr>
            <a:r>
              <a:rPr lang="en-US" sz="2000" dirty="0" smtClean="0">
                <a:latin typeface="Verdana" pitchFamily="34" charset="0"/>
              </a:rPr>
              <a:t>    2. If a victim </a:t>
            </a:r>
            <a:r>
              <a:rPr lang="en-US" sz="2000" u="sng" dirty="0" smtClean="0">
                <a:latin typeface="Verdana" pitchFamily="34" charset="0"/>
              </a:rPr>
              <a:t>does not</a:t>
            </a:r>
            <a:r>
              <a:rPr lang="en-US" sz="2000" dirty="0" smtClean="0">
                <a:latin typeface="Verdana" pitchFamily="34" charset="0"/>
              </a:rPr>
              <a:t> make a report, </a:t>
            </a:r>
            <a:r>
              <a:rPr lang="en-US" sz="2000" b="1" u="sng" dirty="0" smtClean="0">
                <a:latin typeface="Verdana" pitchFamily="34" charset="0"/>
              </a:rPr>
              <a:t>the CSA MUST</a:t>
            </a:r>
          </a:p>
          <a:p>
            <a:pPr>
              <a:lnSpc>
                <a:spcPct val="80000"/>
              </a:lnSpc>
              <a:defRPr/>
            </a:pPr>
            <a:r>
              <a:rPr lang="en-US" sz="2000" dirty="0" smtClean="0">
                <a:latin typeface="Verdana" pitchFamily="34" charset="0"/>
              </a:rPr>
              <a:t>        Withhold the victims identification information if they do           	not want to be identified.</a:t>
            </a:r>
            <a:r>
              <a:rPr lang="en-US" sz="2000" dirty="0" smtClean="0"/>
              <a:t>  </a:t>
            </a:r>
          </a:p>
          <a:p>
            <a:pPr>
              <a:lnSpc>
                <a:spcPct val="80000"/>
              </a:lnSpc>
              <a:defRPr/>
            </a:pPr>
            <a:r>
              <a:rPr lang="en-US" sz="2000" dirty="0" smtClean="0">
                <a:latin typeface="Verdana" pitchFamily="34" charset="0"/>
              </a:rPr>
              <a:t>	Our email address </a:t>
            </a:r>
            <a:r>
              <a:rPr lang="en-US" sz="2000" dirty="0" smtClean="0">
                <a:solidFill>
                  <a:srgbClr val="FF0000"/>
                </a:solidFill>
                <a:latin typeface="Verdana" pitchFamily="34" charset="0"/>
                <a:hlinkClick r:id="rId5"/>
              </a:rPr>
              <a:t>campuspolice@northwestms.edu</a:t>
            </a:r>
            <a:r>
              <a:rPr lang="en-US" sz="2000" dirty="0" smtClean="0">
                <a:latin typeface="Verdana" pitchFamily="34" charset="0"/>
              </a:rPr>
              <a:t> is 	available for faculty, staff, and students to 	submit 	information</a:t>
            </a:r>
            <a:r>
              <a:rPr lang="en-US" sz="2000" dirty="0" smtClean="0">
                <a:latin typeface="Verdana" pitchFamily="34" charset="0"/>
              </a:rPr>
              <a:t>.</a:t>
            </a:r>
            <a:endParaRPr lang="en-US" sz="2000" dirty="0" smtClean="0">
              <a:latin typeface="Verdana" pitchFamily="34" charset="0"/>
            </a:endParaRPr>
          </a:p>
          <a:p>
            <a:pPr algn="ctr">
              <a:lnSpc>
                <a:spcPct val="90000"/>
              </a:lnSpc>
              <a:defRPr/>
            </a:pPr>
            <a:r>
              <a:rPr lang="en-US" sz="3200" b="1" i="1" dirty="0" smtClean="0">
                <a:solidFill>
                  <a:srgbClr val="FF0000"/>
                </a:solidFill>
                <a:latin typeface="Verdana" pitchFamily="34" charset="0"/>
              </a:rPr>
              <a:t>CSA: When in doubt, </a:t>
            </a:r>
            <a:r>
              <a:rPr lang="en-US" sz="3200" b="1" i="1" u="sng" dirty="0" smtClean="0">
                <a:solidFill>
                  <a:srgbClr val="FF0000"/>
                </a:solidFill>
                <a:latin typeface="Verdana" pitchFamily="34" charset="0"/>
              </a:rPr>
              <a:t>REPORT IT</a:t>
            </a:r>
            <a:r>
              <a:rPr lang="en-US" sz="3200" b="1" i="1" dirty="0" smtClean="0">
                <a:solidFill>
                  <a:srgbClr val="FF0000"/>
                </a:solidFill>
                <a:latin typeface="Verdana" pitchFamily="34" charset="0"/>
              </a:rPr>
              <a:t>!</a:t>
            </a:r>
            <a:endParaRPr lang="en-US" sz="3200" dirty="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228600" y="762000"/>
            <a:ext cx="8686800" cy="461665"/>
          </a:xfrm>
          <a:prstGeom prst="rect">
            <a:avLst/>
          </a:prstGeom>
        </p:spPr>
        <p:txBody>
          <a:bodyPr wrap="square">
            <a:spAutoFit/>
          </a:bodyPr>
          <a:lstStyle/>
          <a:p>
            <a:r>
              <a:rPr lang="en-US" sz="2400" b="1" dirty="0" smtClean="0"/>
              <a:t>          HOW TO REPORT</a:t>
            </a:r>
            <a:r>
              <a:rPr lang="en-US" sz="2400" dirty="0" smtClean="0"/>
              <a:t>  </a:t>
            </a:r>
          </a:p>
        </p:txBody>
      </p:sp>
      <p:sp>
        <p:nvSpPr>
          <p:cNvPr id="5" name="Rectangle 4"/>
          <p:cNvSpPr/>
          <p:nvPr/>
        </p:nvSpPr>
        <p:spPr>
          <a:xfrm>
            <a:off x="228600" y="1828800"/>
            <a:ext cx="8610600" cy="4247317"/>
          </a:xfrm>
          <a:prstGeom prst="rect">
            <a:avLst/>
          </a:prstGeom>
        </p:spPr>
        <p:txBody>
          <a:bodyPr wrap="square">
            <a:spAutoFit/>
          </a:bodyPr>
          <a:lstStyle/>
          <a:p>
            <a:pPr>
              <a:lnSpc>
                <a:spcPct val="90000"/>
              </a:lnSpc>
              <a:defRPr/>
            </a:pPr>
            <a:r>
              <a:rPr lang="en-US" sz="2400" b="1" dirty="0" smtClean="0">
                <a:latin typeface="Verdana" pitchFamily="34" charset="0"/>
              </a:rPr>
              <a:t>CSA REPORTING FORM- </a:t>
            </a:r>
            <a:r>
              <a:rPr lang="en-US" sz="1200" dirty="0" smtClean="0">
                <a:latin typeface="Verdana" pitchFamily="34" charset="0"/>
              </a:rPr>
              <a:t>this form is a step by step way of collecting the information needed when reporting an incident to Campus Police.  The form is located at</a:t>
            </a:r>
            <a:r>
              <a:rPr lang="en-US" sz="1200" dirty="0">
                <a:latin typeface="Verdana" pitchFamily="34" charset="0"/>
              </a:rPr>
              <a:t>: </a:t>
            </a:r>
            <a:r>
              <a:rPr lang="en-US" sz="1200" b="1" dirty="0">
                <a:latin typeface="Verdana" pitchFamily="34" charset="0"/>
                <a:hlinkClick r:id="rId4"/>
              </a:rPr>
              <a:t>http://</a:t>
            </a:r>
            <a:r>
              <a:rPr lang="en-US" sz="1200" b="1" dirty="0" smtClean="0">
                <a:latin typeface="Verdana" pitchFamily="34" charset="0"/>
                <a:hlinkClick r:id="rId4"/>
              </a:rPr>
              <a:t>www.northwestms.edu/wp-content/uploads/2018/08/CSA-Reporting-Form_Sample-1.pdf</a:t>
            </a:r>
            <a:endParaRPr lang="en-US" sz="1200" b="1" dirty="0" smtClean="0">
              <a:latin typeface="Verdana" pitchFamily="34" charset="0"/>
            </a:endParaRPr>
          </a:p>
          <a:p>
            <a:pPr>
              <a:lnSpc>
                <a:spcPct val="90000"/>
              </a:lnSpc>
              <a:defRPr/>
            </a:pPr>
            <a:endParaRPr lang="en-US" sz="2000" dirty="0" smtClean="0">
              <a:latin typeface="Verdana" pitchFamily="34" charset="0"/>
            </a:endParaRPr>
          </a:p>
          <a:p>
            <a:pPr>
              <a:lnSpc>
                <a:spcPct val="90000"/>
              </a:lnSpc>
              <a:defRPr/>
            </a:pPr>
            <a:r>
              <a:rPr lang="en-US" sz="2400" b="1" dirty="0" smtClean="0">
                <a:latin typeface="Verdana" pitchFamily="34" charset="0"/>
              </a:rPr>
              <a:t>CSA REPORT to Student Services </a:t>
            </a:r>
          </a:p>
          <a:p>
            <a:pPr>
              <a:lnSpc>
                <a:spcPct val="90000"/>
              </a:lnSpc>
              <a:defRPr/>
            </a:pPr>
            <a:r>
              <a:rPr lang="en-US" sz="2000" u="sng" dirty="0" smtClean="0">
                <a:latin typeface="Verdana" pitchFamily="34" charset="0"/>
              </a:rPr>
              <a:t>All</a:t>
            </a:r>
            <a:r>
              <a:rPr lang="en-US" sz="2000" dirty="0" smtClean="0">
                <a:latin typeface="Verdana" pitchFamily="34" charset="0"/>
              </a:rPr>
              <a:t> Sex Offenses - (Forcible or Non-forcible Sexual Assaults)</a:t>
            </a:r>
          </a:p>
          <a:p>
            <a:pPr lvl="2">
              <a:lnSpc>
                <a:spcPct val="90000"/>
              </a:lnSpc>
              <a:buFont typeface="Wingdings" pitchFamily="2" charset="2"/>
              <a:buChar char="§"/>
              <a:defRPr/>
            </a:pPr>
            <a:r>
              <a:rPr lang="en-US" sz="1600" dirty="0" smtClean="0">
                <a:latin typeface="Verdana" pitchFamily="34" charset="0"/>
              </a:rPr>
              <a:t>Contact the Title IX Coordinator rather than completing the form.</a:t>
            </a:r>
          </a:p>
          <a:p>
            <a:pPr lvl="2">
              <a:lnSpc>
                <a:spcPct val="90000"/>
              </a:lnSpc>
              <a:defRPr/>
            </a:pPr>
            <a:r>
              <a:rPr lang="en-US" sz="1600" dirty="0" smtClean="0">
                <a:latin typeface="Verdana" pitchFamily="34" charset="0"/>
              </a:rPr>
              <a:t>  </a:t>
            </a:r>
            <a:r>
              <a:rPr lang="en-US" sz="1600" u="sng" dirty="0" smtClean="0">
                <a:latin typeface="Verdana" pitchFamily="34" charset="0"/>
              </a:rPr>
              <a:t>Senatobia Campus</a:t>
            </a:r>
            <a:r>
              <a:rPr lang="en-US" sz="1600" dirty="0" smtClean="0">
                <a:latin typeface="Verdana" pitchFamily="34" charset="0"/>
              </a:rPr>
              <a:t>: Dan Smith or Tara Dunn 662-562-3305</a:t>
            </a:r>
          </a:p>
          <a:p>
            <a:pPr lvl="2">
              <a:lnSpc>
                <a:spcPct val="90000"/>
              </a:lnSpc>
              <a:defRPr/>
            </a:pPr>
            <a:r>
              <a:rPr lang="en-US" sz="1600" dirty="0">
                <a:latin typeface="Verdana" pitchFamily="34" charset="0"/>
              </a:rPr>
              <a:t> </a:t>
            </a:r>
            <a:r>
              <a:rPr lang="en-US" sz="1600" dirty="0" smtClean="0">
                <a:latin typeface="Verdana" pitchFamily="34" charset="0"/>
              </a:rPr>
              <a:t> </a:t>
            </a:r>
            <a:r>
              <a:rPr lang="en-US" sz="1600" u="sng" dirty="0" err="1" smtClean="0">
                <a:latin typeface="Verdana" pitchFamily="34" charset="0"/>
              </a:rPr>
              <a:t>DeSoto</a:t>
            </a:r>
            <a:r>
              <a:rPr lang="en-US" sz="1600" u="sng" dirty="0" smtClean="0">
                <a:latin typeface="Verdana" pitchFamily="34" charset="0"/>
              </a:rPr>
              <a:t> Center</a:t>
            </a:r>
            <a:r>
              <a:rPr lang="en-US" sz="1600" dirty="0" smtClean="0">
                <a:latin typeface="Verdana" pitchFamily="34" charset="0"/>
              </a:rPr>
              <a:t>: Patsy Gardner 662-280-6148</a:t>
            </a:r>
          </a:p>
          <a:p>
            <a:pPr lvl="2">
              <a:lnSpc>
                <a:spcPct val="90000"/>
              </a:lnSpc>
              <a:defRPr/>
            </a:pPr>
            <a:r>
              <a:rPr lang="en-US" sz="1600" dirty="0">
                <a:latin typeface="Verdana" pitchFamily="34" charset="0"/>
              </a:rPr>
              <a:t> </a:t>
            </a:r>
            <a:r>
              <a:rPr lang="en-US" sz="1600" dirty="0" smtClean="0">
                <a:latin typeface="Verdana" pitchFamily="34" charset="0"/>
              </a:rPr>
              <a:t> </a:t>
            </a:r>
            <a:r>
              <a:rPr lang="en-US" sz="1600" u="sng" dirty="0" smtClean="0">
                <a:latin typeface="Verdana" pitchFamily="34" charset="0"/>
              </a:rPr>
              <a:t>Oxford</a:t>
            </a:r>
            <a:r>
              <a:rPr lang="en-US" sz="1600" dirty="0" smtClean="0">
                <a:latin typeface="Verdana" pitchFamily="34" charset="0"/>
              </a:rPr>
              <a:t>: Darlene Greenlee </a:t>
            </a:r>
            <a:r>
              <a:rPr lang="en-US" sz="1600" dirty="0" smtClean="0">
                <a:latin typeface="Verdana" pitchFamily="34" charset="0"/>
              </a:rPr>
              <a:t>662-281-1276</a:t>
            </a:r>
          </a:p>
          <a:p>
            <a:pPr lvl="2">
              <a:lnSpc>
                <a:spcPct val="90000"/>
              </a:lnSpc>
              <a:defRPr/>
            </a:pPr>
            <a:endParaRPr lang="en-US" sz="1600" dirty="0" smtClean="0">
              <a:latin typeface="Verdana" pitchFamily="34" charset="0"/>
            </a:endParaRPr>
          </a:p>
          <a:p>
            <a:pPr lvl="2">
              <a:lnSpc>
                <a:spcPct val="90000"/>
              </a:lnSpc>
              <a:buFont typeface="Wingdings" pitchFamily="2" charset="2"/>
              <a:buChar char="§"/>
              <a:defRPr/>
            </a:pPr>
            <a:r>
              <a:rPr lang="en-US" sz="1600" dirty="0" smtClean="0">
                <a:latin typeface="Verdana" pitchFamily="34" charset="0"/>
              </a:rPr>
              <a:t>If the Victim does not wish to release his/her name, just report the Time, Date, and Location of the Incident and consider referring the victim to the NWCC Student Development Center for support</a:t>
            </a:r>
            <a:r>
              <a:rPr lang="en-US" sz="1600" dirty="0" smtClean="0">
                <a:latin typeface="Verdana" pitchFamily="34" charset="0"/>
              </a:rPr>
              <a:t>.</a:t>
            </a:r>
          </a:p>
          <a:p>
            <a:pPr lvl="2">
              <a:lnSpc>
                <a:spcPct val="90000"/>
              </a:lnSpc>
              <a:buFont typeface="Wingdings" pitchFamily="2" charset="2"/>
              <a:buChar char="§"/>
              <a:defRPr/>
            </a:pPr>
            <a:endParaRPr lang="en-US" sz="1600" dirty="0" smtClean="0">
              <a:latin typeface="Verdana" pitchFamily="34" charset="0"/>
            </a:endParaRPr>
          </a:p>
          <a:p>
            <a:pPr lvl="2">
              <a:lnSpc>
                <a:spcPct val="90000"/>
              </a:lnSpc>
              <a:buFont typeface="Wingdings" pitchFamily="2" charset="2"/>
              <a:buChar char="§"/>
              <a:defRPr/>
            </a:pPr>
            <a:r>
              <a:rPr lang="en-US" sz="1600" dirty="0" smtClean="0">
                <a:latin typeface="Verdana" pitchFamily="34" charset="0"/>
              </a:rPr>
              <a:t>With the Victim’s Consent, Student Services can assist in Coordinating Access to Support Services and Explaining Additional Reporting Options.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Rectangle 3"/>
          <p:cNvSpPr/>
          <p:nvPr/>
        </p:nvSpPr>
        <p:spPr>
          <a:xfrm>
            <a:off x="533400" y="838200"/>
            <a:ext cx="4419600" cy="461665"/>
          </a:xfrm>
          <a:prstGeom prst="rect">
            <a:avLst/>
          </a:prstGeom>
        </p:spPr>
        <p:txBody>
          <a:bodyPr wrap="square">
            <a:spAutoFit/>
          </a:bodyPr>
          <a:lstStyle/>
          <a:p>
            <a:r>
              <a:rPr lang="en-US" sz="2400" b="1" dirty="0" smtClean="0">
                <a:latin typeface="Verdana" pitchFamily="34" charset="0"/>
              </a:rPr>
              <a:t>REPORTING OVERVIEW</a:t>
            </a:r>
            <a:endParaRPr lang="en-US" sz="2400" dirty="0"/>
          </a:p>
        </p:txBody>
      </p:sp>
      <p:sp>
        <p:nvSpPr>
          <p:cNvPr id="5" name="Rectangle 4"/>
          <p:cNvSpPr/>
          <p:nvPr/>
        </p:nvSpPr>
        <p:spPr>
          <a:xfrm>
            <a:off x="304800" y="1388442"/>
            <a:ext cx="8534400" cy="4081117"/>
          </a:xfrm>
          <a:prstGeom prst="rect">
            <a:avLst/>
          </a:prstGeom>
        </p:spPr>
        <p:txBody>
          <a:bodyPr wrap="square">
            <a:spAutoFit/>
          </a:bodyPr>
          <a:lstStyle/>
          <a:p>
            <a:pPr>
              <a:lnSpc>
                <a:spcPct val="80000"/>
              </a:lnSpc>
              <a:defRPr/>
            </a:pPr>
            <a:r>
              <a:rPr lang="en-US" dirty="0" smtClean="0">
                <a:latin typeface="Verdana" pitchFamily="34" charset="0"/>
              </a:rPr>
              <a:t>-Serious or Continuing Threat – </a:t>
            </a:r>
            <a:r>
              <a:rPr lang="en-US" b="1" dirty="0" smtClean="0">
                <a:solidFill>
                  <a:srgbClr val="FF0000"/>
                </a:solidFill>
                <a:latin typeface="Verdana" pitchFamily="34" charset="0"/>
              </a:rPr>
              <a:t>Campus Police </a:t>
            </a:r>
            <a:r>
              <a:rPr lang="en-US" dirty="0" smtClean="0">
                <a:latin typeface="Verdana" pitchFamily="34" charset="0"/>
              </a:rPr>
              <a:t>must be notified immediately so that a timely warning can be issued. </a:t>
            </a:r>
            <a:endParaRPr lang="en-US" dirty="0" smtClean="0">
              <a:solidFill>
                <a:srgbClr val="FF0000"/>
              </a:solidFill>
              <a:latin typeface="Verdana" pitchFamily="34" charset="0"/>
            </a:endParaRPr>
          </a:p>
          <a:p>
            <a:pPr>
              <a:lnSpc>
                <a:spcPct val="80000"/>
              </a:lnSpc>
              <a:defRPr/>
            </a:pPr>
            <a:endParaRPr lang="en-US" dirty="0" smtClean="0">
              <a:latin typeface="Verdana" pitchFamily="34" charset="0"/>
            </a:endParaRPr>
          </a:p>
          <a:p>
            <a:pPr>
              <a:lnSpc>
                <a:spcPct val="80000"/>
              </a:lnSpc>
              <a:defRPr/>
            </a:pPr>
            <a:r>
              <a:rPr lang="en-US" dirty="0" smtClean="0">
                <a:latin typeface="Verdana" pitchFamily="34" charset="0"/>
              </a:rPr>
              <a:t>-If the Reporter does want to report to the Police the CSA must assist the Victim or Witness with making the report (Anonymously or in person).</a:t>
            </a:r>
          </a:p>
          <a:p>
            <a:pPr>
              <a:lnSpc>
                <a:spcPct val="80000"/>
              </a:lnSpc>
              <a:defRPr/>
            </a:pPr>
            <a:endParaRPr lang="en-US" dirty="0" smtClean="0">
              <a:latin typeface="Verdana" pitchFamily="34" charset="0"/>
            </a:endParaRPr>
          </a:p>
          <a:p>
            <a:pPr>
              <a:lnSpc>
                <a:spcPct val="80000"/>
              </a:lnSpc>
              <a:defRPr/>
            </a:pPr>
            <a:r>
              <a:rPr lang="en-US" dirty="0" smtClean="0">
                <a:latin typeface="Verdana" pitchFamily="34" charset="0"/>
              </a:rPr>
              <a:t>-The Victim may choose not to file a report with Police. In this case the CSA must report the incident!!!</a:t>
            </a:r>
          </a:p>
          <a:p>
            <a:pPr>
              <a:lnSpc>
                <a:spcPct val="80000"/>
              </a:lnSpc>
              <a:defRPr/>
            </a:pPr>
            <a:endParaRPr lang="en-US" dirty="0" smtClean="0">
              <a:latin typeface="Verdana" pitchFamily="34" charset="0"/>
            </a:endParaRPr>
          </a:p>
          <a:p>
            <a:pPr>
              <a:lnSpc>
                <a:spcPct val="80000"/>
              </a:lnSpc>
              <a:defRPr/>
            </a:pPr>
            <a:r>
              <a:rPr lang="en-US" b="1" dirty="0" smtClean="0">
                <a:solidFill>
                  <a:srgbClr val="FF0000"/>
                </a:solidFill>
                <a:latin typeface="Verdana" pitchFamily="34" charset="0"/>
              </a:rPr>
              <a:t>CSA’s must ensure a report has been made</a:t>
            </a:r>
            <a:r>
              <a:rPr lang="en-US" dirty="0" smtClean="0">
                <a:solidFill>
                  <a:srgbClr val="FF0000"/>
                </a:solidFill>
                <a:latin typeface="Verdana" pitchFamily="34" charset="0"/>
              </a:rPr>
              <a:t>.</a:t>
            </a:r>
          </a:p>
          <a:p>
            <a:pPr>
              <a:lnSpc>
                <a:spcPct val="80000"/>
              </a:lnSpc>
              <a:defRPr/>
            </a:pPr>
            <a:endParaRPr lang="en-US" dirty="0" smtClean="0">
              <a:latin typeface="Verdana" pitchFamily="34" charset="0"/>
            </a:endParaRPr>
          </a:p>
          <a:p>
            <a:pPr>
              <a:lnSpc>
                <a:spcPct val="80000"/>
              </a:lnSpc>
              <a:defRPr/>
            </a:pPr>
            <a:r>
              <a:rPr lang="en-US" dirty="0" smtClean="0">
                <a:latin typeface="Verdana" pitchFamily="34" charset="0"/>
              </a:rPr>
              <a:t>In either instance Victim’s identification may be withheld at their request.</a:t>
            </a:r>
          </a:p>
          <a:p>
            <a:pPr>
              <a:lnSpc>
                <a:spcPct val="80000"/>
              </a:lnSpc>
              <a:defRPr/>
            </a:pPr>
            <a:endParaRPr lang="en-US" dirty="0" smtClean="0">
              <a:latin typeface="Verdana" pitchFamily="34" charset="0"/>
            </a:endParaRPr>
          </a:p>
          <a:p>
            <a:pPr>
              <a:lnSpc>
                <a:spcPct val="80000"/>
              </a:lnSpc>
              <a:defRPr/>
            </a:pPr>
            <a:r>
              <a:rPr lang="en-US" dirty="0" smtClean="0">
                <a:latin typeface="Verdana" pitchFamily="34" charset="0"/>
              </a:rPr>
              <a:t>- The CSA must also determine if the incident is criminal in nature.  If it is not and the victim is in need of counseling, the CSA is to contact the NWCC Student Development </a:t>
            </a:r>
            <a:r>
              <a:rPr lang="en-US" dirty="0" smtClean="0">
                <a:latin typeface="Verdana" pitchFamily="34" charset="0"/>
              </a:rPr>
              <a:t>Center 662-562-3320</a:t>
            </a:r>
            <a:endParaRPr lang="en-US" dirty="0" smtClean="0">
              <a:latin typeface="Verdana" pitchFamily="34"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cstate="print"/>
          <a:stretch>
            <a:fillRect/>
          </a:stretch>
        </p:blipFill>
        <p:spPr bwMode="auto">
          <a:xfrm>
            <a:off x="0" y="0"/>
            <a:ext cx="3733800" cy="762000"/>
          </a:xfrm>
          <a:prstGeom prst="rect">
            <a:avLst/>
          </a:prstGeom>
          <a:ln>
            <a:noFill/>
          </a:ln>
          <a:effectLst>
            <a:outerShdw blurRad="292100" dist="139700" dir="2700000" algn="tl" rotWithShape="0">
              <a:srgbClr val="333333">
                <a:alpha val="65000"/>
              </a:srgbClr>
            </a:outerShdw>
          </a:effectLst>
        </p:spPr>
      </p:pic>
      <p:sp>
        <p:nvSpPr>
          <p:cNvPr id="4" name="TextBox 3"/>
          <p:cNvSpPr txBox="1"/>
          <p:nvPr/>
        </p:nvSpPr>
        <p:spPr>
          <a:xfrm>
            <a:off x="381000" y="2362200"/>
            <a:ext cx="8458200" cy="2677656"/>
          </a:xfrm>
          <a:prstGeom prst="rect">
            <a:avLst/>
          </a:prstGeom>
          <a:noFill/>
        </p:spPr>
        <p:txBody>
          <a:bodyPr wrap="square" rtlCol="0">
            <a:spAutoFit/>
          </a:bodyPr>
          <a:lstStyle/>
          <a:p>
            <a:pPr algn="ctr"/>
            <a:r>
              <a:rPr lang="en-US" sz="4800" dirty="0" smtClean="0"/>
              <a:t>Thank You</a:t>
            </a:r>
          </a:p>
          <a:p>
            <a:pPr algn="ctr"/>
            <a:r>
              <a:rPr lang="en-US" sz="4000" dirty="0" smtClean="0"/>
              <a:t>Chief </a:t>
            </a:r>
            <a:r>
              <a:rPr lang="en-US" sz="4000" dirty="0" err="1" smtClean="0"/>
              <a:t>Zabe</a:t>
            </a:r>
            <a:r>
              <a:rPr lang="en-US" sz="4000" dirty="0" smtClean="0"/>
              <a:t> Davis</a:t>
            </a:r>
          </a:p>
          <a:p>
            <a:pPr algn="ctr"/>
            <a:r>
              <a:rPr lang="en-US" sz="4000" dirty="0" smtClean="0"/>
              <a:t>662 - 562 -3314</a:t>
            </a:r>
          </a:p>
          <a:p>
            <a:pPr algn="ctr"/>
            <a:r>
              <a:rPr lang="en-US" sz="4000" dirty="0" smtClean="0">
                <a:hlinkClick r:id="rId4"/>
              </a:rPr>
              <a:t>zdavis@northwestms.edu</a:t>
            </a:r>
            <a:endParaRPr lang="en-US" sz="40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Basis">
  <a:themeElements>
    <a:clrScheme name="Basis">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D9D01AC2-EE7D-4E49-99EE-8E62E4E7E8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Basis</Template>
  <TotalTime>20031</TotalTime>
  <Words>3345</Words>
  <Application>Microsoft Office PowerPoint</Application>
  <PresentationFormat>On-screen Show (4:3)</PresentationFormat>
  <Paragraphs>185</Paragraphs>
  <Slides>19</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Calibri</vt:lpstr>
      <vt:lpstr>Corbel</vt:lpstr>
      <vt:lpstr>Verdana</vt:lpstr>
      <vt:lpstr>Wingdings</vt:lpstr>
      <vt:lpstr>Basis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Northwest Mississippi Community College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Zabe Davis</dc:creator>
  <cp:lastModifiedBy>Zabe Davis</cp:lastModifiedBy>
  <cp:revision>949</cp:revision>
  <dcterms:created xsi:type="dcterms:W3CDTF">2013-07-12T13:28:28Z</dcterms:created>
  <dcterms:modified xsi:type="dcterms:W3CDTF">2018-10-17T14:32:12Z</dcterms:modified>
</cp:coreProperties>
</file>