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9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0" r:id="rId3"/>
    <p:sldId id="257" r:id="rId4"/>
    <p:sldId id="258" r:id="rId5"/>
    <p:sldId id="259" r:id="rId6"/>
    <p:sldId id="261" r:id="rId7"/>
    <p:sldId id="267" r:id="rId8"/>
    <p:sldId id="270" r:id="rId9"/>
    <p:sldId id="262" r:id="rId10"/>
    <p:sldId id="263" r:id="rId11"/>
    <p:sldId id="273" r:id="rId12"/>
    <p:sldId id="274" r:id="rId13"/>
    <p:sldId id="275" r:id="rId14"/>
    <p:sldId id="271" r:id="rId15"/>
    <p:sldId id="268" r:id="rId16"/>
    <p:sldId id="266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9F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20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72421" cy="457513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028" y="0"/>
            <a:ext cx="2972421" cy="457513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82C28C5-124F-4013-9074-057DE7726BE2}" type="datetimeFigureOut">
              <a:rPr lang="en-US"/>
              <a:pPr>
                <a:defRPr/>
              </a:pPr>
              <a:t>10/9/2019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684926"/>
            <a:ext cx="2972421" cy="457513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028" y="8684926"/>
            <a:ext cx="2972421" cy="457513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613E636-2D5D-4EA9-AFE8-7D04A6F4C2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42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72421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730" tIns="44865" rIns="89730" bIns="44865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Lucida Sans Unicode" pitchFamily="34" charset="0"/>
              </a:defRPr>
            </a:lvl1pPr>
          </a:lstStyle>
          <a:p>
            <a:endParaRPr 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028" y="0"/>
            <a:ext cx="2972421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730" tIns="44865" rIns="89730" bIns="4486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Sans Unicode" pitchFamily="34" charset="0"/>
              </a:defRPr>
            </a:lvl1pPr>
          </a:lstStyle>
          <a:p>
            <a:fld id="{096C9774-45BC-4EBC-9F38-25CC9F2895C3}" type="datetimeFigureOut">
              <a:rPr lang="en-US"/>
              <a:pPr/>
              <a:t>10/9/2019</a:t>
            </a:fld>
            <a:endParaRPr lang="en-US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6421" y="4344027"/>
            <a:ext cx="5485158" cy="41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730" tIns="44865" rIns="89730" bIns="448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8684926"/>
            <a:ext cx="2972421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730" tIns="44865" rIns="89730" bIns="4486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Lucida Sans Unicode" pitchFamily="34" charset="0"/>
              </a:defRPr>
            </a:lvl1pPr>
          </a:lstStyle>
          <a:p>
            <a:endParaRPr lang="en-US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028" y="8684926"/>
            <a:ext cx="2972421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730" tIns="44865" rIns="89730" bIns="4486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Sans Unicode" pitchFamily="34" charset="0"/>
              </a:defRPr>
            </a:lvl1pPr>
          </a:lstStyle>
          <a:p>
            <a:fld id="{E8014FDA-2840-479F-897C-35FDCA151D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8417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14FDA-2840-479F-897C-35FDCA151D2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275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pPr>
              <a:defRPr/>
            </a:pPr>
            <a:fld id="{D5BD0A92-7DB1-4FDA-84E2-7ACEE3B7D755}" type="datetimeFigureOut">
              <a:rPr lang="en-US" smtClean="0"/>
              <a:pPr>
                <a:defRPr/>
              </a:pPr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pPr>
              <a:defRPr/>
            </a:pPr>
            <a:fld id="{3A4E725F-E3FC-45F8-8311-0FFC8EBB33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357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81EC60-57AD-49A4-891B-C2DD65A16900}" type="datetimeFigureOut">
              <a:rPr lang="en-US" smtClean="0"/>
              <a:pPr>
                <a:defRPr/>
              </a:pPr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F57071-AFC4-4AE9-8B98-2C4F8BB7E97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987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pPr>
              <a:defRPr/>
            </a:pPr>
            <a:fld id="{93569AFD-EEF8-492C-9582-D5DD0AEF3404}" type="datetimeFigureOut">
              <a:rPr lang="en-US" smtClean="0"/>
              <a:pPr>
                <a:defRPr/>
              </a:pPr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pPr>
              <a:defRPr/>
            </a:pPr>
            <a:fld id="{A6FC8AA5-EF89-42FE-A5A9-D88B068D252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624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10119A-A1BD-4D24-B052-70E5E4AAE5E1}" type="datetimeFigureOut">
              <a:rPr lang="en-US" smtClean="0"/>
              <a:pPr>
                <a:defRPr/>
              </a:pPr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D4E2EC-8762-4A37-9500-E4522C4B2A4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425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C9A0AC-DD28-4D34-8BDA-4E8EE0258C94}" type="datetimeFigureOut">
              <a:rPr lang="en-US" smtClean="0"/>
              <a:pPr>
                <a:defRPr/>
              </a:pPr>
              <a:t>10/9/2019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D0A2FF-2970-4D29-BFAF-9A388589787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971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5EFCD6-8269-4A36-B3D2-8736E1F42F12}" type="datetimeFigureOut">
              <a:rPr lang="en-US" smtClean="0"/>
              <a:pPr>
                <a:defRPr/>
              </a:pPr>
              <a:t>10/9/2019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10F2F9-9CA1-466A-858F-77D0FA6CD7D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999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44D822-2C83-4591-A988-0D6C5F3C8745}" type="datetimeFigureOut">
              <a:rPr lang="en-US" smtClean="0"/>
              <a:pPr>
                <a:defRPr/>
              </a:pPr>
              <a:t>10/9/2019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7AF5E4-4CD8-408A-902B-D97248724B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232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B84C8-30A1-4CE1-9CB2-0CCAC85C6FB7}" type="datetimeFigureOut">
              <a:rPr lang="en-US" smtClean="0"/>
              <a:pPr>
                <a:defRPr/>
              </a:pPr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99669D-7866-4F8A-A76C-A5C5F689CA7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052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31682C-8D28-4842-B3FC-CC1B5B7BFD21}" type="datetimeFigureOut">
              <a:rPr lang="en-US" smtClean="0"/>
              <a:pPr>
                <a:defRPr/>
              </a:pPr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0C177-1B44-41A5-B7A5-148BC3A629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089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CC1041-8E45-47C3-830F-876D1D48AF9A}" type="datetimeFigureOut">
              <a:rPr lang="en-US" smtClean="0"/>
              <a:pPr>
                <a:defRPr/>
              </a:pPr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pPr>
              <a:defRPr/>
            </a:pPr>
            <a:fld id="{0E036B47-70DE-45E1-B8A5-D20066CA83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788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CC1041-8E45-47C3-830F-876D1D48AF9A}" type="datetimeFigureOut">
              <a:rPr lang="en-US" smtClean="0"/>
              <a:pPr>
                <a:defRPr/>
              </a:pPr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pPr>
              <a:defRPr/>
            </a:pPr>
            <a:fld id="{0E036B47-70DE-45E1-B8A5-D20066CA83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0772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CC1041-8E45-47C3-830F-876D1D48AF9A}" type="datetimeFigureOut">
              <a:rPr lang="en-US" smtClean="0"/>
              <a:pPr>
                <a:defRPr/>
              </a:pPr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pPr>
              <a:defRPr/>
            </a:pPr>
            <a:fld id="{0E036B47-70DE-45E1-B8A5-D20066CA83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34563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CC1041-8E45-47C3-830F-876D1D48AF9A}" type="datetimeFigureOut">
              <a:rPr lang="en-US" smtClean="0"/>
              <a:pPr>
                <a:defRPr/>
              </a:pPr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pPr>
              <a:defRPr/>
            </a:pPr>
            <a:fld id="{0E036B47-70DE-45E1-B8A5-D20066CA83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91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CC1041-8E45-47C3-830F-876D1D48AF9A}" type="datetimeFigureOut">
              <a:rPr lang="en-US" smtClean="0"/>
              <a:pPr>
                <a:defRPr/>
              </a:pPr>
              <a:t>10/9/2019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036B47-70DE-45E1-B8A5-D20066CA83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9692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CC1041-8E45-47C3-830F-876D1D48AF9A}" type="datetimeFigureOut">
              <a:rPr lang="en-US" smtClean="0"/>
              <a:pPr>
                <a:defRPr/>
              </a:pPr>
              <a:t>10/9/2019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036B47-70DE-45E1-B8A5-D20066CA83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7796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E220DA-EAE2-40DB-AB3B-C90A69FDDD58}" type="datetimeFigureOut">
              <a:rPr lang="en-US" smtClean="0"/>
              <a:pPr>
                <a:defRPr/>
              </a:pPr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706CC-BF73-4930-B35A-BC8AF5559C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7251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 bwMode="ltGray"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pPr>
              <a:defRPr/>
            </a:pPr>
            <a:fld id="{2BCDFA22-6086-4B1B-BBDC-F25F7919A5C3}" type="datetimeFigureOut">
              <a:rPr lang="en-US" smtClean="0"/>
              <a:pPr>
                <a:defRPr/>
              </a:pPr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pPr>
              <a:defRPr/>
            </a:pPr>
            <a:fld id="{8E9781A3-B85F-499C-9F49-248E8B18D1E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912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CCC1041-8E45-47C3-830F-876D1D48AF9A}" type="datetimeFigureOut">
              <a:rPr lang="en-US" smtClean="0"/>
              <a:pPr>
                <a:defRPr/>
              </a:pPr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E036B47-70DE-45E1-B8A5-D20066CA83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6192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  <p:sldLayoutId id="2147483873" r:id="rId14"/>
    <p:sldLayoutId id="2147483874" r:id="rId15"/>
    <p:sldLayoutId id="2147483875" r:id="rId16"/>
    <p:sldLayoutId id="214748387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hcs.net/forms.ht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656576" cy="2286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dirty="0"/>
              <a:t>Policy and </a:t>
            </a:r>
            <a:r>
              <a:rPr lang="en-US" sz="3600" dirty="0" smtClean="0"/>
              <a:t>Procedures</a:t>
            </a:r>
            <a:br>
              <a:rPr lang="en-US" sz="3600" dirty="0" smtClean="0"/>
            </a:br>
            <a:r>
              <a:rPr lang="en-US" sz="3600" dirty="0" smtClean="0"/>
              <a:t>Prohibiting </a:t>
            </a:r>
            <a:br>
              <a:rPr lang="en-US" sz="3600" dirty="0" smtClean="0"/>
            </a:br>
            <a:r>
              <a:rPr lang="en-US" sz="3600" dirty="0" smtClean="0"/>
              <a:t>Harassment </a:t>
            </a:r>
            <a:r>
              <a:rPr lang="en-US" sz="3600" dirty="0"/>
              <a:t>and Bullying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New Hanover County Schools</a:t>
            </a:r>
            <a:endParaRPr lang="en-US" sz="3600" dirty="0"/>
          </a:p>
        </p:txBody>
      </p:sp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>
          <a:xfrm>
            <a:off x="1066800" y="2866916"/>
            <a:ext cx="5678424" cy="3381484"/>
          </a:xfrm>
        </p:spPr>
        <p:txBody>
          <a:bodyPr>
            <a:normAutofit/>
          </a:bodyPr>
          <a:lstStyle/>
          <a:p>
            <a:pPr marR="0"/>
            <a:r>
              <a:rPr lang="en-US" sz="2800" dirty="0" smtClean="0"/>
              <a:t>Student Support Services</a:t>
            </a:r>
          </a:p>
          <a:p>
            <a:pPr marR="0"/>
            <a:endParaRPr lang="en-US" dirty="0" smtClean="0"/>
          </a:p>
          <a:p>
            <a:pPr marR="0"/>
            <a:endParaRPr lang="en-US" sz="1600" dirty="0" smtClean="0"/>
          </a:p>
          <a:p>
            <a:pPr marR="0"/>
            <a:endParaRPr lang="en-US" sz="1600" dirty="0"/>
          </a:p>
          <a:p>
            <a:pPr marR="0"/>
            <a:endParaRPr lang="en-US" sz="1600" dirty="0" smtClean="0"/>
          </a:p>
          <a:p>
            <a:pPr marR="0"/>
            <a:endParaRPr lang="en-US" sz="1600" dirty="0"/>
          </a:p>
          <a:p>
            <a:pPr marR="0" algn="ctr">
              <a:spcBef>
                <a:spcPts val="0"/>
              </a:spcBef>
            </a:pPr>
            <a:r>
              <a:rPr lang="en-US" sz="1600" dirty="0" smtClean="0"/>
              <a:t>Judy Stubblefield, Bullying Prevention Coordinator</a:t>
            </a:r>
          </a:p>
          <a:p>
            <a:pPr marR="0" algn="ctr">
              <a:spcBef>
                <a:spcPts val="0"/>
              </a:spcBef>
            </a:pPr>
            <a:r>
              <a:rPr lang="en-US" sz="1600" dirty="0" smtClean="0"/>
              <a:t>Kristin Jackson, Director of  Student Support Services</a:t>
            </a:r>
          </a:p>
          <a:p>
            <a:pPr marR="0"/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2866916"/>
            <a:ext cx="1171575" cy="11525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52858" y="6248400"/>
            <a:ext cx="19060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Updated August 2018</a:t>
            </a:r>
            <a:endParaRPr lang="en-US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Bullying Prevention</a:t>
            </a:r>
            <a:endParaRPr lang="en-US" dirty="0"/>
          </a:p>
        </p:txBody>
      </p:sp>
      <p:sp>
        <p:nvSpPr>
          <p:cNvPr id="15362" name="Text Placeholder 4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700116"/>
          </a:xfrm>
        </p:spPr>
        <p:txBody>
          <a:bodyPr>
            <a:normAutofit fontScale="55000" lnSpcReduction="20000"/>
          </a:bodyPr>
          <a:lstStyle/>
          <a:p>
            <a:pPr algn="ctr"/>
            <a:endParaRPr lang="en-US" sz="2800" dirty="0" smtClean="0"/>
          </a:p>
          <a:p>
            <a:pPr algn="ctr"/>
            <a:r>
              <a:rPr lang="en-US" sz="4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We Have and What We Do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2837238"/>
            <a:ext cx="1170533" cy="11522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838200"/>
            <a:ext cx="7391400" cy="74676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000" dirty="0" smtClean="0"/>
              <a:t>PROHIBITION AGAINST HARASSMENT AND BULLYING BY STUDENTS </a:t>
            </a:r>
          </a:p>
        </p:txBody>
      </p:sp>
      <p:sp>
        <p:nvSpPr>
          <p:cNvPr id="16385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183880" cy="4351487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buFont typeface="Wingdings 3" pitchFamily="18" charset="2"/>
              <a:buNone/>
            </a:pPr>
            <a:r>
              <a:rPr lang="en-US" sz="3000" dirty="0" smtClean="0"/>
              <a:t>The New Hanover County Board of </a:t>
            </a:r>
          </a:p>
          <a:p>
            <a:pPr>
              <a:spcBef>
                <a:spcPct val="0"/>
              </a:spcBef>
              <a:buFont typeface="Wingdings 3" pitchFamily="18" charset="2"/>
              <a:buNone/>
            </a:pPr>
            <a:r>
              <a:rPr lang="en-US" sz="3000" dirty="0" smtClean="0"/>
              <a:t>Education believes that all employees, </a:t>
            </a:r>
          </a:p>
          <a:p>
            <a:pPr>
              <a:spcBef>
                <a:spcPct val="0"/>
              </a:spcBef>
              <a:buFont typeface="Wingdings 3" pitchFamily="18" charset="2"/>
              <a:buNone/>
            </a:pPr>
            <a:r>
              <a:rPr lang="en-US" sz="3000" dirty="0" smtClean="0"/>
              <a:t>students and their parents/families should </a:t>
            </a:r>
          </a:p>
          <a:p>
            <a:pPr>
              <a:spcBef>
                <a:spcPct val="0"/>
              </a:spcBef>
              <a:buFont typeface="Wingdings 3" pitchFamily="18" charset="2"/>
              <a:buNone/>
            </a:pPr>
            <a:r>
              <a:rPr lang="en-US" sz="3000" dirty="0" smtClean="0"/>
              <a:t>be free of harassment and bullying as part </a:t>
            </a:r>
          </a:p>
          <a:p>
            <a:pPr>
              <a:spcBef>
                <a:spcPct val="0"/>
              </a:spcBef>
              <a:buFont typeface="Wingdings 3" pitchFamily="18" charset="2"/>
              <a:buNone/>
            </a:pPr>
            <a:r>
              <a:rPr lang="en-US" sz="3000" dirty="0" smtClean="0"/>
              <a:t>of a safe, orderly, caring and inviting</a:t>
            </a:r>
          </a:p>
          <a:p>
            <a:pPr>
              <a:spcBef>
                <a:spcPct val="0"/>
              </a:spcBef>
              <a:buFont typeface="Wingdings 3" pitchFamily="18" charset="2"/>
              <a:buNone/>
            </a:pPr>
            <a:r>
              <a:rPr lang="en-US" sz="3000" dirty="0" smtClean="0"/>
              <a:t>working and learning environment.  The</a:t>
            </a:r>
          </a:p>
          <a:p>
            <a:pPr>
              <a:spcBef>
                <a:spcPct val="0"/>
              </a:spcBef>
              <a:buFont typeface="Wingdings 3" pitchFamily="18" charset="2"/>
              <a:buNone/>
            </a:pPr>
            <a:r>
              <a:rPr lang="en-US" sz="3000" dirty="0" smtClean="0"/>
              <a:t>Board expressly prohibits harassment or </a:t>
            </a:r>
          </a:p>
          <a:p>
            <a:pPr>
              <a:spcBef>
                <a:spcPct val="0"/>
              </a:spcBef>
              <a:buFont typeface="Wingdings 3" pitchFamily="18" charset="2"/>
              <a:buNone/>
            </a:pPr>
            <a:r>
              <a:rPr lang="en-US" sz="3000" dirty="0" smtClean="0"/>
              <a:t>bullying of students, employees and their </a:t>
            </a:r>
          </a:p>
          <a:p>
            <a:pPr>
              <a:spcBef>
                <a:spcPct val="0"/>
              </a:spcBef>
              <a:buFont typeface="Wingdings 3" pitchFamily="18" charset="2"/>
              <a:buNone/>
            </a:pPr>
            <a:r>
              <a:rPr lang="en-US" sz="3000" dirty="0" smtClean="0"/>
              <a:t>parents/families, by students.        </a:t>
            </a:r>
          </a:p>
          <a:p>
            <a:pPr>
              <a:spcBef>
                <a:spcPct val="0"/>
              </a:spcBef>
              <a:buFont typeface="Wingdings 3" pitchFamily="18" charset="2"/>
              <a:buNone/>
            </a:pPr>
            <a:r>
              <a:rPr lang="en-US" sz="2800" dirty="0" smtClean="0"/>
              <a:t>							Policy:8307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745136"/>
            <a:ext cx="1170533" cy="11522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883920"/>
            <a:ext cx="7467600" cy="67056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000" dirty="0" smtClean="0"/>
              <a:t>PROHIBITION AGAINST HARASSMENT AND BULLYING BY STUDENTS (cont.)</a:t>
            </a:r>
            <a:endParaRPr lang="en-US" sz="2000" dirty="0"/>
          </a:p>
        </p:txBody>
      </p:sp>
      <p:sp>
        <p:nvSpPr>
          <p:cNvPr id="17409" name="Content Placeholder 2"/>
          <p:cNvSpPr>
            <a:spLocks noGrp="1"/>
          </p:cNvSpPr>
          <p:nvPr>
            <p:ph idx="1"/>
          </p:nvPr>
        </p:nvSpPr>
        <p:spPr>
          <a:xfrm>
            <a:off x="762000" y="2286000"/>
            <a:ext cx="7765322" cy="3695136"/>
          </a:xfrm>
        </p:spPr>
        <p:txBody>
          <a:bodyPr/>
          <a:lstStyle/>
          <a:p>
            <a:pPr>
              <a:spcBef>
                <a:spcPct val="0"/>
              </a:spcBef>
              <a:buFont typeface="Wingdings 3" pitchFamily="18" charset="2"/>
              <a:buNone/>
            </a:pPr>
            <a:endParaRPr lang="en-US" sz="2800" dirty="0" smtClean="0"/>
          </a:p>
          <a:p>
            <a:pPr>
              <a:spcBef>
                <a:spcPct val="0"/>
              </a:spcBef>
              <a:buFont typeface="Wingdings 3" pitchFamily="18" charset="2"/>
              <a:buNone/>
            </a:pPr>
            <a:endParaRPr lang="en-US" sz="2400" dirty="0" smtClean="0"/>
          </a:p>
          <a:p>
            <a:pPr>
              <a:spcBef>
                <a:spcPct val="0"/>
              </a:spcBef>
              <a:buFont typeface="Wingdings 3" pitchFamily="18" charset="2"/>
              <a:buNone/>
            </a:pPr>
            <a:r>
              <a:rPr lang="en-US" sz="2800" dirty="0" smtClean="0"/>
              <a:t>Any violation of this Policy is considered a </a:t>
            </a:r>
          </a:p>
          <a:p>
            <a:pPr>
              <a:spcBef>
                <a:spcPct val="0"/>
              </a:spcBef>
              <a:buFont typeface="Wingdings 3" pitchFamily="18" charset="2"/>
              <a:buNone/>
            </a:pPr>
            <a:r>
              <a:rPr lang="en-US" sz="2800" dirty="0" smtClean="0"/>
              <a:t>serious violation and appropriate action</a:t>
            </a:r>
          </a:p>
          <a:p>
            <a:pPr>
              <a:spcBef>
                <a:spcPct val="0"/>
              </a:spcBef>
              <a:buFont typeface="Wingdings 3" pitchFamily="18" charset="2"/>
              <a:buNone/>
            </a:pPr>
            <a:r>
              <a:rPr lang="en-US" sz="2800" dirty="0" smtClean="0"/>
              <a:t>shall be taken in response to a violation in </a:t>
            </a:r>
          </a:p>
          <a:p>
            <a:pPr>
              <a:spcBef>
                <a:spcPct val="0"/>
              </a:spcBef>
              <a:buFont typeface="Wingdings 3" pitchFamily="18" charset="2"/>
              <a:buNone/>
            </a:pPr>
            <a:r>
              <a:rPr lang="en-US" sz="2800" dirty="0" smtClean="0"/>
              <a:t>accordance with the Student Discipline</a:t>
            </a:r>
          </a:p>
          <a:p>
            <a:pPr>
              <a:spcBef>
                <a:spcPct val="0"/>
              </a:spcBef>
              <a:buFont typeface="Wingdings 3" pitchFamily="18" charset="2"/>
              <a:buNone/>
            </a:pPr>
            <a:r>
              <a:rPr lang="en-US" sz="2800" dirty="0" smtClean="0"/>
              <a:t>Policy 8410.</a:t>
            </a:r>
          </a:p>
          <a:p>
            <a:pPr>
              <a:buFont typeface="Wingdings 3" pitchFamily="18" charset="2"/>
              <a:buNone/>
            </a:pP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767996"/>
            <a:ext cx="1170533" cy="11522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7481776" cy="4572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/>
            </a:r>
            <a:br>
              <a:rPr lang="en-US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> 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18435" name="Content Placeholder 3"/>
          <p:cNvSpPr>
            <a:spLocks noGrp="1"/>
          </p:cNvSpPr>
          <p:nvPr>
            <p:ph idx="1"/>
          </p:nvPr>
        </p:nvSpPr>
        <p:spPr>
          <a:xfrm>
            <a:off x="685800" y="2035240"/>
            <a:ext cx="7480300" cy="4343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000" dirty="0" smtClean="0"/>
              <a:t>While in any school building or on any school property before, during or after school hours; 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/>
              <a:t>While on any bus or other vehicle as part of any school activity; 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/>
              <a:t>While waiting at any bus stop; 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/>
              <a:t>During any school function, extracurricular activity or school sponsored function; 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/>
              <a:t>When subject to the authority of school personnel; and 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/>
              <a:t>During any time, at any place or using any method of communication, including but not limited to electronic communications, when the behavior has a direct and immediate effect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990600" y="741783"/>
            <a:ext cx="5334000" cy="914400"/>
          </a:xfrm>
        </p:spPr>
        <p:txBody>
          <a:bodyPr>
            <a:normAutofit fontScale="85000" lnSpcReduction="10000"/>
          </a:bodyPr>
          <a:lstStyle/>
          <a:p>
            <a:pPr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sz="3600" dirty="0" smtClean="0"/>
              <a:t>This Policy will apply in the following circumstances: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9433" y="707571"/>
            <a:ext cx="1170533" cy="11522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4294967295"/>
          </p:nvPr>
        </p:nvSpPr>
        <p:spPr>
          <a:xfrm>
            <a:off x="0" y="2362200"/>
            <a:ext cx="8001000" cy="3733800"/>
          </a:xfrm>
        </p:spPr>
        <p:txBody>
          <a:bodyPr numCol="2">
            <a:normAutofit fontScale="32500" lnSpcReduction="20000"/>
          </a:bodyPr>
          <a:lstStyle/>
          <a:p>
            <a:pPr marL="365760" indent="-25603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8600" dirty="0" smtClean="0"/>
              <a:t>race</a:t>
            </a:r>
            <a:r>
              <a:rPr lang="en-US" sz="8600" dirty="0"/>
              <a:t>, </a:t>
            </a:r>
            <a:endParaRPr lang="en-US" sz="8600" dirty="0" smtClean="0"/>
          </a:p>
          <a:p>
            <a:pPr marL="365760" indent="-25603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8600" dirty="0" smtClean="0"/>
              <a:t>ethnicity</a:t>
            </a:r>
            <a:r>
              <a:rPr lang="en-US" sz="8600" dirty="0"/>
              <a:t>, </a:t>
            </a:r>
            <a:endParaRPr lang="en-US" sz="8600" dirty="0" smtClean="0"/>
          </a:p>
          <a:p>
            <a:pPr marL="365760" indent="-25603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8600" dirty="0" smtClean="0"/>
              <a:t>ancestry</a:t>
            </a:r>
            <a:r>
              <a:rPr lang="en-US" sz="8600" dirty="0"/>
              <a:t>, </a:t>
            </a:r>
            <a:endParaRPr lang="en-US" sz="8600" dirty="0" smtClean="0"/>
          </a:p>
          <a:p>
            <a:pPr marL="365760" indent="-25603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8600" dirty="0" smtClean="0"/>
              <a:t>color</a:t>
            </a:r>
            <a:r>
              <a:rPr lang="en-US" sz="8600" dirty="0"/>
              <a:t>, </a:t>
            </a:r>
            <a:endParaRPr lang="en-US" sz="8600" dirty="0" smtClean="0"/>
          </a:p>
          <a:p>
            <a:pPr marL="365760" indent="-25603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8600" dirty="0" smtClean="0"/>
              <a:t>national </a:t>
            </a:r>
            <a:r>
              <a:rPr lang="en-US" sz="8600" dirty="0"/>
              <a:t>origin, </a:t>
            </a:r>
            <a:endParaRPr lang="en-US" sz="8600" dirty="0" smtClean="0"/>
          </a:p>
          <a:p>
            <a:pPr marL="365760" indent="-25603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8600" dirty="0" smtClean="0"/>
              <a:t>gender</a:t>
            </a:r>
            <a:r>
              <a:rPr lang="en-US" sz="8600" dirty="0"/>
              <a:t>, </a:t>
            </a:r>
            <a:endParaRPr lang="en-US" sz="8600" dirty="0" smtClean="0"/>
          </a:p>
          <a:p>
            <a:pPr marL="365760" indent="-25603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9600" dirty="0" smtClean="0"/>
          </a:p>
          <a:p>
            <a:pPr marL="365760" indent="-25603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8600" dirty="0" smtClean="0"/>
          </a:p>
          <a:p>
            <a:pPr marL="365760" indent="-25603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8600" dirty="0" smtClean="0"/>
              <a:t>socio-economic </a:t>
            </a:r>
            <a:r>
              <a:rPr lang="en-US" sz="8600" dirty="0"/>
              <a:t>status, </a:t>
            </a:r>
            <a:endParaRPr lang="en-US" sz="8600" dirty="0" smtClean="0"/>
          </a:p>
          <a:p>
            <a:pPr marL="365760" indent="-25603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8600" dirty="0" smtClean="0"/>
              <a:t>academic </a:t>
            </a:r>
            <a:r>
              <a:rPr lang="en-US" sz="8600" dirty="0"/>
              <a:t>status</a:t>
            </a:r>
            <a:r>
              <a:rPr lang="en-US" sz="8600" dirty="0" smtClean="0"/>
              <a:t>,</a:t>
            </a:r>
          </a:p>
          <a:p>
            <a:pPr marL="365760" indent="-25603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8600" dirty="0" smtClean="0"/>
              <a:t>gender identity</a:t>
            </a:r>
          </a:p>
          <a:p>
            <a:pPr marL="365760" indent="-25603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8600" dirty="0" smtClean="0"/>
              <a:t>age</a:t>
            </a:r>
          </a:p>
          <a:p>
            <a:pPr marL="365760" indent="-25603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96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54013"/>
            <a:ext cx="7086600" cy="1066800"/>
          </a:xfrm>
        </p:spPr>
        <p:txBody>
          <a:bodyPr>
            <a:noAutofit/>
          </a:bodyPr>
          <a:lstStyle/>
          <a:p>
            <a:pPr marL="0" indent="-256032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Acts reasonably perceived as being motivated by any actual or perceived differentiating characteristic.</a:t>
            </a:r>
          </a:p>
        </p:txBody>
      </p:sp>
      <p:sp>
        <p:nvSpPr>
          <p:cNvPr id="3" name="Rectangle 2"/>
          <p:cNvSpPr/>
          <p:nvPr/>
        </p:nvSpPr>
        <p:spPr>
          <a:xfrm>
            <a:off x="7543800" y="628644"/>
            <a:ext cx="16002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Defining</a:t>
            </a:r>
            <a:br>
              <a:rPr lang="en-US" b="1" dirty="0"/>
            </a:br>
            <a:r>
              <a:rPr lang="en-US" b="1" dirty="0"/>
              <a:t>“Bullying” </a:t>
            </a:r>
            <a:endParaRPr lang="en-US" b="1" dirty="0" smtClean="0"/>
          </a:p>
          <a:p>
            <a:pPr algn="ctr"/>
            <a:r>
              <a:rPr lang="en-US" b="1" dirty="0" smtClean="0"/>
              <a:t>or </a:t>
            </a:r>
          </a:p>
          <a:p>
            <a:pPr algn="ctr"/>
            <a:r>
              <a:rPr lang="en-US" sz="1400" b="1" dirty="0" smtClean="0"/>
              <a:t>“</a:t>
            </a:r>
            <a:r>
              <a:rPr lang="en-US" sz="1400" b="1" dirty="0"/>
              <a:t>Harassment 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304800"/>
            <a:ext cx="7696200" cy="1050925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dirty="0"/>
              <a:t>Acts based on: </a:t>
            </a:r>
            <a:r>
              <a:rPr lang="en-US" sz="1400" dirty="0"/>
              <a:t/>
            </a:r>
            <a:br>
              <a:rPr lang="en-US" sz="1400" dirty="0"/>
            </a:br>
            <a:endParaRPr lang="en-US" sz="14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4294967295"/>
          </p:nvPr>
        </p:nvSpPr>
        <p:spPr>
          <a:xfrm>
            <a:off x="0" y="2019300"/>
            <a:ext cx="7772400" cy="3962400"/>
          </a:xfrm>
        </p:spPr>
        <p:txBody>
          <a:bodyPr numCol="2">
            <a:normAutofit fontScale="92500" lnSpcReduction="10000"/>
          </a:bodyPr>
          <a:lstStyle/>
          <a:p>
            <a:pPr marL="0" indent="-256032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3000" dirty="0" smtClean="0"/>
              <a:t>physical  </a:t>
            </a:r>
          </a:p>
          <a:p>
            <a:pPr marL="0" indent="-256032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3000" dirty="0" smtClean="0"/>
              <a:t>  appearance,</a:t>
            </a:r>
          </a:p>
          <a:p>
            <a:pPr marL="0" indent="-256032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3000" dirty="0" smtClean="0"/>
              <a:t>sexual orientation,</a:t>
            </a:r>
          </a:p>
          <a:p>
            <a:pPr marL="0" indent="-256032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3000" dirty="0" smtClean="0"/>
              <a:t>pregnancy,</a:t>
            </a:r>
          </a:p>
          <a:p>
            <a:pPr marL="0" indent="-256032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3000" dirty="0" smtClean="0"/>
              <a:t>religion,</a:t>
            </a:r>
          </a:p>
          <a:p>
            <a:pPr marL="0" indent="-256032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3000" dirty="0" smtClean="0"/>
              <a:t>mental disability</a:t>
            </a:r>
          </a:p>
          <a:p>
            <a:pPr marL="0" indent="-256032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3000" dirty="0" smtClean="0"/>
          </a:p>
          <a:p>
            <a:pPr marL="0" indent="-256032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3000" dirty="0" smtClean="0"/>
          </a:p>
          <a:p>
            <a:pPr marL="0" indent="-256032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3200" dirty="0" smtClean="0"/>
          </a:p>
          <a:p>
            <a:pPr marL="0" indent="-256032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3000" dirty="0" smtClean="0"/>
              <a:t>physical disability</a:t>
            </a:r>
          </a:p>
          <a:p>
            <a:pPr marL="0" indent="-256032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3000" dirty="0" smtClean="0"/>
              <a:t>developmental or</a:t>
            </a:r>
          </a:p>
          <a:p>
            <a:pPr marL="0" indent="-256032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3000" dirty="0" smtClean="0"/>
              <a:t>sensory disability,</a:t>
            </a:r>
          </a:p>
          <a:p>
            <a:pPr marL="0" indent="-256032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600" dirty="0" smtClean="0"/>
              <a:t>based on an  </a:t>
            </a:r>
          </a:p>
          <a:p>
            <a:pPr marL="0" indent="-256032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600" dirty="0" smtClean="0"/>
              <a:t>   association with a </a:t>
            </a:r>
          </a:p>
          <a:p>
            <a:pPr marL="0" indent="-256032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600" dirty="0" smtClean="0"/>
              <a:t>   person who has or is  </a:t>
            </a:r>
          </a:p>
          <a:p>
            <a:pPr marL="0" indent="-256032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600" dirty="0" smtClean="0"/>
              <a:t>   perceived to have one </a:t>
            </a:r>
          </a:p>
          <a:p>
            <a:pPr marL="0" indent="-256032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600" dirty="0" smtClean="0"/>
              <a:t>   or more of these </a:t>
            </a:r>
          </a:p>
          <a:p>
            <a:pPr marL="0" indent="-256032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600" dirty="0" smtClean="0"/>
              <a:t>   characteristics</a:t>
            </a:r>
          </a:p>
          <a:p>
            <a:pPr marL="365760" indent="-256032" fontAlgn="auto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dirty="0" smtClean="0"/>
          </a:p>
        </p:txBody>
      </p:sp>
      <p:sp>
        <p:nvSpPr>
          <p:cNvPr id="3" name="Rectangle 2"/>
          <p:cNvSpPr/>
          <p:nvPr/>
        </p:nvSpPr>
        <p:spPr>
          <a:xfrm>
            <a:off x="7696200" y="679847"/>
            <a:ext cx="1447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Defining</a:t>
            </a:r>
            <a:br>
              <a:rPr lang="en-US" sz="1600" dirty="0"/>
            </a:br>
            <a:r>
              <a:rPr lang="en-US" sz="1600" dirty="0"/>
              <a:t>“Bullying” </a:t>
            </a:r>
            <a:endParaRPr lang="en-US" sz="1600" dirty="0" smtClean="0"/>
          </a:p>
          <a:p>
            <a:pPr algn="ctr"/>
            <a:r>
              <a:rPr lang="en-US" sz="1600" dirty="0" smtClean="0"/>
              <a:t>or </a:t>
            </a:r>
            <a:r>
              <a:rPr lang="en-US" sz="1600" dirty="0"/>
              <a:t>“Harassment “ (cont.)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676400"/>
            <a:ext cx="7391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+mn-lt"/>
              </a:rPr>
              <a:t>When a conflict occurs: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+mn-lt"/>
              </a:rPr>
              <a:t>both people involved have equal power in the relationship 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+mn-lt"/>
              </a:rPr>
              <a:t>both people are emotional and upset 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+mn-lt"/>
              </a:rPr>
              <a:t>neither one is seeking power or attention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+mn-lt"/>
              </a:rPr>
              <a:t>both parties just happen to disagree.</a:t>
            </a:r>
          </a:p>
          <a:p>
            <a:endParaRPr lang="en-US" sz="2000" dirty="0" smtClean="0">
              <a:latin typeface="+mn-lt"/>
            </a:endParaRPr>
          </a:p>
          <a:p>
            <a:r>
              <a:rPr lang="en-US" sz="2400" dirty="0" smtClean="0">
                <a:latin typeface="+mn-lt"/>
              </a:rPr>
              <a:t>Also, when people experience conflict :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+mn-lt"/>
              </a:rPr>
              <a:t>they likely will feel remorse and take responsibility for what </a:t>
            </a:r>
          </a:p>
          <a:p>
            <a:pPr>
              <a:buClr>
                <a:schemeClr val="tx2"/>
              </a:buClr>
            </a:pPr>
            <a:r>
              <a:rPr lang="en-US" sz="2000" dirty="0" smtClean="0">
                <a:latin typeface="+mn-lt"/>
              </a:rPr>
              <a:t>  they did wrong.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+mn-lt"/>
              </a:rPr>
              <a:t>they just want to </a:t>
            </a:r>
            <a:r>
              <a:rPr lang="en-US" sz="2000" i="1" dirty="0" smtClean="0">
                <a:latin typeface="+mn-lt"/>
              </a:rPr>
              <a:t>solve the problem</a:t>
            </a:r>
            <a:r>
              <a:rPr lang="en-US" sz="2000" dirty="0" smtClean="0">
                <a:latin typeface="+mn-lt"/>
              </a:rPr>
              <a:t>  so that they can start  </a:t>
            </a:r>
          </a:p>
          <a:p>
            <a:pPr>
              <a:buClr>
                <a:schemeClr val="tx2"/>
              </a:buClr>
            </a:pPr>
            <a:r>
              <a:rPr lang="en-US" sz="2000" dirty="0" smtClean="0">
                <a:latin typeface="+mn-lt"/>
              </a:rPr>
              <a:t>  having fun again. </a:t>
            </a:r>
          </a:p>
          <a:p>
            <a:endParaRPr lang="en-US" sz="2000" dirty="0" smtClean="0">
              <a:latin typeface="+mn-lt"/>
            </a:endParaRPr>
          </a:p>
          <a:p>
            <a:r>
              <a:rPr lang="en-US" sz="2000" dirty="0" smtClean="0">
                <a:latin typeface="+mn-lt"/>
              </a:rPr>
              <a:t>Lastly, conflict happens occasionally and is usually not serious or emotionally damaging to either person.</a:t>
            </a:r>
            <a:endParaRPr lang="en-US" sz="2000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0" y="8382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Defining “Conflict”</a:t>
            </a:r>
            <a:endParaRPr lang="en-US" sz="16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762000"/>
            <a:ext cx="7010400" cy="10668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dirty="0" smtClean="0"/>
              <a:t>HARASSMENT </a:t>
            </a:r>
            <a:r>
              <a:rPr lang="en-US" b="1" dirty="0"/>
              <a:t>OR BULLYING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COMPLAINT PROCEDURES</a:t>
            </a:r>
            <a:endParaRPr lang="en-US" dirty="0"/>
          </a:p>
        </p:txBody>
      </p:sp>
      <p:sp>
        <p:nvSpPr>
          <p:cNvPr id="21507" name="Content Placeholder 7"/>
          <p:cNvSpPr>
            <a:spLocks noGrp="1"/>
          </p:cNvSpPr>
          <p:nvPr>
            <p:ph idx="1"/>
          </p:nvPr>
        </p:nvSpPr>
        <p:spPr>
          <a:xfrm>
            <a:off x="685800" y="2286000"/>
            <a:ext cx="7467600" cy="36115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Students</a:t>
            </a:r>
          </a:p>
          <a:p>
            <a:r>
              <a:rPr lang="en-US" sz="2800" dirty="0" smtClean="0"/>
              <a:t>Parents/guardians,</a:t>
            </a:r>
          </a:p>
          <a:p>
            <a:r>
              <a:rPr lang="en-US" sz="2800" dirty="0" smtClean="0"/>
              <a:t>School employees</a:t>
            </a:r>
          </a:p>
          <a:p>
            <a:r>
              <a:rPr lang="en-US" sz="2800" dirty="0" smtClean="0"/>
              <a:t>Volunteers</a:t>
            </a:r>
          </a:p>
          <a:p>
            <a:r>
              <a:rPr lang="en-US" sz="2800" dirty="0" smtClean="0"/>
              <a:t>Visitors or others </a:t>
            </a:r>
          </a:p>
        </p:txBody>
      </p:sp>
      <p:sp>
        <p:nvSpPr>
          <p:cNvPr id="21506" name="Text Placeholder 6"/>
          <p:cNvSpPr>
            <a:spLocks noGrp="1"/>
          </p:cNvSpPr>
          <p:nvPr>
            <p:ph type="body" sz="half" idx="2"/>
          </p:nvPr>
        </p:nvSpPr>
        <p:spPr>
          <a:xfrm>
            <a:off x="7734300" y="609600"/>
            <a:ext cx="1295400" cy="1219200"/>
          </a:xfrm>
        </p:spPr>
        <p:txBody>
          <a:bodyPr>
            <a:normAutofit/>
          </a:bodyPr>
          <a:lstStyle/>
          <a:p>
            <a:pPr algn="ctr"/>
            <a:endParaRPr lang="en-US" sz="2400" dirty="0" smtClean="0"/>
          </a:p>
          <a:p>
            <a:pPr algn="ctr"/>
            <a:r>
              <a:rPr lang="en-US" b="1" dirty="0" smtClean="0"/>
              <a:t>Who can file a complaint</a:t>
            </a:r>
          </a:p>
          <a:p>
            <a:pPr algn="ctr"/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719857"/>
            <a:ext cx="7086600" cy="1051560"/>
          </a:xfr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What happens next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1690" y="2133599"/>
            <a:ext cx="3813110" cy="4211215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US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Teacher, staff member, student or parent can fill out ‘Bullying/Harassment Reporting Form’ found on website @</a:t>
            </a:r>
          </a:p>
          <a:p>
            <a:pPr marL="822960" lvl="1" indent="-256032">
              <a:buNone/>
              <a:defRPr/>
            </a:pPr>
            <a:endParaRPr lang="en-US" sz="1700" b="1" dirty="0" smtClean="0">
              <a:solidFill>
                <a:srgbClr val="589FAC"/>
              </a:solidFill>
              <a:hlinkClick r:id="rId3"/>
            </a:endParaRPr>
          </a:p>
          <a:p>
            <a:pPr marL="822960" lvl="1" indent="-256032">
              <a:buNone/>
              <a:defRPr/>
            </a:pPr>
            <a:r>
              <a:rPr lang="en-US" sz="1700" b="1" dirty="0" smtClean="0">
                <a:solidFill>
                  <a:srgbClr val="589FAC"/>
                </a:solidFill>
                <a:hlinkClick r:id="rId3"/>
              </a:rPr>
              <a:t>http://www.nhcs.net/forms.htm</a:t>
            </a:r>
            <a:endParaRPr lang="en-US" sz="1700" b="1" dirty="0" smtClean="0">
              <a:solidFill>
                <a:srgbClr val="589FAC"/>
              </a:solidFill>
            </a:endParaRPr>
          </a:p>
          <a:p>
            <a:pPr marL="365760" indent="-256032">
              <a:buNone/>
              <a:defRPr/>
            </a:pPr>
            <a:endParaRPr lang="en-US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Form is turned over to designated investigator on campus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en-US" sz="1900" dirty="0" smtClean="0"/>
          </a:p>
          <a:p>
            <a:pPr marL="365760" indent="-256032" fontAlgn="auto">
              <a:lnSpc>
                <a:spcPct val="12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Investigation initiated within 72 hours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800600" y="2133599"/>
            <a:ext cx="3657600" cy="4211215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US" sz="26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000" dirty="0" smtClean="0"/>
              <a:t>If not bullying, follow up with individuals to make sure comments, conflict  or supposed bullying does not continue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US" sz="20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000" dirty="0" smtClean="0"/>
              <a:t>If bullying, turn form into administration for further handling of matter to include follow up support for victim and offender.</a:t>
            </a:r>
          </a:p>
          <a:p>
            <a:pPr marL="365760" indent="-256032" fontAlgn="auto">
              <a:spcAft>
                <a:spcPts val="0"/>
              </a:spcAft>
              <a:buNone/>
              <a:defRPr/>
            </a:pPr>
            <a:endParaRPr lang="en-US" sz="20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US" sz="20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600" y="738060"/>
            <a:ext cx="1170533" cy="11522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838220"/>
            <a:ext cx="6629400" cy="838199"/>
          </a:xfrm>
        </p:spPr>
        <p:txBody>
          <a:bodyPr/>
          <a:lstStyle/>
          <a:p>
            <a:pPr algn="ctr"/>
            <a:r>
              <a:rPr lang="en-US" dirty="0" smtClean="0"/>
              <a:t>Where to Find</a:t>
            </a:r>
            <a:endParaRPr lang="en-US" dirty="0"/>
          </a:p>
        </p:txBody>
      </p:sp>
      <p:pic>
        <p:nvPicPr>
          <p:cNvPr id="13" name="Picture 12"/>
          <p:cNvPicPr/>
          <p:nvPr/>
        </p:nvPicPr>
        <p:blipFill>
          <a:blip r:embed="rId2" cstate="print"/>
          <a:srcRect l="58271" t="27066" r="3243" b="49287"/>
          <a:stretch>
            <a:fillRect/>
          </a:stretch>
        </p:blipFill>
        <p:spPr bwMode="auto">
          <a:xfrm>
            <a:off x="6341318" y="2590800"/>
            <a:ext cx="2709765" cy="2467947"/>
          </a:xfrm>
          <a:prstGeom prst="rect">
            <a:avLst/>
          </a:prstGeom>
          <a:solidFill>
            <a:srgbClr val="FFFF00"/>
          </a:solidFill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7696201" y="703322"/>
            <a:ext cx="14306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rgbClr val="FF0000"/>
                </a:solidFill>
              </a:rPr>
              <a:t>Parent Resources – Bullying Harassment Reporting Form (Parent/Guardian/Teacher)</a:t>
            </a:r>
            <a:endParaRPr lang="en-US" sz="11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1" y="2133600"/>
            <a:ext cx="5433903" cy="4374509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V="1">
            <a:off x="5014804" y="3810777"/>
            <a:ext cx="1447800" cy="244695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65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1" y="634082"/>
            <a:ext cx="6781800" cy="10668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Reporting form for Parents/Guardians/Teachers</a:t>
            </a:r>
            <a:endParaRPr lang="en-US" sz="3200" dirty="0"/>
          </a:p>
        </p:txBody>
      </p:sp>
      <p:pic>
        <p:nvPicPr>
          <p:cNvPr id="9" name="Picture 8"/>
          <p:cNvPicPr/>
          <p:nvPr/>
        </p:nvPicPr>
        <p:blipFill>
          <a:blip r:embed="rId2" cstate="print"/>
          <a:srcRect l="9615" t="23077" r="50427" b="7265"/>
          <a:stretch>
            <a:fillRect/>
          </a:stretch>
        </p:blipFill>
        <p:spPr bwMode="auto">
          <a:xfrm>
            <a:off x="743684" y="2205135"/>
            <a:ext cx="4106333" cy="449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5715000" y="2205135"/>
            <a:ext cx="3124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 smtClean="0">
              <a:solidFill>
                <a:srgbClr val="FF0000"/>
              </a:solidFill>
            </a:endParaRPr>
          </a:p>
          <a:p>
            <a:pPr algn="ctr"/>
            <a:endParaRPr lang="en-US" b="1" dirty="0" smtClean="0">
              <a:solidFill>
                <a:srgbClr val="FF0000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Campus administrator, </a:t>
            </a:r>
          </a:p>
          <a:p>
            <a:pPr algn="ctr"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School Counselor </a:t>
            </a:r>
          </a:p>
          <a:p>
            <a:pPr algn="ctr"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School Social Worker</a:t>
            </a:r>
          </a:p>
          <a:p>
            <a:pPr algn="ctr"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Classroom teachers </a:t>
            </a:r>
          </a:p>
          <a:p>
            <a:pPr algn="ctr"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Bus Driver or</a:t>
            </a:r>
          </a:p>
          <a:p>
            <a:pPr algn="ctr"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SRO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96200" y="762001"/>
            <a:ext cx="1447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Complete and turn in to your:</a:t>
            </a:r>
          </a:p>
        </p:txBody>
      </p:sp>
    </p:spTree>
    <p:extLst>
      <p:ext uri="{BB962C8B-B14F-4D97-AF65-F5344CB8AC3E}">
        <p14:creationId xmlns:p14="http://schemas.microsoft.com/office/powerpoint/2010/main" val="111165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7281" y="644133"/>
            <a:ext cx="6913120" cy="1295400"/>
          </a:xfrm>
        </p:spPr>
        <p:txBody>
          <a:bodyPr/>
          <a:lstStyle/>
          <a:p>
            <a:pPr algn="ctr"/>
            <a:r>
              <a:rPr lang="en-US" dirty="0" smtClean="0"/>
              <a:t>Reporting Form for Students</a:t>
            </a:r>
            <a:endParaRPr lang="en-US" dirty="0"/>
          </a:p>
        </p:txBody>
      </p:sp>
      <p:pic>
        <p:nvPicPr>
          <p:cNvPr id="11" name="Content Placeholder 10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795060" y="4085492"/>
            <a:ext cx="3357563" cy="2518172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" name="Content Placeholder 9"/>
          <p:cNvPicPr>
            <a:picLocks noGrp="1"/>
          </p:cNvPicPr>
          <p:nvPr>
            <p:ph sz="half" idx="2"/>
          </p:nvPr>
        </p:nvPicPr>
        <p:blipFill rotWithShape="1">
          <a:blip r:embed="rId3" cstate="print"/>
          <a:srcRect t="8179" r="4517" b="9666"/>
          <a:stretch/>
        </p:blipFill>
        <p:spPr bwMode="auto">
          <a:xfrm>
            <a:off x="436358" y="3048000"/>
            <a:ext cx="3526042" cy="29718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733515" y="2095374"/>
            <a:ext cx="36865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Campus administrator, 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School Counselor 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School Social Worker 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Classroom Teacher 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Bus Driver or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SRO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838200" y="2605454"/>
            <a:ext cx="813183" cy="885092"/>
          </a:xfrm>
          <a:prstGeom prst="straightConnector1">
            <a:avLst/>
          </a:prstGeom>
          <a:ln w="38100" cap="rnd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7772400" y="659254"/>
            <a:ext cx="1295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Complete and turn  in to your:</a:t>
            </a:r>
          </a:p>
        </p:txBody>
      </p:sp>
    </p:spTree>
    <p:extLst>
      <p:ext uri="{BB962C8B-B14F-4D97-AF65-F5344CB8AC3E}">
        <p14:creationId xmlns:p14="http://schemas.microsoft.com/office/powerpoint/2010/main" val="3038572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3786" y="944490"/>
            <a:ext cx="6989014" cy="703150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latin typeface="Lucida Sans Unicode" pitchFamily="34" charset="0"/>
              </a:rPr>
              <a:t>NHCS Campuses Bullying Prevention Tools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971800"/>
            <a:ext cx="3931920" cy="3429000"/>
          </a:xfrm>
        </p:spPr>
        <p:txBody>
          <a:bodyPr>
            <a:normAutofit fontScale="92500" lnSpcReduction="10000"/>
          </a:bodyPr>
          <a:lstStyle/>
          <a:p>
            <a:pPr lvl="1">
              <a:buFont typeface="Wingdings" pitchFamily="2" charset="2"/>
              <a:buChar char="Ø"/>
            </a:pPr>
            <a:r>
              <a:rPr lang="en-US" dirty="0" smtClean="0"/>
              <a:t>Sanford Harmony SEL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EYES-Empowering Youth Engaging Students -6-8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PBIS- Positive Behavior Interventions and Support	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Second Step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Seven Habits of Highly Effective Kids, Teens and People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Mindfulness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Why Try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Conscious Discipline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876800" y="2971800"/>
            <a:ext cx="3855720" cy="3352800"/>
          </a:xfrm>
        </p:spPr>
        <p:txBody>
          <a:bodyPr>
            <a:normAutofit fontScale="92500" lnSpcReduction="10000"/>
          </a:bodyPr>
          <a:lstStyle/>
          <a:p>
            <a:pPr lvl="1">
              <a:buFont typeface="Wingdings" pitchFamily="2" charset="2"/>
              <a:buChar char="Ø"/>
            </a:pPr>
            <a:r>
              <a:rPr lang="en-US" dirty="0"/>
              <a:t>ABE Social Skills Modules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VictimProof </a:t>
            </a:r>
            <a:r>
              <a:rPr lang="en-US" dirty="0"/>
              <a:t>–Anti-Bullying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Connected School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Student Mentoring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Peer Mediation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Salvaging Sisterhood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G.I.R.L.S.= Girls In Real Life Situations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Restorative Practices Circles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Zones of Regulation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62000" y="2119830"/>
            <a:ext cx="7467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2000" b="1" dirty="0" smtClean="0">
                <a:latin typeface="+mn-lt"/>
              </a:rPr>
              <a:t>Character Education - N.C. Common Core Essential Standards of the Guidance Curriculum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731491"/>
            <a:ext cx="1170533" cy="11522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 bwMode="auto">
          <a:xfrm>
            <a:off x="1143000" y="838200"/>
            <a:ext cx="4648200" cy="839088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3200" dirty="0" smtClean="0">
                <a:effectLst/>
              </a:rPr>
              <a:t>Ongoing</a:t>
            </a:r>
          </a:p>
        </p:txBody>
      </p:sp>
      <p:sp>
        <p:nvSpPr>
          <p:cNvPr id="33795" name="Rectangle 3"/>
          <p:cNvSpPr>
            <a:spLocks noGrp="1"/>
          </p:cNvSpPr>
          <p:nvPr>
            <p:ph type="body" idx="4294967295"/>
          </p:nvPr>
        </p:nvSpPr>
        <p:spPr>
          <a:xfrm>
            <a:off x="0" y="2133600"/>
            <a:ext cx="7696200" cy="4343400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sz="2600" dirty="0" smtClean="0"/>
              <a:t>District-wide observance of Bullying Prevention Awareness Month – October</a:t>
            </a:r>
          </a:p>
          <a:p>
            <a:pPr>
              <a:buFont typeface="Wingdings" pitchFamily="2" charset="2"/>
              <a:buChar char="Ø"/>
            </a:pPr>
            <a:endParaRPr lang="en-US" sz="2600" dirty="0" smtClean="0"/>
          </a:p>
          <a:p>
            <a:pPr>
              <a:buFont typeface="Wingdings" pitchFamily="2" charset="2"/>
              <a:buChar char="Ø"/>
            </a:pPr>
            <a:r>
              <a:rPr lang="en-US" sz="2600" dirty="0" smtClean="0"/>
              <a:t>Professional Development tools for staff refresher</a:t>
            </a:r>
          </a:p>
          <a:p>
            <a:pPr lvl="1">
              <a:buFont typeface="Wingdings" pitchFamily="2" charset="2"/>
              <a:buChar char="§"/>
            </a:pPr>
            <a:r>
              <a:rPr lang="en-US" sz="2600" dirty="0" smtClean="0"/>
              <a:t>Active Supervision training </a:t>
            </a:r>
          </a:p>
          <a:p>
            <a:pPr lvl="1">
              <a:buFont typeface="Wingdings" pitchFamily="2" charset="2"/>
              <a:buChar char="§"/>
            </a:pPr>
            <a:r>
              <a:rPr lang="en-US" sz="2600" dirty="0" smtClean="0"/>
              <a:t>Bullying Investigations training</a:t>
            </a:r>
          </a:p>
          <a:p>
            <a:pPr lvl="1">
              <a:buFont typeface="Wingdings" pitchFamily="2" charset="2"/>
              <a:buChar char="§"/>
            </a:pPr>
            <a:r>
              <a:rPr lang="en-US" sz="2600" dirty="0" smtClean="0"/>
              <a:t>Bystander Response  </a:t>
            </a:r>
          </a:p>
          <a:p>
            <a:pPr lvl="1">
              <a:buFont typeface="Wingdings" pitchFamily="2" charset="2"/>
              <a:buChar char="§"/>
            </a:pPr>
            <a:r>
              <a:rPr lang="en-US" sz="2600" dirty="0" smtClean="0"/>
              <a:t>Behavior Management Systems implementation to   </a:t>
            </a:r>
          </a:p>
          <a:p>
            <a:pPr lvl="1">
              <a:buNone/>
            </a:pPr>
            <a:r>
              <a:rPr lang="en-US" sz="2600" dirty="0" smtClean="0"/>
              <a:t>    prevent Bullying</a:t>
            </a:r>
          </a:p>
          <a:p>
            <a:endParaRPr lang="en-US" sz="2600" dirty="0" smtClean="0"/>
          </a:p>
          <a:p>
            <a:pPr>
              <a:buFont typeface="Wingdings" pitchFamily="2" charset="2"/>
              <a:buChar char="Ø"/>
            </a:pPr>
            <a:r>
              <a:rPr lang="en-US" sz="2600" dirty="0" smtClean="0"/>
              <a:t>Bullying Prevention Orientation for new employees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762000"/>
            <a:ext cx="1170533" cy="11522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33600" y="2286000"/>
            <a:ext cx="449580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The End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685800"/>
            <a:ext cx="1170533" cy="11522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1457</TotalTime>
  <Words>655</Words>
  <Application>Microsoft Office PowerPoint</Application>
  <PresentationFormat>On-screen Show (4:3)</PresentationFormat>
  <Paragraphs>167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Lucida Sans Unicode</vt:lpstr>
      <vt:lpstr>Trebuchet MS</vt:lpstr>
      <vt:lpstr>Wingdings</vt:lpstr>
      <vt:lpstr>Wingdings 3</vt:lpstr>
      <vt:lpstr>Berlin</vt:lpstr>
      <vt:lpstr>Policy and Procedures Prohibiting  Harassment and Bullying New Hanover County Schools</vt:lpstr>
      <vt:lpstr>Bullying Prevention</vt:lpstr>
      <vt:lpstr>PROHIBITION AGAINST HARASSMENT AND BULLYING BY STUDENTS </vt:lpstr>
      <vt:lpstr>PROHIBITION AGAINST HARASSMENT AND BULLYING BY STUDENTS (cont.)</vt:lpstr>
      <vt:lpstr>    </vt:lpstr>
      <vt:lpstr>Acts reasonably perceived as being motivated by any actual or perceived differentiating characteristic.</vt:lpstr>
      <vt:lpstr>Acts based on:  </vt:lpstr>
      <vt:lpstr>PowerPoint Presentation</vt:lpstr>
      <vt:lpstr>HARASSMENT OR BULLYING  COMPLAINT PROCEDURES</vt:lpstr>
      <vt:lpstr>What happens next</vt:lpstr>
      <vt:lpstr>Where to Find</vt:lpstr>
      <vt:lpstr>Reporting form for Parents/Guardians/Teachers</vt:lpstr>
      <vt:lpstr>Reporting Form for Students</vt:lpstr>
      <vt:lpstr>NHCS Campuses Bullying Prevention Tools</vt:lpstr>
      <vt:lpstr>Ongoing</vt:lpstr>
      <vt:lpstr>PowerPoint Presentation</vt:lpstr>
    </vt:vector>
  </TitlesOfParts>
  <Company>NHCS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judy.stubblefield</dc:creator>
  <cp:lastModifiedBy>Dolores M Mclean</cp:lastModifiedBy>
  <cp:revision>65</cp:revision>
  <cp:lastPrinted>2016-10-14T15:29:09Z</cp:lastPrinted>
  <dcterms:created xsi:type="dcterms:W3CDTF">2012-10-10T14:27:26Z</dcterms:created>
  <dcterms:modified xsi:type="dcterms:W3CDTF">2019-10-09T20:03:09Z</dcterms:modified>
</cp:coreProperties>
</file>